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921" autoAdjust="0"/>
    <p:restoredTop sz="94654" autoAdjust="0"/>
  </p:normalViewPr>
  <p:slideViewPr>
    <p:cSldViewPr snapToGrid="0" snapToObjects="1" showGuides="1">
      <p:cViewPr varScale="1">
        <p:scale>
          <a:sx n="21" d="100"/>
          <a:sy n="21" d="100"/>
        </p:scale>
        <p:origin x="1200" y="24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11/11/25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11/11/25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11/11/2025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11/11/2025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11/11/2025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11/11/2025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11/11/2025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11/11/2025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11/11/2025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11/11/2025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11/11/2025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11/11/2025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11/11/2025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11/11/2025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hyperlink" Target="https://pix4free.org/photo/30066/anxiety-disorder.html"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hyperlink" Target="https://topkit.org/tag/mitigating-anxiety/" TargetMode="External"/><Relationship Id="rId5" Type="http://schemas.openxmlformats.org/officeDocument/2006/relationships/image" Target="../media/image11.jpg"/><Relationship Id="rId4" Type="http://schemas.openxmlformats.org/officeDocument/2006/relationships/hyperlink" Target="https://creativecommons.org/licenses/by-sa/3.0/" TargetMode="External"/><Relationship Id="rId9" Type="http://schemas.openxmlformats.org/officeDocument/2006/relationships/hyperlink" Target="https://www.apollo247.com/health-topics/anxiety-disorders/are-you-suffering-from-anxiety-disorder-guide"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estcoastanxiety.com/a-brief-history-of-anxiety/" TargetMode="External"/><Relationship Id="rId7" Type="http://schemas.openxmlformats.org/officeDocument/2006/relationships/hyperlink" Target="https://www.who.int/" TargetMode="External"/><Relationship Id="rId2" Type="http://schemas.openxmlformats.org/officeDocument/2006/relationships/hyperlink" Target="https://www.calmclinic.com/brief-history-of-anxiety" TargetMode="External"/><Relationship Id="rId1" Type="http://schemas.openxmlformats.org/officeDocument/2006/relationships/slideLayout" Target="../slideLayouts/slideLayout6.xml"/><Relationship Id="rId6" Type="http://schemas.openxmlformats.org/officeDocument/2006/relationships/hyperlink" Target="https://www.nhs.uk/" TargetMode="External"/><Relationship Id="rId5" Type="http://schemas.openxmlformats.org/officeDocument/2006/relationships/hyperlink" Target="https://www.mind.org.uk/information-support/types-of-mental-health-problems/anxiety-and-panic-attacks/causes/" TargetMode="External"/><Relationship Id="rId4" Type="http://schemas.openxmlformats.org/officeDocument/2006/relationships/hyperlink" Target="https://www.min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Marilyn </a:t>
            </a:r>
            <a:r>
              <a:rPr lang="en-GB" sz="5400" dirty="0" err="1">
                <a:latin typeface="Arial" panose="020B0604020202020204" pitchFamily="34" charset="0"/>
                <a:cs typeface="Arial" panose="020B0604020202020204" pitchFamily="34" charset="0"/>
              </a:rPr>
              <a:t>Mcleish</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2316784</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r>
              <a:rPr lang="en-GB" sz="4400" dirty="0">
                <a:solidFill>
                  <a:srgbClr val="FF0000"/>
                </a:solidFill>
                <a:latin typeface="Arial" panose="020B0604020202020204" pitchFamily="34" charset="0"/>
                <a:cs typeface="Arial" panose="020B0604020202020204" pitchFamily="34" charset="0"/>
              </a:rPr>
              <a:t>PLEASE DELETE GUIDANCE TEXT IN RED</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855458" y="4524077"/>
            <a:ext cx="10056813" cy="11984797"/>
          </a:xfrm>
        </p:spPr>
        <p:txBody>
          <a:bodyPr/>
          <a:lstStyle/>
          <a:p>
            <a:r>
              <a:rPr lang="en-GB" sz="4800" kern="100" dirty="0">
                <a:latin typeface="Aptos" panose="020B0004020202020204" pitchFamily="34" charset="0"/>
                <a:ea typeface="Aptos" panose="020B0004020202020204" pitchFamily="34" charset="0"/>
              </a:rPr>
              <a:t>Anxiety or fear related disorders</a:t>
            </a:r>
          </a:p>
          <a:p>
            <a:pPr>
              <a:buNone/>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Generalised Anxiety Disorder</a:t>
            </a:r>
            <a:r>
              <a:rPr lang="en-GB" sz="4800" kern="100" dirty="0">
                <a:latin typeface="Aptos" panose="020B0004020202020204" pitchFamily="34" charset="0"/>
                <a:ea typeface="Aptos" panose="020B0004020202020204" pitchFamily="34" charset="0"/>
              </a:rPr>
              <a:t> (GAD) </a:t>
            </a:r>
          </a:p>
          <a:p>
            <a:pPr>
              <a:buNone/>
            </a:pPr>
            <a:r>
              <a:rPr lang="en-GB" sz="4800" kern="100" dirty="0">
                <a:latin typeface="Aptos" panose="020B0004020202020204" pitchFamily="34" charset="0"/>
                <a:ea typeface="Aptos" panose="020B0004020202020204" pitchFamily="34" charset="0"/>
              </a:rPr>
              <a:t>GAD is a condition where a person feels constant worry and anxiety about everyday things. The worry is hard to control and lasts for months.  (Stein &amp; Sareen, 2015; </a:t>
            </a:r>
            <a:r>
              <a:rPr lang="en-GB" sz="4800" kern="100" dirty="0" err="1">
                <a:latin typeface="Aptos" panose="020B0004020202020204" pitchFamily="34" charset="0"/>
                <a:ea typeface="Aptos" panose="020B0004020202020204" pitchFamily="34" charset="0"/>
              </a:rPr>
              <a:t>Bandelow</a:t>
            </a:r>
            <a:r>
              <a:rPr lang="en-GB" sz="4800" kern="100" dirty="0">
                <a:latin typeface="Aptos" panose="020B0004020202020204" pitchFamily="34" charset="0"/>
                <a:ea typeface="Aptos" panose="020B0004020202020204" pitchFamily="34" charset="0"/>
              </a:rPr>
              <a:t> &amp; Michaelis, 2015).</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4800" kern="100" dirty="0">
                <a:latin typeface="Aptos" panose="020B0004020202020204" pitchFamily="34" charset="0"/>
                <a:ea typeface="Aptos" panose="020B0004020202020204" pitchFamily="34" charset="0"/>
              </a:rPr>
              <a:t>About 3 out of every 100 adults have GAD each year. It is more common in women than men. Many people with GAD also experience other anxiety related problems. (</a:t>
            </a:r>
            <a:r>
              <a:rPr lang="en-GB" sz="4800" kern="100" dirty="0" err="1">
                <a:latin typeface="Aptos" panose="020B0004020202020204" pitchFamily="34" charset="0"/>
                <a:ea typeface="Aptos" panose="020B0004020202020204" pitchFamily="34" charset="0"/>
              </a:rPr>
              <a:t>Bandelow</a:t>
            </a:r>
            <a:r>
              <a:rPr lang="en-GB" sz="4800" kern="100" dirty="0">
                <a:latin typeface="Aptos" panose="020B0004020202020204" pitchFamily="34" charset="0"/>
                <a:ea typeface="Aptos" panose="020B0004020202020204" pitchFamily="34" charset="0"/>
              </a:rPr>
              <a:t> &amp; Michaelis, 2015; Stein &amp; Sareen, 2015).</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31595" y="3797045"/>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31595" y="15316709"/>
            <a:ext cx="10038660" cy="2323705"/>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16035137"/>
          </a:xfrm>
        </p:spPr>
        <p:txBody>
          <a:bodyPr/>
          <a:lstStyle/>
          <a:p>
            <a:pPr marL="342900" indent="-342900">
              <a:buFont typeface="Arial" panose="020B0604020202020204" pitchFamily="34" charset="0"/>
              <a:buChar char="•"/>
            </a:pPr>
            <a:r>
              <a:rPr lang="en-GB" sz="4400" dirty="0"/>
              <a:t>In the past, anxiety was often misunderstood and sometimes viewed as a sign of spiritual weakness or moral failing. </a:t>
            </a:r>
          </a:p>
          <a:p>
            <a:pPr marL="342900" indent="-342900">
              <a:buFont typeface="Arial" panose="020B0604020202020204" pitchFamily="34" charset="0"/>
              <a:buChar char="•"/>
            </a:pPr>
            <a:r>
              <a:rPr lang="en-GB" sz="4400" dirty="0"/>
              <a:t>Treatment was historically ineffective and dangerous, people with anxiety were sometimes given sedatives, shock therapy or institutional care.</a:t>
            </a:r>
          </a:p>
          <a:p>
            <a:pPr marL="342900" indent="-342900">
              <a:buFont typeface="Arial" panose="020B0604020202020204" pitchFamily="34" charset="0"/>
              <a:buChar char="•"/>
            </a:pPr>
            <a:r>
              <a:rPr lang="en-GB" sz="4400" dirty="0"/>
              <a:t>Ancient Greeks made the term “hysteria” based on the Greek word for uterus, hysteria. This diagnosis was given to women who had anxiety which was blamed on a wandering uterus or lack of sexual activity.</a:t>
            </a:r>
          </a:p>
          <a:p>
            <a:pPr marL="342900" indent="-342900">
              <a:buFont typeface="Arial" panose="020B0604020202020204" pitchFamily="34" charset="0"/>
              <a:buChar char="•"/>
            </a:pPr>
            <a:r>
              <a:rPr lang="en-GB" sz="4400" dirty="0"/>
              <a:t>As psychology developed, anxiety began to be recognised as a real medical condition linked to stress and mental health.</a:t>
            </a:r>
          </a:p>
          <a:p>
            <a:pPr marL="342900" indent="-342900">
              <a:buFont typeface="Arial" panose="020B0604020202020204" pitchFamily="34" charset="0"/>
              <a:buChar char="•"/>
            </a:pPr>
            <a:r>
              <a:rPr lang="en-GB" sz="4400" dirty="0"/>
              <a:t>Modern understanding now recognises anxiety as a common, treatable disorder rather than a personal failure.</a:t>
            </a:r>
          </a:p>
          <a:p>
            <a:r>
              <a:rPr lang="en-GB" sz="4400" dirty="0"/>
              <a:t>(Abraham, M. 2020) (Crooks, J.K. 2023)</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13572938"/>
          </a:xfrm>
        </p:spPr>
        <p:txBody>
          <a:bodyPr/>
          <a:lstStyle/>
          <a:p>
            <a:r>
              <a:rPr lang="en-GB" sz="4800" dirty="0">
                <a:latin typeface="Aptos" panose="020B0004020202020204" pitchFamily="34" charset="0"/>
              </a:rPr>
              <a:t>Current services and treatments </a:t>
            </a:r>
          </a:p>
          <a:p>
            <a:pPr marL="685800" indent="-685800" algn="l">
              <a:buFont typeface="Arial" panose="020B0604020202020204" pitchFamily="34" charset="0"/>
              <a:buChar char="•"/>
            </a:pPr>
            <a:r>
              <a:rPr lang="en-GB" sz="4800" b="0" u="none" dirty="0">
                <a:latin typeface="Aptos" panose="020B0004020202020204" pitchFamily="34" charset="0"/>
              </a:rPr>
              <a:t> Talking therapies: Cognitive Behavioural Therapy (CBT) is one of the most effective treatments.</a:t>
            </a:r>
          </a:p>
          <a:p>
            <a:pPr marL="685800" indent="-685800" algn="l">
              <a:buFont typeface="Arial" panose="020B0604020202020204" pitchFamily="34" charset="0"/>
              <a:buChar char="•"/>
            </a:pPr>
            <a:r>
              <a:rPr lang="en-GB" sz="4800" b="0" u="none" dirty="0">
                <a:latin typeface="Aptos" panose="020B0004020202020204" pitchFamily="34" charset="0"/>
              </a:rPr>
              <a:t>Medications: Antidepressants or anti- anxiety medicines may be prescribed if needed.</a:t>
            </a:r>
          </a:p>
          <a:p>
            <a:pPr marL="685800" indent="-685800" algn="l">
              <a:buFont typeface="Arial" panose="020B0604020202020204" pitchFamily="34" charset="0"/>
              <a:buChar char="•"/>
            </a:pPr>
            <a:r>
              <a:rPr lang="en-GB" sz="4800" b="0" u="none" dirty="0">
                <a:latin typeface="Aptos" panose="020B0004020202020204" pitchFamily="34" charset="0"/>
              </a:rPr>
              <a:t>Self-help support: Mindfulness, breathing  exercises and stress-management strategies. </a:t>
            </a:r>
          </a:p>
          <a:p>
            <a:pPr marL="685800" indent="-685800" algn="l">
              <a:buFont typeface="Arial" panose="020B0604020202020204" pitchFamily="34" charset="0"/>
              <a:buChar char="•"/>
            </a:pPr>
            <a:r>
              <a:rPr lang="en-GB" sz="4800" b="0" u="none" dirty="0">
                <a:latin typeface="Aptos" panose="020B0004020202020204" pitchFamily="34" charset="0"/>
              </a:rPr>
              <a:t>Community services: GPs, mental health teams, counselling services and support organisations.</a:t>
            </a:r>
          </a:p>
          <a:p>
            <a:pPr marL="685800" indent="-685800" algn="l">
              <a:buFont typeface="Arial" panose="020B0604020202020204" pitchFamily="34" charset="0"/>
              <a:buChar char="•"/>
            </a:pPr>
            <a:r>
              <a:rPr lang="en-GB" sz="4800" b="0" u="none" dirty="0">
                <a:latin typeface="Aptos" panose="020B0004020202020204" pitchFamily="34" charset="0"/>
              </a:rPr>
              <a:t>Online resources: Apps or helplines</a:t>
            </a:r>
          </a:p>
          <a:p>
            <a:pPr algn="l"/>
            <a:r>
              <a:rPr lang="en-GB" sz="4800" b="0" u="none" dirty="0">
                <a:latin typeface="Aptos" panose="020B0004020202020204" pitchFamily="34" charset="0"/>
              </a:rPr>
              <a:t>(NHS, 2023).</a:t>
            </a: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7774414"/>
          </a:xfrm>
        </p:spPr>
        <p:txBody>
          <a:bodyPr/>
          <a:lstStyle/>
          <a:p>
            <a:pPr marL="571500" indent="-571500">
              <a:buFont typeface="Arial" panose="020B0604020202020204" pitchFamily="34" charset="0"/>
              <a:buChar char="•"/>
            </a:pPr>
            <a:r>
              <a:rPr lang="en-GB" sz="4400" dirty="0"/>
              <a:t>Increase awareness and education so people can recognise symptoms early.</a:t>
            </a:r>
          </a:p>
          <a:p>
            <a:pPr marL="571500" indent="-571500">
              <a:buFont typeface="Arial" panose="020B0604020202020204" pitchFamily="34" charset="0"/>
              <a:buChar char="•"/>
            </a:pPr>
            <a:r>
              <a:rPr lang="en-GB" sz="4400" dirty="0"/>
              <a:t>Encourage access to CBT and other evidence-based therapies </a:t>
            </a:r>
          </a:p>
          <a:p>
            <a:pPr marL="571500" indent="-571500">
              <a:buFont typeface="Arial" panose="020B0604020202020204" pitchFamily="34" charset="0"/>
              <a:buChar char="•"/>
            </a:pPr>
            <a:r>
              <a:rPr lang="en-GB" sz="4400" dirty="0"/>
              <a:t>Reduce stigma so individuals feel comfortable seeking help</a:t>
            </a:r>
          </a:p>
          <a:p>
            <a:pPr marL="571500" indent="-571500">
              <a:buFont typeface="Arial" panose="020B0604020202020204" pitchFamily="34" charset="0"/>
              <a:buChar char="•"/>
            </a:pPr>
            <a:r>
              <a:rPr lang="en-GB" sz="4400" dirty="0"/>
              <a:t>Promote healthy coping strategies such as sleep routines, exercise and stress management.</a:t>
            </a:r>
          </a:p>
          <a:p>
            <a:r>
              <a:rPr lang="en-GB" sz="4400" dirty="0"/>
              <a:t>(World Health Organization, 2022).</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19170" y="13462268"/>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78804" y="14813318"/>
            <a:ext cx="10052050" cy="9325608"/>
          </a:xfrm>
        </p:spPr>
        <p:txBody>
          <a:bodyPr/>
          <a:lstStyle/>
          <a:p>
            <a:pPr>
              <a:spcAft>
                <a:spcPts val="1100"/>
              </a:spcAft>
            </a:pPr>
            <a:r>
              <a:rPr lang="en-GB" sz="4800" dirty="0">
                <a:effectLst/>
                <a:latin typeface="Aptos" panose="020B0004020202020204" pitchFamily="34" charset="0"/>
                <a:ea typeface="Century Schoolbook" panose="02040604050505020304" pitchFamily="18" charset="0"/>
              </a:rPr>
              <a:t>Anxiety disorders are common and can affect how a person thinks, feels and behaves. </a:t>
            </a:r>
            <a:r>
              <a:rPr lang="en-GB" sz="4800" dirty="0">
                <a:latin typeface="Aptos" panose="020B0004020202020204" pitchFamily="34" charset="0"/>
                <a:ea typeface="Century Schoolbook" panose="02040604050505020304" pitchFamily="18" charset="0"/>
              </a:rPr>
              <a:t>They develop through a mix of factors, but they are highly treatable. With early recognition, effective therapies and good support services, most people can manage their symptoms and improve quality of life. Reducing stigma and increasing access to mental health care remain key steps in supporting people with anxiety.</a:t>
            </a:r>
            <a:endParaRPr lang="en-GB" sz="4800" dirty="0">
              <a:effectLst/>
              <a:latin typeface="Aptos" panose="020B0004020202020204" pitchFamily="34" charset="0"/>
              <a:ea typeface="Century Schoolbook" panose="02040604050505020304" pitchFamily="18" charset="0"/>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2043" y="24804751"/>
            <a:ext cx="10047018" cy="923322"/>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22043" y="25558796"/>
            <a:ext cx="10052050" cy="3711763"/>
          </a:xfrm>
        </p:spPr>
        <p:txBody>
          <a:bodyPr/>
          <a:lstStyle/>
          <a:p>
            <a:r>
              <a:rPr lang="en-GB" sz="4400" dirty="0">
                <a:latin typeface="Aptos" panose="020B0004020202020204" pitchFamily="34" charset="0"/>
              </a:rPr>
              <a:t> </a:t>
            </a:r>
            <a:r>
              <a:rPr lang="en-GB" sz="4800" dirty="0">
                <a:latin typeface="Aptos" panose="020B0004020202020204" pitchFamily="34" charset="0"/>
              </a:rPr>
              <a:t>Include at least 10 references with in-text citations.  </a:t>
            </a:r>
          </a:p>
          <a:p>
            <a:endParaRPr lang="en-GB" sz="4800" dirty="0">
              <a:latin typeface="Aptos" panose="020B0004020202020204" pitchFamily="34" charset="0"/>
            </a:endParaRPr>
          </a:p>
          <a:p>
            <a:r>
              <a:rPr lang="en-GB" sz="4800" dirty="0">
                <a:latin typeface="Aptos" panose="020B0004020202020204" pitchFamily="34" charset="0"/>
              </a:rPr>
              <a:t>On the next slide&gt;</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855458" y="16648675"/>
            <a:ext cx="10038659" cy="17820241"/>
          </a:xfrm>
        </p:spPr>
        <p:txBody>
          <a:bodyPr/>
          <a:lstStyle/>
          <a:p>
            <a:r>
              <a:rPr lang="en-GB" sz="4800" kern="100" dirty="0">
                <a:solidFill>
                  <a:srgbClr val="002060"/>
                </a:solidFill>
                <a:effectLst/>
                <a:latin typeface="Aptos" panose="020B0004020202020204" pitchFamily="34" charset="0"/>
                <a:ea typeface="Aptos" panose="020B0004020202020204" pitchFamily="34" charset="0"/>
                <a:cs typeface="Times New Roman" panose="02020603050405020304" pitchFamily="18" charset="0"/>
              </a:rPr>
              <a:t>Causes</a:t>
            </a:r>
            <a:r>
              <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a:t>
            </a:r>
            <a:r>
              <a:rPr lang="en-GB" sz="4800" kern="100" dirty="0">
                <a:latin typeface="Aptos" panose="020B0004020202020204" pitchFamily="34" charset="0"/>
                <a:ea typeface="Aptos" panose="020B0004020202020204" pitchFamily="34" charset="0"/>
              </a:rPr>
              <a:t>Anxiety is understood through the biopsychosocial model, meaning it develops from a mix of biological, psychological and social factors (Mind,2021).</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4800" kern="100" dirty="0">
                <a:solidFill>
                  <a:srgbClr val="002060"/>
                </a:solidFill>
                <a:effectLst/>
                <a:latin typeface="Aptos" panose="020B0004020202020204" pitchFamily="34" charset="0"/>
                <a:ea typeface="Aptos" panose="020B0004020202020204" pitchFamily="34" charset="0"/>
                <a:cs typeface="Times New Roman" panose="02020603050405020304" pitchFamily="18" charset="0"/>
              </a:rPr>
              <a:t>Symptoms: </a:t>
            </a:r>
            <a:r>
              <a:rPr lang="en-GB" sz="4800" kern="100" dirty="0">
                <a:latin typeface="Aptos" panose="020B0004020202020204" pitchFamily="34" charset="0"/>
                <a:ea typeface="Aptos" panose="020B0004020202020204" pitchFamily="34" charset="0"/>
              </a:rPr>
              <a:t>Emotional – Constant worry, feeling tense, difficulty concentrating. </a:t>
            </a:r>
          </a:p>
          <a:p>
            <a:r>
              <a:rPr lang="en-GB" sz="4800" kern="100" dirty="0">
                <a:effectLst/>
                <a:latin typeface="Aptos" panose="020B0004020202020204" pitchFamily="34" charset="0"/>
                <a:ea typeface="Aptos" panose="020B0004020202020204" pitchFamily="34" charset="0"/>
                <a:cs typeface="Times New Roman" panose="02020603050405020304" pitchFamily="18" charset="0"/>
              </a:rPr>
              <a:t>Ph</a:t>
            </a:r>
            <a:r>
              <a:rPr lang="en-GB" sz="4800" kern="100" dirty="0">
                <a:latin typeface="Aptos" panose="020B0004020202020204" pitchFamily="34" charset="0"/>
                <a:ea typeface="Aptos" panose="020B0004020202020204" pitchFamily="34" charset="0"/>
              </a:rPr>
              <a:t>ysical – Fast heartbeat, shaking, poor sleep</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4800" kern="100" dirty="0">
                <a:latin typeface="Aptos" panose="020B0004020202020204" pitchFamily="34" charset="0"/>
                <a:ea typeface="Aptos" panose="020B0004020202020204" pitchFamily="34" charset="0"/>
              </a:rPr>
              <a:t>Behavioural – Avoiding situations, restlessness , reassurance-seeking.</a:t>
            </a:r>
          </a:p>
          <a:p>
            <a:r>
              <a:rPr lang="en-GB" sz="4800" kern="100" dirty="0">
                <a:latin typeface="Aptos" panose="020B0004020202020204" pitchFamily="34" charset="0"/>
                <a:ea typeface="Aptos" panose="020B0004020202020204" pitchFamily="34" charset="0"/>
              </a:rPr>
              <a:t>(American Psychiatric Association, 2013)</a:t>
            </a:r>
          </a:p>
          <a:p>
            <a:r>
              <a:rPr lang="en-GB" sz="4800" dirty="0">
                <a:solidFill>
                  <a:srgbClr val="002060"/>
                </a:solidFill>
                <a:latin typeface="Aptos" panose="020B0004020202020204" pitchFamily="34" charset="0"/>
              </a:rPr>
              <a:t>Diagnosis: </a:t>
            </a:r>
            <a:r>
              <a:rPr lang="en-GB" sz="4800" dirty="0">
                <a:latin typeface="Aptos" panose="020B0004020202020204" pitchFamily="34" charset="0"/>
              </a:rPr>
              <a:t>Diagnosis is based on DSM-5 or ICD-11 guidelines. </a:t>
            </a:r>
          </a:p>
          <a:p>
            <a:r>
              <a:rPr lang="en-GB" sz="4800" dirty="0">
                <a:latin typeface="Aptos" panose="020B0004020202020204" pitchFamily="34" charset="0"/>
              </a:rPr>
              <a:t>A doctor or mental health professional asks about symptoms and impact on daily life.</a:t>
            </a:r>
          </a:p>
          <a:p>
            <a:r>
              <a:rPr lang="en-GB" sz="4800" dirty="0">
                <a:latin typeface="Aptos" panose="020B0004020202020204" pitchFamily="34" charset="0"/>
              </a:rPr>
              <a:t>(Spitzer et al., 2006)</a:t>
            </a: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Marilyn </a:t>
            </a:r>
            <a:r>
              <a:rPr lang="en-GB" dirty="0" err="1"/>
              <a:t>Mcleish</a:t>
            </a:r>
            <a:endParaRPr lang="en-GB"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Generalised Anxiety Disorder</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2" name="Picture 21" descr="A close-up of pills and a stethoscope&#10;&#10;Description automatically generated">
            <a:extLst>
              <a:ext uri="{FF2B5EF4-FFF2-40B4-BE49-F238E27FC236}">
                <a16:creationId xmlns:a16="http://schemas.microsoft.com/office/drawing/2014/main" id="{77C82E05-9C5E-BBD5-A716-5B98DBF485E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2950"/>
            <a:ext cx="7772400" cy="3614294"/>
          </a:xfrm>
          <a:prstGeom prst="rect">
            <a:avLst/>
          </a:prstGeom>
        </p:spPr>
      </p:pic>
      <p:sp>
        <p:nvSpPr>
          <p:cNvPr id="23" name="TextBox 22">
            <a:extLst>
              <a:ext uri="{FF2B5EF4-FFF2-40B4-BE49-F238E27FC236}">
                <a16:creationId xmlns:a16="http://schemas.microsoft.com/office/drawing/2014/main" id="{17BC4F6A-E731-2950-0573-8EE25E05FDFD}"/>
              </a:ext>
            </a:extLst>
          </p:cNvPr>
          <p:cNvSpPr txBox="1"/>
          <p:nvPr/>
        </p:nvSpPr>
        <p:spPr>
          <a:xfrm>
            <a:off x="8640869" y="4384276"/>
            <a:ext cx="7772400" cy="230832"/>
          </a:xfrm>
          <a:prstGeom prst="rect">
            <a:avLst/>
          </a:prstGeom>
          <a:noFill/>
        </p:spPr>
        <p:txBody>
          <a:bodyPr wrap="square" rtlCol="0">
            <a:spAutoFit/>
          </a:bodyPr>
          <a:lstStyle/>
          <a:p>
            <a:r>
              <a:rPr lang="en-US" sz="900">
                <a:hlinkClick r:id="rId3" tooltip="https://pix4free.org/photo/30066/anxiety-disorder.html"/>
              </a:rPr>
              <a:t>This Photo</a:t>
            </a:r>
            <a:r>
              <a:rPr lang="en-US" sz="900"/>
              <a:t> by Unknown Author is licensed under </a:t>
            </a:r>
            <a:r>
              <a:rPr lang="en-US" sz="900">
                <a:hlinkClick r:id="rId4" tooltip="https://creativecommons.org/licenses/by-sa/3.0/"/>
              </a:rPr>
              <a:t>CC BY-SA</a:t>
            </a:r>
            <a:endParaRPr lang="en-US" sz="900"/>
          </a:p>
        </p:txBody>
      </p:sp>
      <p:pic>
        <p:nvPicPr>
          <p:cNvPr id="25" name="Picture 24" descr="A person with a clock&#10;&#10;Description automatically generated with medium confidence">
            <a:extLst>
              <a:ext uri="{FF2B5EF4-FFF2-40B4-BE49-F238E27FC236}">
                <a16:creationId xmlns:a16="http://schemas.microsoft.com/office/drawing/2014/main" id="{7D3CE863-6C9F-AF75-77AA-1C820AD9A04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974744" y="22132441"/>
            <a:ext cx="6877050" cy="8921453"/>
          </a:xfrm>
          <a:prstGeom prst="rect">
            <a:avLst/>
          </a:prstGeom>
        </p:spPr>
      </p:pic>
      <p:sp>
        <p:nvSpPr>
          <p:cNvPr id="26" name="TextBox 25">
            <a:extLst>
              <a:ext uri="{FF2B5EF4-FFF2-40B4-BE49-F238E27FC236}">
                <a16:creationId xmlns:a16="http://schemas.microsoft.com/office/drawing/2014/main" id="{7E01E533-B308-9396-BCF0-A939CA58FBC4}"/>
              </a:ext>
            </a:extLst>
          </p:cNvPr>
          <p:cNvSpPr txBox="1"/>
          <p:nvPr/>
        </p:nvSpPr>
        <p:spPr>
          <a:xfrm>
            <a:off x="12974744" y="25631103"/>
            <a:ext cx="6877050" cy="230832"/>
          </a:xfrm>
          <a:prstGeom prst="rect">
            <a:avLst/>
          </a:prstGeom>
          <a:noFill/>
        </p:spPr>
        <p:txBody>
          <a:bodyPr wrap="square" rtlCol="0">
            <a:spAutoFit/>
          </a:bodyPr>
          <a:lstStyle/>
          <a:p>
            <a:r>
              <a:rPr lang="en-US" sz="900">
                <a:hlinkClick r:id="rId6" tooltip="https://topkit.org/tag/mitigating-anxiety/"/>
              </a:rPr>
              <a:t>This Photo</a:t>
            </a:r>
            <a:r>
              <a:rPr lang="en-US" sz="900"/>
              <a:t> by Unknown Author is licensed under </a:t>
            </a:r>
            <a:r>
              <a:rPr lang="en-US" sz="900">
                <a:hlinkClick r:id="rId7" tooltip="https://creativecommons.org/licenses/by-nc-sa/3.0/"/>
              </a:rPr>
              <a:t>CC BY-SA-NC</a:t>
            </a:r>
            <a:endParaRPr lang="en-US" sz="900"/>
          </a:p>
        </p:txBody>
      </p:sp>
      <p:pic>
        <p:nvPicPr>
          <p:cNvPr id="28" name="Picture 27" descr="A person sitting on the floor with her hands in the shadow&#10;&#10;Description automatically generated">
            <a:extLst>
              <a:ext uri="{FF2B5EF4-FFF2-40B4-BE49-F238E27FC236}">
                <a16:creationId xmlns:a16="http://schemas.microsoft.com/office/drawing/2014/main" id="{C8A4D365-7897-829E-E478-D87B3DC1499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3023618" y="22132441"/>
            <a:ext cx="7892840" cy="6002368"/>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a16="http://schemas.microsoft.com/office/drawing/2014/main" id="{6110037F-AF96-3309-4040-BC031BDCD1C2}"/>
              </a:ext>
            </a:extLst>
          </p:cNvPr>
          <p:cNvSpPr>
            <a:spLocks noGrp="1"/>
          </p:cNvSpPr>
          <p:nvPr>
            <p:ph type="title"/>
          </p:nvPr>
        </p:nvSpPr>
        <p:spPr/>
        <p:txBody>
          <a:bodyPr/>
          <a:lstStyle/>
          <a:p>
            <a:r>
              <a:rPr lang="en-US" dirty="0"/>
              <a:t>Reference list</a:t>
            </a:r>
          </a:p>
        </p:txBody>
      </p:sp>
      <p:sp>
        <p:nvSpPr>
          <p:cNvPr id="37" name="Content Placeholder 36">
            <a:extLst>
              <a:ext uri="{FF2B5EF4-FFF2-40B4-BE49-F238E27FC236}">
                <a16:creationId xmlns:a16="http://schemas.microsoft.com/office/drawing/2014/main" id="{73B2FFEF-2E32-C4D3-490E-E921F4E5A2AC}"/>
              </a:ext>
            </a:extLst>
          </p:cNvPr>
          <p:cNvSpPr>
            <a:spLocks noGrp="1"/>
          </p:cNvSpPr>
          <p:nvPr>
            <p:ph idx="1"/>
          </p:nvPr>
        </p:nvSpPr>
        <p:spPr>
          <a:xfrm>
            <a:off x="3017520" y="6766560"/>
            <a:ext cx="37856160" cy="23286720"/>
          </a:xfrm>
        </p:spPr>
        <p:txBody>
          <a:bodyPr>
            <a:normAutofit fontScale="62500" lnSpcReduction="20000"/>
          </a:bodyPr>
          <a:lstStyle/>
          <a:p>
            <a:br>
              <a:rPr lang="en-US" dirty="0"/>
            </a:br>
            <a:r>
              <a:rPr lang="en-GB" b="1" dirty="0">
                <a:effectLst/>
                <a:latin typeface="Helvetica Neue" panose="02000503000000020004" pitchFamily="2" charset="0"/>
              </a:rPr>
              <a:t>Abraham, M. (2020)</a:t>
            </a:r>
            <a:br>
              <a:rPr lang="en-GB" dirty="0">
                <a:effectLst/>
                <a:latin typeface="Helvetica Neue" panose="02000503000000020004" pitchFamily="2" charset="0"/>
              </a:rPr>
            </a:br>
            <a:r>
              <a:rPr lang="en-GB" i="1" dirty="0">
                <a:effectLst/>
                <a:latin typeface="Helvetica Neue" panose="02000503000000020004" pitchFamily="2" charset="0"/>
              </a:rPr>
              <a:t>A Brief History of Anxiety</a:t>
            </a:r>
            <a:r>
              <a:rPr lang="en-GB" dirty="0">
                <a:effectLst/>
                <a:latin typeface="Helvetica Neue" panose="02000503000000020004" pitchFamily="2" charset="0"/>
              </a:rPr>
              <a:t>. [online] </a:t>
            </a:r>
            <a:r>
              <a:rPr lang="en-GB" dirty="0" err="1">
                <a:effectLst/>
                <a:latin typeface="Helvetica Neue" panose="02000503000000020004" pitchFamily="2" charset="0"/>
              </a:rPr>
              <a:t>Calmclinic.com</a:t>
            </a:r>
            <a:r>
              <a:rPr lang="en-GB" dirty="0">
                <a:effectLst/>
                <a:latin typeface="Helvetica Neue" panose="02000503000000020004" pitchFamily="2" charset="0"/>
              </a:rPr>
              <a:t>. Available at: </a:t>
            </a:r>
            <a:r>
              <a:rPr lang="en-GB" u="sng" dirty="0">
                <a:solidFill>
                  <a:srgbClr val="DCA10D"/>
                </a:solidFill>
                <a:effectLst/>
                <a:latin typeface="Helvetica Neue" panose="02000503000000020004" pitchFamily="2" charset="0"/>
                <a:hlinkClick r:id="rId2"/>
              </a:rPr>
              <a:t>https://www.calmclinic.com/brief-history-of-anxiety</a:t>
            </a:r>
            <a:r>
              <a:rPr lang="en-GB" dirty="0">
                <a:effectLst/>
                <a:latin typeface="Helvetica Neue" panose="02000503000000020004" pitchFamily="2" charset="0"/>
              </a:rPr>
              <a:t>.</a:t>
            </a:r>
          </a:p>
          <a:p>
            <a:r>
              <a:rPr lang="en-GB" b="1" dirty="0">
                <a:effectLst/>
                <a:latin typeface="Helvetica Neue" panose="02000503000000020004" pitchFamily="2" charset="0"/>
              </a:rPr>
              <a:t>American Psychiatric Association (2013)</a:t>
            </a:r>
            <a:br>
              <a:rPr lang="en-GB" dirty="0">
                <a:effectLst/>
                <a:latin typeface="Helvetica Neue" panose="02000503000000020004" pitchFamily="2" charset="0"/>
              </a:rPr>
            </a:br>
            <a:r>
              <a:rPr lang="en-GB" i="1" dirty="0">
                <a:effectLst/>
                <a:latin typeface="Helvetica Neue" panose="02000503000000020004" pitchFamily="2" charset="0"/>
              </a:rPr>
              <a:t>Diagnostic and Statistical Manual of Mental Disorders (5th ed.)</a:t>
            </a:r>
            <a:r>
              <a:rPr lang="en-GB" dirty="0">
                <a:effectLst/>
                <a:latin typeface="Helvetica Neue" panose="02000503000000020004" pitchFamily="2" charset="0"/>
              </a:rPr>
              <a:t>. Washington, DC: APA.</a:t>
            </a:r>
          </a:p>
          <a:p>
            <a:r>
              <a:rPr lang="en-GB" b="1" dirty="0">
                <a:effectLst/>
                <a:latin typeface="Helvetica Neue" panose="02000503000000020004" pitchFamily="2" charset="0"/>
              </a:rPr>
              <a:t>Crooks, J.K. (2023)</a:t>
            </a:r>
            <a:br>
              <a:rPr lang="en-GB" dirty="0">
                <a:effectLst/>
                <a:latin typeface="Helvetica Neue" panose="02000503000000020004" pitchFamily="2" charset="0"/>
              </a:rPr>
            </a:br>
            <a:r>
              <a:rPr lang="en-GB" i="1" dirty="0">
                <a:effectLst/>
                <a:latin typeface="Helvetica Neue" panose="02000503000000020004" pitchFamily="2" charset="0"/>
              </a:rPr>
              <a:t>A Brief History of Anxiety</a:t>
            </a:r>
            <a:r>
              <a:rPr lang="en-GB" dirty="0">
                <a:effectLst/>
                <a:latin typeface="Helvetica Neue" panose="02000503000000020004" pitchFamily="2" charset="0"/>
              </a:rPr>
              <a:t>. [online] </a:t>
            </a:r>
            <a:r>
              <a:rPr lang="en-GB" dirty="0" err="1">
                <a:effectLst/>
                <a:latin typeface="Helvetica Neue" panose="02000503000000020004" pitchFamily="2" charset="0"/>
              </a:rPr>
              <a:t>Westcoastanxiety.com</a:t>
            </a:r>
            <a:r>
              <a:rPr lang="en-GB" dirty="0">
                <a:effectLst/>
                <a:latin typeface="Helvetica Neue" panose="02000503000000020004" pitchFamily="2" charset="0"/>
              </a:rPr>
              <a:t>. Available at: </a:t>
            </a:r>
            <a:r>
              <a:rPr lang="en-GB" u="sng" dirty="0">
                <a:solidFill>
                  <a:srgbClr val="DCA10D"/>
                </a:solidFill>
                <a:effectLst/>
                <a:latin typeface="Helvetica Neue" panose="02000503000000020004" pitchFamily="2" charset="0"/>
                <a:hlinkClick r:id="rId3"/>
              </a:rPr>
              <a:t>https://westcoastanxiety.com/a-brief-history-of-anxiety/</a:t>
            </a:r>
            <a:r>
              <a:rPr lang="en-GB" dirty="0">
                <a:effectLst/>
                <a:latin typeface="Helvetica Neue" panose="02000503000000020004" pitchFamily="2" charset="0"/>
              </a:rPr>
              <a:t>.</a:t>
            </a:r>
          </a:p>
          <a:p>
            <a:r>
              <a:rPr lang="en-GB" b="1" dirty="0">
                <a:effectLst/>
                <a:latin typeface="Helvetica Neue" panose="02000503000000020004" pitchFamily="2" charset="0"/>
              </a:rPr>
              <a:t>Mind (2021)</a:t>
            </a:r>
            <a:br>
              <a:rPr lang="en-GB" dirty="0">
                <a:effectLst/>
                <a:latin typeface="Helvetica Neue" panose="02000503000000020004" pitchFamily="2" charset="0"/>
              </a:rPr>
            </a:br>
            <a:r>
              <a:rPr lang="en-GB" i="1" dirty="0">
                <a:effectLst/>
                <a:latin typeface="Helvetica Neue" panose="02000503000000020004" pitchFamily="2" charset="0"/>
              </a:rPr>
              <a:t>Anxiety and Panic Attacks</a:t>
            </a:r>
            <a:r>
              <a:rPr lang="en-GB" dirty="0">
                <a:effectLst/>
                <a:latin typeface="Helvetica Neue" panose="02000503000000020004" pitchFamily="2" charset="0"/>
              </a:rPr>
              <a:t>. Mind UK. Available at: </a:t>
            </a:r>
            <a:r>
              <a:rPr lang="en-GB" u="sng" dirty="0">
                <a:solidFill>
                  <a:srgbClr val="DCA10D"/>
                </a:solidFill>
                <a:effectLst/>
                <a:latin typeface="Helvetica Neue" panose="02000503000000020004" pitchFamily="2" charset="0"/>
                <a:hlinkClick r:id="rId4"/>
              </a:rPr>
              <a:t>https://www.mind.org.uk</a:t>
            </a:r>
            <a:endParaRPr lang="en-GB" dirty="0">
              <a:effectLst/>
              <a:latin typeface="Helvetica Neue" panose="02000503000000020004" pitchFamily="2" charset="0"/>
            </a:endParaRPr>
          </a:p>
          <a:p>
            <a:r>
              <a:rPr lang="en-GB" b="1" dirty="0">
                <a:solidFill>
                  <a:srgbClr val="000000"/>
                </a:solidFill>
                <a:effectLst/>
                <a:latin typeface="Helvetica Neue" panose="02000503000000020004" pitchFamily="2" charset="0"/>
              </a:rPr>
              <a:t>Mind (2021)</a:t>
            </a:r>
            <a:br>
              <a:rPr lang="en-GB" dirty="0">
                <a:solidFill>
                  <a:srgbClr val="000000"/>
                </a:solidFill>
                <a:effectLst/>
                <a:latin typeface="Helvetica Neue" panose="02000503000000020004" pitchFamily="2" charset="0"/>
              </a:rPr>
            </a:br>
            <a:r>
              <a:rPr lang="en-GB" i="1" dirty="0">
                <a:solidFill>
                  <a:srgbClr val="000000"/>
                </a:solidFill>
                <a:effectLst/>
                <a:latin typeface="Helvetica Neue" panose="02000503000000020004" pitchFamily="2" charset="0"/>
              </a:rPr>
              <a:t>What Causes Anxiety Problems</a:t>
            </a:r>
            <a:r>
              <a:rPr lang="en-GB" dirty="0">
                <a:solidFill>
                  <a:srgbClr val="000000"/>
                </a:solidFill>
                <a:effectLst/>
                <a:latin typeface="Helvetica Neue" panose="02000503000000020004" pitchFamily="2" charset="0"/>
              </a:rPr>
              <a:t>. [online] Available at: </a:t>
            </a:r>
            <a:r>
              <a:rPr lang="en-GB" u="sng" dirty="0">
                <a:solidFill>
                  <a:srgbClr val="000000"/>
                </a:solidFill>
                <a:effectLst/>
                <a:latin typeface="Helvetica Neue" panose="02000503000000020004" pitchFamily="2" charset="0"/>
                <a:hlinkClick r:id="rId5"/>
              </a:rPr>
              <a:t>https://www.mind.org.uk/information-support/types-of-mental-health-problems/anxiety-and-panic-attacks/causes/</a:t>
            </a:r>
            <a:endParaRPr lang="en-GB" dirty="0">
              <a:solidFill>
                <a:srgbClr val="DCA10D"/>
              </a:solidFill>
              <a:effectLst/>
              <a:latin typeface="Helvetica Neue" panose="02000503000000020004" pitchFamily="2" charset="0"/>
            </a:endParaRPr>
          </a:p>
          <a:p>
            <a:r>
              <a:rPr lang="en-GB" b="1" dirty="0">
                <a:effectLst/>
                <a:latin typeface="Helvetica Neue" panose="02000503000000020004" pitchFamily="2" charset="0"/>
              </a:rPr>
              <a:t>NHS (2023)</a:t>
            </a:r>
            <a:br>
              <a:rPr lang="en-GB" dirty="0">
                <a:effectLst/>
                <a:latin typeface="Helvetica Neue" panose="02000503000000020004" pitchFamily="2" charset="0"/>
              </a:rPr>
            </a:br>
            <a:r>
              <a:rPr lang="en-GB" i="1" dirty="0">
                <a:effectLst/>
                <a:latin typeface="Helvetica Neue" panose="02000503000000020004" pitchFamily="2" charset="0"/>
              </a:rPr>
              <a:t>Anxiety Disorders: Treatment and Support</a:t>
            </a:r>
            <a:r>
              <a:rPr lang="en-GB" dirty="0">
                <a:effectLst/>
                <a:latin typeface="Helvetica Neue" panose="02000503000000020004" pitchFamily="2" charset="0"/>
              </a:rPr>
              <a:t>. National Health Service. Available at: </a:t>
            </a:r>
            <a:r>
              <a:rPr lang="en-GB" u="sng" dirty="0">
                <a:solidFill>
                  <a:srgbClr val="DCA10D"/>
                </a:solidFill>
                <a:effectLst/>
                <a:latin typeface="Helvetica Neue" panose="02000503000000020004" pitchFamily="2" charset="0"/>
                <a:hlinkClick r:id="rId6"/>
              </a:rPr>
              <a:t>https://www.nhs.uk</a:t>
            </a:r>
            <a:endParaRPr lang="en-GB" dirty="0">
              <a:effectLst/>
              <a:latin typeface="Helvetica Neue" panose="02000503000000020004" pitchFamily="2" charset="0"/>
            </a:endParaRPr>
          </a:p>
          <a:p>
            <a:r>
              <a:rPr lang="en-GB" b="1" dirty="0">
                <a:effectLst/>
                <a:latin typeface="Helvetica Neue" panose="02000503000000020004" pitchFamily="2" charset="0"/>
              </a:rPr>
              <a:t>NICE (2020)</a:t>
            </a:r>
            <a:br>
              <a:rPr lang="en-GB" dirty="0">
                <a:effectLst/>
                <a:latin typeface="Helvetica Neue" panose="02000503000000020004" pitchFamily="2" charset="0"/>
              </a:rPr>
            </a:br>
            <a:r>
              <a:rPr lang="en-GB" i="1" dirty="0">
                <a:effectLst/>
                <a:latin typeface="Helvetica Neue" panose="02000503000000020004" pitchFamily="2" charset="0"/>
              </a:rPr>
              <a:t>Generalised Anxiety Disorder and Panic Disorder in Adults: Management</a:t>
            </a:r>
            <a:r>
              <a:rPr lang="en-GB" dirty="0">
                <a:effectLst/>
                <a:latin typeface="Helvetica Neue" panose="02000503000000020004" pitchFamily="2" charset="0"/>
              </a:rPr>
              <a:t>. National Institute for Health and Care Excellence.</a:t>
            </a:r>
          </a:p>
          <a:p>
            <a:r>
              <a:rPr lang="en-GB" b="1" dirty="0">
                <a:effectLst/>
                <a:latin typeface="Helvetica Neue" panose="02000503000000020004" pitchFamily="2" charset="0"/>
              </a:rPr>
              <a:t>Spitzer, R.L., Kroenke, K., Williams, J.B.W. and </a:t>
            </a:r>
            <a:r>
              <a:rPr lang="en-GB" b="1" dirty="0" err="1">
                <a:effectLst/>
                <a:latin typeface="Helvetica Neue" panose="02000503000000020004" pitchFamily="2" charset="0"/>
              </a:rPr>
              <a:t>Löwe</a:t>
            </a:r>
            <a:r>
              <a:rPr lang="en-GB" b="1" dirty="0">
                <a:effectLst/>
                <a:latin typeface="Helvetica Neue" panose="02000503000000020004" pitchFamily="2" charset="0"/>
              </a:rPr>
              <a:t>, B. (2006)</a:t>
            </a:r>
            <a:br>
              <a:rPr lang="en-GB" dirty="0">
                <a:effectLst/>
                <a:latin typeface="Helvetica Neue" panose="02000503000000020004" pitchFamily="2" charset="0"/>
              </a:rPr>
            </a:br>
            <a:r>
              <a:rPr lang="en-GB" dirty="0">
                <a:effectLst/>
                <a:latin typeface="Helvetica Neue" panose="02000503000000020004" pitchFamily="2" charset="0"/>
              </a:rPr>
              <a:t>‘A brief measure for assessing generalized anxiety disorder: the GAD-7’, </a:t>
            </a:r>
            <a:r>
              <a:rPr lang="en-GB" i="1" dirty="0">
                <a:effectLst/>
                <a:latin typeface="Helvetica Neue" panose="02000503000000020004" pitchFamily="2" charset="0"/>
              </a:rPr>
              <a:t>Archives of Internal Medicine</a:t>
            </a:r>
            <a:r>
              <a:rPr lang="en-GB" dirty="0">
                <a:effectLst/>
                <a:latin typeface="Helvetica Neue" panose="02000503000000020004" pitchFamily="2" charset="0"/>
              </a:rPr>
              <a:t>, 166(10), pp. 1092–1097.</a:t>
            </a:r>
          </a:p>
          <a:p>
            <a:r>
              <a:rPr lang="en-GB" b="1" dirty="0">
                <a:effectLst/>
                <a:latin typeface="Helvetica Neue" panose="02000503000000020004" pitchFamily="2" charset="0"/>
              </a:rPr>
              <a:t>World Health Organization (2022)</a:t>
            </a:r>
            <a:br>
              <a:rPr lang="en-GB" dirty="0">
                <a:effectLst/>
                <a:latin typeface="Helvetica Neue" panose="02000503000000020004" pitchFamily="2" charset="0"/>
              </a:rPr>
            </a:br>
            <a:r>
              <a:rPr lang="en-GB" i="1" dirty="0">
                <a:effectLst/>
                <a:latin typeface="Helvetica Neue" panose="02000503000000020004" pitchFamily="2" charset="0"/>
              </a:rPr>
              <a:t>Mental Health: Strengthening Mental Health Systems</a:t>
            </a:r>
            <a:r>
              <a:rPr lang="en-GB" dirty="0">
                <a:effectLst/>
                <a:latin typeface="Helvetica Neue" panose="02000503000000020004" pitchFamily="2" charset="0"/>
              </a:rPr>
              <a:t>. World Health Organization. Available at: </a:t>
            </a:r>
            <a:r>
              <a:rPr lang="en-GB" u="sng" dirty="0">
                <a:solidFill>
                  <a:srgbClr val="DCA10D"/>
                </a:solidFill>
                <a:effectLst/>
                <a:latin typeface="Helvetica Neue" panose="02000503000000020004" pitchFamily="2" charset="0"/>
                <a:hlinkClick r:id="rId7"/>
              </a:rPr>
              <a:t>https://www.who.int</a:t>
            </a:r>
            <a:endParaRPr lang="en-GB" dirty="0">
              <a:effectLst/>
              <a:latin typeface="Helvetica Neue" panose="02000503000000020004" pitchFamily="2" charset="0"/>
            </a:endParaRPr>
          </a:p>
          <a:p>
            <a:endParaRPr lang="en-US" dirty="0"/>
          </a:p>
        </p:txBody>
      </p:sp>
    </p:spTree>
    <p:extLst>
      <p:ext uri="{BB962C8B-B14F-4D97-AF65-F5344CB8AC3E}">
        <p14:creationId xmlns:p14="http://schemas.microsoft.com/office/powerpoint/2010/main" val="1684071012"/>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21016</TotalTime>
  <Words>950</Words>
  <Application>Microsoft Macintosh PowerPoint</Application>
  <PresentationFormat>Custom</PresentationFormat>
  <Paragraphs>62</Paragraphs>
  <Slides>3</Slides>
  <Notes>0</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vt:i4>
      </vt:variant>
    </vt:vector>
  </HeadingPairs>
  <TitlesOfParts>
    <vt:vector size="16" baseType="lpstr">
      <vt:lpstr>Aptos</vt:lpstr>
      <vt:lpstr>Aptos Display</vt:lpstr>
      <vt:lpstr>Arial</vt:lpstr>
      <vt:lpstr>Arial Black</vt:lpstr>
      <vt:lpstr>Calibri</vt:lpstr>
      <vt:lpstr>Helvetica Neue</vt:lpstr>
      <vt:lpstr>Times New Roman</vt:lpstr>
      <vt:lpstr>Trebuchet MS</vt:lpstr>
      <vt:lpstr>36x48-Template-V2b</vt:lpstr>
      <vt:lpstr>Without Quick Guides</vt:lpstr>
      <vt:lpstr>Classic 3 Columns</vt:lpstr>
      <vt:lpstr>Trifold - Wide Center</vt:lpstr>
      <vt:lpstr>Office Theme</vt:lpstr>
      <vt:lpstr>  Student name  Marilyn Mcleish Student number 2316784 </vt:lpstr>
      <vt:lpstr>PowerPoint Presentation</vt:lpstr>
      <vt:lpstr>Reference list</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Marilyn Alda McLeish (2316784)</cp:lastModifiedBy>
  <cp:revision>90</cp:revision>
  <cp:lastPrinted>2015-06-29T17:31:11Z</cp:lastPrinted>
  <dcterms:created xsi:type="dcterms:W3CDTF">2012-02-03T19:11:35Z</dcterms:created>
  <dcterms:modified xsi:type="dcterms:W3CDTF">2025-11-24T09:46:11Z</dcterms:modified>
</cp:coreProperties>
</file>