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
  </p:notesMasterIdLst>
  <p:sldIdLst>
    <p:sldId id="256" r:id="rId2"/>
    <p:sldId id="258" r:id="rId3"/>
    <p:sldId id="257" r:id="rId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92" d="100"/>
          <a:sy n="92" d="100"/>
        </p:scale>
        <p:origin x="307" y="82"/>
      </p:cViewPr>
      <p:guideLst/>
    </p:cSldViewPr>
  </p:slideViewPr>
  <p:notesTextViewPr>
    <p:cViewPr>
      <p:scale>
        <a:sx n="1" d="1"/>
        <a:sy n="1" d="1"/>
      </p:scale>
      <p:origin x="0" y="0"/>
    </p:cViewPr>
  </p:notesTextViewPr>
  <p:gridSpacing cx="76200" cy="76200"/>
</p:viewPr>
</file>

<file path=ppt/_rels/presentation.xml.rels><?xml version="1.0" encoding="UTF-8"?><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977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CCF159-6E79-1D31-69A5-4230EF8E00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AA2AE2-010F-D225-350C-06D7335F8F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1F286C-5CD5-88FB-FC8F-36D84D284BF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95442CB-5094-DD49-D41D-E609F17E1D5F}"/>
              </a:ext>
            </a:extLst>
          </p:cNvPr>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2022643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hyperlink" Target="https://www.rawpixel.com/search/empower" TargetMode="External"/></Relationships>
</file>

<file path=ppt/slides/_rels/slide2.xml.rels><?xml version="1.0" encoding="UTF-8"?><Relationships xmlns="http://schemas.openxmlformats.org/package/2006/relationships"><Relationship Id="rId3" Type="http://schemas.openxmlformats.org/officeDocument/2006/relationships/image" Target="../media/image3.jpg"/><Relationship Id="rId7" Type="http://schemas.openxmlformats.org/officeDocument/2006/relationships/hyperlink" Target="https://www.rawpixel.com/search/olderly%20woman%20people%20elderly"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image" Target="../media/image2.png"/><Relationship Id="rId4" Type="http://schemas.openxmlformats.org/officeDocument/2006/relationships/hyperlink" Target="https://researchoutreach.org/articles/frailty-screening-doing-good-avoiding-harm/" TargetMode="External"/></Relationships>
</file>

<file path=ppt/slides/_rels/slide3.xml.rels><?xml version="1.0" encoding="UTF-8"?><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hyperlink" Target="https://researchoutreach.org/articles/frailty-screening-doing-good-avoiding-harm/"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7FAFC"/>
        </a:soli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CDD12DAB-BB38-B1C2-0668-390F86BC704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9806" y="43678"/>
            <a:ext cx="12281806" cy="6770643"/>
          </a:xfrm>
          <a:prstGeom prst="rect">
            <a:avLst/>
          </a:prstGeom>
        </p:spPr>
      </p:pic>
      <p:sp>
        <p:nvSpPr>
          <p:cNvPr id="2" name="Shape 0"/>
          <p:cNvSpPr/>
          <p:nvPr/>
        </p:nvSpPr>
        <p:spPr>
          <a:xfrm>
            <a:off x="-197968" y="-22860"/>
            <a:ext cx="12191695" cy="1051560"/>
          </a:xfrm>
          <a:prstGeom prst="rect">
            <a:avLst/>
          </a:prstGeom>
          <a:solidFill>
            <a:srgbClr val="1A365D"/>
          </a:solidFill>
          <a:ln/>
        </p:spPr>
        <p:txBody>
          <a:bodyPr/>
          <a:normAutofit/>
          <a:lstStyle/>
          <a:p>
            <a:endParaRPr lang="en-GB" dirty="0"/>
          </a:p>
        </p:txBody>
      </p:sp>
      <p:pic>
        <p:nvPicPr>
          <p:cNvPr id="3" name="Image 0" descr="/home/workdir/artifacts/uwtsd_logo.png"/>
          <p:cNvPicPr>
            <a:picLocks noChangeAspect="1"/>
          </p:cNvPicPr>
          <p:nvPr/>
        </p:nvPicPr>
        <p:blipFill>
          <a:blip r:embed="rId5"/>
          <a:stretch>
            <a:fillRect/>
          </a:stretch>
        </p:blipFill>
        <p:spPr>
          <a:xfrm>
            <a:off x="228600" y="164592"/>
            <a:ext cx="1828800" cy="640080"/>
          </a:xfrm>
          <a:prstGeom prst="rect">
            <a:avLst/>
          </a:prstGeom>
        </p:spPr>
      </p:pic>
      <p:sp>
        <p:nvSpPr>
          <p:cNvPr id="4" name="Text 1"/>
          <p:cNvSpPr/>
          <p:nvPr/>
        </p:nvSpPr>
        <p:spPr>
          <a:xfrm>
            <a:off x="2194560" y="137160"/>
            <a:ext cx="7315200" cy="320040"/>
          </a:xfrm>
          <a:prstGeom prst="rect">
            <a:avLst/>
          </a:prstGeom>
          <a:noFill/>
          <a:ln/>
        </p:spPr>
        <p:txBody>
          <a:bodyPr wrap="square" rtlCol="0" anchor="ctr"/>
          <a:lstStyle/>
          <a:p>
            <a:pPr marL="0" indent="0">
              <a:buNone/>
            </a:pPr>
            <a:r>
              <a:rPr lang="en-US" sz="1100" dirty="0">
                <a:solidFill>
                  <a:srgbClr val="A0AEC0"/>
                </a:solidFill>
                <a:latin typeface="Arial" pitchFamily="34" charset="0"/>
                <a:ea typeface="Arial" pitchFamily="34" charset="-122"/>
                <a:cs typeface="Arial" pitchFamily="34" charset="-120"/>
              </a:rPr>
              <a:t>Prifysgol Cymru Y Drindod Dewi Sant  |  University of Wales Trinity Saint David</a:t>
            </a:r>
            <a:endParaRPr lang="en-US" sz="1100" dirty="0"/>
          </a:p>
        </p:txBody>
      </p:sp>
      <p:sp>
        <p:nvSpPr>
          <p:cNvPr id="5" name="Text 2"/>
          <p:cNvSpPr/>
          <p:nvPr/>
        </p:nvSpPr>
        <p:spPr>
          <a:xfrm>
            <a:off x="2194560" y="411480"/>
            <a:ext cx="7315200" cy="365760"/>
          </a:xfrm>
          <a:prstGeom prst="rect">
            <a:avLst/>
          </a:prstGeom>
          <a:noFill/>
          <a:ln/>
        </p:spPr>
        <p:txBody>
          <a:bodyPr wrap="square" rtlCol="0" anchor="ctr"/>
          <a:lstStyle/>
          <a:p>
            <a:pPr marL="0" indent="0">
              <a:buNone/>
            </a:pPr>
            <a:r>
              <a:rPr lang="en-US" sz="2200" b="1" dirty="0">
                <a:solidFill>
                  <a:srgbClr val="FFFFFF"/>
                </a:solidFill>
                <a:latin typeface="Arial" pitchFamily="34" charset="0"/>
                <a:ea typeface="Arial" pitchFamily="34" charset="-122"/>
                <a:cs typeface="Arial" pitchFamily="34" charset="-120"/>
              </a:rPr>
              <a:t>Empowering the Older Person</a:t>
            </a:r>
            <a:endParaRPr lang="en-US" sz="2200" dirty="0"/>
          </a:p>
        </p:txBody>
      </p:sp>
      <p:sp>
        <p:nvSpPr>
          <p:cNvPr id="6" name="Text 3"/>
          <p:cNvSpPr/>
          <p:nvPr/>
        </p:nvSpPr>
        <p:spPr>
          <a:xfrm>
            <a:off x="2194560" y="777240"/>
            <a:ext cx="7315200" cy="228600"/>
          </a:xfrm>
          <a:prstGeom prst="rect">
            <a:avLst/>
          </a:prstGeom>
          <a:noFill/>
          <a:ln/>
        </p:spPr>
        <p:txBody>
          <a:bodyPr wrap="square" rtlCol="0" anchor="ctr"/>
          <a:lstStyle/>
          <a:p>
            <a:pPr marL="0" indent="0">
              <a:buNone/>
            </a:pPr>
            <a:r>
              <a:rPr lang="en-US" sz="1100" dirty="0">
                <a:solidFill>
                  <a:srgbClr val="CBD5E0"/>
                </a:solidFill>
                <a:latin typeface="Arial" pitchFamily="34" charset="0"/>
                <a:ea typeface="Arial" pitchFamily="34" charset="-122"/>
                <a:cs typeface="Arial" pitchFamily="34" charset="-120"/>
              </a:rPr>
              <a:t>BMHP6027  •  BSc Health and Social Care  •  Level 6  •  Component 1</a:t>
            </a:r>
            <a:endParaRPr lang="en-US" sz="1100" dirty="0"/>
          </a:p>
        </p:txBody>
      </p:sp>
      <p:sp>
        <p:nvSpPr>
          <p:cNvPr id="7" name="Shape 4"/>
          <p:cNvSpPr/>
          <p:nvPr/>
        </p:nvSpPr>
        <p:spPr>
          <a:xfrm>
            <a:off x="7356764" y="182880"/>
            <a:ext cx="4621876" cy="731520"/>
          </a:xfrm>
          <a:prstGeom prst="roundRect">
            <a:avLst>
              <a:gd name="adj" fmla="val 10000"/>
            </a:avLst>
          </a:prstGeom>
          <a:solidFill>
            <a:srgbClr val="2C5282"/>
          </a:solidFill>
          <a:ln/>
        </p:spPr>
        <p:txBody>
          <a:bodyPr/>
          <a:lstStyle/>
          <a:p>
            <a:endParaRPr lang="en-GB"/>
          </a:p>
        </p:txBody>
      </p:sp>
      <p:sp>
        <p:nvSpPr>
          <p:cNvPr id="8" name="Text 5"/>
          <p:cNvSpPr/>
          <p:nvPr/>
        </p:nvSpPr>
        <p:spPr>
          <a:xfrm>
            <a:off x="7647709" y="205740"/>
            <a:ext cx="4239491" cy="662940"/>
          </a:xfrm>
          <a:prstGeom prst="rect">
            <a:avLst/>
          </a:prstGeom>
          <a:noFill/>
          <a:ln/>
        </p:spPr>
        <p:txBody>
          <a:bodyPr wrap="square" rtlCol="0" anchor="ctr"/>
          <a:lstStyle/>
          <a:p>
            <a:pPr marL="0" indent="0">
              <a:buNone/>
            </a:pPr>
            <a:r>
              <a:rPr lang="en-US" sz="1600" dirty="0">
                <a:solidFill>
                  <a:srgbClr val="FFFFFF"/>
                </a:solidFill>
                <a:latin typeface="Arial" pitchFamily="34" charset="0"/>
                <a:ea typeface="Arial" pitchFamily="34" charset="-122"/>
                <a:cs typeface="Arial" pitchFamily="34" charset="-120"/>
              </a:rPr>
              <a:t>Student: ESTHER NANKYA</a:t>
            </a:r>
            <a:endParaRPr lang="en-US" sz="1600" dirty="0"/>
          </a:p>
          <a:p>
            <a:pPr marL="0" indent="0">
              <a:buNone/>
            </a:pPr>
            <a:r>
              <a:rPr lang="en-US" sz="1600" dirty="0">
                <a:solidFill>
                  <a:srgbClr val="FFFFFF"/>
                </a:solidFill>
                <a:latin typeface="Arial" pitchFamily="34" charset="0"/>
                <a:ea typeface="Arial" pitchFamily="34" charset="-122"/>
                <a:cs typeface="Arial" pitchFamily="34" charset="-120"/>
              </a:rPr>
              <a:t>ID: 2336477</a:t>
            </a:r>
            <a:endParaRPr lang="en-US" sz="1600" dirty="0"/>
          </a:p>
          <a:p>
            <a:pPr marL="0" indent="0">
              <a:buNone/>
            </a:pPr>
            <a:r>
              <a:rPr lang="en-US" sz="1600" dirty="0">
                <a:solidFill>
                  <a:srgbClr val="FFFFFF"/>
                </a:solidFill>
                <a:latin typeface="Arial" pitchFamily="34" charset="0"/>
                <a:ea typeface="Arial" pitchFamily="34" charset="-122"/>
                <a:cs typeface="Arial" pitchFamily="34" charset="-120"/>
              </a:rPr>
              <a:t>Lecturer: Dr Laila Surani</a:t>
            </a:r>
            <a:endParaRPr lang="en-US" sz="1600" dirty="0"/>
          </a:p>
        </p:txBody>
      </p:sp>
      <p:sp>
        <p:nvSpPr>
          <p:cNvPr id="9" name="Shape 6"/>
          <p:cNvSpPr/>
          <p:nvPr/>
        </p:nvSpPr>
        <p:spPr>
          <a:xfrm>
            <a:off x="274320" y="1280160"/>
            <a:ext cx="5105945" cy="2606040"/>
          </a:xfrm>
          <a:prstGeom prst="roundRect">
            <a:avLst/>
          </a:prstGeom>
          <a:solidFill>
            <a:srgbClr val="FFFFFF"/>
          </a:solidFill>
          <a:ln/>
          <a:effectLst>
            <a:outerShdw blurRad="38100" dist="50800" dir="16200000" algn="bl" rotWithShape="0">
              <a:srgbClr val="000000">
                <a:alpha val="8000"/>
              </a:srgbClr>
            </a:outerShdw>
          </a:effectLst>
        </p:spPr>
        <p:txBody>
          <a:bodyPr/>
          <a:lstStyle/>
          <a:p>
            <a:endParaRPr lang="en-GB"/>
          </a:p>
        </p:txBody>
      </p:sp>
      <p:sp>
        <p:nvSpPr>
          <p:cNvPr id="10" name="Shape 7"/>
          <p:cNvSpPr/>
          <p:nvPr/>
        </p:nvSpPr>
        <p:spPr>
          <a:xfrm>
            <a:off x="274320" y="1280160"/>
            <a:ext cx="109728" cy="2606040"/>
          </a:xfrm>
          <a:prstGeom prst="rect">
            <a:avLst/>
          </a:prstGeom>
          <a:solidFill>
            <a:srgbClr val="2C7A7B"/>
          </a:solidFill>
          <a:ln/>
        </p:spPr>
        <p:txBody>
          <a:bodyPr/>
          <a:lstStyle/>
          <a:p>
            <a:endParaRPr lang="en-GB"/>
          </a:p>
        </p:txBody>
      </p:sp>
      <p:sp>
        <p:nvSpPr>
          <p:cNvPr id="11" name="Text 8"/>
          <p:cNvSpPr/>
          <p:nvPr/>
        </p:nvSpPr>
        <p:spPr>
          <a:xfrm>
            <a:off x="502920" y="1371600"/>
            <a:ext cx="5394960" cy="320040"/>
          </a:xfrm>
          <a:prstGeom prst="rect">
            <a:avLst/>
          </a:prstGeom>
          <a:noFill/>
          <a:ln/>
        </p:spPr>
        <p:txBody>
          <a:bodyPr wrap="square" rtlCol="0" anchor="ctr"/>
          <a:lstStyle/>
          <a:p>
            <a:pPr marL="0" indent="0">
              <a:buNone/>
            </a:pPr>
            <a:r>
              <a:rPr lang="en-US" sz="1600" b="1" dirty="0">
                <a:solidFill>
                  <a:srgbClr val="1A365D"/>
                </a:solidFill>
                <a:latin typeface="Arial" pitchFamily="34" charset="0"/>
                <a:ea typeface="Arial" pitchFamily="34" charset="-122"/>
                <a:cs typeface="Arial" pitchFamily="34" charset="-120"/>
              </a:rPr>
              <a:t>1. Introduction</a:t>
            </a:r>
            <a:endParaRPr lang="en-US" sz="1600" dirty="0"/>
          </a:p>
        </p:txBody>
      </p:sp>
      <p:sp>
        <p:nvSpPr>
          <p:cNvPr id="12" name="Text 9"/>
          <p:cNvSpPr/>
          <p:nvPr/>
        </p:nvSpPr>
        <p:spPr>
          <a:xfrm>
            <a:off x="502921" y="1559380"/>
            <a:ext cx="4877344" cy="2372540"/>
          </a:xfrm>
          <a:prstGeom prst="rect">
            <a:avLst/>
          </a:prstGeom>
          <a:noFill/>
          <a:ln/>
        </p:spPr>
        <p:txBody>
          <a:bodyPr wrap="square" rtlCol="0" anchor="t"/>
          <a:lstStyle/>
          <a:p>
            <a:pPr marL="0" indent="0">
              <a:buNone/>
            </a:pPr>
            <a:r>
              <a:rPr lang="en-US" sz="1100" dirty="0">
                <a:solidFill>
                  <a:srgbClr val="2D3748"/>
                </a:solidFill>
                <a:latin typeface="Arial" pitchFamily="34" charset="0"/>
                <a:ea typeface="Arial" pitchFamily="34" charset="-122"/>
                <a:cs typeface="Arial" pitchFamily="34" charset="-120"/>
              </a:rPr>
              <a:t>The UK population is ageing. In December 2025, around 403,000 people aged 65 and over were receiving long-term local authority adult social care in England (DHSC, 2026). Many more have care needs that are not fully met.</a:t>
            </a:r>
            <a:endParaRPr lang="en-US" sz="1100" dirty="0"/>
          </a:p>
          <a:p>
            <a:pPr marL="0" indent="0">
              <a:buNone/>
            </a:pPr>
            <a:endParaRPr lang="en-US" sz="1100" dirty="0"/>
          </a:p>
          <a:p>
            <a:pPr marL="0" indent="0">
              <a:buNone/>
            </a:pPr>
            <a:r>
              <a:rPr lang="en-US" sz="1100" dirty="0">
                <a:solidFill>
                  <a:srgbClr val="2D3748"/>
                </a:solidFill>
                <a:latin typeface="Arial" pitchFamily="34" charset="0"/>
                <a:ea typeface="Arial" pitchFamily="34" charset="-122"/>
                <a:cs typeface="Arial" pitchFamily="34" charset="-120"/>
              </a:rPr>
              <a:t>Recent figures show that 13% of adults aged 65+ received help with at least one Activity of Daily Living (ADL) and 19% with Instrumental ADLs. About 24% still had some unmet need for help with ADLs (NHS Digital, 2024). There were also 1.3 million new requests for support from people aged 65+ in 2024/25.</a:t>
            </a:r>
            <a:endParaRPr lang="en-US" sz="1100" dirty="0"/>
          </a:p>
          <a:p>
            <a:pPr marL="0" indent="0">
              <a:buNone/>
            </a:pPr>
            <a:endParaRPr lang="en-US" sz="1100" dirty="0"/>
          </a:p>
          <a:p>
            <a:pPr marL="0" indent="0">
              <a:buNone/>
            </a:pPr>
            <a:r>
              <a:rPr lang="en-US" sz="1100" dirty="0">
                <a:solidFill>
                  <a:srgbClr val="2D3748"/>
                </a:solidFill>
                <a:latin typeface="Arial" pitchFamily="34" charset="0"/>
                <a:ea typeface="Arial" pitchFamily="34" charset="-122"/>
                <a:cs typeface="Arial" pitchFamily="34" charset="-120"/>
              </a:rPr>
              <a:t>Empowerment is about helping older people keep control, choice and independence for as long as possible.</a:t>
            </a:r>
            <a:endParaRPr lang="en-US" sz="1100" dirty="0"/>
          </a:p>
        </p:txBody>
      </p:sp>
      <p:sp>
        <p:nvSpPr>
          <p:cNvPr id="13" name="Shape 10"/>
          <p:cNvSpPr/>
          <p:nvPr/>
        </p:nvSpPr>
        <p:spPr>
          <a:xfrm>
            <a:off x="359666" y="4069078"/>
            <a:ext cx="5020600" cy="2788922"/>
          </a:xfrm>
          <a:prstGeom prst="roundRect">
            <a:avLst/>
          </a:prstGeom>
          <a:solidFill>
            <a:srgbClr val="FFFFFF"/>
          </a:solidFill>
          <a:ln/>
          <a:effectLst>
            <a:outerShdw blurRad="38100" dist="50800" dir="16200000" algn="bl" rotWithShape="0">
              <a:srgbClr val="000000">
                <a:alpha val="8000"/>
              </a:srgbClr>
            </a:outerShdw>
          </a:effectLst>
        </p:spPr>
        <p:txBody>
          <a:bodyPr/>
          <a:lstStyle/>
          <a:p>
            <a:endParaRPr lang="en-GB"/>
          </a:p>
        </p:txBody>
      </p:sp>
      <p:sp>
        <p:nvSpPr>
          <p:cNvPr id="14" name="Shape 11"/>
          <p:cNvSpPr/>
          <p:nvPr/>
        </p:nvSpPr>
        <p:spPr>
          <a:xfrm>
            <a:off x="274320" y="4023360"/>
            <a:ext cx="109728" cy="2606040"/>
          </a:xfrm>
          <a:prstGeom prst="rect">
            <a:avLst/>
          </a:prstGeom>
          <a:solidFill>
            <a:srgbClr val="2B6CB0"/>
          </a:solidFill>
          <a:ln/>
        </p:spPr>
        <p:txBody>
          <a:bodyPr/>
          <a:lstStyle/>
          <a:p>
            <a:endParaRPr lang="en-GB"/>
          </a:p>
        </p:txBody>
      </p:sp>
      <p:sp>
        <p:nvSpPr>
          <p:cNvPr id="15" name="Text 12"/>
          <p:cNvSpPr/>
          <p:nvPr/>
        </p:nvSpPr>
        <p:spPr>
          <a:xfrm>
            <a:off x="502920" y="4114800"/>
            <a:ext cx="5394960" cy="320040"/>
          </a:xfrm>
          <a:prstGeom prst="rect">
            <a:avLst/>
          </a:prstGeom>
          <a:noFill/>
          <a:ln/>
        </p:spPr>
        <p:txBody>
          <a:bodyPr wrap="square" rtlCol="0" anchor="ctr"/>
          <a:lstStyle/>
          <a:p>
            <a:pPr marL="0" indent="0">
              <a:buNone/>
            </a:pPr>
            <a:r>
              <a:rPr lang="en-US" sz="1500" b="1" dirty="0">
                <a:solidFill>
                  <a:srgbClr val="1A365D"/>
                </a:solidFill>
                <a:latin typeface="Arial" pitchFamily="34" charset="0"/>
                <a:ea typeface="Arial" pitchFamily="34" charset="-122"/>
                <a:cs typeface="Arial" pitchFamily="34" charset="-120"/>
              </a:rPr>
              <a:t>2. Care, Empowerment &amp; Support Needs</a:t>
            </a:r>
            <a:endParaRPr lang="en-US" sz="1500" dirty="0"/>
          </a:p>
        </p:txBody>
      </p:sp>
      <p:sp>
        <p:nvSpPr>
          <p:cNvPr id="16" name="Text 13"/>
          <p:cNvSpPr/>
          <p:nvPr/>
        </p:nvSpPr>
        <p:spPr>
          <a:xfrm>
            <a:off x="502920" y="4335236"/>
            <a:ext cx="4648744" cy="2454184"/>
          </a:xfrm>
          <a:prstGeom prst="rect">
            <a:avLst/>
          </a:prstGeom>
          <a:noFill/>
          <a:ln/>
        </p:spPr>
        <p:txBody>
          <a:bodyPr wrap="square" rtlCol="0" anchor="t"/>
          <a:lstStyle/>
          <a:p>
            <a:pPr marL="0" indent="0">
              <a:buNone/>
            </a:pPr>
            <a:r>
              <a:rPr lang="en-US" sz="1050" dirty="0">
                <a:solidFill>
                  <a:srgbClr val="2D3748"/>
                </a:solidFill>
                <a:latin typeface="Arial" pitchFamily="34" charset="0"/>
                <a:ea typeface="Arial" pitchFamily="34" charset="-122"/>
                <a:cs typeface="Arial" pitchFamily="34" charset="-120"/>
              </a:rPr>
              <a:t>Older people need support that helps them stay independent and keeps their freedom and choice. The Care Act 2014 puts wellbeing at the centre of adult social care. Local authorities must try to prevent or delay needs and support people to live as independently as possible.</a:t>
            </a:r>
            <a:endParaRPr lang="en-US" sz="1050" dirty="0"/>
          </a:p>
          <a:p>
            <a:pPr marL="0" indent="0">
              <a:buNone/>
            </a:pPr>
            <a:endParaRPr lang="en-US" sz="1050" dirty="0"/>
          </a:p>
          <a:p>
            <a:pPr marL="0" indent="0">
              <a:buNone/>
            </a:pPr>
            <a:r>
              <a:rPr lang="en-US" sz="1050" dirty="0">
                <a:solidFill>
                  <a:srgbClr val="2D3748"/>
                </a:solidFill>
                <a:latin typeface="Arial" pitchFamily="34" charset="0"/>
                <a:ea typeface="Arial" pitchFamily="34" charset="-122"/>
                <a:cs typeface="Arial" pitchFamily="34" charset="-120"/>
              </a:rPr>
              <a:t>Key needs include:</a:t>
            </a:r>
            <a:endParaRPr lang="en-US" sz="1050" dirty="0"/>
          </a:p>
          <a:p>
            <a:pPr marL="0" indent="0">
              <a:buNone/>
            </a:pPr>
            <a:r>
              <a:rPr lang="en-US" sz="1050" dirty="0">
                <a:solidFill>
                  <a:srgbClr val="2D3748"/>
                </a:solidFill>
                <a:latin typeface="Arial" pitchFamily="34" charset="0"/>
                <a:ea typeface="Arial" pitchFamily="34" charset="-122"/>
                <a:cs typeface="Arial" pitchFamily="34" charset="-120"/>
              </a:rPr>
              <a:t>• Managing everyday tasks (nutrition, hygiene, mobility, home safety)</a:t>
            </a:r>
            <a:endParaRPr lang="en-US" sz="1050" dirty="0"/>
          </a:p>
          <a:p>
            <a:pPr marL="0" indent="0">
              <a:buNone/>
            </a:pPr>
            <a:r>
              <a:rPr lang="en-US" sz="1050" dirty="0">
                <a:solidFill>
                  <a:srgbClr val="2D3748"/>
                </a:solidFill>
                <a:latin typeface="Arial" pitchFamily="34" charset="0"/>
                <a:ea typeface="Arial" pitchFamily="34" charset="-122"/>
                <a:cs typeface="Arial" pitchFamily="34" charset="-120"/>
              </a:rPr>
              <a:t>• Staying in their own home when possible – 60% of older people on long-term support live at home or with family</a:t>
            </a:r>
            <a:endParaRPr lang="en-US" sz="1050" dirty="0"/>
          </a:p>
          <a:p>
            <a:pPr marL="0" indent="0">
              <a:buNone/>
            </a:pPr>
            <a:r>
              <a:rPr lang="en-US" sz="1050" dirty="0">
                <a:solidFill>
                  <a:srgbClr val="2D3748"/>
                </a:solidFill>
                <a:latin typeface="Arial" pitchFamily="34" charset="0"/>
                <a:ea typeface="Arial" pitchFamily="34" charset="-122"/>
                <a:cs typeface="Arial" pitchFamily="34" charset="-120"/>
              </a:rPr>
              <a:t>• Having real choice over their care – only about 67% of service users felt they had enough choice (ASCS 2024/25)</a:t>
            </a:r>
            <a:endParaRPr lang="en-US" sz="1050" dirty="0"/>
          </a:p>
          <a:p>
            <a:pPr marL="0" indent="0">
              <a:buNone/>
            </a:pPr>
            <a:r>
              <a:rPr lang="en-US" sz="1050" dirty="0">
                <a:solidFill>
                  <a:srgbClr val="2D3748"/>
                </a:solidFill>
                <a:latin typeface="Arial" pitchFamily="34" charset="0"/>
                <a:ea typeface="Arial" pitchFamily="34" charset="-122"/>
                <a:cs typeface="Arial" pitchFamily="34" charset="-120"/>
              </a:rPr>
              <a:t>• Feeling safe, connected and treated with dignity</a:t>
            </a:r>
            <a:endParaRPr lang="en-US" sz="1050" dirty="0"/>
          </a:p>
          <a:p>
            <a:pPr marL="0" indent="0">
              <a:buNone/>
            </a:pPr>
            <a:endParaRPr lang="en-US" sz="1050" dirty="0"/>
          </a:p>
          <a:p>
            <a:pPr marL="0" indent="0">
              <a:buNone/>
            </a:pPr>
            <a:r>
              <a:rPr lang="en-US" sz="1050" dirty="0">
                <a:solidFill>
                  <a:srgbClr val="2D3748"/>
                </a:solidFill>
                <a:latin typeface="Arial" pitchFamily="34" charset="0"/>
                <a:ea typeface="Arial" pitchFamily="34" charset="-122"/>
                <a:cs typeface="Arial" pitchFamily="34" charset="-120"/>
              </a:rPr>
              <a:t>A person-centred and strengths-based approach is important (Thompson &amp; Thompson, 2001; Kam, 2023). Older people should be seen as experts in their own lives.</a:t>
            </a:r>
            <a:endParaRPr lang="en-US" sz="1050" dirty="0"/>
          </a:p>
        </p:txBody>
      </p:sp>
      <p:sp>
        <p:nvSpPr>
          <p:cNvPr id="17" name="Shape 14"/>
          <p:cNvSpPr/>
          <p:nvPr/>
        </p:nvSpPr>
        <p:spPr>
          <a:xfrm>
            <a:off x="6217920" y="1280160"/>
            <a:ext cx="5394960" cy="4960620"/>
          </a:xfrm>
          <a:prstGeom prst="roundRect">
            <a:avLst/>
          </a:prstGeom>
          <a:solidFill>
            <a:srgbClr val="FFFFFF"/>
          </a:solidFill>
          <a:ln/>
          <a:effectLst>
            <a:outerShdw blurRad="38100" dist="50800" dir="16200000" algn="bl" rotWithShape="0">
              <a:srgbClr val="000000">
                <a:alpha val="8000"/>
              </a:srgbClr>
            </a:outerShdw>
          </a:effectLst>
        </p:spPr>
        <p:txBody>
          <a:bodyPr/>
          <a:lstStyle/>
          <a:p>
            <a:endParaRPr lang="en-GB"/>
          </a:p>
        </p:txBody>
      </p:sp>
      <p:sp>
        <p:nvSpPr>
          <p:cNvPr id="18" name="Shape 15"/>
          <p:cNvSpPr/>
          <p:nvPr/>
        </p:nvSpPr>
        <p:spPr>
          <a:xfrm>
            <a:off x="6217920" y="1280160"/>
            <a:ext cx="109728" cy="4960620"/>
          </a:xfrm>
          <a:prstGeom prst="rect">
            <a:avLst/>
          </a:prstGeom>
          <a:solidFill>
            <a:srgbClr val="C05621"/>
          </a:solidFill>
          <a:ln/>
        </p:spPr>
        <p:txBody>
          <a:bodyPr/>
          <a:lstStyle/>
          <a:p>
            <a:endParaRPr lang="en-GB"/>
          </a:p>
        </p:txBody>
      </p:sp>
      <p:sp>
        <p:nvSpPr>
          <p:cNvPr id="19" name="Text 16"/>
          <p:cNvSpPr/>
          <p:nvPr/>
        </p:nvSpPr>
        <p:spPr>
          <a:xfrm>
            <a:off x="6446520" y="1371600"/>
            <a:ext cx="5303520" cy="320040"/>
          </a:xfrm>
          <a:prstGeom prst="rect">
            <a:avLst/>
          </a:prstGeom>
          <a:noFill/>
          <a:ln/>
        </p:spPr>
        <p:txBody>
          <a:bodyPr wrap="square" rtlCol="0" anchor="ctr"/>
          <a:lstStyle/>
          <a:p>
            <a:pPr marL="0" indent="0">
              <a:buNone/>
            </a:pPr>
            <a:r>
              <a:rPr lang="en-US" sz="1500" b="1" dirty="0">
                <a:solidFill>
                  <a:srgbClr val="1A365D"/>
                </a:solidFill>
                <a:latin typeface="Arial" pitchFamily="34" charset="0"/>
                <a:ea typeface="Arial" pitchFamily="34" charset="-122"/>
                <a:cs typeface="Arial" pitchFamily="34" charset="-120"/>
              </a:rPr>
              <a:t>3. UK Policy, Theory &amp; Approaches</a:t>
            </a:r>
            <a:endParaRPr lang="en-US" sz="1500" dirty="0"/>
          </a:p>
        </p:txBody>
      </p:sp>
      <p:sp>
        <p:nvSpPr>
          <p:cNvPr id="20" name="Text 17"/>
          <p:cNvSpPr/>
          <p:nvPr/>
        </p:nvSpPr>
        <p:spPr>
          <a:xfrm>
            <a:off x="6446520" y="1783080"/>
            <a:ext cx="5303520" cy="4663440"/>
          </a:xfrm>
          <a:prstGeom prst="rect">
            <a:avLst/>
          </a:prstGeom>
          <a:noFill/>
          <a:ln/>
        </p:spPr>
        <p:txBody>
          <a:bodyPr wrap="square" rtlCol="0" anchor="t"/>
          <a:lstStyle/>
          <a:p>
            <a:pPr marL="0" indent="0">
              <a:buNone/>
            </a:pPr>
            <a:r>
              <a:rPr lang="en-US" sz="1100" dirty="0">
                <a:solidFill>
                  <a:srgbClr val="2D3748"/>
                </a:solidFill>
                <a:latin typeface="Arial" pitchFamily="34" charset="0"/>
                <a:ea typeface="Arial" pitchFamily="34" charset="-122"/>
                <a:cs typeface="Arial" pitchFamily="34" charset="-120"/>
              </a:rPr>
              <a:t>Main policy</a:t>
            </a:r>
            <a:endParaRPr lang="en-US" sz="1100" dirty="0"/>
          </a:p>
          <a:p>
            <a:pPr marL="0" indent="0">
              <a:buNone/>
            </a:pPr>
            <a:r>
              <a:rPr lang="en-US" sz="1100" dirty="0">
                <a:solidFill>
                  <a:srgbClr val="2D3748"/>
                </a:solidFill>
                <a:latin typeface="Arial" pitchFamily="34" charset="0"/>
                <a:ea typeface="Arial" pitchFamily="34" charset="-122"/>
                <a:cs typeface="Arial" pitchFamily="34" charset="-120"/>
              </a:rPr>
              <a:t>The Care Act 2014 is the key law. It focuses on wellbeing, prevention, and personal budgets. Eligibility is based on whether a person cannot achieve two or more everyday outcomes and this has a significant impact on their wellbeing. The Adult Social Care Outcomes Framework (ASCOF) also measures independence, quality of life and how much control people feel they have.</a:t>
            </a:r>
            <a:endParaRPr lang="en-US" sz="1100" dirty="0"/>
          </a:p>
          <a:p>
            <a:pPr marL="0" indent="0">
              <a:buNone/>
            </a:pPr>
            <a:endParaRPr lang="en-US" sz="1100" dirty="0"/>
          </a:p>
          <a:p>
            <a:pPr marL="0" indent="0">
              <a:buNone/>
            </a:pPr>
            <a:r>
              <a:rPr lang="en-US" sz="1100" dirty="0">
                <a:solidFill>
                  <a:srgbClr val="2D3748"/>
                </a:solidFill>
                <a:latin typeface="Arial" pitchFamily="34" charset="0"/>
                <a:ea typeface="Arial" pitchFamily="34" charset="-122"/>
                <a:cs typeface="Arial" pitchFamily="34" charset="-120"/>
              </a:rPr>
              <a:t>There is ongoing discussion about a National Care Service that would offer free personal care for older people, but this is still in the planning stage (2026).</a:t>
            </a:r>
            <a:endParaRPr lang="en-US" sz="1100" dirty="0"/>
          </a:p>
          <a:p>
            <a:pPr marL="0" indent="0">
              <a:buNone/>
            </a:pPr>
            <a:endParaRPr lang="en-US" sz="1100" dirty="0"/>
          </a:p>
          <a:p>
            <a:pPr marL="0" indent="0">
              <a:buNone/>
            </a:pPr>
            <a:r>
              <a:rPr lang="en-US" sz="1100" dirty="0">
                <a:solidFill>
                  <a:srgbClr val="2D3748"/>
                </a:solidFill>
                <a:latin typeface="Arial" pitchFamily="34" charset="0"/>
                <a:ea typeface="Arial" pitchFamily="34" charset="-122"/>
                <a:cs typeface="Arial" pitchFamily="34" charset="-120"/>
              </a:rPr>
              <a:t>Useful theories</a:t>
            </a:r>
            <a:endParaRPr lang="en-US" sz="1100" dirty="0"/>
          </a:p>
          <a:p>
            <a:pPr marL="0" indent="0">
              <a:buNone/>
            </a:pPr>
            <a:r>
              <a:rPr lang="en-US" sz="1100" dirty="0">
                <a:solidFill>
                  <a:srgbClr val="2D3748"/>
                </a:solidFill>
                <a:latin typeface="Arial" pitchFamily="34" charset="0"/>
                <a:ea typeface="Arial" pitchFamily="34" charset="-122"/>
                <a:cs typeface="Arial" pitchFamily="34" charset="-120"/>
              </a:rPr>
              <a:t>1. Person-centred care – puts the person’s values, preferences and life history at the centre. Linked to better quality of life and autonomy (Udkunta et al., 2026).</a:t>
            </a:r>
            <a:endParaRPr lang="en-US" sz="1100" dirty="0"/>
          </a:p>
          <a:p>
            <a:pPr marL="0" indent="0">
              <a:buNone/>
            </a:pPr>
            <a:endParaRPr lang="en-US" sz="1100" dirty="0"/>
          </a:p>
          <a:p>
            <a:pPr marL="0" indent="0">
              <a:buNone/>
            </a:pPr>
            <a:r>
              <a:rPr lang="en-US" sz="1100" dirty="0">
                <a:solidFill>
                  <a:srgbClr val="2D3748"/>
                </a:solidFill>
                <a:latin typeface="Arial" pitchFamily="34" charset="0"/>
                <a:ea typeface="Arial" pitchFamily="34" charset="-122"/>
                <a:cs typeface="Arial" pitchFamily="34" charset="-120"/>
              </a:rPr>
              <a:t>2. Empowerment / ladder of participation (Kam, 2023) – moves from simply asking people for feedback, to giving real choices, and eventually sharing power and decision-making with them.</a:t>
            </a:r>
            <a:endParaRPr lang="en-US" sz="1100" dirty="0"/>
          </a:p>
          <a:p>
            <a:pPr marL="0" indent="0">
              <a:buNone/>
            </a:pPr>
            <a:endParaRPr lang="en-US" sz="1100" dirty="0"/>
          </a:p>
          <a:p>
            <a:pPr marL="0" indent="0">
              <a:buNone/>
            </a:pPr>
            <a:r>
              <a:rPr lang="en-US" sz="1100" dirty="0">
                <a:solidFill>
                  <a:srgbClr val="2D3748"/>
                </a:solidFill>
                <a:latin typeface="Arial" pitchFamily="34" charset="0"/>
                <a:ea typeface="Arial" pitchFamily="34" charset="-122"/>
                <a:cs typeface="Arial" pitchFamily="34" charset="-120"/>
              </a:rPr>
              <a:t>3. Strengths-based approach – looks at what the person can still do and the support available in their community, rather than only focusing on problems.</a:t>
            </a:r>
            <a:endParaRPr lang="en-US" sz="1100" dirty="0"/>
          </a:p>
          <a:p>
            <a:pPr marL="0" indent="0">
              <a:buNone/>
            </a:pPr>
            <a:endParaRPr lang="en-US" sz="1100" dirty="0"/>
          </a:p>
          <a:p>
            <a:pPr marL="0" indent="0">
              <a:buNone/>
            </a:pPr>
            <a:r>
              <a:rPr lang="en-US" sz="1100" dirty="0">
                <a:solidFill>
                  <a:srgbClr val="2D3748"/>
                </a:solidFill>
                <a:latin typeface="Arial" pitchFamily="34" charset="0"/>
                <a:ea typeface="Arial" pitchFamily="34" charset="-122"/>
                <a:cs typeface="Arial" pitchFamily="34" charset="-120"/>
              </a:rPr>
              <a:t>Common UK approaches: reablement, personal budgets, telecare and community programmes that build social connection (DHSC; SCIE).</a:t>
            </a:r>
            <a:endParaRPr lang="en-US" sz="1100" dirty="0"/>
          </a:p>
        </p:txBody>
      </p:sp>
      <p:sp>
        <p:nvSpPr>
          <p:cNvPr id="21" name="Text 18"/>
          <p:cNvSpPr/>
          <p:nvPr/>
        </p:nvSpPr>
        <p:spPr>
          <a:xfrm flipV="1">
            <a:off x="274320" y="6812280"/>
            <a:ext cx="11612880" cy="168184"/>
          </a:xfrm>
          <a:prstGeom prst="rect">
            <a:avLst/>
          </a:prstGeom>
          <a:noFill/>
          <a:ln/>
        </p:spPr>
        <p:txBody>
          <a:bodyPr wrap="square" rtlCol="0" anchor="ctr"/>
          <a:lstStyle/>
          <a:p>
            <a:pPr marL="0" indent="0" algn="ctr">
              <a:buNone/>
            </a:pPr>
            <a:endParaRPr lang="en-US" sz="1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7FAFC"/>
        </a:solidFill>
        <a:effectLst/>
      </p:bgPr>
    </p:bg>
    <p:spTree>
      <p:nvGrpSpPr>
        <p:cNvPr id="1" name="">
          <a:extLst>
            <a:ext uri="{FF2B5EF4-FFF2-40B4-BE49-F238E27FC236}">
              <a16:creationId xmlns:a16="http://schemas.microsoft.com/office/drawing/2014/main" id="{02813311-598F-CD29-D421-9548CDABFC79}"/>
            </a:ext>
          </a:extLst>
        </p:cNvPr>
        <p:cNvGrpSpPr/>
        <p:nvPr/>
      </p:nvGrpSpPr>
      <p:grpSpPr>
        <a:xfrm>
          <a:off x="0" y="0"/>
          <a:ext cx="0" cy="0"/>
          <a:chOff x="0" y="0"/>
          <a:chExt cx="0" cy="0"/>
        </a:xfrm>
      </p:grpSpPr>
      <p:pic>
        <p:nvPicPr>
          <p:cNvPr id="27" name="Picture 26">
            <a:extLst>
              <a:ext uri="{FF2B5EF4-FFF2-40B4-BE49-F238E27FC236}">
                <a16:creationId xmlns:a16="http://schemas.microsoft.com/office/drawing/2014/main" id="{6B9EA0BC-8C5D-75F1-E7CC-EBDA0B4E2C6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501612"/>
            <a:ext cx="12311288" cy="7359612"/>
          </a:xfrm>
          <a:prstGeom prst="rect">
            <a:avLst/>
          </a:prstGeom>
        </p:spPr>
      </p:pic>
      <p:sp>
        <p:nvSpPr>
          <p:cNvPr id="2" name="Shape 0">
            <a:extLst>
              <a:ext uri="{FF2B5EF4-FFF2-40B4-BE49-F238E27FC236}">
                <a16:creationId xmlns:a16="http://schemas.microsoft.com/office/drawing/2014/main" id="{DC39DE8B-E03F-03E2-3CDB-C6D9DD7A1017}"/>
              </a:ext>
            </a:extLst>
          </p:cNvPr>
          <p:cNvSpPr/>
          <p:nvPr/>
        </p:nvSpPr>
        <p:spPr>
          <a:xfrm>
            <a:off x="0" y="0"/>
            <a:ext cx="12191695" cy="822960"/>
          </a:xfrm>
          <a:prstGeom prst="rect">
            <a:avLst/>
          </a:prstGeom>
          <a:solidFill>
            <a:srgbClr val="1A365D"/>
          </a:solidFill>
          <a:ln/>
        </p:spPr>
        <p:txBody>
          <a:bodyPr/>
          <a:normAutofit/>
          <a:lstStyle/>
          <a:p>
            <a:endParaRPr lang="en-GB"/>
          </a:p>
        </p:txBody>
      </p:sp>
      <p:pic>
        <p:nvPicPr>
          <p:cNvPr id="3" name="Image 0" descr="/home/workdir/artifacts/uwtsd_logo.png">
            <a:extLst>
              <a:ext uri="{FF2B5EF4-FFF2-40B4-BE49-F238E27FC236}">
                <a16:creationId xmlns:a16="http://schemas.microsoft.com/office/drawing/2014/main" id="{2E9FA0DA-6179-C602-EB6B-6FD73FFCFD59}"/>
              </a:ext>
            </a:extLst>
          </p:cNvPr>
          <p:cNvPicPr>
            <a:picLocks noChangeAspect="1"/>
          </p:cNvPicPr>
          <p:nvPr/>
        </p:nvPicPr>
        <p:blipFill>
          <a:blip r:embed="rId5"/>
          <a:stretch>
            <a:fillRect/>
          </a:stretch>
        </p:blipFill>
        <p:spPr>
          <a:xfrm>
            <a:off x="228600" y="109728"/>
            <a:ext cx="1554480" cy="548640"/>
          </a:xfrm>
          <a:prstGeom prst="rect">
            <a:avLst/>
          </a:prstGeom>
        </p:spPr>
      </p:pic>
      <p:sp>
        <p:nvSpPr>
          <p:cNvPr id="4" name="Text 1">
            <a:extLst>
              <a:ext uri="{FF2B5EF4-FFF2-40B4-BE49-F238E27FC236}">
                <a16:creationId xmlns:a16="http://schemas.microsoft.com/office/drawing/2014/main" id="{4B90231B-CE30-56AF-B081-679974924F97}"/>
              </a:ext>
            </a:extLst>
          </p:cNvPr>
          <p:cNvSpPr/>
          <p:nvPr/>
        </p:nvSpPr>
        <p:spPr>
          <a:xfrm>
            <a:off x="2011680" y="228600"/>
            <a:ext cx="9601200" cy="411480"/>
          </a:xfrm>
          <a:prstGeom prst="rect">
            <a:avLst/>
          </a:prstGeom>
          <a:noFill/>
          <a:ln/>
        </p:spPr>
        <p:txBody>
          <a:bodyPr wrap="square" rtlCol="0" anchor="ctr"/>
          <a:lstStyle/>
          <a:p>
            <a:pPr marL="0" indent="0">
              <a:buNone/>
            </a:pPr>
            <a:r>
              <a:rPr lang="en-US" sz="1800" b="1" dirty="0">
                <a:solidFill>
                  <a:srgbClr val="FFFFFF"/>
                </a:solidFill>
                <a:latin typeface="Arial" pitchFamily="34" charset="0"/>
                <a:ea typeface="Arial" pitchFamily="34" charset="-122"/>
                <a:cs typeface="Arial" pitchFamily="34" charset="-120"/>
              </a:rPr>
              <a:t>Empowering the Older Person – Challenges, Recommendations &amp; Conclusion</a:t>
            </a:r>
            <a:endParaRPr lang="en-US" sz="1800" dirty="0"/>
          </a:p>
        </p:txBody>
      </p:sp>
      <p:sp>
        <p:nvSpPr>
          <p:cNvPr id="5" name="Shape 2">
            <a:extLst>
              <a:ext uri="{FF2B5EF4-FFF2-40B4-BE49-F238E27FC236}">
                <a16:creationId xmlns:a16="http://schemas.microsoft.com/office/drawing/2014/main" id="{E885A0CF-575C-AB17-3004-DAD494E0EFA7}"/>
              </a:ext>
            </a:extLst>
          </p:cNvPr>
          <p:cNvSpPr/>
          <p:nvPr/>
        </p:nvSpPr>
        <p:spPr>
          <a:xfrm>
            <a:off x="228600" y="800099"/>
            <a:ext cx="3840480" cy="3526971"/>
          </a:xfrm>
          <a:prstGeom prst="roundRect">
            <a:avLst/>
          </a:prstGeom>
          <a:solidFill>
            <a:srgbClr val="FFFFFF"/>
          </a:solidFill>
          <a:ln/>
          <a:effectLst>
            <a:outerShdw blurRad="38100" dist="50800" dir="16200000" algn="bl" rotWithShape="0">
              <a:srgbClr val="000000">
                <a:alpha val="8000"/>
              </a:srgbClr>
            </a:outerShdw>
          </a:effectLst>
        </p:spPr>
        <p:txBody>
          <a:bodyPr/>
          <a:lstStyle/>
          <a:p>
            <a:endParaRPr lang="en-GB"/>
          </a:p>
        </p:txBody>
      </p:sp>
      <p:sp>
        <p:nvSpPr>
          <p:cNvPr id="6" name="Shape 3">
            <a:extLst>
              <a:ext uri="{FF2B5EF4-FFF2-40B4-BE49-F238E27FC236}">
                <a16:creationId xmlns:a16="http://schemas.microsoft.com/office/drawing/2014/main" id="{1EE78B67-12BC-0B0B-062E-366349E2F1F5}"/>
              </a:ext>
            </a:extLst>
          </p:cNvPr>
          <p:cNvSpPr/>
          <p:nvPr/>
        </p:nvSpPr>
        <p:spPr>
          <a:xfrm>
            <a:off x="274320" y="1051560"/>
            <a:ext cx="109728" cy="3200400"/>
          </a:xfrm>
          <a:prstGeom prst="rect">
            <a:avLst/>
          </a:prstGeom>
          <a:solidFill>
            <a:srgbClr val="C53030"/>
          </a:solidFill>
          <a:ln/>
        </p:spPr>
        <p:txBody>
          <a:bodyPr/>
          <a:lstStyle/>
          <a:p>
            <a:endParaRPr lang="en-GB"/>
          </a:p>
        </p:txBody>
      </p:sp>
      <p:sp>
        <p:nvSpPr>
          <p:cNvPr id="7" name="Text 4">
            <a:extLst>
              <a:ext uri="{FF2B5EF4-FFF2-40B4-BE49-F238E27FC236}">
                <a16:creationId xmlns:a16="http://schemas.microsoft.com/office/drawing/2014/main" id="{3644EEB6-DE35-8A37-A639-2947A9485808}"/>
              </a:ext>
            </a:extLst>
          </p:cNvPr>
          <p:cNvSpPr/>
          <p:nvPr/>
        </p:nvSpPr>
        <p:spPr>
          <a:xfrm>
            <a:off x="502920" y="484632"/>
            <a:ext cx="3474720" cy="822960"/>
          </a:xfrm>
          <a:prstGeom prst="rect">
            <a:avLst/>
          </a:prstGeom>
          <a:noFill/>
          <a:ln/>
        </p:spPr>
        <p:txBody>
          <a:bodyPr wrap="square" rtlCol="0" anchor="ctr"/>
          <a:lstStyle/>
          <a:p>
            <a:pPr marL="0" indent="0">
              <a:buNone/>
            </a:pPr>
            <a:r>
              <a:rPr lang="en-US" sz="1500" b="1" dirty="0">
                <a:solidFill>
                  <a:srgbClr val="1A365D"/>
                </a:solidFill>
                <a:latin typeface="Arial" pitchFamily="34" charset="0"/>
                <a:ea typeface="Arial" pitchFamily="34" charset="-122"/>
                <a:cs typeface="Arial" pitchFamily="34" charset="-120"/>
              </a:rPr>
              <a:t>4. Challenges</a:t>
            </a:r>
            <a:endParaRPr lang="en-US" sz="1500" dirty="0"/>
          </a:p>
        </p:txBody>
      </p:sp>
      <p:sp>
        <p:nvSpPr>
          <p:cNvPr id="8" name="Text 5">
            <a:extLst>
              <a:ext uri="{FF2B5EF4-FFF2-40B4-BE49-F238E27FC236}">
                <a16:creationId xmlns:a16="http://schemas.microsoft.com/office/drawing/2014/main" id="{1280D1BC-DD94-249B-1752-DC363E869C8C}"/>
              </a:ext>
            </a:extLst>
          </p:cNvPr>
          <p:cNvSpPr/>
          <p:nvPr/>
        </p:nvSpPr>
        <p:spPr>
          <a:xfrm>
            <a:off x="502920" y="973836"/>
            <a:ext cx="2975066" cy="3164477"/>
          </a:xfrm>
          <a:prstGeom prst="rect">
            <a:avLst/>
          </a:prstGeom>
          <a:noFill/>
          <a:ln/>
        </p:spPr>
        <p:txBody>
          <a:bodyPr wrap="square" rtlCol="0" anchor="t"/>
          <a:lstStyle/>
          <a:p>
            <a:pPr marL="0" indent="0">
              <a:buNone/>
            </a:pPr>
            <a:r>
              <a:rPr lang="en-US" sz="1200" dirty="0">
                <a:solidFill>
                  <a:srgbClr val="2D3748"/>
                </a:solidFill>
                <a:latin typeface="Arial" pitchFamily="34" charset="0"/>
                <a:ea typeface="Arial" pitchFamily="34" charset="-122"/>
                <a:cs typeface="Arial" pitchFamily="34" charset="-120"/>
              </a:rPr>
              <a:t>Many older people face barriers that make it harder to stay independent:</a:t>
            </a:r>
            <a:endParaRPr lang="en-US" sz="1200" dirty="0"/>
          </a:p>
          <a:p>
            <a:pPr marL="0" indent="0">
              <a:buNone/>
            </a:pPr>
            <a:endParaRPr lang="en-US" sz="1200" dirty="0"/>
          </a:p>
          <a:p>
            <a:pPr marL="0" indent="0">
              <a:buNone/>
            </a:pPr>
            <a:r>
              <a:rPr lang="en-US" sz="1200" dirty="0">
                <a:solidFill>
                  <a:srgbClr val="2D3748"/>
                </a:solidFill>
                <a:latin typeface="Arial" pitchFamily="34" charset="0"/>
                <a:ea typeface="Arial" pitchFamily="34" charset="-122"/>
                <a:cs typeface="Arial" pitchFamily="34" charset="-120"/>
              </a:rPr>
              <a:t>• Physical and cognitive changes such as arthritis, dementia or sensory loss</a:t>
            </a:r>
            <a:endParaRPr lang="en-US" sz="1200" dirty="0"/>
          </a:p>
          <a:p>
            <a:pPr marL="0" indent="0">
              <a:buNone/>
            </a:pPr>
            <a:r>
              <a:rPr lang="en-US" sz="1200" dirty="0">
                <a:solidFill>
                  <a:srgbClr val="2D3748"/>
                </a:solidFill>
                <a:latin typeface="Arial" pitchFamily="34" charset="0"/>
                <a:ea typeface="Arial" pitchFamily="34" charset="-122"/>
                <a:cs typeface="Arial" pitchFamily="34" charset="-120"/>
              </a:rPr>
              <a:t>• Loneliness and social isolation</a:t>
            </a:r>
            <a:endParaRPr lang="en-US" sz="1200" dirty="0"/>
          </a:p>
          <a:p>
            <a:pPr marL="0" indent="0">
              <a:buNone/>
            </a:pPr>
            <a:r>
              <a:rPr lang="en-US" sz="1200" dirty="0">
                <a:solidFill>
                  <a:srgbClr val="2D3748"/>
                </a:solidFill>
                <a:latin typeface="Arial" pitchFamily="34" charset="0"/>
                <a:ea typeface="Arial" pitchFamily="34" charset="-122"/>
                <a:cs typeface="Arial" pitchFamily="34" charset="-120"/>
              </a:rPr>
              <a:t>• Homes that are hard to get around or lack adaptations</a:t>
            </a:r>
            <a:endParaRPr lang="en-US" sz="1200" dirty="0"/>
          </a:p>
          <a:p>
            <a:pPr marL="0" indent="0">
              <a:buNone/>
            </a:pPr>
            <a:r>
              <a:rPr lang="en-US" sz="1200" dirty="0">
                <a:solidFill>
                  <a:srgbClr val="2D3748"/>
                </a:solidFill>
                <a:latin typeface="Arial" pitchFamily="34" charset="0"/>
                <a:ea typeface="Arial" pitchFamily="34" charset="-122"/>
                <a:cs typeface="Arial" pitchFamily="34" charset="-120"/>
              </a:rPr>
              <a:t>• Money worries – means-test thresholds have not risen for years</a:t>
            </a:r>
            <a:endParaRPr lang="en-US" sz="1200" dirty="0"/>
          </a:p>
          <a:p>
            <a:pPr marL="0" indent="0">
              <a:buNone/>
            </a:pPr>
            <a:r>
              <a:rPr lang="en-US" sz="1200" dirty="0">
                <a:solidFill>
                  <a:srgbClr val="2D3748"/>
                </a:solidFill>
                <a:latin typeface="Arial" pitchFamily="34" charset="0"/>
                <a:ea typeface="Arial" pitchFamily="34" charset="-122"/>
                <a:cs typeface="Arial" pitchFamily="34" charset="-120"/>
              </a:rPr>
              <a:t>• Digital exclusion – more services moving online while many older people struggle with technology</a:t>
            </a:r>
            <a:endParaRPr lang="en-US" sz="1200" dirty="0"/>
          </a:p>
          <a:p>
            <a:pPr marL="0" indent="0">
              <a:buNone/>
            </a:pPr>
            <a:r>
              <a:rPr lang="en-US" sz="1200" dirty="0">
                <a:solidFill>
                  <a:srgbClr val="2D3748"/>
                </a:solidFill>
                <a:latin typeface="Arial" pitchFamily="34" charset="0"/>
                <a:ea typeface="Arial" pitchFamily="34" charset="-122"/>
                <a:cs typeface="Arial" pitchFamily="34" charset="-120"/>
              </a:rPr>
              <a:t>• Gaps between hospital and community support</a:t>
            </a:r>
            <a:endParaRPr lang="en-US" sz="1200" dirty="0"/>
          </a:p>
          <a:p>
            <a:pPr marL="0" indent="0">
              <a:buNone/>
            </a:pPr>
            <a:r>
              <a:rPr lang="en-US" sz="1200" dirty="0">
                <a:solidFill>
                  <a:srgbClr val="2D3748"/>
                </a:solidFill>
                <a:latin typeface="Arial" pitchFamily="34" charset="0"/>
                <a:ea typeface="Arial" pitchFamily="34" charset="-122"/>
                <a:cs typeface="Arial" pitchFamily="34" charset="-120"/>
              </a:rPr>
              <a:t>• Ageist attitudes that expect dependency rather than capability</a:t>
            </a:r>
            <a:endParaRPr lang="en-US" sz="1200" dirty="0"/>
          </a:p>
        </p:txBody>
      </p:sp>
      <p:sp>
        <p:nvSpPr>
          <p:cNvPr id="9" name="Shape 6">
            <a:extLst>
              <a:ext uri="{FF2B5EF4-FFF2-40B4-BE49-F238E27FC236}">
                <a16:creationId xmlns:a16="http://schemas.microsoft.com/office/drawing/2014/main" id="{6EBB92CD-8E31-7E61-0D96-2D676503A207}"/>
              </a:ext>
            </a:extLst>
          </p:cNvPr>
          <p:cNvSpPr/>
          <p:nvPr/>
        </p:nvSpPr>
        <p:spPr>
          <a:xfrm>
            <a:off x="4297680" y="868680"/>
            <a:ext cx="3840480" cy="3458390"/>
          </a:xfrm>
          <a:prstGeom prst="roundRect">
            <a:avLst/>
          </a:prstGeom>
          <a:solidFill>
            <a:srgbClr val="FFFFFF"/>
          </a:solidFill>
          <a:ln/>
          <a:effectLst>
            <a:outerShdw blurRad="38100" dist="50800" dir="16200000" algn="bl" rotWithShape="0">
              <a:srgbClr val="000000">
                <a:alpha val="8000"/>
              </a:srgbClr>
            </a:outerShdw>
          </a:effectLst>
        </p:spPr>
        <p:txBody>
          <a:bodyPr/>
          <a:lstStyle/>
          <a:p>
            <a:endParaRPr lang="en-GB"/>
          </a:p>
        </p:txBody>
      </p:sp>
      <p:sp>
        <p:nvSpPr>
          <p:cNvPr id="10" name="Shape 7">
            <a:extLst>
              <a:ext uri="{FF2B5EF4-FFF2-40B4-BE49-F238E27FC236}">
                <a16:creationId xmlns:a16="http://schemas.microsoft.com/office/drawing/2014/main" id="{4DDD5421-9964-8999-37F0-DE79F489D1EE}"/>
              </a:ext>
            </a:extLst>
          </p:cNvPr>
          <p:cNvSpPr/>
          <p:nvPr/>
        </p:nvSpPr>
        <p:spPr>
          <a:xfrm>
            <a:off x="4289516" y="937913"/>
            <a:ext cx="109728" cy="3200400"/>
          </a:xfrm>
          <a:prstGeom prst="rect">
            <a:avLst/>
          </a:prstGeom>
          <a:solidFill>
            <a:srgbClr val="2C7A7B"/>
          </a:solidFill>
          <a:ln/>
        </p:spPr>
        <p:txBody>
          <a:bodyPr/>
          <a:lstStyle/>
          <a:p>
            <a:endParaRPr lang="en-GB"/>
          </a:p>
        </p:txBody>
      </p:sp>
      <p:sp>
        <p:nvSpPr>
          <p:cNvPr id="11" name="Text 8">
            <a:extLst>
              <a:ext uri="{FF2B5EF4-FFF2-40B4-BE49-F238E27FC236}">
                <a16:creationId xmlns:a16="http://schemas.microsoft.com/office/drawing/2014/main" id="{9A5D6C92-5668-6E7B-A030-544385A29E67}"/>
              </a:ext>
            </a:extLst>
          </p:cNvPr>
          <p:cNvSpPr/>
          <p:nvPr/>
        </p:nvSpPr>
        <p:spPr>
          <a:xfrm>
            <a:off x="4526280" y="484632"/>
            <a:ext cx="3474720" cy="978408"/>
          </a:xfrm>
          <a:prstGeom prst="rect">
            <a:avLst/>
          </a:prstGeom>
          <a:noFill/>
          <a:ln/>
        </p:spPr>
        <p:txBody>
          <a:bodyPr wrap="square" rtlCol="0" anchor="ctr"/>
          <a:lstStyle/>
          <a:p>
            <a:pPr marL="0" indent="0">
              <a:buNone/>
            </a:pPr>
            <a:r>
              <a:rPr lang="en-US" sz="1400" b="1" dirty="0">
                <a:solidFill>
                  <a:srgbClr val="1A365D"/>
                </a:solidFill>
                <a:latin typeface="Arial" pitchFamily="34" charset="0"/>
                <a:ea typeface="Arial" pitchFamily="34" charset="-122"/>
                <a:cs typeface="Arial" pitchFamily="34" charset="-120"/>
              </a:rPr>
              <a:t>5. What Works &amp; Limitations</a:t>
            </a:r>
            <a:endParaRPr lang="en-US" sz="1400" dirty="0"/>
          </a:p>
        </p:txBody>
      </p:sp>
      <p:sp>
        <p:nvSpPr>
          <p:cNvPr id="12" name="Text 9">
            <a:extLst>
              <a:ext uri="{FF2B5EF4-FFF2-40B4-BE49-F238E27FC236}">
                <a16:creationId xmlns:a16="http://schemas.microsoft.com/office/drawing/2014/main" id="{143AC83E-0376-E000-13EF-19BE52197FD5}"/>
              </a:ext>
            </a:extLst>
          </p:cNvPr>
          <p:cNvSpPr/>
          <p:nvPr/>
        </p:nvSpPr>
        <p:spPr>
          <a:xfrm>
            <a:off x="4582124" y="1107075"/>
            <a:ext cx="3474720" cy="3315295"/>
          </a:xfrm>
          <a:prstGeom prst="rect">
            <a:avLst/>
          </a:prstGeom>
          <a:noFill/>
          <a:ln/>
        </p:spPr>
        <p:txBody>
          <a:bodyPr wrap="square" rtlCol="0" anchor="t"/>
          <a:lstStyle/>
          <a:p>
            <a:pPr marL="0" indent="0">
              <a:buNone/>
            </a:pPr>
            <a:r>
              <a:rPr lang="en-US" sz="1200" dirty="0">
                <a:solidFill>
                  <a:srgbClr val="2D3748"/>
                </a:solidFill>
                <a:latin typeface="Arial" pitchFamily="34" charset="0"/>
                <a:ea typeface="Arial" pitchFamily="34" charset="-122"/>
                <a:cs typeface="Arial" pitchFamily="34" charset="-120"/>
              </a:rPr>
              <a:t>Evidence of effectiveness:</a:t>
            </a:r>
            <a:endParaRPr lang="en-US" sz="1200" dirty="0"/>
          </a:p>
          <a:p>
            <a:pPr marL="0" indent="0">
              <a:buNone/>
            </a:pPr>
            <a:r>
              <a:rPr lang="en-US" sz="1200" dirty="0">
                <a:solidFill>
                  <a:srgbClr val="2D3748"/>
                </a:solidFill>
                <a:latin typeface="Arial" pitchFamily="34" charset="0"/>
                <a:ea typeface="Arial" pitchFamily="34" charset="-122"/>
                <a:cs typeface="Arial" pitchFamily="34" charset="-120"/>
              </a:rPr>
              <a:t>• Reablement: Short-term intensive support after hospital helps many regain independence and reduces long-term care needs (DHSC, 2025; SCIE).</a:t>
            </a:r>
            <a:endParaRPr lang="en-US" sz="1200" dirty="0"/>
          </a:p>
          <a:p>
            <a:pPr marL="0" indent="0">
              <a:buNone/>
            </a:pPr>
            <a:r>
              <a:rPr lang="en-US" sz="1200" dirty="0">
                <a:solidFill>
                  <a:srgbClr val="2D3748"/>
                </a:solidFill>
                <a:latin typeface="Arial" pitchFamily="34" charset="0"/>
                <a:ea typeface="Arial" pitchFamily="34" charset="-122"/>
                <a:cs typeface="Arial" pitchFamily="34" charset="-120"/>
              </a:rPr>
              <a:t>• Personal budgets: Increase choice and control when people receive good information and support (ASCS 2024/25; Care Act guidance).</a:t>
            </a:r>
            <a:endParaRPr lang="en-US" sz="1200" dirty="0"/>
          </a:p>
          <a:p>
            <a:pPr marL="0" indent="0">
              <a:buNone/>
            </a:pPr>
            <a:r>
              <a:rPr lang="en-US" sz="1200" dirty="0">
                <a:solidFill>
                  <a:srgbClr val="2D3748"/>
                </a:solidFill>
                <a:latin typeface="Arial" pitchFamily="34" charset="0"/>
                <a:ea typeface="Arial" pitchFamily="34" charset="-122"/>
                <a:cs typeface="Arial" pitchFamily="34" charset="-120"/>
              </a:rPr>
              <a:t>• Technology (telecare, reminders): Can improve safety, but evidence is mixed; works best when co-designed and supported (Gibson et al.; CQC, 2025).</a:t>
            </a:r>
            <a:endParaRPr lang="en-US" sz="1200" dirty="0"/>
          </a:p>
          <a:p>
            <a:pPr marL="0" indent="0">
              <a:buNone/>
            </a:pPr>
            <a:endParaRPr lang="en-US" sz="1200" dirty="0"/>
          </a:p>
          <a:p>
            <a:pPr marL="0" indent="0">
              <a:buNone/>
            </a:pPr>
            <a:r>
              <a:rPr lang="en-US" sz="1200" dirty="0">
                <a:solidFill>
                  <a:srgbClr val="2D3748"/>
                </a:solidFill>
                <a:latin typeface="Arial" pitchFamily="34" charset="0"/>
                <a:ea typeface="Arial" pitchFamily="34" charset="-122"/>
                <a:cs typeface="Arial" pitchFamily="34" charset="-120"/>
              </a:rPr>
              <a:t>Critical limitations:</a:t>
            </a:r>
            <a:endParaRPr lang="en-US" sz="1200" dirty="0"/>
          </a:p>
          <a:p>
            <a:pPr marL="0" indent="0">
              <a:buNone/>
            </a:pPr>
            <a:r>
              <a:rPr lang="en-US" sz="1200" dirty="0">
                <a:solidFill>
                  <a:srgbClr val="2D3748"/>
                </a:solidFill>
                <a:latin typeface="Arial" pitchFamily="34" charset="0"/>
                <a:ea typeface="Arial" pitchFamily="34" charset="-122"/>
                <a:cs typeface="Arial" pitchFamily="34" charset="-120"/>
              </a:rPr>
              <a:t>• Unmet need remains high – 24% of adults 65+ still have unmet ADL needs (NHS Digital, 2024).</a:t>
            </a:r>
            <a:endParaRPr lang="en-US" sz="1200" dirty="0"/>
          </a:p>
          <a:p>
            <a:pPr marL="0" indent="0">
              <a:buNone/>
            </a:pPr>
            <a:r>
              <a:rPr lang="en-US" sz="1200" dirty="0">
                <a:solidFill>
                  <a:srgbClr val="2D3748"/>
                </a:solidFill>
                <a:latin typeface="Arial" pitchFamily="34" charset="0"/>
                <a:ea typeface="Arial" pitchFamily="34" charset="-122"/>
                <a:cs typeface="Arial" pitchFamily="34" charset="-120"/>
              </a:rPr>
              <a:t>• Technology can disempower if imposed without training or choice (Re-engage, 2026).</a:t>
            </a:r>
            <a:endParaRPr lang="en-US" sz="1200" dirty="0"/>
          </a:p>
          <a:p>
            <a:pPr marL="0" indent="0">
              <a:buNone/>
            </a:pPr>
            <a:r>
              <a:rPr lang="en-US" sz="1200" dirty="0">
                <a:solidFill>
                  <a:srgbClr val="2D3748"/>
                </a:solidFill>
                <a:latin typeface="Arial" pitchFamily="34" charset="0"/>
                <a:ea typeface="Arial" pitchFamily="34" charset="-122"/>
                <a:cs typeface="Arial" pitchFamily="34" charset="-120"/>
              </a:rPr>
              <a:t>• Funding &amp; workforce pressures restrict prevention and early intervention (King’s Fund, 2026; CQC).</a:t>
            </a:r>
            <a:endParaRPr lang="en-US" sz="1200" dirty="0"/>
          </a:p>
        </p:txBody>
      </p:sp>
      <p:sp>
        <p:nvSpPr>
          <p:cNvPr id="13" name="Shape 10">
            <a:extLst>
              <a:ext uri="{FF2B5EF4-FFF2-40B4-BE49-F238E27FC236}">
                <a16:creationId xmlns:a16="http://schemas.microsoft.com/office/drawing/2014/main" id="{7B687E56-1315-A69B-C390-A8DBC81FD6C4}"/>
              </a:ext>
            </a:extLst>
          </p:cNvPr>
          <p:cNvSpPr/>
          <p:nvPr/>
        </p:nvSpPr>
        <p:spPr>
          <a:xfrm>
            <a:off x="8366760" y="804999"/>
            <a:ext cx="3611880" cy="3502476"/>
          </a:xfrm>
          <a:prstGeom prst="roundRect">
            <a:avLst/>
          </a:prstGeom>
          <a:solidFill>
            <a:srgbClr val="FFFFFF"/>
          </a:solidFill>
          <a:ln/>
          <a:effectLst>
            <a:outerShdw blurRad="38100" dist="50800" dir="16200000" algn="bl" rotWithShape="0">
              <a:srgbClr val="000000">
                <a:alpha val="8000"/>
              </a:srgbClr>
            </a:outerShdw>
          </a:effectLst>
        </p:spPr>
        <p:txBody>
          <a:bodyPr/>
          <a:lstStyle/>
          <a:p>
            <a:endParaRPr lang="en-GB"/>
          </a:p>
        </p:txBody>
      </p:sp>
      <p:sp>
        <p:nvSpPr>
          <p:cNvPr id="14" name="Shape 11">
            <a:extLst>
              <a:ext uri="{FF2B5EF4-FFF2-40B4-BE49-F238E27FC236}">
                <a16:creationId xmlns:a16="http://schemas.microsoft.com/office/drawing/2014/main" id="{D54E3140-40F0-0D51-7505-338A0A8B2D0C}"/>
              </a:ext>
            </a:extLst>
          </p:cNvPr>
          <p:cNvSpPr/>
          <p:nvPr/>
        </p:nvSpPr>
        <p:spPr>
          <a:xfrm>
            <a:off x="8311896" y="918972"/>
            <a:ext cx="109728" cy="3200400"/>
          </a:xfrm>
          <a:prstGeom prst="rect">
            <a:avLst/>
          </a:prstGeom>
          <a:solidFill>
            <a:srgbClr val="2B6CB0"/>
          </a:solidFill>
          <a:ln/>
        </p:spPr>
        <p:txBody>
          <a:bodyPr/>
          <a:lstStyle/>
          <a:p>
            <a:endParaRPr lang="en-GB"/>
          </a:p>
        </p:txBody>
      </p:sp>
      <p:sp>
        <p:nvSpPr>
          <p:cNvPr id="15" name="Text 12">
            <a:extLst>
              <a:ext uri="{FF2B5EF4-FFF2-40B4-BE49-F238E27FC236}">
                <a16:creationId xmlns:a16="http://schemas.microsoft.com/office/drawing/2014/main" id="{C4C7E211-67E2-7217-261B-F63253972BF5}"/>
              </a:ext>
            </a:extLst>
          </p:cNvPr>
          <p:cNvSpPr/>
          <p:nvPr/>
        </p:nvSpPr>
        <p:spPr>
          <a:xfrm>
            <a:off x="8549640" y="484632"/>
            <a:ext cx="3200400" cy="978408"/>
          </a:xfrm>
          <a:prstGeom prst="rect">
            <a:avLst/>
          </a:prstGeom>
          <a:noFill/>
          <a:ln/>
        </p:spPr>
        <p:txBody>
          <a:bodyPr wrap="square" rtlCol="0" anchor="ctr"/>
          <a:lstStyle/>
          <a:p>
            <a:pPr marL="0" indent="0">
              <a:buNone/>
            </a:pPr>
            <a:r>
              <a:rPr lang="en-US" sz="1500" b="1" dirty="0">
                <a:solidFill>
                  <a:srgbClr val="1A365D"/>
                </a:solidFill>
                <a:latin typeface="Arial" pitchFamily="34" charset="0"/>
                <a:ea typeface="Arial" pitchFamily="34" charset="-122"/>
                <a:cs typeface="Arial" pitchFamily="34" charset="-120"/>
              </a:rPr>
              <a:t>6. Recommendations</a:t>
            </a:r>
            <a:endParaRPr lang="en-US" sz="1500" dirty="0"/>
          </a:p>
        </p:txBody>
      </p:sp>
      <p:sp>
        <p:nvSpPr>
          <p:cNvPr id="16" name="Text 13">
            <a:extLst>
              <a:ext uri="{FF2B5EF4-FFF2-40B4-BE49-F238E27FC236}">
                <a16:creationId xmlns:a16="http://schemas.microsoft.com/office/drawing/2014/main" id="{A6ADB1CB-353B-D0FE-FC12-982DC780B319}"/>
              </a:ext>
            </a:extLst>
          </p:cNvPr>
          <p:cNvSpPr/>
          <p:nvPr/>
        </p:nvSpPr>
        <p:spPr>
          <a:xfrm>
            <a:off x="8641080" y="1095646"/>
            <a:ext cx="3200400" cy="3211829"/>
          </a:xfrm>
          <a:prstGeom prst="rect">
            <a:avLst/>
          </a:prstGeom>
          <a:noFill/>
          <a:ln/>
        </p:spPr>
        <p:txBody>
          <a:bodyPr wrap="square" rtlCol="0" anchor="t"/>
          <a:lstStyle/>
          <a:p>
            <a:pPr marL="0" indent="0">
              <a:buNone/>
            </a:pPr>
            <a:r>
              <a:rPr lang="en-US" sz="1200" dirty="0">
                <a:solidFill>
                  <a:srgbClr val="2D3748"/>
                </a:solidFill>
                <a:latin typeface="Arial" pitchFamily="34" charset="0"/>
                <a:ea typeface="Arial" pitchFamily="34" charset="-122"/>
                <a:cs typeface="Arial" pitchFamily="34" charset="-120"/>
              </a:rPr>
              <a:t>1. Make strengths-based assessment and reablement the default first response (supported by Care Act &amp; SCIE evidence).</a:t>
            </a:r>
            <a:endParaRPr lang="en-US" sz="1200" dirty="0"/>
          </a:p>
          <a:p>
            <a:pPr marL="0" indent="0">
              <a:buNone/>
            </a:pPr>
            <a:endParaRPr lang="en-US" sz="1200" dirty="0"/>
          </a:p>
          <a:p>
            <a:pPr marL="0" indent="0">
              <a:buNone/>
            </a:pPr>
            <a:r>
              <a:rPr lang="en-US" sz="1200" dirty="0">
                <a:solidFill>
                  <a:srgbClr val="2D3748"/>
                </a:solidFill>
                <a:latin typeface="Arial" pitchFamily="34" charset="0"/>
                <a:ea typeface="Arial" pitchFamily="34" charset="-122"/>
                <a:cs typeface="Arial" pitchFamily="34" charset="-120"/>
              </a:rPr>
              <a:t>2. Co-design technology with older people and provide ongoing training (Gibson et al.; Re-engage).</a:t>
            </a:r>
            <a:endParaRPr lang="en-US" sz="1200" dirty="0"/>
          </a:p>
          <a:p>
            <a:pPr marL="0" indent="0">
              <a:buNone/>
            </a:pPr>
            <a:endParaRPr lang="en-US" sz="1200" dirty="0"/>
          </a:p>
          <a:p>
            <a:pPr marL="0" indent="0">
              <a:buNone/>
            </a:pPr>
            <a:r>
              <a:rPr lang="en-US" sz="1200" dirty="0">
                <a:solidFill>
                  <a:srgbClr val="2D3748"/>
                </a:solidFill>
                <a:latin typeface="Arial" pitchFamily="34" charset="0"/>
                <a:ea typeface="Arial" pitchFamily="34" charset="-122"/>
                <a:cs typeface="Arial" pitchFamily="34" charset="-120"/>
              </a:rPr>
              <a:t>3. Invest in prevention (falls programmes, social prescribing, community hubs) to delay care needs (DHSC; King’s Fund).</a:t>
            </a:r>
            <a:endParaRPr lang="en-US" sz="1200" dirty="0"/>
          </a:p>
          <a:p>
            <a:pPr marL="0" indent="0">
              <a:buNone/>
            </a:pPr>
            <a:endParaRPr lang="en-US" sz="1200" dirty="0"/>
          </a:p>
          <a:p>
            <a:pPr marL="0" indent="0">
              <a:buNone/>
            </a:pPr>
            <a:r>
              <a:rPr lang="en-US" sz="1200" dirty="0">
                <a:solidFill>
                  <a:srgbClr val="2D3748"/>
                </a:solidFill>
                <a:latin typeface="Arial" pitchFamily="34" charset="0"/>
                <a:ea typeface="Arial" pitchFamily="34" charset="-122"/>
                <a:cs typeface="Arial" pitchFamily="34" charset="-120"/>
              </a:rPr>
              <a:t>4. Maintain non-digital access routes so services remain inclusive (Re-engage, 2026).</a:t>
            </a:r>
            <a:endParaRPr lang="en-US" sz="1200" dirty="0"/>
          </a:p>
          <a:p>
            <a:pPr marL="0" indent="0">
              <a:buNone/>
            </a:pPr>
            <a:endParaRPr lang="en-US" sz="1200" dirty="0"/>
          </a:p>
          <a:p>
            <a:pPr marL="0" indent="0">
              <a:buNone/>
            </a:pPr>
            <a:r>
              <a:rPr lang="en-US" sz="1200" dirty="0">
                <a:solidFill>
                  <a:srgbClr val="2D3748"/>
                </a:solidFill>
                <a:latin typeface="Arial" pitchFamily="34" charset="0"/>
                <a:ea typeface="Arial" pitchFamily="34" charset="-122"/>
                <a:cs typeface="Arial" pitchFamily="34" charset="-120"/>
              </a:rPr>
              <a:t>5. Use Kam’s (2023) ladder of participation so older people share real decision-making power.</a:t>
            </a:r>
            <a:endParaRPr lang="en-US" sz="1200" dirty="0"/>
          </a:p>
          <a:p>
            <a:pPr marL="0" indent="0">
              <a:buNone/>
            </a:pPr>
            <a:endParaRPr lang="en-US" sz="1200" dirty="0"/>
          </a:p>
          <a:p>
            <a:pPr marL="0" indent="0">
              <a:buNone/>
            </a:pPr>
            <a:r>
              <a:rPr lang="en-US" sz="1200" dirty="0">
                <a:solidFill>
                  <a:srgbClr val="2D3748"/>
                </a:solidFill>
                <a:latin typeface="Arial" pitchFamily="34" charset="0"/>
                <a:ea typeface="Arial" pitchFamily="34" charset="-122"/>
                <a:cs typeface="Arial" pitchFamily="34" charset="-120"/>
              </a:rPr>
              <a:t>6. Train and support staff to deliver genuine person-centred, empowering practice (Thompson &amp; Thompson; CQC).</a:t>
            </a:r>
            <a:endParaRPr lang="en-US" sz="1200" dirty="0"/>
          </a:p>
        </p:txBody>
      </p:sp>
      <p:sp>
        <p:nvSpPr>
          <p:cNvPr id="17" name="Shape 14">
            <a:extLst>
              <a:ext uri="{FF2B5EF4-FFF2-40B4-BE49-F238E27FC236}">
                <a16:creationId xmlns:a16="http://schemas.microsoft.com/office/drawing/2014/main" id="{54294461-F0BE-D42D-1B46-671780EA7AA4}"/>
              </a:ext>
            </a:extLst>
          </p:cNvPr>
          <p:cNvSpPr/>
          <p:nvPr/>
        </p:nvSpPr>
        <p:spPr>
          <a:xfrm>
            <a:off x="274320" y="5296987"/>
            <a:ext cx="7726680" cy="1332413"/>
          </a:xfrm>
          <a:prstGeom prst="roundRect">
            <a:avLst/>
          </a:prstGeom>
          <a:solidFill>
            <a:srgbClr val="1A365D"/>
          </a:solidFill>
          <a:ln/>
        </p:spPr>
        <p:txBody>
          <a:bodyPr/>
          <a:lstStyle/>
          <a:p>
            <a:endParaRPr lang="en-GB"/>
          </a:p>
        </p:txBody>
      </p:sp>
      <p:sp>
        <p:nvSpPr>
          <p:cNvPr id="18" name="Text 15">
            <a:extLst>
              <a:ext uri="{FF2B5EF4-FFF2-40B4-BE49-F238E27FC236}">
                <a16:creationId xmlns:a16="http://schemas.microsoft.com/office/drawing/2014/main" id="{5AC4E285-B7BD-95EC-431A-D8B6263B717C}"/>
              </a:ext>
            </a:extLst>
          </p:cNvPr>
          <p:cNvSpPr/>
          <p:nvPr/>
        </p:nvSpPr>
        <p:spPr>
          <a:xfrm>
            <a:off x="457200" y="5241471"/>
            <a:ext cx="7406640" cy="473529"/>
          </a:xfrm>
          <a:prstGeom prst="rect">
            <a:avLst/>
          </a:prstGeom>
          <a:noFill/>
          <a:ln/>
        </p:spPr>
        <p:txBody>
          <a:bodyPr wrap="square" rtlCol="0" anchor="ctr"/>
          <a:lstStyle/>
          <a:p>
            <a:pPr marL="0" indent="0">
              <a:buNone/>
            </a:pPr>
            <a:r>
              <a:rPr lang="en-US" sz="1400" b="1" dirty="0">
                <a:solidFill>
                  <a:srgbClr val="FFFFFF"/>
                </a:solidFill>
                <a:latin typeface="Arial" pitchFamily="34" charset="0"/>
                <a:ea typeface="Arial" pitchFamily="34" charset="-122"/>
                <a:cs typeface="Arial" pitchFamily="34" charset="-120"/>
              </a:rPr>
              <a:t>7. Conclusion</a:t>
            </a:r>
            <a:endParaRPr lang="en-US" sz="1400" dirty="0"/>
          </a:p>
        </p:txBody>
      </p:sp>
      <p:sp>
        <p:nvSpPr>
          <p:cNvPr id="19" name="Text 16">
            <a:extLst>
              <a:ext uri="{FF2B5EF4-FFF2-40B4-BE49-F238E27FC236}">
                <a16:creationId xmlns:a16="http://schemas.microsoft.com/office/drawing/2014/main" id="{10CE99C0-E3D2-3BFD-6269-F3592DC05DF3}"/>
              </a:ext>
            </a:extLst>
          </p:cNvPr>
          <p:cNvSpPr/>
          <p:nvPr/>
        </p:nvSpPr>
        <p:spPr>
          <a:xfrm>
            <a:off x="457200" y="5617028"/>
            <a:ext cx="7406640" cy="1347107"/>
          </a:xfrm>
          <a:prstGeom prst="rect">
            <a:avLst/>
          </a:prstGeom>
          <a:noFill/>
          <a:ln/>
        </p:spPr>
        <p:txBody>
          <a:bodyPr wrap="square" rtlCol="0" anchor="t"/>
          <a:lstStyle/>
          <a:p>
            <a:pPr marL="0" indent="0">
              <a:buNone/>
            </a:pPr>
            <a:r>
              <a:rPr lang="en-US" sz="1200" dirty="0">
                <a:solidFill>
                  <a:srgbClr val="FFFFFF"/>
                </a:solidFill>
                <a:latin typeface="Arial" pitchFamily="34" charset="0"/>
                <a:ea typeface="Arial" pitchFamily="34" charset="-122"/>
                <a:cs typeface="Arial" pitchFamily="34" charset="-120"/>
              </a:rPr>
              <a:t>Empowering older people means moving away from simply “looking after” them and towards working with them as partners. The Care Act 2014 gives a good legal base, but funding, digital barriers and service gaps still get in the way. Combining person-centred practice, real involvement of older people, accessible technology and better prevention can help more people keep their independence, functional ability, freedom and choice.</a:t>
            </a:r>
            <a:endParaRPr lang="en-US" sz="1200" dirty="0"/>
          </a:p>
        </p:txBody>
      </p:sp>
      <p:sp>
        <p:nvSpPr>
          <p:cNvPr id="21" name="Text 18">
            <a:extLst>
              <a:ext uri="{FF2B5EF4-FFF2-40B4-BE49-F238E27FC236}">
                <a16:creationId xmlns:a16="http://schemas.microsoft.com/office/drawing/2014/main" id="{92045F8F-8B45-5B06-32BD-884FCCEF6E70}"/>
              </a:ext>
            </a:extLst>
          </p:cNvPr>
          <p:cNvSpPr/>
          <p:nvPr/>
        </p:nvSpPr>
        <p:spPr>
          <a:xfrm>
            <a:off x="8412480" y="5143500"/>
            <a:ext cx="3383280" cy="205740"/>
          </a:xfrm>
          <a:prstGeom prst="rect">
            <a:avLst/>
          </a:prstGeom>
          <a:noFill/>
          <a:ln/>
        </p:spPr>
        <p:txBody>
          <a:bodyPr wrap="square" rtlCol="0" anchor="ctr"/>
          <a:lstStyle/>
          <a:p>
            <a:pPr marL="0" indent="0">
              <a:buNone/>
            </a:pPr>
            <a:endParaRPr lang="en-US" sz="1200" dirty="0"/>
          </a:p>
        </p:txBody>
      </p:sp>
      <p:pic>
        <p:nvPicPr>
          <p:cNvPr id="25" name="Picture 24">
            <a:extLst>
              <a:ext uri="{FF2B5EF4-FFF2-40B4-BE49-F238E27FC236}">
                <a16:creationId xmlns:a16="http://schemas.microsoft.com/office/drawing/2014/main" id="{8EB8799A-0B7F-0AF1-DEF3-FF017EB488BD}"/>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021536" y="5533752"/>
            <a:ext cx="3289752" cy="1347108"/>
          </a:xfrm>
          <a:prstGeom prst="rect">
            <a:avLst/>
          </a:prstGeom>
        </p:spPr>
      </p:pic>
    </p:spTree>
    <p:extLst>
      <p:ext uri="{BB962C8B-B14F-4D97-AF65-F5344CB8AC3E}">
        <p14:creationId xmlns:p14="http://schemas.microsoft.com/office/powerpoint/2010/main" val="1609827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7FAFC"/>
        </a:solidFill>
        <a:effectLst/>
      </p:bgPr>
    </p:bg>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AA96D7B3-C138-E13F-D3A4-DFC49CECE4D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15529" y="-395477"/>
            <a:ext cx="13015049" cy="7359612"/>
          </a:xfrm>
          <a:prstGeom prst="rect">
            <a:avLst/>
          </a:prstGeom>
        </p:spPr>
      </p:pic>
      <p:sp>
        <p:nvSpPr>
          <p:cNvPr id="2" name="Shape 0"/>
          <p:cNvSpPr/>
          <p:nvPr/>
        </p:nvSpPr>
        <p:spPr>
          <a:xfrm>
            <a:off x="0" y="0"/>
            <a:ext cx="12191695" cy="822960"/>
          </a:xfrm>
          <a:prstGeom prst="rect">
            <a:avLst/>
          </a:prstGeom>
          <a:solidFill>
            <a:srgbClr val="1A365D"/>
          </a:solidFill>
          <a:ln/>
        </p:spPr>
        <p:txBody>
          <a:bodyPr/>
          <a:normAutofit/>
          <a:lstStyle/>
          <a:p>
            <a:endParaRPr lang="en-GB" dirty="0"/>
          </a:p>
        </p:txBody>
      </p:sp>
      <p:pic>
        <p:nvPicPr>
          <p:cNvPr id="3" name="Image 0" descr="/home/workdir/artifacts/uwtsd_logo.png"/>
          <p:cNvPicPr>
            <a:picLocks noChangeAspect="1"/>
          </p:cNvPicPr>
          <p:nvPr/>
        </p:nvPicPr>
        <p:blipFill>
          <a:blip r:embed="rId5"/>
          <a:stretch>
            <a:fillRect/>
          </a:stretch>
        </p:blipFill>
        <p:spPr>
          <a:xfrm>
            <a:off x="228600" y="109728"/>
            <a:ext cx="1554480" cy="548640"/>
          </a:xfrm>
          <a:prstGeom prst="rect">
            <a:avLst/>
          </a:prstGeom>
        </p:spPr>
      </p:pic>
      <p:sp>
        <p:nvSpPr>
          <p:cNvPr id="4" name="Text 1"/>
          <p:cNvSpPr/>
          <p:nvPr/>
        </p:nvSpPr>
        <p:spPr>
          <a:xfrm>
            <a:off x="2011680" y="228600"/>
            <a:ext cx="9601200" cy="411480"/>
          </a:xfrm>
          <a:prstGeom prst="rect">
            <a:avLst/>
          </a:prstGeom>
          <a:noFill/>
          <a:ln/>
        </p:spPr>
        <p:txBody>
          <a:bodyPr wrap="square" rtlCol="0" anchor="ctr"/>
          <a:lstStyle/>
          <a:p>
            <a:pPr marL="0" indent="0">
              <a:buNone/>
            </a:pPr>
            <a:r>
              <a:rPr lang="en-US" sz="1800" b="1" dirty="0">
                <a:solidFill>
                  <a:srgbClr val="FFFFFF"/>
                </a:solidFill>
                <a:latin typeface="Arial" pitchFamily="34" charset="0"/>
                <a:ea typeface="Arial" pitchFamily="34" charset="-122"/>
                <a:cs typeface="Arial" pitchFamily="34" charset="-120"/>
              </a:rPr>
              <a:t xml:space="preserve">Empowering the Older Person – </a:t>
            </a:r>
            <a:r>
              <a:rPr lang="en-US" b="1" dirty="0">
                <a:solidFill>
                  <a:srgbClr val="FFFFFF"/>
                </a:solidFill>
                <a:latin typeface="Arial" pitchFamily="34" charset="0"/>
                <a:ea typeface="Arial" pitchFamily="34" charset="-122"/>
                <a:cs typeface="Arial" pitchFamily="34" charset="-120"/>
              </a:rPr>
              <a:t>References</a:t>
            </a:r>
            <a:endParaRPr lang="en-US" sz="1800" dirty="0"/>
          </a:p>
        </p:txBody>
      </p:sp>
      <p:sp>
        <p:nvSpPr>
          <p:cNvPr id="5" name="Shape 2"/>
          <p:cNvSpPr/>
          <p:nvPr/>
        </p:nvSpPr>
        <p:spPr>
          <a:xfrm>
            <a:off x="-246559" y="822961"/>
            <a:ext cx="5998966" cy="6035040"/>
          </a:xfrm>
          <a:prstGeom prst="roundRect">
            <a:avLst/>
          </a:prstGeom>
          <a:solidFill>
            <a:srgbClr val="FFFFFF"/>
          </a:solidFill>
          <a:ln/>
          <a:effectLst>
            <a:outerShdw blurRad="38100" dist="50800" dir="16200000" algn="bl" rotWithShape="0">
              <a:srgbClr val="000000">
                <a:alpha val="8000"/>
              </a:srgbClr>
            </a:outerShdw>
          </a:effectLst>
        </p:spPr>
        <p:txBody>
          <a:bodyPr/>
          <a:lstStyle/>
          <a:p>
            <a:r>
              <a:rPr lang="en-GB" sz="1100" dirty="0"/>
              <a:t>Care Quality Commission (2025) The state of health care and adult social care in England 2024 to 2025. London: Care Quality Commission.</a:t>
            </a:r>
          </a:p>
          <a:p>
            <a:r>
              <a:rPr lang="en-GB" sz="1100" dirty="0"/>
              <a:t xml:space="preserve">Department of Health and Social Care (2016) Care and support statutory guidance. Available at: https://www.gov.uk/government/publications/care-act-statutory-guidance/care-and-support-statutory-guidance </a:t>
            </a:r>
          </a:p>
          <a:p>
            <a:r>
              <a:rPr lang="en-GB" sz="1100" dirty="0"/>
              <a:t>Department of Health and Social Care (2025) Adult social care activity report, England: 2024 to 2025. London: Department of Health and Social Care.</a:t>
            </a:r>
          </a:p>
          <a:p>
            <a:r>
              <a:rPr lang="en-GB" sz="1100" dirty="0"/>
              <a:t>Department of Health and Social Care (2025) Measures from the adult social care outcomes framework, England: 2024 to 2025. London: Department of Health and Social Care.</a:t>
            </a:r>
          </a:p>
          <a:p>
            <a:r>
              <a:rPr lang="en-GB" sz="1100" dirty="0"/>
              <a:t>Department of Health and Social Care (2025) Personal social services adult social care survey report, England: 2024 to 2025. London: Department of Health and Social Care.</a:t>
            </a:r>
          </a:p>
          <a:p>
            <a:r>
              <a:rPr lang="en-GB" sz="1100" dirty="0"/>
              <a:t>Department of Health and Social Care (2026) Adult social care client level data, England: quarterly update to December 2025. London: Department of Health and Social Care.</a:t>
            </a:r>
          </a:p>
          <a:p>
            <a:r>
              <a:rPr lang="en-GB" sz="1100" dirty="0"/>
              <a:t>Great Britain. Care Act 2014. Available at: https://www.legislation.gov.uk/ukpga/2014/23/contents</a:t>
            </a:r>
          </a:p>
          <a:p>
            <a:r>
              <a:rPr lang="en-GB" sz="1100" dirty="0"/>
              <a:t>House of Commons Library (2026) Adult social care reform in England. London: UK Parliament.</a:t>
            </a:r>
          </a:p>
          <a:p>
            <a:r>
              <a:rPr lang="en-GB" sz="1100" dirty="0"/>
              <a:t>Kam, P.K. (2023) ‘Empowerment in old age: a ladder of user participation in social services for older people’, Journal of Social Work, 23(4), pp. 677–691.</a:t>
            </a:r>
          </a:p>
          <a:p>
            <a:r>
              <a:rPr lang="en-GB" sz="1100" dirty="0"/>
              <a:t>King’s Fund (2026) Social Care 360. London: The King’s Fund.</a:t>
            </a:r>
          </a:p>
          <a:p>
            <a:r>
              <a:rPr lang="en-GB" sz="1100" dirty="0"/>
              <a:t>NHS Digital (2024) Health Survey for England 2024: social care receipt. Leeds: NHS England.</a:t>
            </a:r>
          </a:p>
          <a:p>
            <a:r>
              <a:rPr lang="en-GB" sz="1100" dirty="0"/>
              <a:t>Re-engage (2026) Care on hold: digital exclusion of older people from GP services. London: Re-engage.</a:t>
            </a:r>
          </a:p>
          <a:p>
            <a:r>
              <a:rPr lang="en-GB" sz="1100" dirty="0"/>
              <a:t>Social Care Institute for Excellence (2026) Assessment and determination of eligibility under the Care Act 2014. London: SCIE.</a:t>
            </a:r>
          </a:p>
          <a:p>
            <a:r>
              <a:rPr lang="en-GB" sz="1100" dirty="0"/>
              <a:t>Thompson, N. and Thompson, S. (2001) ‘Empowering older people: beyond the care model’, Journal of Social Work, 1(1), pp. 61–76.</a:t>
            </a:r>
          </a:p>
          <a:p>
            <a:r>
              <a:rPr lang="en-GB" sz="1100" dirty="0" err="1"/>
              <a:t>Udkunta</a:t>
            </a:r>
            <a:r>
              <a:rPr lang="en-GB" sz="1100" dirty="0"/>
              <a:t>, et al. (2026) ‘Models of care and interventions to improve person-centred care for older people in long-term care facilities: a mixed methods systematic review’, Journal of Advanced Nursing.</a:t>
            </a:r>
          </a:p>
          <a:p>
            <a:r>
              <a:rPr lang="en-GB" sz="1100" dirty="0"/>
              <a:t xml:space="preserve">Van </a:t>
            </a:r>
            <a:r>
              <a:rPr lang="en-GB" sz="1100" dirty="0" err="1"/>
              <a:t>Regenmortel</a:t>
            </a:r>
            <a:r>
              <a:rPr lang="en-GB" sz="1100" dirty="0"/>
              <a:t>, T. et al. (2024) ‘A conceptual exploration of psychological empowerment with older people: a tailored concept mapping approach’, Journal of Gerontological Social Work, 67(4).</a:t>
            </a:r>
          </a:p>
        </p:txBody>
      </p:sp>
      <p:sp>
        <p:nvSpPr>
          <p:cNvPr id="6" name="Shape 3"/>
          <p:cNvSpPr/>
          <p:nvPr/>
        </p:nvSpPr>
        <p:spPr>
          <a:xfrm>
            <a:off x="-321680" y="1218437"/>
            <a:ext cx="213360" cy="5145460"/>
          </a:xfrm>
          <a:prstGeom prst="rect">
            <a:avLst/>
          </a:prstGeom>
          <a:solidFill>
            <a:srgbClr val="C53030"/>
          </a:solidFill>
          <a:ln/>
        </p:spPr>
        <p:txBody>
          <a:bodyPr/>
          <a:lstStyle/>
          <a:p>
            <a:endParaRPr lang="en-GB"/>
          </a:p>
        </p:txBody>
      </p:sp>
      <p:sp>
        <p:nvSpPr>
          <p:cNvPr id="7" name="Text 4"/>
          <p:cNvSpPr/>
          <p:nvPr/>
        </p:nvSpPr>
        <p:spPr>
          <a:xfrm>
            <a:off x="502920" y="484632"/>
            <a:ext cx="3474720" cy="822960"/>
          </a:xfrm>
          <a:prstGeom prst="rect">
            <a:avLst/>
          </a:prstGeom>
          <a:noFill/>
          <a:ln/>
        </p:spPr>
        <p:txBody>
          <a:bodyPr wrap="square" rtlCol="0" anchor="ctr"/>
          <a:lstStyle/>
          <a:p>
            <a:pPr marL="0" indent="0">
              <a:buNone/>
            </a:pPr>
            <a:endParaRPr lang="en-US" sz="1500" dirty="0"/>
          </a:p>
        </p:txBody>
      </p:sp>
      <p:sp>
        <p:nvSpPr>
          <p:cNvPr id="11" name="Text 8"/>
          <p:cNvSpPr/>
          <p:nvPr/>
        </p:nvSpPr>
        <p:spPr>
          <a:xfrm>
            <a:off x="4526280" y="484632"/>
            <a:ext cx="3474720" cy="978408"/>
          </a:xfrm>
          <a:prstGeom prst="rect">
            <a:avLst/>
          </a:prstGeom>
          <a:noFill/>
          <a:ln/>
        </p:spPr>
        <p:txBody>
          <a:bodyPr wrap="square" rtlCol="0" anchor="ctr"/>
          <a:lstStyle/>
          <a:p>
            <a:pPr marL="0" indent="0">
              <a:buNone/>
            </a:pPr>
            <a:endParaRPr lang="en-US" sz="1400" dirty="0"/>
          </a:p>
        </p:txBody>
      </p:sp>
      <p:sp>
        <p:nvSpPr>
          <p:cNvPr id="12" name="Text 9"/>
          <p:cNvSpPr/>
          <p:nvPr/>
        </p:nvSpPr>
        <p:spPr>
          <a:xfrm>
            <a:off x="4582124" y="1107076"/>
            <a:ext cx="3474720" cy="3200400"/>
          </a:xfrm>
          <a:prstGeom prst="rect">
            <a:avLst/>
          </a:prstGeom>
          <a:noFill/>
          <a:ln/>
        </p:spPr>
        <p:txBody>
          <a:bodyPr wrap="square" rtlCol="0" anchor="t"/>
          <a:lstStyle/>
          <a:p>
            <a:pPr marL="0" indent="0">
              <a:buNone/>
            </a:pPr>
            <a:endParaRPr lang="en-US" sz="1200" dirty="0"/>
          </a:p>
        </p:txBody>
      </p:sp>
      <p:sp>
        <p:nvSpPr>
          <p:cNvPr id="15" name="Text 12"/>
          <p:cNvSpPr/>
          <p:nvPr/>
        </p:nvSpPr>
        <p:spPr>
          <a:xfrm>
            <a:off x="8549640" y="484632"/>
            <a:ext cx="3200400" cy="978408"/>
          </a:xfrm>
          <a:prstGeom prst="rect">
            <a:avLst/>
          </a:prstGeom>
          <a:noFill/>
          <a:ln/>
        </p:spPr>
        <p:txBody>
          <a:bodyPr wrap="square" rtlCol="0" anchor="ctr"/>
          <a:lstStyle/>
          <a:p>
            <a:pPr marL="0" indent="0">
              <a:buNone/>
            </a:pPr>
            <a:endParaRPr lang="en-US" sz="1500" dirty="0"/>
          </a:p>
        </p:txBody>
      </p:sp>
      <p:sp>
        <p:nvSpPr>
          <p:cNvPr id="16" name="Text 13"/>
          <p:cNvSpPr/>
          <p:nvPr/>
        </p:nvSpPr>
        <p:spPr>
          <a:xfrm>
            <a:off x="8641080" y="1095646"/>
            <a:ext cx="3200400" cy="3211829"/>
          </a:xfrm>
          <a:prstGeom prst="rect">
            <a:avLst/>
          </a:prstGeom>
          <a:noFill/>
          <a:ln/>
        </p:spPr>
        <p:txBody>
          <a:bodyPr wrap="square" rtlCol="0" anchor="t"/>
          <a:lstStyle/>
          <a:p>
            <a:pPr marL="0" indent="0">
              <a:buNone/>
            </a:pPr>
            <a:endParaRPr lang="en-US" sz="1200" dirty="0"/>
          </a:p>
        </p:txBody>
      </p:sp>
      <p:sp>
        <p:nvSpPr>
          <p:cNvPr id="18" name="Text 15"/>
          <p:cNvSpPr/>
          <p:nvPr/>
        </p:nvSpPr>
        <p:spPr>
          <a:xfrm>
            <a:off x="457200" y="5241471"/>
            <a:ext cx="7406640" cy="473529"/>
          </a:xfrm>
          <a:prstGeom prst="rect">
            <a:avLst/>
          </a:prstGeom>
          <a:noFill/>
          <a:ln/>
        </p:spPr>
        <p:txBody>
          <a:bodyPr wrap="square" rtlCol="0" anchor="ctr"/>
          <a:lstStyle/>
          <a:p>
            <a:pPr marL="0" indent="0">
              <a:buNone/>
            </a:pPr>
            <a:endParaRPr lang="en-US" sz="1400" dirty="0"/>
          </a:p>
        </p:txBody>
      </p:sp>
      <p:sp>
        <p:nvSpPr>
          <p:cNvPr id="19" name="Text 16"/>
          <p:cNvSpPr/>
          <p:nvPr/>
        </p:nvSpPr>
        <p:spPr>
          <a:xfrm>
            <a:off x="-408214" y="5310052"/>
            <a:ext cx="7406640" cy="1347107"/>
          </a:xfrm>
          <a:prstGeom prst="rect">
            <a:avLst/>
          </a:prstGeom>
          <a:noFill/>
          <a:ln/>
        </p:spPr>
        <p:txBody>
          <a:bodyPr wrap="square" rtlCol="0" anchor="t"/>
          <a:lstStyle/>
          <a:p>
            <a:pPr marL="0" indent="0">
              <a:buNone/>
            </a:pPr>
            <a:endParaRPr lang="en-US" sz="1200" dirty="0"/>
          </a:p>
        </p:txBody>
      </p:sp>
      <p:sp>
        <p:nvSpPr>
          <p:cNvPr id="21" name="Text 18"/>
          <p:cNvSpPr/>
          <p:nvPr/>
        </p:nvSpPr>
        <p:spPr>
          <a:xfrm>
            <a:off x="8412480" y="5143500"/>
            <a:ext cx="3383280" cy="205740"/>
          </a:xfrm>
          <a:prstGeom prst="rect">
            <a:avLst/>
          </a:prstGeom>
          <a:noFill/>
          <a:ln/>
        </p:spPr>
        <p:txBody>
          <a:bodyPr wrap="square" rtlCol="0" anchor="ctr"/>
          <a:lstStyle/>
          <a:p>
            <a:pPr marL="0" indent="0">
              <a:buNone/>
            </a:pPr>
            <a:endParaRPr lang="en-US" sz="1200" dirty="0"/>
          </a:p>
        </p:txBody>
      </p:sp>
    </p:spTree>
  </p:cSld>
  <p:clrMapOvr>
    <a:masterClrMapping/>
  </p:clrMapOvr>
</p:sld>
</file>

<file path=ppt/theme/theme1.xml><?xml version="1.0" encoding="utf-8"?>
<a:theme xmlns:a="http://schemas.openxmlformats.org/drawingml/2006/main" name="Office Theme">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1386</Words>
  <Application>Microsoft Office PowerPoint</Application>
  <PresentationFormat>Widescreen</PresentationFormat>
  <Paragraphs>91</Paragraphs>
  <Slides>3</Slides>
  <Notes>3</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3</vt:i4>
      </vt:variant>
    </vt:vector>
  </HeadingPairs>
  <TitlesOfParts>
    <vt:vector size="5" baseType="lpstr">
      <vt:lpstr>Arial</vt:lpstr>
      <vt:lpstr>Office Theme</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BMHP6027 Empowering the Older Person - Poster Presentation</dc:title>
  <dc:subject>Component 1 Individual Poster</dc:subject>
  <dc:creator>Esther Nankya</dc:creator>
  <cp:lastModifiedBy>Esther Nankya (2336477)</cp:lastModifiedBy>
  <cp:revision>3</cp:revision>
  <dcterms:created xsi:type="dcterms:W3CDTF">2026-10-06T07:49:38Z</dcterms:created>
  <dcterms:modified xsi:type="dcterms:W3CDTF">2026-10-11T20:19:15Z</dcterms:modified>
</cp:coreProperties>
</file>