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media/image6.jpg" ContentType="image/pn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3"/>
  </p:notesMasterIdLst>
  <p:sldIdLst>
    <p:sldId id="257" r:id="rId2"/>
    <p:sldId id="258" r:id="rId3"/>
    <p:sldId id="256" r:id="rId4"/>
    <p:sldId id="284" r:id="rId5"/>
    <p:sldId id="260" r:id="rId6"/>
    <p:sldId id="285" r:id="rId7"/>
    <p:sldId id="286"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5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7FF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64CD1-4F24-4944-9C0E-7AA00A38C9E0}" v="1" dt="2026-03-11T07:02:04.1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51" d="100"/>
          <a:sy n="51" d="100"/>
        </p:scale>
        <p:origin x="118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modSld">
      <pc:chgData name="heather davies" userId="5f3fe59cb5a03f7b" providerId="LiveId" clId="{9ECC422D-7A20-40C4-952D-43250980E108}" dt="2026-03-11T16:28:03.611" v="13" actId="20577"/>
      <pc:docMkLst>
        <pc:docMk/>
      </pc:docMkLst>
      <pc:sldChg chg="modSp mod">
        <pc:chgData name="heather davies" userId="5f3fe59cb5a03f7b" providerId="LiveId" clId="{9ECC422D-7A20-40C4-952D-43250980E108}" dt="2026-03-11T16:28:03.611" v="13" actId="20577"/>
        <pc:sldMkLst>
          <pc:docMk/>
          <pc:sldMk cId="1375177554" sldId="257"/>
        </pc:sldMkLst>
        <pc:spChg chg="mod">
          <ac:chgData name="heather davies" userId="5f3fe59cb5a03f7b" providerId="LiveId" clId="{9ECC422D-7A20-40C4-952D-43250980E108}" dt="2026-03-11T16:02:21.915" v="1" actId="1076"/>
          <ac:spMkLst>
            <pc:docMk/>
            <pc:sldMk cId="1375177554" sldId="257"/>
            <ac:spMk id="2" creationId="{C33B2358-069E-D831-07CF-D3DE366E04C2}"/>
          </ac:spMkLst>
        </pc:spChg>
        <pc:spChg chg="mod">
          <ac:chgData name="heather davies" userId="5f3fe59cb5a03f7b" providerId="LiveId" clId="{9ECC422D-7A20-40C4-952D-43250980E108}" dt="2026-03-11T16:03:28.290" v="9" actId="20577"/>
          <ac:spMkLst>
            <pc:docMk/>
            <pc:sldMk cId="1375177554" sldId="257"/>
            <ac:spMk id="3" creationId="{1A48211D-1D49-91E9-CCBD-E692A5AE86CD}"/>
          </ac:spMkLst>
        </pc:spChg>
        <pc:spChg chg="mod">
          <ac:chgData name="heather davies" userId="5f3fe59cb5a03f7b" providerId="LiveId" clId="{9ECC422D-7A20-40C4-952D-43250980E108}" dt="2026-03-11T16:28:03.611" v="13" actId="20577"/>
          <ac:spMkLst>
            <pc:docMk/>
            <pc:sldMk cId="1375177554" sldId="257"/>
            <ac:spMk id="5" creationId="{9E477D4A-A411-5344-A0A5-207FD28FFFC9}"/>
          </ac:spMkLst>
        </pc:spChg>
      </pc:sldChg>
      <pc:sldChg chg="modSp">
        <pc:chgData name="heather davies" userId="5f3fe59cb5a03f7b" providerId="LiveId" clId="{9ECC422D-7A20-40C4-952D-43250980E108}" dt="2026-03-11T07:02:04.138" v="0" actId="20577"/>
        <pc:sldMkLst>
          <pc:docMk/>
          <pc:sldMk cId="2036686153" sldId="261"/>
        </pc:sldMkLst>
        <pc:spChg chg="mod">
          <ac:chgData name="heather davies" userId="5f3fe59cb5a03f7b" providerId="LiveId" clId="{9ECC422D-7A20-40C4-952D-43250980E108}" dt="2026-03-11T07:02:04.138" v="0" actId="20577"/>
          <ac:spMkLst>
            <pc:docMk/>
            <pc:sldMk cId="2036686153" sldId="261"/>
            <ac:spMk id="15" creationId="{55CA1B5D-565F-44E7-F535-4D978447CF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3_3" csCatId="accent3"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A1313E-D01C-4564-9BE4-B8CFB089C5A5}" type="doc">
      <dgm:prSet loTypeId="urn:microsoft.com/office/officeart/2005/8/layout/funnel1" loCatId="relationship" qsTypeId="urn:microsoft.com/office/officeart/2005/8/quickstyle/simple1" qsCatId="simple" csTypeId="urn:microsoft.com/office/officeart/2005/8/colors/colorful2" csCatId="colorful" phldr="1"/>
      <dgm:spPr/>
      <dgm:t>
        <a:bodyPr/>
        <a:lstStyle/>
        <a:p>
          <a:endParaRPr lang="en-GB"/>
        </a:p>
      </dgm:t>
    </dgm:pt>
    <dgm:pt modelId="{A1CA60F8-6EF7-4C8E-A52A-C1FC14826C4C}">
      <dgm:prSet phldrT="[Text]"/>
      <dgm:spPr/>
      <dgm:t>
        <a:bodyPr/>
        <a:lstStyle/>
        <a:p>
          <a:r>
            <a:rPr lang="en-GB" dirty="0"/>
            <a:t>Patient safety</a:t>
          </a:r>
        </a:p>
      </dgm:t>
    </dgm:pt>
    <dgm:pt modelId="{E908CD6A-07E9-475D-A714-96C99CD16728}" type="parTrans" cxnId="{DAAF53F4-2D13-4589-BA25-9759A7312876}">
      <dgm:prSet/>
      <dgm:spPr/>
      <dgm:t>
        <a:bodyPr/>
        <a:lstStyle/>
        <a:p>
          <a:endParaRPr lang="en-GB"/>
        </a:p>
      </dgm:t>
    </dgm:pt>
    <dgm:pt modelId="{0BC6656F-945D-4240-B5F5-15AF3BC87F12}" type="sibTrans" cxnId="{DAAF53F4-2D13-4589-BA25-9759A7312876}">
      <dgm:prSet/>
      <dgm:spPr/>
      <dgm:t>
        <a:bodyPr/>
        <a:lstStyle/>
        <a:p>
          <a:endParaRPr lang="en-GB"/>
        </a:p>
      </dgm:t>
    </dgm:pt>
    <dgm:pt modelId="{E34D808C-190F-4871-AE61-B7740FCAAD58}">
      <dgm:prSet phldrT="[Text]"/>
      <dgm:spPr/>
      <dgm:t>
        <a:bodyPr/>
        <a:lstStyle/>
        <a:p>
          <a:r>
            <a:rPr lang="en-GB" dirty="0"/>
            <a:t>Clinical effectiveness</a:t>
          </a:r>
        </a:p>
      </dgm:t>
    </dgm:pt>
    <dgm:pt modelId="{9B6E60D9-B5ED-4750-B820-A849C65C839F}" type="parTrans" cxnId="{63B3FEB0-C9F0-4975-9D3F-FE0DC6396273}">
      <dgm:prSet/>
      <dgm:spPr/>
      <dgm:t>
        <a:bodyPr/>
        <a:lstStyle/>
        <a:p>
          <a:endParaRPr lang="en-GB"/>
        </a:p>
      </dgm:t>
    </dgm:pt>
    <dgm:pt modelId="{ACF6C177-DA0B-4182-BBF5-87710006E270}" type="sibTrans" cxnId="{63B3FEB0-C9F0-4975-9D3F-FE0DC6396273}">
      <dgm:prSet/>
      <dgm:spPr/>
      <dgm:t>
        <a:bodyPr/>
        <a:lstStyle/>
        <a:p>
          <a:endParaRPr lang="en-GB"/>
        </a:p>
      </dgm:t>
    </dgm:pt>
    <dgm:pt modelId="{1301BA28-8A99-406E-BE1E-09F061210675}">
      <dgm:prSet phldrT="[Text]"/>
      <dgm:spPr/>
      <dgm:t>
        <a:bodyPr/>
        <a:lstStyle/>
        <a:p>
          <a:r>
            <a:rPr lang="en-GB" dirty="0"/>
            <a:t>Patient experience</a:t>
          </a:r>
        </a:p>
      </dgm:t>
    </dgm:pt>
    <dgm:pt modelId="{33C6AFB7-5DC5-4EE8-8320-BB15F86CB943}" type="parTrans" cxnId="{24338BA7-46DF-4200-B310-0FE71A894727}">
      <dgm:prSet/>
      <dgm:spPr/>
      <dgm:t>
        <a:bodyPr/>
        <a:lstStyle/>
        <a:p>
          <a:endParaRPr lang="en-GB"/>
        </a:p>
      </dgm:t>
    </dgm:pt>
    <dgm:pt modelId="{522A8E0F-E07F-4034-8F88-426BE8F41459}" type="sibTrans" cxnId="{24338BA7-46DF-4200-B310-0FE71A894727}">
      <dgm:prSet/>
      <dgm:spPr/>
      <dgm:t>
        <a:bodyPr/>
        <a:lstStyle/>
        <a:p>
          <a:endParaRPr lang="en-GB"/>
        </a:p>
      </dgm:t>
    </dgm:pt>
    <dgm:pt modelId="{8FF7D83E-5C4C-48EA-8214-3977AC16269C}">
      <dgm:prSet phldrT="[Text]"/>
      <dgm:spPr/>
      <dgm:t>
        <a:bodyPr/>
        <a:lstStyle/>
        <a:p>
          <a:r>
            <a:rPr lang="en-GB" dirty="0"/>
            <a:t>Quality</a:t>
          </a:r>
        </a:p>
      </dgm:t>
    </dgm:pt>
    <dgm:pt modelId="{C7BC4851-9EB6-437C-8E16-F689CA061CB4}" type="parTrans" cxnId="{29D7AA7A-8A8C-443D-A156-BAAE5A8D4EC3}">
      <dgm:prSet/>
      <dgm:spPr/>
      <dgm:t>
        <a:bodyPr/>
        <a:lstStyle/>
        <a:p>
          <a:endParaRPr lang="en-GB"/>
        </a:p>
      </dgm:t>
    </dgm:pt>
    <dgm:pt modelId="{F9778196-76B5-476A-AFC3-18B3DACFA1E4}" type="sibTrans" cxnId="{29D7AA7A-8A8C-443D-A156-BAAE5A8D4EC3}">
      <dgm:prSet/>
      <dgm:spPr/>
      <dgm:t>
        <a:bodyPr/>
        <a:lstStyle/>
        <a:p>
          <a:endParaRPr lang="en-GB"/>
        </a:p>
      </dgm:t>
    </dgm:pt>
    <dgm:pt modelId="{A2DED0AA-7954-4DE0-9A1B-C80B18336460}" type="pres">
      <dgm:prSet presAssocID="{68A1313E-D01C-4564-9BE4-B8CFB089C5A5}" presName="Name0" presStyleCnt="0">
        <dgm:presLayoutVars>
          <dgm:chMax val="4"/>
          <dgm:resizeHandles val="exact"/>
        </dgm:presLayoutVars>
      </dgm:prSet>
      <dgm:spPr/>
    </dgm:pt>
    <dgm:pt modelId="{68270A61-CC8B-4FEF-8908-316B26EB2011}" type="pres">
      <dgm:prSet presAssocID="{68A1313E-D01C-4564-9BE4-B8CFB089C5A5}" presName="ellipse" presStyleLbl="trBgShp" presStyleIdx="0" presStyleCnt="1"/>
      <dgm:spPr/>
    </dgm:pt>
    <dgm:pt modelId="{88D34D90-E1FA-4DDF-86FE-A8B6B1184007}" type="pres">
      <dgm:prSet presAssocID="{68A1313E-D01C-4564-9BE4-B8CFB089C5A5}" presName="arrow1" presStyleLbl="fgShp" presStyleIdx="0" presStyleCnt="1"/>
      <dgm:spPr/>
    </dgm:pt>
    <dgm:pt modelId="{C9FCFE3C-FA50-46F3-B44E-D1A32673232D}" type="pres">
      <dgm:prSet presAssocID="{68A1313E-D01C-4564-9BE4-B8CFB089C5A5}" presName="rectangle" presStyleLbl="revTx" presStyleIdx="0" presStyleCnt="1">
        <dgm:presLayoutVars>
          <dgm:bulletEnabled val="1"/>
        </dgm:presLayoutVars>
      </dgm:prSet>
      <dgm:spPr/>
    </dgm:pt>
    <dgm:pt modelId="{6E988631-DFC6-467D-BE0D-8030EC333571}" type="pres">
      <dgm:prSet presAssocID="{E34D808C-190F-4871-AE61-B7740FCAAD58}" presName="item1" presStyleLbl="node1" presStyleIdx="0" presStyleCnt="3">
        <dgm:presLayoutVars>
          <dgm:bulletEnabled val="1"/>
        </dgm:presLayoutVars>
      </dgm:prSet>
      <dgm:spPr/>
    </dgm:pt>
    <dgm:pt modelId="{0444DE76-E3B3-419D-AD4B-441F43A1C69B}" type="pres">
      <dgm:prSet presAssocID="{1301BA28-8A99-406E-BE1E-09F061210675}" presName="item2" presStyleLbl="node1" presStyleIdx="1" presStyleCnt="3">
        <dgm:presLayoutVars>
          <dgm:bulletEnabled val="1"/>
        </dgm:presLayoutVars>
      </dgm:prSet>
      <dgm:spPr/>
    </dgm:pt>
    <dgm:pt modelId="{FC6A0FC7-6864-4607-8986-4123DFA3F430}" type="pres">
      <dgm:prSet presAssocID="{8FF7D83E-5C4C-48EA-8214-3977AC16269C}" presName="item3" presStyleLbl="node1" presStyleIdx="2" presStyleCnt="3">
        <dgm:presLayoutVars>
          <dgm:bulletEnabled val="1"/>
        </dgm:presLayoutVars>
      </dgm:prSet>
      <dgm:spPr/>
    </dgm:pt>
    <dgm:pt modelId="{2D27CC94-D63F-4AF3-80EF-9C3BC31A5CE1}" type="pres">
      <dgm:prSet presAssocID="{68A1313E-D01C-4564-9BE4-B8CFB089C5A5}" presName="funnel" presStyleLbl="trAlignAcc1" presStyleIdx="0" presStyleCnt="1"/>
      <dgm:spPr/>
    </dgm:pt>
  </dgm:ptLst>
  <dgm:cxnLst>
    <dgm:cxn modelId="{18252C38-2EE3-47C6-AB74-FCBCDFE91523}" type="presOf" srcId="{E34D808C-190F-4871-AE61-B7740FCAAD58}" destId="{0444DE76-E3B3-419D-AD4B-441F43A1C69B}" srcOrd="0" destOrd="0" presId="urn:microsoft.com/office/officeart/2005/8/layout/funnel1"/>
    <dgm:cxn modelId="{0F107B40-2B18-4B5F-9C7E-C77F15EAEC1A}" type="presOf" srcId="{A1CA60F8-6EF7-4C8E-A52A-C1FC14826C4C}" destId="{FC6A0FC7-6864-4607-8986-4123DFA3F430}" srcOrd="0" destOrd="0" presId="urn:microsoft.com/office/officeart/2005/8/layout/funnel1"/>
    <dgm:cxn modelId="{29D7AA7A-8A8C-443D-A156-BAAE5A8D4EC3}" srcId="{68A1313E-D01C-4564-9BE4-B8CFB089C5A5}" destId="{8FF7D83E-5C4C-48EA-8214-3977AC16269C}" srcOrd="3" destOrd="0" parTransId="{C7BC4851-9EB6-437C-8E16-F689CA061CB4}" sibTransId="{F9778196-76B5-476A-AFC3-18B3DACFA1E4}"/>
    <dgm:cxn modelId="{3FE1A396-03B6-4B6D-9EC4-3E7287D07B0D}" type="presOf" srcId="{8FF7D83E-5C4C-48EA-8214-3977AC16269C}" destId="{C9FCFE3C-FA50-46F3-B44E-D1A32673232D}" srcOrd="0" destOrd="0" presId="urn:microsoft.com/office/officeart/2005/8/layout/funnel1"/>
    <dgm:cxn modelId="{24338BA7-46DF-4200-B310-0FE71A894727}" srcId="{68A1313E-D01C-4564-9BE4-B8CFB089C5A5}" destId="{1301BA28-8A99-406E-BE1E-09F061210675}" srcOrd="2" destOrd="0" parTransId="{33C6AFB7-5DC5-4EE8-8320-BB15F86CB943}" sibTransId="{522A8E0F-E07F-4034-8F88-426BE8F41459}"/>
    <dgm:cxn modelId="{949AD1AB-B018-4E5C-87A1-E6C5DA73EDE7}" type="presOf" srcId="{1301BA28-8A99-406E-BE1E-09F061210675}" destId="{6E988631-DFC6-467D-BE0D-8030EC333571}" srcOrd="0" destOrd="0" presId="urn:microsoft.com/office/officeart/2005/8/layout/funnel1"/>
    <dgm:cxn modelId="{63B3FEB0-C9F0-4975-9D3F-FE0DC6396273}" srcId="{68A1313E-D01C-4564-9BE4-B8CFB089C5A5}" destId="{E34D808C-190F-4871-AE61-B7740FCAAD58}" srcOrd="1" destOrd="0" parTransId="{9B6E60D9-B5ED-4750-B820-A849C65C839F}" sibTransId="{ACF6C177-DA0B-4182-BBF5-87710006E270}"/>
    <dgm:cxn modelId="{77BD5BEB-1D1A-4FD0-9A21-AD7B744D3E13}" type="presOf" srcId="{68A1313E-D01C-4564-9BE4-B8CFB089C5A5}" destId="{A2DED0AA-7954-4DE0-9A1B-C80B18336460}" srcOrd="0" destOrd="0" presId="urn:microsoft.com/office/officeart/2005/8/layout/funnel1"/>
    <dgm:cxn modelId="{DAAF53F4-2D13-4589-BA25-9759A7312876}" srcId="{68A1313E-D01C-4564-9BE4-B8CFB089C5A5}" destId="{A1CA60F8-6EF7-4C8E-A52A-C1FC14826C4C}" srcOrd="0" destOrd="0" parTransId="{E908CD6A-07E9-475D-A714-96C99CD16728}" sibTransId="{0BC6656F-945D-4240-B5F5-15AF3BC87F12}"/>
    <dgm:cxn modelId="{1F9F1CE0-C155-4C0F-956A-BABE525014B8}" type="presParOf" srcId="{A2DED0AA-7954-4DE0-9A1B-C80B18336460}" destId="{68270A61-CC8B-4FEF-8908-316B26EB2011}" srcOrd="0" destOrd="0" presId="urn:microsoft.com/office/officeart/2005/8/layout/funnel1"/>
    <dgm:cxn modelId="{20E9A626-F6AA-4F00-B8F0-B36DFA3E0E60}" type="presParOf" srcId="{A2DED0AA-7954-4DE0-9A1B-C80B18336460}" destId="{88D34D90-E1FA-4DDF-86FE-A8B6B1184007}" srcOrd="1" destOrd="0" presId="urn:microsoft.com/office/officeart/2005/8/layout/funnel1"/>
    <dgm:cxn modelId="{769DE1A6-D0D6-42DA-AB3E-759336844F6A}" type="presParOf" srcId="{A2DED0AA-7954-4DE0-9A1B-C80B18336460}" destId="{C9FCFE3C-FA50-46F3-B44E-D1A32673232D}" srcOrd="2" destOrd="0" presId="urn:microsoft.com/office/officeart/2005/8/layout/funnel1"/>
    <dgm:cxn modelId="{D95BB81C-A01D-4D11-97DE-D8D9E2EB9369}" type="presParOf" srcId="{A2DED0AA-7954-4DE0-9A1B-C80B18336460}" destId="{6E988631-DFC6-467D-BE0D-8030EC333571}" srcOrd="3" destOrd="0" presId="urn:microsoft.com/office/officeart/2005/8/layout/funnel1"/>
    <dgm:cxn modelId="{D105757D-1F8D-4669-BE24-AFE4FA11CF5C}" type="presParOf" srcId="{A2DED0AA-7954-4DE0-9A1B-C80B18336460}" destId="{0444DE76-E3B3-419D-AD4B-441F43A1C69B}" srcOrd="4" destOrd="0" presId="urn:microsoft.com/office/officeart/2005/8/layout/funnel1"/>
    <dgm:cxn modelId="{9145BD11-67F4-4E16-BF60-7C47E6002F21}" type="presParOf" srcId="{A2DED0AA-7954-4DE0-9A1B-C80B18336460}" destId="{FC6A0FC7-6864-4607-8986-4123DFA3F430}" srcOrd="5" destOrd="0" presId="urn:microsoft.com/office/officeart/2005/8/layout/funnel1"/>
    <dgm:cxn modelId="{4865C48D-C36A-4C0B-9960-169B2137759E}" type="presParOf" srcId="{A2DED0AA-7954-4DE0-9A1B-C80B18336460}" destId="{2D27CC94-D63F-4AF3-80EF-9C3BC31A5CE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A1313E-D01C-4564-9BE4-B8CFB089C5A5}" type="doc">
      <dgm:prSet loTypeId="urn:microsoft.com/office/officeart/2005/8/layout/funnel1" loCatId="relationship" qsTypeId="urn:microsoft.com/office/officeart/2005/8/quickstyle/simple1" qsCatId="simple" csTypeId="urn:microsoft.com/office/officeart/2005/8/colors/colorful2" csCatId="colorful" phldr="1"/>
      <dgm:spPr/>
      <dgm:t>
        <a:bodyPr/>
        <a:lstStyle/>
        <a:p>
          <a:endParaRPr lang="en-GB"/>
        </a:p>
      </dgm:t>
    </dgm:pt>
    <dgm:pt modelId="{A1CA60F8-6EF7-4C8E-A52A-C1FC14826C4C}">
      <dgm:prSet phldrT="[Text]"/>
      <dgm:spPr/>
      <dgm:t>
        <a:bodyPr/>
        <a:lstStyle/>
        <a:p>
          <a:r>
            <a:rPr lang="en-GB" dirty="0"/>
            <a:t>Patient safety</a:t>
          </a:r>
        </a:p>
      </dgm:t>
    </dgm:pt>
    <dgm:pt modelId="{E908CD6A-07E9-475D-A714-96C99CD16728}" type="parTrans" cxnId="{DAAF53F4-2D13-4589-BA25-9759A7312876}">
      <dgm:prSet/>
      <dgm:spPr/>
      <dgm:t>
        <a:bodyPr/>
        <a:lstStyle/>
        <a:p>
          <a:endParaRPr lang="en-GB"/>
        </a:p>
      </dgm:t>
    </dgm:pt>
    <dgm:pt modelId="{0BC6656F-945D-4240-B5F5-15AF3BC87F12}" type="sibTrans" cxnId="{DAAF53F4-2D13-4589-BA25-9759A7312876}">
      <dgm:prSet/>
      <dgm:spPr/>
      <dgm:t>
        <a:bodyPr/>
        <a:lstStyle/>
        <a:p>
          <a:endParaRPr lang="en-GB"/>
        </a:p>
      </dgm:t>
    </dgm:pt>
    <dgm:pt modelId="{E34D808C-190F-4871-AE61-B7740FCAAD58}">
      <dgm:prSet phldrT="[Text]"/>
      <dgm:spPr/>
      <dgm:t>
        <a:bodyPr/>
        <a:lstStyle/>
        <a:p>
          <a:r>
            <a:rPr lang="en-GB" dirty="0"/>
            <a:t>Clinical effectiveness</a:t>
          </a:r>
        </a:p>
      </dgm:t>
    </dgm:pt>
    <dgm:pt modelId="{9B6E60D9-B5ED-4750-B820-A849C65C839F}" type="parTrans" cxnId="{63B3FEB0-C9F0-4975-9D3F-FE0DC6396273}">
      <dgm:prSet/>
      <dgm:spPr/>
      <dgm:t>
        <a:bodyPr/>
        <a:lstStyle/>
        <a:p>
          <a:endParaRPr lang="en-GB"/>
        </a:p>
      </dgm:t>
    </dgm:pt>
    <dgm:pt modelId="{ACF6C177-DA0B-4182-BBF5-87710006E270}" type="sibTrans" cxnId="{63B3FEB0-C9F0-4975-9D3F-FE0DC6396273}">
      <dgm:prSet/>
      <dgm:spPr/>
      <dgm:t>
        <a:bodyPr/>
        <a:lstStyle/>
        <a:p>
          <a:endParaRPr lang="en-GB"/>
        </a:p>
      </dgm:t>
    </dgm:pt>
    <dgm:pt modelId="{1301BA28-8A99-406E-BE1E-09F061210675}">
      <dgm:prSet phldrT="[Text]"/>
      <dgm:spPr/>
      <dgm:t>
        <a:bodyPr/>
        <a:lstStyle/>
        <a:p>
          <a:r>
            <a:rPr lang="en-GB" dirty="0"/>
            <a:t>Patient experience</a:t>
          </a:r>
        </a:p>
      </dgm:t>
    </dgm:pt>
    <dgm:pt modelId="{33C6AFB7-5DC5-4EE8-8320-BB15F86CB943}" type="parTrans" cxnId="{24338BA7-46DF-4200-B310-0FE71A894727}">
      <dgm:prSet/>
      <dgm:spPr/>
      <dgm:t>
        <a:bodyPr/>
        <a:lstStyle/>
        <a:p>
          <a:endParaRPr lang="en-GB"/>
        </a:p>
      </dgm:t>
    </dgm:pt>
    <dgm:pt modelId="{522A8E0F-E07F-4034-8F88-426BE8F41459}" type="sibTrans" cxnId="{24338BA7-46DF-4200-B310-0FE71A894727}">
      <dgm:prSet/>
      <dgm:spPr/>
      <dgm:t>
        <a:bodyPr/>
        <a:lstStyle/>
        <a:p>
          <a:endParaRPr lang="en-GB"/>
        </a:p>
      </dgm:t>
    </dgm:pt>
    <dgm:pt modelId="{8FF7D83E-5C4C-48EA-8214-3977AC16269C}">
      <dgm:prSet phldrT="[Text]"/>
      <dgm:spPr/>
      <dgm:t>
        <a:bodyPr/>
        <a:lstStyle/>
        <a:p>
          <a:r>
            <a:rPr lang="en-GB" dirty="0"/>
            <a:t>Quality</a:t>
          </a:r>
        </a:p>
      </dgm:t>
    </dgm:pt>
    <dgm:pt modelId="{C7BC4851-9EB6-437C-8E16-F689CA061CB4}" type="parTrans" cxnId="{29D7AA7A-8A8C-443D-A156-BAAE5A8D4EC3}">
      <dgm:prSet/>
      <dgm:spPr/>
      <dgm:t>
        <a:bodyPr/>
        <a:lstStyle/>
        <a:p>
          <a:endParaRPr lang="en-GB"/>
        </a:p>
      </dgm:t>
    </dgm:pt>
    <dgm:pt modelId="{F9778196-76B5-476A-AFC3-18B3DACFA1E4}" type="sibTrans" cxnId="{29D7AA7A-8A8C-443D-A156-BAAE5A8D4EC3}">
      <dgm:prSet/>
      <dgm:spPr/>
      <dgm:t>
        <a:bodyPr/>
        <a:lstStyle/>
        <a:p>
          <a:endParaRPr lang="en-GB"/>
        </a:p>
      </dgm:t>
    </dgm:pt>
    <dgm:pt modelId="{A2DED0AA-7954-4DE0-9A1B-C80B18336460}" type="pres">
      <dgm:prSet presAssocID="{68A1313E-D01C-4564-9BE4-B8CFB089C5A5}" presName="Name0" presStyleCnt="0">
        <dgm:presLayoutVars>
          <dgm:chMax val="4"/>
          <dgm:resizeHandles val="exact"/>
        </dgm:presLayoutVars>
      </dgm:prSet>
      <dgm:spPr/>
    </dgm:pt>
    <dgm:pt modelId="{68270A61-CC8B-4FEF-8908-316B26EB2011}" type="pres">
      <dgm:prSet presAssocID="{68A1313E-D01C-4564-9BE4-B8CFB089C5A5}" presName="ellipse" presStyleLbl="trBgShp" presStyleIdx="0" presStyleCnt="1"/>
      <dgm:spPr/>
    </dgm:pt>
    <dgm:pt modelId="{88D34D90-E1FA-4DDF-86FE-A8B6B1184007}" type="pres">
      <dgm:prSet presAssocID="{68A1313E-D01C-4564-9BE4-B8CFB089C5A5}" presName="arrow1" presStyleLbl="fgShp" presStyleIdx="0" presStyleCnt="1"/>
      <dgm:spPr/>
    </dgm:pt>
    <dgm:pt modelId="{C9FCFE3C-FA50-46F3-B44E-D1A32673232D}" type="pres">
      <dgm:prSet presAssocID="{68A1313E-D01C-4564-9BE4-B8CFB089C5A5}" presName="rectangle" presStyleLbl="revTx" presStyleIdx="0" presStyleCnt="1">
        <dgm:presLayoutVars>
          <dgm:bulletEnabled val="1"/>
        </dgm:presLayoutVars>
      </dgm:prSet>
      <dgm:spPr/>
    </dgm:pt>
    <dgm:pt modelId="{6E988631-DFC6-467D-BE0D-8030EC333571}" type="pres">
      <dgm:prSet presAssocID="{E34D808C-190F-4871-AE61-B7740FCAAD58}" presName="item1" presStyleLbl="node1" presStyleIdx="0" presStyleCnt="3">
        <dgm:presLayoutVars>
          <dgm:bulletEnabled val="1"/>
        </dgm:presLayoutVars>
      </dgm:prSet>
      <dgm:spPr/>
    </dgm:pt>
    <dgm:pt modelId="{0444DE76-E3B3-419D-AD4B-441F43A1C69B}" type="pres">
      <dgm:prSet presAssocID="{1301BA28-8A99-406E-BE1E-09F061210675}" presName="item2" presStyleLbl="node1" presStyleIdx="1" presStyleCnt="3">
        <dgm:presLayoutVars>
          <dgm:bulletEnabled val="1"/>
        </dgm:presLayoutVars>
      </dgm:prSet>
      <dgm:spPr/>
    </dgm:pt>
    <dgm:pt modelId="{FC6A0FC7-6864-4607-8986-4123DFA3F430}" type="pres">
      <dgm:prSet presAssocID="{8FF7D83E-5C4C-48EA-8214-3977AC16269C}" presName="item3" presStyleLbl="node1" presStyleIdx="2" presStyleCnt="3">
        <dgm:presLayoutVars>
          <dgm:bulletEnabled val="1"/>
        </dgm:presLayoutVars>
      </dgm:prSet>
      <dgm:spPr/>
    </dgm:pt>
    <dgm:pt modelId="{2D27CC94-D63F-4AF3-80EF-9C3BC31A5CE1}" type="pres">
      <dgm:prSet presAssocID="{68A1313E-D01C-4564-9BE4-B8CFB089C5A5}" presName="funnel" presStyleLbl="trAlignAcc1" presStyleIdx="0" presStyleCnt="1"/>
      <dgm:spPr/>
    </dgm:pt>
  </dgm:ptLst>
  <dgm:cxnLst>
    <dgm:cxn modelId="{18252C38-2EE3-47C6-AB74-FCBCDFE91523}" type="presOf" srcId="{E34D808C-190F-4871-AE61-B7740FCAAD58}" destId="{0444DE76-E3B3-419D-AD4B-441F43A1C69B}" srcOrd="0" destOrd="0" presId="urn:microsoft.com/office/officeart/2005/8/layout/funnel1"/>
    <dgm:cxn modelId="{0F107B40-2B18-4B5F-9C7E-C77F15EAEC1A}" type="presOf" srcId="{A1CA60F8-6EF7-4C8E-A52A-C1FC14826C4C}" destId="{FC6A0FC7-6864-4607-8986-4123DFA3F430}" srcOrd="0" destOrd="0" presId="urn:microsoft.com/office/officeart/2005/8/layout/funnel1"/>
    <dgm:cxn modelId="{29D7AA7A-8A8C-443D-A156-BAAE5A8D4EC3}" srcId="{68A1313E-D01C-4564-9BE4-B8CFB089C5A5}" destId="{8FF7D83E-5C4C-48EA-8214-3977AC16269C}" srcOrd="3" destOrd="0" parTransId="{C7BC4851-9EB6-437C-8E16-F689CA061CB4}" sibTransId="{F9778196-76B5-476A-AFC3-18B3DACFA1E4}"/>
    <dgm:cxn modelId="{3FE1A396-03B6-4B6D-9EC4-3E7287D07B0D}" type="presOf" srcId="{8FF7D83E-5C4C-48EA-8214-3977AC16269C}" destId="{C9FCFE3C-FA50-46F3-B44E-D1A32673232D}" srcOrd="0" destOrd="0" presId="urn:microsoft.com/office/officeart/2005/8/layout/funnel1"/>
    <dgm:cxn modelId="{24338BA7-46DF-4200-B310-0FE71A894727}" srcId="{68A1313E-D01C-4564-9BE4-B8CFB089C5A5}" destId="{1301BA28-8A99-406E-BE1E-09F061210675}" srcOrd="2" destOrd="0" parTransId="{33C6AFB7-5DC5-4EE8-8320-BB15F86CB943}" sibTransId="{522A8E0F-E07F-4034-8F88-426BE8F41459}"/>
    <dgm:cxn modelId="{949AD1AB-B018-4E5C-87A1-E6C5DA73EDE7}" type="presOf" srcId="{1301BA28-8A99-406E-BE1E-09F061210675}" destId="{6E988631-DFC6-467D-BE0D-8030EC333571}" srcOrd="0" destOrd="0" presId="urn:microsoft.com/office/officeart/2005/8/layout/funnel1"/>
    <dgm:cxn modelId="{63B3FEB0-C9F0-4975-9D3F-FE0DC6396273}" srcId="{68A1313E-D01C-4564-9BE4-B8CFB089C5A5}" destId="{E34D808C-190F-4871-AE61-B7740FCAAD58}" srcOrd="1" destOrd="0" parTransId="{9B6E60D9-B5ED-4750-B820-A849C65C839F}" sibTransId="{ACF6C177-DA0B-4182-BBF5-87710006E270}"/>
    <dgm:cxn modelId="{77BD5BEB-1D1A-4FD0-9A21-AD7B744D3E13}" type="presOf" srcId="{68A1313E-D01C-4564-9BE4-B8CFB089C5A5}" destId="{A2DED0AA-7954-4DE0-9A1B-C80B18336460}" srcOrd="0" destOrd="0" presId="urn:microsoft.com/office/officeart/2005/8/layout/funnel1"/>
    <dgm:cxn modelId="{DAAF53F4-2D13-4589-BA25-9759A7312876}" srcId="{68A1313E-D01C-4564-9BE4-B8CFB089C5A5}" destId="{A1CA60F8-6EF7-4C8E-A52A-C1FC14826C4C}" srcOrd="0" destOrd="0" parTransId="{E908CD6A-07E9-475D-A714-96C99CD16728}" sibTransId="{0BC6656F-945D-4240-B5F5-15AF3BC87F12}"/>
    <dgm:cxn modelId="{1F9F1CE0-C155-4C0F-956A-BABE525014B8}" type="presParOf" srcId="{A2DED0AA-7954-4DE0-9A1B-C80B18336460}" destId="{68270A61-CC8B-4FEF-8908-316B26EB2011}" srcOrd="0" destOrd="0" presId="urn:microsoft.com/office/officeart/2005/8/layout/funnel1"/>
    <dgm:cxn modelId="{20E9A626-F6AA-4F00-B8F0-B36DFA3E0E60}" type="presParOf" srcId="{A2DED0AA-7954-4DE0-9A1B-C80B18336460}" destId="{88D34D90-E1FA-4DDF-86FE-A8B6B1184007}" srcOrd="1" destOrd="0" presId="urn:microsoft.com/office/officeart/2005/8/layout/funnel1"/>
    <dgm:cxn modelId="{769DE1A6-D0D6-42DA-AB3E-759336844F6A}" type="presParOf" srcId="{A2DED0AA-7954-4DE0-9A1B-C80B18336460}" destId="{C9FCFE3C-FA50-46F3-B44E-D1A32673232D}" srcOrd="2" destOrd="0" presId="urn:microsoft.com/office/officeart/2005/8/layout/funnel1"/>
    <dgm:cxn modelId="{D95BB81C-A01D-4D11-97DE-D8D9E2EB9369}" type="presParOf" srcId="{A2DED0AA-7954-4DE0-9A1B-C80B18336460}" destId="{6E988631-DFC6-467D-BE0D-8030EC333571}" srcOrd="3" destOrd="0" presId="urn:microsoft.com/office/officeart/2005/8/layout/funnel1"/>
    <dgm:cxn modelId="{D105757D-1F8D-4669-BE24-AFE4FA11CF5C}" type="presParOf" srcId="{A2DED0AA-7954-4DE0-9A1B-C80B18336460}" destId="{0444DE76-E3B3-419D-AD4B-441F43A1C69B}" srcOrd="4" destOrd="0" presId="urn:microsoft.com/office/officeart/2005/8/layout/funnel1"/>
    <dgm:cxn modelId="{9145BD11-67F4-4E16-BF60-7C47E6002F21}" type="presParOf" srcId="{A2DED0AA-7954-4DE0-9A1B-C80B18336460}" destId="{FC6A0FC7-6864-4607-8986-4123DFA3F430}" srcOrd="5" destOrd="0" presId="urn:microsoft.com/office/officeart/2005/8/layout/funnel1"/>
    <dgm:cxn modelId="{4865C48D-C36A-4C0B-9960-169B2137759E}" type="presParOf" srcId="{A2DED0AA-7954-4DE0-9A1B-C80B18336460}" destId="{2D27CC94-D63F-4AF3-80EF-9C3BC31A5CE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37005B-5452-4AAF-BCE1-E0FC900FE5C4}" type="doc">
      <dgm:prSet loTypeId="urn:microsoft.com/office/officeart/2005/8/layout/chevron1" loCatId="process" qsTypeId="urn:microsoft.com/office/officeart/2005/8/quickstyle/simple1" qsCatId="simple" csTypeId="urn:microsoft.com/office/officeart/2005/8/colors/accent4_4" csCatId="accent4" phldr="1"/>
      <dgm:spPr/>
      <dgm:t>
        <a:bodyPr/>
        <a:lstStyle/>
        <a:p>
          <a:endParaRPr lang="en-GB"/>
        </a:p>
      </dgm:t>
    </dgm:pt>
    <dgm:pt modelId="{188815E3-2B56-4C5B-8FB0-0E54985B1C72}">
      <dgm:prSet phldrT="[Text]"/>
      <dgm:spPr/>
      <dgm:t>
        <a:bodyPr/>
        <a:lstStyle/>
        <a:p>
          <a:r>
            <a:rPr lang="en-GB" dirty="0"/>
            <a:t>Bring clarity to quality</a:t>
          </a:r>
        </a:p>
      </dgm:t>
    </dgm:pt>
    <dgm:pt modelId="{4D3BF80B-85C7-436A-BE01-03122362D35C}" type="parTrans" cxnId="{34D4CC0C-3AE2-477F-B357-CECE978429E7}">
      <dgm:prSet/>
      <dgm:spPr/>
      <dgm:t>
        <a:bodyPr/>
        <a:lstStyle/>
        <a:p>
          <a:endParaRPr lang="en-GB"/>
        </a:p>
      </dgm:t>
    </dgm:pt>
    <dgm:pt modelId="{F0F0D7DA-79A8-4946-A1EE-3BA6A9C70416}" type="sibTrans" cxnId="{34D4CC0C-3AE2-477F-B357-CECE978429E7}">
      <dgm:prSet/>
      <dgm:spPr/>
      <dgm:t>
        <a:bodyPr/>
        <a:lstStyle/>
        <a:p>
          <a:endParaRPr lang="en-GB"/>
        </a:p>
      </dgm:t>
    </dgm:pt>
    <dgm:pt modelId="{FFC56638-2641-4E0A-B347-5F324CAF09F6}">
      <dgm:prSet phldrT="[Text]"/>
      <dgm:spPr/>
      <dgm:t>
        <a:bodyPr/>
        <a:lstStyle/>
        <a:p>
          <a:r>
            <a:rPr lang="en-GB" dirty="0"/>
            <a:t>Measure quality</a:t>
          </a:r>
        </a:p>
      </dgm:t>
    </dgm:pt>
    <dgm:pt modelId="{3888711B-9597-45D3-B322-9F20FCE086A7}" type="parTrans" cxnId="{5CD208DE-91E5-48BB-988C-6CC4A8CD7445}">
      <dgm:prSet/>
      <dgm:spPr/>
      <dgm:t>
        <a:bodyPr/>
        <a:lstStyle/>
        <a:p>
          <a:endParaRPr lang="en-GB"/>
        </a:p>
      </dgm:t>
    </dgm:pt>
    <dgm:pt modelId="{AC868DC0-0120-4431-ACBC-A3BD56ADFFA0}" type="sibTrans" cxnId="{5CD208DE-91E5-48BB-988C-6CC4A8CD7445}">
      <dgm:prSet/>
      <dgm:spPr/>
      <dgm:t>
        <a:bodyPr/>
        <a:lstStyle/>
        <a:p>
          <a:endParaRPr lang="en-GB"/>
        </a:p>
      </dgm:t>
    </dgm:pt>
    <dgm:pt modelId="{87189EC5-D972-469D-B252-EF70D746BAE1}">
      <dgm:prSet phldrT="[Text]"/>
      <dgm:spPr/>
      <dgm:t>
        <a:bodyPr/>
        <a:lstStyle/>
        <a:p>
          <a:r>
            <a:rPr lang="en-GB" dirty="0"/>
            <a:t>Publish quality</a:t>
          </a:r>
        </a:p>
      </dgm:t>
    </dgm:pt>
    <dgm:pt modelId="{5CFD4E71-CC5B-4BB0-AF62-734E5ADDF30B}" type="parTrans" cxnId="{43F9F53A-79D5-4DDA-A8B5-D6FB4F21DDE3}">
      <dgm:prSet/>
      <dgm:spPr/>
      <dgm:t>
        <a:bodyPr/>
        <a:lstStyle/>
        <a:p>
          <a:endParaRPr lang="en-GB"/>
        </a:p>
      </dgm:t>
    </dgm:pt>
    <dgm:pt modelId="{2948DC18-CB32-4853-8008-9CF6DCD7FC81}" type="sibTrans" cxnId="{43F9F53A-79D5-4DDA-A8B5-D6FB4F21DDE3}">
      <dgm:prSet/>
      <dgm:spPr/>
      <dgm:t>
        <a:bodyPr/>
        <a:lstStyle/>
        <a:p>
          <a:endParaRPr lang="en-GB"/>
        </a:p>
      </dgm:t>
    </dgm:pt>
    <dgm:pt modelId="{8BE4759D-B54B-4251-A3FE-20C5FBD5290C}">
      <dgm:prSet/>
      <dgm:spPr/>
      <dgm:t>
        <a:bodyPr/>
        <a:lstStyle/>
        <a:p>
          <a:r>
            <a:rPr lang="en-GB" dirty="0"/>
            <a:t>Reward quality</a:t>
          </a:r>
        </a:p>
      </dgm:t>
    </dgm:pt>
    <dgm:pt modelId="{7B5A533B-289E-4037-8FA8-3B98C17A8302}" type="parTrans" cxnId="{113DB9D0-584B-4309-B9BA-85B94AC55273}">
      <dgm:prSet/>
      <dgm:spPr/>
      <dgm:t>
        <a:bodyPr/>
        <a:lstStyle/>
        <a:p>
          <a:endParaRPr lang="en-GB"/>
        </a:p>
      </dgm:t>
    </dgm:pt>
    <dgm:pt modelId="{D754306C-9983-4BCF-A38C-6F55CEDA35F7}" type="sibTrans" cxnId="{113DB9D0-584B-4309-B9BA-85B94AC55273}">
      <dgm:prSet/>
      <dgm:spPr/>
      <dgm:t>
        <a:bodyPr/>
        <a:lstStyle/>
        <a:p>
          <a:endParaRPr lang="en-GB"/>
        </a:p>
      </dgm:t>
    </dgm:pt>
    <dgm:pt modelId="{AF5D8076-81E3-4B71-9E81-ADAFAF519A4A}">
      <dgm:prSet/>
      <dgm:spPr/>
      <dgm:t>
        <a:bodyPr/>
        <a:lstStyle/>
        <a:p>
          <a:r>
            <a:rPr lang="en-GB" dirty="0"/>
            <a:t>Leadership for quality</a:t>
          </a:r>
        </a:p>
      </dgm:t>
    </dgm:pt>
    <dgm:pt modelId="{AE015219-5B4F-4815-9B51-0E72AD484427}" type="parTrans" cxnId="{0CEE990B-5FC9-429C-BDF0-CE7EFBEBD2AD}">
      <dgm:prSet/>
      <dgm:spPr/>
      <dgm:t>
        <a:bodyPr/>
        <a:lstStyle/>
        <a:p>
          <a:endParaRPr lang="en-GB"/>
        </a:p>
      </dgm:t>
    </dgm:pt>
    <dgm:pt modelId="{4BF65DC1-5CF7-4EB5-86D0-3390C578A3EF}" type="sibTrans" cxnId="{0CEE990B-5FC9-429C-BDF0-CE7EFBEBD2AD}">
      <dgm:prSet/>
      <dgm:spPr/>
      <dgm:t>
        <a:bodyPr/>
        <a:lstStyle/>
        <a:p>
          <a:endParaRPr lang="en-GB"/>
        </a:p>
      </dgm:t>
    </dgm:pt>
    <dgm:pt modelId="{7CE5E524-3976-434E-AAAE-1FAA90D5371C}">
      <dgm:prSet/>
      <dgm:spPr/>
      <dgm:t>
        <a:bodyPr/>
        <a:lstStyle/>
        <a:p>
          <a:r>
            <a:rPr lang="en-GB" dirty="0"/>
            <a:t>Innovate for quality</a:t>
          </a:r>
        </a:p>
      </dgm:t>
    </dgm:pt>
    <dgm:pt modelId="{8233D74B-2958-4C90-B72C-752F999AB8CD}" type="parTrans" cxnId="{AE64E777-5F97-490D-9F00-856C24A5E676}">
      <dgm:prSet/>
      <dgm:spPr/>
      <dgm:t>
        <a:bodyPr/>
        <a:lstStyle/>
        <a:p>
          <a:endParaRPr lang="en-GB"/>
        </a:p>
      </dgm:t>
    </dgm:pt>
    <dgm:pt modelId="{E9CFAE34-3E65-43BC-8540-6BE044B98216}" type="sibTrans" cxnId="{AE64E777-5F97-490D-9F00-856C24A5E676}">
      <dgm:prSet/>
      <dgm:spPr/>
      <dgm:t>
        <a:bodyPr/>
        <a:lstStyle/>
        <a:p>
          <a:endParaRPr lang="en-GB"/>
        </a:p>
      </dgm:t>
    </dgm:pt>
    <dgm:pt modelId="{B6736CBC-AFA9-4963-AAE1-0124D38379A1}">
      <dgm:prSet/>
      <dgm:spPr/>
      <dgm:t>
        <a:bodyPr/>
        <a:lstStyle/>
        <a:p>
          <a:r>
            <a:rPr lang="en-GB" dirty="0"/>
            <a:t>Safeguard quality</a:t>
          </a:r>
        </a:p>
      </dgm:t>
    </dgm:pt>
    <dgm:pt modelId="{6C006C4C-6A98-41AE-BB5E-5938AE92D14E}" type="parTrans" cxnId="{B26BEB0D-D94B-468E-A965-0D60C325FBE8}">
      <dgm:prSet/>
      <dgm:spPr/>
      <dgm:t>
        <a:bodyPr/>
        <a:lstStyle/>
        <a:p>
          <a:endParaRPr lang="en-GB"/>
        </a:p>
      </dgm:t>
    </dgm:pt>
    <dgm:pt modelId="{CA15BC36-FB23-42A4-8208-3452D43B84CF}" type="sibTrans" cxnId="{B26BEB0D-D94B-468E-A965-0D60C325FBE8}">
      <dgm:prSet/>
      <dgm:spPr/>
      <dgm:t>
        <a:bodyPr/>
        <a:lstStyle/>
        <a:p>
          <a:endParaRPr lang="en-GB"/>
        </a:p>
      </dgm:t>
    </dgm:pt>
    <dgm:pt modelId="{360D4DA8-151B-476B-B0DF-805A183117D3}" type="pres">
      <dgm:prSet presAssocID="{1337005B-5452-4AAF-BCE1-E0FC900FE5C4}" presName="Name0" presStyleCnt="0">
        <dgm:presLayoutVars>
          <dgm:dir/>
          <dgm:animLvl val="lvl"/>
          <dgm:resizeHandles val="exact"/>
        </dgm:presLayoutVars>
      </dgm:prSet>
      <dgm:spPr/>
    </dgm:pt>
    <dgm:pt modelId="{4229A621-6E04-4835-9B0A-50BFF86A59ED}" type="pres">
      <dgm:prSet presAssocID="{188815E3-2B56-4C5B-8FB0-0E54985B1C72}" presName="parTxOnly" presStyleLbl="node1" presStyleIdx="0" presStyleCnt="7">
        <dgm:presLayoutVars>
          <dgm:chMax val="0"/>
          <dgm:chPref val="0"/>
          <dgm:bulletEnabled val="1"/>
        </dgm:presLayoutVars>
      </dgm:prSet>
      <dgm:spPr/>
    </dgm:pt>
    <dgm:pt modelId="{138E377A-FBA8-4FE8-8387-E65CE518F540}" type="pres">
      <dgm:prSet presAssocID="{F0F0D7DA-79A8-4946-A1EE-3BA6A9C70416}" presName="parTxOnlySpace" presStyleCnt="0"/>
      <dgm:spPr/>
    </dgm:pt>
    <dgm:pt modelId="{49C3D877-124F-43FE-AD01-952CB07AEED7}" type="pres">
      <dgm:prSet presAssocID="{FFC56638-2641-4E0A-B347-5F324CAF09F6}" presName="parTxOnly" presStyleLbl="node1" presStyleIdx="1" presStyleCnt="7">
        <dgm:presLayoutVars>
          <dgm:chMax val="0"/>
          <dgm:chPref val="0"/>
          <dgm:bulletEnabled val="1"/>
        </dgm:presLayoutVars>
      </dgm:prSet>
      <dgm:spPr/>
    </dgm:pt>
    <dgm:pt modelId="{BE32FDDD-F19B-400C-9522-1FB04E86ECA2}" type="pres">
      <dgm:prSet presAssocID="{AC868DC0-0120-4431-ACBC-A3BD56ADFFA0}" presName="parTxOnlySpace" presStyleCnt="0"/>
      <dgm:spPr/>
    </dgm:pt>
    <dgm:pt modelId="{ED0CE190-A6FD-4E92-9408-A4BDB689AF52}" type="pres">
      <dgm:prSet presAssocID="{87189EC5-D972-469D-B252-EF70D746BAE1}" presName="parTxOnly" presStyleLbl="node1" presStyleIdx="2" presStyleCnt="7">
        <dgm:presLayoutVars>
          <dgm:chMax val="0"/>
          <dgm:chPref val="0"/>
          <dgm:bulletEnabled val="1"/>
        </dgm:presLayoutVars>
      </dgm:prSet>
      <dgm:spPr/>
    </dgm:pt>
    <dgm:pt modelId="{F3C8C1EE-C1D8-41D3-9B78-2866EFA9D2DB}" type="pres">
      <dgm:prSet presAssocID="{2948DC18-CB32-4853-8008-9CF6DCD7FC81}" presName="parTxOnlySpace" presStyleCnt="0"/>
      <dgm:spPr/>
    </dgm:pt>
    <dgm:pt modelId="{9223586D-1A53-4A84-ADFF-4B426C754EF8}" type="pres">
      <dgm:prSet presAssocID="{8BE4759D-B54B-4251-A3FE-20C5FBD5290C}" presName="parTxOnly" presStyleLbl="node1" presStyleIdx="3" presStyleCnt="7">
        <dgm:presLayoutVars>
          <dgm:chMax val="0"/>
          <dgm:chPref val="0"/>
          <dgm:bulletEnabled val="1"/>
        </dgm:presLayoutVars>
      </dgm:prSet>
      <dgm:spPr/>
    </dgm:pt>
    <dgm:pt modelId="{C4FDACF0-915B-4CE0-A0CE-B135857882CC}" type="pres">
      <dgm:prSet presAssocID="{D754306C-9983-4BCF-A38C-6F55CEDA35F7}" presName="parTxOnlySpace" presStyleCnt="0"/>
      <dgm:spPr/>
    </dgm:pt>
    <dgm:pt modelId="{FAAF2A96-9B9F-479C-82E4-92F6B5E520A7}" type="pres">
      <dgm:prSet presAssocID="{AF5D8076-81E3-4B71-9E81-ADAFAF519A4A}" presName="parTxOnly" presStyleLbl="node1" presStyleIdx="4" presStyleCnt="7">
        <dgm:presLayoutVars>
          <dgm:chMax val="0"/>
          <dgm:chPref val="0"/>
          <dgm:bulletEnabled val="1"/>
        </dgm:presLayoutVars>
      </dgm:prSet>
      <dgm:spPr/>
    </dgm:pt>
    <dgm:pt modelId="{9F42CFC7-974D-4526-B4CB-3F5F292ABCC4}" type="pres">
      <dgm:prSet presAssocID="{4BF65DC1-5CF7-4EB5-86D0-3390C578A3EF}" presName="parTxOnlySpace" presStyleCnt="0"/>
      <dgm:spPr/>
    </dgm:pt>
    <dgm:pt modelId="{1FE60C4E-0EA1-4C56-962C-9CFC28D18049}" type="pres">
      <dgm:prSet presAssocID="{7CE5E524-3976-434E-AAAE-1FAA90D5371C}" presName="parTxOnly" presStyleLbl="node1" presStyleIdx="5" presStyleCnt="7">
        <dgm:presLayoutVars>
          <dgm:chMax val="0"/>
          <dgm:chPref val="0"/>
          <dgm:bulletEnabled val="1"/>
        </dgm:presLayoutVars>
      </dgm:prSet>
      <dgm:spPr/>
    </dgm:pt>
    <dgm:pt modelId="{00762049-B439-40E9-92C5-15461C30FC2B}" type="pres">
      <dgm:prSet presAssocID="{E9CFAE34-3E65-43BC-8540-6BE044B98216}" presName="parTxOnlySpace" presStyleCnt="0"/>
      <dgm:spPr/>
    </dgm:pt>
    <dgm:pt modelId="{F7E11536-2E1F-4718-AC42-97BBC0D805BE}" type="pres">
      <dgm:prSet presAssocID="{B6736CBC-AFA9-4963-AAE1-0124D38379A1}" presName="parTxOnly" presStyleLbl="node1" presStyleIdx="6" presStyleCnt="7">
        <dgm:presLayoutVars>
          <dgm:chMax val="0"/>
          <dgm:chPref val="0"/>
          <dgm:bulletEnabled val="1"/>
        </dgm:presLayoutVars>
      </dgm:prSet>
      <dgm:spPr/>
    </dgm:pt>
  </dgm:ptLst>
  <dgm:cxnLst>
    <dgm:cxn modelId="{0CEE990B-5FC9-429C-BDF0-CE7EFBEBD2AD}" srcId="{1337005B-5452-4AAF-BCE1-E0FC900FE5C4}" destId="{AF5D8076-81E3-4B71-9E81-ADAFAF519A4A}" srcOrd="4" destOrd="0" parTransId="{AE015219-5B4F-4815-9B51-0E72AD484427}" sibTransId="{4BF65DC1-5CF7-4EB5-86D0-3390C578A3EF}"/>
    <dgm:cxn modelId="{34D4CC0C-3AE2-477F-B357-CECE978429E7}" srcId="{1337005B-5452-4AAF-BCE1-E0FC900FE5C4}" destId="{188815E3-2B56-4C5B-8FB0-0E54985B1C72}" srcOrd="0" destOrd="0" parTransId="{4D3BF80B-85C7-436A-BE01-03122362D35C}" sibTransId="{F0F0D7DA-79A8-4946-A1EE-3BA6A9C70416}"/>
    <dgm:cxn modelId="{B26BEB0D-D94B-468E-A965-0D60C325FBE8}" srcId="{1337005B-5452-4AAF-BCE1-E0FC900FE5C4}" destId="{B6736CBC-AFA9-4963-AAE1-0124D38379A1}" srcOrd="6" destOrd="0" parTransId="{6C006C4C-6A98-41AE-BB5E-5938AE92D14E}" sibTransId="{CA15BC36-FB23-42A4-8208-3452D43B84CF}"/>
    <dgm:cxn modelId="{43F9F53A-79D5-4DDA-A8B5-D6FB4F21DDE3}" srcId="{1337005B-5452-4AAF-BCE1-E0FC900FE5C4}" destId="{87189EC5-D972-469D-B252-EF70D746BAE1}" srcOrd="2" destOrd="0" parTransId="{5CFD4E71-CC5B-4BB0-AF62-734E5ADDF30B}" sibTransId="{2948DC18-CB32-4853-8008-9CF6DCD7FC81}"/>
    <dgm:cxn modelId="{5F133566-023D-4804-AEEB-3BFFEC48E128}" type="presOf" srcId="{8BE4759D-B54B-4251-A3FE-20C5FBD5290C}" destId="{9223586D-1A53-4A84-ADFF-4B426C754EF8}" srcOrd="0" destOrd="0" presId="urn:microsoft.com/office/officeart/2005/8/layout/chevron1"/>
    <dgm:cxn modelId="{1B0C9E67-624A-4E97-98BE-FB01DCED466F}" type="presOf" srcId="{188815E3-2B56-4C5B-8FB0-0E54985B1C72}" destId="{4229A621-6E04-4835-9B0A-50BFF86A59ED}" srcOrd="0" destOrd="0" presId="urn:microsoft.com/office/officeart/2005/8/layout/chevron1"/>
    <dgm:cxn modelId="{94E3B36C-9D8A-4F66-A1B6-0C91FB145545}" type="presOf" srcId="{FFC56638-2641-4E0A-B347-5F324CAF09F6}" destId="{49C3D877-124F-43FE-AD01-952CB07AEED7}" srcOrd="0" destOrd="0" presId="urn:microsoft.com/office/officeart/2005/8/layout/chevron1"/>
    <dgm:cxn modelId="{AE64E777-5F97-490D-9F00-856C24A5E676}" srcId="{1337005B-5452-4AAF-BCE1-E0FC900FE5C4}" destId="{7CE5E524-3976-434E-AAAE-1FAA90D5371C}" srcOrd="5" destOrd="0" parTransId="{8233D74B-2958-4C90-B72C-752F999AB8CD}" sibTransId="{E9CFAE34-3E65-43BC-8540-6BE044B98216}"/>
    <dgm:cxn modelId="{B49AA59D-CB79-4F65-B5B6-A044C7CDDE89}" type="presOf" srcId="{7CE5E524-3976-434E-AAAE-1FAA90D5371C}" destId="{1FE60C4E-0EA1-4C56-962C-9CFC28D18049}" srcOrd="0" destOrd="0" presId="urn:microsoft.com/office/officeart/2005/8/layout/chevron1"/>
    <dgm:cxn modelId="{4C3895B8-E6C8-4412-B4F7-B8131C5BD5D4}" type="presOf" srcId="{AF5D8076-81E3-4B71-9E81-ADAFAF519A4A}" destId="{FAAF2A96-9B9F-479C-82E4-92F6B5E520A7}" srcOrd="0" destOrd="0" presId="urn:microsoft.com/office/officeart/2005/8/layout/chevron1"/>
    <dgm:cxn modelId="{1D2B19C2-0FA0-43FE-B9F3-164772C9D4D3}" type="presOf" srcId="{1337005B-5452-4AAF-BCE1-E0FC900FE5C4}" destId="{360D4DA8-151B-476B-B0DF-805A183117D3}" srcOrd="0" destOrd="0" presId="urn:microsoft.com/office/officeart/2005/8/layout/chevron1"/>
    <dgm:cxn modelId="{113DB9D0-584B-4309-B9BA-85B94AC55273}" srcId="{1337005B-5452-4AAF-BCE1-E0FC900FE5C4}" destId="{8BE4759D-B54B-4251-A3FE-20C5FBD5290C}" srcOrd="3" destOrd="0" parTransId="{7B5A533B-289E-4037-8FA8-3B98C17A8302}" sibTransId="{D754306C-9983-4BCF-A38C-6F55CEDA35F7}"/>
    <dgm:cxn modelId="{806FE4D3-F6F3-4C5D-913C-7082B26F8EDF}" type="presOf" srcId="{87189EC5-D972-469D-B252-EF70D746BAE1}" destId="{ED0CE190-A6FD-4E92-9408-A4BDB689AF52}" srcOrd="0" destOrd="0" presId="urn:microsoft.com/office/officeart/2005/8/layout/chevron1"/>
    <dgm:cxn modelId="{54732DDB-A3A0-4A9D-96BC-6D5FCDB312F0}" type="presOf" srcId="{B6736CBC-AFA9-4963-AAE1-0124D38379A1}" destId="{F7E11536-2E1F-4718-AC42-97BBC0D805BE}" srcOrd="0" destOrd="0" presId="urn:microsoft.com/office/officeart/2005/8/layout/chevron1"/>
    <dgm:cxn modelId="{5CD208DE-91E5-48BB-988C-6CC4A8CD7445}" srcId="{1337005B-5452-4AAF-BCE1-E0FC900FE5C4}" destId="{FFC56638-2641-4E0A-B347-5F324CAF09F6}" srcOrd="1" destOrd="0" parTransId="{3888711B-9597-45D3-B322-9F20FCE086A7}" sibTransId="{AC868DC0-0120-4431-ACBC-A3BD56ADFFA0}"/>
    <dgm:cxn modelId="{558A09D1-7AFB-4161-8F60-1E3728207D66}" type="presParOf" srcId="{360D4DA8-151B-476B-B0DF-805A183117D3}" destId="{4229A621-6E04-4835-9B0A-50BFF86A59ED}" srcOrd="0" destOrd="0" presId="urn:microsoft.com/office/officeart/2005/8/layout/chevron1"/>
    <dgm:cxn modelId="{5DEA8D6E-1428-4F38-86C7-E3973930A50A}" type="presParOf" srcId="{360D4DA8-151B-476B-B0DF-805A183117D3}" destId="{138E377A-FBA8-4FE8-8387-E65CE518F540}" srcOrd="1" destOrd="0" presId="urn:microsoft.com/office/officeart/2005/8/layout/chevron1"/>
    <dgm:cxn modelId="{A36C5214-DA2E-42C6-A25D-0D2B3A89EB98}" type="presParOf" srcId="{360D4DA8-151B-476B-B0DF-805A183117D3}" destId="{49C3D877-124F-43FE-AD01-952CB07AEED7}" srcOrd="2" destOrd="0" presId="urn:microsoft.com/office/officeart/2005/8/layout/chevron1"/>
    <dgm:cxn modelId="{44254E84-57C9-4B9F-9D35-C84693B61CFE}" type="presParOf" srcId="{360D4DA8-151B-476B-B0DF-805A183117D3}" destId="{BE32FDDD-F19B-400C-9522-1FB04E86ECA2}" srcOrd="3" destOrd="0" presId="urn:microsoft.com/office/officeart/2005/8/layout/chevron1"/>
    <dgm:cxn modelId="{31020FB9-827B-4DEF-B19E-8AAB76073239}" type="presParOf" srcId="{360D4DA8-151B-476B-B0DF-805A183117D3}" destId="{ED0CE190-A6FD-4E92-9408-A4BDB689AF52}" srcOrd="4" destOrd="0" presId="urn:microsoft.com/office/officeart/2005/8/layout/chevron1"/>
    <dgm:cxn modelId="{2E9A4899-3FCD-4B3D-9096-04D1D634D1BD}" type="presParOf" srcId="{360D4DA8-151B-476B-B0DF-805A183117D3}" destId="{F3C8C1EE-C1D8-41D3-9B78-2866EFA9D2DB}" srcOrd="5" destOrd="0" presId="urn:microsoft.com/office/officeart/2005/8/layout/chevron1"/>
    <dgm:cxn modelId="{4F81717B-BB43-400E-861E-D7040FA5BFD7}" type="presParOf" srcId="{360D4DA8-151B-476B-B0DF-805A183117D3}" destId="{9223586D-1A53-4A84-ADFF-4B426C754EF8}" srcOrd="6" destOrd="0" presId="urn:microsoft.com/office/officeart/2005/8/layout/chevron1"/>
    <dgm:cxn modelId="{E3238144-64C2-44A0-801B-157BC94B2232}" type="presParOf" srcId="{360D4DA8-151B-476B-B0DF-805A183117D3}" destId="{C4FDACF0-915B-4CE0-A0CE-B135857882CC}" srcOrd="7" destOrd="0" presId="urn:microsoft.com/office/officeart/2005/8/layout/chevron1"/>
    <dgm:cxn modelId="{5BC90E97-5C5C-476A-9401-CC1C00E99CEF}" type="presParOf" srcId="{360D4DA8-151B-476B-B0DF-805A183117D3}" destId="{FAAF2A96-9B9F-479C-82E4-92F6B5E520A7}" srcOrd="8" destOrd="0" presId="urn:microsoft.com/office/officeart/2005/8/layout/chevron1"/>
    <dgm:cxn modelId="{11F0F80E-E496-40F8-8EB9-992B018DC591}" type="presParOf" srcId="{360D4DA8-151B-476B-B0DF-805A183117D3}" destId="{9F42CFC7-974D-4526-B4CB-3F5F292ABCC4}" srcOrd="9" destOrd="0" presId="urn:microsoft.com/office/officeart/2005/8/layout/chevron1"/>
    <dgm:cxn modelId="{1DBE62CC-16A3-40B3-A269-2F79C2E83C7D}" type="presParOf" srcId="{360D4DA8-151B-476B-B0DF-805A183117D3}" destId="{1FE60C4E-0EA1-4C56-962C-9CFC28D18049}" srcOrd="10" destOrd="0" presId="urn:microsoft.com/office/officeart/2005/8/layout/chevron1"/>
    <dgm:cxn modelId="{AE058015-ACE1-4FE0-BB23-B765CC7A64F2}" type="presParOf" srcId="{360D4DA8-151B-476B-B0DF-805A183117D3}" destId="{00762049-B439-40E9-92C5-15461C30FC2B}" srcOrd="11" destOrd="0" presId="urn:microsoft.com/office/officeart/2005/8/layout/chevron1"/>
    <dgm:cxn modelId="{989E58CE-5763-45E7-8FA8-EF41FA3F5A1F}" type="presParOf" srcId="{360D4DA8-151B-476B-B0DF-805A183117D3}" destId="{F7E11536-2E1F-4718-AC42-97BBC0D805BE}" srcOrd="1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1497633"/>
          <a:ext cx="1339453" cy="535781"/>
        </a:xfrm>
        <a:prstGeom prst="chevr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1497633"/>
        <a:ext cx="803672" cy="535781"/>
      </dsp:txXfrm>
    </dsp:sp>
    <dsp:sp modelId="{0F4055E7-D0E2-4C2D-86C3-901DC06725E0}">
      <dsp:nvSpPr>
        <dsp:cNvPr id="0" name=""/>
        <dsp:cNvSpPr/>
      </dsp:nvSpPr>
      <dsp:spPr>
        <a:xfrm>
          <a:off x="1206996" y="1497633"/>
          <a:ext cx="1339453" cy="535781"/>
        </a:xfrm>
        <a:prstGeom prst="chevron">
          <a:avLst/>
        </a:prstGeom>
        <a:solidFill>
          <a:schemeClr val="accent3">
            <a:shade val="80000"/>
            <a:hueOff val="-28666"/>
            <a:satOff val="-5887"/>
            <a:lumOff val="44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1497633"/>
        <a:ext cx="803672" cy="535781"/>
      </dsp:txXfrm>
    </dsp:sp>
    <dsp:sp modelId="{251F6170-1F8F-49CB-BD37-C4D2D741D203}">
      <dsp:nvSpPr>
        <dsp:cNvPr id="0" name=""/>
        <dsp:cNvSpPr/>
      </dsp:nvSpPr>
      <dsp:spPr>
        <a:xfrm>
          <a:off x="2412503" y="1497633"/>
          <a:ext cx="1339453" cy="535781"/>
        </a:xfrm>
        <a:prstGeom prst="chevron">
          <a:avLst/>
        </a:prstGeom>
        <a:solidFill>
          <a:schemeClr val="accent3">
            <a:shade val="80000"/>
            <a:hueOff val="-57333"/>
            <a:satOff val="-11775"/>
            <a:lumOff val="88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1497633"/>
        <a:ext cx="803672" cy="535781"/>
      </dsp:txXfrm>
    </dsp:sp>
    <dsp:sp modelId="{F8745ABD-1B65-47DA-BF6D-9B8128C8AF28}">
      <dsp:nvSpPr>
        <dsp:cNvPr id="0" name=""/>
        <dsp:cNvSpPr/>
      </dsp:nvSpPr>
      <dsp:spPr>
        <a:xfrm>
          <a:off x="3618011" y="1497633"/>
          <a:ext cx="1339453" cy="535781"/>
        </a:xfrm>
        <a:prstGeom prst="chevron">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1497633"/>
        <a:ext cx="803672" cy="535781"/>
      </dsp:txXfrm>
    </dsp:sp>
    <dsp:sp modelId="{BB35BDDC-A2BE-4333-AEE6-5A09060E10E3}">
      <dsp:nvSpPr>
        <dsp:cNvPr id="0" name=""/>
        <dsp:cNvSpPr/>
      </dsp:nvSpPr>
      <dsp:spPr>
        <a:xfrm>
          <a:off x="4823519" y="1497633"/>
          <a:ext cx="1339453" cy="535781"/>
        </a:xfrm>
        <a:prstGeom prst="chevron">
          <a:avLst/>
        </a:prstGeom>
        <a:solidFill>
          <a:schemeClr val="accent3">
            <a:shade val="80000"/>
            <a:hueOff val="-114666"/>
            <a:satOff val="-23549"/>
            <a:lumOff val="176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1497633"/>
        <a:ext cx="803672" cy="535781"/>
      </dsp:txXfrm>
    </dsp:sp>
    <dsp:sp modelId="{09189CF8-81AC-4C17-A995-80D320572844}">
      <dsp:nvSpPr>
        <dsp:cNvPr id="0" name=""/>
        <dsp:cNvSpPr/>
      </dsp:nvSpPr>
      <dsp:spPr>
        <a:xfrm>
          <a:off x="6029027" y="1497633"/>
          <a:ext cx="1339453" cy="535781"/>
        </a:xfrm>
        <a:prstGeom prst="chevron">
          <a:avLst/>
        </a:prstGeom>
        <a:solidFill>
          <a:schemeClr val="accent3">
            <a:shade val="80000"/>
            <a:hueOff val="-143332"/>
            <a:satOff val="-29437"/>
            <a:lumOff val="220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1497633"/>
        <a:ext cx="803672" cy="535781"/>
      </dsp:txXfrm>
    </dsp:sp>
    <dsp:sp modelId="{0AB321DB-7AB8-4A6E-BFB3-BFF77C43A56F}">
      <dsp:nvSpPr>
        <dsp:cNvPr id="0" name=""/>
        <dsp:cNvSpPr/>
      </dsp:nvSpPr>
      <dsp:spPr>
        <a:xfrm>
          <a:off x="7234535" y="1497633"/>
          <a:ext cx="1339453" cy="535781"/>
        </a:xfrm>
        <a:prstGeom prst="chevron">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1497633"/>
        <a:ext cx="803672" cy="535781"/>
      </dsp:txXfrm>
    </dsp:sp>
    <dsp:sp modelId="{CC066865-C4FC-41C9-A1C3-0EFA9A279B40}">
      <dsp:nvSpPr>
        <dsp:cNvPr id="0" name=""/>
        <dsp:cNvSpPr/>
      </dsp:nvSpPr>
      <dsp:spPr>
        <a:xfrm>
          <a:off x="8440042" y="1497633"/>
          <a:ext cx="1339453" cy="535781"/>
        </a:xfrm>
        <a:prstGeom prst="chevron">
          <a:avLst/>
        </a:prstGeom>
        <a:solidFill>
          <a:schemeClr val="accent3">
            <a:shade val="80000"/>
            <a:hueOff val="-200665"/>
            <a:satOff val="-41211"/>
            <a:lumOff val="309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1497633"/>
        <a:ext cx="803672" cy="535781"/>
      </dsp:txXfrm>
    </dsp:sp>
    <dsp:sp modelId="{27F7C80E-955F-4086-939A-77CDAFF767A5}">
      <dsp:nvSpPr>
        <dsp:cNvPr id="0" name=""/>
        <dsp:cNvSpPr/>
      </dsp:nvSpPr>
      <dsp:spPr>
        <a:xfrm>
          <a:off x="9645550" y="1497633"/>
          <a:ext cx="1339453" cy="535781"/>
        </a:xfrm>
        <a:prstGeom prst="chevron">
          <a:avLst/>
        </a:prstGeom>
        <a:solidFill>
          <a:schemeClr val="accent3">
            <a:shade val="80000"/>
            <a:hueOff val="-229331"/>
            <a:satOff val="-47099"/>
            <a:lumOff val="353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1497633"/>
        <a:ext cx="803672" cy="535781"/>
      </dsp:txXfrm>
    </dsp:sp>
    <dsp:sp modelId="{30E8EC46-464A-49B7-BF08-783E2043D863}">
      <dsp:nvSpPr>
        <dsp:cNvPr id="0" name=""/>
        <dsp:cNvSpPr/>
      </dsp:nvSpPr>
      <dsp:spPr>
        <a:xfrm>
          <a:off x="10851058" y="1497633"/>
          <a:ext cx="1339453" cy="535781"/>
        </a:xfrm>
        <a:prstGeom prst="chevron">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1497633"/>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70A61-CC8B-4FEF-8908-316B26EB2011}">
      <dsp:nvSpPr>
        <dsp:cNvPr id="0" name=""/>
        <dsp:cNvSpPr/>
      </dsp:nvSpPr>
      <dsp:spPr>
        <a:xfrm>
          <a:off x="1872826" y="220133"/>
          <a:ext cx="4368800" cy="1517226"/>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D34D90-E1FA-4DDF-86FE-A8B6B1184007}">
      <dsp:nvSpPr>
        <dsp:cNvPr id="0" name=""/>
        <dsp:cNvSpPr/>
      </dsp:nvSpPr>
      <dsp:spPr>
        <a:xfrm>
          <a:off x="3640666" y="3935306"/>
          <a:ext cx="846666" cy="541866"/>
        </a:xfrm>
        <a:prstGeom prst="down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FCFE3C-FA50-46F3-B44E-D1A32673232D}">
      <dsp:nvSpPr>
        <dsp:cNvPr id="0" name=""/>
        <dsp:cNvSpPr/>
      </dsp:nvSpPr>
      <dsp:spPr>
        <a:xfrm>
          <a:off x="2031999" y="4368800"/>
          <a:ext cx="4064000" cy="101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Quality</a:t>
          </a:r>
        </a:p>
      </dsp:txBody>
      <dsp:txXfrm>
        <a:off x="2031999" y="4368800"/>
        <a:ext cx="4064000" cy="1016000"/>
      </dsp:txXfrm>
    </dsp:sp>
    <dsp:sp modelId="{6E988631-DFC6-467D-BE0D-8030EC333571}">
      <dsp:nvSpPr>
        <dsp:cNvPr id="0" name=""/>
        <dsp:cNvSpPr/>
      </dsp:nvSpPr>
      <dsp:spPr>
        <a:xfrm>
          <a:off x="3461173" y="1854538"/>
          <a:ext cx="1524000" cy="1524000"/>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Patient experience</a:t>
          </a:r>
        </a:p>
      </dsp:txBody>
      <dsp:txXfrm>
        <a:off x="3684358" y="2077723"/>
        <a:ext cx="1077630" cy="1077630"/>
      </dsp:txXfrm>
    </dsp:sp>
    <dsp:sp modelId="{0444DE76-E3B3-419D-AD4B-441F43A1C69B}">
      <dsp:nvSpPr>
        <dsp:cNvPr id="0" name=""/>
        <dsp:cNvSpPr/>
      </dsp:nvSpPr>
      <dsp:spPr>
        <a:xfrm>
          <a:off x="2370666" y="711200"/>
          <a:ext cx="1524000" cy="1524000"/>
        </a:xfrm>
        <a:prstGeom prst="ellipse">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Clinical effectiveness</a:t>
          </a:r>
        </a:p>
      </dsp:txBody>
      <dsp:txXfrm>
        <a:off x="2593851" y="934385"/>
        <a:ext cx="1077630" cy="1077630"/>
      </dsp:txXfrm>
    </dsp:sp>
    <dsp:sp modelId="{FC6A0FC7-6864-4607-8986-4123DFA3F430}">
      <dsp:nvSpPr>
        <dsp:cNvPr id="0" name=""/>
        <dsp:cNvSpPr/>
      </dsp:nvSpPr>
      <dsp:spPr>
        <a:xfrm>
          <a:off x="3928533" y="342730"/>
          <a:ext cx="1524000" cy="1524000"/>
        </a:xfrm>
        <a:prstGeom prst="ellipse">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Patient safety</a:t>
          </a:r>
        </a:p>
      </dsp:txBody>
      <dsp:txXfrm>
        <a:off x="4151718" y="565915"/>
        <a:ext cx="1077630" cy="1077630"/>
      </dsp:txXfrm>
    </dsp:sp>
    <dsp:sp modelId="{2D27CC94-D63F-4AF3-80EF-9C3BC31A5CE1}">
      <dsp:nvSpPr>
        <dsp:cNvPr id="0" name=""/>
        <dsp:cNvSpPr/>
      </dsp:nvSpPr>
      <dsp:spPr>
        <a:xfrm>
          <a:off x="1693333" y="33866"/>
          <a:ext cx="4741333" cy="3793066"/>
        </a:xfrm>
        <a:prstGeom prst="funnel">
          <a:avLst/>
        </a:prstGeom>
        <a:solidFill>
          <a:schemeClr val="lt1">
            <a:alpha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70A61-CC8B-4FEF-8908-316B26EB2011}">
      <dsp:nvSpPr>
        <dsp:cNvPr id="0" name=""/>
        <dsp:cNvSpPr/>
      </dsp:nvSpPr>
      <dsp:spPr>
        <a:xfrm>
          <a:off x="1872826" y="220133"/>
          <a:ext cx="4368800" cy="1517226"/>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D34D90-E1FA-4DDF-86FE-A8B6B1184007}">
      <dsp:nvSpPr>
        <dsp:cNvPr id="0" name=""/>
        <dsp:cNvSpPr/>
      </dsp:nvSpPr>
      <dsp:spPr>
        <a:xfrm>
          <a:off x="3640666" y="3935306"/>
          <a:ext cx="846666" cy="541866"/>
        </a:xfrm>
        <a:prstGeom prst="down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FCFE3C-FA50-46F3-B44E-D1A32673232D}">
      <dsp:nvSpPr>
        <dsp:cNvPr id="0" name=""/>
        <dsp:cNvSpPr/>
      </dsp:nvSpPr>
      <dsp:spPr>
        <a:xfrm>
          <a:off x="2031999" y="4368800"/>
          <a:ext cx="4064000" cy="101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Quality</a:t>
          </a:r>
        </a:p>
      </dsp:txBody>
      <dsp:txXfrm>
        <a:off x="2031999" y="4368800"/>
        <a:ext cx="4064000" cy="1016000"/>
      </dsp:txXfrm>
    </dsp:sp>
    <dsp:sp modelId="{6E988631-DFC6-467D-BE0D-8030EC333571}">
      <dsp:nvSpPr>
        <dsp:cNvPr id="0" name=""/>
        <dsp:cNvSpPr/>
      </dsp:nvSpPr>
      <dsp:spPr>
        <a:xfrm>
          <a:off x="3461173" y="1854538"/>
          <a:ext cx="1524000" cy="1524000"/>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Patient experience</a:t>
          </a:r>
        </a:p>
      </dsp:txBody>
      <dsp:txXfrm>
        <a:off x="3684358" y="2077723"/>
        <a:ext cx="1077630" cy="1077630"/>
      </dsp:txXfrm>
    </dsp:sp>
    <dsp:sp modelId="{0444DE76-E3B3-419D-AD4B-441F43A1C69B}">
      <dsp:nvSpPr>
        <dsp:cNvPr id="0" name=""/>
        <dsp:cNvSpPr/>
      </dsp:nvSpPr>
      <dsp:spPr>
        <a:xfrm>
          <a:off x="2370666" y="711200"/>
          <a:ext cx="1524000" cy="1524000"/>
        </a:xfrm>
        <a:prstGeom prst="ellipse">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Clinical effectiveness</a:t>
          </a:r>
        </a:p>
      </dsp:txBody>
      <dsp:txXfrm>
        <a:off x="2593851" y="934385"/>
        <a:ext cx="1077630" cy="1077630"/>
      </dsp:txXfrm>
    </dsp:sp>
    <dsp:sp modelId="{FC6A0FC7-6864-4607-8986-4123DFA3F430}">
      <dsp:nvSpPr>
        <dsp:cNvPr id="0" name=""/>
        <dsp:cNvSpPr/>
      </dsp:nvSpPr>
      <dsp:spPr>
        <a:xfrm>
          <a:off x="3928533" y="342730"/>
          <a:ext cx="1524000" cy="1524000"/>
        </a:xfrm>
        <a:prstGeom prst="ellipse">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Patient safety</a:t>
          </a:r>
        </a:p>
      </dsp:txBody>
      <dsp:txXfrm>
        <a:off x="4151718" y="565915"/>
        <a:ext cx="1077630" cy="1077630"/>
      </dsp:txXfrm>
    </dsp:sp>
    <dsp:sp modelId="{2D27CC94-D63F-4AF3-80EF-9C3BC31A5CE1}">
      <dsp:nvSpPr>
        <dsp:cNvPr id="0" name=""/>
        <dsp:cNvSpPr/>
      </dsp:nvSpPr>
      <dsp:spPr>
        <a:xfrm>
          <a:off x="1693333" y="33866"/>
          <a:ext cx="4741333" cy="3793066"/>
        </a:xfrm>
        <a:prstGeom prst="funnel">
          <a:avLst/>
        </a:prstGeom>
        <a:solidFill>
          <a:schemeClr val="lt1">
            <a:alpha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9A621-6E04-4835-9B0A-50BFF86A59ED}">
      <dsp:nvSpPr>
        <dsp:cNvPr id="0" name=""/>
        <dsp:cNvSpPr/>
      </dsp:nvSpPr>
      <dsp:spPr>
        <a:xfrm>
          <a:off x="0" y="2328333"/>
          <a:ext cx="1904999" cy="761999"/>
        </a:xfrm>
        <a:prstGeom prst="chevron">
          <a:avLst/>
        </a:prstGeom>
        <a:solidFill>
          <a:schemeClr val="accent4">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Bring clarity to quality</a:t>
          </a:r>
        </a:p>
      </dsp:txBody>
      <dsp:txXfrm>
        <a:off x="381000" y="2328333"/>
        <a:ext cx="1143000" cy="761999"/>
      </dsp:txXfrm>
    </dsp:sp>
    <dsp:sp modelId="{49C3D877-124F-43FE-AD01-952CB07AEED7}">
      <dsp:nvSpPr>
        <dsp:cNvPr id="0" name=""/>
        <dsp:cNvSpPr/>
      </dsp:nvSpPr>
      <dsp:spPr>
        <a:xfrm>
          <a:off x="1714500" y="2328333"/>
          <a:ext cx="1904999" cy="761999"/>
        </a:xfrm>
        <a:prstGeom prst="chevron">
          <a:avLst/>
        </a:prstGeom>
        <a:solidFill>
          <a:schemeClr val="accent4">
            <a:shade val="50000"/>
            <a:hueOff val="174152"/>
            <a:satOff val="-10063"/>
            <a:lumOff val="139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Measure quality</a:t>
          </a:r>
        </a:p>
      </dsp:txBody>
      <dsp:txXfrm>
        <a:off x="2095500" y="2328333"/>
        <a:ext cx="1143000" cy="761999"/>
      </dsp:txXfrm>
    </dsp:sp>
    <dsp:sp modelId="{ED0CE190-A6FD-4E92-9408-A4BDB689AF52}">
      <dsp:nvSpPr>
        <dsp:cNvPr id="0" name=""/>
        <dsp:cNvSpPr/>
      </dsp:nvSpPr>
      <dsp:spPr>
        <a:xfrm>
          <a:off x="3429000" y="2328333"/>
          <a:ext cx="1904999" cy="761999"/>
        </a:xfrm>
        <a:prstGeom prst="chevron">
          <a:avLst/>
        </a:prstGeom>
        <a:solidFill>
          <a:schemeClr val="accent4">
            <a:shade val="50000"/>
            <a:hueOff val="348305"/>
            <a:satOff val="-20125"/>
            <a:lumOff val="278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Publish quality</a:t>
          </a:r>
        </a:p>
      </dsp:txBody>
      <dsp:txXfrm>
        <a:off x="3810000" y="2328333"/>
        <a:ext cx="1143000" cy="761999"/>
      </dsp:txXfrm>
    </dsp:sp>
    <dsp:sp modelId="{9223586D-1A53-4A84-ADFF-4B426C754EF8}">
      <dsp:nvSpPr>
        <dsp:cNvPr id="0" name=""/>
        <dsp:cNvSpPr/>
      </dsp:nvSpPr>
      <dsp:spPr>
        <a:xfrm>
          <a:off x="5143500" y="2328333"/>
          <a:ext cx="1904999" cy="761999"/>
        </a:xfrm>
        <a:prstGeom prst="chevron">
          <a:avLst/>
        </a:prstGeom>
        <a:solidFill>
          <a:schemeClr val="accent4">
            <a:shade val="50000"/>
            <a:hueOff val="522457"/>
            <a:satOff val="-30188"/>
            <a:lumOff val="417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Reward quality</a:t>
          </a:r>
        </a:p>
      </dsp:txBody>
      <dsp:txXfrm>
        <a:off x="5524500" y="2328333"/>
        <a:ext cx="1143000" cy="761999"/>
      </dsp:txXfrm>
    </dsp:sp>
    <dsp:sp modelId="{FAAF2A96-9B9F-479C-82E4-92F6B5E520A7}">
      <dsp:nvSpPr>
        <dsp:cNvPr id="0" name=""/>
        <dsp:cNvSpPr/>
      </dsp:nvSpPr>
      <dsp:spPr>
        <a:xfrm>
          <a:off x="6858000" y="2328333"/>
          <a:ext cx="1904999" cy="761999"/>
        </a:xfrm>
        <a:prstGeom prst="chevron">
          <a:avLst/>
        </a:prstGeom>
        <a:solidFill>
          <a:schemeClr val="accent4">
            <a:shade val="50000"/>
            <a:hueOff val="522457"/>
            <a:satOff val="-30188"/>
            <a:lumOff val="417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Leadership for quality</a:t>
          </a:r>
        </a:p>
      </dsp:txBody>
      <dsp:txXfrm>
        <a:off x="7239000" y="2328333"/>
        <a:ext cx="1143000" cy="761999"/>
      </dsp:txXfrm>
    </dsp:sp>
    <dsp:sp modelId="{1FE60C4E-0EA1-4C56-962C-9CFC28D18049}">
      <dsp:nvSpPr>
        <dsp:cNvPr id="0" name=""/>
        <dsp:cNvSpPr/>
      </dsp:nvSpPr>
      <dsp:spPr>
        <a:xfrm>
          <a:off x="8572500" y="2328333"/>
          <a:ext cx="1904999" cy="761999"/>
        </a:xfrm>
        <a:prstGeom prst="chevron">
          <a:avLst/>
        </a:prstGeom>
        <a:solidFill>
          <a:schemeClr val="accent4">
            <a:shade val="50000"/>
            <a:hueOff val="348305"/>
            <a:satOff val="-20125"/>
            <a:lumOff val="278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Innovate for quality</a:t>
          </a:r>
        </a:p>
      </dsp:txBody>
      <dsp:txXfrm>
        <a:off x="8953500" y="2328333"/>
        <a:ext cx="1143000" cy="761999"/>
      </dsp:txXfrm>
    </dsp:sp>
    <dsp:sp modelId="{F7E11536-2E1F-4718-AC42-97BBC0D805BE}">
      <dsp:nvSpPr>
        <dsp:cNvPr id="0" name=""/>
        <dsp:cNvSpPr/>
      </dsp:nvSpPr>
      <dsp:spPr>
        <a:xfrm>
          <a:off x="10287000" y="2328333"/>
          <a:ext cx="1904999" cy="761999"/>
        </a:xfrm>
        <a:prstGeom prst="chevron">
          <a:avLst/>
        </a:prstGeom>
        <a:solidFill>
          <a:schemeClr val="accent4">
            <a:shade val="50000"/>
            <a:hueOff val="174152"/>
            <a:satOff val="-10063"/>
            <a:lumOff val="139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Safeguard quality</a:t>
          </a:r>
        </a:p>
      </dsp:txBody>
      <dsp:txXfrm>
        <a:off x="10668000" y="2328333"/>
        <a:ext cx="1143000" cy="76199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D3869E-6DD9-46C2-8EF4-848149DF564A}" type="datetimeFigureOut">
              <a:rPr lang="en-GB" smtClean="0"/>
              <a:t>19/03/2026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E1ECA5-B770-4E63-BB46-3D7B72BF2ADB}" type="slidenum">
              <a:rPr lang="en-GB" smtClean="0"/>
              <a:t>‹#›</a:t>
            </a:fld>
            <a:endParaRPr lang="en-GB"/>
          </a:p>
        </p:txBody>
      </p:sp>
    </p:spTree>
    <p:extLst>
      <p:ext uri="{BB962C8B-B14F-4D97-AF65-F5344CB8AC3E}">
        <p14:creationId xmlns:p14="http://schemas.microsoft.com/office/powerpoint/2010/main" val="2402220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1ECA5-B770-4E63-BB46-3D7B72BF2ADB}" type="slidenum">
              <a:rPr lang="en-GB" smtClean="0"/>
              <a:t>2</a:t>
            </a:fld>
            <a:endParaRPr lang="en-GB"/>
          </a:p>
        </p:txBody>
      </p:sp>
    </p:spTree>
    <p:extLst>
      <p:ext uri="{BB962C8B-B14F-4D97-AF65-F5344CB8AC3E}">
        <p14:creationId xmlns:p14="http://schemas.microsoft.com/office/powerpoint/2010/main" val="59293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8BCBD-F5C7-7861-5F0D-BECBDA6E38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545707-5381-832B-EEE0-A6F4997EEE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466B7B-46AD-258B-F59C-62E1F47B2E6E}"/>
              </a:ext>
            </a:extLst>
          </p:cNvPr>
          <p:cNvSpPr>
            <a:spLocks noGrp="1"/>
          </p:cNvSpPr>
          <p:nvPr>
            <p:ph type="dt" sz="half" idx="10"/>
          </p:nvPr>
        </p:nvSpPr>
        <p:spPr/>
        <p:txBody>
          <a:bodyPr/>
          <a:lstStyle/>
          <a:p>
            <a:fld id="{849C8068-7687-4C38-B271-BAF41A836763}" type="datetime1">
              <a:rPr lang="en-GB" smtClean="0"/>
              <a:t>19/03/2026</a:t>
            </a:fld>
            <a:endParaRPr lang="en-GB"/>
          </a:p>
        </p:txBody>
      </p:sp>
      <p:sp>
        <p:nvSpPr>
          <p:cNvPr id="5" name="Footer Placeholder 4">
            <a:extLst>
              <a:ext uri="{FF2B5EF4-FFF2-40B4-BE49-F238E27FC236}">
                <a16:creationId xmlns:a16="http://schemas.microsoft.com/office/drawing/2014/main" id="{FF195F94-5E90-F354-E342-DD4D0C2DB14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F0EF868-6F8A-BA45-720B-0139CFA5A725}"/>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116413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FDBD6-012F-AD37-FD51-5300FF470D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73354F-0713-C41A-0C61-329235C4B2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A91118-0194-1CE6-7545-94F4C40E0D2B}"/>
              </a:ext>
            </a:extLst>
          </p:cNvPr>
          <p:cNvSpPr>
            <a:spLocks noGrp="1"/>
          </p:cNvSpPr>
          <p:nvPr>
            <p:ph type="dt" sz="half" idx="10"/>
          </p:nvPr>
        </p:nvSpPr>
        <p:spPr/>
        <p:txBody>
          <a:bodyPr/>
          <a:lstStyle/>
          <a:p>
            <a:fld id="{472B7A42-0816-4BD4-B559-0D53DD48170E}" type="datetime1">
              <a:rPr lang="en-GB" smtClean="0"/>
              <a:t>19/03/2026</a:t>
            </a:fld>
            <a:endParaRPr lang="en-GB"/>
          </a:p>
        </p:txBody>
      </p:sp>
      <p:sp>
        <p:nvSpPr>
          <p:cNvPr id="5" name="Footer Placeholder 4">
            <a:extLst>
              <a:ext uri="{FF2B5EF4-FFF2-40B4-BE49-F238E27FC236}">
                <a16:creationId xmlns:a16="http://schemas.microsoft.com/office/drawing/2014/main" id="{88A62385-34E3-02B8-F095-DEA3BA78DC2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7C450F1-C97F-C7CF-E305-D2B3C62D74A9}"/>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236829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C4A05-2CE3-ECD0-EB8F-01DED6068C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15AE64-F6A0-039F-D5FC-DCA671FE9F8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9E979C-3ADB-6F97-E7DE-4AB0FBAF32AD}"/>
              </a:ext>
            </a:extLst>
          </p:cNvPr>
          <p:cNvSpPr>
            <a:spLocks noGrp="1"/>
          </p:cNvSpPr>
          <p:nvPr>
            <p:ph type="dt" sz="half" idx="10"/>
          </p:nvPr>
        </p:nvSpPr>
        <p:spPr/>
        <p:txBody>
          <a:bodyPr/>
          <a:lstStyle/>
          <a:p>
            <a:fld id="{44044D3A-66DE-4EB9-8149-2F37E49E665F}" type="datetime1">
              <a:rPr lang="en-GB" smtClean="0"/>
              <a:t>19/03/2026</a:t>
            </a:fld>
            <a:endParaRPr lang="en-GB"/>
          </a:p>
        </p:txBody>
      </p:sp>
      <p:sp>
        <p:nvSpPr>
          <p:cNvPr id="5" name="Footer Placeholder 4">
            <a:extLst>
              <a:ext uri="{FF2B5EF4-FFF2-40B4-BE49-F238E27FC236}">
                <a16:creationId xmlns:a16="http://schemas.microsoft.com/office/drawing/2014/main" id="{0E387D38-75AF-81D6-C797-60212B5AF3B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0669088-992A-694B-222F-FB2D629F6CC3}"/>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1991283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164C9-BEED-F70C-F40B-99EEFDE9E8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AA97B-8B2A-E3CD-E89D-94D245954E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5F8CDE-2CC4-3182-09FF-036F576009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4010B2-B48F-B251-91FB-933808E7359F}"/>
              </a:ext>
            </a:extLst>
          </p:cNvPr>
          <p:cNvSpPr>
            <a:spLocks noGrp="1"/>
          </p:cNvSpPr>
          <p:nvPr>
            <p:ph type="dt" sz="half" idx="10"/>
          </p:nvPr>
        </p:nvSpPr>
        <p:spPr/>
        <p:txBody>
          <a:bodyPr/>
          <a:lstStyle/>
          <a:p>
            <a:fld id="{8B73096F-934D-4ACD-A732-CA9112328CA8}" type="datetime1">
              <a:rPr lang="en-GB" smtClean="0"/>
              <a:t>19/03/2026</a:t>
            </a:fld>
            <a:endParaRPr lang="en-GB"/>
          </a:p>
        </p:txBody>
      </p:sp>
      <p:sp>
        <p:nvSpPr>
          <p:cNvPr id="6" name="Footer Placeholder 5">
            <a:extLst>
              <a:ext uri="{FF2B5EF4-FFF2-40B4-BE49-F238E27FC236}">
                <a16:creationId xmlns:a16="http://schemas.microsoft.com/office/drawing/2014/main" id="{99B6E9F3-5A74-E854-01EA-788E6E01D48D}"/>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689DCAD1-759A-2553-C74B-0B04230FEA54}"/>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2252680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48CC8-FFDA-184D-CA85-23D2FA1953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6C8302-E904-8A05-E1E4-A7110328E5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8191A2-515E-6EAC-D40F-302BC1A0F5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2C3823-2016-DF1A-08F7-AB1D9D8DCA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D9707B-6E8C-E083-8C84-0D52502689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087882-9229-6BEF-304D-8FA8E1E56351}"/>
              </a:ext>
            </a:extLst>
          </p:cNvPr>
          <p:cNvSpPr>
            <a:spLocks noGrp="1"/>
          </p:cNvSpPr>
          <p:nvPr>
            <p:ph type="dt" sz="half" idx="10"/>
          </p:nvPr>
        </p:nvSpPr>
        <p:spPr/>
        <p:txBody>
          <a:bodyPr/>
          <a:lstStyle/>
          <a:p>
            <a:fld id="{6258877B-7F24-4B5A-A6E9-349D4B0FD8B2}" type="datetime1">
              <a:rPr lang="en-GB" smtClean="0"/>
              <a:t>19/03/2026</a:t>
            </a:fld>
            <a:endParaRPr lang="en-GB"/>
          </a:p>
        </p:txBody>
      </p:sp>
      <p:sp>
        <p:nvSpPr>
          <p:cNvPr id="8" name="Footer Placeholder 7">
            <a:extLst>
              <a:ext uri="{FF2B5EF4-FFF2-40B4-BE49-F238E27FC236}">
                <a16:creationId xmlns:a16="http://schemas.microsoft.com/office/drawing/2014/main" id="{885B94CD-BF4A-E71C-86FE-AFD5EE8A2A68}"/>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0BF86434-5683-961C-3087-B85624516256}"/>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92337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A9DE-B77D-454C-9830-D7856C4167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7C18E1-F332-B761-92A1-7A30B626FD40}"/>
              </a:ext>
            </a:extLst>
          </p:cNvPr>
          <p:cNvSpPr>
            <a:spLocks noGrp="1"/>
          </p:cNvSpPr>
          <p:nvPr>
            <p:ph type="dt" sz="half" idx="10"/>
          </p:nvPr>
        </p:nvSpPr>
        <p:spPr/>
        <p:txBody>
          <a:bodyPr/>
          <a:lstStyle/>
          <a:p>
            <a:fld id="{E535A532-DE83-490D-B9AD-3EEDBE741DEB}" type="datetime1">
              <a:rPr lang="en-GB" smtClean="0"/>
              <a:t>19/03/2026</a:t>
            </a:fld>
            <a:endParaRPr lang="en-GB"/>
          </a:p>
        </p:txBody>
      </p:sp>
      <p:sp>
        <p:nvSpPr>
          <p:cNvPr id="4" name="Footer Placeholder 3">
            <a:extLst>
              <a:ext uri="{FF2B5EF4-FFF2-40B4-BE49-F238E27FC236}">
                <a16:creationId xmlns:a16="http://schemas.microsoft.com/office/drawing/2014/main" id="{5B3CC946-25B7-4AE6-C49F-AFE04750F72B}"/>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8F31961-B202-8E5F-A49B-1BDAB8A0EF4D}"/>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1658882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6214BA-93C6-2D5F-B344-3DA401F18BC5}"/>
              </a:ext>
            </a:extLst>
          </p:cNvPr>
          <p:cNvSpPr>
            <a:spLocks noGrp="1"/>
          </p:cNvSpPr>
          <p:nvPr>
            <p:ph type="dt" sz="half" idx="10"/>
          </p:nvPr>
        </p:nvSpPr>
        <p:spPr/>
        <p:txBody>
          <a:bodyPr/>
          <a:lstStyle/>
          <a:p>
            <a:fld id="{2ED144F9-F20E-479A-A216-BB732892B06F}" type="datetime1">
              <a:rPr lang="en-GB" smtClean="0"/>
              <a:t>19/03/2026</a:t>
            </a:fld>
            <a:endParaRPr lang="en-GB"/>
          </a:p>
        </p:txBody>
      </p:sp>
      <p:sp>
        <p:nvSpPr>
          <p:cNvPr id="3" name="Footer Placeholder 2">
            <a:extLst>
              <a:ext uri="{FF2B5EF4-FFF2-40B4-BE49-F238E27FC236}">
                <a16:creationId xmlns:a16="http://schemas.microsoft.com/office/drawing/2014/main" id="{3C3E753D-E508-2889-491E-632D8B3BD79A}"/>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6D9E8F6E-D6B8-FD8B-5ACF-3B3A2CA75AC2}"/>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3574678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35A4B-2B06-919C-EFDC-51532AA5F0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9EC1E2-C6DF-253B-A680-918ED855A8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B1F08C-867D-1C71-1562-C674E4261B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BD5234-1525-6166-F596-C4D6CA80030E}"/>
              </a:ext>
            </a:extLst>
          </p:cNvPr>
          <p:cNvSpPr>
            <a:spLocks noGrp="1"/>
          </p:cNvSpPr>
          <p:nvPr>
            <p:ph type="dt" sz="half" idx="10"/>
          </p:nvPr>
        </p:nvSpPr>
        <p:spPr/>
        <p:txBody>
          <a:bodyPr/>
          <a:lstStyle/>
          <a:p>
            <a:fld id="{116205F4-8A67-4302-B135-1298025BBC03}" type="datetime1">
              <a:rPr lang="en-GB" smtClean="0"/>
              <a:t>19/03/2026</a:t>
            </a:fld>
            <a:endParaRPr lang="en-GB"/>
          </a:p>
        </p:txBody>
      </p:sp>
      <p:sp>
        <p:nvSpPr>
          <p:cNvPr id="6" name="Footer Placeholder 5">
            <a:extLst>
              <a:ext uri="{FF2B5EF4-FFF2-40B4-BE49-F238E27FC236}">
                <a16:creationId xmlns:a16="http://schemas.microsoft.com/office/drawing/2014/main" id="{994B5827-95C3-F033-5049-82907B1028CC}"/>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362DABA-FD93-98EB-CEF6-066CE99E51E9}"/>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1001256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629E3-EC64-6CEF-99F7-7CA66F0601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EA696C-C46E-5D5E-58B6-851E50EAB5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262FDC-EF6E-AFDA-EE0A-0F0EFA29B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4B3690-66A5-986A-268A-9E4A21F3703B}"/>
              </a:ext>
            </a:extLst>
          </p:cNvPr>
          <p:cNvSpPr>
            <a:spLocks noGrp="1"/>
          </p:cNvSpPr>
          <p:nvPr>
            <p:ph type="dt" sz="half" idx="10"/>
          </p:nvPr>
        </p:nvSpPr>
        <p:spPr/>
        <p:txBody>
          <a:bodyPr/>
          <a:lstStyle/>
          <a:p>
            <a:fld id="{9EAF1BD3-EAD0-4193-AA5E-76CDD171647A}" type="datetime1">
              <a:rPr lang="en-GB" smtClean="0"/>
              <a:t>19/03/2026</a:t>
            </a:fld>
            <a:endParaRPr lang="en-GB"/>
          </a:p>
        </p:txBody>
      </p:sp>
      <p:sp>
        <p:nvSpPr>
          <p:cNvPr id="6" name="Footer Placeholder 5">
            <a:extLst>
              <a:ext uri="{FF2B5EF4-FFF2-40B4-BE49-F238E27FC236}">
                <a16:creationId xmlns:a16="http://schemas.microsoft.com/office/drawing/2014/main" id="{CD063B14-AD6D-DC45-8DE4-13F381AE6C0C}"/>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26E0299B-0948-4E06-E570-04E3B1095352}"/>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917769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37F5D-2801-980A-751A-34DB344BD3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D10CD-C09C-D089-F5CA-5465926449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1CA2E-363B-9242-1FB7-6C150888902E}"/>
              </a:ext>
            </a:extLst>
          </p:cNvPr>
          <p:cNvSpPr>
            <a:spLocks noGrp="1"/>
          </p:cNvSpPr>
          <p:nvPr>
            <p:ph type="dt" sz="half" idx="10"/>
          </p:nvPr>
        </p:nvSpPr>
        <p:spPr/>
        <p:txBody>
          <a:bodyPr/>
          <a:lstStyle/>
          <a:p>
            <a:fld id="{406B585B-1F47-4D53-A4B6-1C10BB6E94BF}" type="datetime1">
              <a:rPr lang="en-GB" smtClean="0"/>
              <a:t>19/03/2026</a:t>
            </a:fld>
            <a:endParaRPr lang="en-GB"/>
          </a:p>
        </p:txBody>
      </p:sp>
      <p:sp>
        <p:nvSpPr>
          <p:cNvPr id="5" name="Footer Placeholder 4">
            <a:extLst>
              <a:ext uri="{FF2B5EF4-FFF2-40B4-BE49-F238E27FC236}">
                <a16:creationId xmlns:a16="http://schemas.microsoft.com/office/drawing/2014/main" id="{CBF51226-56A2-1C41-8A8F-E800816BF0A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3BDF8E1-6A41-E3E6-8D3E-0FD86F868736}"/>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2579603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371CB1-3937-82D8-1E21-EAB677403D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F67FD1-7FB1-D069-04DE-068E9D9261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566A13-ADAA-6DE3-9224-A325F0E1FB89}"/>
              </a:ext>
            </a:extLst>
          </p:cNvPr>
          <p:cNvSpPr>
            <a:spLocks noGrp="1"/>
          </p:cNvSpPr>
          <p:nvPr>
            <p:ph type="dt" sz="half" idx="10"/>
          </p:nvPr>
        </p:nvSpPr>
        <p:spPr/>
        <p:txBody>
          <a:bodyPr/>
          <a:lstStyle/>
          <a:p>
            <a:fld id="{496BE068-7E23-4069-B1D7-A321964F236B}" type="datetime1">
              <a:rPr lang="en-GB" smtClean="0"/>
              <a:t>19/03/2026</a:t>
            </a:fld>
            <a:endParaRPr lang="en-GB"/>
          </a:p>
        </p:txBody>
      </p:sp>
      <p:sp>
        <p:nvSpPr>
          <p:cNvPr id="5" name="Footer Placeholder 4">
            <a:extLst>
              <a:ext uri="{FF2B5EF4-FFF2-40B4-BE49-F238E27FC236}">
                <a16:creationId xmlns:a16="http://schemas.microsoft.com/office/drawing/2014/main" id="{DDDE5669-0463-F821-320B-0DBFFBCABB0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9CC3B95-555B-F89F-D737-5D2C7B1344A0}"/>
              </a:ext>
            </a:extLst>
          </p:cNvPr>
          <p:cNvSpPr>
            <a:spLocks noGrp="1"/>
          </p:cNvSpPr>
          <p:nvPr>
            <p:ph type="sldNum" sz="quarter" idx="12"/>
          </p:nvPr>
        </p:nvSpPr>
        <p:spPr/>
        <p:txBody>
          <a:bodyPr/>
          <a:lstStyle/>
          <a:p>
            <a:fld id="{EB67FAB1-928E-4623-B02F-B3A789B6FE3F}" type="slidenum">
              <a:rPr lang="en-GB" smtClean="0"/>
              <a:t>‹#›</a:t>
            </a:fld>
            <a:endParaRPr lang="en-GB"/>
          </a:p>
        </p:txBody>
      </p:sp>
    </p:spTree>
    <p:extLst>
      <p:ext uri="{BB962C8B-B14F-4D97-AF65-F5344CB8AC3E}">
        <p14:creationId xmlns:p14="http://schemas.microsoft.com/office/powerpoint/2010/main" val="1910721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9C78FA-402A-B147-9792-89CDD9B969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A402E0-D66A-1247-99D1-85EBFBDA3A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5C08C3-26F7-B811-AC00-9059B542B7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6AFDCA-CC6E-4D6C-950D-D6D77D2A79D0}" type="datetime1">
              <a:rPr lang="en-GB" smtClean="0"/>
              <a:t>19/03/2026</a:t>
            </a:fld>
            <a:endParaRPr lang="en-GB"/>
          </a:p>
        </p:txBody>
      </p:sp>
      <p:sp>
        <p:nvSpPr>
          <p:cNvPr id="5" name="Footer Placeholder 4">
            <a:extLst>
              <a:ext uri="{FF2B5EF4-FFF2-40B4-BE49-F238E27FC236}">
                <a16:creationId xmlns:a16="http://schemas.microsoft.com/office/drawing/2014/main" id="{5DB464A0-C7AC-3F6C-EE2B-0FAD5C466F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6FF2171E-BABA-CBC9-0E79-33B8452448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67FAB1-928E-4623-B02F-B3A789B6FE3F}" type="slidenum">
              <a:rPr lang="en-GB" smtClean="0"/>
              <a:t>‹#›</a:t>
            </a:fld>
            <a:endParaRPr lang="en-GB"/>
          </a:p>
        </p:txBody>
      </p:sp>
    </p:spTree>
    <p:extLst>
      <p:ext uri="{BB962C8B-B14F-4D97-AF65-F5344CB8AC3E}">
        <p14:creationId xmlns:p14="http://schemas.microsoft.com/office/powerpoint/2010/main" val="1247794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www.slideserve.com/dacey/medication-safety-landscape-what-have-we-achieved-and-what-s-nex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search?q=NHS+Wales+Delivery+Framework&amp;sca_esv=87c0228ed7e9c332&amp;ei=tsK7aZqICMCthbIP8dj4sAU&amp;ved=2ahUKEwjj7eeQ1KuTAxUwUkEAHQhyG_gQgK4QegQIAxAD&amp;uact=5&amp;oq=nhs+outcome+framework+wales&amp;gs_lp=Egxnd3Mtd2l6LXNlcnAiG25ocyBvdXRjb21lIGZyYW1ld29yayB3YWxlczIFECEYoAEyBRAhGJ8FMgUQIRifBTIFECEYnwUyBRAhGJ8FMgUQIRifBTIFECEYnwUyBRAhGJ8FMgUQIRifBTIFECEYnwVIpRpQ1gNY5wxwAXgAkAEAmAFZoAGkBKoBATe4AQPIAQD4AQGYAgegApoEwgIKEAAYsAMY1gQYR8ICDhAAGLADGOQCGNYE2AEBwgIXEC4YsAMYuAYY2AIYyAMY2gYY3AbYAQHCAgUQABiABMICBhAAGBYYHsICCBAAGIAEGKIEwgIIEAAYogQYiQXCAgUQABjvBZgDAIgGAZAGDboGBggBEAEYCZIHAzYuMaAH3TmyBwM1LjG4B4wEwgcHMC4xLjUuMcgHJIAIAA&amp;sclient=gws-wiz-serp&amp;mstk=AUtExfCG71eOieztbjwnO5qUjdf1QLR2qYC47fC1LhI7sWtBiALg3eaRNeKMEu9sZuXYavwCdFm2L4K3XsKoUP9wLlcBzrKDpdfswfHGNy9C4wzlcYb1_O7pBHKGtzvzNXJyweQ&amp;csui=3" TargetMode="External"/><Relationship Id="rId2" Type="http://schemas.openxmlformats.org/officeDocument/2006/relationships/hyperlink" Target="https://www.google.com/search?q=Public+Health+Outcomes+Framework&amp;sca_esv=87c0228ed7e9c332&amp;ei=tsK7aZqICMCthbIP8dj4sAU&amp;ved=2ahUKEwjj7eeQ1KuTAxUwUkEAHQhyG_gQgK4QegQIAxAB&amp;uact=5&amp;oq=nhs+outcome+framework+wales&amp;gs_lp=Egxnd3Mtd2l6LXNlcnAiG25ocyBvdXRjb21lIGZyYW1ld29yayB3YWxlczIFECEYoAEyBRAhGJ8FMgUQIRifBTIFECEYnwUyBRAhGJ8FMgUQIRifBTIFECEYnwUyBRAhGJ8FMgUQIRifBTIFECEYnwVIpRpQ1gNY5wxwAXgAkAEAmAFZoAGkBKoBATe4AQPIAQD4AQGYAgegApoEwgIKEAAYsAMY1gQYR8ICDhAAGLADGOQCGNYE2AEBwgIXEC4YsAMYuAYY2AIYyAMY2gYY3AbYAQHCAgUQABiABMICBhAAGBYYHsICCBAAGIAEGKIEwgIIEAAYogQYiQXCAgUQABjvBZgDAIgGAZAGDboGBggBEAEYCZIHAzYuMaAH3TmyBwM1LjG4B4wEwgcHMC4xLjUuMcgHJIAIAA&amp;sclient=gws-wiz-serp&amp;mstk=AUtExfCG71eOieztbjwnO5qUjdf1QLR2qYC47fC1LhI7sWtBiALg3eaRNeKMEu9sZuXYavwCdFm2L4K3XsKoUP9wLlcBzrKDpdfswfHGNy9C4wzlcYb1_O7pBHKGtzvzNXJyweQ&amp;csui=3"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search?q=A+Healthier+Wales&amp;sca_esv=87c0228ed7e9c332&amp;ei=tsK7aZqICMCthbIP8dj4sAU&amp;ved=2ahUKEwjj7eeQ1KuTAxUwUkEAHQhyG_gQgK4QegQIBRAD&amp;uact=5&amp;oq=nhs+outcome+framework+wales&amp;gs_lp=Egxnd3Mtd2l6LXNlcnAiG25ocyBvdXRjb21lIGZyYW1ld29yayB3YWxlczIFECEYoAEyBRAhGJ8FMgUQIRifBTIFECEYnwUyBRAhGJ8FMgUQIRifBTIFECEYnwUyBRAhGJ8FMgUQIRifBTIFECEYnwVIpRpQ1gNY5wxwAXgAkAEAmAFZoAGkBKoBATe4AQPIAQD4AQGYAgegApoEwgIKEAAYsAMY1gQYR8ICDhAAGLADGOQCGNYE2AEBwgIXEC4YsAMYuAYY2AIYyAMY2gYY3AbYAQHCAgUQABiABMICBhAAGBYYHsICCBAAGIAEGKIEwgIIEAAYogQYiQXCAgUQABjvBZgDAIgGAZAGDboGBggBEAEYCZIHAzYuMaAH3TmyBwM1LjG4B4wEwgcHMC4xLjUuMcgHJIAIAA&amp;sclient=gws-wiz-serp&amp;mstk=AUtExfCG71eOieztbjwnO5qUjdf1QLR2qYC47fC1LhI7sWtBiALg3eaRNeKMEu9sZuXYavwCdFm2L4K3XsKoUP9wLlcBzrKDpdfswfHGNy9C4wzlcYb1_O7pBHKGtzvzNXJyweQ&amp;csui=3" TargetMode="External"/><Relationship Id="rId2" Type="http://schemas.openxmlformats.org/officeDocument/2006/relationships/hyperlink" Target="https://www.google.com/search?q=Well-being+of+Future+Generations+%28Wales%29+Act+2015&amp;sca_esv=87c0228ed7e9c332&amp;ei=tsK7aZqICMCthbIP8dj4sAU&amp;ved=2ahUKEwjj7eeQ1KuTAxUwUkEAHQhyG_gQgK4QegQIBRAB&amp;uact=5&amp;oq=nhs+outcome+framework+wales&amp;gs_lp=Egxnd3Mtd2l6LXNlcnAiG25ocyBvdXRjb21lIGZyYW1ld29yayB3YWxlczIFECEYoAEyBRAhGJ8FMgUQIRifBTIFECEYnwUyBRAhGJ8FMgUQIRifBTIFECEYnwUyBRAhGJ8FMgUQIRifBTIFECEYnwVIpRpQ1gNY5wxwAXgAkAEAmAFZoAGkBKoBATe4AQPIAQD4AQGYAgegApoEwgIKEAAYsAMY1gQYR8ICDhAAGLADGOQCGNYE2AEBwgIXEC4YsAMYuAYY2AIYyAMY2gYY3AbYAQHCAgUQABiABMICBhAAGBYYHsICCBAAGIAEGKIEwgIIEAAYogQYiQXCAgUQABjvBZgDAIgGAZAGDboGBggBEAEYCZIHAzYuMaAH3TmyBwM1LjG4B4wEwgcHMC4xLjUuMcgHJIAIAA&amp;sclient=gws-wiz-serp&amp;mstk=AUtExfCG71eOieztbjwnO5qUjdf1QLR2qYC47fC1LhI7sWtBiALg3eaRNeKMEu9sZuXYavwCdFm2L4K3XsKoUP9wLlcBzrKDpdfswfHGNy9C4wzlcYb1_O7pBHKGtzvzNXJyweQ&amp;csui=3" TargetMode="External"/><Relationship Id="rId1" Type="http://schemas.openxmlformats.org/officeDocument/2006/relationships/slideLayout" Target="../slideLayouts/slideLayout2.xml"/><Relationship Id="rId4" Type="http://schemas.openxmlformats.org/officeDocument/2006/relationships/hyperlink" Target="https://www.google.com/search?q=National+Clinical+Framework&amp;sca_esv=87c0228ed7e9c332&amp;ei=tsK7aZqICMCthbIP8dj4sAU&amp;ved=2ahUKEwjj7eeQ1KuTAxUwUkEAHQhyG_gQgK4QegQIBRAF&amp;uact=5&amp;oq=nhs+outcome+framework+wales&amp;gs_lp=Egxnd3Mtd2l6LXNlcnAiG25ocyBvdXRjb21lIGZyYW1ld29yayB3YWxlczIFECEYoAEyBRAhGJ8FMgUQIRifBTIFECEYnwUyBRAhGJ8FMgUQIRifBTIFECEYnwUyBRAhGJ8FMgUQIRifBTIFECEYnwVIpRpQ1gNY5wxwAXgAkAEAmAFZoAGkBKoBATe4AQPIAQD4AQGYAgegApoEwgIKEAAYsAMY1gQYR8ICDhAAGLADGOQCGNYE2AEBwgIXEC4YsAMYuAYY2AIYyAMY2gYY3AbYAQHCAgUQABiABMICBhAAGBYYHsICCBAAGIAEGKIEwgIIEAAYogQYiQXCAgUQABjvBZgDAIgGAZAGDboGBggBEAEYCZIHAzYuMaAH3TmyBwM1LjG4B4wEwgcHMC4xLjUuMcgHJIAIAA&amp;sclient=gws-wiz-serp&amp;mstk=AUtExfCG71eOieztbjwnO5qUjdf1QLR2qYC47fC1LhI7sWtBiALg3eaRNeKMEu9sZuXYavwCdFm2L4K3XsKoUP9wLlcBzrKDpdfswfHGNy9C4wzlcYb1_O7pBHKGtzvzNXJyweQ&amp;csui=3"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 Target="slide31.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Layout" Target="../diagrams/layout4.xml"/><Relationship Id="rId7" Type="http://schemas.openxmlformats.org/officeDocument/2006/relationships/image" Target="../media/image2.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dentalreach.today/dental-education/7-pillars-of-clinical-governance/" TargetMode="External"/></Relationships>
</file>

<file path=ppt/slides/_rels/slide15.xml.rels><?xml version="1.0" encoding="UTF-8" standalone="yes"?>
<Relationships xmlns="http://schemas.openxmlformats.org/package/2006/relationships"><Relationship Id="rId3" Type="http://schemas.openxmlformats.org/officeDocument/2006/relationships/slide" Target="slide31.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log.lifeqisystem.com/avedis-donabedian"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hyperlink" Target="https://templates.rjuuc.edu.np/en/section-break-powerpoint-template.html"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blog.lifeqisystem.com/"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hyperlink" Target="https://journals.sagepub.com/doi/10.1177/1755738017704472"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egg.com/process-mapping-healthcare-quality-improvement-ppt-56647"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hyperlink" Target="https://balancedscorecard.ltslean.com/software-blog/quality-metrics-in-healthcare"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hyperlink" Target="https://empeek.com/insights/benchmarking-in-healthcare-12-tips-for-successful-data-transformation/"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hyperlink" Target="https://www.alamy.com/eight-principles-of-lean-methodology-image340144667.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hyperlink" Target="https://www.bbiservices.com/what-we-do/productive-series"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hyperlink" Target="https://www.3m.co.uk/3M/en_GB/Medical-GB/solutions/surgical-site-infection-prevention/" TargetMode="External"/><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hyperlink" Target="https://www.regulatorymedicaldevice.com/2024/07/root-cause-analysis-in-medical-and-ivd-devices.html"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hyperlink" Target="https://em3.org.uk/induction/clinical-audit"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hyperlink" Target="https://www.courtenell.com.au/single-post/2014/12/12/risk-management-4-steps"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openxmlformats.org/officeDocument/2006/relationships/hyperlink" Target="https://www.sciencedirect.com/science/article/abs/pii/S153854421830083X" TargetMode="External"/><Relationship Id="rId3" Type="http://schemas.openxmlformats.org/officeDocument/2006/relationships/hyperlink" Target="https://www.nuffieldtrust.org.uk/sites/default/files/2019-11/high-quality-care-for-all.pdf" TargetMode="External"/><Relationship Id="rId7" Type="http://schemas.openxmlformats.org/officeDocument/2006/relationships/hyperlink" Target="https://www.bmj.com/content/bmj/288/6428/1470.full.pdf" TargetMode="External"/><Relationship Id="rId2" Type="http://schemas.openxmlformats.org/officeDocument/2006/relationships/hyperlink" Target="https://digital.nhs.uk/data-and-information/publications/statistical/nhs-outcomes-framework" TargetMode="External"/><Relationship Id="rId1" Type="http://schemas.openxmlformats.org/officeDocument/2006/relationships/slideLayout" Target="../slideLayouts/slideLayout2.xml"/><Relationship Id="rId6" Type="http://schemas.openxmlformats.org/officeDocument/2006/relationships/hyperlink" Target="https://pmc.ncbi.nlm.nih.gov/articles/PMC3732361/" TargetMode="External"/><Relationship Id="rId5" Type="http://schemas.openxmlformats.org/officeDocument/2006/relationships/hyperlink" Target="https://www.ncbi.nlm.nih.gov/books/NBK549277/" TargetMode="External"/><Relationship Id="rId4" Type="http://schemas.openxmlformats.org/officeDocument/2006/relationships/hyperlink" Target="https://assets.publishing.service.gov.uk/media/5a7c5299e5274a2041cf33af/dh_117794.pdf"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descr="A blue and white room with a blue sky&#10;&#10;Description automatically generated">
            <a:extLst>
              <a:ext uri="{FF2B5EF4-FFF2-40B4-BE49-F238E27FC236}">
                <a16:creationId xmlns:a16="http://schemas.microsoft.com/office/drawing/2014/main" id="{7F2642D6-E5E5-F467-EDDF-F3965E1216C5}"/>
              </a:ext>
            </a:extLst>
          </p:cNvPr>
          <p:cNvPicPr>
            <a:picLocks noChangeAspect="1"/>
          </p:cNvPicPr>
          <p:nvPr/>
        </p:nvPicPr>
        <p:blipFill>
          <a:blip r:embed="rId2">
            <a:duotone>
              <a:schemeClr val="accent3">
                <a:shade val="45000"/>
                <a:satMod val="135000"/>
              </a:schemeClr>
              <a:prstClr val="white"/>
            </a:duotone>
            <a:alphaModFix amt="50000"/>
          </a:blip>
          <a:srcRect l="18687" r="14307"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a:extLst>
              <a:ext uri="{FF2B5EF4-FFF2-40B4-BE49-F238E27FC236}">
                <a16:creationId xmlns:a16="http://schemas.microsoft.com/office/drawing/2014/main" id="{C33B2358-069E-D831-07CF-D3DE366E04C2}"/>
              </a:ext>
            </a:extLst>
          </p:cNvPr>
          <p:cNvSpPr>
            <a:spLocks noGrp="1"/>
          </p:cNvSpPr>
          <p:nvPr>
            <p:ph type="ctrTitle"/>
          </p:nvPr>
        </p:nvSpPr>
        <p:spPr>
          <a:xfrm>
            <a:off x="656359" y="976170"/>
            <a:ext cx="6764482" cy="2784496"/>
          </a:xfrm>
        </p:spPr>
        <p:txBody>
          <a:bodyPr>
            <a:normAutofit fontScale="90000"/>
          </a:bodyPr>
          <a:lstStyle/>
          <a:p>
            <a:r>
              <a:rPr lang="en-GB" dirty="0">
                <a:solidFill>
                  <a:schemeClr val="tx2">
                    <a:alpha val="80000"/>
                  </a:schemeClr>
                </a:solidFill>
                <a:latin typeface="Aptos Display" panose="020B0004020202020204" pitchFamily="34" charset="0"/>
              </a:rPr>
              <a:t>Facilitating change and managing quality outcomes in health ecosystems</a:t>
            </a:r>
          </a:p>
        </p:txBody>
      </p:sp>
      <p:sp>
        <p:nvSpPr>
          <p:cNvPr id="3" name="Subtitle 2">
            <a:extLst>
              <a:ext uri="{FF2B5EF4-FFF2-40B4-BE49-F238E27FC236}">
                <a16:creationId xmlns:a16="http://schemas.microsoft.com/office/drawing/2014/main" id="{1A48211D-1D49-91E9-CCBD-E692A5AE86CD}"/>
              </a:ext>
            </a:extLst>
          </p:cNvPr>
          <p:cNvSpPr>
            <a:spLocks noGrp="1"/>
          </p:cNvSpPr>
          <p:nvPr>
            <p:ph type="subTitle" idx="1"/>
          </p:nvPr>
        </p:nvSpPr>
        <p:spPr>
          <a:xfrm>
            <a:off x="6713552" y="2446920"/>
            <a:ext cx="5414255" cy="1560594"/>
          </a:xfrm>
        </p:spPr>
        <p:txBody>
          <a:bodyPr>
            <a:normAutofit fontScale="92500" lnSpcReduction="10000"/>
          </a:bodyPr>
          <a:lstStyle/>
          <a:p>
            <a:r>
              <a:rPr lang="en-GB" b="1" dirty="0">
                <a:solidFill>
                  <a:schemeClr val="tx2">
                    <a:lumMod val="90000"/>
                    <a:lumOff val="10000"/>
                  </a:schemeClr>
                </a:solidFill>
                <a:latin typeface="Aptos Display" panose="020B0004020202020204" pitchFamily="34" charset="0"/>
              </a:rPr>
              <a:t>BMHP6028</a:t>
            </a:r>
          </a:p>
          <a:p>
            <a:r>
              <a:rPr lang="en-GB" dirty="0">
                <a:solidFill>
                  <a:schemeClr val="tx2">
                    <a:lumMod val="90000"/>
                    <a:lumOff val="10000"/>
                  </a:schemeClr>
                </a:solidFill>
                <a:latin typeface="Aptos Display" panose="020B0004020202020204" pitchFamily="34" charset="0"/>
              </a:rPr>
              <a:t>Dr Heather Davies</a:t>
            </a:r>
          </a:p>
          <a:p>
            <a:r>
              <a:rPr lang="en-GB" sz="2400" dirty="0">
                <a:solidFill>
                  <a:schemeClr val="tx2">
                    <a:lumMod val="90000"/>
                    <a:lumOff val="10000"/>
                  </a:schemeClr>
                </a:solidFill>
                <a:latin typeface="Aptos Display" panose="020B0004020202020204" pitchFamily="34" charset="0"/>
              </a:rPr>
              <a:t>Room </a:t>
            </a:r>
            <a:r>
              <a:rPr lang="en-GB" dirty="0">
                <a:solidFill>
                  <a:schemeClr val="tx2">
                    <a:lumMod val="90000"/>
                    <a:lumOff val="10000"/>
                  </a:schemeClr>
                </a:solidFill>
                <a:latin typeface="Aptos Display" panose="020B0004020202020204" pitchFamily="34" charset="0"/>
              </a:rPr>
              <a:t>IQ316</a:t>
            </a:r>
            <a:r>
              <a:rPr lang="en-GB" sz="2400" dirty="0">
                <a:solidFill>
                  <a:schemeClr val="tx2">
                    <a:lumMod val="90000"/>
                    <a:lumOff val="10000"/>
                  </a:schemeClr>
                </a:solidFill>
                <a:latin typeface="Aptos Display" panose="020B0004020202020204" pitchFamily="34" charset="0"/>
              </a:rPr>
              <a:t>, Swansea Business Campus. </a:t>
            </a:r>
            <a:endParaRPr lang="en-GB" dirty="0">
              <a:solidFill>
                <a:schemeClr val="tx2">
                  <a:lumMod val="90000"/>
                  <a:lumOff val="10000"/>
                </a:schemeClr>
              </a:solidFill>
              <a:latin typeface="Aptos Display" panose="020B0004020202020204" pitchFamily="34" charset="0"/>
            </a:endParaRPr>
          </a:p>
          <a:p>
            <a:r>
              <a:rPr lang="en-GB" dirty="0">
                <a:solidFill>
                  <a:schemeClr val="tx2">
                    <a:lumMod val="90000"/>
                    <a:lumOff val="10000"/>
                  </a:schemeClr>
                </a:solidFill>
                <a:latin typeface="Aptos Display" panose="020B0004020202020204" pitchFamily="34" charset="0"/>
              </a:rPr>
              <a:t>H.davies@uwtsd.ac.uk</a:t>
            </a:r>
          </a:p>
        </p:txBody>
      </p:sp>
      <p:sp>
        <p:nvSpPr>
          <p:cNvPr id="5" name="TextBox 4">
            <a:extLst>
              <a:ext uri="{FF2B5EF4-FFF2-40B4-BE49-F238E27FC236}">
                <a16:creationId xmlns:a16="http://schemas.microsoft.com/office/drawing/2014/main" id="{9E477D4A-A411-5344-A0A5-207FD28FFFC9}"/>
              </a:ext>
            </a:extLst>
          </p:cNvPr>
          <p:cNvSpPr txBox="1"/>
          <p:nvPr/>
        </p:nvSpPr>
        <p:spPr>
          <a:xfrm>
            <a:off x="3587631" y="5050833"/>
            <a:ext cx="4814523" cy="830997"/>
          </a:xfrm>
          <a:prstGeom prst="rect">
            <a:avLst/>
          </a:prstGeom>
          <a:noFill/>
        </p:spPr>
        <p:txBody>
          <a:bodyPr wrap="none" rtlCol="0">
            <a:spAutoFit/>
          </a:bodyPr>
          <a:lstStyle/>
          <a:p>
            <a:r>
              <a:rPr lang="en-GB" sz="2400" dirty="0">
                <a:solidFill>
                  <a:schemeClr val="tx2">
                    <a:lumMod val="90000"/>
                    <a:lumOff val="10000"/>
                  </a:schemeClr>
                </a:solidFill>
                <a:latin typeface="Aptos Display" panose="020B0004020202020204" pitchFamily="34" charset="0"/>
              </a:rPr>
              <a:t>University of Wales Trinity Saint David</a:t>
            </a:r>
          </a:p>
          <a:p>
            <a:pPr algn="ctr"/>
            <a:r>
              <a:rPr lang="en-GB" sz="2400" u="sng">
                <a:solidFill>
                  <a:schemeClr val="tx2">
                    <a:lumMod val="90000"/>
                    <a:lumOff val="10000"/>
                  </a:schemeClr>
                </a:solidFill>
                <a:latin typeface="Aptos Display" panose="020B0004020202020204" pitchFamily="34" charset="0"/>
              </a:rPr>
              <a:t>Week 8</a:t>
            </a:r>
            <a:r>
              <a:rPr lang="en-GB" sz="2400">
                <a:solidFill>
                  <a:schemeClr val="tx2">
                    <a:lumMod val="90000"/>
                    <a:lumOff val="10000"/>
                  </a:schemeClr>
                </a:solidFill>
                <a:latin typeface="Aptos Display" panose="020B0004020202020204" pitchFamily="34" charset="0"/>
              </a:rPr>
              <a:t> – 19.03.2026 </a:t>
            </a:r>
            <a:endParaRPr lang="en-GB" sz="2400" dirty="0">
              <a:solidFill>
                <a:schemeClr val="tx2">
                  <a:lumMod val="90000"/>
                  <a:lumOff val="10000"/>
                </a:schemeClr>
              </a:solidFill>
              <a:latin typeface="Aptos Display" panose="020B0004020202020204" pitchFamily="34" charset="0"/>
            </a:endParaRPr>
          </a:p>
        </p:txBody>
      </p:sp>
      <p:pic>
        <p:nvPicPr>
          <p:cNvPr id="6" name="Picture 5" descr="A black and yellow logo&#10;&#10;Description automatically generated">
            <a:extLst>
              <a:ext uri="{FF2B5EF4-FFF2-40B4-BE49-F238E27FC236}">
                <a16:creationId xmlns:a16="http://schemas.microsoft.com/office/drawing/2014/main" id="{FF3FA091-9DB5-3A00-4157-DB2FAB9D0D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4" name="Footer Placeholder 3">
            <a:extLst>
              <a:ext uri="{FF2B5EF4-FFF2-40B4-BE49-F238E27FC236}">
                <a16:creationId xmlns:a16="http://schemas.microsoft.com/office/drawing/2014/main" id="{98B148D9-3A61-D8B0-B3DF-21D7301637BA}"/>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2C29F94-A2A4-B6E4-C13D-A1EBFB75B97C}"/>
              </a:ext>
            </a:extLst>
          </p:cNvPr>
          <p:cNvSpPr>
            <a:spLocks noGrp="1"/>
          </p:cNvSpPr>
          <p:nvPr>
            <p:ph type="sldNum" sz="quarter" idx="12"/>
          </p:nvPr>
        </p:nvSpPr>
        <p:spPr/>
        <p:txBody>
          <a:bodyPr/>
          <a:lstStyle/>
          <a:p>
            <a:fld id="{6B30C51A-0C0A-4D59-A697-B72FC84741A5}" type="slidenum">
              <a:rPr lang="en-GB" smtClean="0"/>
              <a:t>1</a:t>
            </a:fld>
            <a:endParaRPr lang="en-GB"/>
          </a:p>
        </p:txBody>
      </p:sp>
    </p:spTree>
    <p:extLst>
      <p:ext uri="{BB962C8B-B14F-4D97-AF65-F5344CB8AC3E}">
        <p14:creationId xmlns:p14="http://schemas.microsoft.com/office/powerpoint/2010/main" val="137517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lain Background for Blockchain Website with HighTech Mood | Premium AI-generated image">
            <a:extLst>
              <a:ext uri="{FF2B5EF4-FFF2-40B4-BE49-F238E27FC236}">
                <a16:creationId xmlns:a16="http://schemas.microsoft.com/office/drawing/2014/main" id="{915F18DE-D4E0-CAD0-E2D7-A5205D4DE94B}"/>
              </a:ext>
            </a:extLst>
          </p:cNvPr>
          <p:cNvPicPr>
            <a:picLocks noChangeAspect="1" noChangeArrowheads="1"/>
          </p:cNvPicPr>
          <p:nvPr/>
        </p:nvPicPr>
        <p:blipFill>
          <a:blip r:embed="rId3">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8CF9D0E-66D5-5444-9B18-DA6781BA1664}"/>
              </a:ext>
            </a:extLst>
          </p:cNvPr>
          <p:cNvSpPr txBox="1">
            <a:spLocks/>
          </p:cNvSpPr>
          <p:nvPr/>
        </p:nvSpPr>
        <p:spPr>
          <a:xfrm>
            <a:off x="64292" y="812155"/>
            <a:ext cx="12179827" cy="25586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rtl="0">
              <a:lnSpc>
                <a:spcPct val="115000"/>
              </a:lnSpc>
              <a:buFont typeface="+mj-lt"/>
              <a:buAutoNum type="arabicPeriod"/>
            </a:pPr>
            <a:endParaRPr lang="en-GB" altLang="en-US" sz="1800" dirty="0">
              <a:solidFill>
                <a:schemeClr val="tx1">
                  <a:lumMod val="95000"/>
                  <a:lumOff val="5000"/>
                </a:schemeClr>
              </a:solidFill>
              <a:latin typeface="Aptos" panose="020B0004020202020204" pitchFamily="34" charset="0"/>
            </a:endParaRPr>
          </a:p>
        </p:txBody>
      </p:sp>
      <p:graphicFrame>
        <p:nvGraphicFramePr>
          <p:cNvPr id="6" name="Diagram 5">
            <a:extLst>
              <a:ext uri="{FF2B5EF4-FFF2-40B4-BE49-F238E27FC236}">
                <a16:creationId xmlns:a16="http://schemas.microsoft.com/office/drawing/2014/main" id="{65DFEADF-1CDE-B1BB-3A85-C4A5F75FEBE5}"/>
              </a:ext>
            </a:extLst>
          </p:cNvPr>
          <p:cNvGraphicFramePr/>
          <p:nvPr/>
        </p:nvGraphicFramePr>
        <p:xfrm>
          <a:off x="0" y="3106541"/>
          <a:ext cx="12192000" cy="35310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itle 1">
            <a:extLst>
              <a:ext uri="{FF2B5EF4-FFF2-40B4-BE49-F238E27FC236}">
                <a16:creationId xmlns:a16="http://schemas.microsoft.com/office/drawing/2014/main" id="{6055A12E-AB9B-E5CD-F06C-D287829F36D9}"/>
              </a:ext>
            </a:extLst>
          </p:cNvPr>
          <p:cNvSpPr txBox="1">
            <a:spLocks/>
          </p:cNvSpPr>
          <p:nvPr/>
        </p:nvSpPr>
        <p:spPr>
          <a:xfrm>
            <a:off x="12023" y="88125"/>
            <a:ext cx="8435975" cy="7064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cxnSp>
        <p:nvCxnSpPr>
          <p:cNvPr id="8" name="Straight Connector 7">
            <a:extLst>
              <a:ext uri="{FF2B5EF4-FFF2-40B4-BE49-F238E27FC236}">
                <a16:creationId xmlns:a16="http://schemas.microsoft.com/office/drawing/2014/main" id="{A40FDB23-8261-89C5-AC6D-DC363F239E54}"/>
              </a:ext>
            </a:extLst>
          </p:cNvPr>
          <p:cNvCxnSpPr>
            <a:cxnSpLocks/>
          </p:cNvCxnSpPr>
          <p:nvPr/>
        </p:nvCxnSpPr>
        <p:spPr>
          <a:xfrm>
            <a:off x="12023" y="692696"/>
            <a:ext cx="12179977" cy="13741"/>
          </a:xfrm>
          <a:prstGeom prst="line">
            <a:avLst/>
          </a:prstGeom>
        </p:spPr>
        <p:style>
          <a:lnRef idx="2">
            <a:schemeClr val="accent3"/>
          </a:lnRef>
          <a:fillRef idx="0">
            <a:schemeClr val="accent3"/>
          </a:fillRef>
          <a:effectRef idx="1">
            <a:schemeClr val="accent3"/>
          </a:effectRef>
          <a:fontRef idx="minor">
            <a:schemeClr val="tx1"/>
          </a:fontRef>
        </p:style>
      </p:cxnSp>
      <p:pic>
        <p:nvPicPr>
          <p:cNvPr id="10" name="Picture 9" descr="A black and yellow logo&#10;&#10;Description automatically generated">
            <a:extLst>
              <a:ext uri="{FF2B5EF4-FFF2-40B4-BE49-F238E27FC236}">
                <a16:creationId xmlns:a16="http://schemas.microsoft.com/office/drawing/2014/main" id="{37A136FF-A229-8511-694A-0A31229C0F6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022304" y="0"/>
            <a:ext cx="2169677" cy="1205377"/>
          </a:xfrm>
          <a:prstGeom prst="rect">
            <a:avLst/>
          </a:prstGeom>
        </p:spPr>
      </p:pic>
      <p:sp>
        <p:nvSpPr>
          <p:cNvPr id="12" name="TextBox 11">
            <a:extLst>
              <a:ext uri="{FF2B5EF4-FFF2-40B4-BE49-F238E27FC236}">
                <a16:creationId xmlns:a16="http://schemas.microsoft.com/office/drawing/2014/main" id="{BD430D90-320C-76D7-9C77-6314A8010C67}"/>
              </a:ext>
            </a:extLst>
          </p:cNvPr>
          <p:cNvSpPr txBox="1"/>
          <p:nvPr/>
        </p:nvSpPr>
        <p:spPr>
          <a:xfrm>
            <a:off x="-52119" y="5402524"/>
            <a:ext cx="1676868" cy="1071191"/>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Introduction to Health Ecosystems and Change Management</a:t>
            </a:r>
          </a:p>
        </p:txBody>
      </p:sp>
      <p:cxnSp>
        <p:nvCxnSpPr>
          <p:cNvPr id="14" name="Straight Connector 13">
            <a:extLst>
              <a:ext uri="{FF2B5EF4-FFF2-40B4-BE49-F238E27FC236}">
                <a16:creationId xmlns:a16="http://schemas.microsoft.com/office/drawing/2014/main" id="{93D8DE23-4865-DC5A-A7A4-F13881B91AAD}"/>
              </a:ext>
            </a:extLst>
          </p:cNvPr>
          <p:cNvCxnSpPr/>
          <p:nvPr/>
        </p:nvCxnSpPr>
        <p:spPr>
          <a:xfrm flipV="1">
            <a:off x="649705"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4" name="TextBox 3">
            <a:extLst>
              <a:ext uri="{FF2B5EF4-FFF2-40B4-BE49-F238E27FC236}">
                <a16:creationId xmlns:a16="http://schemas.microsoft.com/office/drawing/2014/main" id="{7F91808A-5984-6C63-19D0-55E41D079703}"/>
              </a:ext>
            </a:extLst>
          </p:cNvPr>
          <p:cNvSpPr txBox="1"/>
          <p:nvPr/>
        </p:nvSpPr>
        <p:spPr>
          <a:xfrm>
            <a:off x="998650" y="3745701"/>
            <a:ext cx="1676869" cy="575670"/>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Types of change &amp; drivers to change</a:t>
            </a:r>
          </a:p>
        </p:txBody>
      </p:sp>
      <p:cxnSp>
        <p:nvCxnSpPr>
          <p:cNvPr id="9" name="Straight Connector 8">
            <a:extLst>
              <a:ext uri="{FF2B5EF4-FFF2-40B4-BE49-F238E27FC236}">
                <a16:creationId xmlns:a16="http://schemas.microsoft.com/office/drawing/2014/main" id="{680B882C-3C40-DAFE-DD7C-86BA6F0DDD0A}"/>
              </a:ext>
            </a:extLst>
          </p:cNvPr>
          <p:cNvCxnSpPr/>
          <p:nvPr/>
        </p:nvCxnSpPr>
        <p:spPr>
          <a:xfrm flipV="1">
            <a:off x="1837085"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1" name="Footer Placeholder 10">
            <a:extLst>
              <a:ext uri="{FF2B5EF4-FFF2-40B4-BE49-F238E27FC236}">
                <a16:creationId xmlns:a16="http://schemas.microsoft.com/office/drawing/2014/main" id="{AE20C596-B013-1027-3622-7FA15F84977D}"/>
              </a:ext>
            </a:extLst>
          </p:cNvPr>
          <p:cNvSpPr>
            <a:spLocks noGrp="1"/>
          </p:cNvSpPr>
          <p:nvPr>
            <p:ph type="ftr" sz="quarter" idx="11"/>
          </p:nvPr>
        </p:nvSpPr>
        <p:spPr/>
        <p:txBody>
          <a:bodyPr/>
          <a:lstStyle/>
          <a:p>
            <a:r>
              <a:rPr lang="en-GB"/>
              <a:t>Dr Simona Ferraraccio</a:t>
            </a:r>
          </a:p>
        </p:txBody>
      </p:sp>
      <p:sp>
        <p:nvSpPr>
          <p:cNvPr id="13" name="Slide Number Placeholder 12">
            <a:extLst>
              <a:ext uri="{FF2B5EF4-FFF2-40B4-BE49-F238E27FC236}">
                <a16:creationId xmlns:a16="http://schemas.microsoft.com/office/drawing/2014/main" id="{A95B39BA-B4C5-3168-6C01-685396D4944C}"/>
              </a:ext>
            </a:extLst>
          </p:cNvPr>
          <p:cNvSpPr>
            <a:spLocks noGrp="1"/>
          </p:cNvSpPr>
          <p:nvPr>
            <p:ph type="sldNum" sz="quarter" idx="12"/>
          </p:nvPr>
        </p:nvSpPr>
        <p:spPr/>
        <p:txBody>
          <a:bodyPr/>
          <a:lstStyle/>
          <a:p>
            <a:fld id="{6B30C51A-0C0A-4D59-A697-B72FC84741A5}" type="slidenum">
              <a:rPr lang="en-GB" smtClean="0"/>
              <a:t>2</a:t>
            </a:fld>
            <a:endParaRPr lang="en-GB"/>
          </a:p>
        </p:txBody>
      </p:sp>
      <p:sp>
        <p:nvSpPr>
          <p:cNvPr id="3" name="TextBox 2">
            <a:extLst>
              <a:ext uri="{FF2B5EF4-FFF2-40B4-BE49-F238E27FC236}">
                <a16:creationId xmlns:a16="http://schemas.microsoft.com/office/drawing/2014/main" id="{A90A5A19-CEB4-4293-8E3E-3F9418131ABC}"/>
              </a:ext>
            </a:extLst>
          </p:cNvPr>
          <p:cNvSpPr txBox="1"/>
          <p:nvPr/>
        </p:nvSpPr>
        <p:spPr>
          <a:xfrm>
            <a:off x="2361966" y="5414806"/>
            <a:ext cx="1325778"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5" name="Straight Connector 14">
            <a:extLst>
              <a:ext uri="{FF2B5EF4-FFF2-40B4-BE49-F238E27FC236}">
                <a16:creationId xmlns:a16="http://schemas.microsoft.com/office/drawing/2014/main" id="{63647BAB-AFDC-BE22-AEE4-3C0B0B2F1106}"/>
              </a:ext>
            </a:extLst>
          </p:cNvPr>
          <p:cNvCxnSpPr/>
          <p:nvPr/>
        </p:nvCxnSpPr>
        <p:spPr>
          <a:xfrm flipV="1">
            <a:off x="3063790" y="5137735"/>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6" name="TextBox 15">
            <a:extLst>
              <a:ext uri="{FF2B5EF4-FFF2-40B4-BE49-F238E27FC236}">
                <a16:creationId xmlns:a16="http://schemas.microsoft.com/office/drawing/2014/main" id="{5004690D-E2BC-F507-095B-2D98E539409A}"/>
              </a:ext>
            </a:extLst>
          </p:cNvPr>
          <p:cNvSpPr txBox="1"/>
          <p:nvPr/>
        </p:nvSpPr>
        <p:spPr>
          <a:xfrm>
            <a:off x="3612621" y="3544845"/>
            <a:ext cx="1325778"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7" name="Straight Connector 16">
            <a:extLst>
              <a:ext uri="{FF2B5EF4-FFF2-40B4-BE49-F238E27FC236}">
                <a16:creationId xmlns:a16="http://schemas.microsoft.com/office/drawing/2014/main" id="{40D12B52-8D2A-BAC2-8633-F0D58FFA2268}"/>
              </a:ext>
            </a:extLst>
          </p:cNvPr>
          <p:cNvCxnSpPr/>
          <p:nvPr/>
        </p:nvCxnSpPr>
        <p:spPr>
          <a:xfrm flipV="1">
            <a:off x="4275510"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8" name="TextBox 17">
            <a:extLst>
              <a:ext uri="{FF2B5EF4-FFF2-40B4-BE49-F238E27FC236}">
                <a16:creationId xmlns:a16="http://schemas.microsoft.com/office/drawing/2014/main" id="{F5200011-6345-691A-C5AB-2D469F4B212C}"/>
              </a:ext>
            </a:extLst>
          </p:cNvPr>
          <p:cNvSpPr txBox="1"/>
          <p:nvPr/>
        </p:nvSpPr>
        <p:spPr>
          <a:xfrm>
            <a:off x="4837407" y="5402524"/>
            <a:ext cx="1325778" cy="32791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Reading week</a:t>
            </a:r>
          </a:p>
        </p:txBody>
      </p:sp>
      <p:cxnSp>
        <p:nvCxnSpPr>
          <p:cNvPr id="19" name="Straight Connector 18">
            <a:extLst>
              <a:ext uri="{FF2B5EF4-FFF2-40B4-BE49-F238E27FC236}">
                <a16:creationId xmlns:a16="http://schemas.microsoft.com/office/drawing/2014/main" id="{43F13FA3-403B-37D1-61B2-D39F0924DA4D}"/>
              </a:ext>
            </a:extLst>
          </p:cNvPr>
          <p:cNvCxnSpPr/>
          <p:nvPr/>
        </p:nvCxnSpPr>
        <p:spPr>
          <a:xfrm flipV="1">
            <a:off x="5539231"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0" name="TextBox 19">
            <a:extLst>
              <a:ext uri="{FF2B5EF4-FFF2-40B4-BE49-F238E27FC236}">
                <a16:creationId xmlns:a16="http://schemas.microsoft.com/office/drawing/2014/main" id="{AB27CBEF-2969-1B31-3B89-30382575D4C8}"/>
              </a:ext>
            </a:extLst>
          </p:cNvPr>
          <p:cNvSpPr txBox="1"/>
          <p:nvPr/>
        </p:nvSpPr>
        <p:spPr>
          <a:xfrm>
            <a:off x="5875501" y="3745701"/>
            <a:ext cx="1446457" cy="575670"/>
          </a:xfrm>
          <a:prstGeom prst="rect">
            <a:avLst/>
          </a:prstGeom>
          <a:noFill/>
        </p:spPr>
        <p:txBody>
          <a:bodyPr wrap="square">
            <a:spAutoFit/>
          </a:bodyPr>
          <a:lstStyle/>
          <a:p>
            <a:pPr algn="ctr">
              <a:lnSpc>
                <a:spcPct val="115000"/>
              </a:lnSpc>
              <a:spcAft>
                <a:spcPts val="800"/>
              </a:spcAft>
            </a:pPr>
            <a:r>
              <a:rPr lang="en-GB" sz="1400" kern="100" dirty="0">
                <a:latin typeface="Aptos" panose="020B0004020202020204" pitchFamily="34" charset="0"/>
                <a:ea typeface="DengXian" panose="02010600030101010101" pitchFamily="2" charset="-122"/>
                <a:cs typeface="Arial" panose="020B0604020202020204" pitchFamily="34" charset="0"/>
              </a:rPr>
              <a:t>Behaviour change</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cxnSp>
        <p:nvCxnSpPr>
          <p:cNvPr id="21" name="Straight Connector 20">
            <a:extLst>
              <a:ext uri="{FF2B5EF4-FFF2-40B4-BE49-F238E27FC236}">
                <a16:creationId xmlns:a16="http://schemas.microsoft.com/office/drawing/2014/main" id="{D451E6D5-0DEF-A504-281D-BBA74484C702}"/>
              </a:ext>
            </a:extLst>
          </p:cNvPr>
          <p:cNvCxnSpPr/>
          <p:nvPr/>
        </p:nvCxnSpPr>
        <p:spPr>
          <a:xfrm flipV="1">
            <a:off x="6593249"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3" name="TextBox 22">
            <a:extLst>
              <a:ext uri="{FF2B5EF4-FFF2-40B4-BE49-F238E27FC236}">
                <a16:creationId xmlns:a16="http://schemas.microsoft.com/office/drawing/2014/main" id="{B7C61C5F-8FD8-1C9B-7CB0-DED44C785C7D}"/>
              </a:ext>
            </a:extLst>
          </p:cNvPr>
          <p:cNvSpPr txBox="1"/>
          <p:nvPr/>
        </p:nvSpPr>
        <p:spPr>
          <a:xfrm>
            <a:off x="7179955" y="5361482"/>
            <a:ext cx="1325778" cy="57567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Ensuring high quality</a:t>
            </a:r>
          </a:p>
        </p:txBody>
      </p:sp>
      <p:cxnSp>
        <p:nvCxnSpPr>
          <p:cNvPr id="24" name="Straight Connector 23">
            <a:extLst>
              <a:ext uri="{FF2B5EF4-FFF2-40B4-BE49-F238E27FC236}">
                <a16:creationId xmlns:a16="http://schemas.microsoft.com/office/drawing/2014/main" id="{F25BAA26-5458-BA2D-7D22-62E73657C6B5}"/>
              </a:ext>
            </a:extLst>
          </p:cNvPr>
          <p:cNvCxnSpPr/>
          <p:nvPr/>
        </p:nvCxnSpPr>
        <p:spPr>
          <a:xfrm flipV="1">
            <a:off x="7881779" y="508441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6" name="TextBox 25">
            <a:extLst>
              <a:ext uri="{FF2B5EF4-FFF2-40B4-BE49-F238E27FC236}">
                <a16:creationId xmlns:a16="http://schemas.microsoft.com/office/drawing/2014/main" id="{0DE842FC-2528-B472-3116-B8A55515151F}"/>
              </a:ext>
            </a:extLst>
          </p:cNvPr>
          <p:cNvSpPr txBox="1"/>
          <p:nvPr/>
        </p:nvSpPr>
        <p:spPr>
          <a:xfrm>
            <a:off x="24431" y="837271"/>
            <a:ext cx="9762663" cy="2409057"/>
          </a:xfrm>
          <a:prstGeom prst="rect">
            <a:avLst/>
          </a:prstGeom>
          <a:noFill/>
        </p:spPr>
        <p:txBody>
          <a:bodyPr wrap="square">
            <a:spAutoFit/>
          </a:bodyPr>
          <a:lstStyle/>
          <a:p>
            <a:pPr marL="800100" lvl="1" indent="-342900">
              <a:lnSpc>
                <a:spcPct val="115000"/>
              </a:lnSpc>
              <a:buFont typeface="+mj-lt"/>
              <a:buAutoNum type="arabicPeriod"/>
            </a:pPr>
            <a:r>
              <a:rPr lang="en-GB" sz="1800" dirty="0">
                <a:effectLst/>
                <a:latin typeface="Aptos" panose="020B0004020202020204" pitchFamily="34" charset="0"/>
                <a:ea typeface="DengXian" panose="02010600030101010101" pitchFamily="2" charset="-122"/>
                <a:cs typeface="Arial" panose="020B0604020202020204" pitchFamily="34" charset="0"/>
              </a:rPr>
              <a:t>Quality in healthcare </a:t>
            </a:r>
          </a:p>
          <a:p>
            <a:pPr marL="800100" lvl="1" indent="-342900">
              <a:lnSpc>
                <a:spcPct val="115000"/>
              </a:lnSpc>
              <a:buFont typeface="+mj-lt"/>
              <a:buAutoNum type="arabicPeriod"/>
            </a:pPr>
            <a:r>
              <a:rPr lang="en-GB" sz="1800" dirty="0">
                <a:effectLst/>
                <a:latin typeface="Aptos" panose="020B0004020202020204" pitchFamily="34" charset="0"/>
                <a:ea typeface="DengXian" panose="02010600030101010101" pitchFamily="2" charset="-122"/>
                <a:cs typeface="Arial" panose="020B0604020202020204" pitchFamily="34" charset="0"/>
              </a:rPr>
              <a:t>Quality assurance frameworks</a:t>
            </a:r>
          </a:p>
          <a:p>
            <a:pPr marL="1257300" lvl="2" indent="-342900" algn="just">
              <a:lnSpc>
                <a:spcPct val="115000"/>
              </a:lnSpc>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Arial" panose="020B0604020202020204" pitchFamily="34" charset="0"/>
              </a:rPr>
              <a:t>The NHS Quality Framework</a:t>
            </a:r>
          </a:p>
          <a:p>
            <a:pPr marL="1257300" lvl="2" indent="-342900" algn="just">
              <a:lnSpc>
                <a:spcPct val="115000"/>
              </a:lnSpc>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Arial" panose="020B0604020202020204" pitchFamily="34" charset="0"/>
              </a:rPr>
              <a:t>Clinical governance</a:t>
            </a:r>
          </a:p>
          <a:p>
            <a:pPr marL="1257300" lvl="2" indent="-342900" algn="just">
              <a:lnSpc>
                <a:spcPct val="115000"/>
              </a:lnSpc>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Arial" panose="020B0604020202020204" pitchFamily="34" charset="0"/>
              </a:rPr>
              <a:t>Maxwell’s elements of quality</a:t>
            </a:r>
          </a:p>
          <a:p>
            <a:pPr marL="1257300" lvl="2" indent="-342900" algn="just">
              <a:lnSpc>
                <a:spcPct val="115000"/>
              </a:lnSpc>
              <a:spcAft>
                <a:spcPts val="800"/>
              </a:spcAft>
              <a:buFont typeface="Arial" panose="020B0604020202020204" pitchFamily="34" charset="0"/>
              <a:buChar char="•"/>
            </a:pPr>
            <a:r>
              <a:rPr lang="en-GB" kern="100" dirty="0">
                <a:effectLst/>
                <a:latin typeface="Aptos" panose="020B0004020202020204" pitchFamily="34" charset="0"/>
                <a:ea typeface="DengXian" panose="02010600030101010101" pitchFamily="2" charset="-122"/>
                <a:cs typeface="Arial" panose="020B0604020202020204" pitchFamily="34" charset="0"/>
              </a:rPr>
              <a:t>Donabedian’s structure, process and outcome model </a:t>
            </a:r>
            <a:r>
              <a:rPr lang="en-GB" dirty="0">
                <a:effectLst/>
                <a:latin typeface="Aptos" panose="020B0004020202020204" pitchFamily="34" charset="0"/>
                <a:ea typeface="DengXian" panose="02010600030101010101" pitchFamily="2" charset="-122"/>
                <a:cs typeface="Arial" panose="020B0604020202020204" pitchFamily="34" charset="0"/>
              </a:rPr>
              <a:t>  </a:t>
            </a:r>
          </a:p>
          <a:p>
            <a:pPr marL="800100" lvl="1" indent="-342900" algn="just">
              <a:lnSpc>
                <a:spcPct val="115000"/>
              </a:lnSpc>
              <a:spcAft>
                <a:spcPts val="800"/>
              </a:spcAft>
              <a:buFont typeface="+mj-lt"/>
              <a:buAutoNum type="arabicPeriod"/>
            </a:pPr>
            <a:r>
              <a:rPr lang="en-GB" dirty="0">
                <a:latin typeface="Aptos" panose="020B0004020202020204" pitchFamily="34" charset="0"/>
                <a:ea typeface="DengXian" panose="02010600030101010101" pitchFamily="2" charset="-122"/>
                <a:cs typeface="Arial" panose="020B0604020202020204" pitchFamily="34" charset="0"/>
              </a:rPr>
              <a:t>Quality improvement tools</a:t>
            </a:r>
          </a:p>
        </p:txBody>
      </p:sp>
    </p:spTree>
    <p:extLst>
      <p:ext uri="{BB962C8B-B14F-4D97-AF65-F5344CB8AC3E}">
        <p14:creationId xmlns:p14="http://schemas.microsoft.com/office/powerpoint/2010/main" val="234899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1F98F-274A-31CD-9294-B92BDC0F69EB}"/>
              </a:ext>
            </a:extLst>
          </p:cNvPr>
          <p:cNvSpPr>
            <a:spLocks noGrp="1"/>
          </p:cNvSpPr>
          <p:nvPr>
            <p:ph type="ctrTitle"/>
          </p:nvPr>
        </p:nvSpPr>
        <p:spPr>
          <a:xfrm>
            <a:off x="1524000" y="1"/>
            <a:ext cx="9144000" cy="722792"/>
          </a:xfrm>
        </p:spPr>
        <p:txBody>
          <a:bodyPr>
            <a:normAutofit/>
          </a:bodyPr>
          <a:lstStyle/>
          <a:p>
            <a:r>
              <a:rPr lang="en-GB" sz="4400" b="1" dirty="0"/>
              <a:t>Overview of policies </a:t>
            </a:r>
          </a:p>
        </p:txBody>
      </p:sp>
      <p:pic>
        <p:nvPicPr>
          <p:cNvPr id="4" name="Picture 3" descr="A black and yellow logo&#10;&#10;Description automatically generated">
            <a:extLst>
              <a:ext uri="{FF2B5EF4-FFF2-40B4-BE49-F238E27FC236}">
                <a16:creationId xmlns:a16="http://schemas.microsoft.com/office/drawing/2014/main" id="{C3B0115A-24AF-CEA4-0EB7-9BECC9CD1F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grpSp>
        <p:nvGrpSpPr>
          <p:cNvPr id="21" name="Group 20">
            <a:extLst>
              <a:ext uri="{FF2B5EF4-FFF2-40B4-BE49-F238E27FC236}">
                <a16:creationId xmlns:a16="http://schemas.microsoft.com/office/drawing/2014/main" id="{B48BE1BB-83F3-FD2B-2F5C-27C364F086CC}"/>
              </a:ext>
            </a:extLst>
          </p:cNvPr>
          <p:cNvGrpSpPr/>
          <p:nvPr/>
        </p:nvGrpSpPr>
        <p:grpSpPr>
          <a:xfrm>
            <a:off x="0" y="850712"/>
            <a:ext cx="12192000" cy="2286703"/>
            <a:chOff x="0" y="2072833"/>
            <a:chExt cx="12192000" cy="2946284"/>
          </a:xfrm>
        </p:grpSpPr>
        <p:grpSp>
          <p:nvGrpSpPr>
            <p:cNvPr id="6" name="Group 5">
              <a:extLst>
                <a:ext uri="{FF2B5EF4-FFF2-40B4-BE49-F238E27FC236}">
                  <a16:creationId xmlns:a16="http://schemas.microsoft.com/office/drawing/2014/main" id="{3993312D-BC0A-3885-9039-C4725CD56374}"/>
                </a:ext>
              </a:extLst>
            </p:cNvPr>
            <p:cNvGrpSpPr/>
            <p:nvPr/>
          </p:nvGrpSpPr>
          <p:grpSpPr>
            <a:xfrm>
              <a:off x="0" y="2072833"/>
              <a:ext cx="12192000" cy="2946284"/>
              <a:chOff x="0" y="2072833"/>
              <a:chExt cx="12192000" cy="2946284"/>
            </a:xfrm>
          </p:grpSpPr>
          <p:sp>
            <p:nvSpPr>
              <p:cNvPr id="7" name="Arrow: Notched Right 6">
                <a:extLst>
                  <a:ext uri="{FF2B5EF4-FFF2-40B4-BE49-F238E27FC236}">
                    <a16:creationId xmlns:a16="http://schemas.microsoft.com/office/drawing/2014/main" id="{BB7259E0-75AD-11AE-9D41-1051ABD64674}"/>
                  </a:ext>
                </a:extLst>
              </p:cNvPr>
              <p:cNvSpPr/>
              <p:nvPr/>
            </p:nvSpPr>
            <p:spPr>
              <a:xfrm>
                <a:off x="0" y="2911841"/>
                <a:ext cx="12192000" cy="1268271"/>
              </a:xfrm>
              <a:prstGeom prst="notchedRightArrow">
                <a:avLst/>
              </a:prstGeom>
            </p:spPr>
            <p:style>
              <a:lnRef idx="0">
                <a:schemeClr val="accent4">
                  <a:hueOff val="0"/>
                  <a:satOff val="0"/>
                  <a:lumOff val="0"/>
                  <a:alphaOff val="0"/>
                </a:schemeClr>
              </a:lnRef>
              <a:fillRef idx="1">
                <a:schemeClr val="accent4">
                  <a:tint val="40000"/>
                  <a:hueOff val="0"/>
                  <a:satOff val="0"/>
                  <a:lumOff val="0"/>
                  <a:alphaOff val="0"/>
                </a:schemeClr>
              </a:fillRef>
              <a:effectRef idx="0">
                <a:schemeClr val="accent4">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403AEAC3-C3D9-702E-A160-5B9E6A0268CF}"/>
                  </a:ext>
                </a:extLst>
              </p:cNvPr>
              <p:cNvSpPr/>
              <p:nvPr/>
            </p:nvSpPr>
            <p:spPr>
              <a:xfrm>
                <a:off x="5491" y="2354850"/>
                <a:ext cx="2641401" cy="649260"/>
              </a:xfrm>
              <a:custGeom>
                <a:avLst/>
                <a:gdLst>
                  <a:gd name="connsiteX0" fmla="*/ 0 w 2641401"/>
                  <a:gd name="connsiteY0" fmla="*/ 0 h 2167466"/>
                  <a:gd name="connsiteX1" fmla="*/ 2641401 w 2641401"/>
                  <a:gd name="connsiteY1" fmla="*/ 0 h 2167466"/>
                  <a:gd name="connsiteX2" fmla="*/ 2641401 w 2641401"/>
                  <a:gd name="connsiteY2" fmla="*/ 2167466 h 2167466"/>
                  <a:gd name="connsiteX3" fmla="*/ 0 w 2641401"/>
                  <a:gd name="connsiteY3" fmla="*/ 2167466 h 2167466"/>
                  <a:gd name="connsiteX4" fmla="*/ 0 w 2641401"/>
                  <a:gd name="connsiteY4" fmla="*/ 0 h 2167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1401" h="2167466">
                    <a:moveTo>
                      <a:pt x="0" y="0"/>
                    </a:moveTo>
                    <a:lnTo>
                      <a:pt x="2641401" y="0"/>
                    </a:lnTo>
                    <a:lnTo>
                      <a:pt x="2641401" y="2167466"/>
                    </a:lnTo>
                    <a:lnTo>
                      <a:pt x="0" y="216746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r>
                  <a:rPr lang="en-GB" sz="2000" kern="1200" dirty="0"/>
                  <a:t>The NHS Plan</a:t>
                </a:r>
              </a:p>
            </p:txBody>
          </p:sp>
          <p:sp>
            <p:nvSpPr>
              <p:cNvPr id="9" name="Oval 8">
                <a:extLst>
                  <a:ext uri="{FF2B5EF4-FFF2-40B4-BE49-F238E27FC236}">
                    <a16:creationId xmlns:a16="http://schemas.microsoft.com/office/drawing/2014/main" id="{A53F2E02-3D8D-46A4-4504-00BF980313B1}"/>
                  </a:ext>
                </a:extLst>
              </p:cNvPr>
              <p:cNvSpPr/>
              <p:nvPr/>
            </p:nvSpPr>
            <p:spPr>
              <a:xfrm>
                <a:off x="805856" y="3275044"/>
                <a:ext cx="1040669" cy="541866"/>
              </a:xfrm>
              <a:prstGeom prst="ellips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pPr algn="ctr"/>
                <a:r>
                  <a:rPr lang="en-GB" dirty="0"/>
                  <a:t>2000</a:t>
                </a:r>
              </a:p>
            </p:txBody>
          </p:sp>
          <p:sp>
            <p:nvSpPr>
              <p:cNvPr id="10" name="Freeform: Shape 9">
                <a:extLst>
                  <a:ext uri="{FF2B5EF4-FFF2-40B4-BE49-F238E27FC236}">
                    <a16:creationId xmlns:a16="http://schemas.microsoft.com/office/drawing/2014/main" id="{C44FB8E1-34AA-EA0B-C83D-614F8569F63D}"/>
                  </a:ext>
                </a:extLst>
              </p:cNvPr>
              <p:cNvSpPr/>
              <p:nvPr/>
            </p:nvSpPr>
            <p:spPr>
              <a:xfrm>
                <a:off x="2778963" y="4087844"/>
                <a:ext cx="2882098" cy="649258"/>
              </a:xfrm>
              <a:custGeom>
                <a:avLst/>
                <a:gdLst>
                  <a:gd name="connsiteX0" fmla="*/ 0 w 2641401"/>
                  <a:gd name="connsiteY0" fmla="*/ 0 h 2167466"/>
                  <a:gd name="connsiteX1" fmla="*/ 2641401 w 2641401"/>
                  <a:gd name="connsiteY1" fmla="*/ 0 h 2167466"/>
                  <a:gd name="connsiteX2" fmla="*/ 2641401 w 2641401"/>
                  <a:gd name="connsiteY2" fmla="*/ 2167466 h 2167466"/>
                  <a:gd name="connsiteX3" fmla="*/ 0 w 2641401"/>
                  <a:gd name="connsiteY3" fmla="*/ 2167466 h 2167466"/>
                  <a:gd name="connsiteX4" fmla="*/ 0 w 2641401"/>
                  <a:gd name="connsiteY4" fmla="*/ 0 h 2167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1401" h="2167466">
                    <a:moveTo>
                      <a:pt x="0" y="0"/>
                    </a:moveTo>
                    <a:lnTo>
                      <a:pt x="2641401" y="0"/>
                    </a:lnTo>
                    <a:lnTo>
                      <a:pt x="2641401" y="2167466"/>
                    </a:lnTo>
                    <a:lnTo>
                      <a:pt x="0" y="216746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2000" kern="1200" dirty="0"/>
                  <a:t>High Quality Care for All</a:t>
                </a:r>
              </a:p>
            </p:txBody>
          </p:sp>
          <p:sp>
            <p:nvSpPr>
              <p:cNvPr id="12" name="Freeform: Shape 11">
                <a:extLst>
                  <a:ext uri="{FF2B5EF4-FFF2-40B4-BE49-F238E27FC236}">
                    <a16:creationId xmlns:a16="http://schemas.microsoft.com/office/drawing/2014/main" id="{1E16E747-7133-797A-8C62-E087BEEA711F}"/>
                  </a:ext>
                </a:extLst>
              </p:cNvPr>
              <p:cNvSpPr/>
              <p:nvPr/>
            </p:nvSpPr>
            <p:spPr>
              <a:xfrm>
                <a:off x="5311739" y="2072833"/>
                <a:ext cx="2882097" cy="931276"/>
              </a:xfrm>
              <a:custGeom>
                <a:avLst/>
                <a:gdLst>
                  <a:gd name="connsiteX0" fmla="*/ 0 w 2641401"/>
                  <a:gd name="connsiteY0" fmla="*/ 0 h 2167466"/>
                  <a:gd name="connsiteX1" fmla="*/ 2641401 w 2641401"/>
                  <a:gd name="connsiteY1" fmla="*/ 0 h 2167466"/>
                  <a:gd name="connsiteX2" fmla="*/ 2641401 w 2641401"/>
                  <a:gd name="connsiteY2" fmla="*/ 2167466 h 2167466"/>
                  <a:gd name="connsiteX3" fmla="*/ 0 w 2641401"/>
                  <a:gd name="connsiteY3" fmla="*/ 2167466 h 2167466"/>
                  <a:gd name="connsiteX4" fmla="*/ 0 w 2641401"/>
                  <a:gd name="connsiteY4" fmla="*/ 0 h 2167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1401" h="2167466">
                    <a:moveTo>
                      <a:pt x="0" y="0"/>
                    </a:moveTo>
                    <a:lnTo>
                      <a:pt x="2641401" y="0"/>
                    </a:lnTo>
                    <a:lnTo>
                      <a:pt x="2641401" y="2167466"/>
                    </a:lnTo>
                    <a:lnTo>
                      <a:pt x="0" y="216746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2000" kern="1200" dirty="0"/>
                  <a:t>Equity and Excellence: Liberating the NHS</a:t>
                </a:r>
              </a:p>
            </p:txBody>
          </p:sp>
          <p:sp>
            <p:nvSpPr>
              <p:cNvPr id="14" name="Freeform: Shape 13">
                <a:extLst>
                  <a:ext uri="{FF2B5EF4-FFF2-40B4-BE49-F238E27FC236}">
                    <a16:creationId xmlns:a16="http://schemas.microsoft.com/office/drawing/2014/main" id="{44F14370-60E8-0336-C9E2-8F6D788B22C3}"/>
                  </a:ext>
                </a:extLst>
              </p:cNvPr>
              <p:cNvSpPr/>
              <p:nvPr/>
            </p:nvSpPr>
            <p:spPr>
              <a:xfrm>
                <a:off x="8325906" y="4087844"/>
                <a:ext cx="2882098" cy="931273"/>
              </a:xfrm>
              <a:custGeom>
                <a:avLst/>
                <a:gdLst>
                  <a:gd name="connsiteX0" fmla="*/ 0 w 2641401"/>
                  <a:gd name="connsiteY0" fmla="*/ 0 h 2167466"/>
                  <a:gd name="connsiteX1" fmla="*/ 2641401 w 2641401"/>
                  <a:gd name="connsiteY1" fmla="*/ 0 h 2167466"/>
                  <a:gd name="connsiteX2" fmla="*/ 2641401 w 2641401"/>
                  <a:gd name="connsiteY2" fmla="*/ 2167466 h 2167466"/>
                  <a:gd name="connsiteX3" fmla="*/ 0 w 2641401"/>
                  <a:gd name="connsiteY3" fmla="*/ 2167466 h 2167466"/>
                  <a:gd name="connsiteX4" fmla="*/ 0 w 2641401"/>
                  <a:gd name="connsiteY4" fmla="*/ 0 h 2167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1401" h="2167466">
                    <a:moveTo>
                      <a:pt x="0" y="0"/>
                    </a:moveTo>
                    <a:lnTo>
                      <a:pt x="2641401" y="0"/>
                    </a:lnTo>
                    <a:lnTo>
                      <a:pt x="2641401" y="2167466"/>
                    </a:lnTo>
                    <a:lnTo>
                      <a:pt x="0" y="216746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GB" sz="2000" kern="1200" dirty="0"/>
                  <a:t>NHS Outcome framework</a:t>
                </a:r>
              </a:p>
            </p:txBody>
          </p:sp>
        </p:grpSp>
        <p:sp>
          <p:nvSpPr>
            <p:cNvPr id="16" name="Oval 15">
              <a:extLst>
                <a:ext uri="{FF2B5EF4-FFF2-40B4-BE49-F238E27FC236}">
                  <a16:creationId xmlns:a16="http://schemas.microsoft.com/office/drawing/2014/main" id="{75254DE8-D0A2-1251-BF4B-D8EC2721CAE8}"/>
                </a:ext>
              </a:extLst>
            </p:cNvPr>
            <p:cNvSpPr/>
            <p:nvPr/>
          </p:nvSpPr>
          <p:spPr>
            <a:xfrm>
              <a:off x="3579328" y="3282085"/>
              <a:ext cx="1040669" cy="541866"/>
            </a:xfrm>
            <a:prstGeom prst="ellips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pPr algn="ctr"/>
              <a:r>
                <a:rPr lang="en-GB" dirty="0"/>
                <a:t>2008</a:t>
              </a:r>
            </a:p>
          </p:txBody>
        </p:sp>
        <p:sp>
          <p:nvSpPr>
            <p:cNvPr id="17" name="Oval 16">
              <a:extLst>
                <a:ext uri="{FF2B5EF4-FFF2-40B4-BE49-F238E27FC236}">
                  <a16:creationId xmlns:a16="http://schemas.microsoft.com/office/drawing/2014/main" id="{5E04FBC5-A0AF-8467-9B93-D55ABB94D6F9}"/>
                </a:ext>
              </a:extLst>
            </p:cNvPr>
            <p:cNvSpPr/>
            <p:nvPr/>
          </p:nvSpPr>
          <p:spPr>
            <a:xfrm>
              <a:off x="6352800" y="3284049"/>
              <a:ext cx="1040669" cy="541866"/>
            </a:xfrm>
            <a:prstGeom prst="ellips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pPr algn="ctr"/>
              <a:r>
                <a:rPr lang="en-GB" dirty="0"/>
                <a:t>2010</a:t>
              </a:r>
            </a:p>
          </p:txBody>
        </p:sp>
        <p:sp>
          <p:nvSpPr>
            <p:cNvPr id="18" name="Oval 17">
              <a:extLst>
                <a:ext uri="{FF2B5EF4-FFF2-40B4-BE49-F238E27FC236}">
                  <a16:creationId xmlns:a16="http://schemas.microsoft.com/office/drawing/2014/main" id="{61570F07-2823-687C-ADCE-1919636526EF}"/>
                </a:ext>
              </a:extLst>
            </p:cNvPr>
            <p:cNvSpPr/>
            <p:nvPr/>
          </p:nvSpPr>
          <p:spPr>
            <a:xfrm>
              <a:off x="9126271" y="3275043"/>
              <a:ext cx="1040669" cy="541866"/>
            </a:xfrm>
            <a:prstGeom prst="ellips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pPr algn="ctr"/>
              <a:r>
                <a:rPr lang="en-GB" dirty="0"/>
                <a:t>2016</a:t>
              </a:r>
            </a:p>
          </p:txBody>
        </p:sp>
      </p:grpSp>
      <p:sp>
        <p:nvSpPr>
          <p:cNvPr id="19" name="Footer Placeholder 18">
            <a:extLst>
              <a:ext uri="{FF2B5EF4-FFF2-40B4-BE49-F238E27FC236}">
                <a16:creationId xmlns:a16="http://schemas.microsoft.com/office/drawing/2014/main" id="{E8ADCADC-4D72-0568-2EEF-434A3C4A454A}"/>
              </a:ext>
            </a:extLst>
          </p:cNvPr>
          <p:cNvSpPr>
            <a:spLocks noGrp="1"/>
          </p:cNvSpPr>
          <p:nvPr>
            <p:ph type="ftr" sz="quarter" idx="11"/>
          </p:nvPr>
        </p:nvSpPr>
        <p:spPr/>
        <p:txBody>
          <a:bodyPr/>
          <a:lstStyle/>
          <a:p>
            <a:r>
              <a:rPr lang="en-GB"/>
              <a:t>Dr Simona Ferraraccio</a:t>
            </a:r>
          </a:p>
        </p:txBody>
      </p:sp>
      <p:sp>
        <p:nvSpPr>
          <p:cNvPr id="20" name="Slide Number Placeholder 19">
            <a:extLst>
              <a:ext uri="{FF2B5EF4-FFF2-40B4-BE49-F238E27FC236}">
                <a16:creationId xmlns:a16="http://schemas.microsoft.com/office/drawing/2014/main" id="{7EEE95C4-A480-08F5-8D88-26DB2882EF0C}"/>
              </a:ext>
            </a:extLst>
          </p:cNvPr>
          <p:cNvSpPr>
            <a:spLocks noGrp="1"/>
          </p:cNvSpPr>
          <p:nvPr>
            <p:ph type="sldNum" sz="quarter" idx="12"/>
          </p:nvPr>
        </p:nvSpPr>
        <p:spPr/>
        <p:txBody>
          <a:bodyPr/>
          <a:lstStyle/>
          <a:p>
            <a:fld id="{EB67FAB1-928E-4623-B02F-B3A789B6FE3F}" type="slidenum">
              <a:rPr lang="en-GB" smtClean="0"/>
              <a:t>3</a:t>
            </a:fld>
            <a:endParaRPr lang="en-GB"/>
          </a:p>
        </p:txBody>
      </p:sp>
      <p:pic>
        <p:nvPicPr>
          <p:cNvPr id="25" name="Picture 24" descr="A diagram of a health care framework&#10;&#10;AI-generated content may be incorrect.">
            <a:extLst>
              <a:ext uri="{FF2B5EF4-FFF2-40B4-BE49-F238E27FC236}">
                <a16:creationId xmlns:a16="http://schemas.microsoft.com/office/drawing/2014/main" id="{C4F4553A-09EC-888A-7803-7EC590A605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982" b="17576"/>
          <a:stretch/>
        </p:blipFill>
        <p:spPr>
          <a:xfrm>
            <a:off x="2786380" y="2867182"/>
            <a:ext cx="5942415" cy="3451448"/>
          </a:xfrm>
          <a:prstGeom prst="rect">
            <a:avLst/>
          </a:prstGeom>
        </p:spPr>
      </p:pic>
    </p:spTree>
    <p:extLst>
      <p:ext uri="{BB962C8B-B14F-4D97-AF65-F5344CB8AC3E}">
        <p14:creationId xmlns:p14="http://schemas.microsoft.com/office/powerpoint/2010/main" val="3201112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C7F8E-556B-E1E2-D989-68CC2EAEDC10}"/>
              </a:ext>
            </a:extLst>
          </p:cNvPr>
          <p:cNvSpPr>
            <a:spLocks noGrp="1"/>
          </p:cNvSpPr>
          <p:nvPr>
            <p:ph type="title"/>
          </p:nvPr>
        </p:nvSpPr>
        <p:spPr/>
        <p:txBody>
          <a:bodyPr/>
          <a:lstStyle/>
          <a:p>
            <a:r>
              <a:rPr lang="en-GB" dirty="0"/>
              <a:t>The NHS Outcomes Framework in Wales</a:t>
            </a:r>
          </a:p>
        </p:txBody>
      </p:sp>
      <p:sp>
        <p:nvSpPr>
          <p:cNvPr id="3" name="Content Placeholder 2">
            <a:extLst>
              <a:ext uri="{FF2B5EF4-FFF2-40B4-BE49-F238E27FC236}">
                <a16:creationId xmlns:a16="http://schemas.microsoft.com/office/drawing/2014/main" id="{37CDF29D-B08C-7D52-E3CE-A9476F8D258C}"/>
              </a:ext>
            </a:extLst>
          </p:cNvPr>
          <p:cNvSpPr>
            <a:spLocks noGrp="1"/>
          </p:cNvSpPr>
          <p:nvPr>
            <p:ph idx="1"/>
          </p:nvPr>
        </p:nvSpPr>
        <p:spPr/>
        <p:txBody>
          <a:bodyPr/>
          <a:lstStyle/>
          <a:p>
            <a:r>
              <a:rPr lang="en-GB" b="1" dirty="0">
                <a:hlinkClick r:id="rId2"/>
              </a:rPr>
              <a:t>Public Health Outcomes Framework</a:t>
            </a:r>
            <a:r>
              <a:rPr lang="en-GB" b="1" dirty="0"/>
              <a:t>:</a:t>
            </a:r>
            <a:r>
              <a:rPr lang="en-GB" dirty="0"/>
              <a:t> Evaluates the impact of policies and public services on health, focusing on health improvement, reducing inequalities, and covering key domains such as healthy living and life-course health.</a:t>
            </a:r>
          </a:p>
          <a:p>
            <a:r>
              <a:rPr lang="en-GB" b="1" dirty="0">
                <a:hlinkClick r:id="rId3"/>
              </a:rPr>
              <a:t>NHS Wales Delivery Framework</a:t>
            </a:r>
            <a:r>
              <a:rPr lang="en-GB" b="1" dirty="0"/>
              <a:t>:</a:t>
            </a:r>
            <a:r>
              <a:rPr lang="en-GB" dirty="0"/>
              <a:t> Measures the NHS throughout the year on the delivery of services and processes that contribute to the goals of the Public Health Outcomes Framework.</a:t>
            </a:r>
          </a:p>
          <a:p>
            <a:r>
              <a:rPr lang="en-GB" b="1" dirty="0"/>
              <a:t>Key Themes:</a:t>
            </a:r>
            <a:r>
              <a:rPr lang="en-GB" dirty="0"/>
              <a:t> Priority areas include timely access to care, population health, mental health access, and strengthening community capacity.</a:t>
            </a:r>
          </a:p>
          <a:p>
            <a:endParaRPr lang="en-GB" dirty="0"/>
          </a:p>
        </p:txBody>
      </p:sp>
      <p:sp>
        <p:nvSpPr>
          <p:cNvPr id="4" name="Footer Placeholder 3">
            <a:extLst>
              <a:ext uri="{FF2B5EF4-FFF2-40B4-BE49-F238E27FC236}">
                <a16:creationId xmlns:a16="http://schemas.microsoft.com/office/drawing/2014/main" id="{E53DAAD7-778C-2948-B07B-130557F5280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269FE49-CE3F-DC56-4713-488EC0B4ADF5}"/>
              </a:ext>
            </a:extLst>
          </p:cNvPr>
          <p:cNvSpPr>
            <a:spLocks noGrp="1"/>
          </p:cNvSpPr>
          <p:nvPr>
            <p:ph type="sldNum" sz="quarter" idx="12"/>
          </p:nvPr>
        </p:nvSpPr>
        <p:spPr/>
        <p:txBody>
          <a:bodyPr/>
          <a:lstStyle/>
          <a:p>
            <a:fld id="{EB67FAB1-928E-4623-B02F-B3A789B6FE3F}" type="slidenum">
              <a:rPr lang="en-GB" smtClean="0"/>
              <a:t>4</a:t>
            </a:fld>
            <a:endParaRPr lang="en-GB"/>
          </a:p>
        </p:txBody>
      </p:sp>
    </p:spTree>
    <p:extLst>
      <p:ext uri="{BB962C8B-B14F-4D97-AF65-F5344CB8AC3E}">
        <p14:creationId xmlns:p14="http://schemas.microsoft.com/office/powerpoint/2010/main" val="3480365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B7FFC-7548-5538-DF8F-603FD9D269D5}"/>
              </a:ext>
            </a:extLst>
          </p:cNvPr>
          <p:cNvSpPr>
            <a:spLocks noGrp="1"/>
          </p:cNvSpPr>
          <p:nvPr>
            <p:ph type="title"/>
          </p:nvPr>
        </p:nvSpPr>
        <p:spPr>
          <a:xfrm>
            <a:off x="0" y="0"/>
            <a:ext cx="10515600" cy="1325563"/>
          </a:xfrm>
        </p:spPr>
        <p:txBody>
          <a:bodyPr/>
          <a:lstStyle/>
          <a:p>
            <a:r>
              <a:rPr lang="en-GB" dirty="0"/>
              <a:t>Initiative with the NHS </a:t>
            </a:r>
          </a:p>
        </p:txBody>
      </p:sp>
      <p:sp>
        <p:nvSpPr>
          <p:cNvPr id="3" name="Content Placeholder 2">
            <a:extLst>
              <a:ext uri="{FF2B5EF4-FFF2-40B4-BE49-F238E27FC236}">
                <a16:creationId xmlns:a16="http://schemas.microsoft.com/office/drawing/2014/main" id="{7346DD28-06D8-A0F6-7DFB-10D2FCB14387}"/>
              </a:ext>
            </a:extLst>
          </p:cNvPr>
          <p:cNvSpPr>
            <a:spLocks noGrp="1"/>
          </p:cNvSpPr>
          <p:nvPr>
            <p:ph idx="1"/>
          </p:nvPr>
        </p:nvSpPr>
        <p:spPr>
          <a:xfrm>
            <a:off x="174590" y="1581987"/>
            <a:ext cx="11842820" cy="4351338"/>
          </a:xfrm>
        </p:spPr>
        <p:txBody>
          <a:bodyPr/>
          <a:lstStyle/>
          <a:p>
            <a:r>
              <a:rPr lang="en-GB" dirty="0"/>
              <a:t>Implementation of new care models </a:t>
            </a:r>
          </a:p>
          <a:p>
            <a:r>
              <a:rPr lang="en-GB" dirty="0"/>
              <a:t>Change in commissioning responsibility for healthcare</a:t>
            </a:r>
          </a:p>
          <a:p>
            <a:r>
              <a:rPr lang="en-GB" dirty="0"/>
              <a:t>Expansion of providers within the healthcare market</a:t>
            </a:r>
          </a:p>
          <a:p>
            <a:r>
              <a:rPr lang="en-GB" dirty="0"/>
              <a:t>Developments to the role of NHS Improvement (NHSI)</a:t>
            </a:r>
          </a:p>
          <a:p>
            <a:r>
              <a:rPr lang="en-GB" dirty="0"/>
              <a:t>Partnership with local authorities through Health and Well-being Boards and Healthwatch</a:t>
            </a:r>
          </a:p>
          <a:p>
            <a:r>
              <a:rPr lang="en-GB" dirty="0"/>
              <a:t>The role of National Institute for Health and Care Excellence (NICE) </a:t>
            </a:r>
          </a:p>
        </p:txBody>
      </p:sp>
      <p:sp>
        <p:nvSpPr>
          <p:cNvPr id="4" name="Footer Placeholder 3">
            <a:extLst>
              <a:ext uri="{FF2B5EF4-FFF2-40B4-BE49-F238E27FC236}">
                <a16:creationId xmlns:a16="http://schemas.microsoft.com/office/drawing/2014/main" id="{D98C36F0-4912-F9F0-4000-D9B2A911CD5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52C5882-51AE-2AB9-23A8-4FB37EF675B8}"/>
              </a:ext>
            </a:extLst>
          </p:cNvPr>
          <p:cNvSpPr>
            <a:spLocks noGrp="1"/>
          </p:cNvSpPr>
          <p:nvPr>
            <p:ph type="sldNum" sz="quarter" idx="12"/>
          </p:nvPr>
        </p:nvSpPr>
        <p:spPr/>
        <p:txBody>
          <a:bodyPr/>
          <a:lstStyle/>
          <a:p>
            <a:fld id="{EB67FAB1-928E-4623-B02F-B3A789B6FE3F}" type="slidenum">
              <a:rPr lang="en-GB" smtClean="0"/>
              <a:t>5</a:t>
            </a:fld>
            <a:endParaRPr lang="en-GB"/>
          </a:p>
        </p:txBody>
      </p:sp>
      <p:pic>
        <p:nvPicPr>
          <p:cNvPr id="6" name="Picture 5" descr="A black and yellow logo&#10;&#10;Description automatically generated">
            <a:extLst>
              <a:ext uri="{FF2B5EF4-FFF2-40B4-BE49-F238E27FC236}">
                <a16:creationId xmlns:a16="http://schemas.microsoft.com/office/drawing/2014/main" id="{F394C6E0-05C9-9830-17CE-2A78EB49E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cxnSp>
        <p:nvCxnSpPr>
          <p:cNvPr id="8" name="Straight Connector 7">
            <a:extLst>
              <a:ext uri="{FF2B5EF4-FFF2-40B4-BE49-F238E27FC236}">
                <a16:creationId xmlns:a16="http://schemas.microsoft.com/office/drawing/2014/main" id="{ABD3A96E-DFBE-0EF6-B84D-E68088926A34}"/>
              </a:ext>
            </a:extLst>
          </p:cNvPr>
          <p:cNvCxnSpPr>
            <a:cxnSpLocks/>
          </p:cNvCxnSpPr>
          <p:nvPr/>
        </p:nvCxnSpPr>
        <p:spPr>
          <a:xfrm>
            <a:off x="0" y="1158962"/>
            <a:ext cx="12192000" cy="0"/>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1331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5B2A8-EFB7-1FA0-57A8-5F88FEF7835B}"/>
              </a:ext>
            </a:extLst>
          </p:cNvPr>
          <p:cNvSpPr>
            <a:spLocks noGrp="1"/>
          </p:cNvSpPr>
          <p:nvPr>
            <p:ph type="title"/>
          </p:nvPr>
        </p:nvSpPr>
        <p:spPr/>
        <p:txBody>
          <a:bodyPr/>
          <a:lstStyle/>
          <a:p>
            <a:r>
              <a:rPr lang="en-GB" dirty="0"/>
              <a:t>Key Strategic Drivers</a:t>
            </a:r>
          </a:p>
        </p:txBody>
      </p:sp>
      <p:sp>
        <p:nvSpPr>
          <p:cNvPr id="3" name="Content Placeholder 2">
            <a:extLst>
              <a:ext uri="{FF2B5EF4-FFF2-40B4-BE49-F238E27FC236}">
                <a16:creationId xmlns:a16="http://schemas.microsoft.com/office/drawing/2014/main" id="{4F22379F-E75A-F6F1-9F08-80F51DE281B2}"/>
              </a:ext>
            </a:extLst>
          </p:cNvPr>
          <p:cNvSpPr>
            <a:spLocks noGrp="1"/>
          </p:cNvSpPr>
          <p:nvPr>
            <p:ph idx="1"/>
          </p:nvPr>
        </p:nvSpPr>
        <p:spPr/>
        <p:txBody>
          <a:bodyPr/>
          <a:lstStyle/>
          <a:p>
            <a:r>
              <a:rPr lang="en-GB" b="1" dirty="0">
                <a:hlinkClick r:id="rId2"/>
              </a:rPr>
              <a:t>Well-being of Future Generations (Wales) Act 2015</a:t>
            </a:r>
            <a:r>
              <a:rPr lang="en-GB" b="1" dirty="0"/>
              <a:t>:</a:t>
            </a:r>
            <a:r>
              <a:rPr lang="en-GB" dirty="0"/>
              <a:t> Sets seven well-being goals for Wales, ensuring public bodies work together to improve social, economic, environmental, and cultural well-being.</a:t>
            </a:r>
          </a:p>
          <a:p>
            <a:r>
              <a:rPr lang="en-GB" b="1" dirty="0">
                <a:hlinkClick r:id="rId3"/>
              </a:rPr>
              <a:t>A Healthier Wales</a:t>
            </a:r>
            <a:r>
              <a:rPr lang="en-GB" b="1" dirty="0"/>
              <a:t>:</a:t>
            </a:r>
            <a:r>
              <a:rPr lang="en-GB" dirty="0"/>
              <a:t> Drives a "Prudent Health" approach, focusing on outcomes that matter to individuals, ensuring safety, efficiency, and equity.</a:t>
            </a:r>
          </a:p>
          <a:p>
            <a:r>
              <a:rPr lang="en-GB" b="1" dirty="0">
                <a:hlinkClick r:id="rId4"/>
              </a:rPr>
              <a:t>National Clinical Framework</a:t>
            </a:r>
            <a:r>
              <a:rPr lang="en-GB" b="1" dirty="0"/>
              <a:t>:</a:t>
            </a:r>
            <a:r>
              <a:rPr lang="en-GB" dirty="0"/>
              <a:t> Guides the clinical aspects of the health service to improve outcomes.</a:t>
            </a:r>
          </a:p>
          <a:p>
            <a:endParaRPr lang="en-GB" dirty="0"/>
          </a:p>
        </p:txBody>
      </p:sp>
      <p:sp>
        <p:nvSpPr>
          <p:cNvPr id="4" name="Footer Placeholder 3">
            <a:extLst>
              <a:ext uri="{FF2B5EF4-FFF2-40B4-BE49-F238E27FC236}">
                <a16:creationId xmlns:a16="http://schemas.microsoft.com/office/drawing/2014/main" id="{3E80029A-3CEB-9DAB-5923-8AA64128217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916BD46-4CD0-16F3-BD70-59589594D44A}"/>
              </a:ext>
            </a:extLst>
          </p:cNvPr>
          <p:cNvSpPr>
            <a:spLocks noGrp="1"/>
          </p:cNvSpPr>
          <p:nvPr>
            <p:ph type="sldNum" sz="quarter" idx="12"/>
          </p:nvPr>
        </p:nvSpPr>
        <p:spPr/>
        <p:txBody>
          <a:bodyPr/>
          <a:lstStyle/>
          <a:p>
            <a:fld id="{EB67FAB1-928E-4623-B02F-B3A789B6FE3F}" type="slidenum">
              <a:rPr lang="en-GB" smtClean="0"/>
              <a:t>6</a:t>
            </a:fld>
            <a:endParaRPr lang="en-GB"/>
          </a:p>
        </p:txBody>
      </p:sp>
    </p:spTree>
    <p:extLst>
      <p:ext uri="{BB962C8B-B14F-4D97-AF65-F5344CB8AC3E}">
        <p14:creationId xmlns:p14="http://schemas.microsoft.com/office/powerpoint/2010/main" val="3383105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9890F-4925-868A-DA5E-956167EFDC9D}"/>
              </a:ext>
            </a:extLst>
          </p:cNvPr>
          <p:cNvSpPr>
            <a:spLocks noGrp="1"/>
          </p:cNvSpPr>
          <p:nvPr>
            <p:ph type="title"/>
          </p:nvPr>
        </p:nvSpPr>
        <p:spPr/>
        <p:txBody>
          <a:bodyPr/>
          <a:lstStyle/>
          <a:p>
            <a:r>
              <a:rPr lang="en-GB" dirty="0"/>
              <a:t>Key Indicators</a:t>
            </a:r>
          </a:p>
        </p:txBody>
      </p:sp>
      <p:sp>
        <p:nvSpPr>
          <p:cNvPr id="3" name="Content Placeholder 2">
            <a:extLst>
              <a:ext uri="{FF2B5EF4-FFF2-40B4-BE49-F238E27FC236}">
                <a16:creationId xmlns:a16="http://schemas.microsoft.com/office/drawing/2014/main" id="{5A66DB01-65AE-C64F-7D7C-821575455448}"/>
              </a:ext>
            </a:extLst>
          </p:cNvPr>
          <p:cNvSpPr>
            <a:spLocks noGrp="1"/>
          </p:cNvSpPr>
          <p:nvPr>
            <p:ph idx="1"/>
          </p:nvPr>
        </p:nvSpPr>
        <p:spPr/>
        <p:txBody>
          <a:bodyPr/>
          <a:lstStyle/>
          <a:p>
            <a:r>
              <a:rPr lang="en-GB" sz="3200" dirty="0"/>
              <a:t>The frameworks track indicators such as life expectancy, healthy lifestyle choices, and the wider determinants of health, such as housing and employment, to understand the health of the population.</a:t>
            </a:r>
          </a:p>
          <a:p>
            <a:pPr marL="0" indent="0">
              <a:buNone/>
            </a:pPr>
            <a:endParaRPr lang="en-GB" sz="3200" dirty="0"/>
          </a:p>
          <a:p>
            <a:r>
              <a:rPr lang="en-GB" sz="3200" dirty="0"/>
              <a:t>Mental health services are monitored through specialized outcome tools to ensure improvements in well-being and service user experience. </a:t>
            </a:r>
          </a:p>
          <a:p>
            <a:endParaRPr lang="en-GB" dirty="0"/>
          </a:p>
        </p:txBody>
      </p:sp>
      <p:sp>
        <p:nvSpPr>
          <p:cNvPr id="4" name="Footer Placeholder 3">
            <a:extLst>
              <a:ext uri="{FF2B5EF4-FFF2-40B4-BE49-F238E27FC236}">
                <a16:creationId xmlns:a16="http://schemas.microsoft.com/office/drawing/2014/main" id="{40568FF5-2C08-2145-84B6-1F171963C8D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A1E469C-4D40-1391-350E-AF98FD6990AD}"/>
              </a:ext>
            </a:extLst>
          </p:cNvPr>
          <p:cNvSpPr>
            <a:spLocks noGrp="1"/>
          </p:cNvSpPr>
          <p:nvPr>
            <p:ph type="sldNum" sz="quarter" idx="12"/>
          </p:nvPr>
        </p:nvSpPr>
        <p:spPr/>
        <p:txBody>
          <a:bodyPr/>
          <a:lstStyle/>
          <a:p>
            <a:fld id="{EB67FAB1-928E-4623-B02F-B3A789B6FE3F}" type="slidenum">
              <a:rPr lang="en-GB" smtClean="0"/>
              <a:t>7</a:t>
            </a:fld>
            <a:endParaRPr lang="en-GB"/>
          </a:p>
        </p:txBody>
      </p:sp>
    </p:spTree>
    <p:extLst>
      <p:ext uri="{BB962C8B-B14F-4D97-AF65-F5344CB8AC3E}">
        <p14:creationId xmlns:p14="http://schemas.microsoft.com/office/powerpoint/2010/main" val="2707015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592B9-8CDD-BB11-7FAA-2C0BD1AC62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856F7-545C-D584-293F-63E2F7E35D0D}"/>
              </a:ext>
            </a:extLst>
          </p:cNvPr>
          <p:cNvSpPr>
            <a:spLocks noGrp="1"/>
          </p:cNvSpPr>
          <p:nvPr>
            <p:ph type="title"/>
          </p:nvPr>
        </p:nvSpPr>
        <p:spPr>
          <a:xfrm>
            <a:off x="0" y="0"/>
            <a:ext cx="10515600" cy="1325563"/>
          </a:xfrm>
        </p:spPr>
        <p:txBody>
          <a:bodyPr/>
          <a:lstStyle/>
          <a:p>
            <a:r>
              <a:rPr lang="en-GB" b="1" dirty="0"/>
              <a:t>Defining QUALITY</a:t>
            </a:r>
          </a:p>
        </p:txBody>
      </p:sp>
      <p:sp>
        <p:nvSpPr>
          <p:cNvPr id="4" name="Footer Placeholder 3">
            <a:extLst>
              <a:ext uri="{FF2B5EF4-FFF2-40B4-BE49-F238E27FC236}">
                <a16:creationId xmlns:a16="http://schemas.microsoft.com/office/drawing/2014/main" id="{89314143-9326-BFF3-12B8-4D2C55B544E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F53FC58-6188-003B-D4C4-EF812581FC22}"/>
              </a:ext>
            </a:extLst>
          </p:cNvPr>
          <p:cNvSpPr>
            <a:spLocks noGrp="1"/>
          </p:cNvSpPr>
          <p:nvPr>
            <p:ph type="sldNum" sz="quarter" idx="12"/>
          </p:nvPr>
        </p:nvSpPr>
        <p:spPr/>
        <p:txBody>
          <a:bodyPr/>
          <a:lstStyle/>
          <a:p>
            <a:fld id="{EB67FAB1-928E-4623-B02F-B3A789B6FE3F}" type="slidenum">
              <a:rPr lang="en-GB" smtClean="0"/>
              <a:t>8</a:t>
            </a:fld>
            <a:endParaRPr lang="en-GB"/>
          </a:p>
        </p:txBody>
      </p:sp>
      <p:pic>
        <p:nvPicPr>
          <p:cNvPr id="6" name="Picture 5" descr="A black and yellow logo&#10;&#10;Description automatically generated">
            <a:extLst>
              <a:ext uri="{FF2B5EF4-FFF2-40B4-BE49-F238E27FC236}">
                <a16:creationId xmlns:a16="http://schemas.microsoft.com/office/drawing/2014/main" id="{1BB53A4F-01BA-28B5-9706-5EFD35DDD5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
        <p:nvSpPr>
          <p:cNvPr id="8" name="TextBox 7">
            <a:extLst>
              <a:ext uri="{FF2B5EF4-FFF2-40B4-BE49-F238E27FC236}">
                <a16:creationId xmlns:a16="http://schemas.microsoft.com/office/drawing/2014/main" id="{2BBC5C6D-D43F-8E72-31D1-AEFC90612731}"/>
              </a:ext>
            </a:extLst>
          </p:cNvPr>
          <p:cNvSpPr txBox="1"/>
          <p:nvPr/>
        </p:nvSpPr>
        <p:spPr>
          <a:xfrm>
            <a:off x="3167865" y="3075057"/>
            <a:ext cx="5856269" cy="707886"/>
          </a:xfrm>
          <a:prstGeom prst="rect">
            <a:avLst/>
          </a:prstGeom>
          <a:noFill/>
        </p:spPr>
        <p:txBody>
          <a:bodyPr wrap="square" rtlCol="0">
            <a:spAutoFit/>
          </a:bodyPr>
          <a:lstStyle/>
          <a:p>
            <a:pPr algn="ctr"/>
            <a:r>
              <a:rPr lang="en-GB" sz="4000" b="1" dirty="0"/>
              <a:t>WHAT IS QUALITY?</a:t>
            </a:r>
          </a:p>
        </p:txBody>
      </p:sp>
      <p:sp>
        <p:nvSpPr>
          <p:cNvPr id="9" name="TextBox 8">
            <a:extLst>
              <a:ext uri="{FF2B5EF4-FFF2-40B4-BE49-F238E27FC236}">
                <a16:creationId xmlns:a16="http://schemas.microsoft.com/office/drawing/2014/main" id="{8FEE4038-B744-91DC-FDEC-7D23D40A959F}"/>
              </a:ext>
            </a:extLst>
          </p:cNvPr>
          <p:cNvSpPr txBox="1"/>
          <p:nvPr/>
        </p:nvSpPr>
        <p:spPr>
          <a:xfrm>
            <a:off x="-1058884" y="1677090"/>
            <a:ext cx="14309766" cy="523220"/>
          </a:xfrm>
          <a:prstGeom prst="rect">
            <a:avLst/>
          </a:prstGeom>
          <a:noFill/>
        </p:spPr>
        <p:txBody>
          <a:bodyPr wrap="square" rtlCol="0">
            <a:spAutoFit/>
          </a:bodyPr>
          <a:lstStyle/>
          <a:p>
            <a:pPr algn="ctr"/>
            <a:r>
              <a:rPr lang="en-GB" sz="2800" dirty="0">
                <a:latin typeface="Aptos" panose="020B0004020202020204" pitchFamily="34" charset="0"/>
                <a:ea typeface="DengXian" panose="02010600030101010101" pitchFamily="2" charset="-122"/>
                <a:cs typeface="Arial" panose="020B0604020202020204" pitchFamily="34" charset="0"/>
              </a:rPr>
              <a:t>“C</a:t>
            </a:r>
            <a:r>
              <a:rPr lang="en-GB" sz="2800" dirty="0">
                <a:effectLst/>
                <a:latin typeface="Aptos" panose="020B0004020202020204" pitchFamily="34" charset="0"/>
                <a:ea typeface="DengXian" panose="02010600030101010101" pitchFamily="2" charset="-122"/>
                <a:cs typeface="Arial" panose="020B0604020202020204" pitchFamily="34" charset="0"/>
              </a:rPr>
              <a:t>are that is safe, effective and provides a positive patient experience”</a:t>
            </a:r>
            <a:endParaRPr lang="en-GB" sz="2800" dirty="0"/>
          </a:p>
        </p:txBody>
      </p:sp>
      <p:cxnSp>
        <p:nvCxnSpPr>
          <p:cNvPr id="11" name="Straight Arrow Connector 10">
            <a:extLst>
              <a:ext uri="{FF2B5EF4-FFF2-40B4-BE49-F238E27FC236}">
                <a16:creationId xmlns:a16="http://schemas.microsoft.com/office/drawing/2014/main" id="{4E4F6B4B-0F6C-B262-BF50-515BBA93E3EC}"/>
              </a:ext>
            </a:extLst>
          </p:cNvPr>
          <p:cNvCxnSpPr>
            <a:stCxn id="9" idx="2"/>
          </p:cNvCxnSpPr>
          <p:nvPr/>
        </p:nvCxnSpPr>
        <p:spPr>
          <a:xfrm flipH="1">
            <a:off x="3360717" y="2200310"/>
            <a:ext cx="2735282" cy="72102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22272D09-BFE6-6451-E3C4-912189288EE9}"/>
              </a:ext>
            </a:extLst>
          </p:cNvPr>
          <p:cNvCxnSpPr>
            <a:cxnSpLocks/>
            <a:stCxn id="9" idx="2"/>
          </p:cNvCxnSpPr>
          <p:nvPr/>
        </p:nvCxnSpPr>
        <p:spPr>
          <a:xfrm>
            <a:off x="6095999" y="2200310"/>
            <a:ext cx="2514601" cy="766563"/>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55CA1B5D-565F-44E7-F535-4D978447CFE7}"/>
              </a:ext>
            </a:extLst>
          </p:cNvPr>
          <p:cNvSpPr txBox="1"/>
          <p:nvPr/>
        </p:nvSpPr>
        <p:spPr>
          <a:xfrm>
            <a:off x="558140" y="3075057"/>
            <a:ext cx="2625381" cy="1938992"/>
          </a:xfrm>
          <a:prstGeom prst="rect">
            <a:avLst/>
          </a:prstGeom>
          <a:noFill/>
        </p:spPr>
        <p:txBody>
          <a:bodyPr wrap="square" rtlCol="0">
            <a:spAutoFit/>
          </a:bodyPr>
          <a:lstStyle/>
          <a:p>
            <a:r>
              <a:rPr lang="en-GB" sz="2000" b="1" dirty="0"/>
              <a:t>INTRINSIC factors</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dirty="0"/>
              <a:t>Values</a:t>
            </a:r>
          </a:p>
          <a:p>
            <a:pPr marL="342900" indent="-342900">
              <a:buFont typeface="Arial" panose="020B0604020202020204" pitchFamily="34" charset="0"/>
              <a:buChar char="•"/>
            </a:pPr>
            <a:r>
              <a:rPr lang="en-GB" sz="2000" dirty="0"/>
              <a:t>Beliefs</a:t>
            </a:r>
          </a:p>
          <a:p>
            <a:pPr marL="342900" indent="-342900">
              <a:buFont typeface="Arial" panose="020B0604020202020204" pitchFamily="34" charset="0"/>
              <a:buChar char="•"/>
            </a:pPr>
            <a:r>
              <a:rPr lang="en-GB" sz="2000" dirty="0"/>
              <a:t>Attitudes</a:t>
            </a:r>
          </a:p>
          <a:p>
            <a:pPr marL="342900" indent="-342900">
              <a:buFont typeface="Arial" panose="020B0604020202020204" pitchFamily="34" charset="0"/>
              <a:buChar char="•"/>
            </a:pPr>
            <a:r>
              <a:rPr lang="en-GB" sz="2000" dirty="0"/>
              <a:t>Self-knowledge</a:t>
            </a:r>
          </a:p>
        </p:txBody>
      </p:sp>
      <p:sp>
        <p:nvSpPr>
          <p:cNvPr id="16" name="TextBox 15">
            <a:extLst>
              <a:ext uri="{FF2B5EF4-FFF2-40B4-BE49-F238E27FC236}">
                <a16:creationId xmlns:a16="http://schemas.microsoft.com/office/drawing/2014/main" id="{B7FE2C22-8953-1A3C-187D-626EF80CB3C1}"/>
              </a:ext>
            </a:extLst>
          </p:cNvPr>
          <p:cNvSpPr txBox="1"/>
          <p:nvPr/>
        </p:nvSpPr>
        <p:spPr>
          <a:xfrm>
            <a:off x="8868888" y="3075057"/>
            <a:ext cx="2625381" cy="1938992"/>
          </a:xfrm>
          <a:prstGeom prst="rect">
            <a:avLst/>
          </a:prstGeom>
          <a:noFill/>
        </p:spPr>
        <p:txBody>
          <a:bodyPr wrap="square" rtlCol="0">
            <a:spAutoFit/>
          </a:bodyPr>
          <a:lstStyle/>
          <a:p>
            <a:r>
              <a:rPr lang="en-GB" sz="2000" b="1" dirty="0"/>
              <a:t>EXTRINSIC factors</a:t>
            </a:r>
          </a:p>
          <a:p>
            <a:endParaRPr lang="en-GB" sz="2000" b="1" dirty="0"/>
          </a:p>
          <a:p>
            <a:pPr marL="342900" indent="-342900">
              <a:buFont typeface="Arial" panose="020B0604020202020204" pitchFamily="34" charset="0"/>
              <a:buChar char="•"/>
            </a:pPr>
            <a:r>
              <a:rPr lang="en-GB" sz="2000" dirty="0"/>
              <a:t>Time</a:t>
            </a:r>
          </a:p>
          <a:p>
            <a:pPr marL="342900" indent="-342900">
              <a:buFont typeface="Arial" panose="020B0604020202020204" pitchFamily="34" charset="0"/>
              <a:buChar char="•"/>
            </a:pPr>
            <a:r>
              <a:rPr lang="en-GB" sz="2000" dirty="0"/>
              <a:t>Money</a:t>
            </a:r>
          </a:p>
          <a:p>
            <a:pPr marL="342900" indent="-342900">
              <a:buFont typeface="Arial" panose="020B0604020202020204" pitchFamily="34" charset="0"/>
              <a:buChar char="•"/>
            </a:pPr>
            <a:r>
              <a:rPr lang="en-GB" sz="2000" dirty="0"/>
              <a:t>People</a:t>
            </a:r>
          </a:p>
          <a:p>
            <a:pPr marL="342900" indent="-342900">
              <a:buFont typeface="Arial" panose="020B0604020202020204" pitchFamily="34" charset="0"/>
              <a:buChar char="•"/>
            </a:pPr>
            <a:r>
              <a:rPr lang="en-GB" sz="2000" dirty="0"/>
              <a:t>Other resources</a:t>
            </a:r>
          </a:p>
        </p:txBody>
      </p:sp>
      <p:sp>
        <p:nvSpPr>
          <p:cNvPr id="17" name="TextBox 16">
            <a:extLst>
              <a:ext uri="{FF2B5EF4-FFF2-40B4-BE49-F238E27FC236}">
                <a16:creationId xmlns:a16="http://schemas.microsoft.com/office/drawing/2014/main" id="{9A8164C5-9CEB-6FF0-5881-F2DE47F24429}"/>
              </a:ext>
            </a:extLst>
          </p:cNvPr>
          <p:cNvSpPr txBox="1"/>
          <p:nvPr/>
        </p:nvSpPr>
        <p:spPr>
          <a:xfrm>
            <a:off x="7885216" y="5783283"/>
            <a:ext cx="3954483" cy="369332"/>
          </a:xfrm>
          <a:prstGeom prst="rect">
            <a:avLst/>
          </a:prstGeom>
          <a:noFill/>
        </p:spPr>
        <p:txBody>
          <a:bodyPr wrap="square" rtlCol="0">
            <a:spAutoFit/>
          </a:bodyPr>
          <a:lstStyle/>
          <a:p>
            <a:r>
              <a:rPr lang="en-GB" dirty="0"/>
              <a:t>(</a:t>
            </a:r>
            <a:r>
              <a:rPr lang="en-GB" dirty="0">
                <a:hlinkClick r:id="rId3" action="ppaction://hlinksldjump"/>
              </a:rPr>
              <a:t>High Quality Care for All, DH 2008</a:t>
            </a:r>
            <a:r>
              <a:rPr lang="en-GB" dirty="0"/>
              <a:t>)</a:t>
            </a:r>
          </a:p>
        </p:txBody>
      </p:sp>
    </p:spTree>
    <p:extLst>
      <p:ext uri="{BB962C8B-B14F-4D97-AF65-F5344CB8AC3E}">
        <p14:creationId xmlns:p14="http://schemas.microsoft.com/office/powerpoint/2010/main" val="2036686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hidden"/>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5" grpId="0"/>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DD71-FF73-20E5-BBFB-858B6041B8D5}"/>
              </a:ext>
            </a:extLst>
          </p:cNvPr>
          <p:cNvSpPr>
            <a:spLocks noGrp="1"/>
          </p:cNvSpPr>
          <p:nvPr>
            <p:ph type="title"/>
          </p:nvPr>
        </p:nvSpPr>
        <p:spPr>
          <a:xfrm>
            <a:off x="0" y="0"/>
            <a:ext cx="10515600" cy="1073609"/>
          </a:xfrm>
        </p:spPr>
        <p:txBody>
          <a:bodyPr>
            <a:normAutofit/>
          </a:bodyPr>
          <a:lstStyle/>
          <a:p>
            <a:r>
              <a:rPr lang="en-GB" sz="4000" b="1" dirty="0"/>
              <a:t>Dimensions of quality</a:t>
            </a:r>
          </a:p>
        </p:txBody>
      </p:sp>
      <p:sp>
        <p:nvSpPr>
          <p:cNvPr id="4" name="Footer Placeholder 3">
            <a:extLst>
              <a:ext uri="{FF2B5EF4-FFF2-40B4-BE49-F238E27FC236}">
                <a16:creationId xmlns:a16="http://schemas.microsoft.com/office/drawing/2014/main" id="{90B3630B-C106-E030-0669-FA193E063E5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9DDDD70-362D-E00D-01FF-BA65D1CCD7A8}"/>
              </a:ext>
            </a:extLst>
          </p:cNvPr>
          <p:cNvSpPr>
            <a:spLocks noGrp="1"/>
          </p:cNvSpPr>
          <p:nvPr>
            <p:ph type="sldNum" sz="quarter" idx="12"/>
          </p:nvPr>
        </p:nvSpPr>
        <p:spPr/>
        <p:txBody>
          <a:bodyPr/>
          <a:lstStyle/>
          <a:p>
            <a:fld id="{EB67FAB1-928E-4623-B02F-B3A789B6FE3F}" type="slidenum">
              <a:rPr lang="en-GB" smtClean="0"/>
              <a:t>9</a:t>
            </a:fld>
            <a:endParaRPr lang="en-GB"/>
          </a:p>
        </p:txBody>
      </p:sp>
      <p:graphicFrame>
        <p:nvGraphicFramePr>
          <p:cNvPr id="7" name="Diagram 6">
            <a:extLst>
              <a:ext uri="{FF2B5EF4-FFF2-40B4-BE49-F238E27FC236}">
                <a16:creationId xmlns:a16="http://schemas.microsoft.com/office/drawing/2014/main" id="{82882EAA-6E22-21B9-AD37-5ABFD7F5E8AC}"/>
              </a:ext>
            </a:extLst>
          </p:cNvPr>
          <p:cNvGraphicFramePr/>
          <p:nvPr>
            <p:extLst>
              <p:ext uri="{D42A27DB-BD31-4B8C-83A1-F6EECF244321}">
                <p14:modId xmlns:p14="http://schemas.microsoft.com/office/powerpoint/2010/main" val="1795895504"/>
              </p:ext>
            </p:extLst>
          </p:nvPr>
        </p:nvGraphicFramePr>
        <p:xfrm>
          <a:off x="2031999" y="107360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black and yellow logo&#10;&#10;Description automatically generated">
            <a:extLst>
              <a:ext uri="{FF2B5EF4-FFF2-40B4-BE49-F238E27FC236}">
                <a16:creationId xmlns:a16="http://schemas.microsoft.com/office/drawing/2014/main" id="{C5727268-7FE5-CC4F-8FB2-8C0BA430F1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
        <p:nvSpPr>
          <p:cNvPr id="8" name="TextBox 7">
            <a:extLst>
              <a:ext uri="{FF2B5EF4-FFF2-40B4-BE49-F238E27FC236}">
                <a16:creationId xmlns:a16="http://schemas.microsoft.com/office/drawing/2014/main" id="{16F83849-5B15-C007-A98F-91D79DF34E75}"/>
              </a:ext>
            </a:extLst>
          </p:cNvPr>
          <p:cNvSpPr txBox="1"/>
          <p:nvPr/>
        </p:nvSpPr>
        <p:spPr>
          <a:xfrm>
            <a:off x="8498952" y="1185705"/>
            <a:ext cx="3677696" cy="1754326"/>
          </a:xfrm>
          <a:prstGeom prst="rect">
            <a:avLst/>
          </a:prstGeom>
          <a:noFill/>
          <a:ln>
            <a:solidFill>
              <a:schemeClr val="accent6">
                <a:lumMod val="50000"/>
              </a:schemeClr>
            </a:solidFill>
            <a:prstDash val="dash"/>
          </a:ln>
        </p:spPr>
        <p:txBody>
          <a:bodyPr wrap="square" rtlCol="0">
            <a:spAutoFit/>
          </a:bodyPr>
          <a:lstStyle/>
          <a:p>
            <a:pPr algn="just"/>
            <a:r>
              <a:rPr lang="en-GB" sz="1800" dirty="0">
                <a:effectLst/>
                <a:latin typeface="Aptos" panose="020B0004020202020204" pitchFamily="34" charset="0"/>
                <a:ea typeface="DengXian" panose="02010600030101010101" pitchFamily="2" charset="-122"/>
                <a:cs typeface="Arial" panose="020B0604020202020204" pitchFamily="34" charset="0"/>
              </a:rPr>
              <a:t>Relates to “doing no harm” to patients. This can be achieved through provision of a clean and safe environment together with taking steps to reduce avoidable harm </a:t>
            </a:r>
            <a:endParaRPr lang="en-GB" dirty="0"/>
          </a:p>
        </p:txBody>
      </p:sp>
      <p:sp>
        <p:nvSpPr>
          <p:cNvPr id="10" name="TextBox 9">
            <a:extLst>
              <a:ext uri="{FF2B5EF4-FFF2-40B4-BE49-F238E27FC236}">
                <a16:creationId xmlns:a16="http://schemas.microsoft.com/office/drawing/2014/main" id="{7740A7AB-9CFF-B5E4-DD29-3BC93999E462}"/>
              </a:ext>
            </a:extLst>
          </p:cNvPr>
          <p:cNvSpPr txBox="1"/>
          <p:nvPr/>
        </p:nvSpPr>
        <p:spPr>
          <a:xfrm>
            <a:off x="133564" y="1083883"/>
            <a:ext cx="3496007" cy="2862322"/>
          </a:xfrm>
          <a:prstGeom prst="rect">
            <a:avLst/>
          </a:prstGeom>
          <a:noFill/>
          <a:ln>
            <a:solidFill>
              <a:schemeClr val="accent6">
                <a:lumMod val="60000"/>
                <a:lumOff val="40000"/>
              </a:schemeClr>
            </a:solidFill>
            <a:prstDash val="dash"/>
          </a:ln>
        </p:spPr>
        <p:txBody>
          <a:bodyPr wrap="square" rtlCol="0">
            <a:spAutoFit/>
          </a:bodyPr>
          <a:lstStyle/>
          <a:p>
            <a:pPr algn="just"/>
            <a:r>
              <a:rPr lang="en-GB" dirty="0">
                <a:latin typeface="Aptos" panose="020B0004020202020204" pitchFamily="34" charset="0"/>
                <a:ea typeface="DengXian" panose="02010600030101010101" pitchFamily="2" charset="-122"/>
                <a:cs typeface="Arial" panose="020B0604020202020204" pitchFamily="34" charset="0"/>
              </a:rPr>
              <a:t>It </a:t>
            </a:r>
            <a:r>
              <a:rPr lang="en-GB" sz="1800" dirty="0">
                <a:effectLst/>
                <a:latin typeface="Aptos" panose="020B0004020202020204" pitchFamily="34" charset="0"/>
                <a:ea typeface="DengXian" panose="02010600030101010101" pitchFamily="2" charset="-122"/>
                <a:cs typeface="Arial" panose="020B0604020202020204" pitchFamily="34" charset="0"/>
              </a:rPr>
              <a:t>means doing the right thing in the right way for the right patient at the right time. This involves getting evidence of what works in everyday clinical practice and evaluating its effect on patient care through outcome measures such as mortality, complication rates and patient-reported outcome measures (PROMs). </a:t>
            </a:r>
            <a:endParaRPr lang="en-GB" dirty="0"/>
          </a:p>
        </p:txBody>
      </p:sp>
      <p:sp>
        <p:nvSpPr>
          <p:cNvPr id="11" name="TextBox 10">
            <a:extLst>
              <a:ext uri="{FF2B5EF4-FFF2-40B4-BE49-F238E27FC236}">
                <a16:creationId xmlns:a16="http://schemas.microsoft.com/office/drawing/2014/main" id="{70E85A88-B3C4-4E47-8532-2453ACFD95AE}"/>
              </a:ext>
            </a:extLst>
          </p:cNvPr>
          <p:cNvSpPr txBox="1"/>
          <p:nvPr/>
        </p:nvSpPr>
        <p:spPr>
          <a:xfrm>
            <a:off x="7109717" y="4210657"/>
            <a:ext cx="4743234" cy="1200329"/>
          </a:xfrm>
          <a:prstGeom prst="rect">
            <a:avLst/>
          </a:prstGeom>
          <a:noFill/>
          <a:ln>
            <a:solidFill>
              <a:schemeClr val="accent2"/>
            </a:solidFill>
            <a:prstDash val="dash"/>
          </a:ln>
        </p:spPr>
        <p:txBody>
          <a:bodyPr wrap="square" rtlCol="0">
            <a:spAutoFit/>
          </a:bodyPr>
          <a:lstStyle/>
          <a:p>
            <a:pPr algn="just"/>
            <a:r>
              <a:rPr lang="en-GB" kern="100" dirty="0">
                <a:latin typeface="Aptos" panose="020B0004020202020204" pitchFamily="34" charset="0"/>
                <a:ea typeface="DengXian" panose="02010600030101010101" pitchFamily="2" charset="-122"/>
                <a:cs typeface="Arial" panose="020B0604020202020204" pitchFamily="34" charset="0"/>
              </a:rPr>
              <a:t>R</a:t>
            </a:r>
            <a:r>
              <a:rPr lang="en-GB" sz="1800" kern="100" dirty="0">
                <a:effectLst/>
                <a:latin typeface="Aptos" panose="020B0004020202020204" pitchFamily="34" charset="0"/>
                <a:ea typeface="DengXian" panose="02010600030101010101" pitchFamily="2" charset="-122"/>
                <a:cs typeface="Arial" panose="020B0604020202020204" pitchFamily="34" charset="0"/>
              </a:rPr>
              <a:t>elates to the quality of care from the perspective of the patient. This include the degree to which the patient has been treated with compassion, dignity and respect. </a:t>
            </a:r>
          </a:p>
        </p:txBody>
      </p:sp>
    </p:spTree>
    <p:extLst>
      <p:ext uri="{BB962C8B-B14F-4D97-AF65-F5344CB8AC3E}">
        <p14:creationId xmlns:p14="http://schemas.microsoft.com/office/powerpoint/2010/main" val="419087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7892B-8C56-6BE3-9A5B-34C3730D403B}"/>
              </a:ext>
            </a:extLst>
          </p:cNvPr>
          <p:cNvSpPr>
            <a:spLocks noGrp="1"/>
          </p:cNvSpPr>
          <p:nvPr>
            <p:ph type="title"/>
          </p:nvPr>
        </p:nvSpPr>
        <p:spPr>
          <a:xfrm>
            <a:off x="0" y="-21734"/>
            <a:ext cx="10515600" cy="1325563"/>
          </a:xfrm>
        </p:spPr>
        <p:txBody>
          <a:bodyPr/>
          <a:lstStyle/>
          <a:p>
            <a:r>
              <a:rPr lang="en-GB" dirty="0"/>
              <a:t>… example: </a:t>
            </a:r>
            <a:r>
              <a:rPr lang="en-GB" sz="1800" dirty="0"/>
              <a:t>patient admitted to hospital for knee-replacement</a:t>
            </a:r>
            <a:endParaRPr lang="en-GB" dirty="0"/>
          </a:p>
        </p:txBody>
      </p:sp>
      <p:sp>
        <p:nvSpPr>
          <p:cNvPr id="4" name="Footer Placeholder 3">
            <a:extLst>
              <a:ext uri="{FF2B5EF4-FFF2-40B4-BE49-F238E27FC236}">
                <a16:creationId xmlns:a16="http://schemas.microsoft.com/office/drawing/2014/main" id="{4B727C81-A554-88EE-4E0F-AEBE0AC95FB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9324745-8369-3155-BF96-540544A6DFEC}"/>
              </a:ext>
            </a:extLst>
          </p:cNvPr>
          <p:cNvSpPr>
            <a:spLocks noGrp="1"/>
          </p:cNvSpPr>
          <p:nvPr>
            <p:ph type="sldNum" sz="quarter" idx="12"/>
          </p:nvPr>
        </p:nvSpPr>
        <p:spPr/>
        <p:txBody>
          <a:bodyPr/>
          <a:lstStyle/>
          <a:p>
            <a:fld id="{EB67FAB1-928E-4623-B02F-B3A789B6FE3F}" type="slidenum">
              <a:rPr lang="en-GB" smtClean="0"/>
              <a:t>10</a:t>
            </a:fld>
            <a:endParaRPr lang="en-GB"/>
          </a:p>
        </p:txBody>
      </p:sp>
      <p:graphicFrame>
        <p:nvGraphicFramePr>
          <p:cNvPr id="6" name="Diagram 5">
            <a:extLst>
              <a:ext uri="{FF2B5EF4-FFF2-40B4-BE49-F238E27FC236}">
                <a16:creationId xmlns:a16="http://schemas.microsoft.com/office/drawing/2014/main" id="{1B9A177D-5E56-36C9-A001-FB25BE0CF553}"/>
              </a:ext>
            </a:extLst>
          </p:cNvPr>
          <p:cNvGraphicFramePr/>
          <p:nvPr>
            <p:extLst>
              <p:ext uri="{D42A27DB-BD31-4B8C-83A1-F6EECF244321}">
                <p14:modId xmlns:p14="http://schemas.microsoft.com/office/powerpoint/2010/main" val="2624843543"/>
              </p:ext>
            </p:extLst>
          </p:nvPr>
        </p:nvGraphicFramePr>
        <p:xfrm>
          <a:off x="2031999" y="107360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23CB5396-7DDC-A846-582D-1A080E83E696}"/>
              </a:ext>
            </a:extLst>
          </p:cNvPr>
          <p:cNvSpPr txBox="1"/>
          <p:nvPr/>
        </p:nvSpPr>
        <p:spPr>
          <a:xfrm>
            <a:off x="8292679" y="1303829"/>
            <a:ext cx="3797300" cy="1200329"/>
          </a:xfrm>
          <a:prstGeom prst="rect">
            <a:avLst/>
          </a:prstGeom>
          <a:noFill/>
          <a:ln>
            <a:solidFill>
              <a:schemeClr val="accent6">
                <a:lumMod val="50000"/>
              </a:schemeClr>
            </a:solidFill>
            <a:prstDash val="dash"/>
          </a:ln>
        </p:spPr>
        <p:txBody>
          <a:bodyPr wrap="square" rtlCol="0">
            <a:spAutoFit/>
          </a:bodyPr>
          <a:lstStyle/>
          <a:p>
            <a:r>
              <a:rPr lang="en-GB" dirty="0"/>
              <a:t>Patient doesn’t suffer any harm for example post-operative wound infection, deep-vein thrombosis or pressure ulcer</a:t>
            </a:r>
          </a:p>
        </p:txBody>
      </p:sp>
      <p:sp>
        <p:nvSpPr>
          <p:cNvPr id="8" name="TextBox 7">
            <a:extLst>
              <a:ext uri="{FF2B5EF4-FFF2-40B4-BE49-F238E27FC236}">
                <a16:creationId xmlns:a16="http://schemas.microsoft.com/office/drawing/2014/main" id="{6F9A69EE-37E4-E70E-ECB8-75A6A2AD724B}"/>
              </a:ext>
            </a:extLst>
          </p:cNvPr>
          <p:cNvSpPr txBox="1"/>
          <p:nvPr/>
        </p:nvSpPr>
        <p:spPr>
          <a:xfrm>
            <a:off x="102019" y="2859612"/>
            <a:ext cx="4283947" cy="923330"/>
          </a:xfrm>
          <a:prstGeom prst="rect">
            <a:avLst/>
          </a:prstGeom>
          <a:noFill/>
          <a:ln>
            <a:solidFill>
              <a:schemeClr val="accent6">
                <a:lumMod val="60000"/>
                <a:lumOff val="40000"/>
              </a:schemeClr>
            </a:solidFill>
            <a:prstDash val="dash"/>
          </a:ln>
        </p:spPr>
        <p:txBody>
          <a:bodyPr wrap="square" rtlCol="0">
            <a:spAutoFit/>
          </a:bodyPr>
          <a:lstStyle/>
          <a:p>
            <a:r>
              <a:rPr lang="en-GB" dirty="0"/>
              <a:t>Range of movement is improved; mobility is increased; and pain is relieved or reduced</a:t>
            </a:r>
          </a:p>
        </p:txBody>
      </p:sp>
      <p:sp>
        <p:nvSpPr>
          <p:cNvPr id="9" name="TextBox 8">
            <a:extLst>
              <a:ext uri="{FF2B5EF4-FFF2-40B4-BE49-F238E27FC236}">
                <a16:creationId xmlns:a16="http://schemas.microsoft.com/office/drawing/2014/main" id="{D06FA770-63B3-77E5-A7EE-E2730E8E2919}"/>
              </a:ext>
            </a:extLst>
          </p:cNvPr>
          <p:cNvSpPr txBox="1"/>
          <p:nvPr/>
        </p:nvSpPr>
        <p:spPr>
          <a:xfrm>
            <a:off x="7308362" y="4016847"/>
            <a:ext cx="4283947" cy="1200329"/>
          </a:xfrm>
          <a:prstGeom prst="rect">
            <a:avLst/>
          </a:prstGeom>
          <a:noFill/>
          <a:ln>
            <a:solidFill>
              <a:schemeClr val="accent2"/>
            </a:solidFill>
            <a:prstDash val="dash"/>
          </a:ln>
        </p:spPr>
        <p:txBody>
          <a:bodyPr wrap="square" rtlCol="0">
            <a:spAutoFit/>
          </a:bodyPr>
          <a:lstStyle/>
          <a:p>
            <a:r>
              <a:rPr lang="en-GB" dirty="0"/>
              <a:t>Patient reports a positive experience of care, treated with privacy, dignity and respect; patient would recommend service to friends and family</a:t>
            </a:r>
          </a:p>
        </p:txBody>
      </p:sp>
      <p:pic>
        <p:nvPicPr>
          <p:cNvPr id="10" name="Picture 9" descr="A black and yellow logo&#10;&#10;Description automatically generated">
            <a:extLst>
              <a:ext uri="{FF2B5EF4-FFF2-40B4-BE49-F238E27FC236}">
                <a16:creationId xmlns:a16="http://schemas.microsoft.com/office/drawing/2014/main" id="{80A1AC72-2ED6-E96D-5DF9-22B01237C08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1971258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5" name="Group 14">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6" name="Freeform: Shape 15">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917341C5-3016-F342-3D42-B6E4CB843C89}"/>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200" kern="1200">
                <a:solidFill>
                  <a:schemeClr val="tx2"/>
                </a:solidFill>
                <a:latin typeface="+mj-lt"/>
                <a:ea typeface="+mj-ea"/>
                <a:cs typeface="+mj-cs"/>
              </a:rPr>
              <a:t>What care quality means to me?</a:t>
            </a:r>
          </a:p>
        </p:txBody>
      </p:sp>
      <p:sp>
        <p:nvSpPr>
          <p:cNvPr id="4" name="Footer Placeholder 3">
            <a:extLst>
              <a:ext uri="{FF2B5EF4-FFF2-40B4-BE49-F238E27FC236}">
                <a16:creationId xmlns:a16="http://schemas.microsoft.com/office/drawing/2014/main" id="{0C0457B0-B01B-DEBB-1E3B-BBB185D9856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EB557300-169D-283E-31AC-31C115AE9B0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B67FAB1-928E-4623-B02F-B3A789B6FE3F}" type="slidenum">
              <a:rPr lang="en-US" smtClean="0">
                <a:solidFill>
                  <a:schemeClr val="tx1">
                    <a:tint val="75000"/>
                  </a:schemeClr>
                </a:solidFill>
              </a:rPr>
              <a:pPr>
                <a:spcAft>
                  <a:spcPts val="600"/>
                </a:spcAft>
              </a:pPr>
              <a:t>11</a:t>
            </a:fld>
            <a:endParaRPr lang="en-US">
              <a:solidFill>
                <a:schemeClr val="tx1">
                  <a:tint val="75000"/>
                </a:schemeClr>
              </a:solidFill>
            </a:endParaRPr>
          </a:p>
        </p:txBody>
      </p:sp>
      <p:pic>
        <p:nvPicPr>
          <p:cNvPr id="6" name="Picture 5" descr="A black and yellow logo&#10;&#10;Description automatically generated">
            <a:extLst>
              <a:ext uri="{FF2B5EF4-FFF2-40B4-BE49-F238E27FC236}">
                <a16:creationId xmlns:a16="http://schemas.microsoft.com/office/drawing/2014/main" id="{BE549ED3-8B43-9EF9-61B6-33525B7EB6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2820356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7EE6E60-CCC0-0293-04CB-0D9CE3A2479F}"/>
              </a:ext>
            </a:extLst>
          </p:cNvPr>
          <p:cNvSpPr>
            <a:spLocks noGrp="1"/>
          </p:cNvSpPr>
          <p:nvPr>
            <p:ph type="title"/>
          </p:nvPr>
        </p:nvSpPr>
        <p:spPr>
          <a:xfrm>
            <a:off x="0" y="1401859"/>
            <a:ext cx="4934857" cy="4054282"/>
          </a:xfrm>
        </p:spPr>
        <p:txBody>
          <a:bodyPr>
            <a:normAutofit/>
          </a:bodyPr>
          <a:lstStyle/>
          <a:p>
            <a:r>
              <a:rPr lang="en-GB" sz="3600" b="1" dirty="0">
                <a:solidFill>
                  <a:schemeClr val="tx2"/>
                </a:solidFill>
              </a:rPr>
              <a:t>Quality assurance frameworks</a:t>
            </a:r>
          </a:p>
        </p:txBody>
      </p:sp>
      <p:grpSp>
        <p:nvGrpSpPr>
          <p:cNvPr id="15" name="Group 14">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B721B0C-7846-94FE-7A15-95A87A5BB06C}"/>
              </a:ext>
            </a:extLst>
          </p:cNvPr>
          <p:cNvSpPr>
            <a:spLocks noGrp="1"/>
          </p:cNvSpPr>
          <p:nvPr>
            <p:ph idx="1"/>
          </p:nvPr>
        </p:nvSpPr>
        <p:spPr>
          <a:xfrm>
            <a:off x="4397075" y="1265334"/>
            <a:ext cx="8427049" cy="3751732"/>
          </a:xfrm>
        </p:spPr>
        <p:txBody>
          <a:bodyPr anchor="ctr">
            <a:normAutofit/>
          </a:bodyPr>
          <a:lstStyle/>
          <a:p>
            <a:pPr marL="342900" lvl="0" indent="-342900" rtl="0">
              <a:buFont typeface="+mj-lt"/>
              <a:buAutoNum type="arabicPeriod"/>
            </a:pPr>
            <a:r>
              <a:rPr lang="en-GB" sz="2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The NHS Quality Framework</a:t>
            </a:r>
          </a:p>
          <a:p>
            <a:pPr marL="342900" lvl="0" indent="-342900">
              <a:buFont typeface="+mj-lt"/>
              <a:buAutoNum type="arabicPeriod"/>
            </a:pPr>
            <a:r>
              <a:rPr lang="en-GB" sz="2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Clinical governance</a:t>
            </a:r>
          </a:p>
          <a:p>
            <a:pPr marL="342900" lvl="0" indent="-342900">
              <a:buFont typeface="+mj-lt"/>
              <a:buAutoNum type="arabicPeriod"/>
            </a:pPr>
            <a:r>
              <a:rPr lang="en-GB" sz="2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Maxwell’s elements of quality</a:t>
            </a:r>
          </a:p>
          <a:p>
            <a:pPr marL="342900" lvl="0" indent="-342900">
              <a:spcAft>
                <a:spcPts val="800"/>
              </a:spcAft>
              <a:buFont typeface="+mj-lt"/>
              <a:buAutoNum type="arabicPeriod"/>
            </a:pPr>
            <a:r>
              <a:rPr lang="en-GB" sz="2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Donabedian’s structure, process and outcome model </a:t>
            </a:r>
          </a:p>
        </p:txBody>
      </p:sp>
      <p:sp>
        <p:nvSpPr>
          <p:cNvPr id="4" name="Footer Placeholder 3">
            <a:extLst>
              <a:ext uri="{FF2B5EF4-FFF2-40B4-BE49-F238E27FC236}">
                <a16:creationId xmlns:a16="http://schemas.microsoft.com/office/drawing/2014/main" id="{C42155C4-6032-2A12-B68E-BD76F191451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A04A905D-4C8E-8235-1A5B-946097500B25}"/>
              </a:ext>
            </a:extLst>
          </p:cNvPr>
          <p:cNvSpPr>
            <a:spLocks noGrp="1"/>
          </p:cNvSpPr>
          <p:nvPr>
            <p:ph type="sldNum" sz="quarter" idx="12"/>
          </p:nvPr>
        </p:nvSpPr>
        <p:spPr>
          <a:xfrm>
            <a:off x="8610600" y="6356350"/>
            <a:ext cx="2743200" cy="365125"/>
          </a:xfrm>
        </p:spPr>
        <p:txBody>
          <a:bodyPr>
            <a:normAutofit/>
          </a:bodyPr>
          <a:lstStyle/>
          <a:p>
            <a:pPr>
              <a:spcAft>
                <a:spcPts val="600"/>
              </a:spcAft>
            </a:pPr>
            <a:fld id="{EB67FAB1-928E-4623-B02F-B3A789B6FE3F}" type="slidenum">
              <a:rPr lang="en-GB" smtClean="0"/>
              <a:pPr>
                <a:spcAft>
                  <a:spcPts val="600"/>
                </a:spcAft>
              </a:pPr>
              <a:t>12</a:t>
            </a:fld>
            <a:endParaRPr lang="en-GB"/>
          </a:p>
        </p:txBody>
      </p:sp>
      <p:grpSp>
        <p:nvGrpSpPr>
          <p:cNvPr id="21" name="Group 20">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22" name="Freeform: Shape 21">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lack and yellow logo&#10;&#10;Description automatically generated">
            <a:extLst>
              <a:ext uri="{FF2B5EF4-FFF2-40B4-BE49-F238E27FC236}">
                <a16:creationId xmlns:a16="http://schemas.microsoft.com/office/drawing/2014/main" id="{0D921446-8226-C750-82AA-EA016B8D0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2009097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C8FD9A02-4853-D73F-6B92-AE06D4DDA674}"/>
              </a:ext>
            </a:extLst>
          </p:cNvPr>
          <p:cNvGraphicFramePr/>
          <p:nvPr>
            <p:extLst>
              <p:ext uri="{D42A27DB-BD31-4B8C-83A1-F6EECF244321}">
                <p14:modId xmlns:p14="http://schemas.microsoft.com/office/powerpoint/2010/main" val="719919900"/>
              </p:ext>
            </p:extLst>
          </p:nvPr>
        </p:nvGraphicFramePr>
        <p:xfrm>
          <a:off x="-70339" y="66449"/>
          <a:ext cx="12192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4418074E-D0BE-CDB5-CB1D-EDCC21856013}"/>
              </a:ext>
            </a:extLst>
          </p:cNvPr>
          <p:cNvSpPr>
            <a:spLocks noGrp="1"/>
          </p:cNvSpPr>
          <p:nvPr>
            <p:ph type="title"/>
          </p:nvPr>
        </p:nvSpPr>
        <p:spPr>
          <a:xfrm>
            <a:off x="838200" y="66449"/>
            <a:ext cx="10515600" cy="1325563"/>
          </a:xfrm>
        </p:spPr>
        <p:txBody>
          <a:bodyPr/>
          <a:lstStyle/>
          <a:p>
            <a:pPr algn="ctr"/>
            <a:r>
              <a:rPr lang="en-GB" dirty="0"/>
              <a:t>The NHS Quality Framework</a:t>
            </a:r>
          </a:p>
        </p:txBody>
      </p:sp>
      <p:sp>
        <p:nvSpPr>
          <p:cNvPr id="4" name="Footer Placeholder 3">
            <a:extLst>
              <a:ext uri="{FF2B5EF4-FFF2-40B4-BE49-F238E27FC236}">
                <a16:creationId xmlns:a16="http://schemas.microsoft.com/office/drawing/2014/main" id="{0C49CD88-6105-556F-BE3A-DA397C8CF2D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39F0720-C434-572E-0DE9-D4837CE8F3C0}"/>
              </a:ext>
            </a:extLst>
          </p:cNvPr>
          <p:cNvSpPr>
            <a:spLocks noGrp="1"/>
          </p:cNvSpPr>
          <p:nvPr>
            <p:ph type="sldNum" sz="quarter" idx="12"/>
          </p:nvPr>
        </p:nvSpPr>
        <p:spPr/>
        <p:txBody>
          <a:bodyPr/>
          <a:lstStyle/>
          <a:p>
            <a:fld id="{EB67FAB1-928E-4623-B02F-B3A789B6FE3F}" type="slidenum">
              <a:rPr lang="en-GB" smtClean="0"/>
              <a:t>13</a:t>
            </a:fld>
            <a:endParaRPr lang="en-GB"/>
          </a:p>
        </p:txBody>
      </p:sp>
      <p:pic>
        <p:nvPicPr>
          <p:cNvPr id="6" name="Picture 5" descr="A black and yellow logo&#10;&#10;Description automatically generated">
            <a:extLst>
              <a:ext uri="{FF2B5EF4-FFF2-40B4-BE49-F238E27FC236}">
                <a16:creationId xmlns:a16="http://schemas.microsoft.com/office/drawing/2014/main" id="{DD0583A1-15EE-692C-463B-3BE99CAC034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
        <p:nvSpPr>
          <p:cNvPr id="8" name="TextBox 7">
            <a:extLst>
              <a:ext uri="{FF2B5EF4-FFF2-40B4-BE49-F238E27FC236}">
                <a16:creationId xmlns:a16="http://schemas.microsoft.com/office/drawing/2014/main" id="{DBD6D4D2-5FFD-9393-C32A-7F5778C91E40}"/>
              </a:ext>
            </a:extLst>
          </p:cNvPr>
          <p:cNvSpPr txBox="1"/>
          <p:nvPr/>
        </p:nvSpPr>
        <p:spPr>
          <a:xfrm>
            <a:off x="267956" y="1344161"/>
            <a:ext cx="11656088" cy="646331"/>
          </a:xfrm>
          <a:prstGeom prst="rect">
            <a:avLst/>
          </a:prstGeom>
          <a:blipFill>
            <a:blip r:embed="rId8"/>
            <a:tile tx="0" ty="0" sx="100000" sy="100000" flip="none" algn="tl"/>
          </a:blipFill>
        </p:spPr>
        <p:txBody>
          <a:bodyPr wrap="square">
            <a:spAutoFit/>
          </a:bodyPr>
          <a:lstStyle/>
          <a:p>
            <a:pPr algn="ctr"/>
            <a:r>
              <a:rPr lang="en-GB" sz="1800" dirty="0">
                <a:effectLst/>
                <a:latin typeface="Aptos" panose="020B0004020202020204" pitchFamily="34" charset="0"/>
                <a:ea typeface="DengXian" panose="02010600030101010101" pitchFamily="2" charset="-122"/>
                <a:cs typeface="Arial" panose="020B0604020202020204" pitchFamily="34" charset="0"/>
              </a:rPr>
              <a:t>“Quality assurance” refers to assuring the receiver of an identified degree of excellence of service, goods, or standards of care that is continually monitored through actively gathering relevant data</a:t>
            </a:r>
            <a:endParaRPr lang="en-GB" dirty="0"/>
          </a:p>
        </p:txBody>
      </p:sp>
      <p:sp>
        <p:nvSpPr>
          <p:cNvPr id="11" name="TextBox 10">
            <a:extLst>
              <a:ext uri="{FF2B5EF4-FFF2-40B4-BE49-F238E27FC236}">
                <a16:creationId xmlns:a16="http://schemas.microsoft.com/office/drawing/2014/main" id="{D9EB7833-7D83-7AA8-E764-59BDCF5B561A}"/>
              </a:ext>
            </a:extLst>
          </p:cNvPr>
          <p:cNvSpPr txBox="1"/>
          <p:nvPr/>
        </p:nvSpPr>
        <p:spPr>
          <a:xfrm>
            <a:off x="-70339" y="3477626"/>
            <a:ext cx="1664413" cy="1815882"/>
          </a:xfrm>
          <a:prstGeom prst="rect">
            <a:avLst/>
          </a:prstGeom>
          <a:noFill/>
        </p:spPr>
        <p:txBody>
          <a:bodyPr wrap="square">
            <a:spAutoFit/>
          </a:bodyPr>
          <a:lstStyle/>
          <a:p>
            <a:pPr algn="just"/>
            <a:r>
              <a:rPr lang="en-GB" sz="1400" dirty="0">
                <a:latin typeface="Aptos" panose="020B0004020202020204" pitchFamily="34" charset="0"/>
                <a:ea typeface="DengXian" panose="02010600030101010101" pitchFamily="2" charset="-122"/>
                <a:cs typeface="Arial" panose="020B0604020202020204" pitchFamily="34" charset="0"/>
              </a:rPr>
              <a:t>B</a:t>
            </a:r>
            <a:r>
              <a:rPr lang="en-GB" sz="1400" dirty="0">
                <a:effectLst/>
                <a:latin typeface="Aptos" panose="020B0004020202020204" pitchFamily="34" charset="0"/>
                <a:ea typeface="DengXian" panose="02010600030101010101" pitchFamily="2" charset="-122"/>
                <a:cs typeface="Arial" panose="020B0604020202020204" pitchFamily="34" charset="0"/>
              </a:rPr>
              <a:t>e clear about what high quality care looks like in all specialities and reflecting this in a coherent approach to the setting of standards.</a:t>
            </a:r>
            <a:endParaRPr lang="en-GB" sz="1400" dirty="0"/>
          </a:p>
        </p:txBody>
      </p:sp>
      <p:cxnSp>
        <p:nvCxnSpPr>
          <p:cNvPr id="13" name="Straight Connector 12">
            <a:extLst>
              <a:ext uri="{FF2B5EF4-FFF2-40B4-BE49-F238E27FC236}">
                <a16:creationId xmlns:a16="http://schemas.microsoft.com/office/drawing/2014/main" id="{C464197D-B349-9BD8-201C-1F9830E79E54}"/>
              </a:ext>
            </a:extLst>
          </p:cNvPr>
          <p:cNvCxnSpPr>
            <a:endCxn id="11" idx="0"/>
          </p:cNvCxnSpPr>
          <p:nvPr/>
        </p:nvCxnSpPr>
        <p:spPr>
          <a:xfrm>
            <a:off x="761867" y="3155593"/>
            <a:ext cx="1" cy="322033"/>
          </a:xfrm>
          <a:prstGeom prst="line">
            <a:avLst/>
          </a:prstGeom>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A5119F41-5E97-9C83-E669-E184405ECF8D}"/>
              </a:ext>
            </a:extLst>
          </p:cNvPr>
          <p:cNvSpPr txBox="1"/>
          <p:nvPr/>
        </p:nvSpPr>
        <p:spPr>
          <a:xfrm>
            <a:off x="1703765" y="3477626"/>
            <a:ext cx="1664410" cy="2031325"/>
          </a:xfrm>
          <a:prstGeom prst="rect">
            <a:avLst/>
          </a:prstGeom>
          <a:noFill/>
        </p:spPr>
        <p:txBody>
          <a:bodyPr wrap="square">
            <a:spAutoFit/>
          </a:bodyPr>
          <a:lstStyle/>
          <a:p>
            <a:pPr algn="ctr"/>
            <a:r>
              <a:rPr lang="en-GB" sz="1400" dirty="0">
                <a:latin typeface="Aptos" panose="020B0004020202020204" pitchFamily="34" charset="0"/>
                <a:ea typeface="DengXian" panose="02010600030101010101" pitchFamily="2" charset="-122"/>
                <a:cs typeface="Arial" panose="020B0604020202020204" pitchFamily="34" charset="0"/>
              </a:rPr>
              <a:t>M</a:t>
            </a:r>
            <a:r>
              <a:rPr lang="en-GB" sz="1400" dirty="0">
                <a:effectLst/>
                <a:latin typeface="Aptos" panose="020B0004020202020204" pitchFamily="34" charset="0"/>
                <a:ea typeface="DengXian" panose="02010600030101010101" pitchFamily="2" charset="-122"/>
                <a:cs typeface="Arial" panose="020B0604020202020204" pitchFamily="34" charset="0"/>
              </a:rPr>
              <a:t>easure and understand exactly what we do to work out how to improve. Ensure a quality measurement framework at every level</a:t>
            </a:r>
            <a:endParaRPr lang="en-GB" sz="1400" dirty="0"/>
          </a:p>
        </p:txBody>
      </p:sp>
      <p:cxnSp>
        <p:nvCxnSpPr>
          <p:cNvPr id="16" name="Straight Connector 15">
            <a:extLst>
              <a:ext uri="{FF2B5EF4-FFF2-40B4-BE49-F238E27FC236}">
                <a16:creationId xmlns:a16="http://schemas.microsoft.com/office/drawing/2014/main" id="{9DB611DC-E46B-2D1C-13B2-D75BAF2C83A4}"/>
              </a:ext>
            </a:extLst>
          </p:cNvPr>
          <p:cNvCxnSpPr/>
          <p:nvPr/>
        </p:nvCxnSpPr>
        <p:spPr>
          <a:xfrm>
            <a:off x="2542100" y="3155593"/>
            <a:ext cx="1" cy="322033"/>
          </a:xfrm>
          <a:prstGeom prst="line">
            <a:avLst/>
          </a:prstGeom>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0D276608-009F-5D07-C8A8-2302024339A6}"/>
              </a:ext>
            </a:extLst>
          </p:cNvPr>
          <p:cNvSpPr txBox="1"/>
          <p:nvPr/>
        </p:nvSpPr>
        <p:spPr>
          <a:xfrm>
            <a:off x="3477866" y="3461018"/>
            <a:ext cx="1664409" cy="2557751"/>
          </a:xfrm>
          <a:prstGeom prst="rect">
            <a:avLst/>
          </a:prstGeom>
          <a:noFill/>
        </p:spPr>
        <p:txBody>
          <a:bodyPr wrap="square">
            <a:spAutoFit/>
          </a:bodyPr>
          <a:lstStyle/>
          <a:p>
            <a:pPr lvl="0" algn="ctr" rtl="0">
              <a:lnSpc>
                <a:spcPct val="115000"/>
              </a:lnSpc>
              <a:spcAft>
                <a:spcPts val="800"/>
              </a:spcAft>
            </a:pPr>
            <a:r>
              <a:rPr lang="en-GB" sz="1400" kern="100" dirty="0">
                <a:latin typeface="Aptos" panose="020B0004020202020204" pitchFamily="34" charset="0"/>
                <a:ea typeface="DengXian" panose="02010600030101010101" pitchFamily="2" charset="-122"/>
                <a:cs typeface="Arial" panose="020B0604020202020204" pitchFamily="34" charset="0"/>
              </a:rPr>
              <a:t>M</a:t>
            </a:r>
            <a:r>
              <a:rPr lang="en-GB" sz="1400" kern="100" dirty="0">
                <a:effectLst/>
                <a:latin typeface="Aptos" panose="020B0004020202020204" pitchFamily="34" charset="0"/>
                <a:ea typeface="DengXian" panose="02010600030101010101" pitchFamily="2" charset="-122"/>
                <a:cs typeface="Arial" panose="020B0604020202020204" pitchFamily="34" charset="0"/>
              </a:rPr>
              <a:t>ake data on how well we are doing widely available to staff, patients, and the public to help understand of variation and best practice and to focus on improvement</a:t>
            </a:r>
          </a:p>
        </p:txBody>
      </p:sp>
      <p:cxnSp>
        <p:nvCxnSpPr>
          <p:cNvPr id="21" name="Straight Connector 20">
            <a:extLst>
              <a:ext uri="{FF2B5EF4-FFF2-40B4-BE49-F238E27FC236}">
                <a16:creationId xmlns:a16="http://schemas.microsoft.com/office/drawing/2014/main" id="{81587C04-8864-B7E4-A462-121693C7EDD2}"/>
              </a:ext>
            </a:extLst>
          </p:cNvPr>
          <p:cNvCxnSpPr/>
          <p:nvPr/>
        </p:nvCxnSpPr>
        <p:spPr>
          <a:xfrm>
            <a:off x="4327791" y="3155593"/>
            <a:ext cx="1" cy="322033"/>
          </a:xfrm>
          <a:prstGeom prst="line">
            <a:avLst/>
          </a:prstGeom>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1E8C3950-56F4-EF28-29BE-D77F82CE307E}"/>
              </a:ext>
            </a:extLst>
          </p:cNvPr>
          <p:cNvSpPr txBox="1"/>
          <p:nvPr/>
        </p:nvSpPr>
        <p:spPr>
          <a:xfrm>
            <a:off x="5177717" y="3477626"/>
            <a:ext cx="1664409" cy="2677656"/>
          </a:xfrm>
          <a:prstGeom prst="rect">
            <a:avLst/>
          </a:prstGeom>
          <a:noFill/>
        </p:spPr>
        <p:txBody>
          <a:bodyPr wrap="square">
            <a:spAutoFit/>
          </a:bodyPr>
          <a:lstStyle/>
          <a:p>
            <a:pPr algn="ctr"/>
            <a:r>
              <a:rPr lang="en-GB" sz="1400" dirty="0">
                <a:latin typeface="Aptos" panose="020B0004020202020204" pitchFamily="34" charset="0"/>
                <a:ea typeface="DengXian" panose="02010600030101010101" pitchFamily="2" charset="-122"/>
                <a:cs typeface="Arial" panose="020B0604020202020204" pitchFamily="34" charset="0"/>
              </a:rPr>
              <a:t>T</a:t>
            </a:r>
            <a:r>
              <a:rPr lang="en-GB" sz="1400" dirty="0">
                <a:effectLst/>
                <a:latin typeface="Aptos" panose="020B0004020202020204" pitchFamily="34" charset="0"/>
                <a:ea typeface="DengXian" panose="02010600030101010101" pitchFamily="2" charset="-122"/>
                <a:cs typeface="Arial" panose="020B0604020202020204" pitchFamily="34" charset="0"/>
              </a:rPr>
              <a:t>he system should recognise and reward improvement in the quality of care and service. This means ensuring that the right incentives are in place to support quality improvement</a:t>
            </a:r>
            <a:endParaRPr lang="en-GB" sz="1400" dirty="0"/>
          </a:p>
        </p:txBody>
      </p:sp>
      <p:cxnSp>
        <p:nvCxnSpPr>
          <p:cNvPr id="24" name="Straight Connector 23">
            <a:extLst>
              <a:ext uri="{FF2B5EF4-FFF2-40B4-BE49-F238E27FC236}">
                <a16:creationId xmlns:a16="http://schemas.microsoft.com/office/drawing/2014/main" id="{A7A7AA57-703F-5671-ACB9-DA55B6BB4E1E}"/>
              </a:ext>
            </a:extLst>
          </p:cNvPr>
          <p:cNvCxnSpPr/>
          <p:nvPr/>
        </p:nvCxnSpPr>
        <p:spPr>
          <a:xfrm>
            <a:off x="5992199" y="3155593"/>
            <a:ext cx="1" cy="322033"/>
          </a:xfrm>
          <a:prstGeom prst="line">
            <a:avLst/>
          </a:prstGeom>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F792BB3D-5C38-49B1-FC59-18D1B38686A1}"/>
              </a:ext>
            </a:extLst>
          </p:cNvPr>
          <p:cNvSpPr txBox="1"/>
          <p:nvPr/>
        </p:nvSpPr>
        <p:spPr>
          <a:xfrm>
            <a:off x="6927965" y="3462237"/>
            <a:ext cx="1682634" cy="2462213"/>
          </a:xfrm>
          <a:prstGeom prst="rect">
            <a:avLst/>
          </a:prstGeom>
          <a:noFill/>
        </p:spPr>
        <p:txBody>
          <a:bodyPr wrap="square">
            <a:spAutoFit/>
          </a:bodyPr>
          <a:lstStyle/>
          <a:p>
            <a:pPr algn="ctr"/>
            <a:r>
              <a:rPr lang="en-GB" sz="1400" dirty="0">
                <a:latin typeface="Aptos" panose="020B0004020202020204" pitchFamily="34" charset="0"/>
                <a:ea typeface="DengXian" panose="02010600030101010101" pitchFamily="2" charset="-122"/>
                <a:cs typeface="Arial" panose="020B0604020202020204" pitchFamily="34" charset="0"/>
              </a:rPr>
              <a:t>Q</a:t>
            </a:r>
            <a:r>
              <a:rPr lang="en-GB" sz="1400" dirty="0">
                <a:effectLst/>
                <a:latin typeface="Aptos" panose="020B0004020202020204" pitchFamily="34" charset="0"/>
                <a:ea typeface="DengXian" panose="02010600030101010101" pitchFamily="2" charset="-122"/>
                <a:cs typeface="Arial" panose="020B0604020202020204" pitchFamily="34" charset="0"/>
              </a:rPr>
              <a:t>uality is improved by empowered patients and empowered professionals. There must be a stronger role for clinical leadership and management throughout the NHS. </a:t>
            </a:r>
            <a:endParaRPr lang="en-GB" sz="1400" dirty="0"/>
          </a:p>
        </p:txBody>
      </p:sp>
      <p:cxnSp>
        <p:nvCxnSpPr>
          <p:cNvPr id="27" name="Straight Connector 26">
            <a:extLst>
              <a:ext uri="{FF2B5EF4-FFF2-40B4-BE49-F238E27FC236}">
                <a16:creationId xmlns:a16="http://schemas.microsoft.com/office/drawing/2014/main" id="{D13B3531-F947-7BC4-0D27-C710B6D70E19}"/>
              </a:ext>
            </a:extLst>
          </p:cNvPr>
          <p:cNvCxnSpPr/>
          <p:nvPr/>
        </p:nvCxnSpPr>
        <p:spPr>
          <a:xfrm>
            <a:off x="7769282" y="3132430"/>
            <a:ext cx="1" cy="322033"/>
          </a:xfrm>
          <a:prstGeom prst="line">
            <a:avLst/>
          </a:prstGeom>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9944C145-E697-2675-D18E-AD4D649E9475}"/>
              </a:ext>
            </a:extLst>
          </p:cNvPr>
          <p:cNvSpPr txBox="1"/>
          <p:nvPr/>
        </p:nvSpPr>
        <p:spPr>
          <a:xfrm>
            <a:off x="8696438" y="3420443"/>
            <a:ext cx="1682634" cy="3053272"/>
          </a:xfrm>
          <a:prstGeom prst="rect">
            <a:avLst/>
          </a:prstGeom>
          <a:noFill/>
        </p:spPr>
        <p:txBody>
          <a:bodyPr wrap="square">
            <a:spAutoFit/>
          </a:bodyPr>
          <a:lstStyle/>
          <a:p>
            <a:pPr lvl="0" algn="ctr" rtl="0">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Continuous quality improvement requires health services to search for and apply innovative approaches that are consistently and comprehensive applied across the system. </a:t>
            </a:r>
          </a:p>
        </p:txBody>
      </p:sp>
      <p:cxnSp>
        <p:nvCxnSpPr>
          <p:cNvPr id="30" name="Straight Connector 29">
            <a:extLst>
              <a:ext uri="{FF2B5EF4-FFF2-40B4-BE49-F238E27FC236}">
                <a16:creationId xmlns:a16="http://schemas.microsoft.com/office/drawing/2014/main" id="{6F2E17D8-28CC-2DC9-3213-01873CBB101E}"/>
              </a:ext>
            </a:extLst>
          </p:cNvPr>
          <p:cNvCxnSpPr/>
          <p:nvPr/>
        </p:nvCxnSpPr>
        <p:spPr>
          <a:xfrm>
            <a:off x="9531287" y="3131066"/>
            <a:ext cx="1" cy="322033"/>
          </a:xfrm>
          <a:prstGeom prst="line">
            <a:avLst/>
          </a:prstGeom>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52654925-2E37-41A0-D762-C765527AC038}"/>
              </a:ext>
            </a:extLst>
          </p:cNvPr>
          <p:cNvSpPr txBox="1"/>
          <p:nvPr/>
        </p:nvSpPr>
        <p:spPr>
          <a:xfrm>
            <a:off x="10394876" y="3461017"/>
            <a:ext cx="1682635" cy="2557751"/>
          </a:xfrm>
          <a:prstGeom prst="rect">
            <a:avLst/>
          </a:prstGeom>
          <a:noFill/>
        </p:spPr>
        <p:txBody>
          <a:bodyPr wrap="square">
            <a:spAutoFit/>
          </a:bodyPr>
          <a:lstStyle/>
          <a:p>
            <a:pPr lvl="0" algn="ctr" rtl="0">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Patients and the public need to be reassured that the NHS everywhere is providing high quality care and that essential standards of safety and quality are maintained. </a:t>
            </a:r>
          </a:p>
        </p:txBody>
      </p:sp>
      <p:cxnSp>
        <p:nvCxnSpPr>
          <p:cNvPr id="33" name="Straight Connector 32">
            <a:extLst>
              <a:ext uri="{FF2B5EF4-FFF2-40B4-BE49-F238E27FC236}">
                <a16:creationId xmlns:a16="http://schemas.microsoft.com/office/drawing/2014/main" id="{F9729691-715B-D14B-1A1A-C3A780113A46}"/>
              </a:ext>
            </a:extLst>
          </p:cNvPr>
          <p:cNvCxnSpPr/>
          <p:nvPr/>
        </p:nvCxnSpPr>
        <p:spPr>
          <a:xfrm>
            <a:off x="11236193" y="3141115"/>
            <a:ext cx="1" cy="322033"/>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8108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6434-BB7F-FD17-7FF8-CCE71DB4EDD7}"/>
              </a:ext>
            </a:extLst>
          </p:cNvPr>
          <p:cNvSpPr>
            <a:spLocks noGrp="1"/>
          </p:cNvSpPr>
          <p:nvPr>
            <p:ph type="title"/>
          </p:nvPr>
        </p:nvSpPr>
        <p:spPr>
          <a:xfrm>
            <a:off x="1664413" y="-77002"/>
            <a:ext cx="10515600" cy="1325563"/>
          </a:xfrm>
        </p:spPr>
        <p:txBody>
          <a:bodyPr/>
          <a:lstStyle/>
          <a:p>
            <a:pPr algn="r"/>
            <a:r>
              <a:rPr lang="en-GB" b="1" dirty="0"/>
              <a:t>Clinical governance</a:t>
            </a:r>
          </a:p>
        </p:txBody>
      </p:sp>
      <p:sp>
        <p:nvSpPr>
          <p:cNvPr id="4" name="Footer Placeholder 3">
            <a:extLst>
              <a:ext uri="{FF2B5EF4-FFF2-40B4-BE49-F238E27FC236}">
                <a16:creationId xmlns:a16="http://schemas.microsoft.com/office/drawing/2014/main" id="{4B407863-B547-12B3-9C26-736CAAB7A09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AD194E8-0472-9C0A-2BE6-D6935CD13EF0}"/>
              </a:ext>
            </a:extLst>
          </p:cNvPr>
          <p:cNvSpPr>
            <a:spLocks noGrp="1"/>
          </p:cNvSpPr>
          <p:nvPr>
            <p:ph type="sldNum" sz="quarter" idx="12"/>
          </p:nvPr>
        </p:nvSpPr>
        <p:spPr/>
        <p:txBody>
          <a:bodyPr/>
          <a:lstStyle/>
          <a:p>
            <a:fld id="{EB67FAB1-928E-4623-B02F-B3A789B6FE3F}" type="slidenum">
              <a:rPr lang="en-GB" smtClean="0"/>
              <a:t>14</a:t>
            </a:fld>
            <a:endParaRPr lang="en-GB"/>
          </a:p>
        </p:txBody>
      </p:sp>
      <p:pic>
        <p:nvPicPr>
          <p:cNvPr id="6" name="Picture 5" descr="A black and yellow logo&#10;&#10;Description automatically generated">
            <a:extLst>
              <a:ext uri="{FF2B5EF4-FFF2-40B4-BE49-F238E27FC236}">
                <a16:creationId xmlns:a16="http://schemas.microsoft.com/office/drawing/2014/main" id="{6F000C12-910E-EA99-677E-7F39E5FADD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pic>
        <p:nvPicPr>
          <p:cNvPr id="10" name="Picture 9" descr="A diagram of clinical governance&#10;&#10;AI-generated content may be incorrect.">
            <a:extLst>
              <a:ext uri="{FF2B5EF4-FFF2-40B4-BE49-F238E27FC236}">
                <a16:creationId xmlns:a16="http://schemas.microsoft.com/office/drawing/2014/main" id="{333C1959-1CF9-9365-DFF0-61D518BBCA3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47" t="5917" r="3334" b="4345"/>
          <a:stretch/>
        </p:blipFill>
        <p:spPr>
          <a:xfrm>
            <a:off x="3445053" y="914816"/>
            <a:ext cx="5301894" cy="5028368"/>
          </a:xfrm>
          <a:prstGeom prst="rect">
            <a:avLst/>
          </a:prstGeom>
        </p:spPr>
      </p:pic>
      <p:sp>
        <p:nvSpPr>
          <p:cNvPr id="14" name="TextBox 13">
            <a:extLst>
              <a:ext uri="{FF2B5EF4-FFF2-40B4-BE49-F238E27FC236}">
                <a16:creationId xmlns:a16="http://schemas.microsoft.com/office/drawing/2014/main" id="{62468681-EF24-1F76-02EA-94DA21862355}"/>
              </a:ext>
            </a:extLst>
          </p:cNvPr>
          <p:cNvSpPr txBox="1"/>
          <p:nvPr/>
        </p:nvSpPr>
        <p:spPr>
          <a:xfrm>
            <a:off x="719190" y="1634860"/>
            <a:ext cx="3123343" cy="1211037"/>
          </a:xfrm>
          <a:prstGeom prst="rect">
            <a:avLst/>
          </a:prstGeom>
          <a:solidFill>
            <a:srgbClr val="B7FFEE"/>
          </a:solidFill>
        </p:spPr>
        <p:txBody>
          <a:bodyPr wrap="square">
            <a:spAutoFit/>
          </a:bodyPr>
          <a:lstStyle/>
          <a:p>
            <a:pPr lvl="0" algn="just" rtl="0">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Analysis of patient-professional involvement and interaction, and strategy, planning and delivery of care.</a:t>
            </a:r>
          </a:p>
        </p:txBody>
      </p:sp>
      <p:sp>
        <p:nvSpPr>
          <p:cNvPr id="16" name="TextBox 15">
            <a:extLst>
              <a:ext uri="{FF2B5EF4-FFF2-40B4-BE49-F238E27FC236}">
                <a16:creationId xmlns:a16="http://schemas.microsoft.com/office/drawing/2014/main" id="{10D95875-E5CB-0487-1AD1-60615CF8358D}"/>
              </a:ext>
            </a:extLst>
          </p:cNvPr>
          <p:cNvSpPr txBox="1"/>
          <p:nvPr/>
        </p:nvSpPr>
        <p:spPr>
          <a:xfrm>
            <a:off x="365373" y="3215741"/>
            <a:ext cx="3079680" cy="1211037"/>
          </a:xfrm>
          <a:prstGeom prst="rect">
            <a:avLst/>
          </a:prstGeom>
          <a:solidFill>
            <a:srgbClr val="FFFF00"/>
          </a:solidFill>
        </p:spPr>
        <p:txBody>
          <a:bodyPr wrap="square">
            <a:spAutoFit/>
          </a:bodyPr>
          <a:lstStyle/>
          <a:p>
            <a:pPr lvl="0" algn="just" rtl="0">
              <a:lnSpc>
                <a:spcPct val="115000"/>
              </a:lnSpc>
              <a:spcAft>
                <a:spcPts val="800"/>
              </a:spcAft>
            </a:pPr>
            <a:r>
              <a:rPr lang="en-GB" sz="1600" dirty="0">
                <a:latin typeface="Aptos" panose="020B0004020202020204" pitchFamily="34" charset="0"/>
                <a:ea typeface="DengXian" panose="02010600030101010101" pitchFamily="2" charset="-122"/>
                <a:cs typeface="Arial" panose="020B0604020202020204" pitchFamily="34" charset="0"/>
              </a:rPr>
              <a:t>C</a:t>
            </a:r>
            <a:r>
              <a:rPr lang="en-GB" sz="1600" dirty="0">
                <a:effectLst/>
                <a:latin typeface="Aptos" panose="020B0004020202020204" pitchFamily="34" charset="0"/>
                <a:ea typeface="DengXian" panose="02010600030101010101" pitchFamily="2" charset="-122"/>
                <a:cs typeface="Arial" panose="020B0604020202020204" pitchFamily="34" charset="0"/>
              </a:rPr>
              <a:t>linical audit management, planning and monitoring, learning through research and audit.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7" name="TextBox 16">
            <a:extLst>
              <a:ext uri="{FF2B5EF4-FFF2-40B4-BE49-F238E27FC236}">
                <a16:creationId xmlns:a16="http://schemas.microsoft.com/office/drawing/2014/main" id="{219644ED-4535-464F-DB85-BE39F3662C68}"/>
              </a:ext>
            </a:extLst>
          </p:cNvPr>
          <p:cNvSpPr txBox="1"/>
          <p:nvPr/>
        </p:nvSpPr>
        <p:spPr>
          <a:xfrm>
            <a:off x="8398270" y="1776436"/>
            <a:ext cx="3079680" cy="927883"/>
          </a:xfrm>
          <a:prstGeom prst="rect">
            <a:avLst/>
          </a:prstGeom>
          <a:solidFill>
            <a:schemeClr val="accent3">
              <a:lumMod val="20000"/>
              <a:lumOff val="80000"/>
            </a:schemeClr>
          </a:solidFill>
        </p:spPr>
        <p:txBody>
          <a:bodyPr wrap="square">
            <a:spAutoFit/>
          </a:bodyPr>
          <a:lstStyle/>
          <a:p>
            <a:pPr lvl="0" algn="just" rtl="0">
              <a:lnSpc>
                <a:spcPct val="115000"/>
              </a:lnSpc>
              <a:spcAft>
                <a:spcPts val="800"/>
              </a:spcAft>
            </a:pPr>
            <a:r>
              <a:rPr lang="en-GB" sz="1600" kern="100" dirty="0">
                <a:latin typeface="Aptos" panose="020B0004020202020204" pitchFamily="34" charset="0"/>
                <a:ea typeface="DengXian" panose="02010600030101010101" pitchFamily="2" charset="-122"/>
                <a:cs typeface="Arial" panose="020B0604020202020204" pitchFamily="34" charset="0"/>
              </a:rPr>
              <a:t>I</a:t>
            </a:r>
            <a:r>
              <a:rPr lang="en-GB" sz="1600" kern="100" dirty="0">
                <a:effectLst/>
                <a:latin typeface="Aptos" panose="020B0004020202020204" pitchFamily="34" charset="0"/>
                <a:ea typeface="DengXian" panose="02010600030101010101" pitchFamily="2" charset="-122"/>
                <a:cs typeface="Arial" panose="020B0604020202020204" pitchFamily="34" charset="0"/>
              </a:rPr>
              <a:t>ncident reporting, infection control, workforce planning, appraisals.</a:t>
            </a:r>
          </a:p>
        </p:txBody>
      </p:sp>
      <p:sp>
        <p:nvSpPr>
          <p:cNvPr id="18" name="TextBox 17">
            <a:extLst>
              <a:ext uri="{FF2B5EF4-FFF2-40B4-BE49-F238E27FC236}">
                <a16:creationId xmlns:a16="http://schemas.microsoft.com/office/drawing/2014/main" id="{72D38971-D6AD-1EAB-340A-6FDC16D8BCA1}"/>
              </a:ext>
            </a:extLst>
          </p:cNvPr>
          <p:cNvSpPr txBox="1"/>
          <p:nvPr/>
        </p:nvSpPr>
        <p:spPr>
          <a:xfrm>
            <a:off x="8658547" y="3859810"/>
            <a:ext cx="3079680" cy="1211037"/>
          </a:xfrm>
          <a:prstGeom prst="rect">
            <a:avLst/>
          </a:prstGeom>
          <a:solidFill>
            <a:schemeClr val="accent6">
              <a:lumMod val="60000"/>
              <a:lumOff val="40000"/>
            </a:schemeClr>
          </a:solidFill>
        </p:spPr>
        <p:txBody>
          <a:bodyPr wrap="square">
            <a:spAutoFit/>
          </a:bodyPr>
          <a:lstStyle/>
          <a:p>
            <a:pPr lvl="0" algn="just" rtl="0">
              <a:lnSpc>
                <a:spcPct val="115000"/>
              </a:lnSpc>
              <a:spcAft>
                <a:spcPts val="800"/>
              </a:spcAft>
            </a:pPr>
            <a:r>
              <a:rPr lang="en-GB" sz="1600" kern="100" dirty="0">
                <a:latin typeface="Aptos" panose="020B0004020202020204" pitchFamily="34" charset="0"/>
                <a:ea typeface="DengXian" panose="02010600030101010101" pitchFamily="2" charset="-122"/>
                <a:cs typeface="Arial" panose="020B0604020202020204" pitchFamily="34" charset="0"/>
              </a:rPr>
              <a:t>P</a:t>
            </a:r>
            <a:r>
              <a:rPr lang="en-GB" sz="1600" kern="100" dirty="0">
                <a:effectLst/>
                <a:latin typeface="Aptos" panose="020B0004020202020204" pitchFamily="34" charset="0"/>
                <a:ea typeface="DengXian" panose="02010600030101010101" pitchFamily="2" charset="-122"/>
                <a:cs typeface="Arial" panose="020B0604020202020204" pitchFamily="34" charset="0"/>
              </a:rPr>
              <a:t>rofessional revalidation, management and leadership development, and continuing learning. </a:t>
            </a:r>
          </a:p>
        </p:txBody>
      </p:sp>
      <p:sp>
        <p:nvSpPr>
          <p:cNvPr id="19" name="TextBox 18">
            <a:extLst>
              <a:ext uri="{FF2B5EF4-FFF2-40B4-BE49-F238E27FC236}">
                <a16:creationId xmlns:a16="http://schemas.microsoft.com/office/drawing/2014/main" id="{53CCB7A9-5B8C-C81B-CE4C-9F4E5D546D94}"/>
              </a:ext>
            </a:extLst>
          </p:cNvPr>
          <p:cNvSpPr txBox="1"/>
          <p:nvPr/>
        </p:nvSpPr>
        <p:spPr>
          <a:xfrm>
            <a:off x="7447907" y="5607406"/>
            <a:ext cx="3079680" cy="361574"/>
          </a:xfrm>
          <a:prstGeom prst="rect">
            <a:avLst/>
          </a:prstGeom>
          <a:solidFill>
            <a:schemeClr val="accent6">
              <a:lumMod val="20000"/>
              <a:lumOff val="80000"/>
            </a:schemeClr>
          </a:solidFill>
        </p:spPr>
        <p:txBody>
          <a:bodyPr wrap="square">
            <a:spAutoFit/>
          </a:bodyPr>
          <a:lstStyle/>
          <a:p>
            <a:pPr lvl="0" algn="just" rtl="0">
              <a:lnSpc>
                <a:spcPct val="115000"/>
              </a:lnSpc>
              <a:spcAft>
                <a:spcPts val="800"/>
              </a:spcAft>
            </a:pPr>
            <a:r>
              <a:rPr lang="en-GB" sz="1600" dirty="0">
                <a:effectLst/>
                <a:latin typeface="Aptos" panose="020B0004020202020204" pitchFamily="34" charset="0"/>
                <a:ea typeface="DengXian" panose="02010600030101010101" pitchFamily="2" charset="-122"/>
                <a:cs typeface="Arial" panose="020B0604020202020204" pitchFamily="34" charset="0"/>
              </a:rPr>
              <a:t>Patient records and other data</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21" name="TextBox 20">
            <a:extLst>
              <a:ext uri="{FF2B5EF4-FFF2-40B4-BE49-F238E27FC236}">
                <a16:creationId xmlns:a16="http://schemas.microsoft.com/office/drawing/2014/main" id="{B8AB5ECB-AE6E-11F3-BF79-854DB0BCDAFA}"/>
              </a:ext>
            </a:extLst>
          </p:cNvPr>
          <p:cNvSpPr txBox="1"/>
          <p:nvPr/>
        </p:nvSpPr>
        <p:spPr>
          <a:xfrm>
            <a:off x="259423" y="4818253"/>
            <a:ext cx="4268271" cy="1211037"/>
          </a:xfrm>
          <a:prstGeom prst="rect">
            <a:avLst/>
          </a:prstGeom>
          <a:solidFill>
            <a:schemeClr val="accent6">
              <a:lumMod val="20000"/>
              <a:lumOff val="80000"/>
            </a:schemeClr>
          </a:solidFill>
        </p:spPr>
        <p:txBody>
          <a:bodyPr wrap="square">
            <a:spAutoFit/>
          </a:bodyPr>
          <a:lstStyle/>
          <a:p>
            <a:pPr algn="just">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Patient and public, external partners, internal, board and organisation-wide. within the service, senior managers, clinical and across organisations. </a:t>
            </a:r>
          </a:p>
        </p:txBody>
      </p:sp>
      <p:sp>
        <p:nvSpPr>
          <p:cNvPr id="23" name="TextBox 22">
            <a:extLst>
              <a:ext uri="{FF2B5EF4-FFF2-40B4-BE49-F238E27FC236}">
                <a16:creationId xmlns:a16="http://schemas.microsoft.com/office/drawing/2014/main" id="{7E429411-D977-279A-F8D3-18B79CCE634F}"/>
              </a:ext>
            </a:extLst>
          </p:cNvPr>
          <p:cNvSpPr txBox="1"/>
          <p:nvPr/>
        </p:nvSpPr>
        <p:spPr>
          <a:xfrm>
            <a:off x="3421295" y="79506"/>
            <a:ext cx="3438632" cy="927883"/>
          </a:xfrm>
          <a:prstGeom prst="rect">
            <a:avLst/>
          </a:prstGeom>
          <a:solidFill>
            <a:schemeClr val="accent2">
              <a:lumMod val="20000"/>
              <a:lumOff val="80000"/>
            </a:schemeClr>
          </a:solidFill>
        </p:spPr>
        <p:txBody>
          <a:bodyPr wrap="square">
            <a:spAutoFit/>
          </a:bodyPr>
          <a:lstStyle/>
          <a:p>
            <a:pPr lvl="0" algn="just" rtl="0">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Planning, communication and governance arrangements, and cultural behaviour aspects. </a:t>
            </a:r>
          </a:p>
        </p:txBody>
      </p:sp>
    </p:spTree>
    <p:extLst>
      <p:ext uri="{BB962C8B-B14F-4D97-AF65-F5344CB8AC3E}">
        <p14:creationId xmlns:p14="http://schemas.microsoft.com/office/powerpoint/2010/main" val="506694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BD6CE-1E8B-CB85-3D5E-36CC451CDAF4}"/>
              </a:ext>
            </a:extLst>
          </p:cNvPr>
          <p:cNvSpPr>
            <a:spLocks noGrp="1"/>
          </p:cNvSpPr>
          <p:nvPr>
            <p:ph type="title"/>
          </p:nvPr>
        </p:nvSpPr>
        <p:spPr>
          <a:xfrm>
            <a:off x="0" y="0"/>
            <a:ext cx="10515600" cy="821933"/>
          </a:xfrm>
        </p:spPr>
        <p:txBody>
          <a:bodyPr/>
          <a:lstStyle/>
          <a:p>
            <a:r>
              <a:rPr lang="en-GB" dirty="0"/>
              <a:t>Maxwell’s elements of quality</a:t>
            </a:r>
          </a:p>
        </p:txBody>
      </p:sp>
      <p:sp>
        <p:nvSpPr>
          <p:cNvPr id="4" name="Footer Placeholder 3">
            <a:extLst>
              <a:ext uri="{FF2B5EF4-FFF2-40B4-BE49-F238E27FC236}">
                <a16:creationId xmlns:a16="http://schemas.microsoft.com/office/drawing/2014/main" id="{6B031EB2-6D04-AC9F-0181-5FB9C421865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D5F4DB5-81A8-1ADF-914D-80A8156B2D5C}"/>
              </a:ext>
            </a:extLst>
          </p:cNvPr>
          <p:cNvSpPr>
            <a:spLocks noGrp="1"/>
          </p:cNvSpPr>
          <p:nvPr>
            <p:ph type="sldNum" sz="quarter" idx="12"/>
          </p:nvPr>
        </p:nvSpPr>
        <p:spPr/>
        <p:txBody>
          <a:bodyPr/>
          <a:lstStyle/>
          <a:p>
            <a:fld id="{EB67FAB1-928E-4623-B02F-B3A789B6FE3F}" type="slidenum">
              <a:rPr lang="en-GB" smtClean="0"/>
              <a:t>15</a:t>
            </a:fld>
            <a:endParaRPr lang="en-GB"/>
          </a:p>
        </p:txBody>
      </p:sp>
      <p:pic>
        <p:nvPicPr>
          <p:cNvPr id="6" name="Picture 5" descr="A black and yellow logo&#10;&#10;Description automatically generated">
            <a:extLst>
              <a:ext uri="{FF2B5EF4-FFF2-40B4-BE49-F238E27FC236}">
                <a16:creationId xmlns:a16="http://schemas.microsoft.com/office/drawing/2014/main" id="{EDC5F25F-5368-CD5A-5CC3-025D8430BB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grpSp>
        <p:nvGrpSpPr>
          <p:cNvPr id="11" name="Group 10">
            <a:extLst>
              <a:ext uri="{FF2B5EF4-FFF2-40B4-BE49-F238E27FC236}">
                <a16:creationId xmlns:a16="http://schemas.microsoft.com/office/drawing/2014/main" id="{F9A85CE6-76A7-5F97-C764-E7502946B5FE}"/>
              </a:ext>
            </a:extLst>
          </p:cNvPr>
          <p:cNvGrpSpPr/>
          <p:nvPr/>
        </p:nvGrpSpPr>
        <p:grpSpPr>
          <a:xfrm>
            <a:off x="2082660" y="880107"/>
            <a:ext cx="7923940" cy="5418067"/>
            <a:chOff x="2082660" y="880107"/>
            <a:chExt cx="7923940" cy="5418067"/>
          </a:xfrm>
        </p:grpSpPr>
        <p:sp>
          <p:nvSpPr>
            <p:cNvPr id="12" name="Rectangle: Rounded Corners 11">
              <a:extLst>
                <a:ext uri="{FF2B5EF4-FFF2-40B4-BE49-F238E27FC236}">
                  <a16:creationId xmlns:a16="http://schemas.microsoft.com/office/drawing/2014/main" id="{9CEDC0F0-46C8-51EA-78B8-76A23925B245}"/>
                </a:ext>
              </a:extLst>
            </p:cNvPr>
            <p:cNvSpPr/>
            <p:nvPr/>
          </p:nvSpPr>
          <p:spPr>
            <a:xfrm>
              <a:off x="2082660" y="880107"/>
              <a:ext cx="2440571" cy="1681553"/>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600" kern="100" dirty="0">
                  <a:latin typeface="Aptos" panose="020B0004020202020204" pitchFamily="34" charset="0"/>
                  <a:ea typeface="DengXian" panose="02010600030101010101" pitchFamily="2" charset="-122"/>
                  <a:cs typeface="Arial" panose="020B0604020202020204" pitchFamily="34" charset="0"/>
                </a:rPr>
                <a:t>P</a:t>
              </a:r>
              <a:r>
                <a:rPr lang="en-GB" sz="1600" kern="100" dirty="0">
                  <a:effectLst/>
                  <a:latin typeface="Aptos" panose="020B0004020202020204" pitchFamily="34" charset="0"/>
                  <a:ea typeface="DengXian" panose="02010600030101010101" pitchFamily="2" charset="-122"/>
                  <a:cs typeface="Arial" panose="020B0604020202020204" pitchFamily="34" charset="0"/>
                </a:rPr>
                <a:t>roviding services that meet the reasonable expectations of patients and stakeholders</a:t>
              </a:r>
            </a:p>
            <a:p>
              <a:endParaRPr lang="en-GB" dirty="0"/>
            </a:p>
          </p:txBody>
        </p:sp>
        <p:sp>
          <p:nvSpPr>
            <p:cNvPr id="13" name="Freeform: Shape 12">
              <a:extLst>
                <a:ext uri="{FF2B5EF4-FFF2-40B4-BE49-F238E27FC236}">
                  <a16:creationId xmlns:a16="http://schemas.microsoft.com/office/drawing/2014/main" id="{B9890376-D4D0-C588-8182-181BF0453D40}"/>
                </a:ext>
              </a:extLst>
            </p:cNvPr>
            <p:cNvSpPr/>
            <p:nvPr/>
          </p:nvSpPr>
          <p:spPr>
            <a:xfrm>
              <a:off x="2082660" y="2561660"/>
              <a:ext cx="2440571" cy="905451"/>
            </a:xfrm>
            <a:custGeom>
              <a:avLst/>
              <a:gdLst>
                <a:gd name="connsiteX0" fmla="*/ 0 w 2440571"/>
                <a:gd name="connsiteY0" fmla="*/ 0 h 905451"/>
                <a:gd name="connsiteX1" fmla="*/ 2440571 w 2440571"/>
                <a:gd name="connsiteY1" fmla="*/ 0 h 905451"/>
                <a:gd name="connsiteX2" fmla="*/ 2440571 w 2440571"/>
                <a:gd name="connsiteY2" fmla="*/ 905451 h 905451"/>
                <a:gd name="connsiteX3" fmla="*/ 0 w 2440571"/>
                <a:gd name="connsiteY3" fmla="*/ 905451 h 905451"/>
                <a:gd name="connsiteX4" fmla="*/ 0 w 2440571"/>
                <a:gd name="connsiteY4" fmla="*/ 0 h 905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0571" h="905451">
                  <a:moveTo>
                    <a:pt x="0" y="0"/>
                  </a:moveTo>
                  <a:lnTo>
                    <a:pt x="2440571" y="0"/>
                  </a:lnTo>
                  <a:lnTo>
                    <a:pt x="2440571" y="905451"/>
                  </a:lnTo>
                  <a:lnTo>
                    <a:pt x="0" y="9054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b="1" kern="1200" dirty="0"/>
                <a:t>Acceptability</a:t>
              </a:r>
            </a:p>
          </p:txBody>
        </p:sp>
        <p:sp>
          <p:nvSpPr>
            <p:cNvPr id="14" name="Rectangle: Rounded Corners 13">
              <a:extLst>
                <a:ext uri="{FF2B5EF4-FFF2-40B4-BE49-F238E27FC236}">
                  <a16:creationId xmlns:a16="http://schemas.microsoft.com/office/drawing/2014/main" id="{B166072B-F022-3E77-6B2D-8B66415F13FE}"/>
                </a:ext>
              </a:extLst>
            </p:cNvPr>
            <p:cNvSpPr/>
            <p:nvPr/>
          </p:nvSpPr>
          <p:spPr>
            <a:xfrm>
              <a:off x="4767391" y="880107"/>
              <a:ext cx="2440571" cy="1681553"/>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400" kern="100" dirty="0">
                  <a:latin typeface="Aptos" panose="020B0004020202020204" pitchFamily="34" charset="0"/>
                  <a:ea typeface="DengXian" panose="02010600030101010101" pitchFamily="2" charset="-122"/>
                  <a:cs typeface="Arial" panose="020B0604020202020204" pitchFamily="34" charset="0"/>
                </a:rPr>
                <a:t>T</a:t>
              </a:r>
              <a:r>
                <a:rPr lang="en-GB" sz="1400" kern="100" dirty="0">
                  <a:effectLst/>
                  <a:latin typeface="Aptos" panose="020B0004020202020204" pitchFamily="34" charset="0"/>
                  <a:ea typeface="DengXian" panose="02010600030101010101" pitchFamily="2" charset="-122"/>
                  <a:cs typeface="Arial" panose="020B0604020202020204" pitchFamily="34" charset="0"/>
                </a:rPr>
                <a:t>he ease with which interventions and services are accessible to the patients. Constraints to access may include distance, time and lack of knowledge.</a:t>
              </a:r>
            </a:p>
            <a:p>
              <a:endParaRPr lang="en-GB" dirty="0"/>
            </a:p>
          </p:txBody>
        </p:sp>
        <p:sp>
          <p:nvSpPr>
            <p:cNvPr id="15" name="Freeform: Shape 14">
              <a:extLst>
                <a:ext uri="{FF2B5EF4-FFF2-40B4-BE49-F238E27FC236}">
                  <a16:creationId xmlns:a16="http://schemas.microsoft.com/office/drawing/2014/main" id="{170C3674-B7EA-F4E7-3B09-E390CA7EB551}"/>
                </a:ext>
              </a:extLst>
            </p:cNvPr>
            <p:cNvSpPr/>
            <p:nvPr/>
          </p:nvSpPr>
          <p:spPr>
            <a:xfrm>
              <a:off x="4767391" y="2561660"/>
              <a:ext cx="2440571" cy="905451"/>
            </a:xfrm>
            <a:custGeom>
              <a:avLst/>
              <a:gdLst>
                <a:gd name="connsiteX0" fmla="*/ 0 w 2440571"/>
                <a:gd name="connsiteY0" fmla="*/ 0 h 905451"/>
                <a:gd name="connsiteX1" fmla="*/ 2440571 w 2440571"/>
                <a:gd name="connsiteY1" fmla="*/ 0 h 905451"/>
                <a:gd name="connsiteX2" fmla="*/ 2440571 w 2440571"/>
                <a:gd name="connsiteY2" fmla="*/ 905451 h 905451"/>
                <a:gd name="connsiteX3" fmla="*/ 0 w 2440571"/>
                <a:gd name="connsiteY3" fmla="*/ 905451 h 905451"/>
                <a:gd name="connsiteX4" fmla="*/ 0 w 2440571"/>
                <a:gd name="connsiteY4" fmla="*/ 0 h 905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0571" h="905451">
                  <a:moveTo>
                    <a:pt x="0" y="0"/>
                  </a:moveTo>
                  <a:lnTo>
                    <a:pt x="2440571" y="0"/>
                  </a:lnTo>
                  <a:lnTo>
                    <a:pt x="2440571" y="905451"/>
                  </a:lnTo>
                  <a:lnTo>
                    <a:pt x="0" y="9054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b="1" kern="1200" dirty="0"/>
                <a:t>Accessibility</a:t>
              </a:r>
            </a:p>
          </p:txBody>
        </p:sp>
        <p:sp>
          <p:nvSpPr>
            <p:cNvPr id="16" name="Rectangle: Rounded Corners 15">
              <a:extLst>
                <a:ext uri="{FF2B5EF4-FFF2-40B4-BE49-F238E27FC236}">
                  <a16:creationId xmlns:a16="http://schemas.microsoft.com/office/drawing/2014/main" id="{D8980C1A-C725-E3F5-47B0-D54AA9E1D453}"/>
                </a:ext>
              </a:extLst>
            </p:cNvPr>
            <p:cNvSpPr/>
            <p:nvPr/>
          </p:nvSpPr>
          <p:spPr>
            <a:xfrm>
              <a:off x="7452122" y="880107"/>
              <a:ext cx="2440571" cy="1681553"/>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600" kern="100" dirty="0">
                  <a:latin typeface="Aptos" panose="020B0004020202020204" pitchFamily="34" charset="0"/>
                  <a:ea typeface="DengXian" panose="02010600030101010101" pitchFamily="2" charset="-122"/>
                  <a:cs typeface="Arial" panose="020B0604020202020204" pitchFamily="34" charset="0"/>
                </a:rPr>
                <a:t>P</a:t>
              </a:r>
              <a:r>
                <a:rPr lang="en-GB" sz="1600" kern="100" dirty="0">
                  <a:effectLst/>
                  <a:latin typeface="Aptos" panose="020B0004020202020204" pitchFamily="34" charset="0"/>
                  <a:ea typeface="DengXian" panose="02010600030101010101" pitchFamily="2" charset="-122"/>
                  <a:cs typeface="Arial" panose="020B0604020202020204" pitchFamily="34" charset="0"/>
                </a:rPr>
                <a:t>roviding services which the individual or community actually needs. </a:t>
              </a:r>
            </a:p>
            <a:p>
              <a:endParaRPr lang="en-GB" dirty="0"/>
            </a:p>
          </p:txBody>
        </p:sp>
        <p:sp>
          <p:nvSpPr>
            <p:cNvPr id="17" name="Freeform: Shape 16">
              <a:extLst>
                <a:ext uri="{FF2B5EF4-FFF2-40B4-BE49-F238E27FC236}">
                  <a16:creationId xmlns:a16="http://schemas.microsoft.com/office/drawing/2014/main" id="{8909D7B4-E257-A720-C7C0-E2058E0BCC71}"/>
                </a:ext>
              </a:extLst>
            </p:cNvPr>
            <p:cNvSpPr/>
            <p:nvPr/>
          </p:nvSpPr>
          <p:spPr>
            <a:xfrm>
              <a:off x="7349382" y="2561660"/>
              <a:ext cx="2657218" cy="905451"/>
            </a:xfrm>
            <a:custGeom>
              <a:avLst/>
              <a:gdLst>
                <a:gd name="connsiteX0" fmla="*/ 0 w 2440571"/>
                <a:gd name="connsiteY0" fmla="*/ 0 h 905451"/>
                <a:gd name="connsiteX1" fmla="*/ 2440571 w 2440571"/>
                <a:gd name="connsiteY1" fmla="*/ 0 h 905451"/>
                <a:gd name="connsiteX2" fmla="*/ 2440571 w 2440571"/>
                <a:gd name="connsiteY2" fmla="*/ 905451 h 905451"/>
                <a:gd name="connsiteX3" fmla="*/ 0 w 2440571"/>
                <a:gd name="connsiteY3" fmla="*/ 905451 h 905451"/>
                <a:gd name="connsiteX4" fmla="*/ 0 w 2440571"/>
                <a:gd name="connsiteY4" fmla="*/ 0 h 905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0571" h="905451">
                  <a:moveTo>
                    <a:pt x="0" y="0"/>
                  </a:moveTo>
                  <a:lnTo>
                    <a:pt x="2440571" y="0"/>
                  </a:lnTo>
                  <a:lnTo>
                    <a:pt x="2440571" y="905451"/>
                  </a:lnTo>
                  <a:lnTo>
                    <a:pt x="0" y="9054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b="1" kern="1200" dirty="0"/>
                <a:t>Appropriateness</a:t>
              </a:r>
            </a:p>
          </p:txBody>
        </p:sp>
        <p:sp>
          <p:nvSpPr>
            <p:cNvPr id="18" name="Rectangle: Rounded Corners 17">
              <a:extLst>
                <a:ext uri="{FF2B5EF4-FFF2-40B4-BE49-F238E27FC236}">
                  <a16:creationId xmlns:a16="http://schemas.microsoft.com/office/drawing/2014/main" id="{AC634750-31F6-1966-570E-B563B28D9E0F}"/>
                </a:ext>
              </a:extLst>
            </p:cNvPr>
            <p:cNvSpPr/>
            <p:nvPr/>
          </p:nvSpPr>
          <p:spPr>
            <a:xfrm>
              <a:off x="2082660" y="3711170"/>
              <a:ext cx="2440571" cy="1681553"/>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600" kern="100" dirty="0">
                  <a:latin typeface="Aptos" panose="020B0004020202020204" pitchFamily="34" charset="0"/>
                  <a:ea typeface="DengXian" panose="02010600030101010101" pitchFamily="2" charset="-122"/>
                  <a:cs typeface="Arial" panose="020B0604020202020204" pitchFamily="34" charset="0"/>
                </a:rPr>
                <a:t>T</a:t>
              </a:r>
              <a:r>
                <a:rPr lang="en-GB" sz="1600" kern="100" dirty="0">
                  <a:effectLst/>
                  <a:latin typeface="Aptos" panose="020B0004020202020204" pitchFamily="34" charset="0"/>
                  <a:ea typeface="DengXian" panose="02010600030101010101" pitchFamily="2" charset="-122"/>
                  <a:cs typeface="Arial" panose="020B0604020202020204" pitchFamily="34" charset="0"/>
                </a:rPr>
                <a:t>he extent to which the intended benefits for the individual have been achieved. </a:t>
              </a:r>
            </a:p>
            <a:p>
              <a:endParaRPr lang="en-GB" dirty="0"/>
            </a:p>
          </p:txBody>
        </p:sp>
        <p:sp>
          <p:nvSpPr>
            <p:cNvPr id="19" name="Freeform: Shape 18">
              <a:extLst>
                <a:ext uri="{FF2B5EF4-FFF2-40B4-BE49-F238E27FC236}">
                  <a16:creationId xmlns:a16="http://schemas.microsoft.com/office/drawing/2014/main" id="{8366CF35-2933-D86E-6ABC-5E81A449E795}"/>
                </a:ext>
              </a:extLst>
            </p:cNvPr>
            <p:cNvSpPr/>
            <p:nvPr/>
          </p:nvSpPr>
          <p:spPr>
            <a:xfrm>
              <a:off x="2082660" y="5392723"/>
              <a:ext cx="2440571" cy="905451"/>
            </a:xfrm>
            <a:custGeom>
              <a:avLst/>
              <a:gdLst>
                <a:gd name="connsiteX0" fmla="*/ 0 w 2440571"/>
                <a:gd name="connsiteY0" fmla="*/ 0 h 905451"/>
                <a:gd name="connsiteX1" fmla="*/ 2440571 w 2440571"/>
                <a:gd name="connsiteY1" fmla="*/ 0 h 905451"/>
                <a:gd name="connsiteX2" fmla="*/ 2440571 w 2440571"/>
                <a:gd name="connsiteY2" fmla="*/ 905451 h 905451"/>
                <a:gd name="connsiteX3" fmla="*/ 0 w 2440571"/>
                <a:gd name="connsiteY3" fmla="*/ 905451 h 905451"/>
                <a:gd name="connsiteX4" fmla="*/ 0 w 2440571"/>
                <a:gd name="connsiteY4" fmla="*/ 0 h 905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0571" h="905451">
                  <a:moveTo>
                    <a:pt x="0" y="0"/>
                  </a:moveTo>
                  <a:lnTo>
                    <a:pt x="2440571" y="0"/>
                  </a:lnTo>
                  <a:lnTo>
                    <a:pt x="2440571" y="905451"/>
                  </a:lnTo>
                  <a:lnTo>
                    <a:pt x="0" y="9054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b="1" kern="1200" dirty="0"/>
                <a:t>Effectiveness</a:t>
              </a:r>
            </a:p>
          </p:txBody>
        </p:sp>
        <p:sp>
          <p:nvSpPr>
            <p:cNvPr id="20" name="Rectangle: Rounded Corners 19">
              <a:extLst>
                <a:ext uri="{FF2B5EF4-FFF2-40B4-BE49-F238E27FC236}">
                  <a16:creationId xmlns:a16="http://schemas.microsoft.com/office/drawing/2014/main" id="{BDCD7CE4-4613-DFCE-208E-73B86B156783}"/>
                </a:ext>
              </a:extLst>
            </p:cNvPr>
            <p:cNvSpPr/>
            <p:nvPr/>
          </p:nvSpPr>
          <p:spPr>
            <a:xfrm>
              <a:off x="4767391" y="3711170"/>
              <a:ext cx="2440571" cy="1681553"/>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600" kern="100" dirty="0">
                  <a:effectLst/>
                  <a:latin typeface="Aptos" panose="020B0004020202020204" pitchFamily="34" charset="0"/>
                  <a:ea typeface="DengXian" panose="02010600030101010101" pitchFamily="2" charset="-122"/>
                  <a:cs typeface="Arial" panose="020B0604020202020204" pitchFamily="34" charset="0"/>
                </a:rPr>
                <a:t>Closely related to effectiveness and considers how resources are used. </a:t>
              </a:r>
            </a:p>
            <a:p>
              <a:endParaRPr lang="en-GB" dirty="0"/>
            </a:p>
          </p:txBody>
        </p:sp>
        <p:sp>
          <p:nvSpPr>
            <p:cNvPr id="21" name="Freeform: Shape 20">
              <a:extLst>
                <a:ext uri="{FF2B5EF4-FFF2-40B4-BE49-F238E27FC236}">
                  <a16:creationId xmlns:a16="http://schemas.microsoft.com/office/drawing/2014/main" id="{BD49809F-4991-95FD-196B-0FA5D80FA6F9}"/>
                </a:ext>
              </a:extLst>
            </p:cNvPr>
            <p:cNvSpPr/>
            <p:nvPr/>
          </p:nvSpPr>
          <p:spPr>
            <a:xfrm>
              <a:off x="4767391" y="5392723"/>
              <a:ext cx="2440571" cy="905451"/>
            </a:xfrm>
            <a:custGeom>
              <a:avLst/>
              <a:gdLst>
                <a:gd name="connsiteX0" fmla="*/ 0 w 2440571"/>
                <a:gd name="connsiteY0" fmla="*/ 0 h 905451"/>
                <a:gd name="connsiteX1" fmla="*/ 2440571 w 2440571"/>
                <a:gd name="connsiteY1" fmla="*/ 0 h 905451"/>
                <a:gd name="connsiteX2" fmla="*/ 2440571 w 2440571"/>
                <a:gd name="connsiteY2" fmla="*/ 905451 h 905451"/>
                <a:gd name="connsiteX3" fmla="*/ 0 w 2440571"/>
                <a:gd name="connsiteY3" fmla="*/ 905451 h 905451"/>
                <a:gd name="connsiteX4" fmla="*/ 0 w 2440571"/>
                <a:gd name="connsiteY4" fmla="*/ 0 h 905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0571" h="905451">
                  <a:moveTo>
                    <a:pt x="0" y="0"/>
                  </a:moveTo>
                  <a:lnTo>
                    <a:pt x="2440571" y="0"/>
                  </a:lnTo>
                  <a:lnTo>
                    <a:pt x="2440571" y="905451"/>
                  </a:lnTo>
                  <a:lnTo>
                    <a:pt x="0" y="9054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b="1" kern="1200" dirty="0"/>
                <a:t>Efficiency</a:t>
              </a:r>
            </a:p>
          </p:txBody>
        </p:sp>
        <p:sp>
          <p:nvSpPr>
            <p:cNvPr id="22" name="Rectangle: Rounded Corners 21">
              <a:extLst>
                <a:ext uri="{FF2B5EF4-FFF2-40B4-BE49-F238E27FC236}">
                  <a16:creationId xmlns:a16="http://schemas.microsoft.com/office/drawing/2014/main" id="{DD6EAE67-F983-E332-ABD2-558CCD078AD9}"/>
                </a:ext>
              </a:extLst>
            </p:cNvPr>
            <p:cNvSpPr/>
            <p:nvPr/>
          </p:nvSpPr>
          <p:spPr>
            <a:xfrm>
              <a:off x="7452122" y="3711170"/>
              <a:ext cx="2440571" cy="1681553"/>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600" dirty="0">
                  <a:latin typeface="Aptos" panose="020B0004020202020204" pitchFamily="34" charset="0"/>
                  <a:ea typeface="DengXian" panose="02010600030101010101" pitchFamily="2" charset="-122"/>
                  <a:cs typeface="Arial" panose="020B0604020202020204" pitchFamily="34" charset="0"/>
                </a:rPr>
                <a:t>E</a:t>
              </a:r>
              <a:r>
                <a:rPr lang="en-GB" sz="1600" dirty="0">
                  <a:effectLst/>
                  <a:latin typeface="Aptos" panose="020B0004020202020204" pitchFamily="34" charset="0"/>
                  <a:ea typeface="DengXian" panose="02010600030101010101" pitchFamily="2" charset="-122"/>
                  <a:cs typeface="Arial" panose="020B0604020202020204" pitchFamily="34" charset="0"/>
                </a:rPr>
                <a:t>nsuring that everyone has equal access to the service being provided. </a:t>
              </a:r>
              <a:endParaRPr lang="en-GB" sz="1600" dirty="0"/>
            </a:p>
          </p:txBody>
        </p:sp>
        <p:sp>
          <p:nvSpPr>
            <p:cNvPr id="23" name="Freeform: Shape 22">
              <a:extLst>
                <a:ext uri="{FF2B5EF4-FFF2-40B4-BE49-F238E27FC236}">
                  <a16:creationId xmlns:a16="http://schemas.microsoft.com/office/drawing/2014/main" id="{31F7FA06-8150-77F2-22B8-668C6755441F}"/>
                </a:ext>
              </a:extLst>
            </p:cNvPr>
            <p:cNvSpPr/>
            <p:nvPr/>
          </p:nvSpPr>
          <p:spPr>
            <a:xfrm>
              <a:off x="7452122" y="5392723"/>
              <a:ext cx="2440571" cy="905451"/>
            </a:xfrm>
            <a:custGeom>
              <a:avLst/>
              <a:gdLst>
                <a:gd name="connsiteX0" fmla="*/ 0 w 2440571"/>
                <a:gd name="connsiteY0" fmla="*/ 0 h 905451"/>
                <a:gd name="connsiteX1" fmla="*/ 2440571 w 2440571"/>
                <a:gd name="connsiteY1" fmla="*/ 0 h 905451"/>
                <a:gd name="connsiteX2" fmla="*/ 2440571 w 2440571"/>
                <a:gd name="connsiteY2" fmla="*/ 905451 h 905451"/>
                <a:gd name="connsiteX3" fmla="*/ 0 w 2440571"/>
                <a:gd name="connsiteY3" fmla="*/ 905451 h 905451"/>
                <a:gd name="connsiteX4" fmla="*/ 0 w 2440571"/>
                <a:gd name="connsiteY4" fmla="*/ 0 h 9054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0571" h="905451">
                  <a:moveTo>
                    <a:pt x="0" y="0"/>
                  </a:moveTo>
                  <a:lnTo>
                    <a:pt x="2440571" y="0"/>
                  </a:lnTo>
                  <a:lnTo>
                    <a:pt x="2440571" y="905451"/>
                  </a:lnTo>
                  <a:lnTo>
                    <a:pt x="0" y="9054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b="1" kern="1200" dirty="0"/>
                <a:t>Equity</a:t>
              </a:r>
            </a:p>
          </p:txBody>
        </p:sp>
      </p:grpSp>
      <p:sp>
        <p:nvSpPr>
          <p:cNvPr id="26" name="TextBox 25">
            <a:extLst>
              <a:ext uri="{FF2B5EF4-FFF2-40B4-BE49-F238E27FC236}">
                <a16:creationId xmlns:a16="http://schemas.microsoft.com/office/drawing/2014/main" id="{9931255D-D8F9-013B-6BE2-105EF14EA997}"/>
              </a:ext>
            </a:extLst>
          </p:cNvPr>
          <p:cNvSpPr txBox="1"/>
          <p:nvPr/>
        </p:nvSpPr>
        <p:spPr>
          <a:xfrm>
            <a:off x="10253609" y="5527497"/>
            <a:ext cx="1808252" cy="369332"/>
          </a:xfrm>
          <a:prstGeom prst="rect">
            <a:avLst/>
          </a:prstGeom>
          <a:noFill/>
        </p:spPr>
        <p:txBody>
          <a:bodyPr wrap="square" rtlCol="0">
            <a:spAutoFit/>
          </a:bodyPr>
          <a:lstStyle/>
          <a:p>
            <a:r>
              <a:rPr lang="en-GB" dirty="0"/>
              <a:t>(</a:t>
            </a:r>
            <a:r>
              <a:rPr lang="en-GB" dirty="0">
                <a:hlinkClick r:id="rId3" action="ppaction://hlinksldjump"/>
              </a:rPr>
              <a:t>Maxwell, 1984</a:t>
            </a:r>
            <a:r>
              <a:rPr lang="en-GB" dirty="0"/>
              <a:t>)</a:t>
            </a:r>
          </a:p>
        </p:txBody>
      </p:sp>
    </p:spTree>
    <p:extLst>
      <p:ext uri="{BB962C8B-B14F-4D97-AF65-F5344CB8AC3E}">
        <p14:creationId xmlns:p14="http://schemas.microsoft.com/office/powerpoint/2010/main" val="1473302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75356-637F-E606-3F35-AC01A4C3E575}"/>
              </a:ext>
            </a:extLst>
          </p:cNvPr>
          <p:cNvSpPr>
            <a:spLocks noGrp="1"/>
          </p:cNvSpPr>
          <p:nvPr>
            <p:ph type="title"/>
          </p:nvPr>
        </p:nvSpPr>
        <p:spPr>
          <a:xfrm>
            <a:off x="0" y="0"/>
            <a:ext cx="10515600" cy="1325563"/>
          </a:xfrm>
        </p:spPr>
        <p:txBody>
          <a:bodyPr/>
          <a:lstStyle/>
          <a:p>
            <a:r>
              <a:rPr lang="en-GB" dirty="0"/>
              <a:t>Donabedian framework</a:t>
            </a:r>
          </a:p>
        </p:txBody>
      </p:sp>
      <p:sp>
        <p:nvSpPr>
          <p:cNvPr id="4" name="Footer Placeholder 3">
            <a:extLst>
              <a:ext uri="{FF2B5EF4-FFF2-40B4-BE49-F238E27FC236}">
                <a16:creationId xmlns:a16="http://schemas.microsoft.com/office/drawing/2014/main" id="{BEBF04C2-D417-64B0-F484-B05B8A4EA2DC}"/>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E736ED0-9675-63FD-7825-D2B4407117BB}"/>
              </a:ext>
            </a:extLst>
          </p:cNvPr>
          <p:cNvSpPr>
            <a:spLocks noGrp="1"/>
          </p:cNvSpPr>
          <p:nvPr>
            <p:ph type="sldNum" sz="quarter" idx="12"/>
          </p:nvPr>
        </p:nvSpPr>
        <p:spPr/>
        <p:txBody>
          <a:bodyPr/>
          <a:lstStyle/>
          <a:p>
            <a:fld id="{EB67FAB1-928E-4623-B02F-B3A789B6FE3F}" type="slidenum">
              <a:rPr lang="en-GB" smtClean="0"/>
              <a:t>16</a:t>
            </a:fld>
            <a:endParaRPr lang="en-GB"/>
          </a:p>
        </p:txBody>
      </p:sp>
      <p:pic>
        <p:nvPicPr>
          <p:cNvPr id="7" name="Picture 6" descr="A diagram of process and process&#10;&#10;AI-generated content may be incorrect.">
            <a:extLst>
              <a:ext uri="{FF2B5EF4-FFF2-40B4-BE49-F238E27FC236}">
                <a16:creationId xmlns:a16="http://schemas.microsoft.com/office/drawing/2014/main" id="{CEAE0A2A-7AC1-6865-53BD-5DD63A757C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7175" y="1543050"/>
            <a:ext cx="11677650" cy="3771900"/>
          </a:xfrm>
          <a:prstGeom prst="rect">
            <a:avLst/>
          </a:prstGeom>
        </p:spPr>
      </p:pic>
      <p:pic>
        <p:nvPicPr>
          <p:cNvPr id="8" name="Picture 7" descr="A black and yellow logo&#10;&#10;Description automatically generated">
            <a:extLst>
              <a:ext uri="{FF2B5EF4-FFF2-40B4-BE49-F238E27FC236}">
                <a16:creationId xmlns:a16="http://schemas.microsoft.com/office/drawing/2014/main" id="{55C120C1-18B6-6776-9302-FEFF177433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1258645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cup of coffee and beans&#10;&#10;AI-generated content may be incorrect.">
            <a:extLst>
              <a:ext uri="{FF2B5EF4-FFF2-40B4-BE49-F238E27FC236}">
                <a16:creationId xmlns:a16="http://schemas.microsoft.com/office/drawing/2014/main" id="{BE8B4368-2D4A-64F3-FDA3-91A0E8F592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F18EA91B-CA3C-17F7-077C-C38D299179A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B6DA5323-6880-01A1-4828-1371A5729F0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B67FAB1-928E-4623-B02F-B3A789B6FE3F}" type="slidenum">
              <a:rPr lang="en-US">
                <a:solidFill>
                  <a:srgbClr val="FFFFFF"/>
                </a:solidFill>
              </a:rPr>
              <a:pPr>
                <a:spcAft>
                  <a:spcPts val="600"/>
                </a:spcAft>
              </a:pPr>
              <a:t>17</a:t>
            </a:fld>
            <a:endParaRPr lang="en-US">
              <a:solidFill>
                <a:srgbClr val="FFFFFF"/>
              </a:solidFill>
            </a:endParaRPr>
          </a:p>
        </p:txBody>
      </p:sp>
      <p:pic>
        <p:nvPicPr>
          <p:cNvPr id="8" name="Picture 7" descr="A black and yellow logo&#10;&#10;Description automatically generated">
            <a:extLst>
              <a:ext uri="{FF2B5EF4-FFF2-40B4-BE49-F238E27FC236}">
                <a16:creationId xmlns:a16="http://schemas.microsoft.com/office/drawing/2014/main" id="{45539BE5-A9BD-2FF5-416A-D1D777DED8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2156330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231AC-8D57-F391-8577-63EFA334ADFF}"/>
              </a:ext>
            </a:extLst>
          </p:cNvPr>
          <p:cNvSpPr>
            <a:spLocks noGrp="1"/>
          </p:cNvSpPr>
          <p:nvPr>
            <p:ph type="title"/>
          </p:nvPr>
        </p:nvSpPr>
        <p:spPr>
          <a:xfrm>
            <a:off x="832206" y="136525"/>
            <a:ext cx="10515600" cy="1325563"/>
          </a:xfrm>
        </p:spPr>
        <p:txBody>
          <a:bodyPr/>
          <a:lstStyle/>
          <a:p>
            <a:pPr algn="ctr"/>
            <a:r>
              <a:rPr lang="en-GB" b="1" dirty="0"/>
              <a:t>Quality improvement principles</a:t>
            </a:r>
          </a:p>
        </p:txBody>
      </p:sp>
      <p:sp>
        <p:nvSpPr>
          <p:cNvPr id="4" name="Footer Placeholder 3">
            <a:extLst>
              <a:ext uri="{FF2B5EF4-FFF2-40B4-BE49-F238E27FC236}">
                <a16:creationId xmlns:a16="http://schemas.microsoft.com/office/drawing/2014/main" id="{6A51D762-EA05-C5BB-104B-FE233D0F267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F309AD3-A2C3-1BD2-C3FB-9206F305CFC2}"/>
              </a:ext>
            </a:extLst>
          </p:cNvPr>
          <p:cNvSpPr>
            <a:spLocks noGrp="1"/>
          </p:cNvSpPr>
          <p:nvPr>
            <p:ph type="sldNum" sz="quarter" idx="12"/>
          </p:nvPr>
        </p:nvSpPr>
        <p:spPr/>
        <p:txBody>
          <a:bodyPr/>
          <a:lstStyle/>
          <a:p>
            <a:fld id="{EB67FAB1-928E-4623-B02F-B3A789B6FE3F}" type="slidenum">
              <a:rPr lang="en-GB" smtClean="0"/>
              <a:t>18</a:t>
            </a:fld>
            <a:endParaRPr lang="en-GB"/>
          </a:p>
        </p:txBody>
      </p:sp>
      <p:pic>
        <p:nvPicPr>
          <p:cNvPr id="6" name="Picture 5" descr="A black and yellow logo&#10;&#10;Description automatically generated">
            <a:extLst>
              <a:ext uri="{FF2B5EF4-FFF2-40B4-BE49-F238E27FC236}">
                <a16:creationId xmlns:a16="http://schemas.microsoft.com/office/drawing/2014/main" id="{F505FFC3-8289-E3C2-1510-CB73271894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graphicFrame>
        <p:nvGraphicFramePr>
          <p:cNvPr id="7" name="Table 6">
            <a:extLst>
              <a:ext uri="{FF2B5EF4-FFF2-40B4-BE49-F238E27FC236}">
                <a16:creationId xmlns:a16="http://schemas.microsoft.com/office/drawing/2014/main" id="{D5851709-A710-A4BE-0579-4B61A551818D}"/>
              </a:ext>
            </a:extLst>
          </p:cNvPr>
          <p:cNvGraphicFramePr>
            <a:graphicFrameLocks noGrp="1"/>
          </p:cNvGraphicFramePr>
          <p:nvPr>
            <p:extLst>
              <p:ext uri="{D42A27DB-BD31-4B8C-83A1-F6EECF244321}">
                <p14:modId xmlns:p14="http://schemas.microsoft.com/office/powerpoint/2010/main" val="896704267"/>
              </p:ext>
            </p:extLst>
          </p:nvPr>
        </p:nvGraphicFramePr>
        <p:xfrm>
          <a:off x="1391843" y="1897310"/>
          <a:ext cx="9396325" cy="3600792"/>
        </p:xfrm>
        <a:graphic>
          <a:graphicData uri="http://schemas.openxmlformats.org/drawingml/2006/table">
            <a:tbl>
              <a:tblPr firstRow="1" bandRow="1">
                <a:tableStyleId>{5C22544A-7EE6-4342-B048-85BDC9FD1C3A}</a:tableStyleId>
              </a:tblPr>
              <a:tblGrid>
                <a:gridCol w="2355534">
                  <a:extLst>
                    <a:ext uri="{9D8B030D-6E8A-4147-A177-3AD203B41FA5}">
                      <a16:colId xmlns:a16="http://schemas.microsoft.com/office/drawing/2014/main" val="79917693"/>
                    </a:ext>
                  </a:extLst>
                </a:gridCol>
                <a:gridCol w="7040791">
                  <a:extLst>
                    <a:ext uri="{9D8B030D-6E8A-4147-A177-3AD203B41FA5}">
                      <a16:colId xmlns:a16="http://schemas.microsoft.com/office/drawing/2014/main" val="166787390"/>
                    </a:ext>
                  </a:extLst>
                </a:gridCol>
              </a:tblGrid>
              <a:tr h="460984">
                <a:tc gridSpan="2">
                  <a:txBody>
                    <a:bodyPr/>
                    <a:lstStyle/>
                    <a:p>
                      <a:pPr algn="ctr"/>
                      <a:r>
                        <a:rPr lang="en-GB" dirty="0"/>
                        <a:t>Quality improvement principles</a:t>
                      </a:r>
                    </a:p>
                  </a:txBody>
                  <a:tcPr anchor="ctr"/>
                </a:tc>
                <a:tc hMerge="1">
                  <a:txBody>
                    <a:bodyPr/>
                    <a:lstStyle/>
                    <a:p>
                      <a:endParaRPr lang="en-GB" dirty="0"/>
                    </a:p>
                  </a:txBody>
                  <a:tcPr/>
                </a:tc>
                <a:extLst>
                  <a:ext uri="{0D108BD9-81ED-4DB2-BD59-A6C34878D82A}">
                    <a16:rowId xmlns:a16="http://schemas.microsoft.com/office/drawing/2014/main" val="652659951"/>
                  </a:ext>
                </a:extLst>
              </a:tr>
              <a:tr h="464912">
                <a:tc>
                  <a:txBody>
                    <a:bodyPr/>
                    <a:lstStyle/>
                    <a:p>
                      <a:r>
                        <a:rPr lang="en-GB" b="1" dirty="0"/>
                        <a:t>CURRENT STATE</a:t>
                      </a:r>
                    </a:p>
                  </a:txBody>
                  <a:tcPr/>
                </a:tc>
                <a:tc>
                  <a:txBody>
                    <a:bodyPr/>
                    <a:lstStyle/>
                    <a:p>
                      <a:r>
                        <a:rPr lang="en-GB" sz="1800" kern="1200" dirty="0">
                          <a:solidFill>
                            <a:schemeClr val="dk1"/>
                          </a:solidFill>
                          <a:effectLst/>
                          <a:latin typeface="+mn-lt"/>
                          <a:ea typeface="+mn-ea"/>
                          <a:cs typeface="+mn-cs"/>
                        </a:rPr>
                        <a:t>looking at how things currently work and what the issues are</a:t>
                      </a:r>
                      <a:endParaRPr lang="en-GB" dirty="0"/>
                    </a:p>
                  </a:txBody>
                  <a:tcPr/>
                </a:tc>
                <a:extLst>
                  <a:ext uri="{0D108BD9-81ED-4DB2-BD59-A6C34878D82A}">
                    <a16:rowId xmlns:a16="http://schemas.microsoft.com/office/drawing/2014/main" val="1564865402"/>
                  </a:ext>
                </a:extLst>
              </a:tr>
              <a:tr h="464912">
                <a:tc>
                  <a:txBody>
                    <a:bodyPr/>
                    <a:lstStyle/>
                    <a:p>
                      <a:r>
                        <a:rPr lang="en-GB" b="1" dirty="0"/>
                        <a:t>FUTURE STATE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identifying how things might look in the future</a:t>
                      </a:r>
                    </a:p>
                  </a:txBody>
                  <a:tcPr/>
                </a:tc>
                <a:extLst>
                  <a:ext uri="{0D108BD9-81ED-4DB2-BD59-A6C34878D82A}">
                    <a16:rowId xmlns:a16="http://schemas.microsoft.com/office/drawing/2014/main" val="2526388542"/>
                  </a:ext>
                </a:extLst>
              </a:tr>
              <a:tr h="464912">
                <a:tc>
                  <a:txBody>
                    <a:bodyPr/>
                    <a:lstStyle/>
                    <a:p>
                      <a:r>
                        <a:rPr lang="en-GB" b="1" dirty="0"/>
                        <a:t>TOOLS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identifying and agreeing the other resources required to support the improvements in practice (staff and patient engagement)</a:t>
                      </a:r>
                    </a:p>
                  </a:txBody>
                  <a:tcPr/>
                </a:tc>
                <a:extLst>
                  <a:ext uri="{0D108BD9-81ED-4DB2-BD59-A6C34878D82A}">
                    <a16:rowId xmlns:a16="http://schemas.microsoft.com/office/drawing/2014/main" val="3219519490"/>
                  </a:ext>
                </a:extLst>
              </a:tr>
              <a:tr h="464912">
                <a:tc>
                  <a:txBody>
                    <a:bodyPr/>
                    <a:lstStyle/>
                    <a:p>
                      <a:r>
                        <a:rPr lang="en-GB" b="1" dirty="0"/>
                        <a:t>RESOURCES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identifying and agreeing the other resources required to support the improvements in practice (equipment and infrastructures)</a:t>
                      </a:r>
                    </a:p>
                  </a:txBody>
                  <a:tcPr/>
                </a:tc>
                <a:extLst>
                  <a:ext uri="{0D108BD9-81ED-4DB2-BD59-A6C34878D82A}">
                    <a16:rowId xmlns:a16="http://schemas.microsoft.com/office/drawing/2014/main" val="2261794070"/>
                  </a:ext>
                </a:extLst>
              </a:tr>
              <a:tr h="464912">
                <a:tc>
                  <a:txBody>
                    <a:bodyPr/>
                    <a:lstStyle/>
                    <a:p>
                      <a:r>
                        <a:rPr lang="en-GB" b="1" dirty="0"/>
                        <a:t>EVALUATION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evaluating and measuring the impact of change</a:t>
                      </a:r>
                    </a:p>
                  </a:txBody>
                  <a:tcPr/>
                </a:tc>
                <a:extLst>
                  <a:ext uri="{0D108BD9-81ED-4DB2-BD59-A6C34878D82A}">
                    <a16:rowId xmlns:a16="http://schemas.microsoft.com/office/drawing/2014/main" val="2277493399"/>
                  </a:ext>
                </a:extLst>
              </a:tr>
              <a:tr h="464912">
                <a:tc>
                  <a:txBody>
                    <a:bodyPr/>
                    <a:lstStyle/>
                    <a:p>
                      <a:r>
                        <a:rPr lang="en-GB" b="1" dirty="0"/>
                        <a:t>SUSTAINABILITY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monitoring the change to ensure outcomes continue to be achieved</a:t>
                      </a:r>
                    </a:p>
                  </a:txBody>
                  <a:tcPr/>
                </a:tc>
                <a:extLst>
                  <a:ext uri="{0D108BD9-81ED-4DB2-BD59-A6C34878D82A}">
                    <a16:rowId xmlns:a16="http://schemas.microsoft.com/office/drawing/2014/main" val="3342106738"/>
                  </a:ext>
                </a:extLst>
              </a:tr>
            </a:tbl>
          </a:graphicData>
        </a:graphic>
      </p:graphicFrame>
    </p:spTree>
    <p:extLst>
      <p:ext uri="{BB962C8B-B14F-4D97-AF65-F5344CB8AC3E}">
        <p14:creationId xmlns:p14="http://schemas.microsoft.com/office/powerpoint/2010/main" val="2149037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6" name="Group 1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7" name="Freeform: Shape 1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itle 1">
            <a:extLst>
              <a:ext uri="{FF2B5EF4-FFF2-40B4-BE49-F238E27FC236}">
                <a16:creationId xmlns:a16="http://schemas.microsoft.com/office/drawing/2014/main" id="{831A91A6-132B-FBBE-CB09-8DA4245A29FA}"/>
              </a:ext>
            </a:extLst>
          </p:cNvPr>
          <p:cNvSpPr txBox="1">
            <a:spLocks/>
          </p:cNvSpPr>
          <p:nvPr/>
        </p:nvSpPr>
        <p:spPr>
          <a:xfrm>
            <a:off x="640080" y="1243013"/>
            <a:ext cx="385572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kern="1200">
                <a:solidFill>
                  <a:schemeClr val="tx2"/>
                </a:solidFill>
                <a:latin typeface="+mj-lt"/>
                <a:ea typeface="+mj-ea"/>
                <a:cs typeface="+mj-cs"/>
              </a:rPr>
              <a:t>Quality improvement tools</a:t>
            </a:r>
          </a:p>
        </p:txBody>
      </p:sp>
      <p:sp>
        <p:nvSpPr>
          <p:cNvPr id="3" name="Content Placeholder 2">
            <a:extLst>
              <a:ext uri="{FF2B5EF4-FFF2-40B4-BE49-F238E27FC236}">
                <a16:creationId xmlns:a16="http://schemas.microsoft.com/office/drawing/2014/main" id="{3F07C52E-FE9C-1974-1ECC-271878E9E15F}"/>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r>
              <a:rPr lang="en-US" dirty="0">
                <a:solidFill>
                  <a:schemeClr val="tx2"/>
                </a:solidFill>
                <a:effectLst/>
              </a:rPr>
              <a:t>Total quality management</a:t>
            </a:r>
          </a:p>
          <a:p>
            <a:r>
              <a:rPr lang="en-US" dirty="0">
                <a:solidFill>
                  <a:schemeClr val="tx2"/>
                </a:solidFill>
                <a:effectLst/>
              </a:rPr>
              <a:t>PDSA Cycle</a:t>
            </a:r>
            <a:endParaRPr lang="en-US" dirty="0">
              <a:solidFill>
                <a:schemeClr val="tx2"/>
              </a:solidFill>
            </a:endParaRPr>
          </a:p>
          <a:p>
            <a:r>
              <a:rPr lang="en-US" dirty="0">
                <a:solidFill>
                  <a:schemeClr val="tx2"/>
                </a:solidFill>
                <a:effectLst/>
              </a:rPr>
              <a:t>Process mapping</a:t>
            </a:r>
          </a:p>
          <a:p>
            <a:r>
              <a:rPr lang="en-US" dirty="0">
                <a:solidFill>
                  <a:schemeClr val="tx2"/>
                </a:solidFill>
                <a:effectLst/>
              </a:rPr>
              <a:t>Metrics</a:t>
            </a:r>
            <a:endParaRPr lang="en-US" dirty="0">
              <a:solidFill>
                <a:schemeClr val="tx2"/>
              </a:solidFill>
            </a:endParaRPr>
          </a:p>
          <a:p>
            <a:r>
              <a:rPr lang="en-US" dirty="0">
                <a:solidFill>
                  <a:schemeClr val="tx2"/>
                </a:solidFill>
                <a:effectLst/>
              </a:rPr>
              <a:t>Benchmarking</a:t>
            </a:r>
          </a:p>
          <a:p>
            <a:r>
              <a:rPr lang="en-US" dirty="0">
                <a:solidFill>
                  <a:schemeClr val="tx2"/>
                </a:solidFill>
                <a:effectLst/>
              </a:rPr>
              <a:t>Lean methodology</a:t>
            </a:r>
            <a:endParaRPr lang="en-US" dirty="0">
              <a:solidFill>
                <a:schemeClr val="tx2"/>
              </a:solidFill>
            </a:endParaRPr>
          </a:p>
          <a:p>
            <a:r>
              <a:rPr lang="en-US" dirty="0">
                <a:solidFill>
                  <a:schemeClr val="tx2"/>
                </a:solidFill>
                <a:effectLst/>
              </a:rPr>
              <a:t>The productive series</a:t>
            </a:r>
          </a:p>
          <a:p>
            <a:r>
              <a:rPr lang="en-US" dirty="0">
                <a:solidFill>
                  <a:schemeClr val="tx2"/>
                </a:solidFill>
                <a:effectLst/>
              </a:rPr>
              <a:t>Care bundles</a:t>
            </a:r>
            <a:endParaRPr lang="en-US" dirty="0">
              <a:solidFill>
                <a:schemeClr val="tx2"/>
              </a:solidFill>
            </a:endParaRPr>
          </a:p>
          <a:p>
            <a:r>
              <a:rPr lang="en-US" dirty="0">
                <a:solidFill>
                  <a:schemeClr val="tx2"/>
                </a:solidFill>
                <a:effectLst/>
              </a:rPr>
              <a:t>Root-cause analysis</a:t>
            </a:r>
          </a:p>
          <a:p>
            <a:r>
              <a:rPr lang="en-US" dirty="0">
                <a:solidFill>
                  <a:schemeClr val="tx2"/>
                </a:solidFill>
                <a:effectLst/>
              </a:rPr>
              <a:t>Clinical audit</a:t>
            </a:r>
            <a:endParaRPr lang="en-US" dirty="0">
              <a:solidFill>
                <a:schemeClr val="tx2"/>
              </a:solidFill>
            </a:endParaRPr>
          </a:p>
          <a:p>
            <a:r>
              <a:rPr lang="en-US" dirty="0">
                <a:solidFill>
                  <a:schemeClr val="tx2"/>
                </a:solidFill>
                <a:effectLst/>
              </a:rPr>
              <a:t>Risk management</a:t>
            </a:r>
          </a:p>
        </p:txBody>
      </p:sp>
      <p:sp>
        <p:nvSpPr>
          <p:cNvPr id="4" name="Footer Placeholder 3">
            <a:extLst>
              <a:ext uri="{FF2B5EF4-FFF2-40B4-BE49-F238E27FC236}">
                <a16:creationId xmlns:a16="http://schemas.microsoft.com/office/drawing/2014/main" id="{F4AE0F29-F18E-4F40-DEF0-A6A3F3938DB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455AF761-DD40-1C2E-5B81-F958151FB58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B67FAB1-928E-4623-B02F-B3A789B6FE3F}" type="slidenum">
              <a:rPr lang="en-US" smtClean="0">
                <a:solidFill>
                  <a:schemeClr val="tx1">
                    <a:tint val="75000"/>
                  </a:schemeClr>
                </a:solidFill>
              </a:rPr>
              <a:pPr>
                <a:spcAft>
                  <a:spcPts val="600"/>
                </a:spcAft>
              </a:pPr>
              <a:t>19</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FE186295-E339-52CC-274B-2A74F0EFF8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2044392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E57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A5E92-6616-8255-FD7B-2E5AF8A726F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Total quality management</a:t>
            </a:r>
            <a:endParaRPr lang="en-US" sz="2600" kern="1200">
              <a:solidFill>
                <a:srgbClr val="FFFFFF"/>
              </a:solidFill>
              <a:latin typeface="+mj-lt"/>
              <a:ea typeface="+mj-ea"/>
              <a:cs typeface="+mj-cs"/>
            </a:endParaRPr>
          </a:p>
        </p:txBody>
      </p:sp>
      <p:pic>
        <p:nvPicPr>
          <p:cNvPr id="7" name="Picture 6" descr="A diagram of a company's process&#10;&#10;AI-generated content may be incorrect.">
            <a:extLst>
              <a:ext uri="{FF2B5EF4-FFF2-40B4-BE49-F238E27FC236}">
                <a16:creationId xmlns:a16="http://schemas.microsoft.com/office/drawing/2014/main" id="{0FD1182A-059A-077E-75C9-0B4E66963D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77214" y="783772"/>
            <a:ext cx="8461378" cy="5076826"/>
          </a:xfrm>
          <a:prstGeom prst="rect">
            <a:avLst/>
          </a:prstGeom>
        </p:spPr>
      </p:pic>
      <p:sp>
        <p:nvSpPr>
          <p:cNvPr id="4" name="Footer Placeholder 3">
            <a:extLst>
              <a:ext uri="{FF2B5EF4-FFF2-40B4-BE49-F238E27FC236}">
                <a16:creationId xmlns:a16="http://schemas.microsoft.com/office/drawing/2014/main" id="{0A486B4D-520D-3A50-0BD8-B1E4414B1F85}"/>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B97B61CB-48A9-D02E-5E6F-9D2417E0796C}"/>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20</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4DA34D5A-1D06-BEE8-3103-D1701C7C0D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974011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658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39B76-8A02-5C3E-2C4A-2A270CD6E7E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PDSA Cycle</a:t>
            </a:r>
            <a:endParaRPr lang="en-US" sz="2600" kern="1200">
              <a:solidFill>
                <a:srgbClr val="FFFFFF"/>
              </a:solidFill>
              <a:latin typeface="+mj-lt"/>
              <a:ea typeface="+mj-ea"/>
              <a:cs typeface="+mj-cs"/>
            </a:endParaRPr>
          </a:p>
        </p:txBody>
      </p:sp>
      <p:pic>
        <p:nvPicPr>
          <p:cNvPr id="7" name="Picture 6" descr="A diagram of a diagram&#10;&#10;AI-generated content may be incorrect.">
            <a:extLst>
              <a:ext uri="{FF2B5EF4-FFF2-40B4-BE49-F238E27FC236}">
                <a16:creationId xmlns:a16="http://schemas.microsoft.com/office/drawing/2014/main" id="{E2A33962-40E2-2587-621B-FCBA2A2230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22680" y="961812"/>
            <a:ext cx="4820039" cy="4930987"/>
          </a:xfrm>
          <a:prstGeom prst="rect">
            <a:avLst/>
          </a:prstGeom>
        </p:spPr>
      </p:pic>
      <p:sp>
        <p:nvSpPr>
          <p:cNvPr id="4" name="Footer Placeholder 3">
            <a:extLst>
              <a:ext uri="{FF2B5EF4-FFF2-40B4-BE49-F238E27FC236}">
                <a16:creationId xmlns:a16="http://schemas.microsoft.com/office/drawing/2014/main" id="{0C296C22-463C-B748-71AA-D2236D2102FE}"/>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DA025E59-DDC1-D04F-7B7B-A36EB4E95E21}"/>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21</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7C77AAE9-79D8-CAE7-1DE9-DCC9053D24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2444681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D98BA-5CB3-916E-AF0C-40ED28FA3C0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Process mapping</a:t>
            </a:r>
            <a:endParaRPr lang="en-US" sz="2600" kern="1200">
              <a:solidFill>
                <a:srgbClr val="FFFFFF"/>
              </a:solidFill>
              <a:latin typeface="+mj-lt"/>
              <a:ea typeface="+mj-ea"/>
              <a:cs typeface="+mj-cs"/>
            </a:endParaRPr>
          </a:p>
        </p:txBody>
      </p:sp>
      <p:pic>
        <p:nvPicPr>
          <p:cNvPr id="7" name="Picture 6" descr="A diagram of a quality improvement&#10;&#10;AI-generated content may be incorrect.">
            <a:extLst>
              <a:ext uri="{FF2B5EF4-FFF2-40B4-BE49-F238E27FC236}">
                <a16:creationId xmlns:a16="http://schemas.microsoft.com/office/drawing/2014/main" id="{99EFFBE6-5D15-BE24-6733-592EFCC0E83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86" t="15092" r="3571" b="36694"/>
          <a:stretch/>
        </p:blipFill>
        <p:spPr>
          <a:xfrm>
            <a:off x="3468110" y="1905467"/>
            <a:ext cx="8648214" cy="2545417"/>
          </a:xfrm>
          <a:prstGeom prst="rect">
            <a:avLst/>
          </a:prstGeom>
        </p:spPr>
      </p:pic>
      <p:sp>
        <p:nvSpPr>
          <p:cNvPr id="4" name="Footer Placeholder 3">
            <a:extLst>
              <a:ext uri="{FF2B5EF4-FFF2-40B4-BE49-F238E27FC236}">
                <a16:creationId xmlns:a16="http://schemas.microsoft.com/office/drawing/2014/main" id="{F7098CC0-9E5B-C6A0-8614-A381DF8E3C66}"/>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384A2DD0-ED4D-2248-5572-20977D9BE732}"/>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22</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B77CBDF0-B1C8-9973-F239-8BB5A5EF1A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2879444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568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600ED-9055-79ED-B73A-24FC8BF1CB8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Metrics</a:t>
            </a:r>
            <a:endParaRPr lang="en-US" sz="2600" kern="1200">
              <a:solidFill>
                <a:srgbClr val="FFFFFF"/>
              </a:solidFill>
              <a:latin typeface="+mj-lt"/>
              <a:ea typeface="+mj-ea"/>
              <a:cs typeface="+mj-cs"/>
            </a:endParaRPr>
          </a:p>
        </p:txBody>
      </p:sp>
      <p:pic>
        <p:nvPicPr>
          <p:cNvPr id="7" name="Picture 6" descr="A diagram of health care scorecard&#10;&#10;AI-generated content may be incorrect.">
            <a:extLst>
              <a:ext uri="{FF2B5EF4-FFF2-40B4-BE49-F238E27FC236}">
                <a16:creationId xmlns:a16="http://schemas.microsoft.com/office/drawing/2014/main" id="{48940B06-314C-53F7-5749-71B0FF491B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19211" y="1108811"/>
            <a:ext cx="8361587" cy="4368928"/>
          </a:xfrm>
          <a:prstGeom prst="rect">
            <a:avLst/>
          </a:prstGeom>
        </p:spPr>
      </p:pic>
      <p:sp>
        <p:nvSpPr>
          <p:cNvPr id="4" name="Footer Placeholder 3">
            <a:extLst>
              <a:ext uri="{FF2B5EF4-FFF2-40B4-BE49-F238E27FC236}">
                <a16:creationId xmlns:a16="http://schemas.microsoft.com/office/drawing/2014/main" id="{4B7328C1-F5FF-D965-D8E3-6388B0F38169}"/>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D2F23208-9949-99CA-7CDA-C73278BD417C}"/>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23</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E8664BDB-0D07-E519-8BF1-FEBF5044F7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3138127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60220-83BC-9DE8-6112-46EE336A369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kern="1200">
                <a:solidFill>
                  <a:srgbClr val="FFFFFF"/>
                </a:solidFill>
                <a:effectLst/>
                <a:latin typeface="+mj-lt"/>
                <a:ea typeface="+mj-ea"/>
                <a:cs typeface="+mj-cs"/>
              </a:rPr>
              <a:t>Benchmarking</a:t>
            </a:r>
            <a:endParaRPr lang="en-US" sz="2200" kern="1200">
              <a:solidFill>
                <a:srgbClr val="FFFFFF"/>
              </a:solidFill>
              <a:latin typeface="+mj-lt"/>
              <a:ea typeface="+mj-ea"/>
              <a:cs typeface="+mj-cs"/>
            </a:endParaRPr>
          </a:p>
        </p:txBody>
      </p:sp>
      <p:pic>
        <p:nvPicPr>
          <p:cNvPr id="7" name="Picture 6" descr="A screenshot of a graph&#10;&#10;AI-generated content may be incorrect.">
            <a:extLst>
              <a:ext uri="{FF2B5EF4-FFF2-40B4-BE49-F238E27FC236}">
                <a16:creationId xmlns:a16="http://schemas.microsoft.com/office/drawing/2014/main" id="{D6E3CFAA-9AF2-078A-0CE2-6DE2383005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891" b="11694"/>
          <a:stretch/>
        </p:blipFill>
        <p:spPr>
          <a:xfrm>
            <a:off x="3415796" y="2281921"/>
            <a:ext cx="8776204" cy="2294158"/>
          </a:xfrm>
          <a:prstGeom prst="rect">
            <a:avLst/>
          </a:prstGeom>
        </p:spPr>
      </p:pic>
      <p:sp>
        <p:nvSpPr>
          <p:cNvPr id="4" name="Footer Placeholder 3">
            <a:extLst>
              <a:ext uri="{FF2B5EF4-FFF2-40B4-BE49-F238E27FC236}">
                <a16:creationId xmlns:a16="http://schemas.microsoft.com/office/drawing/2014/main" id="{1B798B02-B2E1-AE62-ACAF-2C9E4913BBCB}"/>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DBD1F1E4-8765-884A-E02C-0D95BA2F01AF}"/>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24</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A03C8468-621D-A279-2035-A242E2BF60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1159886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438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A53AC-EF2A-CEA9-0CAA-A6E4AB61976E}"/>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Lean methodology</a:t>
            </a:r>
            <a:endParaRPr lang="en-US" sz="2600" kern="1200">
              <a:solidFill>
                <a:srgbClr val="FFFFFF"/>
              </a:solidFill>
              <a:latin typeface="+mj-lt"/>
              <a:ea typeface="+mj-ea"/>
              <a:cs typeface="+mj-cs"/>
            </a:endParaRPr>
          </a:p>
        </p:txBody>
      </p:sp>
      <p:pic>
        <p:nvPicPr>
          <p:cNvPr id="7" name="Content Placeholder 6" descr="Diagram of a lean principles&#10;&#10;AI-generated content may be incorrect.">
            <a:extLst>
              <a:ext uri="{FF2B5EF4-FFF2-40B4-BE49-F238E27FC236}">
                <a16:creationId xmlns:a16="http://schemas.microsoft.com/office/drawing/2014/main" id="{D199160A-06A7-5954-1E13-D77EE9DCC47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008"/>
          <a:stretch/>
        </p:blipFill>
        <p:spPr>
          <a:xfrm>
            <a:off x="3596472" y="849666"/>
            <a:ext cx="8273794" cy="4988427"/>
          </a:xfrm>
          <a:prstGeom prst="rect">
            <a:avLst/>
          </a:prstGeom>
        </p:spPr>
      </p:pic>
      <p:sp>
        <p:nvSpPr>
          <p:cNvPr id="4" name="Footer Placeholder 3">
            <a:extLst>
              <a:ext uri="{FF2B5EF4-FFF2-40B4-BE49-F238E27FC236}">
                <a16:creationId xmlns:a16="http://schemas.microsoft.com/office/drawing/2014/main" id="{47265542-5899-AA5D-B2F4-E50453EEBF9C}"/>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F0466549-9A36-9DA2-B71C-39A1027C79BA}"/>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25</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980E9A0D-97DC-5FFB-2E50-1B905C1875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3561310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98ACC-8B72-DD61-B344-EF71361CECD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The productive series</a:t>
            </a:r>
            <a:endParaRPr lang="en-US" sz="2600" kern="1200">
              <a:solidFill>
                <a:srgbClr val="FFFFFF"/>
              </a:solidFill>
              <a:latin typeface="+mj-lt"/>
              <a:ea typeface="+mj-ea"/>
              <a:cs typeface="+mj-cs"/>
            </a:endParaRPr>
          </a:p>
        </p:txBody>
      </p:sp>
      <p:pic>
        <p:nvPicPr>
          <p:cNvPr id="7" name="Picture 6" descr="A screen shot of a diagram&#10;&#10;AI-generated content may be incorrect.">
            <a:extLst>
              <a:ext uri="{FF2B5EF4-FFF2-40B4-BE49-F238E27FC236}">
                <a16:creationId xmlns:a16="http://schemas.microsoft.com/office/drawing/2014/main" id="{4C9B8E0C-370C-4ADF-2F01-BC06C0C5E5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56279" y="2190542"/>
            <a:ext cx="8481694" cy="2184036"/>
          </a:xfrm>
          <a:prstGeom prst="rect">
            <a:avLst/>
          </a:prstGeom>
        </p:spPr>
      </p:pic>
      <p:sp>
        <p:nvSpPr>
          <p:cNvPr id="4" name="Footer Placeholder 3">
            <a:extLst>
              <a:ext uri="{FF2B5EF4-FFF2-40B4-BE49-F238E27FC236}">
                <a16:creationId xmlns:a16="http://schemas.microsoft.com/office/drawing/2014/main" id="{742893BF-2ABA-AC64-0345-C8000A916F2D}"/>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309EBD43-DFAE-DCFA-9CB8-9088C6BBD1B6}"/>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26</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DC5989F8-C0E9-A31A-170F-02414126AA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806544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34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8F0A0-F651-F0F1-6199-EB3E025E2E7E}"/>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Care bundles</a:t>
            </a:r>
            <a:endParaRPr lang="en-US" sz="2600" kern="1200">
              <a:solidFill>
                <a:srgbClr val="FFFFFF"/>
              </a:solidFill>
              <a:latin typeface="+mj-lt"/>
              <a:ea typeface="+mj-ea"/>
              <a:cs typeface="+mj-cs"/>
            </a:endParaRPr>
          </a:p>
        </p:txBody>
      </p:sp>
      <p:pic>
        <p:nvPicPr>
          <p:cNvPr id="7" name="Content Placeholder 6" descr="A purple arrow signs with white text&#10;&#10;AI-generated content may be incorrect.">
            <a:extLst>
              <a:ext uri="{FF2B5EF4-FFF2-40B4-BE49-F238E27FC236}">
                <a16:creationId xmlns:a16="http://schemas.microsoft.com/office/drawing/2014/main" id="{00FCC9A0-BAF7-FD38-BECA-9048C7724BB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89765" y="1328441"/>
            <a:ext cx="8402235" cy="4201117"/>
          </a:xfrm>
          <a:prstGeom prst="rect">
            <a:avLst/>
          </a:prstGeom>
        </p:spPr>
      </p:pic>
      <p:sp>
        <p:nvSpPr>
          <p:cNvPr id="4" name="Footer Placeholder 3">
            <a:extLst>
              <a:ext uri="{FF2B5EF4-FFF2-40B4-BE49-F238E27FC236}">
                <a16:creationId xmlns:a16="http://schemas.microsoft.com/office/drawing/2014/main" id="{4DFE540F-FF15-2860-049C-70E20314C427}"/>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95A6F60E-9B24-7034-7CB3-5C1616AA720B}"/>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27</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3E6CB97E-7F06-1DD8-6DC3-ECADC7DED2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4117261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B5D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989CE-517A-E5A7-EAF3-CC62920C03A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Root-cause analysis</a:t>
            </a:r>
            <a:endParaRPr lang="en-US" sz="2600" kern="1200">
              <a:solidFill>
                <a:srgbClr val="FFFFFF"/>
              </a:solidFill>
              <a:latin typeface="+mj-lt"/>
              <a:ea typeface="+mj-ea"/>
              <a:cs typeface="+mj-cs"/>
            </a:endParaRPr>
          </a:p>
        </p:txBody>
      </p:sp>
      <p:pic>
        <p:nvPicPr>
          <p:cNvPr id="7" name="Content Placeholder 6" descr="A diagram of a process&#10;&#10;AI-generated content may be incorrect.">
            <a:extLst>
              <a:ext uri="{FF2B5EF4-FFF2-40B4-BE49-F238E27FC236}">
                <a16:creationId xmlns:a16="http://schemas.microsoft.com/office/drawing/2014/main" id="{190D777D-4949-959E-02EF-02F123BCCB8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6801" y="1062795"/>
            <a:ext cx="8683321" cy="4732409"/>
          </a:xfrm>
          <a:prstGeom prst="rect">
            <a:avLst/>
          </a:prstGeom>
        </p:spPr>
      </p:pic>
      <p:sp>
        <p:nvSpPr>
          <p:cNvPr id="4" name="Footer Placeholder 3">
            <a:extLst>
              <a:ext uri="{FF2B5EF4-FFF2-40B4-BE49-F238E27FC236}">
                <a16:creationId xmlns:a16="http://schemas.microsoft.com/office/drawing/2014/main" id="{5E764B47-E866-92AD-8301-AA84C26DFF85}"/>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81BD0A86-C3EB-5AD6-8C58-86AD2E39EBE5}"/>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28</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897D634F-3FCE-3AF6-E3C3-7C3FB63F13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752092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68236-6ACC-54B9-37C2-16A368F3E1A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effectLst/>
                <a:latin typeface="+mj-lt"/>
                <a:ea typeface="+mj-ea"/>
                <a:cs typeface="+mj-cs"/>
              </a:rPr>
              <a:t>Clinical audit</a:t>
            </a:r>
            <a:endParaRPr lang="en-US" sz="2600" kern="1200">
              <a:solidFill>
                <a:srgbClr val="FFFFFF"/>
              </a:solidFill>
              <a:latin typeface="+mj-lt"/>
              <a:ea typeface="+mj-ea"/>
              <a:cs typeface="+mj-cs"/>
            </a:endParaRPr>
          </a:p>
        </p:txBody>
      </p:sp>
      <p:pic>
        <p:nvPicPr>
          <p:cNvPr id="7" name="Content Placeholder 6" descr="A diagram of a audit cycle&#10;&#10;AI-generated content may be incorrect.">
            <a:extLst>
              <a:ext uri="{FF2B5EF4-FFF2-40B4-BE49-F238E27FC236}">
                <a16:creationId xmlns:a16="http://schemas.microsoft.com/office/drawing/2014/main" id="{5A109256-3C00-E0F9-C37E-84EFE5A0302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07234" y="961812"/>
            <a:ext cx="6850931" cy="4930987"/>
          </a:xfrm>
          <a:prstGeom prst="rect">
            <a:avLst/>
          </a:prstGeom>
        </p:spPr>
      </p:pic>
      <p:sp>
        <p:nvSpPr>
          <p:cNvPr id="4" name="Footer Placeholder 3">
            <a:extLst>
              <a:ext uri="{FF2B5EF4-FFF2-40B4-BE49-F238E27FC236}">
                <a16:creationId xmlns:a16="http://schemas.microsoft.com/office/drawing/2014/main" id="{D2808EBA-BCC4-A9A1-736F-76CDA5E31299}"/>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888B9F6E-DA60-8B79-E826-86E0F83800B4}"/>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29</a:t>
            </a:fld>
            <a:endParaRPr lang="en-US">
              <a:solidFill>
                <a:srgbClr val="898989"/>
              </a:solidFill>
            </a:endParaRPr>
          </a:p>
        </p:txBody>
      </p:sp>
      <p:pic>
        <p:nvPicPr>
          <p:cNvPr id="8" name="Picture 7" descr="A black and yellow logo&#10;&#10;Description automatically generated">
            <a:extLst>
              <a:ext uri="{FF2B5EF4-FFF2-40B4-BE49-F238E27FC236}">
                <a16:creationId xmlns:a16="http://schemas.microsoft.com/office/drawing/2014/main" id="{C682E113-725E-FEF4-E7D2-AF3F61B45D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1632962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89C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72BFF-5CF8-A7A7-74CE-5BDB0015288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Risk management </a:t>
            </a:r>
          </a:p>
        </p:txBody>
      </p:sp>
      <p:pic>
        <p:nvPicPr>
          <p:cNvPr id="9" name="Picture 8" descr="Diagram of a risk management diagram&#10;&#10;AI-generated content may be incorrect.">
            <a:extLst>
              <a:ext uri="{FF2B5EF4-FFF2-40B4-BE49-F238E27FC236}">
                <a16:creationId xmlns:a16="http://schemas.microsoft.com/office/drawing/2014/main" id="{D8CE09B2-467D-C31C-5784-C242AC89A8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08935" y="345718"/>
            <a:ext cx="6166563" cy="6166563"/>
          </a:xfrm>
          <a:prstGeom prst="rect">
            <a:avLst/>
          </a:prstGeom>
        </p:spPr>
      </p:pic>
      <p:sp>
        <p:nvSpPr>
          <p:cNvPr id="4" name="Footer Placeholder 3">
            <a:extLst>
              <a:ext uri="{FF2B5EF4-FFF2-40B4-BE49-F238E27FC236}">
                <a16:creationId xmlns:a16="http://schemas.microsoft.com/office/drawing/2014/main" id="{946A1F0B-A514-5A5F-3B9D-3D32E3ED0A47}"/>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82925ACC-E6A1-6121-BCA8-BE805F51A0DB}"/>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B67FAB1-928E-4623-B02F-B3A789B6FE3F}" type="slidenum">
              <a:rPr lang="en-US">
                <a:solidFill>
                  <a:srgbClr val="898989"/>
                </a:solidFill>
              </a:rPr>
              <a:pPr>
                <a:spcAft>
                  <a:spcPts val="600"/>
                </a:spcAft>
              </a:pPr>
              <a:t>30</a:t>
            </a:fld>
            <a:endParaRPr lang="en-US">
              <a:solidFill>
                <a:srgbClr val="898989"/>
              </a:solidFill>
            </a:endParaRPr>
          </a:p>
        </p:txBody>
      </p:sp>
      <p:pic>
        <p:nvPicPr>
          <p:cNvPr id="12" name="Picture 11" descr="A black and yellow logo&#10;&#10;Description automatically generated">
            <a:extLst>
              <a:ext uri="{FF2B5EF4-FFF2-40B4-BE49-F238E27FC236}">
                <a16:creationId xmlns:a16="http://schemas.microsoft.com/office/drawing/2014/main" id="{EC15EE29-C9A2-E51A-A431-1D9AD30D66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638704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B315-7E9E-21F7-909C-1CEBDC6A981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0382ED-2C09-E546-75F8-062D8F95E5C0}"/>
              </a:ext>
            </a:extLst>
          </p:cNvPr>
          <p:cNvSpPr>
            <a:spLocks noGrp="1"/>
          </p:cNvSpPr>
          <p:nvPr>
            <p:ph idx="1"/>
          </p:nvPr>
        </p:nvSpPr>
        <p:spPr>
          <a:xfrm>
            <a:off x="0" y="1825625"/>
            <a:ext cx="12192000" cy="4351338"/>
          </a:xfrm>
        </p:spPr>
        <p:txBody>
          <a:bodyPr>
            <a:normAutofit/>
          </a:bodyPr>
          <a:lstStyle/>
          <a:p>
            <a:r>
              <a:rPr lang="en-GB" sz="1800" dirty="0">
                <a:hlinkClick r:id="rId2"/>
              </a:rPr>
              <a:t>NHS Outcomes Framework (NHS OF) - NHS England Digital</a:t>
            </a:r>
            <a:endParaRPr lang="en-GB" sz="1800" dirty="0"/>
          </a:p>
          <a:p>
            <a:r>
              <a:rPr lang="en-GB" sz="1800" dirty="0">
                <a:hlinkClick r:id="rId3"/>
              </a:rPr>
              <a:t>High Quality care for all</a:t>
            </a:r>
            <a:endParaRPr lang="en-GB" sz="1800" dirty="0"/>
          </a:p>
          <a:p>
            <a:r>
              <a:rPr lang="en-GB" sz="1800" dirty="0">
                <a:hlinkClick r:id="rId4"/>
              </a:rPr>
              <a:t>Equity and excellence: Liberating the NHS</a:t>
            </a:r>
            <a:endParaRPr lang="en-GB" sz="1800" dirty="0"/>
          </a:p>
          <a:p>
            <a:r>
              <a:rPr lang="en-GB" sz="1800" dirty="0">
                <a:hlinkClick r:id="rId5"/>
              </a:rPr>
              <a:t>An introduction to healthcare quality: defining and explaining its role in health systems - Improving healthcare quality in Europe - NCBI Bookshelf</a:t>
            </a:r>
            <a:endParaRPr lang="en-GB" sz="1800" dirty="0"/>
          </a:p>
          <a:p>
            <a:r>
              <a:rPr lang="en-GB" sz="1800" dirty="0">
                <a:hlinkClick r:id="rId6"/>
              </a:rPr>
              <a:t>A Conceptual Framework for Quality of Care – PMC</a:t>
            </a:r>
            <a:endParaRPr lang="en-GB" sz="1800" dirty="0"/>
          </a:p>
          <a:p>
            <a:r>
              <a:rPr lang="en-GB" sz="1800" dirty="0">
                <a:hlinkClick r:id="rId7"/>
              </a:rPr>
              <a:t>Quality assessment in health. Maxwell, (1984)</a:t>
            </a:r>
            <a:endParaRPr lang="en-GB" sz="1800" dirty="0"/>
          </a:p>
          <a:p>
            <a:r>
              <a:rPr lang="en-GB" sz="1800" dirty="0">
                <a:hlinkClick r:id="rId8"/>
              </a:rPr>
              <a:t>Process Mapping – The Foundation for Effective Quality Improvement - ScienceDirect</a:t>
            </a:r>
            <a:endParaRPr lang="en-GB" dirty="0"/>
          </a:p>
        </p:txBody>
      </p:sp>
      <p:sp>
        <p:nvSpPr>
          <p:cNvPr id="4" name="Footer Placeholder 3">
            <a:extLst>
              <a:ext uri="{FF2B5EF4-FFF2-40B4-BE49-F238E27FC236}">
                <a16:creationId xmlns:a16="http://schemas.microsoft.com/office/drawing/2014/main" id="{663ED6F6-B971-2B86-B912-B50E71D0642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9054C0E-122F-C265-B6E4-BB3D1FE8C4B4}"/>
              </a:ext>
            </a:extLst>
          </p:cNvPr>
          <p:cNvSpPr>
            <a:spLocks noGrp="1"/>
          </p:cNvSpPr>
          <p:nvPr>
            <p:ph type="sldNum" sz="quarter" idx="12"/>
          </p:nvPr>
        </p:nvSpPr>
        <p:spPr/>
        <p:txBody>
          <a:bodyPr/>
          <a:lstStyle/>
          <a:p>
            <a:fld id="{EB67FAB1-928E-4623-B02F-B3A789B6FE3F}" type="slidenum">
              <a:rPr lang="en-GB" smtClean="0"/>
              <a:t>31</a:t>
            </a:fld>
            <a:endParaRPr lang="en-GB"/>
          </a:p>
        </p:txBody>
      </p:sp>
      <p:pic>
        <p:nvPicPr>
          <p:cNvPr id="6" name="Picture 5" descr="A black and yellow logo&#10;&#10;Description automatically generated">
            <a:extLst>
              <a:ext uri="{FF2B5EF4-FFF2-40B4-BE49-F238E27FC236}">
                <a16:creationId xmlns:a16="http://schemas.microsoft.com/office/drawing/2014/main" id="{6DD18927-20BD-9873-6DA9-50F130D15BC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5933325"/>
            <a:ext cx="1664413" cy="924675"/>
          </a:xfrm>
          <a:prstGeom prst="rect">
            <a:avLst/>
          </a:prstGeom>
        </p:spPr>
      </p:pic>
    </p:spTree>
    <p:extLst>
      <p:ext uri="{BB962C8B-B14F-4D97-AF65-F5344CB8AC3E}">
        <p14:creationId xmlns:p14="http://schemas.microsoft.com/office/powerpoint/2010/main" val="3912571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TotalTime>
  <Words>1467</Words>
  <Application>Microsoft Office PowerPoint</Application>
  <PresentationFormat>Widescreen</PresentationFormat>
  <Paragraphs>245</Paragraphs>
  <Slides>31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Aptos Display</vt:lpstr>
      <vt:lpstr>Aptos</vt:lpstr>
      <vt:lpstr>Arial</vt:lpstr>
      <vt:lpstr>Office Theme</vt:lpstr>
      <vt:lpstr>Facilitating change and managing quality outcomes in health ecosystems</vt:lpstr>
      <vt:lpstr>PowerPoint Presentation</vt:lpstr>
      <vt:lpstr>Overview of policies </vt:lpstr>
      <vt:lpstr>The NHS Outcomes Framework in Wales</vt:lpstr>
      <vt:lpstr>Initiative with the NHS </vt:lpstr>
      <vt:lpstr>Key Strategic Drivers</vt:lpstr>
      <vt:lpstr>Key Indicators</vt:lpstr>
      <vt:lpstr>Defining QUALITY</vt:lpstr>
      <vt:lpstr>Dimensions of quality</vt:lpstr>
      <vt:lpstr>… example: patient admitted to hospital for knee-replacement</vt:lpstr>
      <vt:lpstr>What care quality means to me?</vt:lpstr>
      <vt:lpstr>Quality assurance frameworks</vt:lpstr>
      <vt:lpstr>The NHS Quality Framework</vt:lpstr>
      <vt:lpstr>Clinical governance</vt:lpstr>
      <vt:lpstr>Maxwell’s elements of quality</vt:lpstr>
      <vt:lpstr>Donabedian framework</vt:lpstr>
      <vt:lpstr>PowerPoint Presentation</vt:lpstr>
      <vt:lpstr>Quality improvement principles</vt:lpstr>
      <vt:lpstr>PowerPoint Presentation</vt:lpstr>
      <vt:lpstr>Total quality management</vt:lpstr>
      <vt:lpstr>PDSA Cycle</vt:lpstr>
      <vt:lpstr>Process mapping</vt:lpstr>
      <vt:lpstr>Metrics</vt:lpstr>
      <vt:lpstr>Benchmarking</vt:lpstr>
      <vt:lpstr>Lean methodology</vt:lpstr>
      <vt:lpstr>The productive series</vt:lpstr>
      <vt:lpstr>Care bundles</vt:lpstr>
      <vt:lpstr>Root-cause analysis</vt:lpstr>
      <vt:lpstr>Clinical audit</vt:lpstr>
      <vt:lpstr>Risk management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heather davies</cp:lastModifiedBy>
  <cp:revision>4</cp:revision>
  <dcterms:created xsi:type="dcterms:W3CDTF">2025-02-19T13:29:23Z</dcterms:created>
  <dcterms:modified xsi:type="dcterms:W3CDTF">2026-03-19T09:36:37Z</dcterms:modified>
</cp:coreProperties>
</file>