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sldIdLst>
    <p:sldId id="256" r:id="rId2"/>
    <p:sldId id="263" r:id="rId3"/>
    <p:sldId id="262" r:id="rId4"/>
    <p:sldId id="260" r:id="rId5"/>
    <p:sldId id="257" r:id="rId6"/>
    <p:sldId id="265" r:id="rId7"/>
    <p:sldId id="268" r:id="rId8"/>
    <p:sldId id="261" r:id="rId9"/>
    <p:sldId id="264" r:id="rId10"/>
    <p:sldId id="258" r:id="rId11"/>
    <p:sldId id="266" r:id="rId12"/>
    <p:sldId id="267" r:id="rId13"/>
    <p:sldId id="270" r:id="rId14"/>
    <p:sldId id="271" r:id="rId15"/>
    <p:sldId id="272" r:id="rId16"/>
    <p:sldId id="273" r:id="rId17"/>
    <p:sldId id="274" r:id="rId18"/>
    <p:sldId id="269" r:id="rId19"/>
    <p:sldId id="25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AF2F41-7966-666D-5462-690C3A0F1D11}" v="4328" dt="2020-01-13T11:45:22.062"/>
    <p1510:client id="{DC904BC5-5560-E694-DA40-41CDEC8F5C99}" v="2568" dt="2020-01-13T03:07:20.318"/>
    <p1510:client id="{E1B470CF-1C7A-06C3-79FF-63A60A270E9E}" v="5221" dt="2020-01-13T01:32:11.3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slide" Target="slides/slide12.xml" Id="rId13" /><Relationship Type="http://schemas.openxmlformats.org/officeDocument/2006/relationships/slide" Target="slides/slide17.xml" Id="rId18" /><Relationship Type="http://schemas.microsoft.com/office/2015/10/relationships/revisionInfo" Target="revisionInfo.xml" Id="rId26" /><Relationship Type="http://schemas.openxmlformats.org/officeDocument/2006/relationships/slide" Target="slides/slide2.xml" Id="rId3" /><Relationship Type="http://schemas.openxmlformats.org/officeDocument/2006/relationships/presProps" Target="presProps.xml" Id="rId21" /><Relationship Type="http://schemas.openxmlformats.org/officeDocument/2006/relationships/slide" Target="slides/slide6.xml" Id="rId7" /><Relationship Type="http://schemas.openxmlformats.org/officeDocument/2006/relationships/slide" Target="slides/slide11.xml" Id="rId12" /><Relationship Type="http://schemas.openxmlformats.org/officeDocument/2006/relationships/slide" Target="slides/slide16.xml" Id="rId17" /><Relationship Type="http://schemas.openxmlformats.org/officeDocument/2006/relationships/slide" Target="slides/slide1.xml" Id="rId2" /><Relationship Type="http://schemas.openxmlformats.org/officeDocument/2006/relationships/slide" Target="slides/slide15.xml" Id="rId16" /><Relationship Type="http://schemas.openxmlformats.org/officeDocument/2006/relationships/slide" Target="slides/slide19.xml" Id="rId20"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slide" Target="slides/slide10.xml" Id="rId11" /><Relationship Type="http://schemas.openxmlformats.org/officeDocument/2006/relationships/tableStyles" Target="tableStyles.xml" Id="rId24" /><Relationship Type="http://schemas.openxmlformats.org/officeDocument/2006/relationships/slide" Target="slides/slide4.xml" Id="rId5" /><Relationship Type="http://schemas.openxmlformats.org/officeDocument/2006/relationships/slide" Target="slides/slide14.xml" Id="rId15" /><Relationship Type="http://schemas.openxmlformats.org/officeDocument/2006/relationships/theme" Target="theme/theme1.xml" Id="rId23" /><Relationship Type="http://schemas.openxmlformats.org/officeDocument/2006/relationships/slide" Target="slides/slide9.xml" Id="rId10" /><Relationship Type="http://schemas.openxmlformats.org/officeDocument/2006/relationships/slide" Target="slides/slide18.xml" Id="rId19"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slide" Target="slides/slide13.xml" Id="rId14" /><Relationship Type="http://schemas.openxmlformats.org/officeDocument/2006/relationships/viewProps" Target="viewProps.xml" Id="rId22"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none"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1/13/2020</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5400712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770494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none"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1/13/2020</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433949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037283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1/13/2020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7797801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459323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843908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1/13/2020</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40721361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1/13/2020</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07371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00319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9774996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6FA2B21-3FCD-4721-B95C-427943F61125}" type="datetime1">
              <a:rPr lang="en-US" smtClean="0"/>
              <a:t>1/13/2020</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118648349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77" r:id="rId5"/>
    <p:sldLayoutId id="2147483683" r:id="rId6"/>
    <p:sldLayoutId id="2147483684" r:id="rId7"/>
    <p:sldLayoutId id="2147483674" r:id="rId8"/>
    <p:sldLayoutId id="2147483675" r:id="rId9"/>
    <p:sldLayoutId id="2147483676" r:id="rId10"/>
    <p:sldLayoutId id="2147483678" r:id="rId11"/>
  </p:sldLayoutIdLst>
  <p:hf sldNum="0" hdr="0" ftr="0" dt="0"/>
  <p:txStyles>
    <p:titleStyle>
      <a:lvl1pPr algn="l" defTabSz="914400" rtl="0" eaLnBrk="1" latinLnBrk="0" hangingPunct="1">
        <a:lnSpc>
          <a:spcPct val="90000"/>
        </a:lnSpc>
        <a:spcBef>
          <a:spcPct val="0"/>
        </a:spcBef>
        <a:buNone/>
        <a:defRPr lang="en-US" sz="66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hyperlink" Target="https://hwb.gov.wales/curriculum-for-wales-2008/key-stages-2-to-4/physical-education-in-the-national-curriculum-for-wales"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E50B7A-F6A6-42AD-9821-B166AA645A91}"/>
              </a:ext>
            </a:extLst>
          </p:cNvPr>
          <p:cNvPicPr>
            <a:picLocks noChangeAspect="1"/>
          </p:cNvPicPr>
          <p:nvPr/>
        </p:nvPicPr>
        <p:blipFill rotWithShape="1">
          <a:blip r:embed="rId2"/>
          <a:srcRect t="10240" r="-2" b="5363"/>
          <a:stretch/>
        </p:blipFill>
        <p:spPr>
          <a:xfrm>
            <a:off x="20" y="10"/>
            <a:ext cx="12191979" cy="6857990"/>
          </a:xfrm>
          <a:prstGeom prst="rect">
            <a:avLst/>
          </a:prstGeom>
        </p:spPr>
      </p:pic>
      <p:sp>
        <p:nvSpPr>
          <p:cNvPr id="9" name="Rectangle 8">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11" name="Rectangle 10">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p:cNvSpPr>
            <a:spLocks noGrp="1"/>
          </p:cNvSpPr>
          <p:nvPr>
            <p:ph type="ctrTitle"/>
          </p:nvPr>
        </p:nvSpPr>
        <p:spPr>
          <a:xfrm>
            <a:off x="5961906" y="2412968"/>
            <a:ext cx="4904471" cy="2177246"/>
          </a:xfrm>
        </p:spPr>
        <p:txBody>
          <a:bodyPr>
            <a:normAutofit fontScale="90000"/>
          </a:bodyPr>
          <a:lstStyle/>
          <a:p>
            <a:r>
              <a:rPr lang="en-US" sz="2800">
                <a:solidFill>
                  <a:schemeClr val="tx1"/>
                </a:solidFill>
                <a:latin typeface="Times New Roman"/>
                <a:cs typeface="Times New Roman"/>
              </a:rPr>
              <a:t>Physical education is considered important for a child's physical literacy and long-term health and well-being.</a:t>
            </a:r>
            <a:br>
              <a:rPr lang="en-US" sz="2800">
                <a:latin typeface="Times New Roman"/>
              </a:rPr>
            </a:br>
            <a:br>
              <a:rPr lang="en-US" sz="2800">
                <a:latin typeface="Times New Roman"/>
              </a:rPr>
            </a:br>
            <a:r>
              <a:rPr lang="en-US" sz="2800">
                <a:solidFill>
                  <a:schemeClr val="tx1"/>
                </a:solidFill>
                <a:latin typeface="Times New Roman"/>
                <a:cs typeface="Times New Roman"/>
              </a:rPr>
              <a:t>How utilizing a range of teaching styles and models may assist a teacher in supporting young people's literacy and overall health and well-being.</a:t>
            </a:r>
            <a:r>
              <a:rPr lang="en-US" sz="4400">
                <a:solidFill>
                  <a:schemeClr val="tx1"/>
                </a:solidFill>
              </a:rPr>
              <a:t> </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B10C0B-95BE-410B-9BC3-6D417E4913A7}"/>
              </a:ext>
            </a:extLst>
          </p:cNvPr>
          <p:cNvSpPr txBox="1"/>
          <p:nvPr/>
        </p:nvSpPr>
        <p:spPr>
          <a:xfrm>
            <a:off x="483079" y="569343"/>
            <a:ext cx="7703388"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u="sng" dirty="0">
                <a:latin typeface="Times New Roman"/>
                <a:cs typeface="Times New Roman"/>
              </a:rPr>
              <a:t>what is a teaching style?</a:t>
            </a:r>
          </a:p>
          <a:p>
            <a:endParaRPr lang="en-US" dirty="0">
              <a:latin typeface="Times New Roman"/>
              <a:cs typeface="Times New Roman"/>
            </a:endParaRPr>
          </a:p>
          <a:p>
            <a:pPr marL="285750" indent="-285750">
              <a:buFont typeface="Arial"/>
              <a:buChar char="•"/>
            </a:pPr>
            <a:r>
              <a:rPr lang="en-US" dirty="0">
                <a:latin typeface="Times New Roman"/>
                <a:cs typeface="Times New Roman"/>
              </a:rPr>
              <a:t>Demonstrate mobility ability (different situations = different movements  -</a:t>
            </a:r>
          </a:p>
          <a:p>
            <a:endParaRPr lang="en-US" dirty="0">
              <a:latin typeface="Times New Roman"/>
              <a:cs typeface="Times New Roman"/>
            </a:endParaRPr>
          </a:p>
          <a:p>
            <a:pPr marL="285750" indent="-285750">
              <a:buFont typeface="Arial"/>
              <a:buChar char="•"/>
            </a:pPr>
            <a:endParaRPr lang="en-US" dirty="0">
              <a:latin typeface="Times New Roman"/>
              <a:cs typeface="Times New Roman"/>
            </a:endParaRPr>
          </a:p>
          <a:p>
            <a:pPr marL="285750" indent="-285750">
              <a:buFont typeface="Arial"/>
              <a:buChar char="•"/>
            </a:pPr>
            <a:endParaRPr lang="en-US" dirty="0">
              <a:latin typeface="Times New Roman"/>
              <a:cs typeface="Times New Roman"/>
            </a:endParaRPr>
          </a:p>
          <a:p>
            <a:pPr marL="285750" indent="-285750">
              <a:buFont typeface="Arial"/>
              <a:buChar char="•"/>
            </a:pPr>
            <a:endParaRPr lang="en-US" dirty="0">
              <a:latin typeface="Times New Roman"/>
              <a:cs typeface="Times New Roman"/>
            </a:endParaRPr>
          </a:p>
          <a:p>
            <a:pPr marL="285750" indent="-285750">
              <a:buFont typeface="Arial"/>
              <a:buChar char="•"/>
            </a:pPr>
            <a:endParaRPr lang="en-US" dirty="0">
              <a:latin typeface="Times New Roman"/>
              <a:cs typeface="Times New Roman"/>
            </a:endParaRPr>
          </a:p>
          <a:p>
            <a:pPr marL="285750" indent="-285750">
              <a:buFont typeface="Arial"/>
              <a:buChar char="•"/>
            </a:pPr>
            <a:r>
              <a:rPr lang="en-US" dirty="0">
                <a:latin typeface="Times New Roman"/>
                <a:cs typeface="Times New Roman"/>
              </a:rPr>
              <a:t>Experiences created by various teaching styles that teachers use by making the experiences challenging and beneficial. </a:t>
            </a:r>
          </a:p>
          <a:p>
            <a:endParaRPr lang="en-US" dirty="0">
              <a:latin typeface="Times New Roman"/>
              <a:cs typeface="Times New Roman"/>
            </a:endParaRPr>
          </a:p>
          <a:p>
            <a:pPr marL="285750" indent="-285750">
              <a:buFont typeface="Arial"/>
              <a:buChar char="•"/>
            </a:pPr>
            <a:endParaRPr lang="en-US" dirty="0">
              <a:latin typeface="Times New Roman"/>
              <a:cs typeface="Times New Roman"/>
            </a:endParaRPr>
          </a:p>
          <a:p>
            <a:pPr marL="285750" indent="-285750">
              <a:buFont typeface="Arial"/>
              <a:buChar char="•"/>
            </a:pPr>
            <a:endParaRPr lang="en-US" dirty="0">
              <a:latin typeface="Times New Roman"/>
              <a:cs typeface="Times New Roman"/>
            </a:endParaRPr>
          </a:p>
          <a:p>
            <a:pPr marL="285750" indent="-285750">
              <a:buFont typeface="Arial"/>
              <a:buChar char="•"/>
            </a:pPr>
            <a:r>
              <a:rPr lang="en-US" dirty="0">
                <a:latin typeface="Times New Roman"/>
                <a:cs typeface="Times New Roman"/>
              </a:rPr>
              <a:t>Accomplish the roles and functions of physical education </a:t>
            </a:r>
          </a:p>
          <a:p>
            <a:endParaRPr lang="en-US" dirty="0"/>
          </a:p>
          <a:p>
            <a:endParaRPr lang="en-US" dirty="0"/>
          </a:p>
          <a:p>
            <a:endParaRPr lang="en-US" dirty="0"/>
          </a:p>
          <a:p>
            <a:endParaRPr lang="en-US" dirty="0"/>
          </a:p>
          <a:p>
            <a:endParaRPr lang="en-US" dirty="0"/>
          </a:p>
          <a:p>
            <a:endParaRPr lang="en-US" dirty="0"/>
          </a:p>
        </p:txBody>
      </p:sp>
      <p:pic>
        <p:nvPicPr>
          <p:cNvPr id="3" name="Picture 3" descr="A picture containing bird&#10;&#10;Description generated with very high confidence">
            <a:extLst>
              <a:ext uri="{FF2B5EF4-FFF2-40B4-BE49-F238E27FC236}">
                <a16:creationId xmlns:a16="http://schemas.microsoft.com/office/drawing/2014/main" id="{36ED76CD-B6F2-458A-BD9F-FFA64D278742}"/>
              </a:ext>
            </a:extLst>
          </p:cNvPr>
          <p:cNvPicPr>
            <a:picLocks noChangeAspect="1"/>
          </p:cNvPicPr>
          <p:nvPr/>
        </p:nvPicPr>
        <p:blipFill rotWithShape="1">
          <a:blip r:embed="rId2"/>
          <a:srcRect l="12991" t="41202" r="11178" b="16738"/>
          <a:stretch/>
        </p:blipFill>
        <p:spPr>
          <a:xfrm>
            <a:off x="7797919" y="664773"/>
            <a:ext cx="3611453" cy="1418212"/>
          </a:xfrm>
          <a:prstGeom prst="rect">
            <a:avLst/>
          </a:prstGeom>
        </p:spPr>
      </p:pic>
      <p:sp>
        <p:nvSpPr>
          <p:cNvPr id="5" name="TextBox 4">
            <a:extLst>
              <a:ext uri="{FF2B5EF4-FFF2-40B4-BE49-F238E27FC236}">
                <a16:creationId xmlns:a16="http://schemas.microsoft.com/office/drawing/2014/main" id="{0C7197A0-A6C8-46AF-97B2-9B6BF9EE4765}"/>
              </a:ext>
            </a:extLst>
          </p:cNvPr>
          <p:cNvSpPr txBox="1"/>
          <p:nvPr/>
        </p:nvSpPr>
        <p:spPr>
          <a:xfrm>
            <a:off x="9036709" y="209244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Bolali (2014)</a:t>
            </a:r>
            <a:endParaRPr lang="en-US" dirty="0"/>
          </a:p>
        </p:txBody>
      </p:sp>
    </p:spTree>
    <p:extLst>
      <p:ext uri="{BB962C8B-B14F-4D97-AF65-F5344CB8AC3E}">
        <p14:creationId xmlns:p14="http://schemas.microsoft.com/office/powerpoint/2010/main" val="2851492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817E193-0045-4ED0-AB38-1F6192FEC38B}"/>
              </a:ext>
            </a:extLst>
          </p:cNvPr>
          <p:cNvSpPr txBox="1"/>
          <p:nvPr/>
        </p:nvSpPr>
        <p:spPr>
          <a:xfrm>
            <a:off x="612475" y="669986"/>
            <a:ext cx="5000445" cy="26468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u="sng" dirty="0">
                <a:latin typeface="Times New Roman"/>
                <a:cs typeface="Times New Roman"/>
              </a:rPr>
              <a:t>Anatomy of teaching style</a:t>
            </a:r>
            <a:r>
              <a:rPr lang="en-US" sz="2000" dirty="0">
                <a:latin typeface="Times New Roman"/>
                <a:cs typeface="Times New Roman"/>
              </a:rPr>
              <a:t> </a:t>
            </a:r>
          </a:p>
          <a:p>
            <a:endParaRPr lang="en-US" sz="2000" dirty="0">
              <a:latin typeface="Times New Roman"/>
              <a:cs typeface="Times New Roman"/>
            </a:endParaRPr>
          </a:p>
          <a:p>
            <a:r>
              <a:rPr lang="en-US" b="1" u="sng" dirty="0">
                <a:latin typeface="Times New Roman"/>
                <a:cs typeface="Times New Roman"/>
              </a:rPr>
              <a:t>Pre impact-</a:t>
            </a:r>
            <a:r>
              <a:rPr lang="en-US" dirty="0">
                <a:latin typeface="Times New Roman"/>
                <a:cs typeface="Times New Roman"/>
              </a:rPr>
              <a:t> Planning before each lesson </a:t>
            </a:r>
          </a:p>
          <a:p>
            <a:endParaRPr lang="en-US" dirty="0">
              <a:latin typeface="Times New Roman"/>
              <a:cs typeface="Times New Roman"/>
            </a:endParaRPr>
          </a:p>
          <a:p>
            <a:r>
              <a:rPr lang="en-US" b="1" u="sng" dirty="0">
                <a:latin typeface="Times New Roman"/>
                <a:cs typeface="Times New Roman"/>
              </a:rPr>
              <a:t>Impact –</a:t>
            </a:r>
            <a:r>
              <a:rPr lang="en-US" dirty="0">
                <a:latin typeface="Times New Roman"/>
                <a:cs typeface="Times New Roman"/>
              </a:rPr>
              <a:t> Decisions that implement what was planned before the session. </a:t>
            </a:r>
            <a:endParaRPr lang="en-US">
              <a:latin typeface="Times New Roman"/>
              <a:cs typeface="Times New Roman"/>
            </a:endParaRPr>
          </a:p>
          <a:p>
            <a:endParaRPr lang="en-US" dirty="0">
              <a:latin typeface="Times New Roman"/>
              <a:cs typeface="Times New Roman"/>
            </a:endParaRPr>
          </a:p>
          <a:p>
            <a:r>
              <a:rPr lang="en-US" b="1" u="sng" dirty="0">
                <a:latin typeface="Times New Roman"/>
                <a:cs typeface="Times New Roman"/>
              </a:rPr>
              <a:t>Post impact-</a:t>
            </a:r>
            <a:r>
              <a:rPr lang="en-US" dirty="0">
                <a:latin typeface="Times New Roman"/>
                <a:cs typeface="Times New Roman"/>
              </a:rPr>
              <a:t> Analyzing and evaluating the entire session. </a:t>
            </a:r>
          </a:p>
        </p:txBody>
      </p:sp>
      <p:pic>
        <p:nvPicPr>
          <p:cNvPr id="3" name="Picture 3" descr="A picture containing drawing&#10;&#10;Description generated with very high confidence">
            <a:extLst>
              <a:ext uri="{FF2B5EF4-FFF2-40B4-BE49-F238E27FC236}">
                <a16:creationId xmlns:a16="http://schemas.microsoft.com/office/drawing/2014/main" id="{BE5BF25D-3C9D-4309-BF2C-7A6DAC4AAA86}"/>
              </a:ext>
            </a:extLst>
          </p:cNvPr>
          <p:cNvPicPr>
            <a:picLocks noChangeAspect="1"/>
          </p:cNvPicPr>
          <p:nvPr/>
        </p:nvPicPr>
        <p:blipFill>
          <a:blip r:embed="rId2"/>
          <a:stretch>
            <a:fillRect/>
          </a:stretch>
        </p:blipFill>
        <p:spPr>
          <a:xfrm>
            <a:off x="5291227" y="2264164"/>
            <a:ext cx="5807733" cy="2660350"/>
          </a:xfrm>
          <a:prstGeom prst="rect">
            <a:avLst/>
          </a:prstGeom>
        </p:spPr>
      </p:pic>
      <p:sp>
        <p:nvSpPr>
          <p:cNvPr id="5" name="TextBox 4">
            <a:extLst>
              <a:ext uri="{FF2B5EF4-FFF2-40B4-BE49-F238E27FC236}">
                <a16:creationId xmlns:a16="http://schemas.microsoft.com/office/drawing/2014/main" id="{8F25A899-ADE3-4F37-BB18-05CD984CDE0F}"/>
              </a:ext>
            </a:extLst>
          </p:cNvPr>
          <p:cNvSpPr txBox="1"/>
          <p:nvPr/>
        </p:nvSpPr>
        <p:spPr>
          <a:xfrm>
            <a:off x="6549426" y="4939161"/>
            <a:ext cx="346206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Spectrum of teaching styles (2019)</a:t>
            </a:r>
            <a:endParaRPr lang="en-US" dirty="0"/>
          </a:p>
        </p:txBody>
      </p:sp>
    </p:spTree>
    <p:extLst>
      <p:ext uri="{BB962C8B-B14F-4D97-AF65-F5344CB8AC3E}">
        <p14:creationId xmlns:p14="http://schemas.microsoft.com/office/powerpoint/2010/main" val="3191135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A8C7B7-026A-4C6E-A55E-FB37710D944E}"/>
              </a:ext>
            </a:extLst>
          </p:cNvPr>
          <p:cNvSpPr txBox="1"/>
          <p:nvPr/>
        </p:nvSpPr>
        <p:spPr>
          <a:xfrm>
            <a:off x="1158816" y="943156"/>
            <a:ext cx="3591464"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u="sng" dirty="0">
                <a:latin typeface="Times New Roman"/>
                <a:cs typeface="Times New Roman"/>
              </a:rPr>
              <a:t>Teaching styles Separated in to two</a:t>
            </a:r>
          </a:p>
          <a:p>
            <a:endParaRPr lang="en-US" dirty="0">
              <a:latin typeface="Times New Roman"/>
              <a:cs typeface="Times New Roman"/>
            </a:endParaRPr>
          </a:p>
          <a:p>
            <a:r>
              <a:rPr lang="en-US" dirty="0">
                <a:latin typeface="Times New Roman"/>
                <a:cs typeface="Times New Roman"/>
              </a:rPr>
              <a:t>Reproduction styles-A-E </a:t>
            </a:r>
          </a:p>
          <a:p>
            <a:endParaRPr lang="en-US" dirty="0">
              <a:latin typeface="Times New Roman"/>
              <a:cs typeface="Times New Roman"/>
            </a:endParaRPr>
          </a:p>
          <a:p>
            <a:r>
              <a:rPr lang="en-US" dirty="0">
                <a:latin typeface="Times New Roman"/>
                <a:cs typeface="Times New Roman"/>
              </a:rPr>
              <a:t>Production styles- F-K</a:t>
            </a:r>
          </a:p>
        </p:txBody>
      </p:sp>
      <p:sp>
        <p:nvSpPr>
          <p:cNvPr id="3" name="Oval 2">
            <a:extLst>
              <a:ext uri="{FF2B5EF4-FFF2-40B4-BE49-F238E27FC236}">
                <a16:creationId xmlns:a16="http://schemas.microsoft.com/office/drawing/2014/main" id="{BD7B1286-03C4-4701-AA34-751A39EE9F3B}"/>
              </a:ext>
            </a:extLst>
          </p:cNvPr>
          <p:cNvSpPr/>
          <p:nvPr/>
        </p:nvSpPr>
        <p:spPr>
          <a:xfrm>
            <a:off x="6514920" y="1590676"/>
            <a:ext cx="3407433" cy="16246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CFCB33D-B7B0-4385-AEC0-23D47C229989}"/>
              </a:ext>
            </a:extLst>
          </p:cNvPr>
          <p:cNvSpPr txBox="1"/>
          <p:nvPr/>
        </p:nvSpPr>
        <p:spPr>
          <a:xfrm>
            <a:off x="6634791" y="2206565"/>
            <a:ext cx="295886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u="sng">
                <a:latin typeface="Times New Roman"/>
                <a:cs typeface="Times New Roman"/>
              </a:rPr>
              <a:t>Reproduction styles – A-E</a:t>
            </a:r>
            <a:r>
              <a:rPr lang="en-US" dirty="0"/>
              <a:t> </a:t>
            </a:r>
          </a:p>
        </p:txBody>
      </p:sp>
      <p:sp>
        <p:nvSpPr>
          <p:cNvPr id="5" name="Oval 4">
            <a:extLst>
              <a:ext uri="{FF2B5EF4-FFF2-40B4-BE49-F238E27FC236}">
                <a16:creationId xmlns:a16="http://schemas.microsoft.com/office/drawing/2014/main" id="{869D6103-2A47-42CA-9899-7C80B53ADA52}"/>
              </a:ext>
            </a:extLst>
          </p:cNvPr>
          <p:cNvSpPr/>
          <p:nvPr/>
        </p:nvSpPr>
        <p:spPr>
          <a:xfrm>
            <a:off x="1051523" y="3560373"/>
            <a:ext cx="3407433" cy="16246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83A56DF-EABB-4C74-BE5B-E9EB7B4C1A60}"/>
              </a:ext>
            </a:extLst>
          </p:cNvPr>
          <p:cNvSpPr txBox="1"/>
          <p:nvPr/>
        </p:nvSpPr>
        <p:spPr>
          <a:xfrm>
            <a:off x="1314271" y="4189742"/>
            <a:ext cx="300199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u="sng">
                <a:latin typeface="Times New Roman"/>
                <a:cs typeface="Times New Roman"/>
              </a:rPr>
              <a:t>Production styles – F-K</a:t>
            </a:r>
            <a:r>
              <a:rPr lang="en-US" dirty="0"/>
              <a:t>  </a:t>
            </a:r>
          </a:p>
        </p:txBody>
      </p:sp>
      <p:cxnSp>
        <p:nvCxnSpPr>
          <p:cNvPr id="7" name="Straight Arrow Connector 6">
            <a:extLst>
              <a:ext uri="{FF2B5EF4-FFF2-40B4-BE49-F238E27FC236}">
                <a16:creationId xmlns:a16="http://schemas.microsoft.com/office/drawing/2014/main" id="{4CFB90F8-93A6-43D9-B47B-E88A7D87BC3F}"/>
              </a:ext>
            </a:extLst>
          </p:cNvPr>
          <p:cNvCxnSpPr/>
          <p:nvPr/>
        </p:nvCxnSpPr>
        <p:spPr>
          <a:xfrm>
            <a:off x="8941998" y="2968206"/>
            <a:ext cx="914400"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392DD8CD-E75A-4A9E-AAF2-578BE73F6538}"/>
              </a:ext>
            </a:extLst>
          </p:cNvPr>
          <p:cNvCxnSpPr>
            <a:cxnSpLocks/>
          </p:cNvCxnSpPr>
          <p:nvPr/>
        </p:nvCxnSpPr>
        <p:spPr>
          <a:xfrm flipH="1">
            <a:off x="6563983" y="3025714"/>
            <a:ext cx="710241" cy="8712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8A004F80-3BF3-4234-8190-0734639072AF}"/>
              </a:ext>
            </a:extLst>
          </p:cNvPr>
          <p:cNvCxnSpPr>
            <a:cxnSpLocks/>
          </p:cNvCxnSpPr>
          <p:nvPr/>
        </p:nvCxnSpPr>
        <p:spPr>
          <a:xfrm flipH="1" flipV="1">
            <a:off x="7225342" y="1237173"/>
            <a:ext cx="278920" cy="43707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50EF03C9-BD26-4F01-A410-E09F3460B482}"/>
              </a:ext>
            </a:extLst>
          </p:cNvPr>
          <p:cNvCxnSpPr>
            <a:cxnSpLocks/>
          </p:cNvCxnSpPr>
          <p:nvPr/>
        </p:nvCxnSpPr>
        <p:spPr>
          <a:xfrm flipV="1">
            <a:off x="9531469" y="1251549"/>
            <a:ext cx="785004" cy="5952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4DDB2B2C-2672-4DD4-9147-A08AC3AC51BC}"/>
              </a:ext>
            </a:extLst>
          </p:cNvPr>
          <p:cNvCxnSpPr>
            <a:cxnSpLocks/>
          </p:cNvCxnSpPr>
          <p:nvPr/>
        </p:nvCxnSpPr>
        <p:spPr>
          <a:xfrm flipV="1">
            <a:off x="3866790" y="3192493"/>
            <a:ext cx="483080" cy="65273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63044B9A-BF96-46B3-B4A8-1BB25C71C182}"/>
              </a:ext>
            </a:extLst>
          </p:cNvPr>
          <p:cNvCxnSpPr>
            <a:cxnSpLocks/>
          </p:cNvCxnSpPr>
          <p:nvPr/>
        </p:nvCxnSpPr>
        <p:spPr>
          <a:xfrm flipH="1">
            <a:off x="1445643" y="5009790"/>
            <a:ext cx="393939" cy="6987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C8AD5187-14F5-468E-80E8-E81664F06468}"/>
              </a:ext>
            </a:extLst>
          </p:cNvPr>
          <p:cNvCxnSpPr>
            <a:cxnSpLocks/>
          </p:cNvCxnSpPr>
          <p:nvPr/>
        </p:nvCxnSpPr>
        <p:spPr>
          <a:xfrm>
            <a:off x="3651130" y="4607225"/>
            <a:ext cx="914400"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63724B00-61AD-4852-A0A0-696D6C634963}"/>
              </a:ext>
            </a:extLst>
          </p:cNvPr>
          <p:cNvCxnSpPr>
            <a:cxnSpLocks/>
          </p:cNvCxnSpPr>
          <p:nvPr/>
        </p:nvCxnSpPr>
        <p:spPr>
          <a:xfrm flipH="1" flipV="1">
            <a:off x="1618171" y="3192494"/>
            <a:ext cx="796506" cy="6383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69DF30AF-4A23-42DB-BAD3-25E666ED80E7}"/>
              </a:ext>
            </a:extLst>
          </p:cNvPr>
          <p:cNvSpPr txBox="1"/>
          <p:nvPr/>
        </p:nvSpPr>
        <p:spPr>
          <a:xfrm>
            <a:off x="5960852" y="3933646"/>
            <a:ext cx="213935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Times New Roman"/>
                <a:cs typeface="Times New Roman"/>
              </a:rPr>
              <a:t>Direct instruction </a:t>
            </a:r>
            <a:r>
              <a:rPr lang="en-US" dirty="0"/>
              <a:t> </a:t>
            </a:r>
          </a:p>
        </p:txBody>
      </p:sp>
      <p:sp>
        <p:nvSpPr>
          <p:cNvPr id="16" name="TextBox 15">
            <a:extLst>
              <a:ext uri="{FF2B5EF4-FFF2-40B4-BE49-F238E27FC236}">
                <a16:creationId xmlns:a16="http://schemas.microsoft.com/office/drawing/2014/main" id="{BE09D084-4AA9-43F4-A1DD-500C18EAB687}"/>
              </a:ext>
            </a:extLst>
          </p:cNvPr>
          <p:cNvSpPr txBox="1"/>
          <p:nvPr/>
        </p:nvSpPr>
        <p:spPr>
          <a:xfrm>
            <a:off x="9180483" y="383210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Times New Roman"/>
                <a:cs typeface="Times New Roman"/>
              </a:rPr>
              <a:t>Teacher centred</a:t>
            </a:r>
          </a:p>
        </p:txBody>
      </p:sp>
      <p:sp>
        <p:nvSpPr>
          <p:cNvPr id="17" name="TextBox 16">
            <a:extLst>
              <a:ext uri="{FF2B5EF4-FFF2-40B4-BE49-F238E27FC236}">
                <a16:creationId xmlns:a16="http://schemas.microsoft.com/office/drawing/2014/main" id="{D2646535-3215-407A-8488-22BEEF4D80EA}"/>
              </a:ext>
            </a:extLst>
          </p:cNvPr>
          <p:cNvSpPr txBox="1"/>
          <p:nvPr/>
        </p:nvSpPr>
        <p:spPr>
          <a:xfrm>
            <a:off x="5887169" y="668188"/>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Times New Roman"/>
                <a:cs typeface="Times New Roman"/>
              </a:rPr>
              <a:t>Correct or acceptable way to perform the task </a:t>
            </a:r>
          </a:p>
        </p:txBody>
      </p:sp>
      <p:sp>
        <p:nvSpPr>
          <p:cNvPr id="18" name="TextBox 17">
            <a:extLst>
              <a:ext uri="{FF2B5EF4-FFF2-40B4-BE49-F238E27FC236}">
                <a16:creationId xmlns:a16="http://schemas.microsoft.com/office/drawing/2014/main" id="{0668897B-E45B-4790-91ED-8E632E2E5852}"/>
              </a:ext>
            </a:extLst>
          </p:cNvPr>
          <p:cNvSpPr txBox="1"/>
          <p:nvPr/>
        </p:nvSpPr>
        <p:spPr>
          <a:xfrm>
            <a:off x="9336836" y="94045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Times New Roman"/>
                <a:cs typeface="Times New Roman"/>
              </a:rPr>
              <a:t>Feedback is specific</a:t>
            </a:r>
          </a:p>
        </p:txBody>
      </p:sp>
      <p:sp>
        <p:nvSpPr>
          <p:cNvPr id="19" name="TextBox 18">
            <a:extLst>
              <a:ext uri="{FF2B5EF4-FFF2-40B4-BE49-F238E27FC236}">
                <a16:creationId xmlns:a16="http://schemas.microsoft.com/office/drawing/2014/main" id="{863E516A-FA51-4B46-91DC-FEFF2438F8AE}"/>
              </a:ext>
            </a:extLst>
          </p:cNvPr>
          <p:cNvSpPr txBox="1"/>
          <p:nvPr/>
        </p:nvSpPr>
        <p:spPr>
          <a:xfrm>
            <a:off x="637636" y="283737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Times New Roman"/>
                <a:cs typeface="Times New Roman"/>
              </a:rPr>
              <a:t>Solving problems</a:t>
            </a:r>
            <a:r>
              <a:rPr lang="en-US" dirty="0"/>
              <a:t> </a:t>
            </a:r>
          </a:p>
        </p:txBody>
      </p:sp>
      <p:sp>
        <p:nvSpPr>
          <p:cNvPr id="20" name="TextBox 19">
            <a:extLst>
              <a:ext uri="{FF2B5EF4-FFF2-40B4-BE49-F238E27FC236}">
                <a16:creationId xmlns:a16="http://schemas.microsoft.com/office/drawing/2014/main" id="{46BE3FD1-557D-4FFA-BE44-551C47B64A53}"/>
              </a:ext>
            </a:extLst>
          </p:cNvPr>
          <p:cNvSpPr txBox="1"/>
          <p:nvPr/>
        </p:nvSpPr>
        <p:spPr>
          <a:xfrm>
            <a:off x="4101681" y="549628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Times New Roman"/>
                <a:cs typeface="Times New Roman"/>
              </a:rPr>
              <a:t>Ideas- New to the teacher</a:t>
            </a:r>
          </a:p>
        </p:txBody>
      </p:sp>
      <p:sp>
        <p:nvSpPr>
          <p:cNvPr id="21" name="TextBox 20">
            <a:extLst>
              <a:ext uri="{FF2B5EF4-FFF2-40B4-BE49-F238E27FC236}">
                <a16:creationId xmlns:a16="http://schemas.microsoft.com/office/drawing/2014/main" id="{3585FB15-BC4B-45DA-9F9F-242E11BA83DC}"/>
              </a:ext>
            </a:extLst>
          </p:cNvPr>
          <p:cNvSpPr txBox="1"/>
          <p:nvPr/>
        </p:nvSpPr>
        <p:spPr>
          <a:xfrm>
            <a:off x="3123121" y="2921839"/>
            <a:ext cx="300199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Times New Roman"/>
                <a:cs typeface="Times New Roman"/>
              </a:rPr>
              <a:t>Feedback- Produce new </a:t>
            </a:r>
            <a:r>
              <a:rPr lang="en-US">
                <a:latin typeface="Times New Roman"/>
                <a:cs typeface="Times New Roman"/>
              </a:rPr>
              <a:t>ideas</a:t>
            </a:r>
          </a:p>
        </p:txBody>
      </p:sp>
      <p:sp>
        <p:nvSpPr>
          <p:cNvPr id="22" name="TextBox 21">
            <a:extLst>
              <a:ext uri="{FF2B5EF4-FFF2-40B4-BE49-F238E27FC236}">
                <a16:creationId xmlns:a16="http://schemas.microsoft.com/office/drawing/2014/main" id="{0AEA5208-F20C-4900-B95A-23A23211225F}"/>
              </a:ext>
            </a:extLst>
          </p:cNvPr>
          <p:cNvSpPr txBox="1"/>
          <p:nvPr/>
        </p:nvSpPr>
        <p:spPr>
          <a:xfrm>
            <a:off x="448035" y="5580751"/>
            <a:ext cx="274320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Times New Roman"/>
                <a:cs typeface="Times New Roman"/>
              </a:rPr>
              <a:t>New information- Learner</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9159128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933D4A-4692-4C1D-9B83-2ECE8A4E1388}"/>
              </a:ext>
            </a:extLst>
          </p:cNvPr>
          <p:cNvSpPr txBox="1"/>
          <p:nvPr/>
        </p:nvSpPr>
        <p:spPr>
          <a:xfrm>
            <a:off x="582823" y="927880"/>
            <a:ext cx="11038935" cy="50783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u="sng" dirty="0">
                <a:latin typeface="Times New Roman"/>
                <a:cs typeface="Times New Roman"/>
              </a:rPr>
              <a:t>Command style –</a:t>
            </a:r>
            <a:r>
              <a:rPr lang="en-US" dirty="0">
                <a:latin typeface="Times New Roman"/>
                <a:cs typeface="Times New Roman"/>
              </a:rPr>
              <a:t> Learner responds immediately to the task provided by the teacher.</a:t>
            </a:r>
          </a:p>
          <a:p>
            <a:endParaRPr lang="en-US" dirty="0">
              <a:latin typeface="Times New Roman"/>
              <a:cs typeface="Times New Roman"/>
            </a:endParaRPr>
          </a:p>
          <a:p>
            <a:r>
              <a:rPr lang="en-US" b="1" u="sng" dirty="0">
                <a:latin typeface="Times New Roman"/>
                <a:cs typeface="Times New Roman"/>
              </a:rPr>
              <a:t>Practice style-</a:t>
            </a:r>
            <a:r>
              <a:rPr lang="en-US" dirty="0">
                <a:latin typeface="Times New Roman"/>
                <a:cs typeface="Times New Roman"/>
              </a:rPr>
              <a:t> Learner practices the task that's been provided by the teacher. </a:t>
            </a:r>
          </a:p>
          <a:p>
            <a:endParaRPr lang="en-US" dirty="0">
              <a:latin typeface="Times New Roman"/>
              <a:cs typeface="Times New Roman"/>
            </a:endParaRPr>
          </a:p>
          <a:p>
            <a:r>
              <a:rPr lang="en-US" b="1" u="sng" dirty="0">
                <a:latin typeface="Times New Roman"/>
                <a:cs typeface="Times New Roman"/>
              </a:rPr>
              <a:t>Reciprocal style- </a:t>
            </a:r>
            <a:r>
              <a:rPr lang="en-US" dirty="0">
                <a:latin typeface="Times New Roman"/>
                <a:cs typeface="Times New Roman"/>
              </a:rPr>
              <a:t>learner's work together in pairs, take turns to observe each other.</a:t>
            </a:r>
          </a:p>
          <a:p>
            <a:endParaRPr lang="en-US" dirty="0">
              <a:latin typeface="Times New Roman"/>
              <a:cs typeface="Times New Roman"/>
            </a:endParaRPr>
          </a:p>
          <a:p>
            <a:r>
              <a:rPr lang="en-US" b="1" u="sng" dirty="0">
                <a:latin typeface="Times New Roman"/>
                <a:cs typeface="Times New Roman"/>
              </a:rPr>
              <a:t>Self-check style - </a:t>
            </a:r>
            <a:r>
              <a:rPr lang="en-US" dirty="0">
                <a:latin typeface="Times New Roman"/>
                <a:cs typeface="Times New Roman"/>
              </a:rPr>
              <a:t>Learner's evaluate their own learning by comparing their performance against a self-check performance criteria.</a:t>
            </a:r>
          </a:p>
          <a:p>
            <a:endParaRPr lang="en-US" dirty="0">
              <a:latin typeface="Times New Roman"/>
              <a:cs typeface="Times New Roman"/>
            </a:endParaRPr>
          </a:p>
          <a:p>
            <a:r>
              <a:rPr lang="en-US" b="1" u="sng" dirty="0">
                <a:latin typeface="Times New Roman"/>
                <a:cs typeface="Times New Roman"/>
              </a:rPr>
              <a:t>Inclusion style- </a:t>
            </a:r>
            <a:r>
              <a:rPr lang="en-US" dirty="0">
                <a:latin typeface="Times New Roman"/>
                <a:cs typeface="Times New Roman"/>
              </a:rPr>
              <a:t>Learner is provided with tasks with different set levels of difficulty- Learner's decision</a:t>
            </a:r>
          </a:p>
          <a:p>
            <a:endParaRPr lang="en-US" dirty="0">
              <a:latin typeface="Times New Roman"/>
              <a:cs typeface="Times New Roman"/>
            </a:endParaRPr>
          </a:p>
          <a:p>
            <a:r>
              <a:rPr lang="en-US" b="1" u="sng" dirty="0">
                <a:latin typeface="Times New Roman"/>
                <a:cs typeface="Times New Roman"/>
              </a:rPr>
              <a:t>Guided discovery style- </a:t>
            </a:r>
            <a:r>
              <a:rPr lang="en-US" dirty="0">
                <a:latin typeface="Times New Roman"/>
                <a:cs typeface="Times New Roman"/>
              </a:rPr>
              <a:t>Learner's set with questions that need to be solved to discover the solution. </a:t>
            </a:r>
          </a:p>
          <a:p>
            <a:endParaRPr lang="en-US" dirty="0">
              <a:latin typeface="Times New Roman"/>
              <a:cs typeface="Times New Roman"/>
            </a:endParaRPr>
          </a:p>
          <a:p>
            <a:r>
              <a:rPr lang="en-US" b="1" u="sng" dirty="0">
                <a:latin typeface="Times New Roman"/>
                <a:cs typeface="Times New Roman"/>
              </a:rPr>
              <a:t>Divergent problem-solving style-</a:t>
            </a:r>
            <a:r>
              <a:rPr lang="en-US" b="1" dirty="0">
                <a:latin typeface="Times New Roman"/>
                <a:cs typeface="Times New Roman"/>
              </a:rPr>
              <a:t> </a:t>
            </a:r>
            <a:r>
              <a:rPr lang="en-US" dirty="0">
                <a:latin typeface="Times New Roman"/>
                <a:cs typeface="Times New Roman"/>
              </a:rPr>
              <a:t>Learner provided with questions that need to be answered to discover many solutions. </a:t>
            </a:r>
          </a:p>
          <a:p>
            <a:endParaRPr lang="en-US" b="1" u="sng" dirty="0">
              <a:latin typeface="Times New Roman"/>
              <a:cs typeface="Times New Roman"/>
            </a:endParaRPr>
          </a:p>
          <a:p>
            <a:r>
              <a:rPr lang="en-US" b="1" u="sng" dirty="0">
                <a:latin typeface="Times New Roman"/>
                <a:cs typeface="Times New Roman"/>
              </a:rPr>
              <a:t>Individual programmed learner design style- </a:t>
            </a:r>
            <a:r>
              <a:rPr lang="en-US" dirty="0">
                <a:latin typeface="Times New Roman"/>
                <a:cs typeface="Times New Roman"/>
              </a:rPr>
              <a:t>Learner or learners create a unique learning </a:t>
            </a:r>
            <a:r>
              <a:rPr lang="en-US" dirty="0" err="1">
                <a:latin typeface="Times New Roman"/>
                <a:cs typeface="Times New Roman"/>
              </a:rPr>
              <a:t>programme</a:t>
            </a:r>
            <a:r>
              <a:rPr lang="en-US" dirty="0">
                <a:latin typeface="Times New Roman"/>
                <a:cs typeface="Times New Roman"/>
              </a:rPr>
              <a:t>, teacher's assistance required if needed. </a:t>
            </a:r>
          </a:p>
        </p:txBody>
      </p:sp>
      <p:sp>
        <p:nvSpPr>
          <p:cNvPr id="4" name="TextBox 3">
            <a:extLst>
              <a:ext uri="{FF2B5EF4-FFF2-40B4-BE49-F238E27FC236}">
                <a16:creationId xmlns:a16="http://schemas.microsoft.com/office/drawing/2014/main" id="{7AB6E408-8755-44EB-83D0-FB71B300A869}"/>
              </a:ext>
            </a:extLst>
          </p:cNvPr>
          <p:cNvSpPr txBox="1"/>
          <p:nvPr/>
        </p:nvSpPr>
        <p:spPr>
          <a:xfrm>
            <a:off x="4089999" y="510037"/>
            <a:ext cx="1866182" cy="4144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u="sng" dirty="0">
                <a:latin typeface="Times New Roman"/>
                <a:cs typeface="Times New Roman"/>
              </a:rPr>
              <a:t>Teaching styles</a:t>
            </a:r>
          </a:p>
        </p:txBody>
      </p:sp>
      <p:sp>
        <p:nvSpPr>
          <p:cNvPr id="5" name="TextBox 4">
            <a:extLst>
              <a:ext uri="{FF2B5EF4-FFF2-40B4-BE49-F238E27FC236}">
                <a16:creationId xmlns:a16="http://schemas.microsoft.com/office/drawing/2014/main" id="{040525A1-83C9-4D9E-A7CF-2F4C3F894BE2}"/>
              </a:ext>
            </a:extLst>
          </p:cNvPr>
          <p:cNvSpPr txBox="1"/>
          <p:nvPr/>
        </p:nvSpPr>
        <p:spPr>
          <a:xfrm>
            <a:off x="4865478" y="6173817"/>
            <a:ext cx="708516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Times New Roman"/>
                <a:cs typeface="Times New Roman"/>
              </a:rPr>
              <a:t>Based on </a:t>
            </a:r>
            <a:r>
              <a:rPr lang="en-US" err="1">
                <a:latin typeface="Times New Roman"/>
                <a:cs typeface="Times New Roman"/>
              </a:rPr>
              <a:t>Mosston</a:t>
            </a:r>
            <a:r>
              <a:rPr lang="en-US" dirty="0">
                <a:latin typeface="Times New Roman"/>
                <a:cs typeface="Times New Roman"/>
              </a:rPr>
              <a:t> and Ashworth (1986) </a:t>
            </a:r>
            <a:r>
              <a:rPr lang="en-US" i="1" dirty="0">
                <a:latin typeface="Times New Roman"/>
                <a:cs typeface="Times New Roman"/>
              </a:rPr>
              <a:t>Teaching physical Education.</a:t>
            </a:r>
          </a:p>
        </p:txBody>
      </p:sp>
    </p:spTree>
    <p:extLst>
      <p:ext uri="{BB962C8B-B14F-4D97-AF65-F5344CB8AC3E}">
        <p14:creationId xmlns:p14="http://schemas.microsoft.com/office/powerpoint/2010/main" val="5375568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9EA302-032F-4E51-8FA4-75823218008A}"/>
              </a:ext>
            </a:extLst>
          </p:cNvPr>
          <p:cNvSpPr txBox="1"/>
          <p:nvPr/>
        </p:nvSpPr>
        <p:spPr>
          <a:xfrm>
            <a:off x="540589" y="540589"/>
            <a:ext cx="3807124"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u="sng" dirty="0">
                <a:latin typeface="Times New Roman"/>
                <a:cs typeface="Times New Roman"/>
              </a:rPr>
              <a:t>What does each style focus on?</a:t>
            </a:r>
          </a:p>
        </p:txBody>
      </p:sp>
      <p:graphicFrame>
        <p:nvGraphicFramePr>
          <p:cNvPr id="3" name="Table 3">
            <a:extLst>
              <a:ext uri="{FF2B5EF4-FFF2-40B4-BE49-F238E27FC236}">
                <a16:creationId xmlns:a16="http://schemas.microsoft.com/office/drawing/2014/main" id="{3E1CA638-7570-4EFD-BB62-F674982F0B98}"/>
              </a:ext>
            </a:extLst>
          </p:cNvPr>
          <p:cNvGraphicFramePr>
            <a:graphicFrameLocks noGrp="1"/>
          </p:cNvGraphicFramePr>
          <p:nvPr>
            <p:extLst>
              <p:ext uri="{D42A27DB-BD31-4B8C-83A1-F6EECF244321}">
                <p14:modId xmlns:p14="http://schemas.microsoft.com/office/powerpoint/2010/main" val="3262312701"/>
              </p:ext>
            </p:extLst>
          </p:nvPr>
        </p:nvGraphicFramePr>
        <p:xfrm>
          <a:off x="732095" y="1326225"/>
          <a:ext cx="8168640" cy="4079235"/>
        </p:xfrm>
        <a:graphic>
          <a:graphicData uri="http://schemas.openxmlformats.org/drawingml/2006/table">
            <a:tbl>
              <a:tblPr firstRow="1" bandRow="1">
                <a:tableStyleId>{5C22544A-7EE6-4342-B048-85BDC9FD1C3A}</a:tableStyleId>
              </a:tblPr>
              <a:tblGrid>
                <a:gridCol w="4084320">
                  <a:extLst>
                    <a:ext uri="{9D8B030D-6E8A-4147-A177-3AD203B41FA5}">
                      <a16:colId xmlns:a16="http://schemas.microsoft.com/office/drawing/2014/main" val="3905630806"/>
                    </a:ext>
                  </a:extLst>
                </a:gridCol>
                <a:gridCol w="4084320">
                  <a:extLst>
                    <a:ext uri="{9D8B030D-6E8A-4147-A177-3AD203B41FA5}">
                      <a16:colId xmlns:a16="http://schemas.microsoft.com/office/drawing/2014/main" val="622874247"/>
                    </a:ext>
                  </a:extLst>
                </a:gridCol>
              </a:tblGrid>
              <a:tr h="370840">
                <a:tc>
                  <a:txBody>
                    <a:bodyPr/>
                    <a:lstStyle/>
                    <a:p>
                      <a:r>
                        <a:rPr lang="en-US" dirty="0">
                          <a:latin typeface="Times New Roman"/>
                        </a:rPr>
                        <a:t>Teaching style</a:t>
                      </a:r>
                    </a:p>
                  </a:txBody>
                  <a:tcPr/>
                </a:tc>
                <a:tc>
                  <a:txBody>
                    <a:bodyPr/>
                    <a:lstStyle/>
                    <a:p>
                      <a:r>
                        <a:rPr lang="en-US" dirty="0">
                          <a:latin typeface="Times New Roman"/>
                        </a:rPr>
                        <a:t>Focus </a:t>
                      </a:r>
                    </a:p>
                  </a:txBody>
                  <a:tcPr/>
                </a:tc>
                <a:extLst>
                  <a:ext uri="{0D108BD9-81ED-4DB2-BD59-A6C34878D82A}">
                    <a16:rowId xmlns:a16="http://schemas.microsoft.com/office/drawing/2014/main" val="3308185310"/>
                  </a:ext>
                </a:extLst>
              </a:tr>
              <a:tr h="370840">
                <a:tc>
                  <a:txBody>
                    <a:bodyPr/>
                    <a:lstStyle/>
                    <a:p>
                      <a:r>
                        <a:rPr lang="en-US" dirty="0">
                          <a:latin typeface="Times New Roman"/>
                        </a:rPr>
                        <a:t>Command</a:t>
                      </a:r>
                    </a:p>
                  </a:txBody>
                  <a:tcPr/>
                </a:tc>
                <a:tc>
                  <a:txBody>
                    <a:bodyPr/>
                    <a:lstStyle/>
                    <a:p>
                      <a:r>
                        <a:rPr lang="en-US" dirty="0">
                          <a:latin typeface="Times New Roman"/>
                        </a:rPr>
                        <a:t>Motor development </a:t>
                      </a:r>
                    </a:p>
                  </a:txBody>
                  <a:tcPr/>
                </a:tc>
                <a:extLst>
                  <a:ext uri="{0D108BD9-81ED-4DB2-BD59-A6C34878D82A}">
                    <a16:rowId xmlns:a16="http://schemas.microsoft.com/office/drawing/2014/main" val="1806968729"/>
                  </a:ext>
                </a:extLst>
              </a:tr>
              <a:tr h="370840">
                <a:tc>
                  <a:txBody>
                    <a:bodyPr/>
                    <a:lstStyle/>
                    <a:p>
                      <a:r>
                        <a:rPr lang="en-US" dirty="0">
                          <a:latin typeface="Times New Roman"/>
                        </a:rPr>
                        <a:t>Practice </a:t>
                      </a:r>
                    </a:p>
                  </a:txBody>
                  <a:tcPr/>
                </a:tc>
                <a:tc>
                  <a:txBody>
                    <a:bodyPr/>
                    <a:lstStyle/>
                    <a:p>
                      <a:r>
                        <a:rPr lang="en-US" dirty="0">
                          <a:latin typeface="Times New Roman"/>
                        </a:rPr>
                        <a:t>Motor development and autonomy</a:t>
                      </a:r>
                    </a:p>
                  </a:txBody>
                  <a:tcPr/>
                </a:tc>
                <a:extLst>
                  <a:ext uri="{0D108BD9-81ED-4DB2-BD59-A6C34878D82A}">
                    <a16:rowId xmlns:a16="http://schemas.microsoft.com/office/drawing/2014/main" val="2123580005"/>
                  </a:ext>
                </a:extLst>
              </a:tr>
              <a:tr h="370840">
                <a:tc>
                  <a:txBody>
                    <a:bodyPr/>
                    <a:lstStyle/>
                    <a:p>
                      <a:r>
                        <a:rPr lang="en-US" dirty="0">
                          <a:latin typeface="Times New Roman"/>
                        </a:rPr>
                        <a:t>Reciprocal </a:t>
                      </a:r>
                    </a:p>
                  </a:txBody>
                  <a:tcPr/>
                </a:tc>
                <a:tc>
                  <a:txBody>
                    <a:bodyPr/>
                    <a:lstStyle/>
                    <a:p>
                      <a:r>
                        <a:rPr lang="en-US" dirty="0">
                          <a:latin typeface="Times New Roman"/>
                        </a:rPr>
                        <a:t>Cognitive, social and motor</a:t>
                      </a:r>
                    </a:p>
                  </a:txBody>
                  <a:tcPr/>
                </a:tc>
                <a:extLst>
                  <a:ext uri="{0D108BD9-81ED-4DB2-BD59-A6C34878D82A}">
                    <a16:rowId xmlns:a16="http://schemas.microsoft.com/office/drawing/2014/main" val="4043166667"/>
                  </a:ext>
                </a:extLst>
              </a:tr>
              <a:tr h="370840">
                <a:tc>
                  <a:txBody>
                    <a:bodyPr/>
                    <a:lstStyle/>
                    <a:p>
                      <a:r>
                        <a:rPr lang="en-US" dirty="0">
                          <a:latin typeface="Times New Roman"/>
                        </a:rPr>
                        <a:t>Self-check</a:t>
                      </a:r>
                    </a:p>
                  </a:txBody>
                  <a:tcPr/>
                </a:tc>
                <a:tc>
                  <a:txBody>
                    <a:bodyPr/>
                    <a:lstStyle/>
                    <a:p>
                      <a:r>
                        <a:rPr lang="en-US" dirty="0">
                          <a:latin typeface="Times New Roman"/>
                        </a:rPr>
                        <a:t>Motor and cognitive</a:t>
                      </a:r>
                    </a:p>
                  </a:txBody>
                  <a:tcPr/>
                </a:tc>
                <a:extLst>
                  <a:ext uri="{0D108BD9-81ED-4DB2-BD59-A6C34878D82A}">
                    <a16:rowId xmlns:a16="http://schemas.microsoft.com/office/drawing/2014/main" val="2516497691"/>
                  </a:ext>
                </a:extLst>
              </a:tr>
              <a:tr h="370840">
                <a:tc>
                  <a:txBody>
                    <a:bodyPr/>
                    <a:lstStyle/>
                    <a:p>
                      <a:r>
                        <a:rPr lang="en-US" dirty="0">
                          <a:latin typeface="Times New Roman"/>
                        </a:rPr>
                        <a:t>Inclusion </a:t>
                      </a:r>
                    </a:p>
                  </a:txBody>
                  <a:tcPr/>
                </a:tc>
                <a:tc>
                  <a:txBody>
                    <a:bodyPr/>
                    <a:lstStyle/>
                    <a:p>
                      <a:r>
                        <a:rPr lang="en-US" dirty="0">
                          <a:latin typeface="Times New Roman"/>
                        </a:rPr>
                        <a:t>Differentiation, motor and cognitive </a:t>
                      </a:r>
                    </a:p>
                  </a:txBody>
                  <a:tcPr/>
                </a:tc>
                <a:extLst>
                  <a:ext uri="{0D108BD9-81ED-4DB2-BD59-A6C34878D82A}">
                    <a16:rowId xmlns:a16="http://schemas.microsoft.com/office/drawing/2014/main" val="2760938897"/>
                  </a:ext>
                </a:extLst>
              </a:tr>
              <a:tr h="370840">
                <a:tc>
                  <a:txBody>
                    <a:bodyPr/>
                    <a:lstStyle/>
                    <a:p>
                      <a:r>
                        <a:rPr lang="en-US" dirty="0">
                          <a:latin typeface="Times New Roman"/>
                        </a:rPr>
                        <a:t>Guided discovery</a:t>
                      </a:r>
                    </a:p>
                  </a:txBody>
                  <a:tcPr/>
                </a:tc>
                <a:tc>
                  <a:txBody>
                    <a:bodyPr/>
                    <a:lstStyle/>
                    <a:p>
                      <a:r>
                        <a:rPr lang="en-US" dirty="0">
                          <a:latin typeface="Times New Roman"/>
                        </a:rPr>
                        <a:t>Cognitive and motor development </a:t>
                      </a:r>
                    </a:p>
                  </a:txBody>
                  <a:tcPr/>
                </a:tc>
                <a:extLst>
                  <a:ext uri="{0D108BD9-81ED-4DB2-BD59-A6C34878D82A}">
                    <a16:rowId xmlns:a16="http://schemas.microsoft.com/office/drawing/2014/main" val="1157048787"/>
                  </a:ext>
                </a:extLst>
              </a:tr>
              <a:tr h="370840">
                <a:tc>
                  <a:txBody>
                    <a:bodyPr/>
                    <a:lstStyle/>
                    <a:p>
                      <a:r>
                        <a:rPr lang="en-US" dirty="0">
                          <a:latin typeface="Times New Roman"/>
                        </a:rPr>
                        <a:t>Divergent problem solving </a:t>
                      </a:r>
                    </a:p>
                  </a:txBody>
                  <a:tcPr/>
                </a:tc>
                <a:tc>
                  <a:txBody>
                    <a:bodyPr/>
                    <a:lstStyle/>
                    <a:p>
                      <a:r>
                        <a:rPr lang="en-US" dirty="0">
                          <a:latin typeface="Times New Roman"/>
                        </a:rPr>
                        <a:t>Independent thinking, social, teamwork </a:t>
                      </a:r>
                    </a:p>
                  </a:txBody>
                  <a:tcPr/>
                </a:tc>
                <a:extLst>
                  <a:ext uri="{0D108BD9-81ED-4DB2-BD59-A6C34878D82A}">
                    <a16:rowId xmlns:a16="http://schemas.microsoft.com/office/drawing/2014/main" val="3647803324"/>
                  </a:ext>
                </a:extLst>
              </a:tr>
              <a:tr h="370839">
                <a:tc>
                  <a:txBody>
                    <a:bodyPr/>
                    <a:lstStyle/>
                    <a:p>
                      <a:pPr lvl="0">
                        <a:buNone/>
                      </a:pPr>
                      <a:r>
                        <a:rPr lang="en-US" dirty="0">
                          <a:latin typeface="Times New Roman"/>
                        </a:rPr>
                        <a:t>Individual programmed design</a:t>
                      </a:r>
                    </a:p>
                  </a:txBody>
                  <a:tcPr/>
                </a:tc>
                <a:tc>
                  <a:txBody>
                    <a:bodyPr/>
                    <a:lstStyle/>
                    <a:p>
                      <a:pPr lvl="0">
                        <a:buNone/>
                      </a:pPr>
                      <a:r>
                        <a:rPr lang="en-US" dirty="0">
                          <a:latin typeface="Times New Roman"/>
                        </a:rPr>
                        <a:t>Planning and cognitive </a:t>
                      </a:r>
                    </a:p>
                  </a:txBody>
                  <a:tcPr/>
                </a:tc>
                <a:extLst>
                  <a:ext uri="{0D108BD9-81ED-4DB2-BD59-A6C34878D82A}">
                    <a16:rowId xmlns:a16="http://schemas.microsoft.com/office/drawing/2014/main" val="443192818"/>
                  </a:ext>
                </a:extLst>
              </a:tr>
              <a:tr h="370838">
                <a:tc>
                  <a:txBody>
                    <a:bodyPr/>
                    <a:lstStyle/>
                    <a:p>
                      <a:pPr lvl="0">
                        <a:buNone/>
                      </a:pPr>
                      <a:r>
                        <a:rPr lang="en-US" dirty="0">
                          <a:latin typeface="Times New Roman"/>
                        </a:rPr>
                        <a:t>Learner initiated </a:t>
                      </a:r>
                    </a:p>
                  </a:txBody>
                  <a:tcPr/>
                </a:tc>
                <a:tc>
                  <a:txBody>
                    <a:bodyPr/>
                    <a:lstStyle/>
                    <a:p>
                      <a:pPr lvl="0">
                        <a:buNone/>
                      </a:pPr>
                      <a:r>
                        <a:rPr lang="en-US" dirty="0">
                          <a:latin typeface="Times New Roman"/>
                        </a:rPr>
                        <a:t>Responsibility, social and personal </a:t>
                      </a:r>
                    </a:p>
                  </a:txBody>
                  <a:tcPr/>
                </a:tc>
                <a:extLst>
                  <a:ext uri="{0D108BD9-81ED-4DB2-BD59-A6C34878D82A}">
                    <a16:rowId xmlns:a16="http://schemas.microsoft.com/office/drawing/2014/main" val="2519768489"/>
                  </a:ext>
                </a:extLst>
              </a:tr>
              <a:tr h="370838">
                <a:tc>
                  <a:txBody>
                    <a:bodyPr/>
                    <a:lstStyle/>
                    <a:p>
                      <a:pPr lvl="0">
                        <a:buNone/>
                      </a:pPr>
                      <a:r>
                        <a:rPr lang="en-US" dirty="0">
                          <a:latin typeface="Times New Roman"/>
                        </a:rPr>
                        <a:t>Self-check</a:t>
                      </a:r>
                    </a:p>
                  </a:txBody>
                  <a:tcPr/>
                </a:tc>
                <a:tc>
                  <a:txBody>
                    <a:bodyPr/>
                    <a:lstStyle/>
                    <a:p>
                      <a:pPr lvl="0">
                        <a:buNone/>
                      </a:pPr>
                      <a:r>
                        <a:rPr lang="en-US" dirty="0">
                          <a:latin typeface="Times New Roman"/>
                        </a:rPr>
                        <a:t>Social and cognitive</a:t>
                      </a:r>
                    </a:p>
                  </a:txBody>
                  <a:tcPr/>
                </a:tc>
                <a:extLst>
                  <a:ext uri="{0D108BD9-81ED-4DB2-BD59-A6C34878D82A}">
                    <a16:rowId xmlns:a16="http://schemas.microsoft.com/office/drawing/2014/main" val="3547085087"/>
                  </a:ext>
                </a:extLst>
              </a:tr>
            </a:tbl>
          </a:graphicData>
        </a:graphic>
      </p:graphicFrame>
    </p:spTree>
    <p:extLst>
      <p:ext uri="{BB962C8B-B14F-4D97-AF65-F5344CB8AC3E}">
        <p14:creationId xmlns:p14="http://schemas.microsoft.com/office/powerpoint/2010/main" val="1238708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A6EB7C-F554-4184-84D0-849EB2BE3A11}"/>
              </a:ext>
            </a:extLst>
          </p:cNvPr>
          <p:cNvSpPr txBox="1"/>
          <p:nvPr/>
        </p:nvSpPr>
        <p:spPr>
          <a:xfrm>
            <a:off x="698740" y="1230702"/>
            <a:ext cx="10061274"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ea typeface="+mn-lt"/>
              <a:cs typeface="+mn-lt"/>
            </a:endParaRPr>
          </a:p>
          <a:p>
            <a:r>
              <a:rPr lang="en-US" dirty="0">
                <a:ea typeface="+mn-lt"/>
                <a:cs typeface="+mn-lt"/>
              </a:rPr>
              <a:t> </a:t>
            </a:r>
            <a:r>
              <a:rPr lang="en-US" dirty="0">
                <a:latin typeface="Times New Roman"/>
                <a:ea typeface="+mn-lt"/>
                <a:cs typeface="+mn-lt"/>
              </a:rPr>
              <a:t>"In order to extend their learning, learners should experience a variety of learning and teaching styles."(WAG, 2008).</a:t>
            </a:r>
          </a:p>
          <a:p>
            <a:endParaRPr lang="en-US" dirty="0">
              <a:latin typeface="Times New Roman"/>
              <a:cs typeface="Times New Roman"/>
            </a:endParaRPr>
          </a:p>
          <a:p>
            <a:endParaRPr lang="en-US" dirty="0">
              <a:latin typeface="Times New Roman"/>
              <a:cs typeface="Times New Roman"/>
            </a:endParaRPr>
          </a:p>
          <a:p>
            <a:endParaRPr lang="en-US" dirty="0">
              <a:latin typeface="Times New Roman"/>
              <a:cs typeface="Times New Roman"/>
            </a:endParaRPr>
          </a:p>
          <a:p>
            <a:r>
              <a:rPr lang="en-US" dirty="0">
                <a:latin typeface="Times New Roman"/>
                <a:ea typeface="+mn-lt"/>
                <a:cs typeface="+mn-lt"/>
              </a:rPr>
              <a:t>"Schools should use material in ways suitable for the learners’ age, experience, understanding and prior achievement to engage them in the learning process." (WAG, 2008).</a:t>
            </a:r>
          </a:p>
          <a:p>
            <a:endParaRPr lang="en-US" dirty="0">
              <a:latin typeface="Times New Roman"/>
              <a:cs typeface="Times New Roman"/>
            </a:endParaRPr>
          </a:p>
          <a:p>
            <a:endParaRPr lang="en-US" dirty="0">
              <a:latin typeface="Times New Roman"/>
              <a:cs typeface="Times New Roman"/>
            </a:endParaRPr>
          </a:p>
          <a:p>
            <a:r>
              <a:rPr lang="en-US" dirty="0">
                <a:latin typeface="Times New Roman"/>
                <a:ea typeface="+mn-lt"/>
                <a:cs typeface="+mn-lt"/>
              </a:rPr>
              <a:t>"For more-able and talented learners working at higher levels, schools should provide greater challenge by using material in ways that extend breadth and depth of study and opportunities for independent learning." (WAG, 2008). </a:t>
            </a:r>
          </a:p>
          <a:p>
            <a:endParaRPr lang="en-US" dirty="0">
              <a:latin typeface="Times New Roman"/>
              <a:cs typeface="Times New Roman"/>
            </a:endParaRPr>
          </a:p>
          <a:p>
            <a:endParaRPr lang="en-US" dirty="0">
              <a:latin typeface="Times New Roman"/>
              <a:cs typeface="Times New Roman"/>
            </a:endParaRPr>
          </a:p>
          <a:p>
            <a:r>
              <a:rPr lang="en-US" dirty="0">
                <a:latin typeface="Times New Roman"/>
                <a:cs typeface="Times New Roman"/>
              </a:rPr>
              <a:t>As learners progress and develop a range of teaching styles can be introduced to the learners to experience different ways things can be done.</a:t>
            </a:r>
          </a:p>
          <a:p>
            <a:endParaRPr lang="en-US" dirty="0">
              <a:latin typeface="Times New Roman"/>
              <a:cs typeface="Times New Roman"/>
            </a:endParaRPr>
          </a:p>
          <a:p>
            <a:endParaRPr lang="en-US" dirty="0"/>
          </a:p>
        </p:txBody>
      </p:sp>
      <p:sp>
        <p:nvSpPr>
          <p:cNvPr id="3" name="TextBox 2">
            <a:extLst>
              <a:ext uri="{FF2B5EF4-FFF2-40B4-BE49-F238E27FC236}">
                <a16:creationId xmlns:a16="http://schemas.microsoft.com/office/drawing/2014/main" id="{E513AD1F-461A-408D-8629-37AFB0AD658C}"/>
              </a:ext>
            </a:extLst>
          </p:cNvPr>
          <p:cNvSpPr txBox="1"/>
          <p:nvPr/>
        </p:nvSpPr>
        <p:spPr>
          <a:xfrm>
            <a:off x="3875237" y="597200"/>
            <a:ext cx="4109048"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u="sng" dirty="0">
                <a:latin typeface="Times New Roman"/>
                <a:cs typeface="Times New Roman"/>
              </a:rPr>
              <a:t>Welsh National Curriculum (2008)</a:t>
            </a:r>
          </a:p>
        </p:txBody>
      </p:sp>
    </p:spTree>
    <p:extLst>
      <p:ext uri="{BB962C8B-B14F-4D97-AF65-F5344CB8AC3E}">
        <p14:creationId xmlns:p14="http://schemas.microsoft.com/office/powerpoint/2010/main" val="3491814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F82D33-DE49-4FA8-870C-E661A410C0D3}"/>
              </a:ext>
            </a:extLst>
          </p:cNvPr>
          <p:cNvSpPr txBox="1"/>
          <p:nvPr/>
        </p:nvSpPr>
        <p:spPr>
          <a:xfrm>
            <a:off x="583721" y="669985"/>
            <a:ext cx="6725727"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u="sng">
                <a:latin typeface="Times New Roman"/>
                <a:cs typeface="Times New Roman"/>
              </a:rPr>
              <a:t>Outcomes of different styles being used</a:t>
            </a:r>
            <a:r>
              <a:rPr lang="en-US" sz="2000" dirty="0">
                <a:latin typeface="Times New Roman"/>
                <a:cs typeface="Times New Roman"/>
              </a:rPr>
              <a:t> </a:t>
            </a:r>
          </a:p>
          <a:p>
            <a:endParaRPr lang="en-US" dirty="0">
              <a:latin typeface="Times New Roman"/>
              <a:cs typeface="Times New Roman"/>
            </a:endParaRPr>
          </a:p>
          <a:p>
            <a:r>
              <a:rPr lang="en-US">
                <a:latin typeface="Times New Roman"/>
                <a:cs typeface="Times New Roman"/>
              </a:rPr>
              <a:t>Learner's preferred certain styles for specific activities </a:t>
            </a:r>
          </a:p>
          <a:p>
            <a:endParaRPr lang="en-US" dirty="0">
              <a:latin typeface="Times New Roman"/>
              <a:cs typeface="Times New Roman"/>
            </a:endParaRPr>
          </a:p>
          <a:p>
            <a:endParaRPr lang="en-US" dirty="0">
              <a:latin typeface="Times New Roman"/>
              <a:cs typeface="Times New Roman"/>
            </a:endParaRPr>
          </a:p>
          <a:p>
            <a:endParaRPr lang="en-US" dirty="0">
              <a:latin typeface="Times New Roman"/>
              <a:cs typeface="Times New Roman"/>
            </a:endParaRPr>
          </a:p>
          <a:p>
            <a:r>
              <a:rPr lang="en-US" b="1" u="sng">
                <a:latin typeface="Times New Roman"/>
                <a:cs typeface="Times New Roman"/>
              </a:rPr>
              <a:t>Command style - </a:t>
            </a:r>
            <a:r>
              <a:rPr lang="en-US">
                <a:latin typeface="Times New Roman"/>
                <a:cs typeface="Times New Roman"/>
              </a:rPr>
              <a:t>Karate class</a:t>
            </a:r>
          </a:p>
          <a:p>
            <a:endParaRPr lang="en-US" dirty="0">
              <a:latin typeface="Times New Roman"/>
              <a:cs typeface="Times New Roman"/>
            </a:endParaRPr>
          </a:p>
          <a:p>
            <a:r>
              <a:rPr lang="en-US" b="1" u="sng">
                <a:latin typeface="Times New Roman"/>
                <a:cs typeface="Times New Roman"/>
              </a:rPr>
              <a:t>Inclusion style - </a:t>
            </a:r>
            <a:r>
              <a:rPr lang="en-US">
                <a:latin typeface="Times New Roman"/>
                <a:cs typeface="Times New Roman"/>
              </a:rPr>
              <a:t>Racquetball</a:t>
            </a:r>
          </a:p>
          <a:p>
            <a:endParaRPr lang="en-US" dirty="0">
              <a:latin typeface="Times New Roman"/>
              <a:cs typeface="Times New Roman"/>
            </a:endParaRPr>
          </a:p>
          <a:p>
            <a:r>
              <a:rPr lang="en-US" b="1" u="sng">
                <a:latin typeface="Times New Roman"/>
                <a:cs typeface="Times New Roman"/>
              </a:rPr>
              <a:t>Self-check and divergent style –</a:t>
            </a:r>
            <a:r>
              <a:rPr lang="en-US">
                <a:latin typeface="Times New Roman"/>
                <a:cs typeface="Times New Roman"/>
              </a:rPr>
              <a:t> fitness classes</a:t>
            </a:r>
          </a:p>
          <a:p>
            <a:endParaRPr lang="en-US" b="1" u="sng" dirty="0">
              <a:latin typeface="Times New Roman"/>
              <a:cs typeface="Times New Roman"/>
            </a:endParaRPr>
          </a:p>
          <a:p>
            <a:r>
              <a:rPr lang="en-US" b="1" u="sng">
                <a:latin typeface="Times New Roman"/>
                <a:cs typeface="Times New Roman"/>
              </a:rPr>
              <a:t>Guided discovery style -</a:t>
            </a:r>
            <a:r>
              <a:rPr lang="en-US">
                <a:latin typeface="Times New Roman"/>
                <a:cs typeface="Times New Roman"/>
              </a:rPr>
              <a:t> gymnastics </a:t>
            </a:r>
          </a:p>
          <a:p>
            <a:endParaRPr lang="en-US" dirty="0">
              <a:latin typeface="Times New Roman"/>
              <a:cs typeface="Times New Roman"/>
            </a:endParaRPr>
          </a:p>
        </p:txBody>
      </p:sp>
      <p:sp>
        <p:nvSpPr>
          <p:cNvPr id="3" name="Arrow: Right 2">
            <a:extLst>
              <a:ext uri="{FF2B5EF4-FFF2-40B4-BE49-F238E27FC236}">
                <a16:creationId xmlns:a16="http://schemas.microsoft.com/office/drawing/2014/main" id="{99F95B12-A559-4820-A134-15D658CDAF5A}"/>
              </a:ext>
            </a:extLst>
          </p:cNvPr>
          <p:cNvSpPr/>
          <p:nvPr/>
        </p:nvSpPr>
        <p:spPr>
          <a:xfrm rot="5400000">
            <a:off x="2112199" y="1848691"/>
            <a:ext cx="460076" cy="862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F065FF9-8BE5-4C00-A9E6-B596363BA9BB}"/>
              </a:ext>
            </a:extLst>
          </p:cNvPr>
          <p:cNvSpPr txBox="1"/>
          <p:nvPr/>
        </p:nvSpPr>
        <p:spPr>
          <a:xfrm>
            <a:off x="3099759" y="6133382"/>
            <a:ext cx="1108206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Times New Roman"/>
                <a:cs typeface="Times New Roman"/>
              </a:rPr>
              <a:t>Chatoupis, C. ( 2009). Contributions of the spectrum of teaching styles to research on teaching. </a:t>
            </a:r>
            <a:endParaRPr lang="en-US" dirty="0"/>
          </a:p>
        </p:txBody>
      </p:sp>
      <p:sp>
        <p:nvSpPr>
          <p:cNvPr id="5" name="TextBox 4">
            <a:extLst>
              <a:ext uri="{FF2B5EF4-FFF2-40B4-BE49-F238E27FC236}">
                <a16:creationId xmlns:a16="http://schemas.microsoft.com/office/drawing/2014/main" id="{052A289E-7E0B-4F61-9A08-389BD361D067}"/>
              </a:ext>
            </a:extLst>
          </p:cNvPr>
          <p:cNvSpPr txBox="1"/>
          <p:nvPr/>
        </p:nvSpPr>
        <p:spPr>
          <a:xfrm>
            <a:off x="5055080" y="2654060"/>
            <a:ext cx="39365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Times New Roman"/>
                <a:cs typeface="Times New Roman"/>
              </a:rPr>
              <a:t>Results found by </a:t>
            </a:r>
            <a:r>
              <a:rPr lang="en-US" err="1">
                <a:latin typeface="Times New Roman"/>
                <a:cs typeface="Times New Roman"/>
              </a:rPr>
              <a:t>Chatoupis</a:t>
            </a:r>
            <a:r>
              <a:rPr lang="en-US" dirty="0">
                <a:latin typeface="Times New Roman"/>
                <a:cs typeface="Times New Roman"/>
              </a:rPr>
              <a:t> (2009)</a:t>
            </a:r>
          </a:p>
        </p:txBody>
      </p:sp>
    </p:spTree>
    <p:extLst>
      <p:ext uri="{BB962C8B-B14F-4D97-AF65-F5344CB8AC3E}">
        <p14:creationId xmlns:p14="http://schemas.microsoft.com/office/powerpoint/2010/main" val="31969993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FF9A1BC-FDED-4D52-A864-8D6BF41A2307}"/>
              </a:ext>
            </a:extLst>
          </p:cNvPr>
          <p:cNvSpPr txBox="1"/>
          <p:nvPr/>
        </p:nvSpPr>
        <p:spPr>
          <a:xfrm>
            <a:off x="554966" y="569343"/>
            <a:ext cx="4669766"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u="sng">
                <a:latin typeface="Times New Roman"/>
                <a:cs typeface="Times New Roman"/>
              </a:rPr>
              <a:t>Importance of using a range of teaching styles?</a:t>
            </a:r>
          </a:p>
        </p:txBody>
      </p:sp>
      <p:sp>
        <p:nvSpPr>
          <p:cNvPr id="3" name="TextBox 2">
            <a:extLst>
              <a:ext uri="{FF2B5EF4-FFF2-40B4-BE49-F238E27FC236}">
                <a16:creationId xmlns:a16="http://schemas.microsoft.com/office/drawing/2014/main" id="{9961E16C-7F9F-483F-8392-12378A0D8E6D}"/>
              </a:ext>
            </a:extLst>
          </p:cNvPr>
          <p:cNvSpPr txBox="1"/>
          <p:nvPr/>
        </p:nvSpPr>
        <p:spPr>
          <a:xfrm>
            <a:off x="769729" y="1560483"/>
            <a:ext cx="6927010"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dirty="0">
                <a:latin typeface="Times New Roman"/>
                <a:cs typeface="Times New Roman"/>
              </a:rPr>
              <a:t>Each style has its own benefits </a:t>
            </a:r>
          </a:p>
          <a:p>
            <a:pPr marL="285750" indent="-285750">
              <a:buFont typeface="Arial"/>
              <a:buChar char="•"/>
            </a:pPr>
            <a:endParaRPr lang="en-US" dirty="0">
              <a:latin typeface="Times New Roman"/>
              <a:cs typeface="Times New Roman"/>
            </a:endParaRPr>
          </a:p>
          <a:p>
            <a:pPr marL="285750" indent="-285750">
              <a:buFont typeface="Arial"/>
              <a:buChar char="•"/>
            </a:pPr>
            <a:r>
              <a:rPr lang="en-US" dirty="0">
                <a:latin typeface="Times New Roman"/>
                <a:cs typeface="Times New Roman"/>
              </a:rPr>
              <a:t>Students needs are met </a:t>
            </a:r>
          </a:p>
          <a:p>
            <a:pPr marL="285750" indent="-285750">
              <a:buFont typeface="Arial"/>
              <a:buChar char="•"/>
            </a:pPr>
            <a:endParaRPr lang="en-US" dirty="0">
              <a:latin typeface="Times New Roman"/>
              <a:cs typeface="Times New Roman"/>
            </a:endParaRPr>
          </a:p>
          <a:p>
            <a:pPr marL="285750" indent="-285750">
              <a:buFont typeface="Arial"/>
              <a:buChar char="•"/>
            </a:pPr>
            <a:r>
              <a:rPr lang="en-US" dirty="0">
                <a:latin typeface="Times New Roman"/>
                <a:cs typeface="Times New Roman"/>
              </a:rPr>
              <a:t>Different styles can be used to challenge and set goals for learners</a:t>
            </a:r>
          </a:p>
          <a:p>
            <a:pPr marL="285750" indent="-285750">
              <a:buFont typeface="Arial"/>
              <a:buChar char="•"/>
            </a:pPr>
            <a:endParaRPr lang="en-US" dirty="0">
              <a:latin typeface="Times New Roman"/>
              <a:cs typeface="Times New Roman"/>
            </a:endParaRPr>
          </a:p>
          <a:p>
            <a:pPr marL="285750" indent="-285750">
              <a:buFont typeface="Arial"/>
              <a:buChar char="•"/>
            </a:pPr>
            <a:r>
              <a:rPr lang="en-US" dirty="0">
                <a:latin typeface="Times New Roman"/>
                <a:cs typeface="Times New Roman"/>
              </a:rPr>
              <a:t>Teachers can expect benefits for themselves </a:t>
            </a:r>
          </a:p>
          <a:p>
            <a:pPr marL="285750" indent="-285750">
              <a:buFont typeface="Arial"/>
              <a:buChar char="•"/>
            </a:pPr>
            <a:endParaRPr lang="en-US" dirty="0">
              <a:latin typeface="Times New Roman"/>
              <a:cs typeface="Times New Roman"/>
            </a:endParaRPr>
          </a:p>
          <a:p>
            <a:pPr marL="285750" indent="-285750">
              <a:buFont typeface="Arial"/>
              <a:buChar char="•"/>
            </a:pPr>
            <a:r>
              <a:rPr lang="en-US" dirty="0">
                <a:latin typeface="Times New Roman"/>
                <a:cs typeface="Times New Roman"/>
              </a:rPr>
              <a:t>Learner's experience different ways activities can be done</a:t>
            </a:r>
          </a:p>
          <a:p>
            <a:endParaRPr lang="en-US" dirty="0">
              <a:latin typeface="Times New Roman"/>
              <a:cs typeface="Times New Roman"/>
            </a:endParaRPr>
          </a:p>
          <a:p>
            <a:pPr marL="285750" indent="-285750">
              <a:buFont typeface="Arial"/>
              <a:buChar char="•"/>
            </a:pPr>
            <a:r>
              <a:rPr lang="en-US" dirty="0">
                <a:latin typeface="Times New Roman"/>
                <a:cs typeface="Times New Roman"/>
              </a:rPr>
              <a:t>Activities are student led or teacher led (opportunity to explore)</a:t>
            </a:r>
          </a:p>
          <a:p>
            <a:endParaRPr lang="en-US" dirty="0"/>
          </a:p>
          <a:p>
            <a:pPr marL="285750" indent="-285750">
              <a:buFont typeface="Arial"/>
              <a:buChar char="•"/>
            </a:pPr>
            <a:endParaRPr lang="en-US" dirty="0"/>
          </a:p>
          <a:p>
            <a:endParaRPr lang="en-US" dirty="0"/>
          </a:p>
          <a:p>
            <a:endParaRPr lang="en-US" dirty="0"/>
          </a:p>
          <a:p>
            <a:pPr marL="285750" indent="-285750">
              <a:buFont typeface="Arial"/>
              <a:buChar char="•"/>
            </a:pPr>
            <a:endParaRPr lang="en-US" dirty="0"/>
          </a:p>
          <a:p>
            <a:pPr marL="285750" indent="-285750">
              <a:buFont typeface="Arial"/>
              <a:buChar char="•"/>
            </a:pPr>
            <a:endParaRPr lang="en-US" dirty="0"/>
          </a:p>
        </p:txBody>
      </p:sp>
      <p:sp>
        <p:nvSpPr>
          <p:cNvPr id="4" name="TextBox 3">
            <a:extLst>
              <a:ext uri="{FF2B5EF4-FFF2-40B4-BE49-F238E27FC236}">
                <a16:creationId xmlns:a16="http://schemas.microsoft.com/office/drawing/2014/main" id="{B47FB327-5A04-4F20-8C95-A1CC901C0E20}"/>
              </a:ext>
            </a:extLst>
          </p:cNvPr>
          <p:cNvSpPr txBox="1"/>
          <p:nvPr/>
        </p:nvSpPr>
        <p:spPr>
          <a:xfrm>
            <a:off x="6349042" y="6090249"/>
            <a:ext cx="623689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err="1">
                <a:latin typeface="Times New Roman"/>
                <a:cs typeface="Times New Roman"/>
              </a:rPr>
              <a:t>Mosston</a:t>
            </a:r>
            <a:r>
              <a:rPr lang="en-US" dirty="0">
                <a:latin typeface="Times New Roman"/>
                <a:cs typeface="Times New Roman"/>
              </a:rPr>
              <a:t> and Ashworth spectrum of teaching styles (2002). </a:t>
            </a:r>
          </a:p>
        </p:txBody>
      </p:sp>
    </p:spTree>
    <p:extLst>
      <p:ext uri="{BB962C8B-B14F-4D97-AF65-F5344CB8AC3E}">
        <p14:creationId xmlns:p14="http://schemas.microsoft.com/office/powerpoint/2010/main" val="26863121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34388DB-2860-42E1-9B0C-2B3F64350DA1}"/>
              </a:ext>
            </a:extLst>
          </p:cNvPr>
          <p:cNvSpPr txBox="1"/>
          <p:nvPr/>
        </p:nvSpPr>
        <p:spPr>
          <a:xfrm>
            <a:off x="424672" y="1042898"/>
            <a:ext cx="8637916"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u="sng" dirty="0">
                <a:latin typeface="Times New Roman"/>
                <a:cs typeface="Times New Roman"/>
              </a:rPr>
              <a:t>Command style- </a:t>
            </a:r>
            <a:r>
              <a:rPr lang="en-US" dirty="0">
                <a:latin typeface="Times New Roman"/>
                <a:cs typeface="Times New Roman"/>
              </a:rPr>
              <a:t>Power to control behavior </a:t>
            </a:r>
          </a:p>
          <a:p>
            <a:endParaRPr lang="en-US" dirty="0">
              <a:latin typeface="Times New Roman"/>
              <a:cs typeface="Times New Roman"/>
            </a:endParaRPr>
          </a:p>
          <a:p>
            <a:r>
              <a:rPr lang="en-US" b="1" u="sng" dirty="0">
                <a:latin typeface="Times New Roman"/>
                <a:cs typeface="Times New Roman"/>
              </a:rPr>
              <a:t>Practice style-</a:t>
            </a:r>
            <a:r>
              <a:rPr lang="en-US" dirty="0">
                <a:latin typeface="Times New Roman"/>
                <a:cs typeface="Times New Roman"/>
              </a:rPr>
              <a:t> Could only be effective for learning basic motor skills</a:t>
            </a:r>
          </a:p>
          <a:p>
            <a:endParaRPr lang="en-US" dirty="0">
              <a:latin typeface="Times New Roman"/>
              <a:cs typeface="Times New Roman"/>
            </a:endParaRPr>
          </a:p>
          <a:p>
            <a:r>
              <a:rPr lang="en-US" b="1" u="sng" dirty="0">
                <a:latin typeface="Times New Roman"/>
                <a:cs typeface="Times New Roman"/>
              </a:rPr>
              <a:t>Reciprocal style-</a:t>
            </a:r>
            <a:r>
              <a:rPr lang="en-US" dirty="0">
                <a:latin typeface="Times New Roman"/>
                <a:cs typeface="Times New Roman"/>
              </a:rPr>
              <a:t> Can sometimes only have a positive effect on some social development </a:t>
            </a:r>
          </a:p>
          <a:p>
            <a:endParaRPr lang="en-US" dirty="0">
              <a:latin typeface="Times New Roman"/>
              <a:cs typeface="Times New Roman"/>
            </a:endParaRPr>
          </a:p>
          <a:p>
            <a:r>
              <a:rPr lang="en-US" b="1" u="sng" dirty="0">
                <a:latin typeface="Times New Roman"/>
                <a:cs typeface="Times New Roman"/>
              </a:rPr>
              <a:t>Self-check and inclusion styles-</a:t>
            </a:r>
            <a:r>
              <a:rPr lang="en-US" dirty="0">
                <a:latin typeface="Times New Roman"/>
                <a:cs typeface="Times New Roman"/>
              </a:rPr>
              <a:t> The emotional development in not clear. </a:t>
            </a:r>
          </a:p>
          <a:p>
            <a:endParaRPr lang="en-US" dirty="0">
              <a:latin typeface="Times New Roman"/>
              <a:cs typeface="Times New Roman"/>
            </a:endParaRPr>
          </a:p>
        </p:txBody>
      </p:sp>
      <p:sp>
        <p:nvSpPr>
          <p:cNvPr id="2" name="TextBox 1">
            <a:extLst>
              <a:ext uri="{FF2B5EF4-FFF2-40B4-BE49-F238E27FC236}">
                <a16:creationId xmlns:a16="http://schemas.microsoft.com/office/drawing/2014/main" id="{6862148E-5791-43E5-AF0D-FA52B3D84A1F}"/>
              </a:ext>
            </a:extLst>
          </p:cNvPr>
          <p:cNvSpPr txBox="1"/>
          <p:nvPr/>
        </p:nvSpPr>
        <p:spPr>
          <a:xfrm>
            <a:off x="581924" y="3471772"/>
            <a:ext cx="6323162"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u="sng">
                <a:latin typeface="Times New Roman"/>
                <a:cs typeface="Times New Roman"/>
              </a:rPr>
              <a:t>How is there implications?</a:t>
            </a:r>
            <a:endParaRPr lang="en-US" b="1">
              <a:latin typeface="Times New Roman"/>
              <a:cs typeface="Times New Roman"/>
            </a:endParaRPr>
          </a:p>
          <a:p>
            <a:endParaRPr lang="en-US" dirty="0">
              <a:latin typeface="Times New Roman"/>
              <a:cs typeface="Times New Roman"/>
            </a:endParaRPr>
          </a:p>
          <a:p>
            <a:pPr marL="285750" indent="-285750">
              <a:buFont typeface="Arial"/>
              <a:buChar char="•"/>
            </a:pPr>
            <a:r>
              <a:rPr lang="en-US">
                <a:latin typeface="Times New Roman"/>
                <a:cs typeface="Times New Roman"/>
              </a:rPr>
              <a:t>Teachers could only teach in one style</a:t>
            </a:r>
          </a:p>
          <a:p>
            <a:pPr marL="285750" indent="-285750">
              <a:buFont typeface="Arial"/>
              <a:buChar char="•"/>
            </a:pPr>
            <a:r>
              <a:rPr lang="en-US">
                <a:latin typeface="Times New Roman"/>
                <a:cs typeface="Times New Roman"/>
              </a:rPr>
              <a:t>Lack of control </a:t>
            </a:r>
          </a:p>
          <a:p>
            <a:pPr marL="285750" indent="-285750">
              <a:buFont typeface="Arial"/>
              <a:buChar char="•"/>
            </a:pPr>
            <a:r>
              <a:rPr lang="en-US">
                <a:latin typeface="Times New Roman"/>
                <a:cs typeface="Times New Roman"/>
              </a:rPr>
              <a:t>Lack of understanding </a:t>
            </a:r>
          </a:p>
          <a:p>
            <a:pPr marL="285750" indent="-285750">
              <a:buFont typeface="Arial"/>
              <a:buChar char="•"/>
            </a:pPr>
            <a:r>
              <a:rPr lang="en-US">
                <a:latin typeface="Times New Roman"/>
                <a:cs typeface="Times New Roman"/>
              </a:rPr>
              <a:t>Insufficent time to conduct tasks</a:t>
            </a:r>
          </a:p>
          <a:p>
            <a:pPr marL="285750" indent="-285750">
              <a:buFont typeface="Arial"/>
              <a:buChar char="•"/>
            </a:pPr>
            <a:r>
              <a:rPr lang="en-US">
                <a:latin typeface="Times New Roman"/>
                <a:cs typeface="Times New Roman"/>
              </a:rPr>
              <a:t>Time between each session- interest lost and no effect </a:t>
            </a:r>
          </a:p>
          <a:p>
            <a:pPr marL="285750" indent="-285750">
              <a:buFont typeface="Arial"/>
              <a:buChar char="•"/>
            </a:pPr>
            <a:endParaRPr lang="en-US" dirty="0"/>
          </a:p>
          <a:p>
            <a:endParaRPr lang="en-US" dirty="0"/>
          </a:p>
        </p:txBody>
      </p:sp>
      <p:sp>
        <p:nvSpPr>
          <p:cNvPr id="4" name="TextBox 3">
            <a:extLst>
              <a:ext uri="{FF2B5EF4-FFF2-40B4-BE49-F238E27FC236}">
                <a16:creationId xmlns:a16="http://schemas.microsoft.com/office/drawing/2014/main" id="{5583B1FA-AFB7-401C-A765-EE0031556118}"/>
              </a:ext>
            </a:extLst>
          </p:cNvPr>
          <p:cNvSpPr txBox="1"/>
          <p:nvPr/>
        </p:nvSpPr>
        <p:spPr>
          <a:xfrm>
            <a:off x="422874" y="408496"/>
            <a:ext cx="487104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u="sng">
                <a:latin typeface="Times New Roman"/>
                <a:cs typeface="Times New Roman"/>
              </a:rPr>
              <a:t>Implications of teaching in different styles </a:t>
            </a:r>
            <a:endParaRPr lang="en-US" sz="2000" b="1" u="sng" dirty="0">
              <a:latin typeface="Times New Roman"/>
              <a:cs typeface="Times New Roman"/>
            </a:endParaRPr>
          </a:p>
        </p:txBody>
      </p:sp>
    </p:spTree>
    <p:extLst>
      <p:ext uri="{BB962C8B-B14F-4D97-AF65-F5344CB8AC3E}">
        <p14:creationId xmlns:p14="http://schemas.microsoft.com/office/powerpoint/2010/main" val="16458980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8542903-1423-45DD-9B99-0E103A8812CD}"/>
              </a:ext>
            </a:extLst>
          </p:cNvPr>
          <p:cNvSpPr txBox="1"/>
          <p:nvPr/>
        </p:nvSpPr>
        <p:spPr>
          <a:xfrm>
            <a:off x="582823" y="640332"/>
            <a:ext cx="7027652" cy="43088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u="sng" dirty="0">
                <a:latin typeface="Times New Roman"/>
                <a:cs typeface="Times New Roman"/>
              </a:rPr>
              <a:t>What is a pedagogical model?</a:t>
            </a:r>
          </a:p>
          <a:p>
            <a:endParaRPr lang="en-US" dirty="0">
              <a:latin typeface="Times New Roman"/>
              <a:cs typeface="Times New Roman"/>
            </a:endParaRPr>
          </a:p>
          <a:p>
            <a:pPr marL="285750" indent="-285750">
              <a:buFont typeface="Arial"/>
              <a:buChar char="•"/>
            </a:pPr>
            <a:r>
              <a:rPr lang="en-US" dirty="0">
                <a:latin typeface="Times New Roman"/>
                <a:cs typeface="Times New Roman"/>
              </a:rPr>
              <a:t>Can identify learning outcomes and how they can be achieved through teaching strategies</a:t>
            </a:r>
            <a:endParaRPr lang="en-US">
              <a:latin typeface="Times New Roman"/>
              <a:cs typeface="Times New Roman"/>
            </a:endParaRPr>
          </a:p>
          <a:p>
            <a:endParaRPr lang="en-US" dirty="0">
              <a:latin typeface="Times New Roman"/>
              <a:cs typeface="Times New Roman"/>
            </a:endParaRPr>
          </a:p>
          <a:p>
            <a:r>
              <a:rPr lang="en-US" sz="2000" b="1" u="sng" dirty="0">
                <a:latin typeface="Times New Roman"/>
                <a:cs typeface="Times New Roman"/>
              </a:rPr>
              <a:t>What does it offer?</a:t>
            </a:r>
          </a:p>
          <a:p>
            <a:endParaRPr lang="en-US" dirty="0">
              <a:latin typeface="Times New Roman"/>
              <a:cs typeface="Times New Roman"/>
            </a:endParaRPr>
          </a:p>
          <a:p>
            <a:pPr marL="285750" indent="-285750">
              <a:buFont typeface="Arial"/>
              <a:buChar char="•"/>
            </a:pPr>
            <a:r>
              <a:rPr lang="en-US" dirty="0">
                <a:latin typeface="Times New Roman"/>
                <a:cs typeface="Times New Roman"/>
              </a:rPr>
              <a:t>Contribute to educational benefits</a:t>
            </a:r>
          </a:p>
          <a:p>
            <a:pPr marL="285750" indent="-285750">
              <a:buFont typeface="Arial"/>
              <a:buChar char="•"/>
            </a:pPr>
            <a:endParaRPr lang="en-US" dirty="0">
              <a:latin typeface="Times New Roman"/>
              <a:cs typeface="Times New Roman"/>
            </a:endParaRPr>
          </a:p>
          <a:p>
            <a:pPr marL="285750" indent="-285750">
              <a:buFont typeface="Arial"/>
              <a:buChar char="•"/>
            </a:pPr>
            <a:r>
              <a:rPr lang="en-US" dirty="0">
                <a:latin typeface="Times New Roman"/>
                <a:cs typeface="Times New Roman"/>
              </a:rPr>
              <a:t>Provides benefits across different domains </a:t>
            </a:r>
          </a:p>
          <a:p>
            <a:pPr>
              <a:buFont typeface="Arial"/>
            </a:pPr>
            <a:endParaRPr lang="en-US" dirty="0"/>
          </a:p>
          <a:p>
            <a:endParaRPr lang="en-US"/>
          </a:p>
          <a:p>
            <a:endParaRPr lang="en-US" dirty="0"/>
          </a:p>
          <a:p>
            <a:endParaRPr lang="en-US" dirty="0"/>
          </a:p>
          <a:p>
            <a:endParaRPr lang="en-US" dirty="0"/>
          </a:p>
        </p:txBody>
      </p:sp>
    </p:spTree>
    <p:extLst>
      <p:ext uri="{BB962C8B-B14F-4D97-AF65-F5344CB8AC3E}">
        <p14:creationId xmlns:p14="http://schemas.microsoft.com/office/powerpoint/2010/main" val="3496958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17BA18-7F3C-4821-AB3C-97CA5B799140}"/>
              </a:ext>
            </a:extLst>
          </p:cNvPr>
          <p:cNvSpPr txBox="1"/>
          <p:nvPr/>
        </p:nvSpPr>
        <p:spPr>
          <a:xfrm>
            <a:off x="655608" y="713118"/>
            <a:ext cx="6596331" cy="38164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u="sng" dirty="0">
                <a:latin typeface="Times New Roman"/>
                <a:cs typeface="Times New Roman"/>
              </a:rPr>
              <a:t>Pedagogical models</a:t>
            </a:r>
          </a:p>
          <a:p>
            <a:endParaRPr lang="en-US" sz="2000" b="1" u="sng" dirty="0">
              <a:latin typeface="Times New Roman"/>
              <a:cs typeface="Times New Roman"/>
            </a:endParaRPr>
          </a:p>
          <a:p>
            <a:r>
              <a:rPr lang="en-US" sz="2000" b="1" u="sng" dirty="0">
                <a:latin typeface="Times New Roman"/>
                <a:cs typeface="Times New Roman"/>
              </a:rPr>
              <a:t>These are the teaching models</a:t>
            </a:r>
          </a:p>
          <a:p>
            <a:endParaRPr lang="en-US" sz="2000" dirty="0">
              <a:latin typeface="Times New Roman"/>
              <a:cs typeface="Times New Roman"/>
            </a:endParaRPr>
          </a:p>
          <a:p>
            <a:endParaRPr lang="en-US" dirty="0">
              <a:latin typeface="Times New Roman"/>
              <a:cs typeface="Times New Roman"/>
            </a:endParaRPr>
          </a:p>
          <a:p>
            <a:r>
              <a:rPr lang="en-US" dirty="0">
                <a:latin typeface="Times New Roman"/>
                <a:cs typeface="Times New Roman"/>
              </a:rPr>
              <a:t>Teaching games for understanding -(TGFU; Bunker and Thorpe, 1989). </a:t>
            </a:r>
          </a:p>
          <a:p>
            <a:endParaRPr lang="en-US" dirty="0">
              <a:latin typeface="Times New Roman"/>
              <a:cs typeface="Times New Roman"/>
            </a:endParaRPr>
          </a:p>
          <a:p>
            <a:r>
              <a:rPr lang="en-US" dirty="0">
                <a:latin typeface="Times New Roman"/>
                <a:cs typeface="Times New Roman"/>
              </a:rPr>
              <a:t>Cooperative learning -(Dyson and Casey, 2012)</a:t>
            </a:r>
          </a:p>
          <a:p>
            <a:endParaRPr lang="en-US" dirty="0">
              <a:latin typeface="Times New Roman"/>
              <a:cs typeface="Times New Roman"/>
            </a:endParaRPr>
          </a:p>
          <a:p>
            <a:r>
              <a:rPr lang="en-US" dirty="0">
                <a:latin typeface="Times New Roman"/>
                <a:cs typeface="Times New Roman"/>
              </a:rPr>
              <a:t>Sport education- (Siedentop, 1995)</a:t>
            </a:r>
          </a:p>
          <a:p>
            <a:endParaRPr lang="en-US" dirty="0">
              <a:latin typeface="Times New Roman"/>
              <a:cs typeface="Times New Roman"/>
            </a:endParaRPr>
          </a:p>
          <a:p>
            <a:r>
              <a:rPr lang="en-US" dirty="0">
                <a:latin typeface="Times New Roman"/>
                <a:cs typeface="Times New Roman"/>
              </a:rPr>
              <a:t>Games making- (Casey, Hastie and </a:t>
            </a:r>
            <a:r>
              <a:rPr lang="en-US" err="1">
                <a:latin typeface="Times New Roman"/>
                <a:cs typeface="Times New Roman"/>
              </a:rPr>
              <a:t>Rovegno</a:t>
            </a:r>
            <a:r>
              <a:rPr lang="en-US" dirty="0">
                <a:latin typeface="Times New Roman"/>
                <a:cs typeface="Times New Roman"/>
              </a:rPr>
              <a:t>, 2010)</a:t>
            </a:r>
          </a:p>
        </p:txBody>
      </p:sp>
    </p:spTree>
    <p:extLst>
      <p:ext uri="{BB962C8B-B14F-4D97-AF65-F5344CB8AC3E}">
        <p14:creationId xmlns:p14="http://schemas.microsoft.com/office/powerpoint/2010/main" val="26856984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BA7C13-4C6F-4B8A-9E5D-6EF9BEA1A1D7}"/>
              </a:ext>
            </a:extLst>
          </p:cNvPr>
          <p:cNvSpPr txBox="1"/>
          <p:nvPr/>
        </p:nvSpPr>
        <p:spPr>
          <a:xfrm>
            <a:off x="626853" y="842514"/>
            <a:ext cx="7458973"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u="sng">
                <a:latin typeface="Times New Roman"/>
                <a:cs typeface="Times New Roman"/>
              </a:rPr>
              <a:t>Teaching games for understanding model</a:t>
            </a:r>
            <a:endParaRPr lang="en-US" sz="2000">
              <a:latin typeface="Times New Roman"/>
              <a:cs typeface="Times New Roman"/>
            </a:endParaRPr>
          </a:p>
          <a:p>
            <a:endParaRPr lang="en-US" dirty="0">
              <a:latin typeface="Times New Roman"/>
              <a:cs typeface="Times New Roman"/>
            </a:endParaRPr>
          </a:p>
          <a:p>
            <a:pPr marL="285750" indent="-285750">
              <a:buFont typeface="Arial"/>
              <a:buChar char="•"/>
            </a:pPr>
            <a:r>
              <a:rPr lang="en-US">
                <a:latin typeface="Times New Roman"/>
                <a:cs typeface="Times New Roman"/>
              </a:rPr>
              <a:t>Learner and game centred apporach</a:t>
            </a:r>
          </a:p>
          <a:p>
            <a:endParaRPr lang="en-US" dirty="0">
              <a:latin typeface="Times New Roman"/>
              <a:cs typeface="Times New Roman"/>
            </a:endParaRPr>
          </a:p>
          <a:p>
            <a:pPr marL="285750" indent="-285750">
              <a:buFont typeface="Arial"/>
              <a:buChar char="•"/>
            </a:pPr>
            <a:r>
              <a:rPr lang="en-US">
                <a:latin typeface="Times New Roman"/>
                <a:cs typeface="Times New Roman"/>
              </a:rPr>
              <a:t>Concentrates on develping learner's abilities in game situations </a:t>
            </a:r>
          </a:p>
          <a:p>
            <a:endParaRPr lang="en-US" dirty="0">
              <a:latin typeface="Times New Roman"/>
              <a:cs typeface="Times New Roman"/>
            </a:endParaRPr>
          </a:p>
          <a:p>
            <a:pPr marL="285750" indent="-285750">
              <a:buFont typeface="Arial"/>
              <a:buChar char="•"/>
            </a:pPr>
            <a:r>
              <a:rPr lang="en-US" dirty="0">
                <a:latin typeface="Times New Roman"/>
                <a:cs typeface="Times New Roman"/>
              </a:rPr>
              <a:t>Learner's develop technique </a:t>
            </a:r>
            <a:r>
              <a:rPr lang="en-US">
                <a:latin typeface="Times New Roman"/>
                <a:cs typeface="Times New Roman"/>
              </a:rPr>
              <a:t>development and tactics of games</a:t>
            </a:r>
          </a:p>
          <a:p>
            <a:pPr marL="285750" indent="-285750">
              <a:buFont typeface="Arial"/>
              <a:buChar char="•"/>
            </a:pPr>
            <a:endParaRPr lang="en-US" dirty="0">
              <a:latin typeface="Times New Roman"/>
              <a:cs typeface="Times New Roman"/>
            </a:endParaRPr>
          </a:p>
          <a:p>
            <a:pPr marL="285750" indent="-285750">
              <a:buFont typeface="Arial"/>
              <a:buChar char="•"/>
            </a:pPr>
            <a:r>
              <a:rPr lang="en-US">
                <a:latin typeface="Times New Roman"/>
                <a:cs typeface="Times New Roman"/>
              </a:rPr>
              <a:t>Empashizes on reducing the technical demands of the game</a:t>
            </a:r>
          </a:p>
          <a:p>
            <a:pPr marL="285750" indent="-285750">
              <a:buFont typeface="Arial"/>
              <a:buChar char="•"/>
            </a:pPr>
            <a:endParaRPr lang="en-US" dirty="0">
              <a:latin typeface="Times New Roman"/>
              <a:cs typeface="Times New Roman"/>
            </a:endParaRPr>
          </a:p>
          <a:p>
            <a:pPr marL="285750" indent="-285750">
              <a:buFont typeface="Arial"/>
              <a:buChar char="•"/>
            </a:pPr>
            <a:r>
              <a:rPr lang="en-US">
                <a:latin typeface="Times New Roman"/>
                <a:cs typeface="Times New Roman"/>
              </a:rPr>
              <a:t>Modified games (Thorpe, 1990)</a:t>
            </a:r>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5265849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523128-70AE-4104-9E11-CC6814700EB3}"/>
              </a:ext>
            </a:extLst>
          </p:cNvPr>
          <p:cNvSpPr txBox="1"/>
          <p:nvPr/>
        </p:nvSpPr>
        <p:spPr>
          <a:xfrm>
            <a:off x="669985" y="641231"/>
            <a:ext cx="7559615" cy="31700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u="sng">
                <a:latin typeface="Times New Roman"/>
                <a:cs typeface="Times New Roman"/>
              </a:rPr>
              <a:t>Co-operative learning – Instructional model </a:t>
            </a:r>
          </a:p>
          <a:p>
            <a:pPr marL="285750" indent="-285750">
              <a:buFont typeface="Arial"/>
              <a:buChar char="•"/>
            </a:pPr>
            <a:endParaRPr lang="en-US" dirty="0">
              <a:latin typeface="Times New Roman"/>
              <a:cs typeface="Times New Roman"/>
            </a:endParaRPr>
          </a:p>
          <a:p>
            <a:pPr marL="285750" indent="-285750">
              <a:buFont typeface="Arial"/>
              <a:buChar char="•"/>
            </a:pPr>
            <a:r>
              <a:rPr lang="en-US">
                <a:latin typeface="Times New Roman"/>
                <a:cs typeface="Times New Roman"/>
              </a:rPr>
              <a:t>Improved academic achievement </a:t>
            </a:r>
          </a:p>
          <a:p>
            <a:endParaRPr lang="en-US" dirty="0">
              <a:latin typeface="Times New Roman"/>
              <a:cs typeface="Times New Roman"/>
            </a:endParaRPr>
          </a:p>
          <a:p>
            <a:pPr marL="285750" indent="-285750">
              <a:buFont typeface="Arial"/>
              <a:buChar char="•"/>
            </a:pPr>
            <a:r>
              <a:rPr lang="en-US">
                <a:latin typeface="Times New Roman"/>
                <a:cs typeface="Times New Roman"/>
              </a:rPr>
              <a:t>Developemnt of social skills </a:t>
            </a:r>
          </a:p>
          <a:p>
            <a:endParaRPr lang="en-US" dirty="0">
              <a:latin typeface="Times New Roman"/>
              <a:cs typeface="Times New Roman"/>
            </a:endParaRPr>
          </a:p>
          <a:p>
            <a:pPr marL="285750" indent="-285750">
              <a:buFont typeface="Arial"/>
              <a:buChar char="•"/>
            </a:pPr>
            <a:r>
              <a:rPr lang="en-US">
                <a:latin typeface="Times New Roman"/>
                <a:cs typeface="Times New Roman"/>
              </a:rPr>
              <a:t>Covers a lot of areas- disabilities </a:t>
            </a:r>
          </a:p>
          <a:p>
            <a:endParaRPr lang="en-US" dirty="0">
              <a:latin typeface="Times New Roman"/>
              <a:cs typeface="Times New Roman"/>
            </a:endParaRPr>
          </a:p>
          <a:p>
            <a:pPr marL="285750" indent="-285750">
              <a:buFont typeface="Arial"/>
              <a:buChar char="•"/>
            </a:pPr>
            <a:r>
              <a:rPr lang="en-US">
                <a:latin typeface="Times New Roman"/>
                <a:cs typeface="Times New Roman"/>
              </a:rPr>
              <a:t>Learner's work together to get the task done</a:t>
            </a:r>
          </a:p>
          <a:p>
            <a:endParaRPr lang="en-US" dirty="0"/>
          </a:p>
          <a:p>
            <a:endParaRPr lang="en-US" dirty="0"/>
          </a:p>
        </p:txBody>
      </p:sp>
      <p:pic>
        <p:nvPicPr>
          <p:cNvPr id="3" name="Picture 3" descr="A close up of a mans face&#10;&#10;Description generated with high confidence">
            <a:extLst>
              <a:ext uri="{FF2B5EF4-FFF2-40B4-BE49-F238E27FC236}">
                <a16:creationId xmlns:a16="http://schemas.microsoft.com/office/drawing/2014/main" id="{4973358D-8D15-457F-84ED-2106120C6CCA}"/>
              </a:ext>
            </a:extLst>
          </p:cNvPr>
          <p:cNvPicPr>
            <a:picLocks noChangeAspect="1"/>
          </p:cNvPicPr>
          <p:nvPr/>
        </p:nvPicPr>
        <p:blipFill>
          <a:blip r:embed="rId2"/>
          <a:stretch>
            <a:fillRect/>
          </a:stretch>
        </p:blipFill>
        <p:spPr>
          <a:xfrm>
            <a:off x="6738129" y="1164027"/>
            <a:ext cx="4552950" cy="3638550"/>
          </a:xfrm>
          <a:prstGeom prst="rect">
            <a:avLst/>
          </a:prstGeom>
        </p:spPr>
      </p:pic>
      <p:sp>
        <p:nvSpPr>
          <p:cNvPr id="5" name="TextBox 4">
            <a:extLst>
              <a:ext uri="{FF2B5EF4-FFF2-40B4-BE49-F238E27FC236}">
                <a16:creationId xmlns:a16="http://schemas.microsoft.com/office/drawing/2014/main" id="{B0DA63D8-4430-4A4F-8011-2ACC0CD7C907}"/>
              </a:ext>
            </a:extLst>
          </p:cNvPr>
          <p:cNvSpPr txBox="1"/>
          <p:nvPr/>
        </p:nvSpPr>
        <p:spPr>
          <a:xfrm>
            <a:off x="6794740" y="4868174"/>
            <a:ext cx="39365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Times New Roman"/>
                <a:cs typeface="Times New Roman"/>
              </a:rPr>
              <a:t>Edcation theory and </a:t>
            </a:r>
            <a:r>
              <a:rPr lang="en-US">
                <a:latin typeface="Times New Roman"/>
                <a:cs typeface="Times New Roman"/>
              </a:rPr>
              <a:t>practice (2016)</a:t>
            </a:r>
          </a:p>
        </p:txBody>
      </p:sp>
    </p:spTree>
    <p:extLst>
      <p:ext uri="{BB962C8B-B14F-4D97-AF65-F5344CB8AC3E}">
        <p14:creationId xmlns:p14="http://schemas.microsoft.com/office/powerpoint/2010/main" val="4052636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4FA0A7-3D6D-4E2E-A389-F173356A0D4E}"/>
              </a:ext>
            </a:extLst>
          </p:cNvPr>
          <p:cNvSpPr txBox="1"/>
          <p:nvPr/>
        </p:nvSpPr>
        <p:spPr>
          <a:xfrm>
            <a:off x="583722" y="554966"/>
            <a:ext cx="6625086" cy="64633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u="sng">
                <a:latin typeface="Times New Roman"/>
                <a:cs typeface="Times New Roman"/>
              </a:rPr>
              <a:t>Sport education model</a:t>
            </a:r>
          </a:p>
          <a:p>
            <a:endParaRPr lang="en-US" dirty="0">
              <a:latin typeface="Times New Roman"/>
              <a:cs typeface="Times New Roman"/>
            </a:endParaRPr>
          </a:p>
          <a:p>
            <a:pPr marL="285750" indent="-285750">
              <a:buFont typeface="Arial"/>
              <a:buChar char="•"/>
            </a:pPr>
            <a:r>
              <a:rPr lang="en-US">
                <a:latin typeface="Times New Roman"/>
                <a:cs typeface="Times New Roman"/>
              </a:rPr>
              <a:t>Provides learners with sporting experiences </a:t>
            </a:r>
          </a:p>
          <a:p>
            <a:endParaRPr lang="en-US" dirty="0">
              <a:latin typeface="Times New Roman"/>
              <a:cs typeface="Times New Roman"/>
            </a:endParaRPr>
          </a:p>
          <a:p>
            <a:endParaRPr lang="en-US" dirty="0">
              <a:latin typeface="Times New Roman"/>
              <a:cs typeface="Times New Roman"/>
            </a:endParaRPr>
          </a:p>
          <a:p>
            <a:pPr marL="285750" indent="-285750">
              <a:buFont typeface="Arial"/>
              <a:buChar char="•"/>
            </a:pPr>
            <a:r>
              <a:rPr lang="en-US">
                <a:latin typeface="Times New Roman"/>
                <a:cs typeface="Times New Roman"/>
              </a:rPr>
              <a:t>Learn other aspects of sport not just the physical side of it </a:t>
            </a:r>
          </a:p>
          <a:p>
            <a:endParaRPr lang="en-US" dirty="0">
              <a:latin typeface="Times New Roman"/>
              <a:cs typeface="Times New Roman"/>
            </a:endParaRPr>
          </a:p>
          <a:p>
            <a:endParaRPr lang="en-US" dirty="0">
              <a:latin typeface="Times New Roman"/>
              <a:cs typeface="Times New Roman"/>
            </a:endParaRPr>
          </a:p>
          <a:p>
            <a:pPr marL="285750" indent="-285750">
              <a:buFont typeface="Arial"/>
              <a:buChar char="•"/>
            </a:pPr>
            <a:r>
              <a:rPr lang="en-US">
                <a:latin typeface="Times New Roman"/>
                <a:cs typeface="Times New Roman"/>
              </a:rPr>
              <a:t>Learners can take responsibility- more self-directed and not teacher led</a:t>
            </a:r>
          </a:p>
          <a:p>
            <a:pPr marL="285750" indent="-285750">
              <a:buFont typeface="Arial"/>
              <a:buChar char="•"/>
            </a:pPr>
            <a:endParaRPr lang="en-US" dirty="0">
              <a:latin typeface="Times New Roman"/>
              <a:cs typeface="Times New Roman"/>
            </a:endParaRPr>
          </a:p>
          <a:p>
            <a:pPr marL="285750" indent="-285750">
              <a:buFont typeface="Arial"/>
              <a:buChar char="•"/>
            </a:pPr>
            <a:r>
              <a:rPr lang="en-US">
                <a:latin typeface="Times New Roman"/>
                <a:cs typeface="Times New Roman"/>
              </a:rPr>
              <a:t>Encourages learners to stay active through childhood into adulthood</a:t>
            </a:r>
          </a:p>
          <a:p>
            <a:endParaRPr lang="en-US" dirty="0">
              <a:latin typeface="Times New Roman"/>
              <a:cs typeface="Times New Roman"/>
            </a:endParaRPr>
          </a:p>
          <a:p>
            <a:pPr marL="285750" indent="-285750">
              <a:buFont typeface="Arial"/>
              <a:buChar char="•"/>
            </a:pPr>
            <a:r>
              <a:rPr lang="en-US">
                <a:latin typeface="Times New Roman"/>
                <a:cs typeface="Times New Roman"/>
              </a:rPr>
              <a:t>Different roles can be attempted </a:t>
            </a:r>
          </a:p>
          <a:p>
            <a:endParaRPr lang="en-US" dirty="0">
              <a:latin typeface="Times New Roman"/>
              <a:cs typeface="Times New Roman"/>
            </a:endParaRPr>
          </a:p>
          <a:p>
            <a:endParaRPr lang="en-US" dirty="0"/>
          </a:p>
          <a:p>
            <a:endParaRPr lang="en-US" dirty="0"/>
          </a:p>
          <a:p>
            <a:endParaRPr lang="en-US" dirty="0"/>
          </a:p>
          <a:p>
            <a:endParaRPr lang="en-US" dirty="0"/>
          </a:p>
          <a:p>
            <a:endParaRPr lang="en-US" dirty="0"/>
          </a:p>
          <a:p>
            <a:endParaRPr lang="en-US" dirty="0"/>
          </a:p>
          <a:p>
            <a:endParaRPr lang="en-US" dirty="0"/>
          </a:p>
        </p:txBody>
      </p:sp>
      <p:sp>
        <p:nvSpPr>
          <p:cNvPr id="3" name="TextBox 2">
            <a:extLst>
              <a:ext uri="{FF2B5EF4-FFF2-40B4-BE49-F238E27FC236}">
                <a16:creationId xmlns:a16="http://schemas.microsoft.com/office/drawing/2014/main" id="{7EE98BAA-5E03-4AE9-BD6B-FD6EA6523AA1}"/>
              </a:ext>
            </a:extLst>
          </p:cNvPr>
          <p:cNvSpPr txBox="1"/>
          <p:nvPr/>
        </p:nvSpPr>
        <p:spPr>
          <a:xfrm>
            <a:off x="9928105" y="610372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Times New Roman"/>
                <a:cs typeface="Times New Roman"/>
              </a:rPr>
              <a:t>Siedentop, (1994)</a:t>
            </a:r>
          </a:p>
        </p:txBody>
      </p:sp>
    </p:spTree>
    <p:extLst>
      <p:ext uri="{BB962C8B-B14F-4D97-AF65-F5344CB8AC3E}">
        <p14:creationId xmlns:p14="http://schemas.microsoft.com/office/powerpoint/2010/main" val="37210218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0309D5-BBBC-43FA-B1B9-E3F9FF23C7CB}"/>
              </a:ext>
            </a:extLst>
          </p:cNvPr>
          <p:cNvSpPr txBox="1"/>
          <p:nvPr/>
        </p:nvSpPr>
        <p:spPr>
          <a:xfrm>
            <a:off x="569344" y="569344"/>
            <a:ext cx="6898256"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u="sng">
                <a:latin typeface="Times New Roman"/>
                <a:cs typeface="Times New Roman"/>
              </a:rPr>
              <a:t>Teaching games model </a:t>
            </a:r>
          </a:p>
          <a:p>
            <a:endParaRPr lang="en-US" dirty="0">
              <a:latin typeface="Times New Roman"/>
              <a:cs typeface="Times New Roman"/>
            </a:endParaRPr>
          </a:p>
          <a:p>
            <a:r>
              <a:rPr lang="en-US">
                <a:latin typeface="Times New Roman"/>
                <a:cs typeface="Times New Roman"/>
              </a:rPr>
              <a:t>Learning in this model occours through;</a:t>
            </a:r>
          </a:p>
          <a:p>
            <a:pPr marL="285750" indent="-285750">
              <a:buFont typeface="Arial"/>
              <a:buChar char="•"/>
            </a:pPr>
            <a:r>
              <a:rPr lang="en-US">
                <a:latin typeface="Times New Roman"/>
                <a:cs typeface="Times New Roman"/>
              </a:rPr>
              <a:t>Self disocovery</a:t>
            </a:r>
          </a:p>
          <a:p>
            <a:pPr marL="285750" indent="-285750">
              <a:buFont typeface="Arial"/>
              <a:buChar char="•"/>
            </a:pPr>
            <a:r>
              <a:rPr lang="en-US">
                <a:latin typeface="Times New Roman"/>
                <a:cs typeface="Times New Roman"/>
              </a:rPr>
              <a:t>Interaction</a:t>
            </a:r>
          </a:p>
          <a:p>
            <a:pPr marL="285750" indent="-285750">
              <a:buFont typeface="Arial"/>
              <a:buChar char="•"/>
            </a:pPr>
            <a:r>
              <a:rPr lang="en-US">
                <a:latin typeface="Times New Roman"/>
                <a:cs typeface="Times New Roman"/>
              </a:rPr>
              <a:t>Exploration</a:t>
            </a:r>
          </a:p>
          <a:p>
            <a:endParaRPr lang="en-US" dirty="0">
              <a:latin typeface="Times New Roman"/>
              <a:cs typeface="Times New Roman"/>
            </a:endParaRPr>
          </a:p>
          <a:p>
            <a:endParaRPr lang="en-US" dirty="0">
              <a:latin typeface="Times New Roman"/>
              <a:cs typeface="Times New Roman"/>
            </a:endParaRPr>
          </a:p>
          <a:p>
            <a:pPr marL="285750" indent="-285750">
              <a:buFont typeface="Arial"/>
              <a:buChar char="•"/>
            </a:pPr>
            <a:r>
              <a:rPr lang="en-US">
                <a:latin typeface="Times New Roman"/>
                <a:cs typeface="Times New Roman"/>
              </a:rPr>
              <a:t>Usually group centred tasks </a:t>
            </a:r>
          </a:p>
          <a:p>
            <a:endParaRPr lang="en-US" dirty="0">
              <a:latin typeface="Times New Roman"/>
              <a:cs typeface="Times New Roman"/>
            </a:endParaRPr>
          </a:p>
          <a:p>
            <a:endParaRPr lang="en-US" dirty="0">
              <a:latin typeface="Times New Roman"/>
              <a:cs typeface="Times New Roman"/>
            </a:endParaRPr>
          </a:p>
          <a:p>
            <a:pPr marL="285750" indent="-285750">
              <a:buFont typeface="Arial"/>
              <a:buChar char="•"/>
            </a:pPr>
            <a:r>
              <a:rPr lang="en-US">
                <a:latin typeface="Times New Roman"/>
                <a:cs typeface="Times New Roman"/>
              </a:rPr>
              <a:t>Different outcome each time due to learner's differences in term of learning improvement </a:t>
            </a:r>
          </a:p>
        </p:txBody>
      </p:sp>
    </p:spTree>
    <p:extLst>
      <p:ext uri="{BB962C8B-B14F-4D97-AF65-F5344CB8AC3E}">
        <p14:creationId xmlns:p14="http://schemas.microsoft.com/office/powerpoint/2010/main" val="2190065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3F0A2B-20C2-4B89-A611-9DBE30151CDB}"/>
              </a:ext>
            </a:extLst>
          </p:cNvPr>
          <p:cNvSpPr txBox="1"/>
          <p:nvPr/>
        </p:nvSpPr>
        <p:spPr>
          <a:xfrm>
            <a:off x="569343" y="669985"/>
            <a:ext cx="6351916" cy="64633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u="sng">
                <a:latin typeface="Times New Roman"/>
                <a:cs typeface="Times New Roman"/>
              </a:rPr>
              <a:t>Conclusion </a:t>
            </a:r>
          </a:p>
          <a:p>
            <a:endParaRPr lang="en-US" dirty="0">
              <a:latin typeface="Times New Roman"/>
              <a:cs typeface="Times New Roman"/>
            </a:endParaRPr>
          </a:p>
          <a:p>
            <a:r>
              <a:rPr lang="en-US">
                <a:latin typeface="Times New Roman"/>
                <a:cs typeface="Times New Roman"/>
              </a:rPr>
              <a:t>By including each teaching style and using them to explore how </a:t>
            </a:r>
            <a:r>
              <a:rPr lang="en-US" dirty="0">
                <a:latin typeface="Times New Roman"/>
                <a:cs typeface="Times New Roman"/>
              </a:rPr>
              <a:t>they work in different teaching models, you have the best chance to improve a learner as a whole </a:t>
            </a:r>
            <a:r>
              <a:rPr lang="en-US">
                <a:latin typeface="Times New Roman"/>
                <a:cs typeface="Times New Roman"/>
              </a:rPr>
              <a:t>and contribute to providing them with </a:t>
            </a:r>
            <a:r>
              <a:rPr lang="en-US" dirty="0">
                <a:latin typeface="Times New Roman"/>
                <a:cs typeface="Times New Roman"/>
              </a:rPr>
              <a:t>a range of knowledge and understanding to develop their physical literacy journey.  </a:t>
            </a:r>
          </a:p>
          <a:p>
            <a:endParaRPr lang="en-US" dirty="0">
              <a:latin typeface="Times New Roman"/>
              <a:cs typeface="Times New Roman"/>
            </a:endParaRPr>
          </a:p>
          <a:p>
            <a:r>
              <a:rPr lang="en-US" dirty="0">
                <a:latin typeface="Times New Roman"/>
                <a:cs typeface="Times New Roman"/>
              </a:rPr>
              <a:t>Learners could enjoy taking part in physical activity if they enjoy </a:t>
            </a:r>
            <a:r>
              <a:rPr lang="en-US">
                <a:latin typeface="Times New Roman"/>
                <a:cs typeface="Times New Roman"/>
              </a:rPr>
              <a:t>doing different sporting activtities using different teaching styles.</a:t>
            </a:r>
          </a:p>
          <a:p>
            <a:endParaRPr lang="en-US" dirty="0">
              <a:latin typeface="Times New Roman"/>
              <a:cs typeface="Times New Roman"/>
            </a:endParaRPr>
          </a:p>
          <a:p>
            <a:r>
              <a:rPr lang="en-US">
                <a:latin typeface="Times New Roman"/>
                <a:cs typeface="Times New Roman"/>
              </a:rPr>
              <a:t>Encourages learners to part take in physical acitivty. Provides knowledge on how physical activtiy can contribute to 4 different domains and not just the physical side of it. </a:t>
            </a:r>
          </a:p>
          <a:p>
            <a:endParaRPr lang="en-US" dirty="0">
              <a:latin typeface="Times New Roman"/>
              <a:cs typeface="Times New Roman"/>
            </a:endParaRPr>
          </a:p>
          <a:p>
            <a:r>
              <a:rPr lang="en-US" dirty="0">
                <a:latin typeface="Times New Roman"/>
                <a:cs typeface="Times New Roman"/>
              </a:rPr>
              <a:t>Improvments can be seen from using different styles in specific </a:t>
            </a:r>
            <a:r>
              <a:rPr lang="en-US">
                <a:latin typeface="Times New Roman"/>
                <a:cs typeface="Times New Roman"/>
              </a:rPr>
              <a:t>activties. A certain teaching style might not work aas good as </a:t>
            </a:r>
            <a:r>
              <a:rPr lang="en-US" dirty="0">
                <a:latin typeface="Times New Roman"/>
                <a:cs typeface="Times New Roman"/>
              </a:rPr>
              <a:t>another teaching style in a specific activtity. It will show in the learner's improvement. </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26342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F0D666-15D0-4C12-8703-6A6ACB7EAF4A}"/>
              </a:ext>
            </a:extLst>
          </p:cNvPr>
          <p:cNvSpPr txBox="1"/>
          <p:nvPr/>
        </p:nvSpPr>
        <p:spPr>
          <a:xfrm>
            <a:off x="655608" y="1130061"/>
            <a:ext cx="10463841"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u="sng">
                <a:latin typeface="Times New Roman"/>
                <a:cs typeface="Times New Roman"/>
              </a:rPr>
              <a:t>Resources</a:t>
            </a:r>
          </a:p>
          <a:p>
            <a:endParaRPr lang="en-US" dirty="0">
              <a:latin typeface="Times New Roman"/>
              <a:cs typeface="Times New Roman"/>
            </a:endParaRPr>
          </a:p>
          <a:p>
            <a:r>
              <a:rPr lang="en-US" dirty="0">
                <a:latin typeface="Times New Roman"/>
                <a:cs typeface="Times New Roman"/>
              </a:rPr>
              <a:t>Welsh assembly government (2008)., Wales National Curriculum for Physical Education: Key stage 1-4. Document available at </a:t>
            </a:r>
            <a:r>
              <a:rPr lang="en-US" dirty="0">
                <a:latin typeface="Times New Roman"/>
                <a:ea typeface="+mn-lt"/>
                <a:cs typeface="+mn-lt"/>
                <a:hlinkClick r:id="rId2"/>
              </a:rPr>
              <a:t>https://hwb.gov.wales/curriculum-for-wales-2008/key-stages-2-to-4/physical-education-in-the-national-curriculum-for-wales</a:t>
            </a:r>
            <a:r>
              <a:rPr lang="en-US">
                <a:latin typeface="Times New Roman"/>
                <a:ea typeface="+mn-lt"/>
                <a:cs typeface="+mn-lt"/>
              </a:rPr>
              <a:t> (Acsessed on 11th of January 2020). </a:t>
            </a:r>
          </a:p>
          <a:p>
            <a:endParaRPr lang="en-US" dirty="0"/>
          </a:p>
          <a:p>
            <a:endParaRPr lang="en-US" dirty="0"/>
          </a:p>
        </p:txBody>
      </p:sp>
    </p:spTree>
    <p:extLst>
      <p:ext uri="{BB962C8B-B14F-4D97-AF65-F5344CB8AC3E}">
        <p14:creationId xmlns:p14="http://schemas.microsoft.com/office/powerpoint/2010/main" val="24076158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E2FC59-C479-46FC-9488-80CA143C11DF}"/>
              </a:ext>
            </a:extLst>
          </p:cNvPr>
          <p:cNvSpPr txBox="1"/>
          <p:nvPr/>
        </p:nvSpPr>
        <p:spPr>
          <a:xfrm>
            <a:off x="770627" y="526212"/>
            <a:ext cx="10650746" cy="1089529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p>
          <a:p>
            <a:r>
              <a:rPr lang="en-US" err="1">
                <a:ea typeface="+mn-lt"/>
                <a:cs typeface="+mn-lt"/>
              </a:rPr>
              <a:t>Chatoupis</a:t>
            </a:r>
            <a:r>
              <a:rPr lang="en-US" dirty="0">
                <a:ea typeface="+mn-lt"/>
                <a:cs typeface="+mn-lt"/>
              </a:rPr>
              <a:t>, C. ( 2009). Contributions of the spectrum of teaching styles to research on teaching. S</a:t>
            </a:r>
            <a:r>
              <a:rPr lang="en-US" i="1" dirty="0">
                <a:ea typeface="+mn-lt"/>
                <a:cs typeface="+mn-lt"/>
              </a:rPr>
              <a:t>tudies in physical culture and tourism.</a:t>
            </a:r>
            <a:r>
              <a:rPr lang="en-US" dirty="0">
                <a:ea typeface="+mn-lt"/>
                <a:cs typeface="+mn-lt"/>
              </a:rPr>
              <a:t> Pp 1-13.</a:t>
            </a:r>
          </a:p>
          <a:p>
            <a:endParaRPr lang="en-US" dirty="0"/>
          </a:p>
          <a:p>
            <a:r>
              <a:rPr lang="en-US">
                <a:ea typeface="+mn-lt"/>
                <a:cs typeface="+mn-lt"/>
              </a:rPr>
              <a:t>Dyson, B., and Casey, A. (2012). Cooperative learning in physical Education. </a:t>
            </a:r>
            <a:r>
              <a:rPr lang="en-US" i="1">
                <a:ea typeface="+mn-lt"/>
                <a:cs typeface="+mn-lt"/>
              </a:rPr>
              <a:t>Routledge studies.</a:t>
            </a:r>
            <a:r>
              <a:rPr lang="en-US">
                <a:ea typeface="+mn-lt"/>
                <a:cs typeface="+mn-lt"/>
              </a:rPr>
              <a:t> </a:t>
            </a:r>
            <a:endParaRPr lang="en-US"/>
          </a:p>
          <a:p>
            <a:endParaRPr lang="en-US" dirty="0"/>
          </a:p>
          <a:p>
            <a:r>
              <a:rPr lang="en-US">
                <a:ea typeface="+mn-lt"/>
                <a:cs typeface="+mn-lt"/>
              </a:rPr>
              <a:t>Hardy, C.A., and Mawer, M. (1999). Learning and teaching in physical education. </a:t>
            </a:r>
            <a:r>
              <a:rPr lang="en-US" i="1">
                <a:ea typeface="+mn-lt"/>
                <a:cs typeface="+mn-lt"/>
              </a:rPr>
              <a:t>Taylor and Francis e-library.</a:t>
            </a:r>
            <a:r>
              <a:rPr lang="en-US" dirty="0">
                <a:ea typeface="+mn-lt"/>
                <a:cs typeface="+mn-lt"/>
              </a:rPr>
              <a:t> </a:t>
            </a:r>
            <a:endParaRPr lang="en-US"/>
          </a:p>
          <a:p>
            <a:endParaRPr lang="en-US" dirty="0"/>
          </a:p>
          <a:p>
            <a:r>
              <a:rPr lang="en-US">
                <a:ea typeface="+mn-lt"/>
                <a:cs typeface="+mn-lt"/>
              </a:rPr>
              <a:t>Kirk, D. (2013). Educational value and models based practice in physical education. E</a:t>
            </a:r>
            <a:r>
              <a:rPr lang="en-US" i="1">
                <a:ea typeface="+mn-lt"/>
                <a:cs typeface="+mn-lt"/>
              </a:rPr>
              <a:t>ducational philosophy and theory. </a:t>
            </a:r>
            <a:endParaRPr lang="en-US" dirty="0">
              <a:ea typeface="+mn-lt"/>
              <a:cs typeface="+mn-lt"/>
            </a:endParaRPr>
          </a:p>
          <a:p>
            <a:endParaRPr lang="en-US" dirty="0">
              <a:ea typeface="+mn-lt"/>
              <a:cs typeface="+mn-lt"/>
            </a:endParaRPr>
          </a:p>
          <a:p>
            <a:r>
              <a:rPr lang="en-US" i="1">
                <a:ea typeface="+mn-lt"/>
                <a:cs typeface="+mn-lt"/>
              </a:rPr>
              <a:t>K</a:t>
            </a:r>
            <a:r>
              <a:rPr lang="en-US">
                <a:ea typeface="+mn-lt"/>
                <a:cs typeface="+mn-lt"/>
              </a:rPr>
              <a:t>irk, D., and Macphail, A. (2002). Teaching games for understanding and situated learning : Rethinking the bunker- Thorpe model. </a:t>
            </a:r>
            <a:r>
              <a:rPr lang="en-US" i="1">
                <a:ea typeface="+mn-lt"/>
                <a:cs typeface="+mn-lt"/>
              </a:rPr>
              <a:t>Journal of teaching in Physical Education, Human kinetics. </a:t>
            </a:r>
            <a:r>
              <a:rPr lang="en-US">
                <a:ea typeface="+mn-lt"/>
                <a:cs typeface="+mn-lt"/>
              </a:rPr>
              <a:t>Pp 177-192. </a:t>
            </a:r>
            <a:endParaRPr lang="en-US" dirty="0">
              <a:ea typeface="+mn-lt"/>
              <a:cs typeface="+mn-lt"/>
            </a:endParaRPr>
          </a:p>
          <a:p>
            <a:endParaRPr lang="en-US" dirty="0">
              <a:ea typeface="+mn-lt"/>
              <a:cs typeface="+mn-lt"/>
            </a:endParaRPr>
          </a:p>
          <a:p>
            <a:r>
              <a:rPr lang="en-US"/>
              <a:t>Mosston, M., </a:t>
            </a:r>
            <a:r>
              <a:rPr lang="en-US" err="1"/>
              <a:t>Ashworth,S</a:t>
            </a:r>
            <a:r>
              <a:rPr lang="en-US" dirty="0"/>
              <a:t>.(2008). Teaching physical education. </a:t>
            </a:r>
            <a:r>
              <a:rPr lang="en-US" i="1" dirty="0"/>
              <a:t>First online edition. </a:t>
            </a:r>
          </a:p>
          <a:p>
            <a:endParaRPr lang="en-US" dirty="0"/>
          </a:p>
          <a:p>
            <a:r>
              <a:rPr lang="en-US" dirty="0"/>
              <a:t>Perlman, D. (2010). Change in Affect and needs satisfaction for amotivated students within the sport educational </a:t>
            </a:r>
            <a:r>
              <a:rPr lang="en-US"/>
              <a:t>model. </a:t>
            </a:r>
            <a:r>
              <a:rPr lang="en-US" i="1"/>
              <a:t>Journal of teaching in physical education. </a:t>
            </a:r>
            <a:r>
              <a:rPr lang="en-US"/>
              <a:t>Pp 433-445</a:t>
            </a:r>
            <a:endParaRPr lang="en-US" dirty="0"/>
          </a:p>
          <a:p>
            <a:endParaRPr lang="en-US" dirty="0"/>
          </a:p>
          <a:p>
            <a:r>
              <a:rPr lang="en-US"/>
              <a:t>Vidoni, C., and Andre M. (2019). Fifth graders social interactions in a student designed games unit. E</a:t>
            </a:r>
            <a:r>
              <a:rPr lang="en-US" i="1"/>
              <a:t>arly child development and care. </a:t>
            </a:r>
            <a:r>
              <a:rPr lang="en-US"/>
              <a:t>Pp 1-11. </a:t>
            </a: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i="1" dirty="0"/>
          </a:p>
          <a:p>
            <a:endParaRPr lang="en-US" i="1" dirty="0"/>
          </a:p>
          <a:p>
            <a:endParaRPr lang="en-US" i="1" dirty="0"/>
          </a:p>
          <a:p>
            <a:endParaRPr lang="en-US" i="1" dirty="0"/>
          </a:p>
          <a:p>
            <a:endParaRPr lang="en-US" dirty="0"/>
          </a:p>
          <a:p>
            <a:endParaRPr lang="en-US" dirty="0"/>
          </a:p>
          <a:p>
            <a:endParaRPr lang="en-US" dirty="0"/>
          </a:p>
          <a:p>
            <a:endParaRPr lang="en-US" dirty="0"/>
          </a:p>
        </p:txBody>
      </p:sp>
      <p:sp>
        <p:nvSpPr>
          <p:cNvPr id="3" name="TextBox 2">
            <a:extLst>
              <a:ext uri="{FF2B5EF4-FFF2-40B4-BE49-F238E27FC236}">
                <a16:creationId xmlns:a16="http://schemas.microsoft.com/office/drawing/2014/main" id="{73B47E32-25F3-4C45-A14B-F213D81A4354}"/>
              </a:ext>
            </a:extLst>
          </p:cNvPr>
          <p:cNvSpPr txBox="1"/>
          <p:nvPr/>
        </p:nvSpPr>
        <p:spPr>
          <a:xfrm>
            <a:off x="4925683" y="339306"/>
            <a:ext cx="2743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b="1" u="sng">
                <a:latin typeface="Times New Roman"/>
                <a:cs typeface="Times New Roman"/>
              </a:rPr>
              <a:t>References</a:t>
            </a:r>
            <a:endParaRPr lang="en-US" sz="2000" b="1" u="sng" dirty="0">
              <a:latin typeface="Times New Roman"/>
              <a:cs typeface="Times New Roman"/>
            </a:endParaRPr>
          </a:p>
        </p:txBody>
      </p:sp>
    </p:spTree>
    <p:extLst>
      <p:ext uri="{BB962C8B-B14F-4D97-AF65-F5344CB8AC3E}">
        <p14:creationId xmlns:p14="http://schemas.microsoft.com/office/powerpoint/2010/main" val="8381561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Office">
      <a:dk1>
        <a:srgbClr val="000000"/>
      </a:dk1>
      <a:lt1>
        <a:srgbClr val="FFFFFF"/>
      </a:lt1>
      <a:dk2>
        <a:srgbClr val="2E3948"/>
      </a:dk2>
      <a:lt2>
        <a:srgbClr val="E7E6E6"/>
      </a:lt2>
      <a:accent1>
        <a:srgbClr val="5A82CB"/>
      </a:accent1>
      <a:accent2>
        <a:srgbClr val="ED7D31"/>
      </a:accent2>
      <a:accent3>
        <a:srgbClr val="A3A3A3"/>
      </a:accent3>
      <a:accent4>
        <a:srgbClr val="CF9B00"/>
      </a:accent4>
      <a:accent5>
        <a:srgbClr val="5B9BD5"/>
      </a:accent5>
      <a:accent6>
        <a:srgbClr val="70AD47"/>
      </a:accent6>
      <a:hlink>
        <a:srgbClr val="D26012"/>
      </a:hlink>
      <a:folHlink>
        <a:srgbClr val="A9718D"/>
      </a:folHlink>
    </a:clrScheme>
    <a:fontScheme name="Savon">
      <a:majorFont>
        <a:latin typeface="Edwardian Script ITC"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emb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SavonVTI</vt:lpstr>
      <vt:lpstr>Physical education is considered important for a child's physical literacy and long-term health and well-being.  How utilizing a range of teaching styles and models may assist a teacher in supporting young people's literacy and overall health and well-being.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1783</cp:revision>
  <dcterms:created xsi:type="dcterms:W3CDTF">2020-01-12T18:20:03Z</dcterms:created>
  <dcterms:modified xsi:type="dcterms:W3CDTF">2020-01-13T11:45:25Z</dcterms:modified>
</cp:coreProperties>
</file>