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7" r:id="rId10"/>
    <p:sldId id="264"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6BC140-6EF5-4B1B-A481-0A413135DC4D}" v="44" dt="2023-06-01T09:12:55.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814" autoAdjust="0"/>
  </p:normalViewPr>
  <p:slideViewPr>
    <p:cSldViewPr snapToObjects="1">
      <p:cViewPr varScale="1">
        <p:scale>
          <a:sx n="52" d="100"/>
          <a:sy n="52" d="100"/>
        </p:scale>
        <p:origin x="1700" y="5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5A429EE-4BF3-4321-92EF-AFFA7EF67DA1}" type="datetimeFigureOut">
              <a:rPr lang="en-US" smtClean="0"/>
              <a:t>6/5/2023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538D61D-032F-429F-842E-28F84772313D}" type="slidenum">
              <a:rPr lang="en-US" smtClean="0"/>
              <a:t>‹#›</a:t>
            </a:fld>
            <a:endParaRPr lang="en-US"/>
          </a:p>
        </p:txBody>
      </p:sp>
    </p:spTree>
    <p:extLst>
      <p:ext uri="{BB962C8B-B14F-4D97-AF65-F5344CB8AC3E}">
        <p14:creationId xmlns:p14="http://schemas.microsoft.com/office/powerpoint/2010/main" val="3561337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grill.co.uk/" TargetMode="External"/><Relationship Id="rId13" Type="http://schemas.openxmlformats.org/officeDocument/2006/relationships/hyperlink" Target="https://thebrookpub.co.uk/traditions-and-culture-behind-the-british-food/" TargetMode="External"/><Relationship Id="rId3" Type="http://schemas.openxmlformats.org/officeDocument/2006/relationships/hyperlink" Target="https://www.apollo.io/companies/The-Grill-Pub-Co/5b838671324d44165acd7998" TargetMode="External"/><Relationship Id="rId7" Type="http://schemas.openxmlformats.org/officeDocument/2006/relationships/hyperlink" Target="https://modernrestaurantmanagement.com/inside-a-chef-designer-collab/" TargetMode="External"/><Relationship Id="rId12" Type="http://schemas.openxmlformats.org/officeDocument/2006/relationships/hyperlink" Target="https://www.tripadvisor.com/Restaurant_Review-g190819-d19117151-Reviews-The_Milehouse-Newcastle_under_Lyme_Staffordshire_England.html"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dinnerbyheston.co.uk/menus" TargetMode="External"/><Relationship Id="rId11" Type="http://schemas.openxmlformats.org/officeDocument/2006/relationships/hyperlink" Target="https://www.facebook.com/TheMilehouse/" TargetMode="External"/><Relationship Id="rId5" Type="http://schemas.openxmlformats.org/officeDocument/2006/relationships/hyperlink" Target="https://blog.etundra.com/restaurant-management-and-operations/restaurant-marketing-value/" TargetMode="External"/><Relationship Id="rId10" Type="http://schemas.openxmlformats.org/officeDocument/2006/relationships/hyperlink" Target="https://www.grill.co.uk/milehouse/" TargetMode="External"/><Relationship Id="rId4" Type="http://schemas.openxmlformats.org/officeDocument/2006/relationships/hyperlink" Target="https://thecaterer.com/products/decoration-transforms-desserts" TargetMode="External"/><Relationship Id="rId9" Type="http://schemas.openxmlformats.org/officeDocument/2006/relationships/hyperlink" Target="https://www.linkedin.com/company/grill-pub-co/"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kern="1200" dirty="0">
                <a:solidFill>
                  <a:schemeClr val="tx1"/>
                </a:solidFill>
                <a:effectLst/>
                <a:latin typeface="Times New Roman" pitchFamily="18" charset="0"/>
                <a:ea typeface="+mn-ea"/>
                <a:cs typeface="Times New Roman" pitchFamily="18" charset="0"/>
              </a:rPr>
              <a:t>I will be taking you through the </a:t>
            </a:r>
            <a:r>
              <a:rPr lang="en-US" sz="1600" kern="1200" dirty="0" err="1">
                <a:solidFill>
                  <a:schemeClr val="tx1"/>
                </a:solidFill>
                <a:effectLst/>
                <a:latin typeface="Times New Roman" pitchFamily="18" charset="0"/>
                <a:ea typeface="+mn-ea"/>
                <a:cs typeface="Times New Roman" pitchFamily="18" charset="0"/>
              </a:rPr>
              <a:t>Milehouse</a:t>
            </a:r>
            <a:r>
              <a:rPr lang="en-US" sz="1600" kern="1200" dirty="0">
                <a:solidFill>
                  <a:schemeClr val="tx1"/>
                </a:solidFill>
                <a:effectLst/>
                <a:latin typeface="Times New Roman" pitchFamily="18" charset="0"/>
                <a:ea typeface="+mn-ea"/>
                <a:cs typeface="Times New Roman" pitchFamily="18" charset="0"/>
              </a:rPr>
              <a:t> restaurant bar and Grill. In the slide, we review a piece of brief information about the restaurant. It is located on Liverpool Rd 63 </a:t>
            </a:r>
            <a:r>
              <a:rPr lang="en-US" sz="1600" kern="1200" dirty="0" err="1">
                <a:solidFill>
                  <a:schemeClr val="tx1"/>
                </a:solidFill>
                <a:effectLst/>
                <a:latin typeface="Times New Roman" pitchFamily="18" charset="0"/>
                <a:ea typeface="+mn-ea"/>
                <a:cs typeface="Times New Roman" pitchFamily="18" charset="0"/>
              </a:rPr>
              <a:t>Milehouse</a:t>
            </a:r>
            <a:r>
              <a:rPr lang="en-US" sz="1600" kern="1200" dirty="0">
                <a:solidFill>
                  <a:schemeClr val="tx1"/>
                </a:solidFill>
                <a:effectLst/>
                <a:latin typeface="Times New Roman" pitchFamily="18" charset="0"/>
                <a:ea typeface="+mn-ea"/>
                <a:cs typeface="Times New Roman" pitchFamily="18" charset="0"/>
              </a:rPr>
              <a:t> Lane, Newcastle-under-Lyme ST5 9HP England.  It has a website and a digital menu. Customer books a table online or makes a reservation through calls. It has a bar and restaurant section. Operates between 12 pm -4 pm for lunch; 4 pm to midnight offers main meals for evening dining. It serves delicious food and drinks. The </a:t>
            </a:r>
            <a:r>
              <a:rPr lang="en-US" sz="1600" kern="1200" dirty="0" err="1">
                <a:solidFill>
                  <a:schemeClr val="tx1"/>
                </a:solidFill>
                <a:effectLst/>
                <a:latin typeface="Times New Roman" pitchFamily="18" charset="0"/>
                <a:ea typeface="+mn-ea"/>
                <a:cs typeface="Times New Roman" pitchFamily="18" charset="0"/>
              </a:rPr>
              <a:t>Milehouse’s</a:t>
            </a:r>
            <a:r>
              <a:rPr lang="en-US" sz="1600" kern="1200" dirty="0">
                <a:solidFill>
                  <a:schemeClr val="tx1"/>
                </a:solidFill>
                <a:effectLst/>
                <a:latin typeface="Times New Roman" pitchFamily="18" charset="0"/>
                <a:ea typeface="+mn-ea"/>
                <a:cs typeface="Times New Roman" pitchFamily="18" charset="0"/>
              </a:rPr>
              <a:t> menu included starters, salads, side dishes, an assortment of steak selections, and a main course. Also, the menu includes a lunch menu with three courses and a lunch menu with three courses. It also has a vibrant bar that provides ciders, lagers, cocktails, wines, and flavored gins.</a:t>
            </a:r>
          </a:p>
        </p:txBody>
      </p:sp>
      <p:sp>
        <p:nvSpPr>
          <p:cNvPr id="4" name="Slide Number Placeholder 3"/>
          <p:cNvSpPr>
            <a:spLocks noGrp="1"/>
          </p:cNvSpPr>
          <p:nvPr>
            <p:ph type="sldNum" sz="quarter" idx="10"/>
          </p:nvPr>
        </p:nvSpPr>
        <p:spPr/>
        <p:txBody>
          <a:bodyPr/>
          <a:lstStyle/>
          <a:p>
            <a:fld id="{2538D61D-032F-429F-842E-28F84772313D}" type="slidenum">
              <a:rPr lang="en-US" smtClean="0"/>
              <a:t>2</a:t>
            </a:fld>
            <a:endParaRPr lang="en-US"/>
          </a:p>
        </p:txBody>
      </p:sp>
    </p:spTree>
    <p:extLst>
      <p:ext uri="{BB962C8B-B14F-4D97-AF65-F5344CB8AC3E}">
        <p14:creationId xmlns:p14="http://schemas.microsoft.com/office/powerpoint/2010/main" val="477926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a:t>In the slide, we review brief information about the group that ownership the restaurant. </a:t>
            </a:r>
            <a:r>
              <a:rPr lang="en-US" baseline="0" dirty="0" err="1"/>
              <a:t>Milehouse</a:t>
            </a:r>
            <a:r>
              <a:rPr lang="en-US" baseline="0" dirty="0"/>
              <a:t> restaurant is under Grill Pub Co. Grill Pub Co. owns other restaurants in the UK including </a:t>
            </a:r>
            <a:r>
              <a:rPr lang="en-US" baseline="0" dirty="0" err="1"/>
              <a:t>Milehouse</a:t>
            </a:r>
            <a:r>
              <a:rPr lang="en-US" baseline="0" dirty="0"/>
              <a:t> in Newcastle-under-Lyme: Staffordshire Grill in Brewood, the Cheshire Grill in </a:t>
            </a:r>
            <a:r>
              <a:rPr lang="en-US" baseline="0" dirty="0" err="1"/>
              <a:t>Lach</a:t>
            </a:r>
            <a:r>
              <a:rPr lang="en-US" baseline="0" dirty="0"/>
              <a:t> Dennis, the Davenport Arms in </a:t>
            </a:r>
            <a:r>
              <a:rPr lang="en-US" baseline="0" dirty="0" err="1"/>
              <a:t>Marton</a:t>
            </a:r>
            <a:r>
              <a:rPr lang="en-US" baseline="0" dirty="0"/>
              <a:t>, and the Horseshoe in </a:t>
            </a:r>
            <a:r>
              <a:rPr lang="en-US" baseline="0" dirty="0" err="1"/>
              <a:t>Uckington</a:t>
            </a:r>
            <a:r>
              <a:rPr lang="en-US" baseline="0" dirty="0"/>
              <a:t>. It is a privately owned company that was started in 2013. The director is Leon Barton. And the franchise employs approximately 200-500 employees across its five locations (Apollo.io).</a:t>
            </a:r>
            <a:endParaRPr lang="en-US" dirty="0"/>
          </a:p>
        </p:txBody>
      </p:sp>
      <p:sp>
        <p:nvSpPr>
          <p:cNvPr id="4" name="Slide Number Placeholder 3"/>
          <p:cNvSpPr>
            <a:spLocks noGrp="1"/>
          </p:cNvSpPr>
          <p:nvPr>
            <p:ph type="sldNum" sz="quarter" idx="10"/>
          </p:nvPr>
        </p:nvSpPr>
        <p:spPr/>
        <p:txBody>
          <a:bodyPr/>
          <a:lstStyle/>
          <a:p>
            <a:fld id="{2538D61D-032F-429F-842E-28F84772313D}" type="slidenum">
              <a:rPr lang="en-US" smtClean="0"/>
              <a:t>3</a:t>
            </a:fld>
            <a:endParaRPr lang="en-US"/>
          </a:p>
        </p:txBody>
      </p:sp>
    </p:spTree>
    <p:extLst>
      <p:ext uri="{BB962C8B-B14F-4D97-AF65-F5344CB8AC3E}">
        <p14:creationId xmlns:p14="http://schemas.microsoft.com/office/powerpoint/2010/main" val="2030678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offers several food offerings including Side dishes, Starters, Salads, and a Main course. It also has a Lunch menu fully equipped with its own starters, and three courses. It also has a Sunday lunch menu with starters, three courses, and desserts. I have attached its menu. You can see the simplicity, elegance, and diversity. It is also inspired by cultural trends such as vegetarian diets that are influenced by dietary requirements (Cousins et al., 2019). I also have full English meals that are consistent with English traditions (</a:t>
            </a:r>
            <a:r>
              <a:rPr lang="en-US" sz="1200" kern="1200" dirty="0" err="1">
                <a:solidFill>
                  <a:schemeClr val="tx1"/>
                </a:solidFill>
                <a:effectLst/>
                <a:latin typeface="+mn-lt"/>
                <a:ea typeface="+mn-ea"/>
                <a:cs typeface="+mn-cs"/>
              </a:rPr>
              <a:t>Vuggina</a:t>
            </a:r>
            <a:r>
              <a:rPr lang="en-US" sz="1200" kern="1200" dirty="0">
                <a:solidFill>
                  <a:schemeClr val="tx1"/>
                </a:solidFill>
                <a:effectLst/>
                <a:latin typeface="+mn-lt"/>
                <a:ea typeface="+mn-ea"/>
                <a:cs typeface="+mn-cs"/>
              </a:rPr>
              <a:t>, 2020). The meals at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are generous portions at relatively affordable prices thus serving gastronomic function (Everett, 2016). </a:t>
            </a:r>
            <a:r>
              <a:rPr lang="en-GB" sz="1200" kern="1200" dirty="0">
                <a:solidFill>
                  <a:schemeClr val="tx1"/>
                </a:solidFill>
                <a:effectLst/>
                <a:latin typeface="+mn-lt"/>
                <a:ea typeface="+mn-ea"/>
                <a:cs typeface="+mn-cs"/>
              </a:rPr>
              <a:t>The menu offers a wide range of food options that are sure to satisfy.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538D61D-032F-429F-842E-28F84772313D}" type="slidenum">
              <a:rPr lang="en-US" smtClean="0"/>
              <a:t>4</a:t>
            </a:fld>
            <a:endParaRPr lang="en-US"/>
          </a:p>
        </p:txBody>
      </p:sp>
    </p:spTree>
    <p:extLst>
      <p:ext uri="{BB962C8B-B14F-4D97-AF65-F5344CB8AC3E}">
        <p14:creationId xmlns:p14="http://schemas.microsoft.com/office/powerpoint/2010/main" val="4280242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The </a:t>
            </a:r>
            <a:r>
              <a:rPr lang="en-GB" sz="1200" kern="1200" dirty="0" err="1">
                <a:solidFill>
                  <a:schemeClr val="tx1"/>
                </a:solidFill>
                <a:effectLst/>
                <a:latin typeface="+mn-lt"/>
                <a:ea typeface="+mn-ea"/>
                <a:cs typeface="+mn-cs"/>
              </a:rPr>
              <a:t>Milehouse</a:t>
            </a:r>
            <a:r>
              <a:rPr lang="en-GB" sz="1200" kern="1200" dirty="0">
                <a:solidFill>
                  <a:schemeClr val="tx1"/>
                </a:solidFill>
                <a:effectLst/>
                <a:latin typeface="+mn-lt"/>
                <a:ea typeface="+mn-ea"/>
                <a:cs typeface="+mn-cs"/>
              </a:rPr>
              <a:t>, there is a </a:t>
            </a:r>
            <a:r>
              <a:rPr lang="en-GB" sz="1200" kern="1200" dirty="0" err="1">
                <a:solidFill>
                  <a:schemeClr val="tx1"/>
                </a:solidFill>
                <a:effectLst/>
                <a:latin typeface="+mn-lt"/>
                <a:ea typeface="+mn-ea"/>
                <a:cs typeface="+mn-cs"/>
              </a:rPr>
              <a:t>cozy</a:t>
            </a:r>
            <a:r>
              <a:rPr lang="en-GB" sz="1200" kern="1200" dirty="0">
                <a:solidFill>
                  <a:schemeClr val="tx1"/>
                </a:solidFill>
                <a:effectLst/>
                <a:latin typeface="+mn-lt"/>
                <a:ea typeface="+mn-ea"/>
                <a:cs typeface="+mn-cs"/>
              </a:rPr>
              <a:t> bar that provides a serene atmosphere. It is a perfect spot for evening or lunch business meetings, with comfortable seating arrangements in a pleasant environment. The bar has an exciting collection of beverages, including ciders, lagers, cocktails, wines, and </a:t>
            </a:r>
            <a:r>
              <a:rPr lang="en-GB" sz="1200" kern="1200" dirty="0" err="1">
                <a:solidFill>
                  <a:schemeClr val="tx1"/>
                </a:solidFill>
                <a:effectLst/>
                <a:latin typeface="+mn-lt"/>
                <a:ea typeface="+mn-ea"/>
                <a:cs typeface="+mn-cs"/>
              </a:rPr>
              <a:t>flavored</a:t>
            </a:r>
            <a:r>
              <a:rPr lang="en-GB" sz="1200" kern="1200" dirty="0">
                <a:solidFill>
                  <a:schemeClr val="tx1"/>
                </a:solidFill>
                <a:effectLst/>
                <a:latin typeface="+mn-lt"/>
                <a:ea typeface="+mn-ea"/>
                <a:cs typeface="+mn-cs"/>
              </a:rPr>
              <a:t> gins.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538D61D-032F-429F-842E-28F84772313D}" type="slidenum">
              <a:rPr lang="en-US" smtClean="0"/>
              <a:t>5</a:t>
            </a:fld>
            <a:endParaRPr lang="en-US"/>
          </a:p>
        </p:txBody>
      </p:sp>
    </p:spTree>
    <p:extLst>
      <p:ext uri="{BB962C8B-B14F-4D97-AF65-F5344CB8AC3E}">
        <p14:creationId xmlns:p14="http://schemas.microsoft.com/office/powerpoint/2010/main" val="813077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marketing mix, we start with product and price marketing. In product marketing,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has a Strong brand name as it's known in Newcastle as a quality restaurant, it has great good customer service signified by </a:t>
            </a:r>
            <a:r>
              <a:rPr lang="en-US" sz="1200" kern="1200" dirty="0" err="1">
                <a:solidFill>
                  <a:schemeClr val="tx1"/>
                </a:solidFill>
                <a:effectLst/>
                <a:latin typeface="+mn-lt"/>
                <a:ea typeface="+mn-ea"/>
                <a:cs typeface="+mn-cs"/>
              </a:rPr>
              <a:t>Tripadvisor</a:t>
            </a:r>
            <a:r>
              <a:rPr lang="en-US" sz="1200" kern="1200" dirty="0">
                <a:solidFill>
                  <a:schemeClr val="tx1"/>
                </a:solidFill>
                <a:effectLst/>
                <a:latin typeface="+mn-lt"/>
                <a:ea typeface="+mn-ea"/>
                <a:cs typeface="+mn-cs"/>
              </a:rPr>
              <a:t> (2023), it has a Good environment and ambiance, and Good quality food. In</a:t>
            </a:r>
            <a:r>
              <a:rPr lang="en-US" sz="1200" b="1"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price marketing, the </a:t>
            </a:r>
            <a:r>
              <a:rPr lang="en-US" sz="1200" b="0" kern="1200" dirty="0" err="1">
                <a:solidFill>
                  <a:schemeClr val="tx1"/>
                </a:solidFill>
                <a:effectLst/>
                <a:latin typeface="+mn-lt"/>
                <a:ea typeface="+mn-ea"/>
                <a:cs typeface="+mn-cs"/>
              </a:rPr>
              <a:t>Milehouse</a:t>
            </a:r>
            <a:r>
              <a:rPr lang="en-US" sz="1200" b="0" kern="1200" dirty="0">
                <a:solidFill>
                  <a:schemeClr val="tx1"/>
                </a:solidFill>
                <a:effectLst/>
                <a:latin typeface="+mn-lt"/>
                <a:ea typeface="+mn-ea"/>
                <a:cs typeface="+mn-cs"/>
              </a:rPr>
              <a:t> has a </a:t>
            </a:r>
            <a:r>
              <a:rPr lang="en-US" sz="1200" kern="1200" dirty="0">
                <a:solidFill>
                  <a:schemeClr val="tx1"/>
                </a:solidFill>
                <a:effectLst/>
                <a:latin typeface="+mn-lt"/>
                <a:ea typeface="+mn-ea"/>
                <a:cs typeface="+mn-cs"/>
              </a:rPr>
              <a:t>low cost for food starting from 5 pounds and someone can dine with as low as 10 pounds. Also, when compared to similar restaurants of the same size such as Heston Blumenthal and Salt Bae’s London’s </a:t>
            </a:r>
            <a:r>
              <a:rPr lang="en-US" sz="1200" kern="1200" dirty="0" err="1">
                <a:solidFill>
                  <a:schemeClr val="tx1"/>
                </a:solidFill>
                <a:effectLst/>
                <a:latin typeface="+mn-lt"/>
                <a:ea typeface="+mn-ea"/>
                <a:cs typeface="+mn-cs"/>
              </a:rPr>
              <a:t>Nusr</a:t>
            </a:r>
            <a:r>
              <a:rPr lang="en-US" sz="1200" kern="1200" dirty="0">
                <a:solidFill>
                  <a:schemeClr val="tx1"/>
                </a:solidFill>
                <a:effectLst/>
                <a:latin typeface="+mn-lt"/>
                <a:ea typeface="+mn-ea"/>
                <a:cs typeface="+mn-cs"/>
              </a:rPr>
              <a:t>-et</a:t>
            </a:r>
          </a:p>
          <a:p>
            <a:r>
              <a:rPr lang="en-US" sz="1200" kern="1200" dirty="0">
                <a:solidFill>
                  <a:schemeClr val="tx1"/>
                </a:solidFill>
                <a:effectLst/>
                <a:latin typeface="+mn-lt"/>
                <a:ea typeface="+mn-ea"/>
                <a:cs typeface="+mn-cs"/>
              </a:rPr>
              <a:t>At </a:t>
            </a:r>
            <a:r>
              <a:rPr lang="en-US" sz="1200" kern="1200" dirty="0" err="1">
                <a:solidFill>
                  <a:schemeClr val="tx1"/>
                </a:solidFill>
                <a:effectLst/>
                <a:latin typeface="+mn-lt"/>
                <a:ea typeface="+mn-ea"/>
                <a:cs typeface="+mn-cs"/>
              </a:rPr>
              <a:t>Heston</a:t>
            </a:r>
            <a:r>
              <a:rPr lang="en-US" sz="1200" kern="1200" dirty="0">
                <a:solidFill>
                  <a:schemeClr val="tx1"/>
                </a:solidFill>
                <a:effectLst/>
                <a:latin typeface="+mn-lt"/>
                <a:ea typeface="+mn-ea"/>
                <a:cs typeface="+mn-cs"/>
              </a:rPr>
              <a:t> Blumenthal starters go for approximately £26.00-£34.00 while at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the starter range at £5.95 -£9.25. also, the main course at </a:t>
            </a:r>
            <a:r>
              <a:rPr lang="en-US" sz="1200" kern="1200" dirty="0" err="1">
                <a:solidFill>
                  <a:schemeClr val="tx1"/>
                </a:solidFill>
                <a:effectLst/>
                <a:latin typeface="+mn-lt"/>
                <a:ea typeface="+mn-ea"/>
                <a:cs typeface="+mn-cs"/>
              </a:rPr>
              <a:t>Heston</a:t>
            </a:r>
            <a:r>
              <a:rPr lang="en-US" sz="1200" kern="1200" dirty="0">
                <a:solidFill>
                  <a:schemeClr val="tx1"/>
                </a:solidFill>
                <a:effectLst/>
                <a:latin typeface="+mn-lt"/>
                <a:ea typeface="+mn-ea"/>
                <a:cs typeface="+mn-cs"/>
              </a:rPr>
              <a:t> starts at £56 while </a:t>
            </a:r>
            <a:r>
              <a:rPr lang="en-US" sz="1200" kern="1200" dirty="0" err="1">
                <a:solidFill>
                  <a:schemeClr val="tx1"/>
                </a:solidFill>
                <a:effectLst/>
                <a:latin typeface="+mn-lt"/>
                <a:ea typeface="+mn-ea"/>
                <a:cs typeface="+mn-cs"/>
              </a:rPr>
              <a:t>Milehouse's</a:t>
            </a:r>
            <a:r>
              <a:rPr lang="en-US" sz="1200" kern="1200" dirty="0">
                <a:solidFill>
                  <a:schemeClr val="tx1"/>
                </a:solidFill>
                <a:effectLst/>
                <a:latin typeface="+mn-lt"/>
                <a:ea typeface="+mn-ea"/>
                <a:cs typeface="+mn-cs"/>
              </a:rPr>
              <a:t> main course average about £15. In addition, even with a minimum amount someone can eat at only 10 pounds (The Milehouse,2023). There is a Discount offered since if you pay for one course it’s £10.95 but you can pay for two courses at £14.95 thus saving over £6.</a:t>
            </a:r>
          </a:p>
        </p:txBody>
      </p:sp>
      <p:sp>
        <p:nvSpPr>
          <p:cNvPr id="4" name="Slide Number Placeholder 3"/>
          <p:cNvSpPr>
            <a:spLocks noGrp="1"/>
          </p:cNvSpPr>
          <p:nvPr>
            <p:ph type="sldNum" sz="quarter" idx="10"/>
          </p:nvPr>
        </p:nvSpPr>
        <p:spPr/>
        <p:txBody>
          <a:bodyPr/>
          <a:lstStyle/>
          <a:p>
            <a:fld id="{2538D61D-032F-429F-842E-28F84772313D}" type="slidenum">
              <a:rPr lang="en-US" smtClean="0"/>
              <a:t>6</a:t>
            </a:fld>
            <a:endParaRPr lang="en-US"/>
          </a:p>
        </p:txBody>
      </p:sp>
    </p:spTree>
    <p:extLst>
      <p:ext uri="{BB962C8B-B14F-4D97-AF65-F5344CB8AC3E}">
        <p14:creationId xmlns:p14="http://schemas.microsoft.com/office/powerpoint/2010/main" val="6439836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the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marketing mix, we start with promotion and place marketing. In promotion marketing,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has a website that the organization uses for booking and promoting the business. Also, it uses social media including Facebook and </a:t>
            </a:r>
            <a:r>
              <a:rPr lang="en-US" sz="1200" kern="1200" dirty="0" err="1">
                <a:solidFill>
                  <a:schemeClr val="tx1"/>
                </a:solidFill>
                <a:effectLst/>
                <a:latin typeface="+mn-lt"/>
                <a:ea typeface="+mn-ea"/>
                <a:cs typeface="+mn-cs"/>
              </a:rPr>
              <a:t>Instagram</a:t>
            </a:r>
            <a:r>
              <a:rPr lang="en-US" sz="1200" kern="1200" dirty="0">
                <a:solidFill>
                  <a:schemeClr val="tx1"/>
                </a:solidFill>
                <a:effectLst/>
                <a:latin typeface="+mn-lt"/>
                <a:ea typeface="+mn-ea"/>
                <a:cs typeface="+mn-cs"/>
              </a:rPr>
              <a:t>. On its place marketing,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has a Strategic location with a dedicated display board to direct customers and a Stunning exterior easily identifiable from the outside. Also, it's geographically located in a high-traffic area thus attracting more clients.</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2538D61D-032F-429F-842E-28F84772313D}" type="slidenum">
              <a:rPr lang="en-US" smtClean="0"/>
              <a:t>7</a:t>
            </a:fld>
            <a:endParaRPr lang="en-US"/>
          </a:p>
        </p:txBody>
      </p:sp>
    </p:spTree>
    <p:extLst>
      <p:ext uri="{BB962C8B-B14F-4D97-AF65-F5344CB8AC3E}">
        <p14:creationId xmlns:p14="http://schemas.microsoft.com/office/powerpoint/2010/main" val="21869120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Restaurants can give customer value through the obvious things, a good environment, good food and drinks, and good customer service (Greg, 2023). The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gives its diners value since it offers a good ambiance with aesthetics, superb interior decoration, on-point décor, seat, and table arrangement is excellent, and good food taste and presentation. According to Modern Restaurant Management magazine (2023), highlight the restaurant's design is the first experience of the guest or their first impression.  According to Bruce (2022), the decorations on food servings can elevate the dish. According to Bruce (2022), “decorations can be an effective way to add a touch of luxury.” The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has incorporated hyper-visual concepts in its designs and over-the-top cutlery and atmosphere to enhance the feeling of luxury and elegance on its menu. </a:t>
            </a:r>
          </a:p>
        </p:txBody>
      </p:sp>
      <p:sp>
        <p:nvSpPr>
          <p:cNvPr id="4" name="Slide Number Placeholder 3"/>
          <p:cNvSpPr>
            <a:spLocks noGrp="1"/>
          </p:cNvSpPr>
          <p:nvPr>
            <p:ph type="sldNum" sz="quarter" idx="10"/>
          </p:nvPr>
        </p:nvSpPr>
        <p:spPr/>
        <p:txBody>
          <a:bodyPr/>
          <a:lstStyle/>
          <a:p>
            <a:fld id="{2538D61D-032F-429F-842E-28F84772313D}" type="slidenum">
              <a:rPr lang="en-US" smtClean="0"/>
              <a:t>8</a:t>
            </a:fld>
            <a:endParaRPr lang="en-US"/>
          </a:p>
        </p:txBody>
      </p:sp>
    </p:spTree>
    <p:extLst>
      <p:ext uri="{BB962C8B-B14F-4D97-AF65-F5344CB8AC3E}">
        <p14:creationId xmlns:p14="http://schemas.microsoft.com/office/powerpoint/2010/main" val="1322530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Online Customer Review is excellent. The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is ranked the number 2 best restaurant in the area. According to </a:t>
            </a:r>
            <a:r>
              <a:rPr lang="en-US" sz="1200" kern="1200" dirty="0" err="1">
                <a:solidFill>
                  <a:schemeClr val="tx1"/>
                </a:solidFill>
                <a:effectLst/>
                <a:latin typeface="+mn-lt"/>
                <a:ea typeface="+mn-ea"/>
                <a:cs typeface="+mn-cs"/>
              </a:rPr>
              <a:t>Tripadvisor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has a 4.5 rating. Most comments are positive with many recommendations including the good food, amazing customer service through the waiters, the amazing meal, and the perfect ambiance (</a:t>
            </a:r>
            <a:r>
              <a:rPr lang="en-US" sz="1200" kern="1200" dirty="0" err="1">
                <a:solidFill>
                  <a:schemeClr val="tx1"/>
                </a:solidFill>
                <a:effectLst/>
                <a:latin typeface="+mn-lt"/>
                <a:ea typeface="+mn-ea"/>
                <a:cs typeface="+mn-cs"/>
              </a:rPr>
              <a:t>Tripadvisor</a:t>
            </a:r>
            <a:r>
              <a:rPr lang="en-US" sz="1200" kern="1200" dirty="0">
                <a:solidFill>
                  <a:schemeClr val="tx1"/>
                </a:solidFill>
                <a:effectLst/>
                <a:latin typeface="+mn-lt"/>
                <a:ea typeface="+mn-ea"/>
                <a:cs typeface="+mn-cs"/>
              </a:rPr>
              <a:t>, 2023).</a:t>
            </a:r>
          </a:p>
        </p:txBody>
      </p:sp>
      <p:sp>
        <p:nvSpPr>
          <p:cNvPr id="4" name="Slide Number Placeholder 3"/>
          <p:cNvSpPr>
            <a:spLocks noGrp="1"/>
          </p:cNvSpPr>
          <p:nvPr>
            <p:ph type="sldNum" sz="quarter" idx="10"/>
          </p:nvPr>
        </p:nvSpPr>
        <p:spPr/>
        <p:txBody>
          <a:bodyPr/>
          <a:lstStyle/>
          <a:p>
            <a:fld id="{2538D61D-032F-429F-842E-28F84772313D}" type="slidenum">
              <a:rPr lang="en-US" smtClean="0"/>
              <a:t>9</a:t>
            </a:fld>
            <a:endParaRPr lang="en-US"/>
          </a:p>
        </p:txBody>
      </p:sp>
    </p:spTree>
    <p:extLst>
      <p:ext uri="{BB962C8B-B14F-4D97-AF65-F5344CB8AC3E}">
        <p14:creationId xmlns:p14="http://schemas.microsoft.com/office/powerpoint/2010/main" val="20986479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gauges Customer engagement by eliciting their feelings on social media and feedback from the website. Social media can be used to improve customer engagement (Bansal &amp; </a:t>
            </a:r>
            <a:r>
              <a:rPr lang="en-US" sz="1200" kern="1200" dirty="0" err="1">
                <a:solidFill>
                  <a:schemeClr val="tx1"/>
                </a:solidFill>
                <a:effectLst/>
                <a:latin typeface="+mn-lt"/>
                <a:ea typeface="+mn-ea"/>
                <a:cs typeface="+mn-cs"/>
              </a:rPr>
              <a:t>Pruthi</a:t>
            </a:r>
            <a:r>
              <a:rPr lang="en-US" sz="1200" kern="1200" dirty="0">
                <a:solidFill>
                  <a:schemeClr val="tx1"/>
                </a:solidFill>
                <a:effectLst/>
                <a:latin typeface="+mn-lt"/>
                <a:ea typeface="+mn-ea"/>
                <a:cs typeface="+mn-cs"/>
              </a:rPr>
              <a:t>, 2021).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uses its social media platforms to understand customer satisfaction such as Facebook by asking clients what type of steak they like. Secondly, read reviews given by customers on TripAdvisor and social media platforms, and finally a feedback form on their website.</a:t>
            </a:r>
          </a:p>
        </p:txBody>
      </p:sp>
      <p:sp>
        <p:nvSpPr>
          <p:cNvPr id="4" name="Slide Number Placeholder 3"/>
          <p:cNvSpPr>
            <a:spLocks noGrp="1"/>
          </p:cNvSpPr>
          <p:nvPr>
            <p:ph type="sldNum" sz="quarter" idx="10"/>
          </p:nvPr>
        </p:nvSpPr>
        <p:spPr/>
        <p:txBody>
          <a:bodyPr/>
          <a:lstStyle/>
          <a:p>
            <a:fld id="{2538D61D-032F-429F-842E-28F84772313D}" type="slidenum">
              <a:rPr lang="en-US" smtClean="0"/>
              <a:t>10</a:t>
            </a:fld>
            <a:endParaRPr lang="en-US"/>
          </a:p>
        </p:txBody>
      </p:sp>
    </p:spTree>
    <p:extLst>
      <p:ext uri="{BB962C8B-B14F-4D97-AF65-F5344CB8AC3E}">
        <p14:creationId xmlns:p14="http://schemas.microsoft.com/office/powerpoint/2010/main" val="152879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Reviewing </a:t>
            </a:r>
            <a:r>
              <a:rPr lang="en-US" sz="1200" kern="1200" dirty="0" err="1">
                <a:solidFill>
                  <a:schemeClr val="tx1"/>
                </a:solidFill>
                <a:effectLst/>
                <a:latin typeface="+mn-lt"/>
                <a:ea typeface="+mn-ea"/>
                <a:cs typeface="+mn-cs"/>
              </a:rPr>
              <a:t>Milehouse</a:t>
            </a:r>
            <a:r>
              <a:rPr lang="en-US" sz="1200" kern="1200" dirty="0">
                <a:solidFill>
                  <a:schemeClr val="tx1"/>
                </a:solidFill>
                <a:effectLst/>
                <a:latin typeface="+mn-lt"/>
                <a:ea typeface="+mn-ea"/>
                <a:cs typeface="+mn-cs"/>
              </a:rPr>
              <a:t> was fulfilling since the visit to the restaurant was good. I was impressed with the service and environment. It’s important to the restaurant since it draws more awareness to the establishment, market the restaurant, and discovers operational bottlenecks. I found a food environment, good food and drinks, and good customer service.</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2538D61D-032F-429F-842E-28F84772313D}" type="slidenum">
              <a:rPr lang="en-US" smtClean="0"/>
              <a:t>11</a:t>
            </a:fld>
            <a:endParaRPr lang="en-US"/>
          </a:p>
        </p:txBody>
      </p:sp>
    </p:spTree>
    <p:extLst>
      <p:ext uri="{BB962C8B-B14F-4D97-AF65-F5344CB8AC3E}">
        <p14:creationId xmlns:p14="http://schemas.microsoft.com/office/powerpoint/2010/main" val="5029138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1F497D"/>
                </a:solidFill>
                <a:effectLst/>
                <a:uLnTx/>
                <a:uFillTx/>
                <a:latin typeface="Bell MT" pitchFamily="18" charset="0"/>
                <a:ea typeface="+mn-ea"/>
                <a:cs typeface="+mn-cs"/>
              </a:rPr>
              <a:t>References</a:t>
            </a: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Apollo.io.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The Grill Pub Co</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Apollo. Available at: </a:t>
            </a:r>
            <a:r>
              <a:rPr kumimoji="0" lang="en-US" sz="1400" b="0" i="0" u="sng" strike="noStrike" kern="1200" cap="none" spc="0" normalizeH="0" baseline="0" noProof="0" dirty="0">
                <a:ln>
                  <a:noFill/>
                </a:ln>
                <a:solidFill>
                  <a:srgbClr val="0000FF"/>
                </a:solidFill>
                <a:effectLst/>
                <a:uLnTx/>
                <a:uFillTx/>
                <a:latin typeface="Bell MT" pitchFamily="18" charset="0"/>
                <a:ea typeface="Calibri"/>
                <a:cs typeface="Times New Roman"/>
                <a:hlinkClick r:id="rId3"/>
              </a:rPr>
              <a:t>https://www.apollo.io/companies/The-Grill-Pub-Co/5b838671324d44165acd7998</a:t>
            </a:r>
            <a:r>
              <a:rPr kumimoji="0" lang="en-US" sz="1400" b="0" i="0" u="sng" strike="noStrike" kern="1200" cap="none" spc="0" normalizeH="0" baseline="0" noProof="0" dirty="0">
                <a:ln>
                  <a:noFill/>
                </a:ln>
                <a:solidFill>
                  <a:srgbClr val="0000FF"/>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Bansal</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R., and </a:t>
            </a: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Pruthi</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N. (2021). ‘Developing Customer Engagement Through Social Media: A Review of Literature.’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Marketing</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5, 80-82.</a:t>
            </a: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Bruce, A. (2022, August 23).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Decoration can transform plain desserts into star performers</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The Caterer. Available at: </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hlinkClick r:id="rId4"/>
              </a:rPr>
              <a:t>https://thecaterer.com/products/decoration-transforms-desserts</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Cousins, J., </a:t>
            </a: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Lillicrap</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D., and Weekes, S. (2019).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Food and beverage service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9th </a:t>
            </a: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Edn</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t>
            </a: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Hodder</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Education. London.</a:t>
            </a: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Everett, S. (2016).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Food and Drink Tourism: Principles and Practices</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Sage. London</a:t>
            </a: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Greg, M. (2023).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How to give your customers value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Corner Booth Blog. Available at: </a:t>
            </a:r>
            <a:r>
              <a:rPr kumimoji="0" lang="en-US" sz="1400" b="0" i="0" u="sng" strike="noStrike" kern="1200" cap="none" spc="0" normalizeH="0" baseline="0" noProof="0" dirty="0">
                <a:ln>
                  <a:noFill/>
                </a:ln>
                <a:solidFill>
                  <a:srgbClr val="0000FF"/>
                </a:solidFill>
                <a:effectLst/>
                <a:uLnTx/>
                <a:uFillTx/>
                <a:latin typeface="Bell MT" pitchFamily="18" charset="0"/>
                <a:ea typeface="Calibri"/>
                <a:cs typeface="Times New Roman"/>
                <a:hlinkClick r:id="rId5"/>
              </a:rPr>
              <a:t>https://blog.etundra.com/restaurant-management-and-operations/restaurant-marketing-value/</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Heston</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Blumenthal  (2023),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Menus. </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Available at: </a:t>
            </a:r>
            <a:r>
              <a:rPr kumimoji="0" lang="en-US" sz="1400" b="0" i="0" u="sng" strike="noStrike" kern="1200" cap="none" spc="0" normalizeH="0" baseline="0" noProof="0" dirty="0">
                <a:ln>
                  <a:noFill/>
                </a:ln>
                <a:solidFill>
                  <a:srgbClr val="0000FF"/>
                </a:solidFill>
                <a:effectLst/>
                <a:uLnTx/>
                <a:uFillTx/>
                <a:latin typeface="Bell MT" pitchFamily="18" charset="0"/>
                <a:ea typeface="Calibri"/>
                <a:cs typeface="Times New Roman"/>
                <a:hlinkClick r:id="rId6"/>
              </a:rPr>
              <a:t>https://www.dinnerbyheston.co.uk/menus</a:t>
            </a:r>
            <a:r>
              <a:rPr kumimoji="0" lang="en-US" sz="1400" b="0" i="0" u="sng" strike="noStrike" kern="1200" cap="none" spc="0" normalizeH="0" baseline="0" noProof="0" dirty="0">
                <a:ln>
                  <a:noFill/>
                </a:ln>
                <a:solidFill>
                  <a:srgbClr val="0000FF"/>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Modern Restaurant Management. (2023).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Inside a chef-designer </a:t>
            </a:r>
            <a:r>
              <a:rPr kumimoji="0" lang="en-US" sz="1400" b="0" i="1" u="none" strike="noStrike" kern="1200" cap="none" spc="0" normalizeH="0" baseline="0" noProof="0" dirty="0" err="1">
                <a:ln>
                  <a:noFill/>
                </a:ln>
                <a:solidFill>
                  <a:prstClr val="black"/>
                </a:solidFill>
                <a:effectLst/>
                <a:uLnTx/>
                <a:uFillTx/>
                <a:latin typeface="Bell MT" pitchFamily="18" charset="0"/>
                <a:ea typeface="Calibri"/>
                <a:cs typeface="Times New Roman"/>
              </a:rPr>
              <a:t>Collab</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Available at: </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hlinkClick r:id="rId7"/>
              </a:rPr>
              <a:t>https://modernrestaurantmanagement.com/inside-a-chef-designer-collab/</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The Grill Pub Co. (2022, May 16).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Home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Available at: </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hlinkClick r:id="rId8"/>
              </a:rPr>
              <a:t>https://www.grill.co.uk/</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The Grill Pub Co. [LinkedIn] Available at: </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hlinkClick r:id="rId9"/>
              </a:rPr>
              <a:t>https://www.linkedin.com/company/grill-pub-co/</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The </a:t>
            </a: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Milehouse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(2023).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Home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Available at: </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hlinkClick r:id="rId10"/>
              </a:rPr>
              <a:t>https://www.grill.co.uk/milehouse/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The </a:t>
            </a: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MileHouse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[Facebook]. Available at: </a:t>
            </a:r>
            <a:r>
              <a:rPr kumimoji="0" lang="en-US" sz="1400" b="0" i="0" u="sng" strike="noStrike" kern="1200" cap="none" spc="0" normalizeH="0" baseline="0" noProof="0" dirty="0">
                <a:ln>
                  <a:noFill/>
                </a:ln>
                <a:solidFill>
                  <a:srgbClr val="0000FF"/>
                </a:solidFill>
                <a:effectLst/>
                <a:uLnTx/>
                <a:uFillTx/>
                <a:latin typeface="Bell MT" pitchFamily="18" charset="0"/>
                <a:ea typeface="Calibri"/>
                <a:cs typeface="Times New Roman"/>
                <a:hlinkClick r:id="rId11"/>
              </a:rPr>
              <a:t>https://www.facebook.com/TheMilehouse/</a:t>
            </a:r>
            <a:r>
              <a:rPr kumimoji="0" lang="en-US" sz="1400" b="0" i="0" u="sng" strike="noStrike" kern="1200" cap="none" spc="0" normalizeH="0" baseline="0" noProof="0" dirty="0">
                <a:ln>
                  <a:noFill/>
                </a:ln>
                <a:solidFill>
                  <a:srgbClr val="0000FF"/>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Tripadvisor</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(2023).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The </a:t>
            </a:r>
            <a:r>
              <a:rPr kumimoji="0" lang="en-US" sz="1400" b="0" i="1" u="none" strike="noStrike" kern="1200" cap="none" spc="0" normalizeH="0" baseline="0" noProof="0" dirty="0" err="1">
                <a:ln>
                  <a:noFill/>
                </a:ln>
                <a:solidFill>
                  <a:prstClr val="black"/>
                </a:solidFill>
                <a:effectLst/>
                <a:uLnTx/>
                <a:uFillTx/>
                <a:latin typeface="Bell MT" pitchFamily="18" charset="0"/>
                <a:ea typeface="Calibri"/>
                <a:cs typeface="Times New Roman"/>
              </a:rPr>
              <a:t>Milehouse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Available at: </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hlinkClick r:id="rId12"/>
              </a:rPr>
              <a:t>https://www.tripadvisor.com/Restaurant_Review-g190819-d19117151-Reviews-The_Milehouse-Newcastle_under_Lyme_Staffordshire_England.html</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Visit Stroke. (2023). </a:t>
            </a:r>
            <a:r>
              <a:rPr kumimoji="0" lang="en-US" sz="1400" b="0" i="1" u="none" strike="noStrike" kern="1200" cap="none" spc="0" normalizeH="0" baseline="0" noProof="0" dirty="0" err="1">
                <a:ln>
                  <a:noFill/>
                </a:ln>
                <a:solidFill>
                  <a:prstClr val="black"/>
                </a:solidFill>
                <a:effectLst/>
                <a:uLnTx/>
                <a:uFillTx/>
                <a:latin typeface="Bell MT" pitchFamily="18" charset="0"/>
                <a:ea typeface="Calibri"/>
                <a:cs typeface="Times New Roman"/>
              </a:rPr>
              <a:t>Milehouse</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 restaurant bar &amp; Grill</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Visit Stoke - Official Tourism Site. Available at: https://www.visitstoke.co.uk/food-and-drink/milehouse-restaurant-bar-and-grill-p1196601</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 (Accessed: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a:p>
            <a:pPr marL="456565" marR="0" lvl="0" indent="-456565" algn="l" defTabSz="914400" rtl="0" eaLnBrk="1" fontAlgn="auto" latinLnBrk="0" hangingPunct="1">
              <a:lnSpc>
                <a:spcPct val="115000"/>
              </a:lnSpc>
              <a:spcBef>
                <a:spcPts val="0"/>
              </a:spcBef>
              <a:spcAft>
                <a:spcPts val="0"/>
              </a:spcAft>
              <a:buClrTx/>
              <a:buSzTx/>
              <a:buFontTx/>
              <a:buNone/>
              <a:tabLst/>
              <a:defRPr/>
            </a:pPr>
            <a:r>
              <a:rPr kumimoji="0" lang="en-US" sz="1400" b="0" i="0" u="none" strike="noStrike" kern="1200" cap="none" spc="0" normalizeH="0" baseline="0" noProof="0" dirty="0" err="1">
                <a:ln>
                  <a:noFill/>
                </a:ln>
                <a:solidFill>
                  <a:prstClr val="black"/>
                </a:solidFill>
                <a:effectLst/>
                <a:uLnTx/>
                <a:uFillTx/>
                <a:latin typeface="Bell MT" pitchFamily="18" charset="0"/>
                <a:ea typeface="Calibri"/>
                <a:cs typeface="Times New Roman"/>
              </a:rPr>
              <a:t>Vuggina</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M. (2021, September 11). </a:t>
            </a:r>
            <a:r>
              <a:rPr kumimoji="0" lang="en-US" sz="1400" b="0" i="1" u="none" strike="noStrike" kern="1200" cap="none" spc="0" normalizeH="0" baseline="0" noProof="0" dirty="0">
                <a:ln>
                  <a:noFill/>
                </a:ln>
                <a:solidFill>
                  <a:prstClr val="black"/>
                </a:solidFill>
                <a:effectLst/>
                <a:uLnTx/>
                <a:uFillTx/>
                <a:latin typeface="Bell MT" pitchFamily="18" charset="0"/>
                <a:ea typeface="Calibri"/>
                <a:cs typeface="Times New Roman"/>
              </a:rPr>
              <a:t>Traditions and culture</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The Brook. Available at: </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hlinkClick r:id="rId13"/>
              </a:rPr>
              <a:t>https://thebrookpub.co.uk/traditions-and-culture-behind-the-british-food/</a:t>
            </a:r>
            <a:r>
              <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rPr>
              <a:t> </a:t>
            </a:r>
            <a:r>
              <a:rPr kumimoji="0" lang="en-US" sz="1400" b="0" i="0" u="none" strike="noStrike" kern="1200" cap="none" spc="0" normalizeH="0" baseline="0" noProof="0" dirty="0">
                <a:ln>
                  <a:noFill/>
                </a:ln>
                <a:solidFill>
                  <a:prstClr val="black"/>
                </a:solidFill>
                <a:effectLst/>
                <a:uLnTx/>
                <a:uFillTx/>
                <a:latin typeface="Bell MT" pitchFamily="18" charset="0"/>
                <a:ea typeface="+mn-ea"/>
                <a:cs typeface="+mn-cs"/>
              </a:rPr>
              <a:t>(Accessed: 26th May 2023)</a:t>
            </a:r>
            <a:endParaRPr kumimoji="0" lang="en-US" sz="1400" b="0" i="0" u="none" strike="noStrike" kern="1200" cap="none" spc="0" normalizeH="0" baseline="0" noProof="0" dirty="0">
              <a:ln>
                <a:noFill/>
              </a:ln>
              <a:solidFill>
                <a:prstClr val="black"/>
              </a:solidFill>
              <a:effectLst/>
              <a:uLnTx/>
              <a:uFillTx/>
              <a:latin typeface="Bell MT" pitchFamily="18" charset="0"/>
              <a:ea typeface="Calibri"/>
              <a:cs typeface="Times New Roman"/>
            </a:endParaRPr>
          </a:p>
        </p:txBody>
      </p:sp>
      <p:sp>
        <p:nvSpPr>
          <p:cNvPr id="4" name="Slide Number Placeholder 3"/>
          <p:cNvSpPr>
            <a:spLocks noGrp="1"/>
          </p:cNvSpPr>
          <p:nvPr>
            <p:ph type="sldNum" sz="quarter" idx="10"/>
          </p:nvPr>
        </p:nvSpPr>
        <p:spPr/>
        <p:txBody>
          <a:bodyPr/>
          <a:lstStyle/>
          <a:p>
            <a:fld id="{2538D61D-032F-429F-842E-28F84772313D}" type="slidenum">
              <a:rPr lang="en-US" smtClean="0"/>
              <a:t>12</a:t>
            </a:fld>
            <a:endParaRPr lang="en-US"/>
          </a:p>
        </p:txBody>
      </p:sp>
    </p:spTree>
    <p:extLst>
      <p:ext uri="{BB962C8B-B14F-4D97-AF65-F5344CB8AC3E}">
        <p14:creationId xmlns:p14="http://schemas.microsoft.com/office/powerpoint/2010/main" val="2256221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6439BD3-5C1C-4ED8-9073-239E4ED1DC29}" type="datetimeFigureOut">
              <a:rPr lang="en-US" smtClean="0"/>
              <a:t>6/5/2023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1325544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439BD3-5C1C-4ED8-9073-239E4ED1DC29}" type="datetimeFigureOut">
              <a:rPr lang="en-US" smtClean="0"/>
              <a:t>6/5/2023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1511883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439BD3-5C1C-4ED8-9073-239E4ED1DC29}" type="datetimeFigureOut">
              <a:rPr lang="en-US" smtClean="0"/>
              <a:t>6/5/2023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4094189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439BD3-5C1C-4ED8-9073-239E4ED1DC29}" type="datetimeFigureOut">
              <a:rPr lang="en-US" smtClean="0"/>
              <a:t>6/5/2023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668861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6439BD3-5C1C-4ED8-9073-239E4ED1DC29}" type="datetimeFigureOut">
              <a:rPr lang="en-US" smtClean="0"/>
              <a:t>6/5/2023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2306453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6439BD3-5C1C-4ED8-9073-239E4ED1DC29}" type="datetimeFigureOut">
              <a:rPr lang="en-US" smtClean="0"/>
              <a:t>6/5/2023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457532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439BD3-5C1C-4ED8-9073-239E4ED1DC29}" type="datetimeFigureOut">
              <a:rPr lang="en-US" smtClean="0"/>
              <a:t>6/5/2023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506788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439BD3-5C1C-4ED8-9073-239E4ED1DC29}" type="datetimeFigureOut">
              <a:rPr lang="en-US" smtClean="0"/>
              <a:t>6/5/2023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1005758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439BD3-5C1C-4ED8-9073-239E4ED1DC29}" type="datetimeFigureOut">
              <a:rPr lang="en-US" smtClean="0"/>
              <a:t>6/5/2023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3432009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439BD3-5C1C-4ED8-9073-239E4ED1DC29}" type="datetimeFigureOut">
              <a:rPr lang="en-US" smtClean="0"/>
              <a:t>6/5/2023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4169541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439BD3-5C1C-4ED8-9073-239E4ED1DC29}" type="datetimeFigureOut">
              <a:rPr lang="en-US" smtClean="0"/>
              <a:t>6/5/2023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8F53-A047-4D0D-9A9B-0CF31959F698}" type="slidenum">
              <a:rPr lang="en-US" smtClean="0"/>
              <a:t>‹#›</a:t>
            </a:fld>
            <a:endParaRPr lang="en-US"/>
          </a:p>
        </p:txBody>
      </p:sp>
    </p:spTree>
    <p:extLst>
      <p:ext uri="{BB962C8B-B14F-4D97-AF65-F5344CB8AC3E}">
        <p14:creationId xmlns:p14="http://schemas.microsoft.com/office/powerpoint/2010/main" val="3801172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439BD3-5C1C-4ED8-9073-239E4ED1DC29}" type="datetimeFigureOut">
              <a:rPr lang="en-US" smtClean="0"/>
              <a:t>6/5/2023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618F53-A047-4D0D-9A9B-0CF31959F698}" type="slidenum">
              <a:rPr lang="en-US" smtClean="0"/>
              <a:t>‹#›</a:t>
            </a:fld>
            <a:endParaRPr lang="en-US"/>
          </a:p>
        </p:txBody>
      </p:sp>
    </p:spTree>
    <p:extLst>
      <p:ext uri="{BB962C8B-B14F-4D97-AF65-F5344CB8AC3E}">
        <p14:creationId xmlns:p14="http://schemas.microsoft.com/office/powerpoint/2010/main" val="15949451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3" Type="http://schemas.openxmlformats.org/officeDocument/2006/relationships/image" Target="../media/image26.jpeg"/><Relationship Id="rId7"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jpeg"/></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jpeg"/></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1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2.xml.rels><?xml version="1.0" encoding="UTF-8" standalone="yes"?>
<Relationships xmlns="http://schemas.openxmlformats.org/package/2006/relationships"><Relationship Id="rId8" Type="http://schemas.openxmlformats.org/officeDocument/2006/relationships/hyperlink" Target="https://www.grill.co.uk/" TargetMode="External"/><Relationship Id="rId13" Type="http://schemas.openxmlformats.org/officeDocument/2006/relationships/hyperlink" Target="https://thebrookpub.co.uk/traditions-and-culture-behind-the-british-food/" TargetMode="External"/><Relationship Id="rId3" Type="http://schemas.openxmlformats.org/officeDocument/2006/relationships/hyperlink" Target="https://www.apollo.io/companies/The-Grill-Pub-Co/5b838671324d44165acd7998" TargetMode="External"/><Relationship Id="rId7" Type="http://schemas.openxmlformats.org/officeDocument/2006/relationships/hyperlink" Target="https://modernrestaurantmanagement.com/inside-a-chef-designer-collab/" TargetMode="External"/><Relationship Id="rId12" Type="http://schemas.openxmlformats.org/officeDocument/2006/relationships/hyperlink" Target="https://www.tripadvisor.com/Restaurant_Review-g190819-d19117151-Reviews-The_Milehouse-Newcastle_under_Lyme_Staffordshire_England.html"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https://www.dinnerbyheston.co.uk/menus" TargetMode="External"/><Relationship Id="rId11" Type="http://schemas.openxmlformats.org/officeDocument/2006/relationships/hyperlink" Target="https://www.facebook.com/TheMilehouse/" TargetMode="External"/><Relationship Id="rId5" Type="http://schemas.openxmlformats.org/officeDocument/2006/relationships/hyperlink" Target="https://blog.etundra.com/restaurant-management-and-operations/restaurant-marketing-value/" TargetMode="External"/><Relationship Id="rId10" Type="http://schemas.openxmlformats.org/officeDocument/2006/relationships/hyperlink" Target="https://www.grill.co.uk/milehouse/" TargetMode="External"/><Relationship Id="rId4" Type="http://schemas.openxmlformats.org/officeDocument/2006/relationships/hyperlink" Target="https://thecaterer.com/products/decoration-transforms-desserts" TargetMode="External"/><Relationship Id="rId9" Type="http://schemas.openxmlformats.org/officeDocument/2006/relationships/hyperlink" Target="https://www.linkedin.com/company/grill-pub-c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966"/>
            <a:ext cx="9144000" cy="68669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57200" y="1676400"/>
            <a:ext cx="8458200" cy="4185761"/>
          </a:xfrm>
          <a:prstGeom prst="rect">
            <a:avLst/>
          </a:prstGeom>
          <a:solidFill>
            <a:schemeClr val="accent1">
              <a:lumMod val="75000"/>
              <a:alpha val="31000"/>
            </a:schemeClr>
          </a:solidFill>
        </p:spPr>
        <p:txBody>
          <a:bodyPr wrap="square" rtlCol="0">
            <a:spAutoFit/>
          </a:bodyPr>
          <a:lstStyle/>
          <a:p>
            <a:pPr algn="ctr"/>
            <a:r>
              <a:rPr lang="en-US" sz="4000" dirty="0">
                <a:solidFill>
                  <a:schemeClr val="bg1"/>
                </a:solidFill>
                <a:latin typeface="Bell MT" pitchFamily="18" charset="0"/>
              </a:rPr>
              <a:t>THE MILEHOUSE</a:t>
            </a:r>
          </a:p>
          <a:p>
            <a:pPr algn="ctr"/>
            <a:endParaRPr lang="en-US" sz="4000" dirty="0">
              <a:solidFill>
                <a:schemeClr val="bg1"/>
              </a:solidFill>
              <a:latin typeface="Bell MT" pitchFamily="18" charset="0"/>
            </a:endParaRPr>
          </a:p>
          <a:p>
            <a:pPr algn="ctr"/>
            <a:endParaRPr lang="en-US" sz="4000" dirty="0">
              <a:solidFill>
                <a:schemeClr val="bg1"/>
              </a:solidFill>
              <a:latin typeface="Bell MT" pitchFamily="18" charset="0"/>
            </a:endParaRPr>
          </a:p>
          <a:p>
            <a:pPr algn="ctr"/>
            <a:r>
              <a:rPr lang="en-US" sz="3200" dirty="0">
                <a:solidFill>
                  <a:schemeClr val="bg1"/>
                </a:solidFill>
                <a:latin typeface="Bell MT" pitchFamily="18" charset="0"/>
              </a:rPr>
              <a:t>BY </a:t>
            </a:r>
          </a:p>
          <a:p>
            <a:pPr algn="ctr"/>
            <a:r>
              <a:rPr lang="en-US" sz="3200" dirty="0">
                <a:solidFill>
                  <a:schemeClr val="bg1"/>
                </a:solidFill>
                <a:latin typeface="Bell MT" pitchFamily="18" charset="0"/>
              </a:rPr>
              <a:t>Raluca Georgiana Chiparus </a:t>
            </a:r>
            <a:r>
              <a:rPr lang="en-US" sz="3200" dirty="0" err="1">
                <a:solidFill>
                  <a:schemeClr val="bg1"/>
                </a:solidFill>
                <a:latin typeface="Bell MT" pitchFamily="18" charset="0"/>
              </a:rPr>
              <a:t>Zosan</a:t>
            </a:r>
            <a:r>
              <a:rPr lang="en-US" sz="3200" dirty="0">
                <a:solidFill>
                  <a:schemeClr val="bg1"/>
                </a:solidFill>
                <a:latin typeface="Bell MT" pitchFamily="18" charset="0"/>
              </a:rPr>
              <a:t> </a:t>
            </a:r>
          </a:p>
          <a:p>
            <a:pPr algn="ctr"/>
            <a:r>
              <a:rPr lang="en-US" sz="3200" dirty="0">
                <a:solidFill>
                  <a:schemeClr val="bg1"/>
                </a:solidFill>
                <a:latin typeface="Bell MT" pitchFamily="18" charset="0"/>
              </a:rPr>
              <a:t> Introduction to Gastronomy (BMGM 4001)</a:t>
            </a:r>
          </a:p>
          <a:p>
            <a:pPr algn="ctr"/>
            <a:r>
              <a:rPr lang="en-US" sz="3200" dirty="0">
                <a:solidFill>
                  <a:schemeClr val="bg1"/>
                </a:solidFill>
                <a:latin typeface="Bell MT" pitchFamily="18" charset="0"/>
              </a:rPr>
              <a:t>Tristan Hawkins</a:t>
            </a:r>
          </a:p>
          <a:p>
            <a:endParaRPr lang="en-US" dirty="0"/>
          </a:p>
        </p:txBody>
      </p:sp>
    </p:spTree>
    <p:extLst>
      <p:ext uri="{BB962C8B-B14F-4D97-AF65-F5344CB8AC3E}">
        <p14:creationId xmlns:p14="http://schemas.microsoft.com/office/powerpoint/2010/main" val="224317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1000"/>
                                        <p:tgtEl>
                                          <p:spTgt spid="4">
                                            <p:txEl>
                                              <p:pRg st="3" end="3"/>
                                            </p:txEl>
                                          </p:spTgt>
                                        </p:tgtEl>
                                      </p:cBhvr>
                                    </p:animEffect>
                                    <p:anim calcmode="lin" valueType="num">
                                      <p:cBhvr>
                                        <p:cTn id="1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1000"/>
                                        <p:tgtEl>
                                          <p:spTgt spid="4">
                                            <p:txEl>
                                              <p:pRg st="4" end="4"/>
                                            </p:txEl>
                                          </p:spTgt>
                                        </p:tgtEl>
                                      </p:cBhvr>
                                    </p:animEffect>
                                    <p:anim calcmode="lin" valueType="num">
                                      <p:cBhvr>
                                        <p:cTn id="1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4" end="4"/>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1000"/>
                                        <p:tgtEl>
                                          <p:spTgt spid="4">
                                            <p:txEl>
                                              <p:pRg st="5" end="5"/>
                                            </p:txEl>
                                          </p:spTgt>
                                        </p:tgtEl>
                                      </p:cBhvr>
                                    </p:animEffect>
                                    <p:anim calcmode="lin" valueType="num">
                                      <p:cBhvr>
                                        <p:cTn id="2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animEffect transition="in" filter="fade">
                                      <p:cBhvr>
                                        <p:cTn id="27" dur="1000"/>
                                        <p:tgtEl>
                                          <p:spTgt spid="4">
                                            <p:txEl>
                                              <p:pRg st="6" end="6"/>
                                            </p:txEl>
                                          </p:spTgt>
                                        </p:tgtEl>
                                      </p:cBhvr>
                                    </p:animEffect>
                                    <p:anim calcmode="lin" valueType="num">
                                      <p:cBhvr>
                                        <p:cTn id="28"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79942" y="4354465"/>
            <a:ext cx="3819525" cy="24566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304800"/>
            <a:ext cx="4905375"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990600"/>
            <a:ext cx="4547001" cy="3652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10157" y="35859"/>
            <a:ext cx="1838325"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5372100"/>
            <a:ext cx="3886200" cy="1485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7" name="Picture 9" descr="Location - Free signs icons"/>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617493" y="5189903"/>
            <a:ext cx="785813" cy="78581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754960" y="6115050"/>
            <a:ext cx="3117328" cy="461665"/>
          </a:xfrm>
          <a:prstGeom prst="rect">
            <a:avLst/>
          </a:prstGeom>
        </p:spPr>
        <p:txBody>
          <a:bodyPr wrap="none">
            <a:spAutoFit/>
          </a:bodyPr>
          <a:lstStyle/>
          <a:p>
            <a:r>
              <a:rPr lang="en-US" sz="2400" dirty="0">
                <a:latin typeface="Bell MT" pitchFamily="18" charset="0"/>
              </a:rPr>
              <a:t>Newcastle-under-Lyme</a:t>
            </a:r>
          </a:p>
        </p:txBody>
      </p:sp>
      <p:pic>
        <p:nvPicPr>
          <p:cNvPr id="1026" name="Picture 2" descr="Reservation - Free food and restaurant icons"/>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flipH="1">
            <a:off x="4724400" y="2057400"/>
            <a:ext cx="862013" cy="86201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623549" y="2209800"/>
            <a:ext cx="3524933" cy="830997"/>
          </a:xfrm>
          <a:prstGeom prst="rect">
            <a:avLst/>
          </a:prstGeom>
        </p:spPr>
        <p:txBody>
          <a:bodyPr wrap="square">
            <a:spAutoFit/>
          </a:bodyPr>
          <a:lstStyle/>
          <a:p>
            <a:r>
              <a:rPr lang="en-US" sz="2400" dirty="0">
                <a:latin typeface="Bell MT" pitchFamily="18" charset="0"/>
              </a:rPr>
              <a:t>Call or book online for reservation</a:t>
            </a:r>
          </a:p>
        </p:txBody>
      </p:sp>
      <p:pic>
        <p:nvPicPr>
          <p:cNvPr id="1028" name="Picture 4" descr="Restaurant - Free food and restaurant icons"/>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4724400" y="838200"/>
            <a:ext cx="785813" cy="78581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562600" y="914400"/>
            <a:ext cx="3502049" cy="830997"/>
          </a:xfrm>
          <a:prstGeom prst="rect">
            <a:avLst/>
          </a:prstGeom>
        </p:spPr>
        <p:txBody>
          <a:bodyPr wrap="none">
            <a:spAutoFit/>
          </a:bodyPr>
          <a:lstStyle/>
          <a:p>
            <a:r>
              <a:rPr lang="en-US" sz="2400" dirty="0">
                <a:latin typeface="Bell MT" pitchFamily="18" charset="0"/>
              </a:rPr>
              <a:t>Delicious foods and drinks</a:t>
            </a:r>
          </a:p>
          <a:p>
            <a:pPr marL="285750" indent="-285750">
              <a:buFont typeface="Arial" pitchFamily="34" charset="0"/>
              <a:buChar char="•"/>
            </a:pPr>
            <a:r>
              <a:rPr lang="en-US" sz="2400" dirty="0">
                <a:latin typeface="Bell MT" pitchFamily="18" charset="0"/>
              </a:rPr>
              <a:t>Vegan diet</a:t>
            </a:r>
          </a:p>
        </p:txBody>
      </p:sp>
      <p:sp>
        <p:nvSpPr>
          <p:cNvPr id="5" name="Rectangle 4"/>
          <p:cNvSpPr/>
          <p:nvPr/>
        </p:nvSpPr>
        <p:spPr>
          <a:xfrm>
            <a:off x="6290661" y="3733800"/>
            <a:ext cx="2242922" cy="369332"/>
          </a:xfrm>
          <a:prstGeom prst="rect">
            <a:avLst/>
          </a:prstGeom>
        </p:spPr>
        <p:txBody>
          <a:bodyPr wrap="none">
            <a:spAutoFit/>
          </a:bodyPr>
          <a:lstStyle/>
          <a:p>
            <a:r>
              <a:rPr lang="en-US" dirty="0">
                <a:latin typeface="Bell MT" pitchFamily="18" charset="0"/>
              </a:rPr>
              <a:t>(The Milehouse,2023)</a:t>
            </a:r>
          </a:p>
        </p:txBody>
      </p:sp>
    </p:spTree>
    <p:extLst>
      <p:ext uri="{BB962C8B-B14F-4D97-AF65-F5344CB8AC3E}">
        <p14:creationId xmlns:p14="http://schemas.microsoft.com/office/powerpoint/2010/main" val="1787027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fade">
                                      <p:cBhvr>
                                        <p:cTn id="7" dur="1000"/>
                                        <p:tgtEl>
                                          <p:spTgt spid="2052"/>
                                        </p:tgtEl>
                                      </p:cBhvr>
                                    </p:animEffect>
                                    <p:anim calcmode="lin" valueType="num">
                                      <p:cBhvr>
                                        <p:cTn id="8" dur="1000" fill="hold"/>
                                        <p:tgtEl>
                                          <p:spTgt spid="2052"/>
                                        </p:tgtEl>
                                        <p:attrNameLst>
                                          <p:attrName>ppt_x</p:attrName>
                                        </p:attrNameLst>
                                      </p:cBhvr>
                                      <p:tavLst>
                                        <p:tav tm="0">
                                          <p:val>
                                            <p:strVal val="#ppt_x"/>
                                          </p:val>
                                        </p:tav>
                                        <p:tav tm="100000">
                                          <p:val>
                                            <p:strVal val="#ppt_x"/>
                                          </p:val>
                                        </p:tav>
                                      </p:tavLst>
                                    </p:anim>
                                    <p:anim calcmode="lin" valueType="num">
                                      <p:cBhvr>
                                        <p:cTn id="9"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52400"/>
            <a:ext cx="1438275" cy="146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733800" y="849868"/>
            <a:ext cx="2368725" cy="369332"/>
          </a:xfrm>
          <a:prstGeom prst="rect">
            <a:avLst/>
          </a:prstGeom>
        </p:spPr>
        <p:txBody>
          <a:bodyPr wrap="none">
            <a:spAutoFit/>
          </a:bodyPr>
          <a:lstStyle/>
          <a:p>
            <a:r>
              <a:rPr lang="en-US" dirty="0">
                <a:latin typeface="Bell MT" pitchFamily="18" charset="0"/>
              </a:rPr>
              <a:t>THE GRILL PUB CO.</a:t>
            </a:r>
          </a:p>
        </p:txBody>
      </p:sp>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5910" y="2399484"/>
            <a:ext cx="2473490" cy="19653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2"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429000" y="2399484"/>
            <a:ext cx="2384133" cy="1969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3"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219616" y="2418840"/>
            <a:ext cx="2314784" cy="19459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4"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63588" y="4572000"/>
            <a:ext cx="2218014" cy="186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5" name="Picture 7"/>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105400" y="4572000"/>
            <a:ext cx="2308669" cy="1866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0" y="6069568"/>
            <a:ext cx="2327304" cy="338554"/>
          </a:xfrm>
          <a:prstGeom prst="rect">
            <a:avLst/>
          </a:prstGeom>
        </p:spPr>
        <p:txBody>
          <a:bodyPr wrap="none">
            <a:spAutoFit/>
          </a:bodyPr>
          <a:lstStyle/>
          <a:p>
            <a:r>
              <a:rPr lang="en-US" sz="1600" dirty="0">
                <a:latin typeface="Bell MT" pitchFamily="18" charset="0"/>
              </a:rPr>
              <a:t>(The Grill Pub Co., 2022)</a:t>
            </a:r>
          </a:p>
        </p:txBody>
      </p:sp>
      <p:sp>
        <p:nvSpPr>
          <p:cNvPr id="4" name="Rectangle 3"/>
          <p:cNvSpPr/>
          <p:nvPr/>
        </p:nvSpPr>
        <p:spPr>
          <a:xfrm>
            <a:off x="7848600" y="5410200"/>
            <a:ext cx="1175450" cy="369332"/>
          </a:xfrm>
          <a:prstGeom prst="rect">
            <a:avLst/>
          </a:prstGeom>
        </p:spPr>
        <p:txBody>
          <a:bodyPr wrap="none">
            <a:spAutoFit/>
          </a:bodyPr>
          <a:lstStyle/>
          <a:p>
            <a:r>
              <a:rPr lang="en-US" dirty="0">
                <a:latin typeface="Bell MT" pitchFamily="18" charset="0"/>
              </a:rPr>
              <a:t>(Apollo.io)</a:t>
            </a:r>
          </a:p>
        </p:txBody>
      </p:sp>
    </p:spTree>
    <p:extLst>
      <p:ext uri="{BB962C8B-B14F-4D97-AF65-F5344CB8AC3E}">
        <p14:creationId xmlns:p14="http://schemas.microsoft.com/office/powerpoint/2010/main" val="221622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 calcmode="lin" valueType="num">
                                      <p:cBhvr>
                                        <p:cTn id="7" dur="500" fill="hold"/>
                                        <p:tgtEl>
                                          <p:spTgt spid="2051"/>
                                        </p:tgtEl>
                                        <p:attrNameLst>
                                          <p:attrName>ppt_w</p:attrName>
                                        </p:attrNameLst>
                                      </p:cBhvr>
                                      <p:tavLst>
                                        <p:tav tm="0">
                                          <p:val>
                                            <p:fltVal val="0"/>
                                          </p:val>
                                        </p:tav>
                                        <p:tav tm="100000">
                                          <p:val>
                                            <p:strVal val="#ppt_w"/>
                                          </p:val>
                                        </p:tav>
                                      </p:tavLst>
                                    </p:anim>
                                    <p:anim calcmode="lin" valueType="num">
                                      <p:cBhvr>
                                        <p:cTn id="8" dur="500" fill="hold"/>
                                        <p:tgtEl>
                                          <p:spTgt spid="2051"/>
                                        </p:tgtEl>
                                        <p:attrNameLst>
                                          <p:attrName>ppt_h</p:attrName>
                                        </p:attrNameLst>
                                      </p:cBhvr>
                                      <p:tavLst>
                                        <p:tav tm="0">
                                          <p:val>
                                            <p:fltVal val="0"/>
                                          </p:val>
                                        </p:tav>
                                        <p:tav tm="100000">
                                          <p:val>
                                            <p:strVal val="#ppt_h"/>
                                          </p:val>
                                        </p:tav>
                                      </p:tavLst>
                                    </p:anim>
                                    <p:animEffect transition="in" filter="fade">
                                      <p:cBhvr>
                                        <p:cTn id="9" dur="500"/>
                                        <p:tgtEl>
                                          <p:spTgt spid="2051"/>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2052"/>
                                        </p:tgtEl>
                                        <p:attrNameLst>
                                          <p:attrName>style.visibility</p:attrName>
                                        </p:attrNameLst>
                                      </p:cBhvr>
                                      <p:to>
                                        <p:strVal val="visible"/>
                                      </p:to>
                                    </p:set>
                                    <p:anim calcmode="lin" valueType="num">
                                      <p:cBhvr>
                                        <p:cTn id="14" dur="500" fill="hold"/>
                                        <p:tgtEl>
                                          <p:spTgt spid="2052"/>
                                        </p:tgtEl>
                                        <p:attrNameLst>
                                          <p:attrName>ppt_w</p:attrName>
                                        </p:attrNameLst>
                                      </p:cBhvr>
                                      <p:tavLst>
                                        <p:tav tm="0">
                                          <p:val>
                                            <p:fltVal val="0"/>
                                          </p:val>
                                        </p:tav>
                                        <p:tav tm="100000">
                                          <p:val>
                                            <p:strVal val="#ppt_w"/>
                                          </p:val>
                                        </p:tav>
                                      </p:tavLst>
                                    </p:anim>
                                    <p:anim calcmode="lin" valueType="num">
                                      <p:cBhvr>
                                        <p:cTn id="15" dur="500" fill="hold"/>
                                        <p:tgtEl>
                                          <p:spTgt spid="2052"/>
                                        </p:tgtEl>
                                        <p:attrNameLst>
                                          <p:attrName>ppt_h</p:attrName>
                                        </p:attrNameLst>
                                      </p:cBhvr>
                                      <p:tavLst>
                                        <p:tav tm="0">
                                          <p:val>
                                            <p:fltVal val="0"/>
                                          </p:val>
                                        </p:tav>
                                        <p:tav tm="100000">
                                          <p:val>
                                            <p:strVal val="#ppt_h"/>
                                          </p:val>
                                        </p:tav>
                                      </p:tavLst>
                                    </p:anim>
                                    <p:animEffect transition="in" filter="fade">
                                      <p:cBhvr>
                                        <p:cTn id="16" dur="500"/>
                                        <p:tgtEl>
                                          <p:spTgt spid="2052"/>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2053"/>
                                        </p:tgtEl>
                                        <p:attrNameLst>
                                          <p:attrName>style.visibility</p:attrName>
                                        </p:attrNameLst>
                                      </p:cBhvr>
                                      <p:to>
                                        <p:strVal val="visible"/>
                                      </p:to>
                                    </p:set>
                                    <p:anim calcmode="lin" valueType="num">
                                      <p:cBhvr>
                                        <p:cTn id="21" dur="500" fill="hold"/>
                                        <p:tgtEl>
                                          <p:spTgt spid="2053"/>
                                        </p:tgtEl>
                                        <p:attrNameLst>
                                          <p:attrName>ppt_w</p:attrName>
                                        </p:attrNameLst>
                                      </p:cBhvr>
                                      <p:tavLst>
                                        <p:tav tm="0">
                                          <p:val>
                                            <p:fltVal val="0"/>
                                          </p:val>
                                        </p:tav>
                                        <p:tav tm="100000">
                                          <p:val>
                                            <p:strVal val="#ppt_w"/>
                                          </p:val>
                                        </p:tav>
                                      </p:tavLst>
                                    </p:anim>
                                    <p:anim calcmode="lin" valueType="num">
                                      <p:cBhvr>
                                        <p:cTn id="22" dur="500" fill="hold"/>
                                        <p:tgtEl>
                                          <p:spTgt spid="2053"/>
                                        </p:tgtEl>
                                        <p:attrNameLst>
                                          <p:attrName>ppt_h</p:attrName>
                                        </p:attrNameLst>
                                      </p:cBhvr>
                                      <p:tavLst>
                                        <p:tav tm="0">
                                          <p:val>
                                            <p:fltVal val="0"/>
                                          </p:val>
                                        </p:tav>
                                        <p:tav tm="100000">
                                          <p:val>
                                            <p:strVal val="#ppt_h"/>
                                          </p:val>
                                        </p:tav>
                                      </p:tavLst>
                                    </p:anim>
                                    <p:animEffect transition="in" filter="fade">
                                      <p:cBhvr>
                                        <p:cTn id="23" dur="500"/>
                                        <p:tgtEl>
                                          <p:spTgt spid="2053"/>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2054"/>
                                        </p:tgtEl>
                                        <p:attrNameLst>
                                          <p:attrName>style.visibility</p:attrName>
                                        </p:attrNameLst>
                                      </p:cBhvr>
                                      <p:to>
                                        <p:strVal val="visible"/>
                                      </p:to>
                                    </p:set>
                                    <p:anim calcmode="lin" valueType="num">
                                      <p:cBhvr>
                                        <p:cTn id="28" dur="500" fill="hold"/>
                                        <p:tgtEl>
                                          <p:spTgt spid="2054"/>
                                        </p:tgtEl>
                                        <p:attrNameLst>
                                          <p:attrName>ppt_w</p:attrName>
                                        </p:attrNameLst>
                                      </p:cBhvr>
                                      <p:tavLst>
                                        <p:tav tm="0">
                                          <p:val>
                                            <p:fltVal val="0"/>
                                          </p:val>
                                        </p:tav>
                                        <p:tav tm="100000">
                                          <p:val>
                                            <p:strVal val="#ppt_w"/>
                                          </p:val>
                                        </p:tav>
                                      </p:tavLst>
                                    </p:anim>
                                    <p:anim calcmode="lin" valueType="num">
                                      <p:cBhvr>
                                        <p:cTn id="29" dur="500" fill="hold"/>
                                        <p:tgtEl>
                                          <p:spTgt spid="2054"/>
                                        </p:tgtEl>
                                        <p:attrNameLst>
                                          <p:attrName>ppt_h</p:attrName>
                                        </p:attrNameLst>
                                      </p:cBhvr>
                                      <p:tavLst>
                                        <p:tav tm="0">
                                          <p:val>
                                            <p:fltVal val="0"/>
                                          </p:val>
                                        </p:tav>
                                        <p:tav tm="100000">
                                          <p:val>
                                            <p:strVal val="#ppt_h"/>
                                          </p:val>
                                        </p:tav>
                                      </p:tavLst>
                                    </p:anim>
                                    <p:animEffect transition="in" filter="fade">
                                      <p:cBhvr>
                                        <p:cTn id="30" dur="500"/>
                                        <p:tgtEl>
                                          <p:spTgt spid="2054"/>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2055"/>
                                        </p:tgtEl>
                                        <p:attrNameLst>
                                          <p:attrName>style.visibility</p:attrName>
                                        </p:attrNameLst>
                                      </p:cBhvr>
                                      <p:to>
                                        <p:strVal val="visible"/>
                                      </p:to>
                                    </p:set>
                                    <p:anim calcmode="lin" valueType="num">
                                      <p:cBhvr>
                                        <p:cTn id="35" dur="500" fill="hold"/>
                                        <p:tgtEl>
                                          <p:spTgt spid="2055"/>
                                        </p:tgtEl>
                                        <p:attrNameLst>
                                          <p:attrName>ppt_w</p:attrName>
                                        </p:attrNameLst>
                                      </p:cBhvr>
                                      <p:tavLst>
                                        <p:tav tm="0">
                                          <p:val>
                                            <p:fltVal val="0"/>
                                          </p:val>
                                        </p:tav>
                                        <p:tav tm="100000">
                                          <p:val>
                                            <p:strVal val="#ppt_w"/>
                                          </p:val>
                                        </p:tav>
                                      </p:tavLst>
                                    </p:anim>
                                    <p:anim calcmode="lin" valueType="num">
                                      <p:cBhvr>
                                        <p:cTn id="36" dur="500" fill="hold"/>
                                        <p:tgtEl>
                                          <p:spTgt spid="2055"/>
                                        </p:tgtEl>
                                        <p:attrNameLst>
                                          <p:attrName>ppt_h</p:attrName>
                                        </p:attrNameLst>
                                      </p:cBhvr>
                                      <p:tavLst>
                                        <p:tav tm="0">
                                          <p:val>
                                            <p:fltVal val="0"/>
                                          </p:val>
                                        </p:tav>
                                        <p:tav tm="100000">
                                          <p:val>
                                            <p:strVal val="#ppt_h"/>
                                          </p:val>
                                        </p:tav>
                                      </p:tavLst>
                                    </p:anim>
                                    <p:animEffect transition="in" filter="fade">
                                      <p:cBhvr>
                                        <p:cTn id="37" dur="500"/>
                                        <p:tgtEl>
                                          <p:spTgt spid="20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Food and beverage Vector Icons free download in SVG, PNG Forma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65" y="0"/>
            <a:ext cx="1984375" cy="19843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259106" y="3592"/>
            <a:ext cx="3732689" cy="461665"/>
          </a:xfrm>
          <a:prstGeom prst="rect">
            <a:avLst/>
          </a:prstGeom>
        </p:spPr>
        <p:txBody>
          <a:bodyPr wrap="none">
            <a:spAutoFit/>
          </a:bodyPr>
          <a:lstStyle/>
          <a:p>
            <a:r>
              <a:rPr lang="en-US" sz="2400" b="1" dirty="0">
                <a:solidFill>
                  <a:schemeClr val="tx2"/>
                </a:solidFill>
                <a:latin typeface="Bell MT" pitchFamily="18" charset="0"/>
              </a:rPr>
              <a:t>Food and Drinks offerings</a:t>
            </a:r>
          </a:p>
        </p:txBody>
      </p:sp>
      <p:pic>
        <p:nvPicPr>
          <p:cNvPr id="3077"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819400"/>
            <a:ext cx="6248400" cy="4026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51171" y="685800"/>
            <a:ext cx="2441902" cy="17270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840033" y="1522710"/>
            <a:ext cx="1197444" cy="461665"/>
          </a:xfrm>
          <a:prstGeom prst="rect">
            <a:avLst/>
          </a:prstGeom>
        </p:spPr>
        <p:txBody>
          <a:bodyPr wrap="none">
            <a:spAutoFit/>
          </a:bodyPr>
          <a:lstStyle/>
          <a:p>
            <a:r>
              <a:rPr lang="en-US" sz="2400" dirty="0">
                <a:latin typeface="Bell MT" pitchFamily="18" charset="0"/>
              </a:rPr>
              <a:t>Starters</a:t>
            </a:r>
          </a:p>
        </p:txBody>
      </p:sp>
      <p:pic>
        <p:nvPicPr>
          <p:cNvPr id="3079" name="Picture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44863" y="5216029"/>
            <a:ext cx="2639090" cy="17842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248400" y="3277037"/>
            <a:ext cx="2749015" cy="1938992"/>
          </a:xfrm>
          <a:prstGeom prst="rect">
            <a:avLst/>
          </a:prstGeom>
        </p:spPr>
        <p:txBody>
          <a:bodyPr wrap="square">
            <a:spAutoFit/>
          </a:bodyPr>
          <a:lstStyle/>
          <a:p>
            <a:pPr marL="342900" indent="-342900">
              <a:buFont typeface="Arial" pitchFamily="34" charset="0"/>
              <a:buChar char="•"/>
            </a:pPr>
            <a:r>
              <a:rPr lang="en-US" sz="2000" dirty="0">
                <a:latin typeface="Bell MT" pitchFamily="18" charset="0"/>
              </a:rPr>
              <a:t>Vegetarian diet to meet dietary requirements</a:t>
            </a:r>
          </a:p>
          <a:p>
            <a:pPr marL="342900" indent="-342900">
              <a:buFont typeface="Arial" pitchFamily="34" charset="0"/>
              <a:buChar char="•"/>
            </a:pPr>
            <a:r>
              <a:rPr lang="en-US" sz="2000" dirty="0">
                <a:latin typeface="Bell MT" pitchFamily="18" charset="0"/>
              </a:rPr>
              <a:t>The menu influenced by English traditions and food culture</a:t>
            </a:r>
          </a:p>
        </p:txBody>
      </p:sp>
      <p:sp>
        <p:nvSpPr>
          <p:cNvPr id="3" name="Rectangle 2"/>
          <p:cNvSpPr/>
          <p:nvPr/>
        </p:nvSpPr>
        <p:spPr>
          <a:xfrm>
            <a:off x="838200" y="2228137"/>
            <a:ext cx="5018297" cy="369332"/>
          </a:xfrm>
          <a:prstGeom prst="rect">
            <a:avLst/>
          </a:prstGeom>
        </p:spPr>
        <p:txBody>
          <a:bodyPr wrap="none">
            <a:spAutoFit/>
          </a:bodyPr>
          <a:lstStyle/>
          <a:p>
            <a:r>
              <a:rPr lang="en-US" dirty="0">
                <a:latin typeface="Bell MT" pitchFamily="18" charset="0"/>
              </a:rPr>
              <a:t>(Cousins et al., 2019; </a:t>
            </a:r>
            <a:r>
              <a:rPr lang="en-US" dirty="0" err="1">
                <a:latin typeface="Bell MT" pitchFamily="18" charset="0"/>
              </a:rPr>
              <a:t>Vuggina</a:t>
            </a:r>
            <a:r>
              <a:rPr lang="en-US" dirty="0">
                <a:latin typeface="Bell MT" pitchFamily="18" charset="0"/>
              </a:rPr>
              <a:t>, 2020; Everett, 2016)</a:t>
            </a:r>
          </a:p>
        </p:txBody>
      </p:sp>
    </p:spTree>
    <p:extLst>
      <p:ext uri="{BB962C8B-B14F-4D97-AF65-F5344CB8AC3E}">
        <p14:creationId xmlns:p14="http://schemas.microsoft.com/office/powerpoint/2010/main" val="2851562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24064"/>
            <a:ext cx="5257801" cy="39337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10200" y="109537"/>
            <a:ext cx="1943100" cy="1000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1" name="Picture 5" descr="Beer - Free food icons"/>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0054" y="4529343"/>
            <a:ext cx="1680958" cy="168095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905000" y="4684693"/>
            <a:ext cx="2277433" cy="954107"/>
          </a:xfrm>
          <a:prstGeom prst="rect">
            <a:avLst/>
          </a:prstGeom>
        </p:spPr>
        <p:txBody>
          <a:bodyPr wrap="square">
            <a:spAutoFit/>
          </a:bodyPr>
          <a:lstStyle/>
          <a:p>
            <a:r>
              <a:rPr lang="en-US" sz="2800" dirty="0">
                <a:latin typeface="Bell MT" pitchFamily="18" charset="0"/>
              </a:rPr>
              <a:t>Beers, lager and cider</a:t>
            </a:r>
          </a:p>
        </p:txBody>
      </p:sp>
      <p:pic>
        <p:nvPicPr>
          <p:cNvPr id="4103" name="Picture 7" descr="Free Icon | Cide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67100" y="4322071"/>
            <a:ext cx="2095500" cy="2095501"/>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562600" y="1524000"/>
            <a:ext cx="1828800" cy="182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7543800" y="1828800"/>
            <a:ext cx="1131720" cy="523220"/>
          </a:xfrm>
          <a:prstGeom prst="rect">
            <a:avLst/>
          </a:prstGeom>
        </p:spPr>
        <p:txBody>
          <a:bodyPr wrap="none">
            <a:spAutoFit/>
          </a:bodyPr>
          <a:lstStyle/>
          <a:p>
            <a:r>
              <a:rPr lang="en-US" sz="2800" dirty="0">
                <a:latin typeface="Bell MT" pitchFamily="18" charset="0"/>
              </a:rPr>
              <a:t>Wines</a:t>
            </a:r>
          </a:p>
        </p:txBody>
      </p:sp>
      <p:pic>
        <p:nvPicPr>
          <p:cNvPr id="4106" name="Picture 10" descr="Free Icon | Cocktail"/>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728399" y="3657600"/>
            <a:ext cx="1981199" cy="19812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543800" y="4182797"/>
            <a:ext cx="1539204" cy="523220"/>
          </a:xfrm>
          <a:prstGeom prst="rect">
            <a:avLst/>
          </a:prstGeom>
        </p:spPr>
        <p:txBody>
          <a:bodyPr wrap="none">
            <a:spAutoFit/>
          </a:bodyPr>
          <a:lstStyle/>
          <a:p>
            <a:r>
              <a:rPr lang="en-US" sz="2800" dirty="0">
                <a:latin typeface="Bell MT" pitchFamily="18" charset="0"/>
              </a:rPr>
              <a:t>Cocktails</a:t>
            </a:r>
          </a:p>
        </p:txBody>
      </p:sp>
      <p:sp>
        <p:nvSpPr>
          <p:cNvPr id="2" name="Rectangle 1"/>
          <p:cNvSpPr/>
          <p:nvPr/>
        </p:nvSpPr>
        <p:spPr>
          <a:xfrm>
            <a:off x="6588137" y="6232906"/>
            <a:ext cx="2242922" cy="369332"/>
          </a:xfrm>
          <a:prstGeom prst="rect">
            <a:avLst/>
          </a:prstGeom>
        </p:spPr>
        <p:txBody>
          <a:bodyPr wrap="none">
            <a:spAutoFit/>
          </a:bodyPr>
          <a:lstStyle/>
          <a:p>
            <a:r>
              <a:rPr lang="en-US" dirty="0">
                <a:latin typeface="Bell MT" pitchFamily="18" charset="0"/>
              </a:rPr>
              <a:t>(The Milehouse,2023)</a:t>
            </a:r>
          </a:p>
        </p:txBody>
      </p:sp>
    </p:spTree>
    <p:extLst>
      <p:ext uri="{BB962C8B-B14F-4D97-AF65-F5344CB8AC3E}">
        <p14:creationId xmlns:p14="http://schemas.microsoft.com/office/powerpoint/2010/main" val="354335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500" fill="hold"/>
                                        <p:tgtEl>
                                          <p:spTgt spid="4098"/>
                                        </p:tgtEl>
                                        <p:attrNameLst>
                                          <p:attrName>ppt_x</p:attrName>
                                        </p:attrNameLst>
                                      </p:cBhvr>
                                      <p:tavLst>
                                        <p:tav tm="0">
                                          <p:val>
                                            <p:strVal val="#ppt_x"/>
                                          </p:val>
                                        </p:tav>
                                        <p:tav tm="100000">
                                          <p:val>
                                            <p:strVal val="#ppt_x"/>
                                          </p:val>
                                        </p:tav>
                                      </p:tavLst>
                                    </p:anim>
                                    <p:anim calcmode="lin" valueType="num">
                                      <p:cBhvr additive="base">
                                        <p:cTn id="8"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75896" y="0"/>
            <a:ext cx="6192208" cy="646331"/>
          </a:xfrm>
          <a:prstGeom prst="rect">
            <a:avLst/>
          </a:prstGeom>
        </p:spPr>
        <p:txBody>
          <a:bodyPr wrap="none">
            <a:spAutoFit/>
          </a:bodyPr>
          <a:lstStyle/>
          <a:p>
            <a:r>
              <a:rPr lang="en-US" sz="3600" b="1" dirty="0">
                <a:solidFill>
                  <a:schemeClr val="tx2"/>
                </a:solidFill>
                <a:latin typeface="Bell MT" pitchFamily="18" charset="0"/>
              </a:rPr>
              <a:t>Marketing Mix of </a:t>
            </a:r>
            <a:r>
              <a:rPr lang="en-US" sz="3600" b="1" dirty="0" err="1">
                <a:solidFill>
                  <a:schemeClr val="tx2"/>
                </a:solidFill>
                <a:latin typeface="Bell MT" pitchFamily="18" charset="0"/>
              </a:rPr>
              <a:t>MileHouse</a:t>
            </a:r>
            <a:endParaRPr lang="en-US" sz="3600" b="1" dirty="0">
              <a:solidFill>
                <a:schemeClr val="tx2"/>
              </a:solidFill>
              <a:latin typeface="Bell MT" pitchFamily="18" charset="0"/>
            </a:endParaRPr>
          </a:p>
        </p:txBody>
      </p:sp>
      <p:cxnSp>
        <p:nvCxnSpPr>
          <p:cNvPr id="4" name="Straight Connector 3"/>
          <p:cNvCxnSpPr/>
          <p:nvPr/>
        </p:nvCxnSpPr>
        <p:spPr>
          <a:xfrm>
            <a:off x="4572000" y="1143000"/>
            <a:ext cx="0" cy="4724400"/>
          </a:xfrm>
          <a:prstGeom prst="line">
            <a:avLst/>
          </a:prstGeom>
          <a:ln w="57150">
            <a:solidFill>
              <a:schemeClr val="tx2"/>
            </a:solidFill>
          </a:ln>
        </p:spPr>
        <p:style>
          <a:lnRef idx="1">
            <a:schemeClr val="dk1"/>
          </a:lnRef>
          <a:fillRef idx="0">
            <a:schemeClr val="dk1"/>
          </a:fillRef>
          <a:effectRef idx="0">
            <a:schemeClr val="dk1"/>
          </a:effectRef>
          <a:fontRef idx="minor">
            <a:schemeClr val="tx1"/>
          </a:fontRef>
        </p:style>
      </p:cxnSp>
      <p:sp>
        <p:nvSpPr>
          <p:cNvPr id="10" name="Rectangle 9"/>
          <p:cNvSpPr/>
          <p:nvPr/>
        </p:nvSpPr>
        <p:spPr>
          <a:xfrm>
            <a:off x="304800" y="809581"/>
            <a:ext cx="1531188" cy="584775"/>
          </a:xfrm>
          <a:prstGeom prst="rect">
            <a:avLst/>
          </a:prstGeom>
        </p:spPr>
        <p:txBody>
          <a:bodyPr wrap="none">
            <a:spAutoFit/>
          </a:bodyPr>
          <a:lstStyle/>
          <a:p>
            <a:r>
              <a:rPr lang="en-US" sz="3200" dirty="0">
                <a:solidFill>
                  <a:schemeClr val="tx2"/>
                </a:solidFill>
                <a:latin typeface="Bell MT" pitchFamily="18" charset="0"/>
              </a:rPr>
              <a:t>Product</a:t>
            </a:r>
          </a:p>
        </p:txBody>
      </p:sp>
      <p:sp>
        <p:nvSpPr>
          <p:cNvPr id="11" name="Rectangle 10"/>
          <p:cNvSpPr/>
          <p:nvPr/>
        </p:nvSpPr>
        <p:spPr>
          <a:xfrm>
            <a:off x="7961419" y="809581"/>
            <a:ext cx="1051891" cy="584775"/>
          </a:xfrm>
          <a:prstGeom prst="rect">
            <a:avLst/>
          </a:prstGeom>
        </p:spPr>
        <p:txBody>
          <a:bodyPr wrap="none">
            <a:spAutoFit/>
          </a:bodyPr>
          <a:lstStyle/>
          <a:p>
            <a:r>
              <a:rPr lang="en-US" sz="3200" dirty="0">
                <a:solidFill>
                  <a:schemeClr val="tx2"/>
                </a:solidFill>
                <a:latin typeface="Bell MT" pitchFamily="18" charset="0"/>
              </a:rPr>
              <a:t>Price</a:t>
            </a: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032" y="1327666"/>
            <a:ext cx="1847293" cy="1881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2133600" y="1331495"/>
            <a:ext cx="2262806" cy="830997"/>
          </a:xfrm>
          <a:prstGeom prst="rect">
            <a:avLst/>
          </a:prstGeom>
        </p:spPr>
        <p:txBody>
          <a:bodyPr wrap="square">
            <a:spAutoFit/>
          </a:bodyPr>
          <a:lstStyle/>
          <a:p>
            <a:r>
              <a:rPr lang="en-US" sz="2400" dirty="0">
                <a:latin typeface="Bell MT" pitchFamily="18" charset="0"/>
              </a:rPr>
              <a:t>Strong brand name</a:t>
            </a:r>
          </a:p>
        </p:txBody>
      </p:sp>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84675" y="3416968"/>
            <a:ext cx="2311731" cy="1764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 name="Rectangle 12"/>
          <p:cNvSpPr/>
          <p:nvPr/>
        </p:nvSpPr>
        <p:spPr>
          <a:xfrm>
            <a:off x="0" y="3614099"/>
            <a:ext cx="2084675" cy="830997"/>
          </a:xfrm>
          <a:prstGeom prst="rect">
            <a:avLst/>
          </a:prstGeom>
        </p:spPr>
        <p:txBody>
          <a:bodyPr wrap="square">
            <a:spAutoFit/>
          </a:bodyPr>
          <a:lstStyle/>
          <a:p>
            <a:r>
              <a:rPr lang="en-US" sz="2400" dirty="0">
                <a:latin typeface="Bell MT" pitchFamily="18" charset="0"/>
              </a:rPr>
              <a:t>Environment and ambiance</a:t>
            </a:r>
          </a:p>
        </p:txBody>
      </p:sp>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031" y="4652962"/>
            <a:ext cx="1847293" cy="2205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Rectangle 13"/>
          <p:cNvSpPr/>
          <p:nvPr/>
        </p:nvSpPr>
        <p:spPr>
          <a:xfrm>
            <a:off x="2133600" y="5787998"/>
            <a:ext cx="3674724" cy="830997"/>
          </a:xfrm>
          <a:prstGeom prst="rect">
            <a:avLst/>
          </a:prstGeom>
        </p:spPr>
        <p:txBody>
          <a:bodyPr wrap="none">
            <a:spAutoFit/>
          </a:bodyPr>
          <a:lstStyle/>
          <a:p>
            <a:r>
              <a:rPr lang="en-US" sz="2400" dirty="0">
                <a:latin typeface="Bell MT" pitchFamily="18" charset="0"/>
              </a:rPr>
              <a:t>Good quality food</a:t>
            </a:r>
          </a:p>
          <a:p>
            <a:r>
              <a:rPr lang="en-US" sz="2400" dirty="0">
                <a:latin typeface="Bell MT" pitchFamily="18" charset="0"/>
              </a:rPr>
              <a:t>Good customer relationship</a:t>
            </a:r>
          </a:p>
        </p:txBody>
      </p:sp>
      <p:pic>
        <p:nvPicPr>
          <p:cNvPr id="5125"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35081" y="1516161"/>
            <a:ext cx="4019550" cy="1104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14"/>
          <p:cNvSpPr/>
          <p:nvPr/>
        </p:nvSpPr>
        <p:spPr>
          <a:xfrm>
            <a:off x="6969344" y="2621061"/>
            <a:ext cx="1447832" cy="461665"/>
          </a:xfrm>
          <a:prstGeom prst="rect">
            <a:avLst/>
          </a:prstGeom>
        </p:spPr>
        <p:txBody>
          <a:bodyPr wrap="none">
            <a:spAutoFit/>
          </a:bodyPr>
          <a:lstStyle/>
          <a:p>
            <a:r>
              <a:rPr lang="en-US" sz="2400" dirty="0">
                <a:latin typeface="Bell MT" pitchFamily="18" charset="0"/>
              </a:rPr>
              <a:t>Discounts</a:t>
            </a:r>
          </a:p>
        </p:txBody>
      </p:sp>
      <p:pic>
        <p:nvPicPr>
          <p:cNvPr id="5126"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833519" y="3295650"/>
            <a:ext cx="4133850" cy="742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Rectangle 15"/>
          <p:cNvSpPr/>
          <p:nvPr/>
        </p:nvSpPr>
        <p:spPr>
          <a:xfrm>
            <a:off x="4885757" y="4144557"/>
            <a:ext cx="4173643" cy="461665"/>
          </a:xfrm>
          <a:prstGeom prst="rect">
            <a:avLst/>
          </a:prstGeom>
        </p:spPr>
        <p:txBody>
          <a:bodyPr wrap="none">
            <a:spAutoFit/>
          </a:bodyPr>
          <a:lstStyle/>
          <a:p>
            <a:r>
              <a:rPr lang="en-US" sz="2400" dirty="0">
                <a:latin typeface="Bell MT" pitchFamily="18" charset="0"/>
              </a:rPr>
              <a:t>Low prices and value for money</a:t>
            </a:r>
          </a:p>
        </p:txBody>
      </p:sp>
      <p:sp>
        <p:nvSpPr>
          <p:cNvPr id="3" name="Rectangle 2"/>
          <p:cNvSpPr/>
          <p:nvPr/>
        </p:nvSpPr>
        <p:spPr>
          <a:xfrm>
            <a:off x="6352851" y="4627602"/>
            <a:ext cx="2791149" cy="369332"/>
          </a:xfrm>
          <a:prstGeom prst="rect">
            <a:avLst/>
          </a:prstGeom>
        </p:spPr>
        <p:txBody>
          <a:bodyPr wrap="none">
            <a:spAutoFit/>
          </a:bodyPr>
          <a:lstStyle/>
          <a:p>
            <a:r>
              <a:rPr lang="en-US" dirty="0">
                <a:latin typeface="Bell MT" pitchFamily="18" charset="0"/>
              </a:rPr>
              <a:t>(</a:t>
            </a:r>
            <a:r>
              <a:rPr lang="en-US" dirty="0" err="1">
                <a:latin typeface="Bell MT" pitchFamily="18" charset="0"/>
              </a:rPr>
              <a:t>Heston</a:t>
            </a:r>
            <a:r>
              <a:rPr lang="en-US" dirty="0">
                <a:latin typeface="Bell MT" pitchFamily="18" charset="0"/>
              </a:rPr>
              <a:t> Blumenthal, 2023) </a:t>
            </a:r>
          </a:p>
        </p:txBody>
      </p:sp>
      <p:sp>
        <p:nvSpPr>
          <p:cNvPr id="5" name="Rectangle 4"/>
          <p:cNvSpPr/>
          <p:nvPr/>
        </p:nvSpPr>
        <p:spPr>
          <a:xfrm>
            <a:off x="2165465" y="2604577"/>
            <a:ext cx="2003305" cy="369332"/>
          </a:xfrm>
          <a:prstGeom prst="rect">
            <a:avLst/>
          </a:prstGeom>
        </p:spPr>
        <p:txBody>
          <a:bodyPr wrap="none">
            <a:spAutoFit/>
          </a:bodyPr>
          <a:lstStyle/>
          <a:p>
            <a:r>
              <a:rPr lang="en-US" dirty="0">
                <a:latin typeface="Bell MT" pitchFamily="18" charset="0"/>
              </a:rPr>
              <a:t>(</a:t>
            </a:r>
            <a:r>
              <a:rPr lang="en-US" dirty="0" err="1">
                <a:latin typeface="Bell MT" pitchFamily="18" charset="0"/>
              </a:rPr>
              <a:t>Tripadvisor</a:t>
            </a:r>
            <a:r>
              <a:rPr lang="en-US" dirty="0">
                <a:latin typeface="Bell MT" pitchFamily="18" charset="0"/>
              </a:rPr>
              <a:t>, 2023)</a:t>
            </a:r>
          </a:p>
        </p:txBody>
      </p:sp>
      <p:sp>
        <p:nvSpPr>
          <p:cNvPr id="6" name="Rectangle 5"/>
          <p:cNvSpPr/>
          <p:nvPr/>
        </p:nvSpPr>
        <p:spPr>
          <a:xfrm>
            <a:off x="6546643" y="4996934"/>
            <a:ext cx="2242922" cy="369332"/>
          </a:xfrm>
          <a:prstGeom prst="rect">
            <a:avLst/>
          </a:prstGeom>
        </p:spPr>
        <p:txBody>
          <a:bodyPr wrap="none">
            <a:spAutoFit/>
          </a:bodyPr>
          <a:lstStyle/>
          <a:p>
            <a:r>
              <a:rPr lang="en-US" dirty="0">
                <a:latin typeface="Bell MT" pitchFamily="18" charset="0"/>
              </a:rPr>
              <a:t>(The Milehouse,2023)</a:t>
            </a:r>
          </a:p>
        </p:txBody>
      </p:sp>
    </p:spTree>
    <p:extLst>
      <p:ext uri="{BB962C8B-B14F-4D97-AF65-F5344CB8AC3E}">
        <p14:creationId xmlns:p14="http://schemas.microsoft.com/office/powerpoint/2010/main" val="1716413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p:cNvCxnSpPr/>
          <p:nvPr/>
        </p:nvCxnSpPr>
        <p:spPr>
          <a:xfrm>
            <a:off x="4572000" y="1143000"/>
            <a:ext cx="0" cy="4724400"/>
          </a:xfrm>
          <a:prstGeom prst="line">
            <a:avLst/>
          </a:prstGeom>
          <a:ln w="38100"/>
        </p:spPr>
        <p:style>
          <a:lnRef idx="1">
            <a:schemeClr val="dk1"/>
          </a:lnRef>
          <a:fillRef idx="0">
            <a:schemeClr val="dk1"/>
          </a:fillRef>
          <a:effectRef idx="0">
            <a:schemeClr val="dk1"/>
          </a:effectRef>
          <a:fontRef idx="minor">
            <a:schemeClr val="tx1"/>
          </a:fontRef>
        </p:style>
      </p:cxnSp>
      <p:sp>
        <p:nvSpPr>
          <p:cNvPr id="3" name="Rectangle 2"/>
          <p:cNvSpPr/>
          <p:nvPr/>
        </p:nvSpPr>
        <p:spPr>
          <a:xfrm>
            <a:off x="8022" y="224226"/>
            <a:ext cx="1537600" cy="461665"/>
          </a:xfrm>
          <a:prstGeom prst="rect">
            <a:avLst/>
          </a:prstGeom>
        </p:spPr>
        <p:txBody>
          <a:bodyPr wrap="none">
            <a:spAutoFit/>
          </a:bodyPr>
          <a:lstStyle/>
          <a:p>
            <a:r>
              <a:rPr lang="en-US" sz="2400" dirty="0">
                <a:solidFill>
                  <a:schemeClr val="tx2"/>
                </a:solidFill>
                <a:latin typeface="Bell MT" pitchFamily="18" charset="0"/>
              </a:rPr>
              <a:t>Promotion</a:t>
            </a:r>
          </a:p>
        </p:txBody>
      </p:sp>
      <p:sp>
        <p:nvSpPr>
          <p:cNvPr id="4" name="Rectangle 3"/>
          <p:cNvSpPr/>
          <p:nvPr/>
        </p:nvSpPr>
        <p:spPr>
          <a:xfrm>
            <a:off x="8325853" y="369332"/>
            <a:ext cx="854721" cy="461665"/>
          </a:xfrm>
          <a:prstGeom prst="rect">
            <a:avLst/>
          </a:prstGeom>
        </p:spPr>
        <p:txBody>
          <a:bodyPr wrap="none">
            <a:spAutoFit/>
          </a:bodyPr>
          <a:lstStyle/>
          <a:p>
            <a:r>
              <a:rPr lang="en-US" sz="2400" dirty="0">
                <a:solidFill>
                  <a:schemeClr val="tx2"/>
                </a:solidFill>
                <a:latin typeface="Bell MT" pitchFamily="18" charset="0"/>
              </a:rPr>
              <a:t>Place</a:t>
            </a:r>
          </a:p>
        </p:txBody>
      </p:sp>
      <p:sp>
        <p:nvSpPr>
          <p:cNvPr id="5" name="Rectangle 4"/>
          <p:cNvSpPr/>
          <p:nvPr/>
        </p:nvSpPr>
        <p:spPr>
          <a:xfrm>
            <a:off x="1902275" y="-68162"/>
            <a:ext cx="5524654" cy="584775"/>
          </a:xfrm>
          <a:prstGeom prst="rect">
            <a:avLst/>
          </a:prstGeom>
        </p:spPr>
        <p:txBody>
          <a:bodyPr wrap="none">
            <a:spAutoFit/>
          </a:bodyPr>
          <a:lstStyle/>
          <a:p>
            <a:r>
              <a:rPr lang="en-US" sz="3200" b="1" dirty="0">
                <a:solidFill>
                  <a:schemeClr val="tx2"/>
                </a:solidFill>
                <a:latin typeface="Bell MT" pitchFamily="18" charset="0"/>
              </a:rPr>
              <a:t>Marketing Mix of </a:t>
            </a:r>
            <a:r>
              <a:rPr lang="en-US" sz="3200" b="1" dirty="0" err="1">
                <a:solidFill>
                  <a:schemeClr val="tx2"/>
                </a:solidFill>
                <a:latin typeface="Bell MT" pitchFamily="18" charset="0"/>
              </a:rPr>
              <a:t>MileHouse</a:t>
            </a:r>
            <a:endParaRPr lang="en-US" sz="3200" b="1" dirty="0">
              <a:solidFill>
                <a:schemeClr val="tx2"/>
              </a:solidFill>
              <a:latin typeface="Bell MT" pitchFamily="18" charset="0"/>
            </a:endParaRPr>
          </a:p>
        </p:txBody>
      </p:sp>
      <p:pic>
        <p:nvPicPr>
          <p:cNvPr id="6146" name="Picture 2" descr="Website - Free web ic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2" y="1006279"/>
            <a:ext cx="1478000" cy="14780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457200" y="2484280"/>
            <a:ext cx="3610604" cy="369332"/>
          </a:xfrm>
          <a:prstGeom prst="rect">
            <a:avLst/>
          </a:prstGeom>
        </p:spPr>
        <p:txBody>
          <a:bodyPr wrap="none">
            <a:spAutoFit/>
          </a:bodyPr>
          <a:lstStyle/>
          <a:p>
            <a:r>
              <a:rPr lang="en-US" dirty="0">
                <a:latin typeface="Bell MT" pitchFamily="18" charset="0"/>
              </a:rPr>
              <a:t>https://www.grill.co.uk/milehouse/</a:t>
            </a:r>
          </a:p>
        </p:txBody>
      </p:sp>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362200" y="2989832"/>
            <a:ext cx="1990725" cy="18336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76400" y="685799"/>
            <a:ext cx="2895597" cy="16002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94737" y="3906680"/>
            <a:ext cx="2018873" cy="1569660"/>
          </a:xfrm>
          <a:prstGeom prst="rect">
            <a:avLst/>
          </a:prstGeom>
        </p:spPr>
        <p:txBody>
          <a:bodyPr wrap="square">
            <a:spAutoFit/>
          </a:bodyPr>
          <a:lstStyle/>
          <a:p>
            <a:r>
              <a:rPr lang="en-US" sz="2400" dirty="0">
                <a:latin typeface="Bell MT" pitchFamily="18" charset="0"/>
              </a:rPr>
              <a:t>Social media</a:t>
            </a:r>
          </a:p>
          <a:p>
            <a:pPr marL="285750" indent="-285750">
              <a:buFont typeface="Arial" pitchFamily="34" charset="0"/>
              <a:buChar char="•"/>
            </a:pPr>
            <a:r>
              <a:rPr lang="en-US" sz="2400" dirty="0">
                <a:latin typeface="Bell MT" pitchFamily="18" charset="0"/>
              </a:rPr>
              <a:t>Facebook and </a:t>
            </a:r>
            <a:r>
              <a:rPr lang="en-US" sz="2400" dirty="0" err="1">
                <a:latin typeface="Bell MT" pitchFamily="18" charset="0"/>
              </a:rPr>
              <a:t>Instagram</a:t>
            </a:r>
            <a:r>
              <a:rPr lang="en-US" sz="2400" dirty="0">
                <a:latin typeface="Bell MT" pitchFamily="18" charset="0"/>
              </a:rPr>
              <a:t> </a:t>
            </a:r>
          </a:p>
        </p:txBody>
      </p:sp>
      <p:pic>
        <p:nvPicPr>
          <p:cNvPr id="6149"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97364" y="1143001"/>
            <a:ext cx="4546636" cy="3505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0"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40097" y="4648201"/>
            <a:ext cx="3403903" cy="2072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3379402" y="5917012"/>
            <a:ext cx="2435923" cy="830997"/>
          </a:xfrm>
          <a:prstGeom prst="rect">
            <a:avLst/>
          </a:prstGeom>
        </p:spPr>
        <p:txBody>
          <a:bodyPr wrap="none">
            <a:spAutoFit/>
          </a:bodyPr>
          <a:lstStyle/>
          <a:p>
            <a:r>
              <a:rPr lang="en-US" sz="2400" dirty="0">
                <a:latin typeface="Bell MT" pitchFamily="18" charset="0"/>
              </a:rPr>
              <a:t>Stunning exterior</a:t>
            </a:r>
          </a:p>
          <a:p>
            <a:r>
              <a:rPr lang="en-US" sz="2400" dirty="0">
                <a:latin typeface="Bell MT" pitchFamily="18" charset="0"/>
              </a:rPr>
              <a:t>By the roadside </a:t>
            </a:r>
          </a:p>
        </p:txBody>
      </p:sp>
      <p:sp>
        <p:nvSpPr>
          <p:cNvPr id="9" name="Rectangle 8"/>
          <p:cNvSpPr/>
          <p:nvPr/>
        </p:nvSpPr>
        <p:spPr>
          <a:xfrm>
            <a:off x="-48882" y="6488668"/>
            <a:ext cx="2242922" cy="369332"/>
          </a:xfrm>
          <a:prstGeom prst="rect">
            <a:avLst/>
          </a:prstGeom>
        </p:spPr>
        <p:txBody>
          <a:bodyPr wrap="none">
            <a:spAutoFit/>
          </a:bodyPr>
          <a:lstStyle/>
          <a:p>
            <a:r>
              <a:rPr lang="en-US" dirty="0">
                <a:latin typeface="Bell MT" pitchFamily="18" charset="0"/>
              </a:rPr>
              <a:t>(The Milehouse,2023)</a:t>
            </a:r>
          </a:p>
        </p:txBody>
      </p:sp>
      <p:sp>
        <p:nvSpPr>
          <p:cNvPr id="10" name="Rectangle 9"/>
          <p:cNvSpPr/>
          <p:nvPr/>
        </p:nvSpPr>
        <p:spPr>
          <a:xfrm>
            <a:off x="4597364" y="4270556"/>
            <a:ext cx="2009653" cy="369332"/>
          </a:xfrm>
          <a:prstGeom prst="rect">
            <a:avLst/>
          </a:prstGeom>
        </p:spPr>
        <p:txBody>
          <a:bodyPr wrap="none">
            <a:spAutoFit/>
          </a:bodyPr>
          <a:lstStyle/>
          <a:p>
            <a:r>
              <a:rPr lang="en-US" dirty="0">
                <a:latin typeface="Bell MT" pitchFamily="18" charset="0"/>
              </a:rPr>
              <a:t>(Visit Stroke, 2023)</a:t>
            </a:r>
          </a:p>
        </p:txBody>
      </p:sp>
    </p:spTree>
    <p:extLst>
      <p:ext uri="{BB962C8B-B14F-4D97-AF65-F5344CB8AC3E}">
        <p14:creationId xmlns:p14="http://schemas.microsoft.com/office/powerpoint/2010/main" val="3103096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20148378">
            <a:off x="321372" y="2711676"/>
            <a:ext cx="4076700" cy="29193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9430899">
            <a:off x="5296636" y="3294656"/>
            <a:ext cx="3628078" cy="28798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0177763">
            <a:off x="2462433" y="3187308"/>
            <a:ext cx="3884860" cy="28303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033" y="-304800"/>
            <a:ext cx="9143999" cy="2398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6970" y="-215058"/>
            <a:ext cx="4154029" cy="2308324"/>
          </a:xfrm>
          <a:prstGeom prst="rect">
            <a:avLst/>
          </a:prstGeom>
          <a:solidFill>
            <a:schemeClr val="accent1">
              <a:lumMod val="20000"/>
              <a:lumOff val="80000"/>
              <a:alpha val="94000"/>
            </a:schemeClr>
          </a:solidFill>
          <a:effectLst>
            <a:softEdge rad="63500"/>
          </a:effectLst>
        </p:spPr>
        <p:txBody>
          <a:bodyPr wrap="square">
            <a:spAutoFit/>
          </a:bodyPr>
          <a:lstStyle/>
          <a:p>
            <a:pPr marL="342900" indent="-342900">
              <a:buFont typeface="Arial" pitchFamily="34" charset="0"/>
              <a:buChar char="•"/>
            </a:pPr>
            <a:r>
              <a:rPr lang="en-US" sz="2400" dirty="0">
                <a:latin typeface="Bell MT" pitchFamily="18" charset="0"/>
              </a:rPr>
              <a:t>Aesthetics</a:t>
            </a:r>
          </a:p>
          <a:p>
            <a:pPr marL="342900" indent="-342900">
              <a:buFont typeface="Arial" pitchFamily="34" charset="0"/>
              <a:buChar char="•"/>
            </a:pPr>
            <a:r>
              <a:rPr lang="en-US" sz="2400" dirty="0">
                <a:latin typeface="Bell MT" pitchFamily="18" charset="0"/>
              </a:rPr>
              <a:t>The interior decoration</a:t>
            </a:r>
          </a:p>
          <a:p>
            <a:pPr marL="342900" indent="-342900">
              <a:buFont typeface="Arial" pitchFamily="34" charset="0"/>
              <a:buChar char="•"/>
            </a:pPr>
            <a:r>
              <a:rPr lang="en-US" sz="2400" dirty="0">
                <a:latin typeface="Bell MT" pitchFamily="18" charset="0"/>
              </a:rPr>
              <a:t>The décor</a:t>
            </a:r>
          </a:p>
          <a:p>
            <a:pPr marL="342900" indent="-342900">
              <a:buFont typeface="Arial" pitchFamily="34" charset="0"/>
              <a:buChar char="•"/>
            </a:pPr>
            <a:r>
              <a:rPr lang="en-US" sz="2400" dirty="0">
                <a:latin typeface="Bell MT" pitchFamily="18" charset="0"/>
              </a:rPr>
              <a:t>The arrangement</a:t>
            </a:r>
          </a:p>
          <a:p>
            <a:pPr marL="342900" indent="-342900">
              <a:buFont typeface="Arial" pitchFamily="34" charset="0"/>
              <a:buChar char="•"/>
            </a:pPr>
            <a:r>
              <a:rPr lang="en-US" sz="2400" dirty="0">
                <a:latin typeface="Bell MT" pitchFamily="18" charset="0"/>
              </a:rPr>
              <a:t>Food taste and presentation</a:t>
            </a:r>
          </a:p>
          <a:p>
            <a:pPr marL="342900" indent="-342900">
              <a:buFont typeface="Arial" pitchFamily="34" charset="0"/>
              <a:buChar char="•"/>
            </a:pPr>
            <a:r>
              <a:rPr lang="en-US" sz="2400" dirty="0">
                <a:latin typeface="Bell MT" pitchFamily="18" charset="0"/>
              </a:rPr>
              <a:t>The design elevate the menu</a:t>
            </a:r>
          </a:p>
        </p:txBody>
      </p:sp>
      <p:sp>
        <p:nvSpPr>
          <p:cNvPr id="3" name="Rectangle 2"/>
          <p:cNvSpPr/>
          <p:nvPr/>
        </p:nvSpPr>
        <p:spPr>
          <a:xfrm>
            <a:off x="6354239" y="-292388"/>
            <a:ext cx="2904385" cy="584775"/>
          </a:xfrm>
          <a:prstGeom prst="rect">
            <a:avLst/>
          </a:prstGeom>
          <a:solidFill>
            <a:schemeClr val="bg1"/>
          </a:solidFill>
        </p:spPr>
        <p:txBody>
          <a:bodyPr wrap="none">
            <a:spAutoFit/>
          </a:bodyPr>
          <a:lstStyle/>
          <a:p>
            <a:r>
              <a:rPr lang="en-US" sz="3200" dirty="0">
                <a:latin typeface="Bell MT" pitchFamily="18" charset="0"/>
              </a:rPr>
              <a:t>Customer value </a:t>
            </a:r>
          </a:p>
        </p:txBody>
      </p:sp>
      <p:sp>
        <p:nvSpPr>
          <p:cNvPr id="4" name="Rectangle 3"/>
          <p:cNvSpPr/>
          <p:nvPr/>
        </p:nvSpPr>
        <p:spPr>
          <a:xfrm>
            <a:off x="7555832" y="2097631"/>
            <a:ext cx="1600200" cy="369332"/>
          </a:xfrm>
          <a:prstGeom prst="rect">
            <a:avLst/>
          </a:prstGeom>
        </p:spPr>
        <p:txBody>
          <a:bodyPr wrap="square">
            <a:spAutoFit/>
          </a:bodyPr>
          <a:lstStyle/>
          <a:p>
            <a:r>
              <a:rPr lang="fr-FR" dirty="0"/>
              <a:t>(MRM, 2023)</a:t>
            </a:r>
            <a:endParaRPr lang="en-US" dirty="0"/>
          </a:p>
        </p:txBody>
      </p:sp>
      <p:sp>
        <p:nvSpPr>
          <p:cNvPr id="5" name="Rectangle 4"/>
          <p:cNvSpPr/>
          <p:nvPr/>
        </p:nvSpPr>
        <p:spPr>
          <a:xfrm>
            <a:off x="152400" y="6357205"/>
            <a:ext cx="1444626" cy="369332"/>
          </a:xfrm>
          <a:prstGeom prst="rect">
            <a:avLst/>
          </a:prstGeom>
        </p:spPr>
        <p:txBody>
          <a:bodyPr wrap="none">
            <a:spAutoFit/>
          </a:bodyPr>
          <a:lstStyle/>
          <a:p>
            <a:r>
              <a:rPr lang="en-US" dirty="0"/>
              <a:t>(Bruce, 2022)</a:t>
            </a:r>
          </a:p>
        </p:txBody>
      </p:sp>
      <p:sp>
        <p:nvSpPr>
          <p:cNvPr id="6" name="Rectangle 5"/>
          <p:cNvSpPr/>
          <p:nvPr/>
        </p:nvSpPr>
        <p:spPr>
          <a:xfrm>
            <a:off x="7848600" y="6376201"/>
            <a:ext cx="1354410" cy="369332"/>
          </a:xfrm>
          <a:prstGeom prst="rect">
            <a:avLst/>
          </a:prstGeom>
        </p:spPr>
        <p:txBody>
          <a:bodyPr wrap="none">
            <a:spAutoFit/>
          </a:bodyPr>
          <a:lstStyle/>
          <a:p>
            <a:r>
              <a:rPr lang="en-US" dirty="0"/>
              <a:t>(Greg, 2023)</a:t>
            </a:r>
          </a:p>
        </p:txBody>
      </p:sp>
    </p:spTree>
    <p:extLst>
      <p:ext uri="{BB962C8B-B14F-4D97-AF65-F5344CB8AC3E}">
        <p14:creationId xmlns:p14="http://schemas.microsoft.com/office/powerpoint/2010/main" val="512352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fade">
                                      <p:cBhvr>
                                        <p:cTn id="7" dur="1000"/>
                                        <p:tgtEl>
                                          <p:spTgt spid="7170"/>
                                        </p:tgtEl>
                                      </p:cBhvr>
                                    </p:animEffect>
                                    <p:anim calcmode="lin" valueType="num">
                                      <p:cBhvr>
                                        <p:cTn id="8" dur="1000" fill="hold"/>
                                        <p:tgtEl>
                                          <p:spTgt spid="7170"/>
                                        </p:tgtEl>
                                        <p:attrNameLst>
                                          <p:attrName>ppt_x</p:attrName>
                                        </p:attrNameLst>
                                      </p:cBhvr>
                                      <p:tavLst>
                                        <p:tav tm="0">
                                          <p:val>
                                            <p:strVal val="#ppt_x"/>
                                          </p:val>
                                        </p:tav>
                                        <p:tav tm="100000">
                                          <p:val>
                                            <p:strVal val="#ppt_x"/>
                                          </p:val>
                                        </p:tav>
                                      </p:tavLst>
                                    </p:anim>
                                    <p:anim calcmode="lin" valueType="num">
                                      <p:cBhvr>
                                        <p:cTn id="9" dur="1000" fill="hold"/>
                                        <p:tgtEl>
                                          <p:spTgt spid="717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gtEl>
                                        <p:attrNameLst>
                                          <p:attrName>style.visibility</p:attrName>
                                        </p:attrNameLst>
                                      </p:cBhvr>
                                      <p:to>
                                        <p:strVal val="visible"/>
                                      </p:to>
                                    </p:set>
                                    <p:animEffect transition="in" filter="fade">
                                      <p:cBhvr>
                                        <p:cTn id="14" dur="1000"/>
                                        <p:tgtEl>
                                          <p:spTgt spid="7172"/>
                                        </p:tgtEl>
                                      </p:cBhvr>
                                    </p:animEffect>
                                    <p:anim calcmode="lin" valueType="num">
                                      <p:cBhvr>
                                        <p:cTn id="15" dur="1000" fill="hold"/>
                                        <p:tgtEl>
                                          <p:spTgt spid="7172"/>
                                        </p:tgtEl>
                                        <p:attrNameLst>
                                          <p:attrName>ppt_x</p:attrName>
                                        </p:attrNameLst>
                                      </p:cBhvr>
                                      <p:tavLst>
                                        <p:tav tm="0">
                                          <p:val>
                                            <p:strVal val="#ppt_x"/>
                                          </p:val>
                                        </p:tav>
                                        <p:tav tm="100000">
                                          <p:val>
                                            <p:strVal val="#ppt_x"/>
                                          </p:val>
                                        </p:tav>
                                      </p:tavLst>
                                    </p:anim>
                                    <p:anim calcmode="lin" valueType="num">
                                      <p:cBhvr>
                                        <p:cTn id="16" dur="1000" fill="hold"/>
                                        <p:tgtEl>
                                          <p:spTgt spid="717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1"/>
                                        </p:tgtEl>
                                        <p:attrNameLst>
                                          <p:attrName>style.visibility</p:attrName>
                                        </p:attrNameLst>
                                      </p:cBhvr>
                                      <p:to>
                                        <p:strVal val="visible"/>
                                      </p:to>
                                    </p:set>
                                    <p:animEffect transition="in" filter="fade">
                                      <p:cBhvr>
                                        <p:cTn id="21" dur="1000"/>
                                        <p:tgtEl>
                                          <p:spTgt spid="7171"/>
                                        </p:tgtEl>
                                      </p:cBhvr>
                                    </p:animEffect>
                                    <p:anim calcmode="lin" valueType="num">
                                      <p:cBhvr>
                                        <p:cTn id="22" dur="1000" fill="hold"/>
                                        <p:tgtEl>
                                          <p:spTgt spid="7171"/>
                                        </p:tgtEl>
                                        <p:attrNameLst>
                                          <p:attrName>ppt_x</p:attrName>
                                        </p:attrNameLst>
                                      </p:cBhvr>
                                      <p:tavLst>
                                        <p:tav tm="0">
                                          <p:val>
                                            <p:strVal val="#ppt_x"/>
                                          </p:val>
                                        </p:tav>
                                        <p:tav tm="100000">
                                          <p:val>
                                            <p:strVal val="#ppt_x"/>
                                          </p:val>
                                        </p:tav>
                                      </p:tavLst>
                                    </p:anim>
                                    <p:anim calcmode="lin" valueType="num">
                                      <p:cBhvr>
                                        <p:cTn id="23"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9124" y="3914775"/>
            <a:ext cx="5791200" cy="131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37509" y="658871"/>
            <a:ext cx="4520346" cy="2166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4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74" y="5229225"/>
            <a:ext cx="6743700" cy="1628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962400" y="0"/>
            <a:ext cx="3853491" cy="523220"/>
          </a:xfrm>
          <a:prstGeom prst="rect">
            <a:avLst/>
          </a:prstGeom>
        </p:spPr>
        <p:txBody>
          <a:bodyPr wrap="none">
            <a:spAutoFit/>
          </a:bodyPr>
          <a:lstStyle/>
          <a:p>
            <a:r>
              <a:rPr lang="en-US" sz="2800" dirty="0">
                <a:solidFill>
                  <a:schemeClr val="tx2"/>
                </a:solidFill>
                <a:latin typeface="Bell MT" pitchFamily="18" charset="0"/>
              </a:rPr>
              <a:t>Online Customer Review</a:t>
            </a:r>
          </a:p>
        </p:txBody>
      </p:sp>
      <p:pic>
        <p:nvPicPr>
          <p:cNvPr id="10245"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674" y="233497"/>
            <a:ext cx="3770341" cy="36812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6856557" y="6019800"/>
            <a:ext cx="2003305" cy="369332"/>
          </a:xfrm>
          <a:prstGeom prst="rect">
            <a:avLst/>
          </a:prstGeom>
        </p:spPr>
        <p:txBody>
          <a:bodyPr wrap="none">
            <a:spAutoFit/>
          </a:bodyPr>
          <a:lstStyle/>
          <a:p>
            <a:r>
              <a:rPr lang="en-US" dirty="0">
                <a:latin typeface="Bell MT" pitchFamily="18" charset="0"/>
              </a:rPr>
              <a:t>(</a:t>
            </a:r>
            <a:r>
              <a:rPr lang="en-US" dirty="0" err="1">
                <a:latin typeface="Bell MT" pitchFamily="18" charset="0"/>
              </a:rPr>
              <a:t>Tripadvisor</a:t>
            </a:r>
            <a:r>
              <a:rPr lang="en-US" dirty="0">
                <a:latin typeface="Bell MT" pitchFamily="18" charset="0"/>
              </a:rPr>
              <a:t>, 2023)</a:t>
            </a:r>
          </a:p>
        </p:txBody>
      </p:sp>
    </p:spTree>
    <p:extLst>
      <p:ext uri="{BB962C8B-B14F-4D97-AF65-F5344CB8AC3E}">
        <p14:creationId xmlns:p14="http://schemas.microsoft.com/office/powerpoint/2010/main" val="3413038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72000" y="3941358"/>
            <a:ext cx="4592053" cy="2903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42" y="0"/>
            <a:ext cx="3717758"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3601452" y="32084"/>
            <a:ext cx="5562601" cy="4401205"/>
          </a:xfrm>
          <a:prstGeom prst="rect">
            <a:avLst/>
          </a:prstGeom>
          <a:solidFill>
            <a:schemeClr val="tx2">
              <a:lumMod val="40000"/>
              <a:lumOff val="60000"/>
              <a:alpha val="38000"/>
            </a:schemeClr>
          </a:solidFill>
        </p:spPr>
        <p:txBody>
          <a:bodyPr wrap="square">
            <a:spAutoFit/>
          </a:bodyPr>
          <a:lstStyle/>
          <a:p>
            <a:r>
              <a:rPr lang="en-US" sz="2800" b="1" dirty="0">
                <a:latin typeface="Bell MT" pitchFamily="18" charset="0"/>
              </a:rPr>
              <a:t>Customer engagement</a:t>
            </a:r>
          </a:p>
          <a:p>
            <a:r>
              <a:rPr lang="en-US" sz="2800" dirty="0">
                <a:latin typeface="Bell MT" pitchFamily="18" charset="0"/>
              </a:rPr>
              <a:t>Use social Media such as </a:t>
            </a:r>
            <a:r>
              <a:rPr lang="en-US" sz="2800" dirty="0" err="1">
                <a:latin typeface="Bell MT" pitchFamily="18" charset="0"/>
              </a:rPr>
              <a:t>facebook</a:t>
            </a:r>
            <a:endParaRPr lang="en-US" sz="2800" dirty="0">
              <a:latin typeface="Bell MT" pitchFamily="18" charset="0"/>
            </a:endParaRPr>
          </a:p>
          <a:p>
            <a:pPr marL="285750" indent="-285750">
              <a:buFont typeface="Arial" pitchFamily="34" charset="0"/>
              <a:buChar char="•"/>
            </a:pPr>
            <a:r>
              <a:rPr lang="en-US" sz="2800" dirty="0">
                <a:latin typeface="Bell MT" pitchFamily="18" charset="0"/>
              </a:rPr>
              <a:t>Conduct polls on their favorite offerings (</a:t>
            </a:r>
            <a:r>
              <a:rPr lang="es-ES" sz="2800" dirty="0" err="1">
                <a:latin typeface="Bell MT" pitchFamily="18" charset="0"/>
              </a:rPr>
              <a:t>Bansal</a:t>
            </a:r>
            <a:r>
              <a:rPr lang="es-ES" sz="2800" dirty="0">
                <a:latin typeface="Bell MT" pitchFamily="18" charset="0"/>
              </a:rPr>
              <a:t> and </a:t>
            </a:r>
            <a:r>
              <a:rPr lang="es-ES" sz="2800" dirty="0" err="1">
                <a:latin typeface="Bell MT" pitchFamily="18" charset="0"/>
              </a:rPr>
              <a:t>Pruthi</a:t>
            </a:r>
            <a:r>
              <a:rPr lang="es-ES" sz="2800" dirty="0">
                <a:latin typeface="Bell MT" pitchFamily="18" charset="0"/>
              </a:rPr>
              <a:t>, 2021). </a:t>
            </a:r>
            <a:endParaRPr lang="en-US" sz="2800" dirty="0">
              <a:latin typeface="Bell MT" pitchFamily="18" charset="0"/>
            </a:endParaRPr>
          </a:p>
          <a:p>
            <a:pPr marL="285750" indent="-285750">
              <a:buFont typeface="Arial" pitchFamily="34" charset="0"/>
              <a:buChar char="•"/>
            </a:pPr>
            <a:r>
              <a:rPr lang="en-US" sz="2800" dirty="0">
                <a:latin typeface="Bell MT" pitchFamily="18" charset="0"/>
              </a:rPr>
              <a:t>Get customer feedback</a:t>
            </a:r>
          </a:p>
          <a:p>
            <a:r>
              <a:rPr lang="en-US" sz="2800" dirty="0">
                <a:latin typeface="Bell MT" pitchFamily="18" charset="0"/>
              </a:rPr>
              <a:t>Use website to gauge customer feedback</a:t>
            </a:r>
          </a:p>
          <a:p>
            <a:pPr marL="285750" indent="-285750">
              <a:buFont typeface="Arial" pitchFamily="34" charset="0"/>
              <a:buChar char="•"/>
            </a:pPr>
            <a:r>
              <a:rPr lang="en-US" sz="2800" dirty="0">
                <a:latin typeface="Bell MT" pitchFamily="18" charset="0"/>
              </a:rPr>
              <a:t>Using the queries or concerns section</a:t>
            </a:r>
          </a:p>
        </p:txBody>
      </p:sp>
    </p:spTree>
    <p:extLst>
      <p:ext uri="{BB962C8B-B14F-4D97-AF65-F5344CB8AC3E}">
        <p14:creationId xmlns:p14="http://schemas.microsoft.com/office/powerpoint/2010/main" val="3226405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 calcmode="lin" valueType="num">
                                      <p:cBhvr>
                                        <p:cTn id="7" dur="1000" fill="hold"/>
                                        <p:tgtEl>
                                          <p:spTgt spid="8194"/>
                                        </p:tgtEl>
                                        <p:attrNameLst>
                                          <p:attrName>ppt_w</p:attrName>
                                        </p:attrNameLst>
                                      </p:cBhvr>
                                      <p:tavLst>
                                        <p:tav tm="0">
                                          <p:val>
                                            <p:fltVal val="0"/>
                                          </p:val>
                                        </p:tav>
                                        <p:tav tm="100000">
                                          <p:val>
                                            <p:strVal val="#ppt_w"/>
                                          </p:val>
                                        </p:tav>
                                      </p:tavLst>
                                    </p:anim>
                                    <p:anim calcmode="lin" valueType="num">
                                      <p:cBhvr>
                                        <p:cTn id="8" dur="1000" fill="hold"/>
                                        <p:tgtEl>
                                          <p:spTgt spid="8194"/>
                                        </p:tgtEl>
                                        <p:attrNameLst>
                                          <p:attrName>ppt_h</p:attrName>
                                        </p:attrNameLst>
                                      </p:cBhvr>
                                      <p:tavLst>
                                        <p:tav tm="0">
                                          <p:val>
                                            <p:fltVal val="0"/>
                                          </p:val>
                                        </p:tav>
                                        <p:tav tm="100000">
                                          <p:val>
                                            <p:strVal val="#ppt_h"/>
                                          </p:val>
                                        </p:tav>
                                      </p:tavLst>
                                    </p:anim>
                                    <p:anim calcmode="lin" valueType="num">
                                      <p:cBhvr>
                                        <p:cTn id="9" dur="1000" fill="hold"/>
                                        <p:tgtEl>
                                          <p:spTgt spid="8194"/>
                                        </p:tgtEl>
                                        <p:attrNameLst>
                                          <p:attrName>style.rotation</p:attrName>
                                        </p:attrNameLst>
                                      </p:cBhvr>
                                      <p:tavLst>
                                        <p:tav tm="0">
                                          <p:val>
                                            <p:fltVal val="90"/>
                                          </p:val>
                                        </p:tav>
                                        <p:tav tm="100000">
                                          <p:val>
                                            <p:fltVal val="0"/>
                                          </p:val>
                                        </p:tav>
                                      </p:tavLst>
                                    </p:anim>
                                    <p:animEffect transition="in" filter="fade">
                                      <p:cBhvr>
                                        <p:cTn id="10" dur="1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743200" y="0"/>
            <a:ext cx="4431662" cy="646331"/>
          </a:xfrm>
          <a:prstGeom prst="rect">
            <a:avLst/>
          </a:prstGeom>
        </p:spPr>
        <p:txBody>
          <a:bodyPr wrap="none">
            <a:spAutoFit/>
          </a:bodyPr>
          <a:lstStyle/>
          <a:p>
            <a:r>
              <a:rPr lang="en-US" sz="3600" b="1" dirty="0">
                <a:solidFill>
                  <a:schemeClr val="tx2"/>
                </a:solidFill>
                <a:latin typeface="Bell MT" pitchFamily="18" charset="0"/>
              </a:rPr>
              <a:t>Impact of the review</a:t>
            </a:r>
          </a:p>
        </p:txBody>
      </p:sp>
      <p:pic>
        <p:nvPicPr>
          <p:cNvPr id="921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762000"/>
            <a:ext cx="1524000"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542872" y="990600"/>
            <a:ext cx="5170839" cy="954107"/>
          </a:xfrm>
          <a:prstGeom prst="rect">
            <a:avLst/>
          </a:prstGeom>
        </p:spPr>
        <p:txBody>
          <a:bodyPr wrap="none">
            <a:spAutoFit/>
          </a:bodyPr>
          <a:lstStyle/>
          <a:p>
            <a:r>
              <a:rPr lang="en-US" sz="2800" dirty="0">
                <a:latin typeface="Bell MT" pitchFamily="18" charset="0"/>
              </a:rPr>
              <a:t>A visit to the restaurant was good</a:t>
            </a:r>
          </a:p>
          <a:p>
            <a:r>
              <a:rPr lang="en-US" sz="2800" dirty="0">
                <a:latin typeface="Bell MT" pitchFamily="18" charset="0"/>
              </a:rPr>
              <a:t>Positive experience</a:t>
            </a:r>
          </a:p>
        </p:txBody>
      </p:sp>
      <p:pic>
        <p:nvPicPr>
          <p:cNvPr id="922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6934200" y="4648201"/>
            <a:ext cx="2209800" cy="2209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539251" y="5784966"/>
            <a:ext cx="3635611" cy="523220"/>
          </a:xfrm>
          <a:prstGeom prst="rect">
            <a:avLst/>
          </a:prstGeom>
        </p:spPr>
        <p:txBody>
          <a:bodyPr wrap="none">
            <a:spAutoFit/>
          </a:bodyPr>
          <a:lstStyle/>
          <a:p>
            <a:r>
              <a:rPr lang="en-US" sz="2800" dirty="0">
                <a:latin typeface="Bell MT" pitchFamily="18" charset="0"/>
              </a:rPr>
              <a:t>Good Customer service</a:t>
            </a:r>
          </a:p>
        </p:txBody>
      </p:sp>
      <p:pic>
        <p:nvPicPr>
          <p:cNvPr id="9222" name="Picture 6" descr="Food And Drink Icons - Free SVG &amp; PNG Food And Drink Images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42" y="2826328"/>
            <a:ext cx="1905000" cy="1905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972526" y="3401829"/>
            <a:ext cx="2606401" cy="954107"/>
          </a:xfrm>
          <a:prstGeom prst="rect">
            <a:avLst/>
          </a:prstGeom>
        </p:spPr>
        <p:txBody>
          <a:bodyPr wrap="square">
            <a:spAutoFit/>
          </a:bodyPr>
          <a:lstStyle/>
          <a:p>
            <a:r>
              <a:rPr lang="en-US" sz="2800" dirty="0">
                <a:latin typeface="Bell MT" pitchFamily="18" charset="0"/>
              </a:rPr>
              <a:t>Good Products: food and drinks</a:t>
            </a:r>
          </a:p>
        </p:txBody>
      </p:sp>
      <p:pic>
        <p:nvPicPr>
          <p:cNvPr id="9224" name="Picture 8" descr="Place - Free interface icons"/>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67010" y="1904791"/>
            <a:ext cx="1225679" cy="122567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6292689" y="2101334"/>
            <a:ext cx="2957926" cy="523220"/>
          </a:xfrm>
          <a:prstGeom prst="rect">
            <a:avLst/>
          </a:prstGeom>
        </p:spPr>
        <p:txBody>
          <a:bodyPr wrap="none">
            <a:spAutoFit/>
          </a:bodyPr>
          <a:lstStyle/>
          <a:p>
            <a:r>
              <a:rPr lang="en-US" sz="2800" dirty="0">
                <a:latin typeface="Bell MT" pitchFamily="18" charset="0"/>
              </a:rPr>
              <a:t>Good environment</a:t>
            </a:r>
          </a:p>
        </p:txBody>
      </p:sp>
    </p:spTree>
    <p:extLst>
      <p:ext uri="{BB962C8B-B14F-4D97-AF65-F5344CB8AC3E}">
        <p14:creationId xmlns:p14="http://schemas.microsoft.com/office/powerpoint/2010/main" val="2514654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8557"/>
            <a:ext cx="9144000" cy="6244082"/>
          </a:xfrm>
          <a:prstGeom prst="rect">
            <a:avLst/>
          </a:prstGeom>
        </p:spPr>
        <p:txBody>
          <a:bodyPr wrap="square">
            <a:spAutoFit/>
          </a:bodyPr>
          <a:lstStyle/>
          <a:p>
            <a:pPr algn="ctr"/>
            <a:r>
              <a:rPr lang="en-US" sz="1400" dirty="0">
                <a:solidFill>
                  <a:schemeClr val="tx2"/>
                </a:solidFill>
                <a:latin typeface="Bell MT" pitchFamily="18" charset="0"/>
              </a:rPr>
              <a:t>References</a:t>
            </a:r>
          </a:p>
          <a:p>
            <a:pPr marL="456565" marR="0" indent="-456565">
              <a:lnSpc>
                <a:spcPct val="115000"/>
              </a:lnSpc>
              <a:spcBef>
                <a:spcPts val="0"/>
              </a:spcBef>
              <a:spcAft>
                <a:spcPts val="0"/>
              </a:spcAft>
            </a:pPr>
            <a:r>
              <a:rPr lang="en-US" sz="1400" dirty="0">
                <a:latin typeface="Bell MT" pitchFamily="18" charset="0"/>
                <a:ea typeface="Calibri"/>
                <a:cs typeface="Times New Roman"/>
              </a:rPr>
              <a:t>Apollo.io. </a:t>
            </a:r>
            <a:r>
              <a:rPr lang="en-US" sz="1400" i="1" dirty="0">
                <a:latin typeface="Bell MT" pitchFamily="18" charset="0"/>
                <a:ea typeface="Calibri"/>
                <a:cs typeface="Times New Roman"/>
              </a:rPr>
              <a:t>The Grill Pub Co</a:t>
            </a:r>
            <a:r>
              <a:rPr lang="en-US" sz="1400" dirty="0">
                <a:latin typeface="Bell MT" pitchFamily="18" charset="0"/>
                <a:ea typeface="Calibri"/>
                <a:cs typeface="Times New Roman"/>
              </a:rPr>
              <a:t>. Apollo. Available at: </a:t>
            </a:r>
            <a:r>
              <a:rPr lang="en-US" sz="1400" u="sng" dirty="0">
                <a:solidFill>
                  <a:srgbClr val="0000FF"/>
                </a:solidFill>
                <a:latin typeface="Bell MT" pitchFamily="18" charset="0"/>
                <a:ea typeface="Calibri"/>
                <a:cs typeface="Times New Roman"/>
                <a:hlinkClick r:id="rId3"/>
              </a:rPr>
              <a:t>https://www.apollo.io/companies/The-Grill-Pub-Co/5b838671324d44165acd7998</a:t>
            </a:r>
            <a:r>
              <a:rPr lang="en-US" sz="1400" u="sng" dirty="0">
                <a:solidFill>
                  <a:srgbClr val="0000FF"/>
                </a:solidFill>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err="1">
                <a:latin typeface="Bell MT" pitchFamily="18" charset="0"/>
                <a:ea typeface="Calibri"/>
                <a:cs typeface="Times New Roman"/>
              </a:rPr>
              <a:t>Bansal</a:t>
            </a:r>
            <a:r>
              <a:rPr lang="en-US" sz="1400" dirty="0">
                <a:latin typeface="Bell MT" pitchFamily="18" charset="0"/>
                <a:ea typeface="Calibri"/>
                <a:cs typeface="Times New Roman"/>
              </a:rPr>
              <a:t>, R., and </a:t>
            </a:r>
            <a:r>
              <a:rPr lang="en-US" sz="1400" dirty="0" err="1">
                <a:latin typeface="Bell MT" pitchFamily="18" charset="0"/>
                <a:ea typeface="Calibri"/>
                <a:cs typeface="Times New Roman"/>
              </a:rPr>
              <a:t>Pruthi</a:t>
            </a:r>
            <a:r>
              <a:rPr lang="en-US" sz="1400" dirty="0">
                <a:latin typeface="Bell MT" pitchFamily="18" charset="0"/>
                <a:ea typeface="Calibri"/>
                <a:cs typeface="Times New Roman"/>
              </a:rPr>
              <a:t>, N. (2021). ‘Developing Customer Engagement Through Social Media: A Review of Literature.’ </a:t>
            </a:r>
            <a:r>
              <a:rPr lang="en-US" sz="1400" i="1" dirty="0">
                <a:latin typeface="Bell MT" pitchFamily="18" charset="0"/>
                <a:ea typeface="Calibri"/>
                <a:cs typeface="Times New Roman"/>
              </a:rPr>
              <a:t>Marketing</a:t>
            </a:r>
            <a:r>
              <a:rPr lang="en-US" sz="1400" dirty="0">
                <a:latin typeface="Bell MT" pitchFamily="18" charset="0"/>
                <a:ea typeface="Calibri"/>
                <a:cs typeface="Times New Roman"/>
              </a:rPr>
              <a:t>, 5, 80-82.</a:t>
            </a:r>
          </a:p>
          <a:p>
            <a:pPr marL="456565" indent="-456565">
              <a:lnSpc>
                <a:spcPct val="115000"/>
              </a:lnSpc>
            </a:pPr>
            <a:r>
              <a:rPr lang="en-US" sz="1400" dirty="0">
                <a:latin typeface="Bell MT" pitchFamily="18" charset="0"/>
                <a:ea typeface="Calibri"/>
                <a:cs typeface="Times New Roman"/>
              </a:rPr>
              <a:t>Bruce, A. (2022, August 23). </a:t>
            </a:r>
            <a:r>
              <a:rPr lang="en-US" sz="1400" i="1" dirty="0">
                <a:latin typeface="Bell MT" pitchFamily="18" charset="0"/>
                <a:ea typeface="Calibri"/>
                <a:cs typeface="Times New Roman"/>
              </a:rPr>
              <a:t>Decoration can transform plain desserts into star performers</a:t>
            </a:r>
            <a:r>
              <a:rPr lang="en-US" sz="1400" dirty="0">
                <a:latin typeface="Bell MT" pitchFamily="18" charset="0"/>
                <a:ea typeface="Calibri"/>
                <a:cs typeface="Times New Roman"/>
              </a:rPr>
              <a:t>. The Caterer. Available at: </a:t>
            </a:r>
            <a:r>
              <a:rPr lang="en-US" sz="1400" dirty="0">
                <a:latin typeface="Bell MT" pitchFamily="18" charset="0"/>
                <a:ea typeface="Calibri"/>
                <a:cs typeface="Times New Roman"/>
                <a:hlinkClick r:id="rId4"/>
              </a:rPr>
              <a:t>https://thecaterer.com/products/decoration-transforms-desserts</a:t>
            </a:r>
            <a:r>
              <a:rPr lang="en-US" sz="1400" dirty="0">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a:latin typeface="Bell MT" pitchFamily="18" charset="0"/>
                <a:ea typeface="Calibri"/>
                <a:cs typeface="Times New Roman"/>
              </a:rPr>
              <a:t>Cousins, J., </a:t>
            </a:r>
            <a:r>
              <a:rPr lang="en-US" sz="1400" dirty="0" err="1">
                <a:latin typeface="Bell MT" pitchFamily="18" charset="0"/>
                <a:ea typeface="Calibri"/>
                <a:cs typeface="Times New Roman"/>
              </a:rPr>
              <a:t>Lillicrap</a:t>
            </a:r>
            <a:r>
              <a:rPr lang="en-US" sz="1400" dirty="0">
                <a:latin typeface="Bell MT" pitchFamily="18" charset="0"/>
                <a:ea typeface="Calibri"/>
                <a:cs typeface="Times New Roman"/>
              </a:rPr>
              <a:t>, D., and Weekes, S. (2019). </a:t>
            </a:r>
            <a:r>
              <a:rPr lang="en-US" sz="1400" i="1" dirty="0">
                <a:latin typeface="Bell MT" pitchFamily="18" charset="0"/>
                <a:ea typeface="Calibri"/>
                <a:cs typeface="Times New Roman"/>
              </a:rPr>
              <a:t>Food and beverage service</a:t>
            </a:r>
            <a:r>
              <a:rPr lang="en-US" sz="1400" dirty="0">
                <a:latin typeface="Bell MT" pitchFamily="18" charset="0"/>
                <a:ea typeface="Calibri"/>
                <a:cs typeface="Times New Roman"/>
              </a:rPr>
              <a:t>. 9th </a:t>
            </a:r>
            <a:r>
              <a:rPr lang="en-US" sz="1400" dirty="0" err="1">
                <a:latin typeface="Bell MT" pitchFamily="18" charset="0"/>
                <a:ea typeface="Calibri"/>
                <a:cs typeface="Times New Roman"/>
              </a:rPr>
              <a:t>Edn</a:t>
            </a:r>
            <a:r>
              <a:rPr lang="en-US" sz="1400" dirty="0">
                <a:latin typeface="Bell MT" pitchFamily="18" charset="0"/>
                <a:ea typeface="Calibri"/>
                <a:cs typeface="Times New Roman"/>
              </a:rPr>
              <a:t>. </a:t>
            </a:r>
            <a:r>
              <a:rPr lang="en-US" sz="1400" dirty="0" err="1">
                <a:latin typeface="Bell MT" pitchFamily="18" charset="0"/>
                <a:ea typeface="Calibri"/>
                <a:cs typeface="Times New Roman"/>
              </a:rPr>
              <a:t>Hodder</a:t>
            </a:r>
            <a:r>
              <a:rPr lang="en-US" sz="1400" dirty="0">
                <a:latin typeface="Bell MT" pitchFamily="18" charset="0"/>
                <a:ea typeface="Calibri"/>
                <a:cs typeface="Times New Roman"/>
              </a:rPr>
              <a:t> Education. London.</a:t>
            </a:r>
          </a:p>
          <a:p>
            <a:pPr marL="456565" marR="0" indent="-456565">
              <a:lnSpc>
                <a:spcPct val="115000"/>
              </a:lnSpc>
              <a:spcBef>
                <a:spcPts val="0"/>
              </a:spcBef>
              <a:spcAft>
                <a:spcPts val="0"/>
              </a:spcAft>
            </a:pPr>
            <a:r>
              <a:rPr lang="en-US" sz="1400" dirty="0">
                <a:latin typeface="Bell MT" pitchFamily="18" charset="0"/>
                <a:ea typeface="Calibri"/>
                <a:cs typeface="Times New Roman"/>
              </a:rPr>
              <a:t>Everett, S. (2016). </a:t>
            </a:r>
            <a:r>
              <a:rPr lang="en-US" sz="1400" i="1" dirty="0">
                <a:latin typeface="Bell MT" pitchFamily="18" charset="0"/>
                <a:ea typeface="Calibri"/>
                <a:cs typeface="Times New Roman"/>
              </a:rPr>
              <a:t>Food and Drink Tourism: Principles and Practices</a:t>
            </a:r>
            <a:r>
              <a:rPr lang="en-US" sz="1400" dirty="0">
                <a:latin typeface="Bell MT" pitchFamily="18" charset="0"/>
                <a:ea typeface="Calibri"/>
                <a:cs typeface="Times New Roman"/>
              </a:rPr>
              <a:t>. Sage. London</a:t>
            </a:r>
          </a:p>
          <a:p>
            <a:pPr marL="456565" indent="-456565">
              <a:lnSpc>
                <a:spcPct val="115000"/>
              </a:lnSpc>
            </a:pPr>
            <a:r>
              <a:rPr lang="en-US" sz="1400" dirty="0">
                <a:latin typeface="Bell MT" pitchFamily="18" charset="0"/>
                <a:ea typeface="Calibri"/>
                <a:cs typeface="Times New Roman"/>
              </a:rPr>
              <a:t>Greg, M. (2023).  </a:t>
            </a:r>
            <a:r>
              <a:rPr lang="en-US" sz="1400" i="1" dirty="0">
                <a:latin typeface="Bell MT" pitchFamily="18" charset="0"/>
                <a:ea typeface="Calibri"/>
                <a:cs typeface="Times New Roman"/>
              </a:rPr>
              <a:t>How to give your customers value</a:t>
            </a:r>
            <a:r>
              <a:rPr lang="en-US" sz="1400" dirty="0">
                <a:latin typeface="Bell MT" pitchFamily="18" charset="0"/>
                <a:ea typeface="Calibri"/>
                <a:cs typeface="Times New Roman"/>
              </a:rPr>
              <a:t>. Corner Booth Blog. Available at: </a:t>
            </a:r>
            <a:r>
              <a:rPr lang="en-US" sz="1400" u="sng" dirty="0">
                <a:solidFill>
                  <a:srgbClr val="0000FF"/>
                </a:solidFill>
                <a:latin typeface="Bell MT" pitchFamily="18" charset="0"/>
                <a:ea typeface="Calibri"/>
                <a:cs typeface="Times New Roman"/>
                <a:hlinkClick r:id="rId5"/>
              </a:rPr>
              <a:t>https://blog.etundra.com/restaurant-management-and-operations/restaurant-marketing-value/</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indent="-456565">
              <a:lnSpc>
                <a:spcPct val="115000"/>
              </a:lnSpc>
            </a:pPr>
            <a:r>
              <a:rPr lang="en-US" sz="1400" dirty="0" err="1">
                <a:latin typeface="Bell MT" pitchFamily="18" charset="0"/>
                <a:ea typeface="Calibri"/>
                <a:cs typeface="Times New Roman"/>
              </a:rPr>
              <a:t>Heston</a:t>
            </a:r>
            <a:r>
              <a:rPr lang="en-US" sz="1400" dirty="0">
                <a:latin typeface="Bell MT" pitchFamily="18" charset="0"/>
                <a:ea typeface="Calibri"/>
                <a:cs typeface="Times New Roman"/>
              </a:rPr>
              <a:t> Blumenthal  (2023), </a:t>
            </a:r>
            <a:r>
              <a:rPr lang="en-US" sz="1400" i="1" dirty="0">
                <a:latin typeface="Bell MT" pitchFamily="18" charset="0"/>
                <a:ea typeface="Calibri"/>
                <a:cs typeface="Times New Roman"/>
              </a:rPr>
              <a:t>Menus. </a:t>
            </a:r>
            <a:r>
              <a:rPr lang="en-US" sz="1400" dirty="0">
                <a:latin typeface="Bell MT" pitchFamily="18" charset="0"/>
                <a:ea typeface="Calibri"/>
                <a:cs typeface="Times New Roman"/>
              </a:rPr>
              <a:t>Available at: </a:t>
            </a:r>
            <a:r>
              <a:rPr lang="en-US" sz="1400" u="sng" dirty="0">
                <a:solidFill>
                  <a:srgbClr val="0000FF"/>
                </a:solidFill>
                <a:latin typeface="Bell MT" pitchFamily="18" charset="0"/>
                <a:ea typeface="Calibri"/>
                <a:cs typeface="Times New Roman"/>
                <a:hlinkClick r:id="rId6"/>
              </a:rPr>
              <a:t>https://www.dinnerbyheston.co.uk/menus</a:t>
            </a:r>
            <a:r>
              <a:rPr lang="en-US" sz="1400" u="sng" dirty="0">
                <a:solidFill>
                  <a:srgbClr val="0000FF"/>
                </a:solidFill>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a:latin typeface="Bell MT" pitchFamily="18" charset="0"/>
                <a:ea typeface="Calibri"/>
                <a:cs typeface="Times New Roman"/>
              </a:rPr>
              <a:t>Modern Restaurant Management. (2023). </a:t>
            </a:r>
            <a:r>
              <a:rPr lang="en-US" sz="1400" i="1" dirty="0">
                <a:latin typeface="Bell MT" pitchFamily="18" charset="0"/>
                <a:ea typeface="Calibri"/>
                <a:cs typeface="Times New Roman"/>
              </a:rPr>
              <a:t>Inside a chef-designer </a:t>
            </a:r>
            <a:r>
              <a:rPr lang="en-US" sz="1400" i="1" dirty="0" err="1">
                <a:latin typeface="Bell MT" pitchFamily="18" charset="0"/>
                <a:ea typeface="Calibri"/>
                <a:cs typeface="Times New Roman"/>
              </a:rPr>
              <a:t>Collab</a:t>
            </a:r>
            <a:r>
              <a:rPr lang="en-US" sz="1400" dirty="0">
                <a:latin typeface="Bell MT" pitchFamily="18" charset="0"/>
                <a:ea typeface="Calibri"/>
                <a:cs typeface="Times New Roman"/>
              </a:rPr>
              <a:t>. Available at: </a:t>
            </a:r>
            <a:r>
              <a:rPr lang="en-US" sz="1400" dirty="0">
                <a:latin typeface="Bell MT" pitchFamily="18" charset="0"/>
                <a:ea typeface="Calibri"/>
                <a:cs typeface="Times New Roman"/>
                <a:hlinkClick r:id="rId7"/>
              </a:rPr>
              <a:t>https://modernrestaurantmanagement.com/inside-a-chef-designer-collab/</a:t>
            </a:r>
            <a:r>
              <a:rPr lang="en-US" sz="1400" dirty="0">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a:latin typeface="Bell MT" pitchFamily="18" charset="0"/>
                <a:ea typeface="Calibri"/>
                <a:cs typeface="Times New Roman"/>
              </a:rPr>
              <a:t>The Grill Pub Co. (2022, May 16). </a:t>
            </a:r>
            <a:r>
              <a:rPr lang="en-US" sz="1400" i="1" dirty="0">
                <a:latin typeface="Bell MT" pitchFamily="18" charset="0"/>
                <a:ea typeface="Calibri"/>
                <a:cs typeface="Times New Roman"/>
              </a:rPr>
              <a:t>Home</a:t>
            </a:r>
            <a:r>
              <a:rPr lang="en-US" sz="1400" dirty="0">
                <a:latin typeface="Bell MT" pitchFamily="18" charset="0"/>
                <a:ea typeface="Calibri"/>
                <a:cs typeface="Times New Roman"/>
              </a:rPr>
              <a:t>.  Available at: </a:t>
            </a:r>
            <a:r>
              <a:rPr lang="en-US" sz="1400" dirty="0">
                <a:latin typeface="Bell MT" pitchFamily="18" charset="0"/>
                <a:ea typeface="Calibri"/>
                <a:cs typeface="Times New Roman"/>
                <a:hlinkClick r:id="rId8"/>
              </a:rPr>
              <a:t>https://www.grill.co.uk/</a:t>
            </a:r>
            <a:r>
              <a:rPr lang="en-US" sz="1400" dirty="0">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a:latin typeface="Bell MT" pitchFamily="18" charset="0"/>
                <a:ea typeface="Calibri"/>
                <a:cs typeface="Times New Roman"/>
              </a:rPr>
              <a:t>The Grill Pub Co. [LinkedIn] Available at: </a:t>
            </a:r>
            <a:r>
              <a:rPr lang="en-US" sz="1400" dirty="0">
                <a:latin typeface="Bell MT" pitchFamily="18" charset="0"/>
                <a:ea typeface="Calibri"/>
                <a:cs typeface="Times New Roman"/>
                <a:hlinkClick r:id="rId9"/>
              </a:rPr>
              <a:t>https://www.linkedin.com/company/grill-pub-co/</a:t>
            </a:r>
            <a:r>
              <a:rPr lang="en-US" sz="1400" dirty="0">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a:latin typeface="Bell MT" pitchFamily="18" charset="0"/>
                <a:ea typeface="Calibri"/>
                <a:cs typeface="Times New Roman"/>
              </a:rPr>
              <a:t>The </a:t>
            </a:r>
            <a:r>
              <a:rPr lang="en-US" sz="1400" dirty="0" err="1">
                <a:latin typeface="Bell MT" pitchFamily="18" charset="0"/>
                <a:ea typeface="Calibri"/>
                <a:cs typeface="Times New Roman"/>
              </a:rPr>
              <a:t>Milehouse</a:t>
            </a:r>
            <a:r>
              <a:rPr lang="en-US" sz="1400" dirty="0">
                <a:latin typeface="Bell MT" pitchFamily="18" charset="0"/>
                <a:ea typeface="Calibri"/>
                <a:cs typeface="Times New Roman"/>
              </a:rPr>
              <a:t>. (2023). </a:t>
            </a:r>
            <a:r>
              <a:rPr lang="en-US" sz="1400" i="1" dirty="0">
                <a:latin typeface="Bell MT" pitchFamily="18" charset="0"/>
                <a:ea typeface="Calibri"/>
                <a:cs typeface="Times New Roman"/>
              </a:rPr>
              <a:t>Home</a:t>
            </a:r>
            <a:r>
              <a:rPr lang="en-US" sz="1400" dirty="0">
                <a:latin typeface="Bell MT" pitchFamily="18" charset="0"/>
                <a:ea typeface="Calibri"/>
                <a:cs typeface="Times New Roman"/>
              </a:rPr>
              <a:t>.  Available at: </a:t>
            </a:r>
            <a:r>
              <a:rPr lang="en-US" sz="1400" dirty="0">
                <a:latin typeface="Bell MT" pitchFamily="18" charset="0"/>
                <a:ea typeface="Calibri"/>
                <a:cs typeface="Times New Roman"/>
                <a:hlinkClick r:id="rId10"/>
              </a:rPr>
              <a:t>https://www.grill.co.uk/milehouse/</a:t>
            </a:r>
            <a:r>
              <a:rPr lang="en-US" sz="1400" dirty="0">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a:latin typeface="Bell MT" pitchFamily="18" charset="0"/>
                <a:ea typeface="Calibri"/>
                <a:cs typeface="Times New Roman"/>
              </a:rPr>
              <a:t>The </a:t>
            </a:r>
            <a:r>
              <a:rPr lang="en-US" sz="1400" dirty="0" err="1">
                <a:latin typeface="Bell MT" pitchFamily="18" charset="0"/>
                <a:ea typeface="Calibri"/>
                <a:cs typeface="Times New Roman"/>
              </a:rPr>
              <a:t>MileHouse</a:t>
            </a:r>
            <a:r>
              <a:rPr lang="en-US" sz="1400" dirty="0">
                <a:latin typeface="Bell MT" pitchFamily="18" charset="0"/>
                <a:ea typeface="Calibri"/>
                <a:cs typeface="Times New Roman"/>
              </a:rPr>
              <a:t>. [Facebook]. Available at: </a:t>
            </a:r>
            <a:r>
              <a:rPr lang="en-US" sz="1400" u="sng" dirty="0">
                <a:solidFill>
                  <a:srgbClr val="0000FF"/>
                </a:solidFill>
                <a:latin typeface="Bell MT" pitchFamily="18" charset="0"/>
                <a:ea typeface="Calibri"/>
                <a:cs typeface="Times New Roman"/>
                <a:hlinkClick r:id="rId11"/>
              </a:rPr>
              <a:t>https://www.facebook.com/TheMilehouse/</a:t>
            </a:r>
            <a:r>
              <a:rPr lang="en-US" sz="1400" u="sng" dirty="0">
                <a:solidFill>
                  <a:srgbClr val="0000FF"/>
                </a:solidFill>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err="1">
                <a:latin typeface="Bell MT" pitchFamily="18" charset="0"/>
                <a:ea typeface="Calibri"/>
                <a:cs typeface="Times New Roman"/>
              </a:rPr>
              <a:t>Tripadvisor</a:t>
            </a:r>
            <a:r>
              <a:rPr lang="en-US" sz="1400" dirty="0">
                <a:latin typeface="Bell MT" pitchFamily="18" charset="0"/>
                <a:ea typeface="Calibri"/>
                <a:cs typeface="Times New Roman"/>
              </a:rPr>
              <a:t>. (2023). </a:t>
            </a:r>
            <a:r>
              <a:rPr lang="en-US" sz="1400" i="1" dirty="0">
                <a:latin typeface="Bell MT" pitchFamily="18" charset="0"/>
                <a:ea typeface="Calibri"/>
                <a:cs typeface="Times New Roman"/>
              </a:rPr>
              <a:t>The </a:t>
            </a:r>
            <a:r>
              <a:rPr lang="en-US" sz="1400" i="1" dirty="0" err="1">
                <a:latin typeface="Bell MT" pitchFamily="18" charset="0"/>
                <a:ea typeface="Calibri"/>
                <a:cs typeface="Times New Roman"/>
              </a:rPr>
              <a:t>Milehouse</a:t>
            </a:r>
            <a:r>
              <a:rPr lang="en-US" sz="1400" dirty="0">
                <a:latin typeface="Bell MT" pitchFamily="18" charset="0"/>
                <a:ea typeface="Calibri"/>
                <a:cs typeface="Times New Roman"/>
              </a:rPr>
              <a:t>.  Available at: </a:t>
            </a:r>
            <a:r>
              <a:rPr lang="en-US" sz="1400" dirty="0">
                <a:latin typeface="Bell MT" pitchFamily="18" charset="0"/>
                <a:ea typeface="Calibri"/>
                <a:cs typeface="Times New Roman"/>
                <a:hlinkClick r:id="rId12"/>
              </a:rPr>
              <a:t>https://www.tripadvisor.com/Restaurant_Review-g190819-d19117151-Reviews-The_Milehouse-Newcastle_under_Lyme_Staffordshire_England.html</a:t>
            </a:r>
            <a:r>
              <a:rPr lang="en-US" sz="1400" dirty="0">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a:latin typeface="Bell MT" pitchFamily="18" charset="0"/>
                <a:ea typeface="Calibri"/>
                <a:cs typeface="Times New Roman"/>
              </a:rPr>
              <a:t>Visit Stroke. (2023). </a:t>
            </a:r>
            <a:r>
              <a:rPr lang="en-US" sz="1400" i="1" dirty="0" err="1">
                <a:latin typeface="Bell MT" pitchFamily="18" charset="0"/>
                <a:ea typeface="Calibri"/>
                <a:cs typeface="Times New Roman"/>
              </a:rPr>
              <a:t>Milehouse</a:t>
            </a:r>
            <a:r>
              <a:rPr lang="en-US" sz="1400" i="1" dirty="0">
                <a:latin typeface="Bell MT" pitchFamily="18" charset="0"/>
                <a:ea typeface="Calibri"/>
                <a:cs typeface="Times New Roman"/>
              </a:rPr>
              <a:t> restaurant bar &amp; Grill</a:t>
            </a:r>
            <a:r>
              <a:rPr lang="en-US" sz="1400" dirty="0">
                <a:latin typeface="Bell MT" pitchFamily="18" charset="0"/>
                <a:ea typeface="Calibri"/>
                <a:cs typeface="Times New Roman"/>
              </a:rPr>
              <a:t>. Visit Stoke - Official Tourism Site. Available at: https://www.visitstoke.co.uk/food-and-drink/milehouse-restaurant-bar-and-grill-p1196601</a:t>
            </a:r>
            <a:r>
              <a:rPr lang="en-US" sz="1400" dirty="0">
                <a:latin typeface="Bell MT" pitchFamily="18" charset="0"/>
              </a:rPr>
              <a:t> (Accessed: 26th May 2023)</a:t>
            </a:r>
            <a:endParaRPr lang="en-US" sz="1400" dirty="0">
              <a:latin typeface="Bell MT" pitchFamily="18" charset="0"/>
              <a:ea typeface="Calibri"/>
              <a:cs typeface="Times New Roman"/>
            </a:endParaRPr>
          </a:p>
          <a:p>
            <a:pPr marL="456565" marR="0" indent="-456565">
              <a:lnSpc>
                <a:spcPct val="115000"/>
              </a:lnSpc>
              <a:spcBef>
                <a:spcPts val="0"/>
              </a:spcBef>
              <a:spcAft>
                <a:spcPts val="0"/>
              </a:spcAft>
            </a:pPr>
            <a:r>
              <a:rPr lang="en-US" sz="1400" dirty="0" err="1">
                <a:latin typeface="Bell MT" pitchFamily="18" charset="0"/>
                <a:ea typeface="Calibri"/>
                <a:cs typeface="Times New Roman"/>
              </a:rPr>
              <a:t>Vuggina</a:t>
            </a:r>
            <a:r>
              <a:rPr lang="en-US" sz="1400" dirty="0">
                <a:latin typeface="Bell MT" pitchFamily="18" charset="0"/>
                <a:ea typeface="Calibri"/>
                <a:cs typeface="Times New Roman"/>
              </a:rPr>
              <a:t>, M. (2021, September 11). </a:t>
            </a:r>
            <a:r>
              <a:rPr lang="en-US" sz="1400" i="1" dirty="0">
                <a:latin typeface="Bell MT" pitchFamily="18" charset="0"/>
                <a:ea typeface="Calibri"/>
                <a:cs typeface="Times New Roman"/>
              </a:rPr>
              <a:t>Traditions and culture</a:t>
            </a:r>
            <a:r>
              <a:rPr lang="en-US" sz="1400" dirty="0">
                <a:latin typeface="Bell MT" pitchFamily="18" charset="0"/>
                <a:ea typeface="Calibri"/>
                <a:cs typeface="Times New Roman"/>
              </a:rPr>
              <a:t>. The Brook. Available at: </a:t>
            </a:r>
            <a:r>
              <a:rPr lang="en-US" sz="1400" dirty="0">
                <a:latin typeface="Bell MT" pitchFamily="18" charset="0"/>
                <a:ea typeface="Calibri"/>
                <a:cs typeface="Times New Roman"/>
                <a:hlinkClick r:id="rId13"/>
              </a:rPr>
              <a:t>https://thebrookpub.co.uk/traditions-and-culture-behind-the-british-food/</a:t>
            </a:r>
            <a:r>
              <a:rPr lang="en-US" sz="1400" dirty="0">
                <a:latin typeface="Bell MT" pitchFamily="18" charset="0"/>
                <a:ea typeface="Calibri"/>
                <a:cs typeface="Times New Roman"/>
              </a:rPr>
              <a:t> </a:t>
            </a:r>
            <a:r>
              <a:rPr lang="en-US" sz="1400" dirty="0">
                <a:latin typeface="Bell MT" pitchFamily="18" charset="0"/>
              </a:rPr>
              <a:t>(Accessed: 26th May 2023)</a:t>
            </a:r>
            <a:endParaRPr lang="en-US" sz="1400" dirty="0">
              <a:latin typeface="Bell MT" pitchFamily="18" charset="0"/>
              <a:ea typeface="Calibri"/>
              <a:cs typeface="Times New Roman"/>
            </a:endParaRPr>
          </a:p>
        </p:txBody>
      </p:sp>
    </p:spTree>
    <p:extLst>
      <p:ext uri="{BB962C8B-B14F-4D97-AF65-F5344CB8AC3E}">
        <p14:creationId xmlns:p14="http://schemas.microsoft.com/office/powerpoint/2010/main" val="36137394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2383</Words>
  <Application>Microsoft Office PowerPoint</Application>
  <PresentationFormat>On-screen Show (4:3)</PresentationFormat>
  <Paragraphs>125</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Bell MT</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2023-05-30T05:46:25Z</dcterms:created>
  <dcterms:modified xsi:type="dcterms:W3CDTF">2023-06-05T12:54:50Z</dcterms:modified>
</cp:coreProperties>
</file>