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63" r:id="rId3"/>
    <p:sldId id="257" r:id="rId4"/>
    <p:sldId id="259" r:id="rId5"/>
    <p:sldId id="260"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1048259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2300185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3373369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EB7F3A-C7B5-4204-8152-1DF9B4FE4286}" type="datetimeFigureOut">
              <a:rPr lang="en-GB" smtClean="0"/>
              <a:t>18/04/2022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1857483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EB7F3A-C7B5-4204-8152-1DF9B4FE4286}" type="datetimeFigureOut">
              <a:rPr lang="en-GB" smtClean="0"/>
              <a:t>18/04/2022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1993517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EB7F3A-C7B5-4204-8152-1DF9B4FE4286}" type="datetimeFigureOut">
              <a:rPr lang="en-GB" smtClean="0"/>
              <a:t>18/04/2022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3324114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EB7F3A-C7B5-4204-8152-1DF9B4FE4286}" type="datetimeFigureOut">
              <a:rPr lang="en-GB" smtClean="0"/>
              <a:t>18/04/2022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4193723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EB7F3A-C7B5-4204-8152-1DF9B4FE4286}" type="datetimeFigureOut">
              <a:rPr lang="en-GB" smtClean="0"/>
              <a:t>18/04/2022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3361179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EB7F3A-C7B5-4204-8152-1DF9B4FE4286}" type="datetimeFigureOut">
              <a:rPr lang="en-GB" smtClean="0"/>
              <a:t>18/04/2022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3382993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3278241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73557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2486985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04884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1346659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1637138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EB7F3A-C7B5-4204-8152-1DF9B4FE4286}" type="datetimeFigureOut">
              <a:rPr lang="en-GB" smtClean="0"/>
              <a:t>18/04/2022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8511B4-0D3F-49F3-8BB6-4D52A32666FE}" type="slidenum">
              <a:rPr lang="en-GB" smtClean="0"/>
              <a:t>‹#›</a:t>
            </a:fld>
            <a:endParaRPr lang="en-GB"/>
          </a:p>
        </p:txBody>
      </p:sp>
    </p:spTree>
    <p:extLst>
      <p:ext uri="{BB962C8B-B14F-4D97-AF65-F5344CB8AC3E}">
        <p14:creationId xmlns:p14="http://schemas.microsoft.com/office/powerpoint/2010/main" val="2711050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5EB7F3A-C7B5-4204-8152-1DF9B4FE4286}" type="datetimeFigureOut">
              <a:rPr lang="en-GB" smtClean="0"/>
              <a:t>18/04/2022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9A8511B4-0D3F-49F3-8BB6-4D52A32666FE}" type="slidenum">
              <a:rPr lang="en-GB" smtClean="0"/>
              <a:t>‹#›</a:t>
            </a:fld>
            <a:endParaRPr lang="en-GB"/>
          </a:p>
        </p:txBody>
      </p:sp>
    </p:spTree>
    <p:extLst>
      <p:ext uri="{BB962C8B-B14F-4D97-AF65-F5344CB8AC3E}">
        <p14:creationId xmlns:p14="http://schemas.microsoft.com/office/powerpoint/2010/main" val="2147043070"/>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0" name="Rectangle 46">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2" name="Straight Connector 48">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Freeform: Shape 62">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9C45E-AB90-42D1-A15F-C11E2A5B1B5B}"/>
              </a:ext>
            </a:extLst>
          </p:cNvPr>
          <p:cNvSpPr>
            <a:spLocks noGrp="1"/>
          </p:cNvSpPr>
          <p:nvPr>
            <p:ph type="ctrTitle"/>
          </p:nvPr>
        </p:nvSpPr>
        <p:spPr>
          <a:xfrm>
            <a:off x="4419136" y="1020871"/>
            <a:ext cx="6960759" cy="2849671"/>
          </a:xfrm>
        </p:spPr>
        <p:txBody>
          <a:bodyPr>
            <a:normAutofit/>
          </a:bodyPr>
          <a:lstStyle/>
          <a:p>
            <a:pPr algn="l">
              <a:lnSpc>
                <a:spcPct val="90000"/>
              </a:lnSpc>
            </a:pPr>
            <a:r>
              <a:rPr lang="en-GB" sz="4700">
                <a:solidFill>
                  <a:srgbClr val="FFFFFF"/>
                </a:solidFill>
                <a:latin typeface="Amasis MT Pro Light" panose="02040304050005020304" pitchFamily="18" charset="0"/>
              </a:rPr>
              <a:t>Emiliya Beloslavova Radeva </a:t>
            </a:r>
            <a:br>
              <a:rPr lang="en-GB" sz="4700">
                <a:solidFill>
                  <a:srgbClr val="FFFFFF"/>
                </a:solidFill>
                <a:latin typeface="Amasis MT Pro Light" panose="02040304050005020304" pitchFamily="18" charset="0"/>
              </a:rPr>
            </a:br>
            <a:r>
              <a:rPr lang="en-GB" sz="4700">
                <a:solidFill>
                  <a:srgbClr val="FFFFFF"/>
                </a:solidFill>
                <a:latin typeface="Amasis MT Pro Light" panose="02040304050005020304" pitchFamily="18" charset="0"/>
              </a:rPr>
              <a:t>Student ID: 2125546</a:t>
            </a:r>
            <a:br>
              <a:rPr lang="en-GB" sz="4700">
                <a:solidFill>
                  <a:srgbClr val="FFFFFF"/>
                </a:solidFill>
                <a:latin typeface="Amasis MT Pro Light" panose="02040304050005020304" pitchFamily="18" charset="0"/>
              </a:rPr>
            </a:br>
            <a:r>
              <a:rPr lang="en-GB" sz="4700">
                <a:solidFill>
                  <a:srgbClr val="FFFFFF"/>
                </a:solidFill>
              </a:rPr>
              <a:t>ACE Practical Portfolio </a:t>
            </a:r>
          </a:p>
        </p:txBody>
      </p:sp>
      <p:sp>
        <p:nvSpPr>
          <p:cNvPr id="3" name="Subtitle 2">
            <a:extLst>
              <a:ext uri="{FF2B5EF4-FFF2-40B4-BE49-F238E27FC236}">
                <a16:creationId xmlns:a16="http://schemas.microsoft.com/office/drawing/2014/main" id="{44BDE15F-1951-4779-B7E0-FA55B42E64ED}"/>
              </a:ext>
            </a:extLst>
          </p:cNvPr>
          <p:cNvSpPr>
            <a:spLocks noGrp="1"/>
          </p:cNvSpPr>
          <p:nvPr>
            <p:ph type="subTitle" idx="1"/>
          </p:nvPr>
        </p:nvSpPr>
        <p:spPr>
          <a:xfrm>
            <a:off x="4456386" y="3962088"/>
            <a:ext cx="6203795" cy="1186108"/>
          </a:xfrm>
        </p:spPr>
        <p:txBody>
          <a:bodyPr>
            <a:normAutofit/>
          </a:bodyPr>
          <a:lstStyle/>
          <a:p>
            <a:pPr algn="l"/>
            <a:r>
              <a:rPr lang="en-GB">
                <a:solidFill>
                  <a:srgbClr val="FFFFFF">
                    <a:alpha val="70000"/>
                  </a:srgbClr>
                </a:solidFill>
              </a:rPr>
              <a:t>Individual presentation</a:t>
            </a:r>
          </a:p>
          <a:p>
            <a:pPr algn="l"/>
            <a:endParaRPr lang="en-GB">
              <a:solidFill>
                <a:srgbClr val="FFFFFF">
                  <a:alpha val="70000"/>
                </a:srgbClr>
              </a:solidFill>
            </a:endParaRPr>
          </a:p>
        </p:txBody>
      </p:sp>
      <p:sp>
        <p:nvSpPr>
          <p:cNvPr id="65" name="Isosceles Triangle 64">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78520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9AE27B9D-0F04-458B-A718-F84902C79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47AB6435-428E-44C8-A107-8435183F6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3659658D-9AE1-44D3-B002-2BA204AB9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2083C874-CFCD-47ED-9F98-DDB125C9C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605E9946-A240-42E3-B6CD-E6691BF46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315B1B45-25C3-4C58-8EB8-41BCFA02A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87983A9A-7A69-406F-AFEA-AD2AE87E1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FFCBC4EF-C03E-4EED-9E9A-3097DECC0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F56545EE-F94F-4B4C-AA43-9D674566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2FE2A6B2-D45B-484C-BAFD-3F4508266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EC2132BF-207E-4FB2-B0FE-E6FD0A1D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2" name="Picture 21" descr="One in a crowd">
            <a:extLst>
              <a:ext uri="{FF2B5EF4-FFF2-40B4-BE49-F238E27FC236}">
                <a16:creationId xmlns:a16="http://schemas.microsoft.com/office/drawing/2014/main" id="{3020CFC9-6082-4AB5-8B15-8A6139BA96EB}"/>
              </a:ext>
            </a:extLst>
          </p:cNvPr>
          <p:cNvPicPr>
            <a:picLocks noChangeAspect="1"/>
          </p:cNvPicPr>
          <p:nvPr/>
        </p:nvPicPr>
        <p:blipFill rotWithShape="1">
          <a:blip r:embed="rId2"/>
          <a:srcRect l="9091" t="16198" b="15621"/>
          <a:stretch/>
        </p:blipFill>
        <p:spPr>
          <a:xfrm>
            <a:off x="1" y="10"/>
            <a:ext cx="12191999" cy="6857990"/>
          </a:xfrm>
          <a:prstGeom prst="rect">
            <a:avLst/>
          </a:prstGeom>
        </p:spPr>
      </p:pic>
      <p:sp>
        <p:nvSpPr>
          <p:cNvPr id="71" name="Isosceles Triangle 70">
            <a:extLst>
              <a:ext uri="{FF2B5EF4-FFF2-40B4-BE49-F238E27FC236}">
                <a16:creationId xmlns:a16="http://schemas.microsoft.com/office/drawing/2014/main" id="{6023515E-A695-47F8-A1D7-6FBC5C0ED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Parallelogram 72">
            <a:extLst>
              <a:ext uri="{FF2B5EF4-FFF2-40B4-BE49-F238E27FC236}">
                <a16:creationId xmlns:a16="http://schemas.microsoft.com/office/drawing/2014/main" id="{63558CD2-30CF-4237-B530-8AACD9583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8E9F106-7CBF-402A-A9B7-8EC58D4B52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7D6E0D2-3C3D-4C0E-A18E-08A1D2A2D4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4167283E-EB76-403A-BC80-285DBD4C3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ADF407D-FE97-417A-A0A3-42CA84250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5EF9B0C7-0806-4738-B48B-4D9D41B54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80603B2-C1BD-40B7-9E9C-692FEA69159D}"/>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ctr"/>
            <a:r>
              <a:rPr lang="en-US" sz="5400" dirty="0"/>
              <a:t>Employability  </a:t>
            </a:r>
            <a:br>
              <a:rPr lang="en-US" sz="5400" dirty="0"/>
            </a:br>
            <a:r>
              <a:rPr lang="en-US" sz="5400" dirty="0"/>
              <a:t>Skills </a:t>
            </a:r>
          </a:p>
        </p:txBody>
      </p:sp>
      <p:sp>
        <p:nvSpPr>
          <p:cNvPr id="85" name="Rectangle 27">
            <a:extLst>
              <a:ext uri="{FF2B5EF4-FFF2-40B4-BE49-F238E27FC236}">
                <a16:creationId xmlns:a16="http://schemas.microsoft.com/office/drawing/2014/main" id="{1DE42225-CC3C-4C3D-9B80-F36262C2C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DC75266A-36BA-4E57-B491-517652DB1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9">
            <a:extLst>
              <a:ext uri="{FF2B5EF4-FFF2-40B4-BE49-F238E27FC236}">
                <a16:creationId xmlns:a16="http://schemas.microsoft.com/office/drawing/2014/main" id="{AD3AB97B-33BC-46A1-93A3-B668C176E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CF29053C-B6DD-465F-8E05-BDACB3CF0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450771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6FEDF5-F1BE-40DC-92A3-527F6F58F1E6}"/>
              </a:ext>
            </a:extLst>
          </p:cNvPr>
          <p:cNvSpPr>
            <a:spLocks noGrp="1"/>
          </p:cNvSpPr>
          <p:nvPr>
            <p:ph type="title"/>
          </p:nvPr>
        </p:nvSpPr>
        <p:spPr>
          <a:xfrm>
            <a:off x="677334" y="609599"/>
            <a:ext cx="3843375" cy="5545667"/>
          </a:xfrm>
        </p:spPr>
        <p:txBody>
          <a:bodyPr anchor="ctr">
            <a:normAutofit/>
          </a:bodyPr>
          <a:lstStyle/>
          <a:p>
            <a:r>
              <a:rPr lang="en-GB" sz="2400" dirty="0">
                <a:solidFill>
                  <a:schemeClr val="tx1">
                    <a:lumMod val="85000"/>
                    <a:lumOff val="15000"/>
                  </a:schemeClr>
                </a:solidFill>
              </a:rPr>
              <a:t>Planning and organising skills</a:t>
            </a:r>
            <a:r>
              <a:rPr lang="en-GB" sz="1600" dirty="0">
                <a:solidFill>
                  <a:schemeClr val="tx1">
                    <a:lumMod val="85000"/>
                    <a:lumOff val="15000"/>
                  </a:schemeClr>
                </a:solidFill>
              </a:rPr>
              <a:t>:</a:t>
            </a:r>
            <a:br>
              <a:rPr lang="en-GB" sz="1600" dirty="0">
                <a:solidFill>
                  <a:schemeClr val="tx1">
                    <a:lumMod val="85000"/>
                    <a:lumOff val="15000"/>
                  </a:schemeClr>
                </a:solidFill>
              </a:rPr>
            </a:br>
            <a:br>
              <a:rPr lang="en-GB" sz="1600" dirty="0">
                <a:solidFill>
                  <a:schemeClr val="tx1">
                    <a:lumMod val="85000"/>
                    <a:lumOff val="15000"/>
                  </a:schemeClr>
                </a:solidFill>
              </a:rPr>
            </a:br>
            <a:r>
              <a:rPr lang="en-GB" sz="1600" dirty="0">
                <a:solidFill>
                  <a:schemeClr val="tx1">
                    <a:lumMod val="85000"/>
                    <a:lumOff val="15000"/>
                  </a:schemeClr>
                </a:solidFill>
              </a:rPr>
              <a:t>One of my biggest achievement in my professional life which I am very proud of is when I have managed to open and develop my own business when I was only 22 years of age. The business I have started was a Beauty Salon in my hometown Sofia-Bulgaria. The reason I am so proud of this is because of my planning and organising skills I have managed to gain excellent results in a short period of time.</a:t>
            </a:r>
          </a:p>
        </p:txBody>
      </p:sp>
      <p:pic>
        <p:nvPicPr>
          <p:cNvPr id="5" name="Content Placeholder 4" descr="A wall with a drawing on it&#10;&#10;Description automatically generated with low confidence">
            <a:extLst>
              <a:ext uri="{FF2B5EF4-FFF2-40B4-BE49-F238E27FC236}">
                <a16:creationId xmlns:a16="http://schemas.microsoft.com/office/drawing/2014/main" id="{35622E05-4874-401C-8935-A377009E05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6638" y="640838"/>
            <a:ext cx="5510212" cy="5482661"/>
          </a:xfrm>
        </p:spPr>
      </p:pic>
    </p:spTree>
    <p:extLst>
      <p:ext uri="{BB962C8B-B14F-4D97-AF65-F5344CB8AC3E}">
        <p14:creationId xmlns:p14="http://schemas.microsoft.com/office/powerpoint/2010/main" val="16845405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7FA171-4D08-4774-ABC1-A28667269868}"/>
              </a:ext>
            </a:extLst>
          </p:cNvPr>
          <p:cNvSpPr>
            <a:spLocks noGrp="1"/>
          </p:cNvSpPr>
          <p:nvPr>
            <p:ph type="title"/>
          </p:nvPr>
        </p:nvSpPr>
        <p:spPr>
          <a:xfrm>
            <a:off x="677334" y="609599"/>
            <a:ext cx="5398583" cy="5545667"/>
          </a:xfrm>
        </p:spPr>
        <p:txBody>
          <a:bodyPr anchor="ctr">
            <a:normAutofit/>
          </a:bodyPr>
          <a:lstStyle/>
          <a:p>
            <a:r>
              <a:rPr lang="en-GB" sz="2000" dirty="0">
                <a:solidFill>
                  <a:schemeClr val="tx1">
                    <a:lumMod val="85000"/>
                    <a:lumOff val="15000"/>
                  </a:schemeClr>
                </a:solidFill>
              </a:rPr>
              <a:t>My communication Skills were the key skills that helped me develop my business as I used them to interact with customers and partners on a daily basis. Effective communication skills gives us better control, more productivity, better decision making and also helps us to find solutions in difficult situations. Also build trust between us and our clients which leads to great results.</a:t>
            </a:r>
            <a:br>
              <a:rPr lang="en-GB" sz="2000" dirty="0">
                <a:solidFill>
                  <a:schemeClr val="tx1">
                    <a:lumMod val="85000"/>
                    <a:lumOff val="15000"/>
                  </a:schemeClr>
                </a:solidFill>
              </a:rPr>
            </a:br>
            <a:endParaRPr lang="en-GB" sz="2000" dirty="0">
              <a:solidFill>
                <a:schemeClr val="tx1">
                  <a:lumMod val="85000"/>
                  <a:lumOff val="15000"/>
                </a:schemeClr>
              </a:solidFill>
            </a:endParaRPr>
          </a:p>
        </p:txBody>
      </p:sp>
      <p:pic>
        <p:nvPicPr>
          <p:cNvPr id="5" name="Content Placeholder 4" descr="Two people sitting at a table&#10;&#10;Description automatically generated with medium confidence">
            <a:extLst>
              <a:ext uri="{FF2B5EF4-FFF2-40B4-BE49-F238E27FC236}">
                <a16:creationId xmlns:a16="http://schemas.microsoft.com/office/drawing/2014/main" id="{C9C31036-8325-44A9-8E58-0D7D62354B3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6638" y="1832422"/>
            <a:ext cx="5510212" cy="3099494"/>
          </a:xfrm>
        </p:spPr>
      </p:pic>
    </p:spTree>
    <p:extLst>
      <p:ext uri="{BB962C8B-B14F-4D97-AF65-F5344CB8AC3E}">
        <p14:creationId xmlns:p14="http://schemas.microsoft.com/office/powerpoint/2010/main" val="11946235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9657F9D-F9DA-4DDE-B11E-DF870DB80BE6}"/>
              </a:ext>
            </a:extLst>
          </p:cNvPr>
          <p:cNvSpPr>
            <a:spLocks noGrp="1"/>
          </p:cNvSpPr>
          <p:nvPr>
            <p:ph type="title"/>
          </p:nvPr>
        </p:nvSpPr>
        <p:spPr>
          <a:xfrm>
            <a:off x="677334" y="609599"/>
            <a:ext cx="3843375" cy="5545667"/>
          </a:xfrm>
        </p:spPr>
        <p:txBody>
          <a:bodyPr anchor="ctr">
            <a:normAutofit/>
          </a:bodyPr>
          <a:lstStyle/>
          <a:p>
            <a:r>
              <a:rPr lang="en-GB" sz="2400" dirty="0">
                <a:solidFill>
                  <a:schemeClr val="tx1">
                    <a:lumMod val="85000"/>
                    <a:lumOff val="15000"/>
                  </a:schemeClr>
                </a:solidFill>
              </a:rPr>
              <a:t>Time Management:</a:t>
            </a:r>
            <a:br>
              <a:rPr lang="en-GB" dirty="0">
                <a:solidFill>
                  <a:schemeClr val="tx1">
                    <a:lumMod val="85000"/>
                    <a:lumOff val="15000"/>
                  </a:schemeClr>
                </a:solidFill>
              </a:rPr>
            </a:br>
            <a:br>
              <a:rPr lang="en-GB" dirty="0">
                <a:solidFill>
                  <a:schemeClr val="tx1">
                    <a:lumMod val="85000"/>
                    <a:lumOff val="15000"/>
                  </a:schemeClr>
                </a:solidFill>
              </a:rPr>
            </a:br>
            <a:r>
              <a:rPr lang="en-GB" sz="1600" dirty="0">
                <a:solidFill>
                  <a:schemeClr val="tx1">
                    <a:lumMod val="85000"/>
                    <a:lumOff val="15000"/>
                  </a:schemeClr>
                </a:solidFill>
              </a:rPr>
              <a:t>like any other business in my business time management was crucial to improve the efficiency and productivity of my salon, which in turn leads to satisfied clients, better results and greater profits. </a:t>
            </a:r>
            <a:br>
              <a:rPr lang="en-GB" dirty="0">
                <a:solidFill>
                  <a:schemeClr val="tx1">
                    <a:lumMod val="85000"/>
                    <a:lumOff val="15000"/>
                  </a:schemeClr>
                </a:solidFill>
              </a:rPr>
            </a:br>
            <a:br>
              <a:rPr lang="en-GB" dirty="0">
                <a:solidFill>
                  <a:schemeClr val="tx1">
                    <a:lumMod val="85000"/>
                    <a:lumOff val="15000"/>
                  </a:schemeClr>
                </a:solidFill>
              </a:rPr>
            </a:br>
            <a:br>
              <a:rPr lang="en-GB" dirty="0">
                <a:solidFill>
                  <a:schemeClr val="tx1">
                    <a:lumMod val="85000"/>
                    <a:lumOff val="15000"/>
                  </a:schemeClr>
                </a:solidFill>
              </a:rPr>
            </a:br>
            <a:br>
              <a:rPr lang="en-GB" dirty="0">
                <a:solidFill>
                  <a:schemeClr val="tx1">
                    <a:lumMod val="85000"/>
                    <a:lumOff val="15000"/>
                  </a:schemeClr>
                </a:solidFill>
              </a:rPr>
            </a:br>
            <a:br>
              <a:rPr lang="en-GB" dirty="0">
                <a:solidFill>
                  <a:schemeClr val="tx1">
                    <a:lumMod val="85000"/>
                    <a:lumOff val="15000"/>
                  </a:schemeClr>
                </a:solidFill>
              </a:rPr>
            </a:br>
            <a:endParaRPr lang="en-GB" dirty="0">
              <a:solidFill>
                <a:schemeClr val="tx1">
                  <a:lumMod val="85000"/>
                  <a:lumOff val="15000"/>
                </a:schemeClr>
              </a:solidFill>
            </a:endParaRPr>
          </a:p>
        </p:txBody>
      </p:sp>
      <p:pic>
        <p:nvPicPr>
          <p:cNvPr id="5" name="Content Placeholder 4" descr="Graphical user interface&#10;&#10;Description automatically generated with medium confidence">
            <a:extLst>
              <a:ext uri="{FF2B5EF4-FFF2-40B4-BE49-F238E27FC236}">
                <a16:creationId xmlns:a16="http://schemas.microsoft.com/office/drawing/2014/main" id="{FB707E1F-1479-4800-9492-27A07631F8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6638" y="1453595"/>
            <a:ext cx="5510212" cy="3857148"/>
          </a:xfrm>
        </p:spPr>
      </p:pic>
    </p:spTree>
    <p:extLst>
      <p:ext uri="{BB962C8B-B14F-4D97-AF65-F5344CB8AC3E}">
        <p14:creationId xmlns:p14="http://schemas.microsoft.com/office/powerpoint/2010/main" val="6130706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8354F0-28DE-4C3C-B7F8-545CC0DDCF55}"/>
              </a:ext>
            </a:extLst>
          </p:cNvPr>
          <p:cNvSpPr>
            <a:spLocks noGrp="1"/>
          </p:cNvSpPr>
          <p:nvPr>
            <p:ph type="title"/>
          </p:nvPr>
        </p:nvSpPr>
        <p:spPr>
          <a:xfrm>
            <a:off x="677334" y="609599"/>
            <a:ext cx="3843375" cy="5545667"/>
          </a:xfrm>
        </p:spPr>
        <p:txBody>
          <a:bodyPr anchor="ctr">
            <a:normAutofit/>
          </a:bodyPr>
          <a:lstStyle/>
          <a:p>
            <a:r>
              <a:rPr lang="en-GB" sz="2000" dirty="0">
                <a:solidFill>
                  <a:schemeClr val="tx1">
                    <a:lumMod val="85000"/>
                    <a:lumOff val="15000"/>
                  </a:schemeClr>
                </a:solidFill>
              </a:rPr>
              <a:t>Teamwork is very important skill across all businesses. Good teamwork leads to better working environment and helps us to be less stressed, more creative and more productive.</a:t>
            </a:r>
          </a:p>
        </p:txBody>
      </p:sp>
      <p:pic>
        <p:nvPicPr>
          <p:cNvPr id="5" name="Content Placeholder 4" descr="A picture containing person, wooden, wood&#10;&#10;Description automatically generated">
            <a:extLst>
              <a:ext uri="{FF2B5EF4-FFF2-40B4-BE49-F238E27FC236}">
                <a16:creationId xmlns:a16="http://schemas.microsoft.com/office/drawing/2014/main" id="{248D73E7-1434-4C2D-B98E-6665F50B67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6638" y="1545432"/>
            <a:ext cx="5510212" cy="3673474"/>
          </a:xfrm>
        </p:spPr>
      </p:pic>
    </p:spTree>
    <p:extLst>
      <p:ext uri="{BB962C8B-B14F-4D97-AF65-F5344CB8AC3E}">
        <p14:creationId xmlns:p14="http://schemas.microsoft.com/office/powerpoint/2010/main" val="24067316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304EA9-DF3C-434E-BF0C-913726577796}"/>
              </a:ext>
            </a:extLst>
          </p:cNvPr>
          <p:cNvSpPr>
            <a:spLocks noGrp="1"/>
          </p:cNvSpPr>
          <p:nvPr>
            <p:ph type="title"/>
          </p:nvPr>
        </p:nvSpPr>
        <p:spPr>
          <a:xfrm>
            <a:off x="677334" y="609599"/>
            <a:ext cx="3843375" cy="5545667"/>
          </a:xfrm>
        </p:spPr>
        <p:txBody>
          <a:bodyPr anchor="ctr">
            <a:normAutofit/>
          </a:bodyPr>
          <a:lstStyle/>
          <a:p>
            <a:r>
              <a:rPr lang="en-GB" sz="1800" dirty="0">
                <a:solidFill>
                  <a:schemeClr val="tx1">
                    <a:lumMod val="85000"/>
                    <a:lumOff val="15000"/>
                  </a:schemeClr>
                </a:solidFill>
              </a:rPr>
              <a:t>Adaptability is a skill that helped me in a lot of different situations in my personal and professional life as in 21</a:t>
            </a:r>
            <a:r>
              <a:rPr lang="en-GB" sz="1800" baseline="30000" dirty="0">
                <a:solidFill>
                  <a:schemeClr val="tx1">
                    <a:lumMod val="85000"/>
                    <a:lumOff val="15000"/>
                  </a:schemeClr>
                </a:solidFill>
              </a:rPr>
              <a:t>st</a:t>
            </a:r>
            <a:r>
              <a:rPr lang="en-GB" sz="1800" dirty="0">
                <a:solidFill>
                  <a:schemeClr val="tx1">
                    <a:lumMod val="85000"/>
                    <a:lumOff val="15000"/>
                  </a:schemeClr>
                </a:solidFill>
              </a:rPr>
              <a:t> century everything is constantly changing and being able to adapt quickly is very important skill.</a:t>
            </a:r>
          </a:p>
        </p:txBody>
      </p:sp>
      <p:pic>
        <p:nvPicPr>
          <p:cNvPr id="5" name="Content Placeholder 4" descr="Text&#10;&#10;Description automatically generated">
            <a:extLst>
              <a:ext uri="{FF2B5EF4-FFF2-40B4-BE49-F238E27FC236}">
                <a16:creationId xmlns:a16="http://schemas.microsoft.com/office/drawing/2014/main" id="{D3B83655-07B4-4005-AEDA-B8912B626B0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6638" y="1729105"/>
            <a:ext cx="5510212" cy="3306127"/>
          </a:xfrm>
        </p:spPr>
      </p:pic>
    </p:spTree>
    <p:extLst>
      <p:ext uri="{BB962C8B-B14F-4D97-AF65-F5344CB8AC3E}">
        <p14:creationId xmlns:p14="http://schemas.microsoft.com/office/powerpoint/2010/main" val="26552473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C56EEC-0634-470C-9DA9-50294BE222EC}"/>
              </a:ext>
            </a:extLst>
          </p:cNvPr>
          <p:cNvSpPr>
            <a:spLocks noGrp="1"/>
          </p:cNvSpPr>
          <p:nvPr>
            <p:ph type="title"/>
          </p:nvPr>
        </p:nvSpPr>
        <p:spPr>
          <a:xfrm>
            <a:off x="677334" y="609599"/>
            <a:ext cx="3843375" cy="5545667"/>
          </a:xfrm>
        </p:spPr>
        <p:txBody>
          <a:bodyPr anchor="ctr">
            <a:normAutofit/>
          </a:bodyPr>
          <a:lstStyle/>
          <a:p>
            <a:r>
              <a:rPr lang="en-GB" sz="2000" dirty="0">
                <a:solidFill>
                  <a:schemeClr val="tx1">
                    <a:lumMod val="85000"/>
                    <a:lumOff val="15000"/>
                  </a:schemeClr>
                </a:solidFill>
              </a:rPr>
              <a:t>And last but not least willing to learn is a skill that everyone that wants to be successful should have as in this rapidly developing world we should all stay updated with latest information and technology in order to be competitive. </a:t>
            </a:r>
          </a:p>
        </p:txBody>
      </p:sp>
      <p:pic>
        <p:nvPicPr>
          <p:cNvPr id="5" name="Content Placeholder 4" descr="A picture containing text&#10;&#10;Description automatically generated">
            <a:extLst>
              <a:ext uri="{FF2B5EF4-FFF2-40B4-BE49-F238E27FC236}">
                <a16:creationId xmlns:a16="http://schemas.microsoft.com/office/drawing/2014/main" id="{E61B6269-219C-4F77-9745-D0EF6189588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42994" y="1953419"/>
            <a:ext cx="2857500" cy="2857500"/>
          </a:xfrm>
        </p:spPr>
      </p:pic>
    </p:spTree>
    <p:extLst>
      <p:ext uri="{BB962C8B-B14F-4D97-AF65-F5344CB8AC3E}">
        <p14:creationId xmlns:p14="http://schemas.microsoft.com/office/powerpoint/2010/main" val="1612256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
  <TotalTime>102</TotalTime>
  <Words>327</Words>
  <Application>Microsoft Office PowerPoint</Application>
  <PresentationFormat>Widescreen</PresentationFormat>
  <Paragraphs>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Amasis MT Pro Light</vt:lpstr>
      <vt:lpstr>Arial</vt:lpstr>
      <vt:lpstr>Trebuchet MS</vt:lpstr>
      <vt:lpstr>Wingdings 3</vt:lpstr>
      <vt:lpstr>Facet</vt:lpstr>
      <vt:lpstr>Emiliya Beloslavova Radeva  Student ID: 2125546 ACE Practical Portfolio </vt:lpstr>
      <vt:lpstr>Employability   Skills </vt:lpstr>
      <vt:lpstr>Planning and organising skills:  One of my biggest achievement in my professional life which I am very proud of is when I have managed to open and develop my own business when I was only 22 years of age. The business I have started was a Beauty Salon in my hometown Sofia-Bulgaria. The reason I am so proud of this is because of my planning and organising skills I have managed to gain excellent results in a short period of time.</vt:lpstr>
      <vt:lpstr>My communication Skills were the key skills that helped me develop my business as I used them to interact with customers and partners on a daily basis. Effective communication skills gives us better control, more productivity, better decision making and also helps us to find solutions in difficult situations. Also build trust between us and our clients which leads to great results. </vt:lpstr>
      <vt:lpstr>Time Management:  like any other business in my business time management was crucial to improve the efficiency and productivity of my salon, which in turn leads to satisfied clients, better results and greater profits.      </vt:lpstr>
      <vt:lpstr>Teamwork is very important skill across all businesses. Good teamwork leads to better working environment and helps us to be less stressed, more creative and more productive.</vt:lpstr>
      <vt:lpstr>Adaptability is a skill that helped me in a lot of different situations in my personal and professional life as in 21st century everything is constantly changing and being able to adapt quickly is very important skill.</vt:lpstr>
      <vt:lpstr>And last but not least willing to learn is a skill that everyone that wants to be successful should have as in this rapidly developing world we should all stay updated with latest information and technology in order to be competitive.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Emiliya Beloslavova Radeva  Student ID: 2125546 ACE Practical Portfolio </dc:title>
  <dc:creator>Emiliya Beloslavova Radeva (2125546)</dc:creator>
  <cp:lastModifiedBy>Emiliya Beloslavova Radeva (2125546)</cp:lastModifiedBy>
  <cp:revision>4</cp:revision>
  <dcterms:created xsi:type="dcterms:W3CDTF">2022-04-18T16:25:51Z</dcterms:created>
  <dcterms:modified xsi:type="dcterms:W3CDTF">2022-04-18T18:09:43Z</dcterms:modified>
</cp:coreProperties>
</file>