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2" r:id="rId1"/>
  </p:sldMasterIdLst>
  <p:notesMasterIdLst>
    <p:notesMasterId r:id="rId24"/>
  </p:notesMasterIdLst>
  <p:sldIdLst>
    <p:sldId id="258" r:id="rId2"/>
    <p:sldId id="275" r:id="rId3"/>
    <p:sldId id="263" r:id="rId4"/>
    <p:sldId id="290" r:id="rId5"/>
    <p:sldId id="257" r:id="rId6"/>
    <p:sldId id="294" r:id="rId7"/>
    <p:sldId id="280" r:id="rId8"/>
    <p:sldId id="261" r:id="rId9"/>
    <p:sldId id="289" r:id="rId10"/>
    <p:sldId id="293" r:id="rId11"/>
    <p:sldId id="262" r:id="rId12"/>
    <p:sldId id="276" r:id="rId13"/>
    <p:sldId id="291" r:id="rId14"/>
    <p:sldId id="256" r:id="rId15"/>
    <p:sldId id="269" r:id="rId16"/>
    <p:sldId id="270" r:id="rId17"/>
    <p:sldId id="271" r:id="rId18"/>
    <p:sldId id="272" r:id="rId19"/>
    <p:sldId id="273" r:id="rId20"/>
    <p:sldId id="260" r:id="rId21"/>
    <p:sldId id="274" r:id="rId22"/>
    <p:sldId id="287"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4BDCE"/>
    <a:srgbClr val="FF7E79"/>
    <a:srgbClr val="CCA7C6"/>
    <a:srgbClr val="D883FF"/>
    <a:srgbClr val="C187C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274"/>
    <p:restoredTop sz="86210"/>
  </p:normalViewPr>
  <p:slideViewPr>
    <p:cSldViewPr snapToGrid="0" snapToObjects="1">
      <p:cViewPr varScale="1">
        <p:scale>
          <a:sx n="96" d="100"/>
          <a:sy n="96" d="100"/>
        </p:scale>
        <p:origin x="1424" y="1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_rels/data1.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s>
</file>

<file path=ppt/diagrams/_rels/data2.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9.jpeg"/><Relationship Id="rId1" Type="http://schemas.openxmlformats.org/officeDocument/2006/relationships/image" Target="../media/image28.png"/></Relationships>
</file>

<file path=ppt/diagrams/_rels/data3.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svg"/><Relationship Id="rId1" Type="http://schemas.openxmlformats.org/officeDocument/2006/relationships/image" Target="../media/image34.png"/><Relationship Id="rId4" Type="http://schemas.openxmlformats.org/officeDocument/2006/relationships/image" Target="../media/image37.svg"/></Relationships>
</file>

<file path=ppt/diagrams/_rels/data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svg"/><Relationship Id="rId1" Type="http://schemas.openxmlformats.org/officeDocument/2006/relationships/image" Target="../media/image38.png"/><Relationship Id="rId4" Type="http://schemas.openxmlformats.org/officeDocument/2006/relationships/image" Target="../media/image41.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s>
</file>

<file path=ppt/diagrams/_rels/drawing2.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9.jpeg"/><Relationship Id="rId1" Type="http://schemas.openxmlformats.org/officeDocument/2006/relationships/image" Target="../media/image28.png"/></Relationships>
</file>

<file path=ppt/diagrams/_rels/drawing3.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svg"/><Relationship Id="rId1" Type="http://schemas.openxmlformats.org/officeDocument/2006/relationships/image" Target="../media/image34.png"/><Relationship Id="rId4" Type="http://schemas.openxmlformats.org/officeDocument/2006/relationships/image" Target="../media/image37.svg"/></Relationships>
</file>

<file path=ppt/diagrams/_rels/drawing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svg"/><Relationship Id="rId1" Type="http://schemas.openxmlformats.org/officeDocument/2006/relationships/image" Target="../media/image38.png"/><Relationship Id="rId4" Type="http://schemas.openxmlformats.org/officeDocument/2006/relationships/image" Target="../media/image41.svg"/></Relationships>
</file>

<file path=ppt/diagrams/colors1.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5CBBEA3-6B07-42E2-AA88-4E1408661F03}" type="doc">
      <dgm:prSet loTypeId="urn:microsoft.com/office/officeart/2018/2/layout/IconVerticalSolid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AC8A8700-D654-4A60-B84A-2C73CE544CFE}">
      <dgm:prSet custT="1"/>
      <dgm:spPr>
        <a:solidFill>
          <a:schemeClr val="bg1"/>
        </a:solidFill>
        <a:ln>
          <a:noFill/>
        </a:ln>
      </dgm:spPr>
      <dgm:t>
        <a:bodyPr/>
        <a:lstStyle/>
        <a:p>
          <a:pPr>
            <a:lnSpc>
              <a:spcPct val="100000"/>
            </a:lnSpc>
          </a:pPr>
          <a:r>
            <a:rPr lang="en-US" sz="2000" b="0" i="0" dirty="0"/>
            <a:t>Forming activities: Acquaintance achieved with the company with respect to team members/employees </a:t>
          </a:r>
          <a:endParaRPr lang="en-US" sz="2000" dirty="0"/>
        </a:p>
      </dgm:t>
    </dgm:pt>
    <dgm:pt modelId="{35EA4AF4-D4A4-4E6D-A496-02833F6E0922}" type="parTrans" cxnId="{3ACEB408-2E77-49E7-93D4-DFAC8903F450}">
      <dgm:prSet/>
      <dgm:spPr/>
      <dgm:t>
        <a:bodyPr/>
        <a:lstStyle/>
        <a:p>
          <a:endParaRPr lang="en-US"/>
        </a:p>
      </dgm:t>
    </dgm:pt>
    <dgm:pt modelId="{E587F47A-A4D8-472A-AE19-7D0DB618CF27}" type="sibTrans" cxnId="{3ACEB408-2E77-49E7-93D4-DFAC8903F450}">
      <dgm:prSet/>
      <dgm:spPr/>
      <dgm:t>
        <a:bodyPr/>
        <a:lstStyle/>
        <a:p>
          <a:endParaRPr lang="en-US"/>
        </a:p>
      </dgm:t>
    </dgm:pt>
    <dgm:pt modelId="{4B06E2EC-0B6D-4912-B0A4-03F8C9BBA897}">
      <dgm:prSet custT="1"/>
      <dgm:spPr/>
      <dgm:t>
        <a:bodyPr/>
        <a:lstStyle/>
        <a:p>
          <a:pPr>
            <a:lnSpc>
              <a:spcPct val="100000"/>
            </a:lnSpc>
          </a:pPr>
          <a:r>
            <a:rPr lang="en-US" sz="2000" b="0" i="0" dirty="0"/>
            <a:t>Storming activities: Conflict management through healthy discussions between all the members belonging to a team</a:t>
          </a:r>
          <a:endParaRPr lang="en-US" sz="2000" dirty="0"/>
        </a:p>
      </dgm:t>
    </dgm:pt>
    <dgm:pt modelId="{99BFDBF3-7576-4022-9FED-17B337872C94}" type="parTrans" cxnId="{C3636C0B-EFB0-4E1F-BD64-0072597FE90F}">
      <dgm:prSet/>
      <dgm:spPr/>
      <dgm:t>
        <a:bodyPr/>
        <a:lstStyle/>
        <a:p>
          <a:endParaRPr lang="en-US"/>
        </a:p>
      </dgm:t>
    </dgm:pt>
    <dgm:pt modelId="{FE4B1603-37E7-4901-99B6-1D219B434BD6}" type="sibTrans" cxnId="{C3636C0B-EFB0-4E1F-BD64-0072597FE90F}">
      <dgm:prSet/>
      <dgm:spPr/>
      <dgm:t>
        <a:bodyPr/>
        <a:lstStyle/>
        <a:p>
          <a:endParaRPr lang="en-US"/>
        </a:p>
      </dgm:t>
    </dgm:pt>
    <dgm:pt modelId="{0E07B8B2-E8D2-4720-BDD1-79560D8E2334}">
      <dgm:prSet custT="1"/>
      <dgm:spPr>
        <a:solidFill>
          <a:schemeClr val="bg1"/>
        </a:solidFill>
      </dgm:spPr>
      <dgm:t>
        <a:bodyPr/>
        <a:lstStyle/>
        <a:p>
          <a:pPr>
            <a:lnSpc>
              <a:spcPct val="100000"/>
            </a:lnSpc>
          </a:pPr>
          <a:r>
            <a:rPr lang="en-US" sz="2000" b="0" i="0" dirty="0"/>
            <a:t>Norming activities: Providing proper guidance to the team and helping them understand the right duty towards their job</a:t>
          </a:r>
          <a:endParaRPr lang="en-US" sz="2000" dirty="0"/>
        </a:p>
      </dgm:t>
    </dgm:pt>
    <dgm:pt modelId="{FDD84178-0E1C-4608-A9C9-916AAE7689F7}" type="parTrans" cxnId="{96DAA06E-FC7F-474D-80C3-A500BF669266}">
      <dgm:prSet/>
      <dgm:spPr/>
      <dgm:t>
        <a:bodyPr/>
        <a:lstStyle/>
        <a:p>
          <a:endParaRPr lang="en-US"/>
        </a:p>
      </dgm:t>
    </dgm:pt>
    <dgm:pt modelId="{F345C0F8-C188-411A-B621-5D88AF31EE2F}" type="sibTrans" cxnId="{96DAA06E-FC7F-474D-80C3-A500BF669266}">
      <dgm:prSet/>
      <dgm:spPr/>
      <dgm:t>
        <a:bodyPr/>
        <a:lstStyle/>
        <a:p>
          <a:endParaRPr lang="en-US"/>
        </a:p>
      </dgm:t>
    </dgm:pt>
    <dgm:pt modelId="{A031D47D-D556-4323-ADC6-4BB41A97263A}">
      <dgm:prSet custT="1"/>
      <dgm:spPr/>
      <dgm:t>
        <a:bodyPr/>
        <a:lstStyle/>
        <a:p>
          <a:pPr>
            <a:lnSpc>
              <a:spcPct val="100000"/>
            </a:lnSpc>
          </a:pPr>
          <a:r>
            <a:rPr lang="en-US" sz="2000" b="0" i="0" dirty="0"/>
            <a:t>Performing activities: hard work must be done with proper guidance and self-esteem.</a:t>
          </a:r>
          <a:endParaRPr lang="en-US" sz="2000" dirty="0"/>
        </a:p>
      </dgm:t>
    </dgm:pt>
    <dgm:pt modelId="{51894E96-0A57-4D67-A6E3-220E77EE5165}" type="parTrans" cxnId="{6A4D1732-1DA9-4C31-B970-07B8089BE129}">
      <dgm:prSet/>
      <dgm:spPr/>
      <dgm:t>
        <a:bodyPr/>
        <a:lstStyle/>
        <a:p>
          <a:endParaRPr lang="en-US"/>
        </a:p>
      </dgm:t>
    </dgm:pt>
    <dgm:pt modelId="{F7840A5E-07EF-4B6F-BD29-8AA366B24198}" type="sibTrans" cxnId="{6A4D1732-1DA9-4C31-B970-07B8089BE129}">
      <dgm:prSet/>
      <dgm:spPr/>
      <dgm:t>
        <a:bodyPr/>
        <a:lstStyle/>
        <a:p>
          <a:endParaRPr lang="en-US"/>
        </a:p>
      </dgm:t>
    </dgm:pt>
    <dgm:pt modelId="{833B8852-761F-CE4B-934C-202DACFDA462}">
      <dgm:prSet custT="1"/>
      <dgm:spPr>
        <a:solidFill>
          <a:schemeClr val="bg1"/>
        </a:solidFill>
      </dgm:spPr>
      <dgm:t>
        <a:bodyPr/>
        <a:lstStyle/>
        <a:p>
          <a:pPr>
            <a:lnSpc>
              <a:spcPct val="100000"/>
            </a:lnSpc>
          </a:pPr>
          <a:r>
            <a:rPr lang="en-US" sz="2000" b="0" dirty="0"/>
            <a:t>Adjourning: This fifth stage is very much important during the closure of the work (Apoorva, 2019)</a:t>
          </a:r>
          <a:endParaRPr lang="en-GB" sz="2000" b="0" dirty="0"/>
        </a:p>
      </dgm:t>
    </dgm:pt>
    <dgm:pt modelId="{F730FDC5-EA78-1A48-93CC-E0833EC5AEA1}" type="parTrans" cxnId="{C9B62D66-FC04-5944-AB51-8664742C4D1C}">
      <dgm:prSet/>
      <dgm:spPr/>
      <dgm:t>
        <a:bodyPr/>
        <a:lstStyle/>
        <a:p>
          <a:endParaRPr lang="en-GB"/>
        </a:p>
      </dgm:t>
    </dgm:pt>
    <dgm:pt modelId="{B238F53C-4BAD-2C43-ABEC-A1521FDFA571}" type="sibTrans" cxnId="{C9B62D66-FC04-5944-AB51-8664742C4D1C}">
      <dgm:prSet/>
      <dgm:spPr/>
      <dgm:t>
        <a:bodyPr/>
        <a:lstStyle/>
        <a:p>
          <a:endParaRPr lang="en-GB"/>
        </a:p>
      </dgm:t>
    </dgm:pt>
    <dgm:pt modelId="{4F89562E-3516-4A61-88D6-FB953171F68C}" type="pres">
      <dgm:prSet presAssocID="{F5CBBEA3-6B07-42E2-AA88-4E1408661F03}" presName="root" presStyleCnt="0">
        <dgm:presLayoutVars>
          <dgm:dir/>
          <dgm:resizeHandles val="exact"/>
        </dgm:presLayoutVars>
      </dgm:prSet>
      <dgm:spPr/>
    </dgm:pt>
    <dgm:pt modelId="{2640A0A8-D5F5-4385-A97D-D912CB25408A}" type="pres">
      <dgm:prSet presAssocID="{AC8A8700-D654-4A60-B84A-2C73CE544CFE}" presName="compNode" presStyleCnt="0"/>
      <dgm:spPr/>
    </dgm:pt>
    <dgm:pt modelId="{A1C54A82-67FE-4705-A10A-80E48B6FE6ED}" type="pres">
      <dgm:prSet presAssocID="{AC8A8700-D654-4A60-B84A-2C73CE544CFE}" presName="bgRect" presStyleLbl="bgShp" presStyleIdx="0" presStyleCnt="5"/>
      <dgm:spPr/>
    </dgm:pt>
    <dgm:pt modelId="{E3C072B3-12EB-4B15-B256-771B65E76BFB}" type="pres">
      <dgm:prSet presAssocID="{AC8A8700-D654-4A60-B84A-2C73CE544CFE}"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ard Room"/>
        </a:ext>
      </dgm:extLst>
    </dgm:pt>
    <dgm:pt modelId="{5FAB9755-F276-40B2-812C-47ED4EBDFF81}" type="pres">
      <dgm:prSet presAssocID="{AC8A8700-D654-4A60-B84A-2C73CE544CFE}" presName="spaceRect" presStyleCnt="0"/>
      <dgm:spPr/>
    </dgm:pt>
    <dgm:pt modelId="{C729CEE6-5002-4017-AE37-4C886EB12B95}" type="pres">
      <dgm:prSet presAssocID="{AC8A8700-D654-4A60-B84A-2C73CE544CFE}" presName="parTx" presStyleLbl="revTx" presStyleIdx="0" presStyleCnt="5">
        <dgm:presLayoutVars>
          <dgm:chMax val="0"/>
          <dgm:chPref val="0"/>
        </dgm:presLayoutVars>
      </dgm:prSet>
      <dgm:spPr/>
    </dgm:pt>
    <dgm:pt modelId="{D5684F2F-3D64-42FF-B7D4-7060EC5B562C}" type="pres">
      <dgm:prSet presAssocID="{E587F47A-A4D8-472A-AE19-7D0DB618CF27}" presName="sibTrans" presStyleCnt="0"/>
      <dgm:spPr/>
    </dgm:pt>
    <dgm:pt modelId="{FCEA1334-4536-434E-BF61-E3E4A1EF6B8B}" type="pres">
      <dgm:prSet presAssocID="{4B06E2EC-0B6D-4912-B0A4-03F8C9BBA897}" presName="compNode" presStyleCnt="0"/>
      <dgm:spPr/>
    </dgm:pt>
    <dgm:pt modelId="{DBBA381F-8DDE-468A-AB88-714F58C440A3}" type="pres">
      <dgm:prSet presAssocID="{4B06E2EC-0B6D-4912-B0A4-03F8C9BBA897}" presName="bgRect" presStyleLbl="bgShp" presStyleIdx="1" presStyleCnt="5"/>
      <dgm:spPr>
        <a:solidFill>
          <a:schemeClr val="bg1"/>
        </a:solidFill>
        <a:ln>
          <a:solidFill>
            <a:schemeClr val="tx1"/>
          </a:solidFill>
        </a:ln>
      </dgm:spPr>
    </dgm:pt>
    <dgm:pt modelId="{75BE5C7A-0172-4A10-BFDE-1500A57D0841}" type="pres">
      <dgm:prSet presAssocID="{4B06E2EC-0B6D-4912-B0A4-03F8C9BBA897}"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ning"/>
        </a:ext>
      </dgm:extLst>
    </dgm:pt>
    <dgm:pt modelId="{A9CCA830-FD06-4D2C-8419-A5962C2407AD}" type="pres">
      <dgm:prSet presAssocID="{4B06E2EC-0B6D-4912-B0A4-03F8C9BBA897}" presName="spaceRect" presStyleCnt="0"/>
      <dgm:spPr/>
    </dgm:pt>
    <dgm:pt modelId="{ADB8F183-F2FA-4C7D-A8ED-3D17D7F57EE9}" type="pres">
      <dgm:prSet presAssocID="{4B06E2EC-0B6D-4912-B0A4-03F8C9BBA897}" presName="parTx" presStyleLbl="revTx" presStyleIdx="1" presStyleCnt="5">
        <dgm:presLayoutVars>
          <dgm:chMax val="0"/>
          <dgm:chPref val="0"/>
        </dgm:presLayoutVars>
      </dgm:prSet>
      <dgm:spPr/>
    </dgm:pt>
    <dgm:pt modelId="{FD0FA49F-AE49-4011-9DAA-61630DEC39D3}" type="pres">
      <dgm:prSet presAssocID="{FE4B1603-37E7-4901-99B6-1D219B434BD6}" presName="sibTrans" presStyleCnt="0"/>
      <dgm:spPr/>
    </dgm:pt>
    <dgm:pt modelId="{8671FAA0-94F0-4865-A0B8-46A54EEAF5A1}" type="pres">
      <dgm:prSet presAssocID="{0E07B8B2-E8D2-4720-BDD1-79560D8E2334}" presName="compNode" presStyleCnt="0"/>
      <dgm:spPr/>
    </dgm:pt>
    <dgm:pt modelId="{D114EACC-7EAF-44A2-93AE-49A9AF010E80}" type="pres">
      <dgm:prSet presAssocID="{0E07B8B2-E8D2-4720-BDD1-79560D8E2334}" presName="bgRect" presStyleLbl="bgShp" presStyleIdx="2" presStyleCnt="5"/>
      <dgm:spPr/>
    </dgm:pt>
    <dgm:pt modelId="{8853AE76-5820-42E5-A094-4CFB23EF5596}" type="pres">
      <dgm:prSet presAssocID="{0E07B8B2-E8D2-4720-BDD1-79560D8E2334}"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69F69996-8D0D-4AB6-987C-6041B9558672}" type="pres">
      <dgm:prSet presAssocID="{0E07B8B2-E8D2-4720-BDD1-79560D8E2334}" presName="spaceRect" presStyleCnt="0"/>
      <dgm:spPr/>
    </dgm:pt>
    <dgm:pt modelId="{F99ACB58-98EC-41C6-9B39-35A56026041C}" type="pres">
      <dgm:prSet presAssocID="{0E07B8B2-E8D2-4720-BDD1-79560D8E2334}" presName="parTx" presStyleLbl="revTx" presStyleIdx="2" presStyleCnt="5" custScaleX="100000">
        <dgm:presLayoutVars>
          <dgm:chMax val="0"/>
          <dgm:chPref val="0"/>
        </dgm:presLayoutVars>
      </dgm:prSet>
      <dgm:spPr/>
    </dgm:pt>
    <dgm:pt modelId="{F0670A41-3B9B-4033-999B-8EAC6BD149C3}" type="pres">
      <dgm:prSet presAssocID="{F345C0F8-C188-411A-B621-5D88AF31EE2F}" presName="sibTrans" presStyleCnt="0"/>
      <dgm:spPr/>
    </dgm:pt>
    <dgm:pt modelId="{932BF0FE-0039-49D0-80A3-9BC7FA5794E3}" type="pres">
      <dgm:prSet presAssocID="{A031D47D-D556-4323-ADC6-4BB41A97263A}" presName="compNode" presStyleCnt="0"/>
      <dgm:spPr/>
    </dgm:pt>
    <dgm:pt modelId="{B29FDE3E-C4FC-4539-8931-B84258835196}" type="pres">
      <dgm:prSet presAssocID="{A031D47D-D556-4323-ADC6-4BB41A97263A}" presName="bgRect" presStyleLbl="bgShp" presStyleIdx="3" presStyleCnt="5"/>
      <dgm:spPr>
        <a:solidFill>
          <a:schemeClr val="bg1"/>
        </a:solidFill>
        <a:ln>
          <a:solidFill>
            <a:schemeClr val="tx1"/>
          </a:solidFill>
        </a:ln>
      </dgm:spPr>
    </dgm:pt>
    <dgm:pt modelId="{4DFF223E-6346-46B9-9A2A-74794F722D4E}" type="pres">
      <dgm:prSet presAssocID="{A031D47D-D556-4323-ADC6-4BB41A97263A}"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onstruction Worker"/>
        </a:ext>
      </dgm:extLst>
    </dgm:pt>
    <dgm:pt modelId="{3B976435-47C6-4AB2-81D0-49DD52EF48B5}" type="pres">
      <dgm:prSet presAssocID="{A031D47D-D556-4323-ADC6-4BB41A97263A}" presName="spaceRect" presStyleCnt="0"/>
      <dgm:spPr/>
    </dgm:pt>
    <dgm:pt modelId="{E49BE3D8-A4FB-4C43-925C-2159070EF12F}" type="pres">
      <dgm:prSet presAssocID="{A031D47D-D556-4323-ADC6-4BB41A97263A}" presName="parTx" presStyleLbl="revTx" presStyleIdx="3" presStyleCnt="5">
        <dgm:presLayoutVars>
          <dgm:chMax val="0"/>
          <dgm:chPref val="0"/>
        </dgm:presLayoutVars>
      </dgm:prSet>
      <dgm:spPr/>
    </dgm:pt>
    <dgm:pt modelId="{675C4846-0C79-B64A-9363-4BE9FFE53D3A}" type="pres">
      <dgm:prSet presAssocID="{F7840A5E-07EF-4B6F-BD29-8AA366B24198}" presName="sibTrans" presStyleCnt="0"/>
      <dgm:spPr/>
    </dgm:pt>
    <dgm:pt modelId="{2CF70590-7D2C-174A-AD2C-DF73F97DDC70}" type="pres">
      <dgm:prSet presAssocID="{833B8852-761F-CE4B-934C-202DACFDA462}" presName="compNode" presStyleCnt="0"/>
      <dgm:spPr/>
    </dgm:pt>
    <dgm:pt modelId="{94638F81-6D9D-9641-834D-5D07F3B91E71}" type="pres">
      <dgm:prSet presAssocID="{833B8852-761F-CE4B-934C-202DACFDA462}" presName="bgRect" presStyleLbl="bgShp" presStyleIdx="4" presStyleCnt="5"/>
      <dgm:spPr/>
    </dgm:pt>
    <dgm:pt modelId="{F78D127C-D38E-1A4D-BD87-638C652DF39A}" type="pres">
      <dgm:prSet presAssocID="{833B8852-761F-CE4B-934C-202DACFDA462}"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pt>
    <dgm:pt modelId="{7B477F0F-2402-9D47-B07C-632ED756AFD6}" type="pres">
      <dgm:prSet presAssocID="{833B8852-761F-CE4B-934C-202DACFDA462}" presName="spaceRect" presStyleCnt="0"/>
      <dgm:spPr/>
    </dgm:pt>
    <dgm:pt modelId="{7A4C5BE4-FDFA-B748-B482-96F49C79D7E3}" type="pres">
      <dgm:prSet presAssocID="{833B8852-761F-CE4B-934C-202DACFDA462}" presName="parTx" presStyleLbl="revTx" presStyleIdx="4" presStyleCnt="5">
        <dgm:presLayoutVars>
          <dgm:chMax val="0"/>
          <dgm:chPref val="0"/>
        </dgm:presLayoutVars>
      </dgm:prSet>
      <dgm:spPr/>
    </dgm:pt>
  </dgm:ptLst>
  <dgm:cxnLst>
    <dgm:cxn modelId="{3ACEB408-2E77-49E7-93D4-DFAC8903F450}" srcId="{F5CBBEA3-6B07-42E2-AA88-4E1408661F03}" destId="{AC8A8700-D654-4A60-B84A-2C73CE544CFE}" srcOrd="0" destOrd="0" parTransId="{35EA4AF4-D4A4-4E6D-A496-02833F6E0922}" sibTransId="{E587F47A-A4D8-472A-AE19-7D0DB618CF27}"/>
    <dgm:cxn modelId="{C3636C0B-EFB0-4E1F-BD64-0072597FE90F}" srcId="{F5CBBEA3-6B07-42E2-AA88-4E1408661F03}" destId="{4B06E2EC-0B6D-4912-B0A4-03F8C9BBA897}" srcOrd="1" destOrd="0" parTransId="{99BFDBF3-7576-4022-9FED-17B337872C94}" sibTransId="{FE4B1603-37E7-4901-99B6-1D219B434BD6}"/>
    <dgm:cxn modelId="{C66B1E0F-F371-5D42-9329-40A8D5630E8F}" type="presOf" srcId="{0E07B8B2-E8D2-4720-BDD1-79560D8E2334}" destId="{F99ACB58-98EC-41C6-9B39-35A56026041C}" srcOrd="0" destOrd="0" presId="urn:microsoft.com/office/officeart/2018/2/layout/IconVerticalSolidList"/>
    <dgm:cxn modelId="{6A4D1732-1DA9-4C31-B970-07B8089BE129}" srcId="{F5CBBEA3-6B07-42E2-AA88-4E1408661F03}" destId="{A031D47D-D556-4323-ADC6-4BB41A97263A}" srcOrd="3" destOrd="0" parTransId="{51894E96-0A57-4D67-A6E3-220E77EE5165}" sibTransId="{F7840A5E-07EF-4B6F-BD29-8AA366B24198}"/>
    <dgm:cxn modelId="{CE613442-6A08-1A44-A7A0-B59925A3CCF5}" type="presOf" srcId="{A031D47D-D556-4323-ADC6-4BB41A97263A}" destId="{E49BE3D8-A4FB-4C43-925C-2159070EF12F}" srcOrd="0" destOrd="0" presId="urn:microsoft.com/office/officeart/2018/2/layout/IconVerticalSolidList"/>
    <dgm:cxn modelId="{73C7BD50-F1D5-9948-ACCE-3CD5B3935878}" type="presOf" srcId="{4B06E2EC-0B6D-4912-B0A4-03F8C9BBA897}" destId="{ADB8F183-F2FA-4C7D-A8ED-3D17D7F57EE9}" srcOrd="0" destOrd="0" presId="urn:microsoft.com/office/officeart/2018/2/layout/IconVerticalSolidList"/>
    <dgm:cxn modelId="{C9B62D66-FC04-5944-AB51-8664742C4D1C}" srcId="{F5CBBEA3-6B07-42E2-AA88-4E1408661F03}" destId="{833B8852-761F-CE4B-934C-202DACFDA462}" srcOrd="4" destOrd="0" parTransId="{F730FDC5-EA78-1A48-93CC-E0833EC5AEA1}" sibTransId="{B238F53C-4BAD-2C43-ABEC-A1521FDFA571}"/>
    <dgm:cxn modelId="{96DAA06E-FC7F-474D-80C3-A500BF669266}" srcId="{F5CBBEA3-6B07-42E2-AA88-4E1408661F03}" destId="{0E07B8B2-E8D2-4720-BDD1-79560D8E2334}" srcOrd="2" destOrd="0" parTransId="{FDD84178-0E1C-4608-A9C9-916AAE7689F7}" sibTransId="{F345C0F8-C188-411A-B621-5D88AF31EE2F}"/>
    <dgm:cxn modelId="{50855D70-BA4E-9B45-9717-CA5EFF319CA4}" type="presOf" srcId="{833B8852-761F-CE4B-934C-202DACFDA462}" destId="{7A4C5BE4-FDFA-B748-B482-96F49C79D7E3}" srcOrd="0" destOrd="0" presId="urn:microsoft.com/office/officeart/2018/2/layout/IconVerticalSolidList"/>
    <dgm:cxn modelId="{8AAAF280-ED0C-1041-B3B8-4278D92CC378}" type="presOf" srcId="{AC8A8700-D654-4A60-B84A-2C73CE544CFE}" destId="{C729CEE6-5002-4017-AE37-4C886EB12B95}" srcOrd="0" destOrd="0" presId="urn:microsoft.com/office/officeart/2018/2/layout/IconVerticalSolidList"/>
    <dgm:cxn modelId="{9B2F3ECA-F4F0-A24B-AF88-F980526817EC}" type="presOf" srcId="{F5CBBEA3-6B07-42E2-AA88-4E1408661F03}" destId="{4F89562E-3516-4A61-88D6-FB953171F68C}" srcOrd="0" destOrd="0" presId="urn:microsoft.com/office/officeart/2018/2/layout/IconVerticalSolidList"/>
    <dgm:cxn modelId="{7B75F14B-C179-5740-9F4F-9DE5E49FC6B5}" type="presParOf" srcId="{4F89562E-3516-4A61-88D6-FB953171F68C}" destId="{2640A0A8-D5F5-4385-A97D-D912CB25408A}" srcOrd="0" destOrd="0" presId="urn:microsoft.com/office/officeart/2018/2/layout/IconVerticalSolidList"/>
    <dgm:cxn modelId="{11170E69-B27B-4C46-8B62-455297EA3B1D}" type="presParOf" srcId="{2640A0A8-D5F5-4385-A97D-D912CB25408A}" destId="{A1C54A82-67FE-4705-A10A-80E48B6FE6ED}" srcOrd="0" destOrd="0" presId="urn:microsoft.com/office/officeart/2018/2/layout/IconVerticalSolidList"/>
    <dgm:cxn modelId="{2576217C-D668-1E47-A077-0A583ADEBD28}" type="presParOf" srcId="{2640A0A8-D5F5-4385-A97D-D912CB25408A}" destId="{E3C072B3-12EB-4B15-B256-771B65E76BFB}" srcOrd="1" destOrd="0" presId="urn:microsoft.com/office/officeart/2018/2/layout/IconVerticalSolidList"/>
    <dgm:cxn modelId="{C95A108D-5593-F045-9194-4EE9D2CD5836}" type="presParOf" srcId="{2640A0A8-D5F5-4385-A97D-D912CB25408A}" destId="{5FAB9755-F276-40B2-812C-47ED4EBDFF81}" srcOrd="2" destOrd="0" presId="urn:microsoft.com/office/officeart/2018/2/layout/IconVerticalSolidList"/>
    <dgm:cxn modelId="{91D91305-0BB5-9445-A4E2-3E19C30CBB41}" type="presParOf" srcId="{2640A0A8-D5F5-4385-A97D-D912CB25408A}" destId="{C729CEE6-5002-4017-AE37-4C886EB12B95}" srcOrd="3" destOrd="0" presId="urn:microsoft.com/office/officeart/2018/2/layout/IconVerticalSolidList"/>
    <dgm:cxn modelId="{129FB542-49FA-AF4C-B887-F6E983BC1A6B}" type="presParOf" srcId="{4F89562E-3516-4A61-88D6-FB953171F68C}" destId="{D5684F2F-3D64-42FF-B7D4-7060EC5B562C}" srcOrd="1" destOrd="0" presId="urn:microsoft.com/office/officeart/2018/2/layout/IconVerticalSolidList"/>
    <dgm:cxn modelId="{0C8FBACF-6849-A747-BBC4-A3079CCDA34E}" type="presParOf" srcId="{4F89562E-3516-4A61-88D6-FB953171F68C}" destId="{FCEA1334-4536-434E-BF61-E3E4A1EF6B8B}" srcOrd="2" destOrd="0" presId="urn:microsoft.com/office/officeart/2018/2/layout/IconVerticalSolidList"/>
    <dgm:cxn modelId="{86CCDD89-239B-C14E-8AF6-25C6822A810A}" type="presParOf" srcId="{FCEA1334-4536-434E-BF61-E3E4A1EF6B8B}" destId="{DBBA381F-8DDE-468A-AB88-714F58C440A3}" srcOrd="0" destOrd="0" presId="urn:microsoft.com/office/officeart/2018/2/layout/IconVerticalSolidList"/>
    <dgm:cxn modelId="{D44D4BE5-2B01-6545-A45C-3DAC4D80C9EE}" type="presParOf" srcId="{FCEA1334-4536-434E-BF61-E3E4A1EF6B8B}" destId="{75BE5C7A-0172-4A10-BFDE-1500A57D0841}" srcOrd="1" destOrd="0" presId="urn:microsoft.com/office/officeart/2018/2/layout/IconVerticalSolidList"/>
    <dgm:cxn modelId="{38D65755-C107-C14F-9A8B-5D068271E677}" type="presParOf" srcId="{FCEA1334-4536-434E-BF61-E3E4A1EF6B8B}" destId="{A9CCA830-FD06-4D2C-8419-A5962C2407AD}" srcOrd="2" destOrd="0" presId="urn:microsoft.com/office/officeart/2018/2/layout/IconVerticalSolidList"/>
    <dgm:cxn modelId="{94427B96-8A9A-0A49-9020-5DEC2ED9EB25}" type="presParOf" srcId="{FCEA1334-4536-434E-BF61-E3E4A1EF6B8B}" destId="{ADB8F183-F2FA-4C7D-A8ED-3D17D7F57EE9}" srcOrd="3" destOrd="0" presId="urn:microsoft.com/office/officeart/2018/2/layout/IconVerticalSolidList"/>
    <dgm:cxn modelId="{F54F1FBF-82FB-1443-A9F1-556B59BEA733}" type="presParOf" srcId="{4F89562E-3516-4A61-88D6-FB953171F68C}" destId="{FD0FA49F-AE49-4011-9DAA-61630DEC39D3}" srcOrd="3" destOrd="0" presId="urn:microsoft.com/office/officeart/2018/2/layout/IconVerticalSolidList"/>
    <dgm:cxn modelId="{57058125-8B2E-B44B-9AA7-F18511404929}" type="presParOf" srcId="{4F89562E-3516-4A61-88D6-FB953171F68C}" destId="{8671FAA0-94F0-4865-A0B8-46A54EEAF5A1}" srcOrd="4" destOrd="0" presId="urn:microsoft.com/office/officeart/2018/2/layout/IconVerticalSolidList"/>
    <dgm:cxn modelId="{AA507B46-4C35-F242-B507-42C6BF1CA90A}" type="presParOf" srcId="{8671FAA0-94F0-4865-A0B8-46A54EEAF5A1}" destId="{D114EACC-7EAF-44A2-93AE-49A9AF010E80}" srcOrd="0" destOrd="0" presId="urn:microsoft.com/office/officeart/2018/2/layout/IconVerticalSolidList"/>
    <dgm:cxn modelId="{114853DB-8EA1-FA47-893F-8ED394723017}" type="presParOf" srcId="{8671FAA0-94F0-4865-A0B8-46A54EEAF5A1}" destId="{8853AE76-5820-42E5-A094-4CFB23EF5596}" srcOrd="1" destOrd="0" presId="urn:microsoft.com/office/officeart/2018/2/layout/IconVerticalSolidList"/>
    <dgm:cxn modelId="{94C671CE-B0FC-1C4F-BF03-C38CE8329A45}" type="presParOf" srcId="{8671FAA0-94F0-4865-A0B8-46A54EEAF5A1}" destId="{69F69996-8D0D-4AB6-987C-6041B9558672}" srcOrd="2" destOrd="0" presId="urn:microsoft.com/office/officeart/2018/2/layout/IconVerticalSolidList"/>
    <dgm:cxn modelId="{C10A8538-FC84-9E49-A3A4-B85CF668BEDB}" type="presParOf" srcId="{8671FAA0-94F0-4865-A0B8-46A54EEAF5A1}" destId="{F99ACB58-98EC-41C6-9B39-35A56026041C}" srcOrd="3" destOrd="0" presId="urn:microsoft.com/office/officeart/2018/2/layout/IconVerticalSolidList"/>
    <dgm:cxn modelId="{C038ACAB-C565-A54F-A080-C2228E676457}" type="presParOf" srcId="{4F89562E-3516-4A61-88D6-FB953171F68C}" destId="{F0670A41-3B9B-4033-999B-8EAC6BD149C3}" srcOrd="5" destOrd="0" presId="urn:microsoft.com/office/officeart/2018/2/layout/IconVerticalSolidList"/>
    <dgm:cxn modelId="{E39047CA-B9F9-E14C-AF49-EDA4056A68EA}" type="presParOf" srcId="{4F89562E-3516-4A61-88D6-FB953171F68C}" destId="{932BF0FE-0039-49D0-80A3-9BC7FA5794E3}" srcOrd="6" destOrd="0" presId="urn:microsoft.com/office/officeart/2018/2/layout/IconVerticalSolidList"/>
    <dgm:cxn modelId="{D3F25622-5202-BB49-8385-655189741487}" type="presParOf" srcId="{932BF0FE-0039-49D0-80A3-9BC7FA5794E3}" destId="{B29FDE3E-C4FC-4539-8931-B84258835196}" srcOrd="0" destOrd="0" presId="urn:microsoft.com/office/officeart/2018/2/layout/IconVerticalSolidList"/>
    <dgm:cxn modelId="{75403499-5B6E-3F41-8353-E259DC2F8A21}" type="presParOf" srcId="{932BF0FE-0039-49D0-80A3-9BC7FA5794E3}" destId="{4DFF223E-6346-46B9-9A2A-74794F722D4E}" srcOrd="1" destOrd="0" presId="urn:microsoft.com/office/officeart/2018/2/layout/IconVerticalSolidList"/>
    <dgm:cxn modelId="{4EDE7EA5-4059-014A-BCC3-6093F9671048}" type="presParOf" srcId="{932BF0FE-0039-49D0-80A3-9BC7FA5794E3}" destId="{3B976435-47C6-4AB2-81D0-49DD52EF48B5}" srcOrd="2" destOrd="0" presId="urn:microsoft.com/office/officeart/2018/2/layout/IconVerticalSolidList"/>
    <dgm:cxn modelId="{85BDE4D4-B352-A942-B5C4-48EDE959B553}" type="presParOf" srcId="{932BF0FE-0039-49D0-80A3-9BC7FA5794E3}" destId="{E49BE3D8-A4FB-4C43-925C-2159070EF12F}" srcOrd="3" destOrd="0" presId="urn:microsoft.com/office/officeart/2018/2/layout/IconVerticalSolidList"/>
    <dgm:cxn modelId="{D41A529F-A13F-CA42-AA40-BC1FD7BCA4CE}" type="presParOf" srcId="{4F89562E-3516-4A61-88D6-FB953171F68C}" destId="{675C4846-0C79-B64A-9363-4BE9FFE53D3A}" srcOrd="7" destOrd="0" presId="urn:microsoft.com/office/officeart/2018/2/layout/IconVerticalSolidList"/>
    <dgm:cxn modelId="{9F5FB376-DD80-704E-B94B-30DC1CAE0261}" type="presParOf" srcId="{4F89562E-3516-4A61-88D6-FB953171F68C}" destId="{2CF70590-7D2C-174A-AD2C-DF73F97DDC70}" srcOrd="8" destOrd="0" presId="urn:microsoft.com/office/officeart/2018/2/layout/IconVerticalSolidList"/>
    <dgm:cxn modelId="{6FFB7F36-2546-924E-8D4C-FFB9CFF0D87E}" type="presParOf" srcId="{2CF70590-7D2C-174A-AD2C-DF73F97DDC70}" destId="{94638F81-6D9D-9641-834D-5D07F3B91E71}" srcOrd="0" destOrd="0" presId="urn:microsoft.com/office/officeart/2018/2/layout/IconVerticalSolidList"/>
    <dgm:cxn modelId="{DD917478-96F6-4045-884A-1030A0BB3BA9}" type="presParOf" srcId="{2CF70590-7D2C-174A-AD2C-DF73F97DDC70}" destId="{F78D127C-D38E-1A4D-BD87-638C652DF39A}" srcOrd="1" destOrd="0" presId="urn:microsoft.com/office/officeart/2018/2/layout/IconVerticalSolidList"/>
    <dgm:cxn modelId="{5E4D34D7-D4B4-7D48-8B96-641DA241060F}" type="presParOf" srcId="{2CF70590-7D2C-174A-AD2C-DF73F97DDC70}" destId="{7B477F0F-2402-9D47-B07C-632ED756AFD6}" srcOrd="2" destOrd="0" presId="urn:microsoft.com/office/officeart/2018/2/layout/IconVerticalSolidList"/>
    <dgm:cxn modelId="{A3D471C9-2B18-7D4A-BDD4-A1ADF1B8E76E}" type="presParOf" srcId="{2CF70590-7D2C-174A-AD2C-DF73F97DDC70}" destId="{7A4C5BE4-FDFA-B748-B482-96F49C79D7E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E04DF85-EAD2-5247-9F03-02D439F239BF}" type="doc">
      <dgm:prSet loTypeId="urn:microsoft.com/office/officeart/2005/8/layout/vList3" loCatId="" qsTypeId="urn:microsoft.com/office/officeart/2005/8/quickstyle/simple3" qsCatId="simple" csTypeId="urn:microsoft.com/office/officeart/2005/8/colors/accent1_2" csCatId="accent1" phldr="1"/>
      <dgm:spPr/>
      <dgm:t>
        <a:bodyPr/>
        <a:lstStyle/>
        <a:p>
          <a:endParaRPr lang="en-GB"/>
        </a:p>
      </dgm:t>
    </dgm:pt>
    <dgm:pt modelId="{6231B0AB-7D98-5F43-BBD6-9A17D634C7CA}">
      <dgm:prSet phldrT="[Text]" custT="1"/>
      <dgm:spPr>
        <a:solidFill>
          <a:schemeClr val="bg1"/>
        </a:solidFill>
        <a:ln w="12700">
          <a:solidFill>
            <a:schemeClr val="tx1"/>
          </a:solidFill>
        </a:ln>
      </dgm:spPr>
      <dgm:t>
        <a:bodyPr/>
        <a:lstStyle/>
        <a:p>
          <a:r>
            <a:rPr lang="en-GB" sz="2400" b="0" i="0" u="none" dirty="0"/>
            <a:t>COMMUNICATION</a:t>
          </a:r>
        </a:p>
      </dgm:t>
    </dgm:pt>
    <dgm:pt modelId="{B26BA953-296D-0A4A-AE8C-49EA381DFB9A}" type="parTrans" cxnId="{21707ADE-9707-194F-8E59-F84D99EE271A}">
      <dgm:prSet/>
      <dgm:spPr/>
      <dgm:t>
        <a:bodyPr/>
        <a:lstStyle/>
        <a:p>
          <a:endParaRPr lang="en-GB"/>
        </a:p>
      </dgm:t>
    </dgm:pt>
    <dgm:pt modelId="{373B2C27-8A52-9146-9B50-0D1118A058D4}" type="sibTrans" cxnId="{21707ADE-9707-194F-8E59-F84D99EE271A}">
      <dgm:prSet/>
      <dgm:spPr/>
      <dgm:t>
        <a:bodyPr/>
        <a:lstStyle/>
        <a:p>
          <a:endParaRPr lang="en-GB"/>
        </a:p>
      </dgm:t>
    </dgm:pt>
    <dgm:pt modelId="{4CF18286-CD15-AE4B-9AEB-349C4B696340}">
      <dgm:prSet phldrT="[Text]" custT="1"/>
      <dgm:spPr>
        <a:solidFill>
          <a:schemeClr val="bg1"/>
        </a:solidFill>
        <a:ln w="12700">
          <a:solidFill>
            <a:schemeClr val="tx1"/>
          </a:solidFill>
        </a:ln>
      </dgm:spPr>
      <dgm:t>
        <a:bodyPr/>
        <a:lstStyle/>
        <a:p>
          <a:r>
            <a:rPr lang="en-GB" sz="2400" i="0" u="none" dirty="0"/>
            <a:t>STRUCTURAL</a:t>
          </a:r>
        </a:p>
      </dgm:t>
    </dgm:pt>
    <dgm:pt modelId="{FE26CD1D-C5F0-3F43-998A-F0E32E39E295}" type="parTrans" cxnId="{B7C7A1A0-48B7-344C-9414-3E32F6CB5628}">
      <dgm:prSet/>
      <dgm:spPr/>
      <dgm:t>
        <a:bodyPr/>
        <a:lstStyle/>
        <a:p>
          <a:endParaRPr lang="en-GB"/>
        </a:p>
      </dgm:t>
    </dgm:pt>
    <dgm:pt modelId="{BA3F4391-D766-B74C-8479-79F69AE4D0F2}" type="sibTrans" cxnId="{B7C7A1A0-48B7-344C-9414-3E32F6CB5628}">
      <dgm:prSet/>
      <dgm:spPr/>
      <dgm:t>
        <a:bodyPr/>
        <a:lstStyle/>
        <a:p>
          <a:endParaRPr lang="en-GB"/>
        </a:p>
      </dgm:t>
    </dgm:pt>
    <dgm:pt modelId="{7280ACAA-0166-184B-971D-7B8B97CD64FC}">
      <dgm:prSet phldrT="[Text]" custT="1"/>
      <dgm:spPr>
        <a:solidFill>
          <a:schemeClr val="bg1"/>
        </a:solidFill>
        <a:ln w="12700">
          <a:solidFill>
            <a:schemeClr val="tx1"/>
          </a:solidFill>
        </a:ln>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GB" sz="2400" i="0" u="none" dirty="0"/>
            <a:t>PERSONAL</a:t>
          </a:r>
          <a:endParaRPr lang="en-GB" sz="800" i="0" u="none" dirty="0"/>
        </a:p>
        <a:p>
          <a:pPr marL="0" marR="0" lvl="0" indent="0" defTabSz="914400" eaLnBrk="1" fontAlgn="auto" latinLnBrk="0" hangingPunct="1">
            <a:lnSpc>
              <a:spcPct val="100000"/>
            </a:lnSpc>
            <a:spcBef>
              <a:spcPts val="0"/>
            </a:spcBef>
            <a:spcAft>
              <a:spcPts val="0"/>
            </a:spcAft>
            <a:buClrTx/>
            <a:buSzTx/>
            <a:buFontTx/>
            <a:buNone/>
            <a:tabLst/>
            <a:defRPr/>
          </a:pPr>
          <a:endParaRPr lang="en-GB" sz="800" i="1" u="sng" dirty="0"/>
        </a:p>
      </dgm:t>
    </dgm:pt>
    <dgm:pt modelId="{E04DDC75-4BEA-0344-8191-2B8AC7E402D7}" type="parTrans" cxnId="{B9C08F69-2C43-B449-BB6D-F40E1C705CD3}">
      <dgm:prSet/>
      <dgm:spPr/>
      <dgm:t>
        <a:bodyPr/>
        <a:lstStyle/>
        <a:p>
          <a:endParaRPr lang="en-GB"/>
        </a:p>
      </dgm:t>
    </dgm:pt>
    <dgm:pt modelId="{B20B14FE-79D7-9A4A-A6A4-0B9C5947A4D1}" type="sibTrans" cxnId="{B9C08F69-2C43-B449-BB6D-F40E1C705CD3}">
      <dgm:prSet/>
      <dgm:spPr/>
      <dgm:t>
        <a:bodyPr/>
        <a:lstStyle/>
        <a:p>
          <a:endParaRPr lang="en-GB"/>
        </a:p>
      </dgm:t>
    </dgm:pt>
    <dgm:pt modelId="{350E4565-8E27-0446-BAB1-3B648B24F6AC}" type="pres">
      <dgm:prSet presAssocID="{BE04DF85-EAD2-5247-9F03-02D439F239BF}" presName="linearFlow" presStyleCnt="0">
        <dgm:presLayoutVars>
          <dgm:dir/>
          <dgm:resizeHandles val="exact"/>
        </dgm:presLayoutVars>
      </dgm:prSet>
      <dgm:spPr/>
    </dgm:pt>
    <dgm:pt modelId="{950EA9EC-50E2-6646-8711-1976CB68A6C9}" type="pres">
      <dgm:prSet presAssocID="{6231B0AB-7D98-5F43-BBD6-9A17D634C7CA}" presName="composite" presStyleCnt="0"/>
      <dgm:spPr/>
    </dgm:pt>
    <dgm:pt modelId="{D316D7D5-A012-3B49-BF3E-2466231F2117}" type="pres">
      <dgm:prSet presAssocID="{6231B0AB-7D98-5F43-BBD6-9A17D634C7CA}" presName="imgShp" presStyleLbl="fgImgPlace1" presStyleIdx="0" presStyleCnt="3"/>
      <dgm:spPr>
        <a:blipFill>
          <a:blip xmlns:r="http://schemas.openxmlformats.org/officeDocument/2006/relationships" r:embed="rId1"/>
          <a:stretch>
            <a:fillRect/>
          </a:stretch>
        </a:blipFill>
      </dgm:spPr>
    </dgm:pt>
    <dgm:pt modelId="{D1EB5DF2-645B-2740-807F-866C4F7DC1E0}" type="pres">
      <dgm:prSet presAssocID="{6231B0AB-7D98-5F43-BBD6-9A17D634C7CA}" presName="txShp" presStyleLbl="node1" presStyleIdx="0" presStyleCnt="3">
        <dgm:presLayoutVars>
          <dgm:bulletEnabled val="1"/>
        </dgm:presLayoutVars>
      </dgm:prSet>
      <dgm:spPr/>
    </dgm:pt>
    <dgm:pt modelId="{102F1449-7BC3-8F43-B993-4333C5134B41}" type="pres">
      <dgm:prSet presAssocID="{373B2C27-8A52-9146-9B50-0D1118A058D4}" presName="spacing" presStyleCnt="0"/>
      <dgm:spPr/>
    </dgm:pt>
    <dgm:pt modelId="{E002B557-FA07-044B-ABBA-C27637F2033C}" type="pres">
      <dgm:prSet presAssocID="{4CF18286-CD15-AE4B-9AEB-349C4B696340}" presName="composite" presStyleCnt="0"/>
      <dgm:spPr/>
    </dgm:pt>
    <dgm:pt modelId="{FA1F17DA-D519-E140-B592-6C47AD223ED3}" type="pres">
      <dgm:prSet presAssocID="{4CF18286-CD15-AE4B-9AEB-349C4B696340}" presName="imgShp" presStyleLbl="fgImgPlace1" presStyleIdx="1" presStyleCnt="3"/>
      <dgm:spPr>
        <a:blipFill>
          <a:blip xmlns:r="http://schemas.openxmlformats.org/officeDocument/2006/relationships" r:embed="rId2">
            <a:extLst>
              <a:ext uri="{28A0092B-C50C-407E-A947-70E740481C1C}">
                <a14:useLocalDpi xmlns:a14="http://schemas.microsoft.com/office/drawing/2010/main" val="0"/>
              </a:ext>
            </a:extLst>
          </a:blip>
          <a:srcRect/>
          <a:stretch>
            <a:fillRect t="-4000" b="-4000"/>
          </a:stretch>
        </a:blipFill>
        <a:effectLst>
          <a:softEdge rad="45053"/>
        </a:effectLst>
      </dgm:spPr>
    </dgm:pt>
    <dgm:pt modelId="{017BEDE7-787E-2441-AFF8-A75F9CD8036E}" type="pres">
      <dgm:prSet presAssocID="{4CF18286-CD15-AE4B-9AEB-349C4B696340}" presName="txShp" presStyleLbl="node1" presStyleIdx="1" presStyleCnt="3">
        <dgm:presLayoutVars>
          <dgm:bulletEnabled val="1"/>
        </dgm:presLayoutVars>
      </dgm:prSet>
      <dgm:spPr/>
    </dgm:pt>
    <dgm:pt modelId="{32F8663C-954E-F540-AE09-2546DD09114C}" type="pres">
      <dgm:prSet presAssocID="{BA3F4391-D766-B74C-8479-79F69AE4D0F2}" presName="spacing" presStyleCnt="0"/>
      <dgm:spPr/>
    </dgm:pt>
    <dgm:pt modelId="{19A15118-9A72-5843-A9EE-A98912B35AA0}" type="pres">
      <dgm:prSet presAssocID="{7280ACAA-0166-184B-971D-7B8B97CD64FC}" presName="composite" presStyleCnt="0"/>
      <dgm:spPr/>
    </dgm:pt>
    <dgm:pt modelId="{24172843-B37D-1C46-8196-FB6AA5FEC510}" type="pres">
      <dgm:prSet presAssocID="{7280ACAA-0166-184B-971D-7B8B97CD64FC}" presName="imgShp" presStyleLbl="fgImgPlace1" presStyleIdx="2" presStyleCnt="3"/>
      <dgm:spPr>
        <a:blipFill>
          <a:blip xmlns:r="http://schemas.openxmlformats.org/officeDocument/2006/relationships" r:embed="rId3">
            <a:extLst>
              <a:ext uri="{28A0092B-C50C-407E-A947-70E740481C1C}">
                <a14:useLocalDpi xmlns:a14="http://schemas.microsoft.com/office/drawing/2010/main" val="0"/>
              </a:ext>
            </a:extLst>
          </a:blip>
          <a:srcRect/>
          <a:stretch>
            <a:fillRect/>
          </a:stretch>
        </a:blipFill>
      </dgm:spPr>
    </dgm:pt>
    <dgm:pt modelId="{C2FD5ABB-C39A-8743-8433-F4EB1C7651B1}" type="pres">
      <dgm:prSet presAssocID="{7280ACAA-0166-184B-971D-7B8B97CD64FC}" presName="txShp" presStyleLbl="node1" presStyleIdx="2" presStyleCnt="3">
        <dgm:presLayoutVars>
          <dgm:bulletEnabled val="1"/>
        </dgm:presLayoutVars>
      </dgm:prSet>
      <dgm:spPr/>
    </dgm:pt>
  </dgm:ptLst>
  <dgm:cxnLst>
    <dgm:cxn modelId="{D7C02734-C8B1-2747-B5D8-C55E823E9CDA}" type="presOf" srcId="{4CF18286-CD15-AE4B-9AEB-349C4B696340}" destId="{017BEDE7-787E-2441-AFF8-A75F9CD8036E}" srcOrd="0" destOrd="0" presId="urn:microsoft.com/office/officeart/2005/8/layout/vList3"/>
    <dgm:cxn modelId="{E2A4D360-35C9-AC4B-803D-D1D3224DC186}" type="presOf" srcId="{BE04DF85-EAD2-5247-9F03-02D439F239BF}" destId="{350E4565-8E27-0446-BAB1-3B648B24F6AC}" srcOrd="0" destOrd="0" presId="urn:microsoft.com/office/officeart/2005/8/layout/vList3"/>
    <dgm:cxn modelId="{B9C08F69-2C43-B449-BB6D-F40E1C705CD3}" srcId="{BE04DF85-EAD2-5247-9F03-02D439F239BF}" destId="{7280ACAA-0166-184B-971D-7B8B97CD64FC}" srcOrd="2" destOrd="0" parTransId="{E04DDC75-4BEA-0344-8191-2B8AC7E402D7}" sibTransId="{B20B14FE-79D7-9A4A-A6A4-0B9C5947A4D1}"/>
    <dgm:cxn modelId="{B7C7A1A0-48B7-344C-9414-3E32F6CB5628}" srcId="{BE04DF85-EAD2-5247-9F03-02D439F239BF}" destId="{4CF18286-CD15-AE4B-9AEB-349C4B696340}" srcOrd="1" destOrd="0" parTransId="{FE26CD1D-C5F0-3F43-998A-F0E32E39E295}" sibTransId="{BA3F4391-D766-B74C-8479-79F69AE4D0F2}"/>
    <dgm:cxn modelId="{D1A1DCAB-267B-AA49-BD57-E3DB7EF840E4}" type="presOf" srcId="{7280ACAA-0166-184B-971D-7B8B97CD64FC}" destId="{C2FD5ABB-C39A-8743-8433-F4EB1C7651B1}" srcOrd="0" destOrd="0" presId="urn:microsoft.com/office/officeart/2005/8/layout/vList3"/>
    <dgm:cxn modelId="{21707ADE-9707-194F-8E59-F84D99EE271A}" srcId="{BE04DF85-EAD2-5247-9F03-02D439F239BF}" destId="{6231B0AB-7D98-5F43-BBD6-9A17D634C7CA}" srcOrd="0" destOrd="0" parTransId="{B26BA953-296D-0A4A-AE8C-49EA381DFB9A}" sibTransId="{373B2C27-8A52-9146-9B50-0D1118A058D4}"/>
    <dgm:cxn modelId="{0F223CE8-0086-F249-8B34-E164E49FF928}" type="presOf" srcId="{6231B0AB-7D98-5F43-BBD6-9A17D634C7CA}" destId="{D1EB5DF2-645B-2740-807F-866C4F7DC1E0}" srcOrd="0" destOrd="0" presId="urn:microsoft.com/office/officeart/2005/8/layout/vList3"/>
    <dgm:cxn modelId="{E883D667-9B36-7E46-9775-393839DCECC0}" type="presParOf" srcId="{350E4565-8E27-0446-BAB1-3B648B24F6AC}" destId="{950EA9EC-50E2-6646-8711-1976CB68A6C9}" srcOrd="0" destOrd="0" presId="urn:microsoft.com/office/officeart/2005/8/layout/vList3"/>
    <dgm:cxn modelId="{21901ADD-DC87-7A4C-A6F7-B01093C2D0BA}" type="presParOf" srcId="{950EA9EC-50E2-6646-8711-1976CB68A6C9}" destId="{D316D7D5-A012-3B49-BF3E-2466231F2117}" srcOrd="0" destOrd="0" presId="urn:microsoft.com/office/officeart/2005/8/layout/vList3"/>
    <dgm:cxn modelId="{3DEDB4A0-46B7-A842-A01A-146334610430}" type="presParOf" srcId="{950EA9EC-50E2-6646-8711-1976CB68A6C9}" destId="{D1EB5DF2-645B-2740-807F-866C4F7DC1E0}" srcOrd="1" destOrd="0" presId="urn:microsoft.com/office/officeart/2005/8/layout/vList3"/>
    <dgm:cxn modelId="{13FADDF5-00BE-6B4C-9EB9-649284C3651D}" type="presParOf" srcId="{350E4565-8E27-0446-BAB1-3B648B24F6AC}" destId="{102F1449-7BC3-8F43-B993-4333C5134B41}" srcOrd="1" destOrd="0" presId="urn:microsoft.com/office/officeart/2005/8/layout/vList3"/>
    <dgm:cxn modelId="{5392DAB9-E043-904D-9CBA-EE74FE81A183}" type="presParOf" srcId="{350E4565-8E27-0446-BAB1-3B648B24F6AC}" destId="{E002B557-FA07-044B-ABBA-C27637F2033C}" srcOrd="2" destOrd="0" presId="urn:microsoft.com/office/officeart/2005/8/layout/vList3"/>
    <dgm:cxn modelId="{8AA610A3-39D0-E54E-A407-3A2565D45942}" type="presParOf" srcId="{E002B557-FA07-044B-ABBA-C27637F2033C}" destId="{FA1F17DA-D519-E140-B592-6C47AD223ED3}" srcOrd="0" destOrd="0" presId="urn:microsoft.com/office/officeart/2005/8/layout/vList3"/>
    <dgm:cxn modelId="{EEBFC81D-2D96-CB47-9AC5-F0C1A4966CBB}" type="presParOf" srcId="{E002B557-FA07-044B-ABBA-C27637F2033C}" destId="{017BEDE7-787E-2441-AFF8-A75F9CD8036E}" srcOrd="1" destOrd="0" presId="urn:microsoft.com/office/officeart/2005/8/layout/vList3"/>
    <dgm:cxn modelId="{A8E977C2-A414-9548-BAB4-0FD79B3EDAE8}" type="presParOf" srcId="{350E4565-8E27-0446-BAB1-3B648B24F6AC}" destId="{32F8663C-954E-F540-AE09-2546DD09114C}" srcOrd="3" destOrd="0" presId="urn:microsoft.com/office/officeart/2005/8/layout/vList3"/>
    <dgm:cxn modelId="{EDF79961-C0D2-8748-93D4-3E5628E52A7E}" type="presParOf" srcId="{350E4565-8E27-0446-BAB1-3B648B24F6AC}" destId="{19A15118-9A72-5843-A9EE-A98912B35AA0}" srcOrd="4" destOrd="0" presId="urn:microsoft.com/office/officeart/2005/8/layout/vList3"/>
    <dgm:cxn modelId="{ACC55AD5-285D-0A42-99AD-821460ED2644}" type="presParOf" srcId="{19A15118-9A72-5843-A9EE-A98912B35AA0}" destId="{24172843-B37D-1C46-8196-FB6AA5FEC510}" srcOrd="0" destOrd="0" presId="urn:microsoft.com/office/officeart/2005/8/layout/vList3"/>
    <dgm:cxn modelId="{2922C713-5971-2F49-A578-5057B689610A}" type="presParOf" srcId="{19A15118-9A72-5843-A9EE-A98912B35AA0}" destId="{C2FD5ABB-C39A-8743-8433-F4EB1C7651B1}" srcOrd="1" destOrd="0" presId="urn:microsoft.com/office/officeart/2005/8/layout/vList3"/>
  </dgm:cxnLst>
  <dgm:bg/>
  <dgm:whole>
    <a:ln>
      <a:noFill/>
    </a:ln>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F63351B-FB05-478E-919A-FC3F10F172DF}" type="doc">
      <dgm:prSet loTypeId="urn:microsoft.com/office/officeart/2018/2/layout/Icon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4CEAF292-E63C-42F3-ADF2-AB1830D019A9}">
      <dgm:prSet custT="1"/>
      <dgm:spPr/>
      <dgm:t>
        <a:bodyPr/>
        <a:lstStyle/>
        <a:p>
          <a:pPr>
            <a:lnSpc>
              <a:spcPct val="100000"/>
            </a:lnSpc>
          </a:pPr>
          <a:r>
            <a:rPr lang="en-IN" sz="3200" b="0" i="0" dirty="0">
              <a:solidFill>
                <a:schemeClr val="tx1"/>
              </a:solidFill>
            </a:rPr>
            <a:t>Selective hiring helps in developing a successful team</a:t>
          </a:r>
          <a:endParaRPr lang="en-US" sz="3200" dirty="0">
            <a:solidFill>
              <a:schemeClr val="tx1"/>
            </a:solidFill>
          </a:endParaRPr>
        </a:p>
      </dgm:t>
    </dgm:pt>
    <dgm:pt modelId="{09865472-B38D-47E4-9EC8-9EE59F1E00AB}" type="parTrans" cxnId="{34ED1732-42B9-41C9-9E95-D21A9C2F357A}">
      <dgm:prSet/>
      <dgm:spPr/>
      <dgm:t>
        <a:bodyPr/>
        <a:lstStyle/>
        <a:p>
          <a:endParaRPr lang="en-US"/>
        </a:p>
      </dgm:t>
    </dgm:pt>
    <dgm:pt modelId="{507CE960-D2E5-4E02-8FA0-CF2EA76C0D1D}" type="sibTrans" cxnId="{34ED1732-42B9-41C9-9E95-D21A9C2F357A}">
      <dgm:prSet/>
      <dgm:spPr/>
      <dgm:t>
        <a:bodyPr/>
        <a:lstStyle/>
        <a:p>
          <a:endParaRPr lang="en-US"/>
        </a:p>
      </dgm:t>
    </dgm:pt>
    <dgm:pt modelId="{8F68DD23-A18C-47FF-ABEA-C1CED678B314}">
      <dgm:prSet custT="1"/>
      <dgm:spPr/>
      <dgm:t>
        <a:bodyPr/>
        <a:lstStyle/>
        <a:p>
          <a:pPr>
            <a:lnSpc>
              <a:spcPct val="100000"/>
            </a:lnSpc>
          </a:pPr>
          <a:r>
            <a:rPr lang="en-US" sz="3200" b="0" i="0" dirty="0">
              <a:solidFill>
                <a:schemeClr val="tx1"/>
              </a:solidFill>
            </a:rPr>
            <a:t>Establish expectations from the newly joined employees from day one</a:t>
          </a:r>
          <a:endParaRPr lang="en-US" sz="3200" dirty="0">
            <a:solidFill>
              <a:schemeClr val="tx1"/>
            </a:solidFill>
          </a:endParaRPr>
        </a:p>
      </dgm:t>
    </dgm:pt>
    <dgm:pt modelId="{CC1CC96C-4327-4AAF-853F-5D5A738F5FB9}" type="parTrans" cxnId="{30183759-C32D-494D-B7DE-27974290C8BC}">
      <dgm:prSet/>
      <dgm:spPr/>
      <dgm:t>
        <a:bodyPr/>
        <a:lstStyle/>
        <a:p>
          <a:endParaRPr lang="en-US"/>
        </a:p>
      </dgm:t>
    </dgm:pt>
    <dgm:pt modelId="{D150AE18-7356-4CF5-A7AB-E18C09CB576C}" type="sibTrans" cxnId="{30183759-C32D-494D-B7DE-27974290C8BC}">
      <dgm:prSet/>
      <dgm:spPr/>
      <dgm:t>
        <a:bodyPr/>
        <a:lstStyle/>
        <a:p>
          <a:endParaRPr lang="en-US"/>
        </a:p>
      </dgm:t>
    </dgm:pt>
    <dgm:pt modelId="{5EF80A7F-E218-401A-AB7A-4857FCDBF8CA}" type="pres">
      <dgm:prSet presAssocID="{DF63351B-FB05-478E-919A-FC3F10F172DF}" presName="root" presStyleCnt="0">
        <dgm:presLayoutVars>
          <dgm:dir/>
          <dgm:resizeHandles val="exact"/>
        </dgm:presLayoutVars>
      </dgm:prSet>
      <dgm:spPr/>
    </dgm:pt>
    <dgm:pt modelId="{2948703B-8326-4873-9DF7-3B5C2738AF6E}" type="pres">
      <dgm:prSet presAssocID="{4CEAF292-E63C-42F3-ADF2-AB1830D019A9}" presName="compNode" presStyleCnt="0"/>
      <dgm:spPr/>
    </dgm:pt>
    <dgm:pt modelId="{20B75963-170A-4A24-B1EB-F0302618998D}" type="pres">
      <dgm:prSet presAssocID="{4CEAF292-E63C-42F3-ADF2-AB1830D019A9}" presName="iconRect" presStyleLbl="node1" presStyleIdx="0" presStyleCnt="2" custScaleX="86166" custScaleY="86294" custLinFactNeighborX="-8619" custLinFactNeighborY="-19031"/>
      <dgm:spPr>
        <a:blipFill>
          <a:blip xmlns:r="http://schemas.openxmlformats.org/officeDocument/2006/relationships" r:embed="rId1">
            <a:duotone>
              <a:schemeClr val="bg1">
                <a:hueOff val="0"/>
                <a:satOff val="0"/>
                <a:lumOff val="0"/>
                <a:alphaOff val="0"/>
                <a:shade val="20000"/>
                <a:satMod val="200000"/>
              </a:schemeClr>
              <a:schemeClr val="bg1">
                <a:hueOff val="0"/>
                <a:satOff val="0"/>
                <a:lumOff val="0"/>
                <a:alphaOff val="0"/>
                <a:tint val="12000"/>
                <a:satMod val="190000"/>
              </a:schemeClr>
            </a:duotone>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Group of People"/>
        </a:ext>
      </dgm:extLst>
    </dgm:pt>
    <dgm:pt modelId="{963739E3-DB46-4C44-BE62-29321B650AE3}" type="pres">
      <dgm:prSet presAssocID="{4CEAF292-E63C-42F3-ADF2-AB1830D019A9}" presName="spaceRect" presStyleCnt="0"/>
      <dgm:spPr/>
    </dgm:pt>
    <dgm:pt modelId="{9E95634D-0C7F-4506-8F80-2E4C8DC61EFF}" type="pres">
      <dgm:prSet presAssocID="{4CEAF292-E63C-42F3-ADF2-AB1830D019A9}" presName="textRect" presStyleLbl="revTx" presStyleIdx="0" presStyleCnt="2" custScaleX="117775" custLinFactNeighborX="-137" custLinFactNeighborY="-22735">
        <dgm:presLayoutVars>
          <dgm:chMax val="1"/>
          <dgm:chPref val="1"/>
        </dgm:presLayoutVars>
      </dgm:prSet>
      <dgm:spPr/>
    </dgm:pt>
    <dgm:pt modelId="{A3784D97-2612-4F09-B6FB-97E4CFC38B78}" type="pres">
      <dgm:prSet presAssocID="{507CE960-D2E5-4E02-8FA0-CF2EA76C0D1D}" presName="sibTrans" presStyleCnt="0"/>
      <dgm:spPr/>
    </dgm:pt>
    <dgm:pt modelId="{C041A035-8836-494E-A941-675748F8053F}" type="pres">
      <dgm:prSet presAssocID="{8F68DD23-A18C-47FF-ABEA-C1CED678B314}" presName="compNode" presStyleCnt="0"/>
      <dgm:spPr/>
    </dgm:pt>
    <dgm:pt modelId="{21C966C5-44A9-42D7-B835-B3975C773E9A}" type="pres">
      <dgm:prSet presAssocID="{8F68DD23-A18C-47FF-ABEA-C1CED678B314}" presName="iconRect" presStyleLbl="node1" presStyleIdx="1" presStyleCnt="2" custScaleX="106648" custScaleY="104844" custLinFactNeighborX="4085" custLinFactNeighborY="-25694"/>
      <dgm:spPr>
        <a:blipFill>
          <a:blip xmlns:r="http://schemas.openxmlformats.org/officeDocument/2006/relationships" r:embed="rId3">
            <a:duotone>
              <a:schemeClr val="bg1">
                <a:hueOff val="0"/>
                <a:satOff val="0"/>
                <a:lumOff val="0"/>
                <a:alphaOff val="0"/>
                <a:shade val="20000"/>
                <a:satMod val="200000"/>
              </a:schemeClr>
              <a:schemeClr val="bg1">
                <a:hueOff val="0"/>
                <a:satOff val="0"/>
                <a:lumOff val="0"/>
                <a:alphaOff val="0"/>
                <a:tint val="12000"/>
                <a:satMod val="190000"/>
              </a:schemeClr>
            </a:duotone>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hare With Person"/>
        </a:ext>
      </dgm:extLst>
    </dgm:pt>
    <dgm:pt modelId="{70A498CF-93E3-44F0-BD56-CA78D89F7FDF}" type="pres">
      <dgm:prSet presAssocID="{8F68DD23-A18C-47FF-ABEA-C1CED678B314}" presName="spaceRect" presStyleCnt="0"/>
      <dgm:spPr/>
    </dgm:pt>
    <dgm:pt modelId="{37C6A2AA-E6CE-475F-82F2-3367B2B0818E}" type="pres">
      <dgm:prSet presAssocID="{8F68DD23-A18C-47FF-ABEA-C1CED678B314}" presName="textRect" presStyleLbl="revTx" presStyleIdx="1" presStyleCnt="2" custLinFactNeighborX="1035" custLinFactNeighborY="-42091">
        <dgm:presLayoutVars>
          <dgm:chMax val="1"/>
          <dgm:chPref val="1"/>
        </dgm:presLayoutVars>
      </dgm:prSet>
      <dgm:spPr/>
    </dgm:pt>
  </dgm:ptLst>
  <dgm:cxnLst>
    <dgm:cxn modelId="{34ED1732-42B9-41C9-9E95-D21A9C2F357A}" srcId="{DF63351B-FB05-478E-919A-FC3F10F172DF}" destId="{4CEAF292-E63C-42F3-ADF2-AB1830D019A9}" srcOrd="0" destOrd="0" parTransId="{09865472-B38D-47E4-9EC8-9EE59F1E00AB}" sibTransId="{507CE960-D2E5-4E02-8FA0-CF2EA76C0D1D}"/>
    <dgm:cxn modelId="{B2012746-DE60-0F47-964A-3D700BC704B7}" type="presOf" srcId="{8F68DD23-A18C-47FF-ABEA-C1CED678B314}" destId="{37C6A2AA-E6CE-475F-82F2-3367B2B0818E}" srcOrd="0" destOrd="0" presId="urn:microsoft.com/office/officeart/2018/2/layout/IconLabelList"/>
    <dgm:cxn modelId="{30183759-C32D-494D-B7DE-27974290C8BC}" srcId="{DF63351B-FB05-478E-919A-FC3F10F172DF}" destId="{8F68DD23-A18C-47FF-ABEA-C1CED678B314}" srcOrd="1" destOrd="0" parTransId="{CC1CC96C-4327-4AAF-853F-5D5A738F5FB9}" sibTransId="{D150AE18-7356-4CF5-A7AB-E18C09CB576C}"/>
    <dgm:cxn modelId="{9C088459-B7E9-054F-A943-03FD7389C01B}" type="presOf" srcId="{4CEAF292-E63C-42F3-ADF2-AB1830D019A9}" destId="{9E95634D-0C7F-4506-8F80-2E4C8DC61EFF}" srcOrd="0" destOrd="0" presId="urn:microsoft.com/office/officeart/2018/2/layout/IconLabelList"/>
    <dgm:cxn modelId="{56ECE08E-7BDD-2C4B-8B2E-708B9F45D339}" type="presOf" srcId="{DF63351B-FB05-478E-919A-FC3F10F172DF}" destId="{5EF80A7F-E218-401A-AB7A-4857FCDBF8CA}" srcOrd="0" destOrd="0" presId="urn:microsoft.com/office/officeart/2018/2/layout/IconLabelList"/>
    <dgm:cxn modelId="{F56F783F-C2E3-F64A-B3CE-07E42421E0DE}" type="presParOf" srcId="{5EF80A7F-E218-401A-AB7A-4857FCDBF8CA}" destId="{2948703B-8326-4873-9DF7-3B5C2738AF6E}" srcOrd="0" destOrd="0" presId="urn:microsoft.com/office/officeart/2018/2/layout/IconLabelList"/>
    <dgm:cxn modelId="{357DB48D-49A8-B545-9F1C-1A5DE07B692E}" type="presParOf" srcId="{2948703B-8326-4873-9DF7-3B5C2738AF6E}" destId="{20B75963-170A-4A24-B1EB-F0302618998D}" srcOrd="0" destOrd="0" presId="urn:microsoft.com/office/officeart/2018/2/layout/IconLabelList"/>
    <dgm:cxn modelId="{D0CBF200-5C77-F54D-B9A7-E72FC1709D6E}" type="presParOf" srcId="{2948703B-8326-4873-9DF7-3B5C2738AF6E}" destId="{963739E3-DB46-4C44-BE62-29321B650AE3}" srcOrd="1" destOrd="0" presId="urn:microsoft.com/office/officeart/2018/2/layout/IconLabelList"/>
    <dgm:cxn modelId="{A4D1B582-A8B4-5845-A837-09864CC2BDE0}" type="presParOf" srcId="{2948703B-8326-4873-9DF7-3B5C2738AF6E}" destId="{9E95634D-0C7F-4506-8F80-2E4C8DC61EFF}" srcOrd="2" destOrd="0" presId="urn:microsoft.com/office/officeart/2018/2/layout/IconLabelList"/>
    <dgm:cxn modelId="{40C7CCC0-AE92-9B47-8933-AC1C29007677}" type="presParOf" srcId="{5EF80A7F-E218-401A-AB7A-4857FCDBF8CA}" destId="{A3784D97-2612-4F09-B6FB-97E4CFC38B78}" srcOrd="1" destOrd="0" presId="urn:microsoft.com/office/officeart/2018/2/layout/IconLabelList"/>
    <dgm:cxn modelId="{2E4FDB7F-50D0-044F-820C-F4CF04B8A284}" type="presParOf" srcId="{5EF80A7F-E218-401A-AB7A-4857FCDBF8CA}" destId="{C041A035-8836-494E-A941-675748F8053F}" srcOrd="2" destOrd="0" presId="urn:microsoft.com/office/officeart/2018/2/layout/IconLabelList"/>
    <dgm:cxn modelId="{2E406205-3E49-4F49-B507-BDB04A32DBB5}" type="presParOf" srcId="{C041A035-8836-494E-A941-675748F8053F}" destId="{21C966C5-44A9-42D7-B835-B3975C773E9A}" srcOrd="0" destOrd="0" presId="urn:microsoft.com/office/officeart/2018/2/layout/IconLabelList"/>
    <dgm:cxn modelId="{5251CC31-1360-C248-9B62-55F0578EA3F9}" type="presParOf" srcId="{C041A035-8836-494E-A941-675748F8053F}" destId="{70A498CF-93E3-44F0-BD56-CA78D89F7FDF}" srcOrd="1" destOrd="0" presId="urn:microsoft.com/office/officeart/2018/2/layout/IconLabelList"/>
    <dgm:cxn modelId="{972094FF-0708-BC4A-84EE-D040F310FD84}" type="presParOf" srcId="{C041A035-8836-494E-A941-675748F8053F}" destId="{37C6A2AA-E6CE-475F-82F2-3367B2B0818E}"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ata4.xml><?xml version="1.0" encoding="utf-8"?>
<dgm:dataModel xmlns:dgm="http://schemas.openxmlformats.org/drawingml/2006/diagram" xmlns:a="http://schemas.openxmlformats.org/drawingml/2006/main">
  <dgm:ptLst>
    <dgm:pt modelId="{8D806565-18C4-47A6-996D-B362FB6BCD2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72C1023-FE99-43EC-A3EB-3260C46E3FAB}">
      <dgm:prSet custT="1"/>
      <dgm:spPr/>
      <dgm:t>
        <a:bodyPr/>
        <a:lstStyle/>
        <a:p>
          <a:pPr algn="ctr">
            <a:lnSpc>
              <a:spcPct val="100000"/>
            </a:lnSpc>
          </a:pPr>
          <a:r>
            <a:rPr lang="en-US" sz="2800" b="0" i="0" dirty="0"/>
            <a:t>Build relations within the team</a:t>
          </a:r>
          <a:endParaRPr lang="en-US" sz="2800" dirty="0"/>
        </a:p>
      </dgm:t>
    </dgm:pt>
    <dgm:pt modelId="{E9001C99-930B-4306-8D56-B85CEE16C70C}" type="parTrans" cxnId="{4C1497D4-0314-42D4-9761-0F32C3F96D75}">
      <dgm:prSet/>
      <dgm:spPr/>
      <dgm:t>
        <a:bodyPr/>
        <a:lstStyle/>
        <a:p>
          <a:endParaRPr lang="en-US"/>
        </a:p>
      </dgm:t>
    </dgm:pt>
    <dgm:pt modelId="{A0E5C670-E6E1-4EB8-BCC3-A7495A62B042}" type="sibTrans" cxnId="{4C1497D4-0314-42D4-9761-0F32C3F96D75}">
      <dgm:prSet/>
      <dgm:spPr/>
      <dgm:t>
        <a:bodyPr/>
        <a:lstStyle/>
        <a:p>
          <a:endParaRPr lang="en-US"/>
        </a:p>
      </dgm:t>
    </dgm:pt>
    <dgm:pt modelId="{32D537ED-6D62-4F02-B163-35C7EA82F645}">
      <dgm:prSet custT="1"/>
      <dgm:spPr/>
      <dgm:t>
        <a:bodyPr/>
        <a:lstStyle/>
        <a:p>
          <a:pPr algn="ctr">
            <a:lnSpc>
              <a:spcPct val="100000"/>
            </a:lnSpc>
          </a:pPr>
          <a:r>
            <a:rPr lang="en-IN" sz="2800" b="0" i="0" dirty="0"/>
            <a:t>To motivate the employees with positivity</a:t>
          </a:r>
          <a:endParaRPr lang="en-US" sz="2800" dirty="0"/>
        </a:p>
      </dgm:t>
    </dgm:pt>
    <dgm:pt modelId="{0C9A4557-FE12-4C58-A73E-53D68D048EB4}" type="parTrans" cxnId="{72C0CEFC-C1E3-4AE1-B617-6E1FE11F9ECB}">
      <dgm:prSet/>
      <dgm:spPr/>
      <dgm:t>
        <a:bodyPr/>
        <a:lstStyle/>
        <a:p>
          <a:endParaRPr lang="en-US"/>
        </a:p>
      </dgm:t>
    </dgm:pt>
    <dgm:pt modelId="{6879DD6A-A659-4323-96AA-27F2DFD76B20}" type="sibTrans" cxnId="{72C0CEFC-C1E3-4AE1-B617-6E1FE11F9ECB}">
      <dgm:prSet/>
      <dgm:spPr/>
      <dgm:t>
        <a:bodyPr/>
        <a:lstStyle/>
        <a:p>
          <a:endParaRPr lang="en-US"/>
        </a:p>
      </dgm:t>
    </dgm:pt>
    <dgm:pt modelId="{E50EA4BD-A2CD-4731-84F8-7DD8F86AE0E0}" type="pres">
      <dgm:prSet presAssocID="{8D806565-18C4-47A6-996D-B362FB6BCD29}" presName="root" presStyleCnt="0">
        <dgm:presLayoutVars>
          <dgm:dir/>
          <dgm:resizeHandles val="exact"/>
        </dgm:presLayoutVars>
      </dgm:prSet>
      <dgm:spPr/>
    </dgm:pt>
    <dgm:pt modelId="{C47ED264-7349-4DC2-9BA0-E6E687815941}" type="pres">
      <dgm:prSet presAssocID="{B72C1023-FE99-43EC-A3EB-3260C46E3FAB}" presName="compNode" presStyleCnt="0"/>
      <dgm:spPr/>
    </dgm:pt>
    <dgm:pt modelId="{DCDBB73F-8A4E-4233-9150-A32037645FE5}" type="pres">
      <dgm:prSet presAssocID="{B72C1023-FE99-43EC-A3EB-3260C46E3FAB}" presName="bgRect" presStyleLbl="bgShp" presStyleIdx="0" presStyleCnt="2"/>
      <dgm:spPr/>
    </dgm:pt>
    <dgm:pt modelId="{1BA05C99-5054-4D33-ACA6-14F8C16457D3}" type="pres">
      <dgm:prSet presAssocID="{B72C1023-FE99-43EC-A3EB-3260C46E3FAB}"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aptain"/>
        </a:ext>
      </dgm:extLst>
    </dgm:pt>
    <dgm:pt modelId="{6818236B-C031-4B77-B468-BA70FA02F6B6}" type="pres">
      <dgm:prSet presAssocID="{B72C1023-FE99-43EC-A3EB-3260C46E3FAB}" presName="spaceRect" presStyleCnt="0"/>
      <dgm:spPr/>
    </dgm:pt>
    <dgm:pt modelId="{6B365ACE-3052-4253-8BB8-2191C9CBEBD4}" type="pres">
      <dgm:prSet presAssocID="{B72C1023-FE99-43EC-A3EB-3260C46E3FAB}" presName="parTx" presStyleLbl="revTx" presStyleIdx="0" presStyleCnt="2" custLinFactNeighborX="-4947" custLinFactNeighborY="957">
        <dgm:presLayoutVars>
          <dgm:chMax val="0"/>
          <dgm:chPref val="0"/>
        </dgm:presLayoutVars>
      </dgm:prSet>
      <dgm:spPr/>
    </dgm:pt>
    <dgm:pt modelId="{D82304B8-1AAE-426A-8A71-721309513FC7}" type="pres">
      <dgm:prSet presAssocID="{A0E5C670-E6E1-4EB8-BCC3-A7495A62B042}" presName="sibTrans" presStyleCnt="0"/>
      <dgm:spPr/>
    </dgm:pt>
    <dgm:pt modelId="{F76B626C-C6DC-4431-BDD8-0065AB791436}" type="pres">
      <dgm:prSet presAssocID="{32D537ED-6D62-4F02-B163-35C7EA82F645}" presName="compNode" presStyleCnt="0"/>
      <dgm:spPr/>
    </dgm:pt>
    <dgm:pt modelId="{8384164A-A4EA-4BDB-96ED-04CBCE207A2A}" type="pres">
      <dgm:prSet presAssocID="{32D537ED-6D62-4F02-B163-35C7EA82F645}" presName="bgRect" presStyleLbl="bgShp" presStyleIdx="1" presStyleCnt="2"/>
      <dgm:spPr/>
    </dgm:pt>
    <dgm:pt modelId="{463C3E8C-56C7-4A42-8679-9CA2CC7E70E7}" type="pres">
      <dgm:prSet presAssocID="{32D537ED-6D62-4F02-B163-35C7EA82F645}"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Success"/>
        </a:ext>
      </dgm:extLst>
    </dgm:pt>
    <dgm:pt modelId="{8E9841E9-987D-49AC-8208-131B4430531B}" type="pres">
      <dgm:prSet presAssocID="{32D537ED-6D62-4F02-B163-35C7EA82F645}" presName="spaceRect" presStyleCnt="0"/>
      <dgm:spPr/>
    </dgm:pt>
    <dgm:pt modelId="{491CED47-C479-4A0C-A4CB-ABA7C5A6627D}" type="pres">
      <dgm:prSet presAssocID="{32D537ED-6D62-4F02-B163-35C7EA82F645}" presName="parTx" presStyleLbl="revTx" presStyleIdx="1" presStyleCnt="2" custLinFactNeighborX="-4947" custLinFactNeighborY="-2364">
        <dgm:presLayoutVars>
          <dgm:chMax val="0"/>
          <dgm:chPref val="0"/>
        </dgm:presLayoutVars>
      </dgm:prSet>
      <dgm:spPr/>
    </dgm:pt>
  </dgm:ptLst>
  <dgm:cxnLst>
    <dgm:cxn modelId="{5365296D-D88B-F04A-A3B5-3F633918A930}" type="presOf" srcId="{32D537ED-6D62-4F02-B163-35C7EA82F645}" destId="{491CED47-C479-4A0C-A4CB-ABA7C5A6627D}" srcOrd="0" destOrd="0" presId="urn:microsoft.com/office/officeart/2018/2/layout/IconVerticalSolidList"/>
    <dgm:cxn modelId="{D182147F-3D46-6C42-9194-B151B3674262}" type="presOf" srcId="{8D806565-18C4-47A6-996D-B362FB6BCD29}" destId="{E50EA4BD-A2CD-4731-84F8-7DD8F86AE0E0}" srcOrd="0" destOrd="0" presId="urn:microsoft.com/office/officeart/2018/2/layout/IconVerticalSolidList"/>
    <dgm:cxn modelId="{A444DB94-FAFE-654C-997F-3440F9326C70}" type="presOf" srcId="{B72C1023-FE99-43EC-A3EB-3260C46E3FAB}" destId="{6B365ACE-3052-4253-8BB8-2191C9CBEBD4}" srcOrd="0" destOrd="0" presId="urn:microsoft.com/office/officeart/2018/2/layout/IconVerticalSolidList"/>
    <dgm:cxn modelId="{4C1497D4-0314-42D4-9761-0F32C3F96D75}" srcId="{8D806565-18C4-47A6-996D-B362FB6BCD29}" destId="{B72C1023-FE99-43EC-A3EB-3260C46E3FAB}" srcOrd="0" destOrd="0" parTransId="{E9001C99-930B-4306-8D56-B85CEE16C70C}" sibTransId="{A0E5C670-E6E1-4EB8-BCC3-A7495A62B042}"/>
    <dgm:cxn modelId="{72C0CEFC-C1E3-4AE1-B617-6E1FE11F9ECB}" srcId="{8D806565-18C4-47A6-996D-B362FB6BCD29}" destId="{32D537ED-6D62-4F02-B163-35C7EA82F645}" srcOrd="1" destOrd="0" parTransId="{0C9A4557-FE12-4C58-A73E-53D68D048EB4}" sibTransId="{6879DD6A-A659-4323-96AA-27F2DFD76B20}"/>
    <dgm:cxn modelId="{5C15D023-E64B-654C-BA37-E72416E99909}" type="presParOf" srcId="{E50EA4BD-A2CD-4731-84F8-7DD8F86AE0E0}" destId="{C47ED264-7349-4DC2-9BA0-E6E687815941}" srcOrd="0" destOrd="0" presId="urn:microsoft.com/office/officeart/2018/2/layout/IconVerticalSolidList"/>
    <dgm:cxn modelId="{CB79C133-8683-0741-A10B-9025E4FF7050}" type="presParOf" srcId="{C47ED264-7349-4DC2-9BA0-E6E687815941}" destId="{DCDBB73F-8A4E-4233-9150-A32037645FE5}" srcOrd="0" destOrd="0" presId="urn:microsoft.com/office/officeart/2018/2/layout/IconVerticalSolidList"/>
    <dgm:cxn modelId="{693B4241-297E-1C4B-AE5E-F050243B78B8}" type="presParOf" srcId="{C47ED264-7349-4DC2-9BA0-E6E687815941}" destId="{1BA05C99-5054-4D33-ACA6-14F8C16457D3}" srcOrd="1" destOrd="0" presId="urn:microsoft.com/office/officeart/2018/2/layout/IconVerticalSolidList"/>
    <dgm:cxn modelId="{4926A8A5-A051-F647-A405-351C96AA88A4}" type="presParOf" srcId="{C47ED264-7349-4DC2-9BA0-E6E687815941}" destId="{6818236B-C031-4B77-B468-BA70FA02F6B6}" srcOrd="2" destOrd="0" presId="urn:microsoft.com/office/officeart/2018/2/layout/IconVerticalSolidList"/>
    <dgm:cxn modelId="{58C0111C-4593-AF41-A3E8-FFA434623B32}" type="presParOf" srcId="{C47ED264-7349-4DC2-9BA0-E6E687815941}" destId="{6B365ACE-3052-4253-8BB8-2191C9CBEBD4}" srcOrd="3" destOrd="0" presId="urn:microsoft.com/office/officeart/2018/2/layout/IconVerticalSolidList"/>
    <dgm:cxn modelId="{D463083D-8AD0-174B-92C9-8FC8877710CE}" type="presParOf" srcId="{E50EA4BD-A2CD-4731-84F8-7DD8F86AE0E0}" destId="{D82304B8-1AAE-426A-8A71-721309513FC7}" srcOrd="1" destOrd="0" presId="urn:microsoft.com/office/officeart/2018/2/layout/IconVerticalSolidList"/>
    <dgm:cxn modelId="{A077AE1F-BDD5-2C4B-8D12-18AF034B892D}" type="presParOf" srcId="{E50EA4BD-A2CD-4731-84F8-7DD8F86AE0E0}" destId="{F76B626C-C6DC-4431-BDD8-0065AB791436}" srcOrd="2" destOrd="0" presId="urn:microsoft.com/office/officeart/2018/2/layout/IconVerticalSolidList"/>
    <dgm:cxn modelId="{47E53D79-8610-5A42-B634-B9ABD41B4BCA}" type="presParOf" srcId="{F76B626C-C6DC-4431-BDD8-0065AB791436}" destId="{8384164A-A4EA-4BDB-96ED-04CBCE207A2A}" srcOrd="0" destOrd="0" presId="urn:microsoft.com/office/officeart/2018/2/layout/IconVerticalSolidList"/>
    <dgm:cxn modelId="{A7FCA59D-5444-0A4F-842F-A6E6A22A4911}" type="presParOf" srcId="{F76B626C-C6DC-4431-BDD8-0065AB791436}" destId="{463C3E8C-56C7-4A42-8679-9CA2CC7E70E7}" srcOrd="1" destOrd="0" presId="urn:microsoft.com/office/officeart/2018/2/layout/IconVerticalSolidList"/>
    <dgm:cxn modelId="{1631D5AC-0CF4-174E-B0E3-A323E34CD9DD}" type="presParOf" srcId="{F76B626C-C6DC-4431-BDD8-0065AB791436}" destId="{8E9841E9-987D-49AC-8208-131B4430531B}" srcOrd="2" destOrd="0" presId="urn:microsoft.com/office/officeart/2018/2/layout/IconVerticalSolidList"/>
    <dgm:cxn modelId="{AB814B5E-1160-4440-976E-0066E054CC8E}" type="presParOf" srcId="{F76B626C-C6DC-4431-BDD8-0065AB791436}" destId="{491CED47-C479-4A0C-A4CB-ABA7C5A6627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C54A82-67FE-4705-A10A-80E48B6FE6ED}">
      <dsp:nvSpPr>
        <dsp:cNvPr id="0" name=""/>
        <dsp:cNvSpPr/>
      </dsp:nvSpPr>
      <dsp:spPr>
        <a:xfrm>
          <a:off x="0" y="3934"/>
          <a:ext cx="7741872" cy="83799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C072B3-12EB-4B15-B256-771B65E76BFB}">
      <dsp:nvSpPr>
        <dsp:cNvPr id="0" name=""/>
        <dsp:cNvSpPr/>
      </dsp:nvSpPr>
      <dsp:spPr>
        <a:xfrm>
          <a:off x="253492" y="192482"/>
          <a:ext cx="460896" cy="46089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729CEE6-5002-4017-AE37-4C886EB12B95}">
      <dsp:nvSpPr>
        <dsp:cNvPr id="0" name=""/>
        <dsp:cNvSpPr/>
      </dsp:nvSpPr>
      <dsp:spPr>
        <a:xfrm>
          <a:off x="967881" y="3934"/>
          <a:ext cx="6773990" cy="837992"/>
        </a:xfrm>
        <a:prstGeom prst="rect">
          <a:avLst/>
        </a:prstGeom>
        <a:solidFill>
          <a:schemeClr val="bg1"/>
        </a:solidFill>
        <a:ln>
          <a:noFill/>
        </a:ln>
        <a:effectLst/>
      </dsp:spPr>
      <dsp:style>
        <a:lnRef idx="0">
          <a:scrgbClr r="0" g="0" b="0"/>
        </a:lnRef>
        <a:fillRef idx="0">
          <a:scrgbClr r="0" g="0" b="0"/>
        </a:fillRef>
        <a:effectRef idx="0">
          <a:scrgbClr r="0" g="0" b="0"/>
        </a:effectRef>
        <a:fontRef idx="minor"/>
      </dsp:style>
      <dsp:txBody>
        <a:bodyPr spcFirstLastPara="0" vert="horz" wrap="square" lIns="88688" tIns="88688" rIns="88688" bIns="88688" numCol="1" spcCol="1270" anchor="ctr" anchorCtr="0">
          <a:noAutofit/>
        </a:bodyPr>
        <a:lstStyle/>
        <a:p>
          <a:pPr marL="0" lvl="0" indent="0" algn="l" defTabSz="889000">
            <a:lnSpc>
              <a:spcPct val="100000"/>
            </a:lnSpc>
            <a:spcBef>
              <a:spcPct val="0"/>
            </a:spcBef>
            <a:spcAft>
              <a:spcPct val="35000"/>
            </a:spcAft>
            <a:buNone/>
          </a:pPr>
          <a:r>
            <a:rPr lang="en-US" sz="2000" b="0" i="0" kern="1200" dirty="0"/>
            <a:t>Forming activities: Acquaintance achieved with the company with respect to team members/employees </a:t>
          </a:r>
          <a:endParaRPr lang="en-US" sz="2000" kern="1200" dirty="0"/>
        </a:p>
      </dsp:txBody>
      <dsp:txXfrm>
        <a:off x="967881" y="3934"/>
        <a:ext cx="6773990" cy="837992"/>
      </dsp:txXfrm>
    </dsp:sp>
    <dsp:sp modelId="{DBBA381F-8DDE-468A-AB88-714F58C440A3}">
      <dsp:nvSpPr>
        <dsp:cNvPr id="0" name=""/>
        <dsp:cNvSpPr/>
      </dsp:nvSpPr>
      <dsp:spPr>
        <a:xfrm>
          <a:off x="0" y="1051425"/>
          <a:ext cx="7741872" cy="837992"/>
        </a:xfrm>
        <a:prstGeom prst="roundRect">
          <a:avLst>
            <a:gd name="adj" fmla="val 10000"/>
          </a:avLst>
        </a:prstGeom>
        <a:solidFill>
          <a:schemeClr val="bg1"/>
        </a:solidFill>
        <a:ln>
          <a:solidFill>
            <a:schemeClr val="tx1"/>
          </a:solidFill>
        </a:ln>
        <a:effectLst/>
      </dsp:spPr>
      <dsp:style>
        <a:lnRef idx="0">
          <a:scrgbClr r="0" g="0" b="0"/>
        </a:lnRef>
        <a:fillRef idx="1">
          <a:scrgbClr r="0" g="0" b="0"/>
        </a:fillRef>
        <a:effectRef idx="0">
          <a:scrgbClr r="0" g="0" b="0"/>
        </a:effectRef>
        <a:fontRef idx="minor"/>
      </dsp:style>
    </dsp:sp>
    <dsp:sp modelId="{75BE5C7A-0172-4A10-BFDE-1500A57D0841}">
      <dsp:nvSpPr>
        <dsp:cNvPr id="0" name=""/>
        <dsp:cNvSpPr/>
      </dsp:nvSpPr>
      <dsp:spPr>
        <a:xfrm>
          <a:off x="253492" y="1239973"/>
          <a:ext cx="460896" cy="46089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DB8F183-F2FA-4C7D-A8ED-3D17D7F57EE9}">
      <dsp:nvSpPr>
        <dsp:cNvPr id="0" name=""/>
        <dsp:cNvSpPr/>
      </dsp:nvSpPr>
      <dsp:spPr>
        <a:xfrm>
          <a:off x="967881" y="1051425"/>
          <a:ext cx="6773990" cy="8379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688" tIns="88688" rIns="88688" bIns="88688" numCol="1" spcCol="1270" anchor="ctr" anchorCtr="0">
          <a:noAutofit/>
        </a:bodyPr>
        <a:lstStyle/>
        <a:p>
          <a:pPr marL="0" lvl="0" indent="0" algn="l" defTabSz="889000">
            <a:lnSpc>
              <a:spcPct val="100000"/>
            </a:lnSpc>
            <a:spcBef>
              <a:spcPct val="0"/>
            </a:spcBef>
            <a:spcAft>
              <a:spcPct val="35000"/>
            </a:spcAft>
            <a:buNone/>
          </a:pPr>
          <a:r>
            <a:rPr lang="en-US" sz="2000" b="0" i="0" kern="1200" dirty="0"/>
            <a:t>Storming activities: Conflict management through healthy discussions between all the members belonging to a team</a:t>
          </a:r>
          <a:endParaRPr lang="en-US" sz="2000" kern="1200" dirty="0"/>
        </a:p>
      </dsp:txBody>
      <dsp:txXfrm>
        <a:off x="967881" y="1051425"/>
        <a:ext cx="6773990" cy="837992"/>
      </dsp:txXfrm>
    </dsp:sp>
    <dsp:sp modelId="{D114EACC-7EAF-44A2-93AE-49A9AF010E80}">
      <dsp:nvSpPr>
        <dsp:cNvPr id="0" name=""/>
        <dsp:cNvSpPr/>
      </dsp:nvSpPr>
      <dsp:spPr>
        <a:xfrm>
          <a:off x="0" y="2098916"/>
          <a:ext cx="7741872" cy="83799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53AE76-5820-42E5-A094-4CFB23EF5596}">
      <dsp:nvSpPr>
        <dsp:cNvPr id="0" name=""/>
        <dsp:cNvSpPr/>
      </dsp:nvSpPr>
      <dsp:spPr>
        <a:xfrm>
          <a:off x="253492" y="2287464"/>
          <a:ext cx="460896" cy="46089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99ACB58-98EC-41C6-9B39-35A56026041C}">
      <dsp:nvSpPr>
        <dsp:cNvPr id="0" name=""/>
        <dsp:cNvSpPr/>
      </dsp:nvSpPr>
      <dsp:spPr>
        <a:xfrm>
          <a:off x="967881" y="2098916"/>
          <a:ext cx="6773990" cy="837992"/>
        </a:xfrm>
        <a:prstGeom prst="rect">
          <a:avLst/>
        </a:prstGeom>
        <a:solidFill>
          <a:schemeClr val="bg1"/>
        </a:solidFill>
        <a:ln>
          <a:noFill/>
        </a:ln>
        <a:effectLst/>
      </dsp:spPr>
      <dsp:style>
        <a:lnRef idx="0">
          <a:scrgbClr r="0" g="0" b="0"/>
        </a:lnRef>
        <a:fillRef idx="0">
          <a:scrgbClr r="0" g="0" b="0"/>
        </a:fillRef>
        <a:effectRef idx="0">
          <a:scrgbClr r="0" g="0" b="0"/>
        </a:effectRef>
        <a:fontRef idx="minor"/>
      </dsp:style>
      <dsp:txBody>
        <a:bodyPr spcFirstLastPara="0" vert="horz" wrap="square" lIns="88688" tIns="88688" rIns="88688" bIns="88688" numCol="1" spcCol="1270" anchor="ctr" anchorCtr="0">
          <a:noAutofit/>
        </a:bodyPr>
        <a:lstStyle/>
        <a:p>
          <a:pPr marL="0" lvl="0" indent="0" algn="l" defTabSz="889000">
            <a:lnSpc>
              <a:spcPct val="100000"/>
            </a:lnSpc>
            <a:spcBef>
              <a:spcPct val="0"/>
            </a:spcBef>
            <a:spcAft>
              <a:spcPct val="35000"/>
            </a:spcAft>
            <a:buNone/>
          </a:pPr>
          <a:r>
            <a:rPr lang="en-US" sz="2000" b="0" i="0" kern="1200" dirty="0"/>
            <a:t>Norming activities: Providing proper guidance to the team and helping them understand the right duty towards their job</a:t>
          </a:r>
          <a:endParaRPr lang="en-US" sz="2000" kern="1200" dirty="0"/>
        </a:p>
      </dsp:txBody>
      <dsp:txXfrm>
        <a:off x="967881" y="2098916"/>
        <a:ext cx="6773990" cy="837992"/>
      </dsp:txXfrm>
    </dsp:sp>
    <dsp:sp modelId="{B29FDE3E-C4FC-4539-8931-B84258835196}">
      <dsp:nvSpPr>
        <dsp:cNvPr id="0" name=""/>
        <dsp:cNvSpPr/>
      </dsp:nvSpPr>
      <dsp:spPr>
        <a:xfrm>
          <a:off x="0" y="3146407"/>
          <a:ext cx="7741872" cy="837992"/>
        </a:xfrm>
        <a:prstGeom prst="roundRect">
          <a:avLst>
            <a:gd name="adj" fmla="val 10000"/>
          </a:avLst>
        </a:prstGeom>
        <a:solidFill>
          <a:schemeClr val="bg1"/>
        </a:solidFill>
        <a:ln>
          <a:solidFill>
            <a:schemeClr val="tx1"/>
          </a:solidFill>
        </a:ln>
        <a:effectLst/>
      </dsp:spPr>
      <dsp:style>
        <a:lnRef idx="0">
          <a:scrgbClr r="0" g="0" b="0"/>
        </a:lnRef>
        <a:fillRef idx="1">
          <a:scrgbClr r="0" g="0" b="0"/>
        </a:fillRef>
        <a:effectRef idx="0">
          <a:scrgbClr r="0" g="0" b="0"/>
        </a:effectRef>
        <a:fontRef idx="minor"/>
      </dsp:style>
    </dsp:sp>
    <dsp:sp modelId="{4DFF223E-6346-46B9-9A2A-74794F722D4E}">
      <dsp:nvSpPr>
        <dsp:cNvPr id="0" name=""/>
        <dsp:cNvSpPr/>
      </dsp:nvSpPr>
      <dsp:spPr>
        <a:xfrm>
          <a:off x="253492" y="3334956"/>
          <a:ext cx="460896" cy="46089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49BE3D8-A4FB-4C43-925C-2159070EF12F}">
      <dsp:nvSpPr>
        <dsp:cNvPr id="0" name=""/>
        <dsp:cNvSpPr/>
      </dsp:nvSpPr>
      <dsp:spPr>
        <a:xfrm>
          <a:off x="967881" y="3146407"/>
          <a:ext cx="6773990" cy="8379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688" tIns="88688" rIns="88688" bIns="88688" numCol="1" spcCol="1270" anchor="ctr" anchorCtr="0">
          <a:noAutofit/>
        </a:bodyPr>
        <a:lstStyle/>
        <a:p>
          <a:pPr marL="0" lvl="0" indent="0" algn="l" defTabSz="889000">
            <a:lnSpc>
              <a:spcPct val="100000"/>
            </a:lnSpc>
            <a:spcBef>
              <a:spcPct val="0"/>
            </a:spcBef>
            <a:spcAft>
              <a:spcPct val="35000"/>
            </a:spcAft>
            <a:buNone/>
          </a:pPr>
          <a:r>
            <a:rPr lang="en-US" sz="2000" b="0" i="0" kern="1200" dirty="0"/>
            <a:t>Performing activities: hard work must be done with proper guidance and self-esteem.</a:t>
          </a:r>
          <a:endParaRPr lang="en-US" sz="2000" kern="1200" dirty="0"/>
        </a:p>
      </dsp:txBody>
      <dsp:txXfrm>
        <a:off x="967881" y="3146407"/>
        <a:ext cx="6773990" cy="837992"/>
      </dsp:txXfrm>
    </dsp:sp>
    <dsp:sp modelId="{94638F81-6D9D-9641-834D-5D07F3B91E71}">
      <dsp:nvSpPr>
        <dsp:cNvPr id="0" name=""/>
        <dsp:cNvSpPr/>
      </dsp:nvSpPr>
      <dsp:spPr>
        <a:xfrm>
          <a:off x="0" y="4193898"/>
          <a:ext cx="7741872" cy="83799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8D127C-D38E-1A4D-BD87-638C652DF39A}">
      <dsp:nvSpPr>
        <dsp:cNvPr id="0" name=""/>
        <dsp:cNvSpPr/>
      </dsp:nvSpPr>
      <dsp:spPr>
        <a:xfrm>
          <a:off x="253492" y="4382447"/>
          <a:ext cx="460896" cy="46089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A4C5BE4-FDFA-B748-B482-96F49C79D7E3}">
      <dsp:nvSpPr>
        <dsp:cNvPr id="0" name=""/>
        <dsp:cNvSpPr/>
      </dsp:nvSpPr>
      <dsp:spPr>
        <a:xfrm>
          <a:off x="967881" y="4193898"/>
          <a:ext cx="6773990" cy="837992"/>
        </a:xfrm>
        <a:prstGeom prst="rect">
          <a:avLst/>
        </a:prstGeom>
        <a:solidFill>
          <a:schemeClr val="bg1"/>
        </a:solidFill>
        <a:ln>
          <a:noFill/>
        </a:ln>
        <a:effectLst/>
      </dsp:spPr>
      <dsp:style>
        <a:lnRef idx="0">
          <a:scrgbClr r="0" g="0" b="0"/>
        </a:lnRef>
        <a:fillRef idx="0">
          <a:scrgbClr r="0" g="0" b="0"/>
        </a:fillRef>
        <a:effectRef idx="0">
          <a:scrgbClr r="0" g="0" b="0"/>
        </a:effectRef>
        <a:fontRef idx="minor"/>
      </dsp:style>
      <dsp:txBody>
        <a:bodyPr spcFirstLastPara="0" vert="horz" wrap="square" lIns="88688" tIns="88688" rIns="88688" bIns="88688" numCol="1" spcCol="1270" anchor="ctr" anchorCtr="0">
          <a:noAutofit/>
        </a:bodyPr>
        <a:lstStyle/>
        <a:p>
          <a:pPr marL="0" lvl="0" indent="0" algn="l" defTabSz="889000">
            <a:lnSpc>
              <a:spcPct val="100000"/>
            </a:lnSpc>
            <a:spcBef>
              <a:spcPct val="0"/>
            </a:spcBef>
            <a:spcAft>
              <a:spcPct val="35000"/>
            </a:spcAft>
            <a:buNone/>
          </a:pPr>
          <a:r>
            <a:rPr lang="en-US" sz="2000" b="0" kern="1200" dirty="0"/>
            <a:t>Adjourning: This fifth stage is very much important during the closure of the work (Apoorva, 2019)</a:t>
          </a:r>
          <a:endParaRPr lang="en-GB" sz="2000" b="0" kern="1200" dirty="0"/>
        </a:p>
      </dsp:txBody>
      <dsp:txXfrm>
        <a:off x="967881" y="4193898"/>
        <a:ext cx="6773990" cy="83799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EB5DF2-645B-2740-807F-866C4F7DC1E0}">
      <dsp:nvSpPr>
        <dsp:cNvPr id="0" name=""/>
        <dsp:cNvSpPr/>
      </dsp:nvSpPr>
      <dsp:spPr>
        <a:xfrm rot="10800000">
          <a:off x="1455568" y="268"/>
          <a:ext cx="5156056" cy="627449"/>
        </a:xfrm>
        <a:prstGeom prst="homePlate">
          <a:avLst/>
        </a:prstGeom>
        <a:solidFill>
          <a:schemeClr val="bg1"/>
        </a:solidFill>
        <a:ln w="12700">
          <a:solidFill>
            <a:schemeClr val="tx1"/>
          </a:solid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76688" tIns="91440" rIns="170688" bIns="91440" numCol="1" spcCol="1270" anchor="ctr" anchorCtr="0">
          <a:noAutofit/>
        </a:bodyPr>
        <a:lstStyle/>
        <a:p>
          <a:pPr marL="0" lvl="0" indent="0" algn="ctr" defTabSz="1066800">
            <a:lnSpc>
              <a:spcPct val="90000"/>
            </a:lnSpc>
            <a:spcBef>
              <a:spcPct val="0"/>
            </a:spcBef>
            <a:spcAft>
              <a:spcPct val="35000"/>
            </a:spcAft>
            <a:buNone/>
          </a:pPr>
          <a:r>
            <a:rPr lang="en-GB" sz="2400" b="0" i="0" u="none" kern="1200" dirty="0"/>
            <a:t>COMMUNICATION</a:t>
          </a:r>
        </a:p>
      </dsp:txBody>
      <dsp:txXfrm rot="10800000">
        <a:off x="1612430" y="268"/>
        <a:ext cx="4999194" cy="627449"/>
      </dsp:txXfrm>
    </dsp:sp>
    <dsp:sp modelId="{D316D7D5-A012-3B49-BF3E-2466231F2117}">
      <dsp:nvSpPr>
        <dsp:cNvPr id="0" name=""/>
        <dsp:cNvSpPr/>
      </dsp:nvSpPr>
      <dsp:spPr>
        <a:xfrm>
          <a:off x="1141843" y="268"/>
          <a:ext cx="627449" cy="627449"/>
        </a:xfrm>
        <a:prstGeom prst="ellipse">
          <a:avLst/>
        </a:prstGeom>
        <a:blipFill>
          <a:blip xmlns:r="http://schemas.openxmlformats.org/officeDocument/2006/relationships" r:embed="rId1"/>
          <a:stretch>
            <a:fillRect/>
          </a:stretch>
        </a:blipFill>
        <a:ln w="6350" cap="flat" cmpd="sng" algn="ctr">
          <a:solidFill>
            <a:schemeClr val="lt1">
              <a:hueOff val="0"/>
              <a:satOff val="0"/>
              <a:lumOff val="0"/>
              <a:alphaOff val="0"/>
            </a:schemeClr>
          </a:solidFill>
          <a:prstDash val="solid"/>
          <a:miter lim="800000"/>
        </a:ln>
        <a:effectLst/>
      </dsp:spPr>
      <dsp:style>
        <a:lnRef idx="1">
          <a:scrgbClr r="0" g="0" b="0"/>
        </a:lnRef>
        <a:fillRef idx="1">
          <a:scrgbClr r="0" g="0" b="0"/>
        </a:fillRef>
        <a:effectRef idx="1">
          <a:scrgbClr r="0" g="0" b="0"/>
        </a:effectRef>
        <a:fontRef idx="minor"/>
      </dsp:style>
    </dsp:sp>
    <dsp:sp modelId="{017BEDE7-787E-2441-AFF8-A75F9CD8036E}">
      <dsp:nvSpPr>
        <dsp:cNvPr id="0" name=""/>
        <dsp:cNvSpPr/>
      </dsp:nvSpPr>
      <dsp:spPr>
        <a:xfrm rot="10800000">
          <a:off x="1455568" y="784580"/>
          <a:ext cx="5156056" cy="627449"/>
        </a:xfrm>
        <a:prstGeom prst="homePlate">
          <a:avLst/>
        </a:prstGeom>
        <a:solidFill>
          <a:schemeClr val="bg1"/>
        </a:solidFill>
        <a:ln w="12700">
          <a:solidFill>
            <a:schemeClr val="tx1"/>
          </a:solid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76688" tIns="91440" rIns="170688" bIns="91440" numCol="1" spcCol="1270" anchor="ctr" anchorCtr="0">
          <a:noAutofit/>
        </a:bodyPr>
        <a:lstStyle/>
        <a:p>
          <a:pPr marL="0" lvl="0" indent="0" algn="ctr" defTabSz="1066800">
            <a:lnSpc>
              <a:spcPct val="90000"/>
            </a:lnSpc>
            <a:spcBef>
              <a:spcPct val="0"/>
            </a:spcBef>
            <a:spcAft>
              <a:spcPct val="35000"/>
            </a:spcAft>
            <a:buNone/>
          </a:pPr>
          <a:r>
            <a:rPr lang="en-GB" sz="2400" i="0" u="none" kern="1200" dirty="0"/>
            <a:t>STRUCTURAL</a:t>
          </a:r>
        </a:p>
      </dsp:txBody>
      <dsp:txXfrm rot="10800000">
        <a:off x="1612430" y="784580"/>
        <a:ext cx="4999194" cy="627449"/>
      </dsp:txXfrm>
    </dsp:sp>
    <dsp:sp modelId="{FA1F17DA-D519-E140-B592-6C47AD223ED3}">
      <dsp:nvSpPr>
        <dsp:cNvPr id="0" name=""/>
        <dsp:cNvSpPr/>
      </dsp:nvSpPr>
      <dsp:spPr>
        <a:xfrm>
          <a:off x="1141843" y="784580"/>
          <a:ext cx="627449" cy="627449"/>
        </a:xfrm>
        <a:prstGeom prst="ellipse">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t="-4000" b="-4000"/>
          </a:stretch>
        </a:blipFill>
        <a:ln w="6350" cap="flat" cmpd="sng" algn="ctr">
          <a:solidFill>
            <a:schemeClr val="lt1">
              <a:hueOff val="0"/>
              <a:satOff val="0"/>
              <a:lumOff val="0"/>
              <a:alphaOff val="0"/>
            </a:schemeClr>
          </a:solidFill>
          <a:prstDash val="solid"/>
          <a:miter lim="800000"/>
        </a:ln>
        <a:effectLst>
          <a:softEdge rad="45053"/>
        </a:effectLst>
      </dsp:spPr>
      <dsp:style>
        <a:lnRef idx="1">
          <a:scrgbClr r="0" g="0" b="0"/>
        </a:lnRef>
        <a:fillRef idx="1">
          <a:scrgbClr r="0" g="0" b="0"/>
        </a:fillRef>
        <a:effectRef idx="1">
          <a:scrgbClr r="0" g="0" b="0"/>
        </a:effectRef>
        <a:fontRef idx="minor"/>
      </dsp:style>
    </dsp:sp>
    <dsp:sp modelId="{C2FD5ABB-C39A-8743-8433-F4EB1C7651B1}">
      <dsp:nvSpPr>
        <dsp:cNvPr id="0" name=""/>
        <dsp:cNvSpPr/>
      </dsp:nvSpPr>
      <dsp:spPr>
        <a:xfrm rot="10800000">
          <a:off x="1455568" y="1568892"/>
          <a:ext cx="5156056" cy="627449"/>
        </a:xfrm>
        <a:prstGeom prst="homePlate">
          <a:avLst/>
        </a:prstGeom>
        <a:solidFill>
          <a:schemeClr val="bg1"/>
        </a:solidFill>
        <a:ln w="12700">
          <a:solidFill>
            <a:schemeClr val="tx1"/>
          </a:solid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76688" tIns="91440" rIns="170688" bIns="91440" numCol="1" spcCol="1270" anchor="ctr"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GB" sz="2400" i="0" u="none" kern="1200" dirty="0"/>
            <a:t>PERSONAL</a:t>
          </a:r>
          <a:endParaRPr lang="en-GB" sz="800" i="0" u="none" kern="1200" dirty="0"/>
        </a:p>
        <a:p>
          <a:pPr marL="0" marR="0" lvl="0" indent="0" algn="ctr" defTabSz="914400" eaLnBrk="1" fontAlgn="auto" latinLnBrk="0" hangingPunct="1">
            <a:lnSpc>
              <a:spcPct val="100000"/>
            </a:lnSpc>
            <a:spcBef>
              <a:spcPct val="0"/>
            </a:spcBef>
            <a:spcAft>
              <a:spcPts val="0"/>
            </a:spcAft>
            <a:buClrTx/>
            <a:buSzTx/>
            <a:buFontTx/>
            <a:buNone/>
            <a:tabLst/>
            <a:defRPr/>
          </a:pPr>
          <a:endParaRPr lang="en-GB" sz="800" i="1" u="sng" kern="1200" dirty="0"/>
        </a:p>
      </dsp:txBody>
      <dsp:txXfrm rot="10800000">
        <a:off x="1612430" y="1568892"/>
        <a:ext cx="4999194" cy="627449"/>
      </dsp:txXfrm>
    </dsp:sp>
    <dsp:sp modelId="{24172843-B37D-1C46-8196-FB6AA5FEC510}">
      <dsp:nvSpPr>
        <dsp:cNvPr id="0" name=""/>
        <dsp:cNvSpPr/>
      </dsp:nvSpPr>
      <dsp:spPr>
        <a:xfrm>
          <a:off x="1141843" y="1568892"/>
          <a:ext cx="627449" cy="627449"/>
        </a:xfrm>
        <a:prstGeom prst="ellipse">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a:stretch>
        </a:blipFill>
        <a:ln w="6350" cap="flat" cmpd="sng" algn="ctr">
          <a:solidFill>
            <a:schemeClr val="lt1">
              <a:hueOff val="0"/>
              <a:satOff val="0"/>
              <a:lumOff val="0"/>
              <a:alphaOff val="0"/>
            </a:schemeClr>
          </a:solidFill>
          <a:prstDash val="solid"/>
          <a:miter lim="800000"/>
        </a:ln>
        <a:effectLst/>
      </dsp:spPr>
      <dsp:style>
        <a:lnRef idx="1">
          <a:scrgbClr r="0" g="0" b="0"/>
        </a:lnRef>
        <a:fillRef idx="1">
          <a:scrgbClr r="0" g="0" b="0"/>
        </a:fillRef>
        <a:effectRef idx="1">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B75963-170A-4A24-B1EB-F0302618998D}">
      <dsp:nvSpPr>
        <dsp:cNvPr id="0" name=""/>
        <dsp:cNvSpPr/>
      </dsp:nvSpPr>
      <dsp:spPr>
        <a:xfrm>
          <a:off x="1915809" y="471603"/>
          <a:ext cx="1417027" cy="1421240"/>
        </a:xfrm>
        <a:prstGeom prst="rect">
          <a:avLst/>
        </a:prstGeom>
        <a:blipFill>
          <a:blip xmlns:r="http://schemas.openxmlformats.org/officeDocument/2006/relationships" r:embed="rId1">
            <a:duotone>
              <a:schemeClr val="bg1">
                <a:hueOff val="0"/>
                <a:satOff val="0"/>
                <a:lumOff val="0"/>
                <a:alphaOff val="0"/>
                <a:shade val="20000"/>
                <a:satMod val="200000"/>
              </a:schemeClr>
              <a:schemeClr val="bg1">
                <a:hueOff val="0"/>
                <a:satOff val="0"/>
                <a:lumOff val="0"/>
                <a:alphaOff val="0"/>
                <a:tint val="12000"/>
                <a:satMod val="190000"/>
              </a:schemeClr>
            </a:duotone>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95634D-0C7F-4506-8F80-2E4C8DC61EFF}">
      <dsp:nvSpPr>
        <dsp:cNvPr id="0" name=""/>
        <dsp:cNvSpPr/>
      </dsp:nvSpPr>
      <dsp:spPr>
        <a:xfrm>
          <a:off x="262689" y="2600670"/>
          <a:ext cx="4995132" cy="10867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422400">
            <a:lnSpc>
              <a:spcPct val="100000"/>
            </a:lnSpc>
            <a:spcBef>
              <a:spcPct val="0"/>
            </a:spcBef>
            <a:spcAft>
              <a:spcPct val="35000"/>
            </a:spcAft>
            <a:buNone/>
          </a:pPr>
          <a:r>
            <a:rPr lang="en-IN" sz="3200" b="0" i="0" kern="1200" dirty="0">
              <a:solidFill>
                <a:schemeClr val="tx1"/>
              </a:solidFill>
            </a:rPr>
            <a:t>Selective hiring helps in developing a successful team</a:t>
          </a:r>
          <a:endParaRPr lang="en-US" sz="3200" kern="1200" dirty="0">
            <a:solidFill>
              <a:schemeClr val="tx1"/>
            </a:solidFill>
          </a:endParaRPr>
        </a:p>
      </dsp:txBody>
      <dsp:txXfrm>
        <a:off x="262689" y="2600670"/>
        <a:ext cx="4995132" cy="1086717"/>
      </dsp:txXfrm>
    </dsp:sp>
    <dsp:sp modelId="{21C966C5-44A9-42D7-B835-B3975C773E9A}">
      <dsp:nvSpPr>
        <dsp:cNvPr id="0" name=""/>
        <dsp:cNvSpPr/>
      </dsp:nvSpPr>
      <dsp:spPr>
        <a:xfrm>
          <a:off x="7186718" y="84313"/>
          <a:ext cx="2035443" cy="2001013"/>
        </a:xfrm>
        <a:prstGeom prst="rect">
          <a:avLst/>
        </a:prstGeom>
        <a:blipFill>
          <a:blip xmlns:r="http://schemas.openxmlformats.org/officeDocument/2006/relationships" r:embed="rId3">
            <a:duotone>
              <a:schemeClr val="bg1">
                <a:hueOff val="0"/>
                <a:satOff val="0"/>
                <a:lumOff val="0"/>
                <a:alphaOff val="0"/>
                <a:shade val="20000"/>
                <a:satMod val="200000"/>
              </a:schemeClr>
              <a:schemeClr val="bg1">
                <a:hueOff val="0"/>
                <a:satOff val="0"/>
                <a:lumOff val="0"/>
                <a:alphaOff val="0"/>
                <a:tint val="12000"/>
                <a:satMod val="190000"/>
              </a:schemeClr>
            </a:duotone>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7C6A2AA-E6CE-475F-82F2-3367B2B0818E}">
      <dsp:nvSpPr>
        <dsp:cNvPr id="0" name=""/>
        <dsp:cNvSpPr/>
      </dsp:nvSpPr>
      <dsp:spPr>
        <a:xfrm>
          <a:off x="6049747" y="2600665"/>
          <a:ext cx="4241250" cy="10867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422400">
            <a:lnSpc>
              <a:spcPct val="100000"/>
            </a:lnSpc>
            <a:spcBef>
              <a:spcPct val="0"/>
            </a:spcBef>
            <a:spcAft>
              <a:spcPct val="35000"/>
            </a:spcAft>
            <a:buNone/>
          </a:pPr>
          <a:r>
            <a:rPr lang="en-US" sz="3200" b="0" i="0" kern="1200" dirty="0">
              <a:solidFill>
                <a:schemeClr val="tx1"/>
              </a:solidFill>
            </a:rPr>
            <a:t>Establish expectations from the newly joined employees from day one</a:t>
          </a:r>
          <a:endParaRPr lang="en-US" sz="3200" kern="1200" dirty="0">
            <a:solidFill>
              <a:schemeClr val="tx1"/>
            </a:solidFill>
          </a:endParaRPr>
        </a:p>
      </dsp:txBody>
      <dsp:txXfrm>
        <a:off x="6049747" y="2600665"/>
        <a:ext cx="4241250" cy="108671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DBB73F-8A4E-4233-9150-A32037645FE5}">
      <dsp:nvSpPr>
        <dsp:cNvPr id="0" name=""/>
        <dsp:cNvSpPr/>
      </dsp:nvSpPr>
      <dsp:spPr>
        <a:xfrm>
          <a:off x="0" y="908268"/>
          <a:ext cx="6760777" cy="167680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A05C99-5054-4D33-ACA6-14F8C16457D3}">
      <dsp:nvSpPr>
        <dsp:cNvPr id="0" name=""/>
        <dsp:cNvSpPr/>
      </dsp:nvSpPr>
      <dsp:spPr>
        <a:xfrm>
          <a:off x="507233" y="1285549"/>
          <a:ext cx="922242" cy="92224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B365ACE-3052-4253-8BB8-2191C9CBEBD4}">
      <dsp:nvSpPr>
        <dsp:cNvPr id="0" name=""/>
        <dsp:cNvSpPr/>
      </dsp:nvSpPr>
      <dsp:spPr>
        <a:xfrm>
          <a:off x="1698062" y="924315"/>
          <a:ext cx="4824068" cy="16768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462" tIns="177462" rIns="177462" bIns="177462" numCol="1" spcCol="1270" anchor="ctr" anchorCtr="0">
          <a:noAutofit/>
        </a:bodyPr>
        <a:lstStyle/>
        <a:p>
          <a:pPr marL="0" lvl="0" indent="0" algn="ctr" defTabSz="1244600">
            <a:lnSpc>
              <a:spcPct val="100000"/>
            </a:lnSpc>
            <a:spcBef>
              <a:spcPct val="0"/>
            </a:spcBef>
            <a:spcAft>
              <a:spcPct val="35000"/>
            </a:spcAft>
            <a:buNone/>
          </a:pPr>
          <a:r>
            <a:rPr lang="en-US" sz="2800" b="0" i="0" kern="1200" dirty="0"/>
            <a:t>Build relations within the team</a:t>
          </a:r>
          <a:endParaRPr lang="en-US" sz="2800" kern="1200" dirty="0"/>
        </a:p>
      </dsp:txBody>
      <dsp:txXfrm>
        <a:off x="1698062" y="924315"/>
        <a:ext cx="4824068" cy="1676804"/>
      </dsp:txXfrm>
    </dsp:sp>
    <dsp:sp modelId="{8384164A-A4EA-4BDB-96ED-04CBCE207A2A}">
      <dsp:nvSpPr>
        <dsp:cNvPr id="0" name=""/>
        <dsp:cNvSpPr/>
      </dsp:nvSpPr>
      <dsp:spPr>
        <a:xfrm>
          <a:off x="0" y="3004274"/>
          <a:ext cx="6760777" cy="167680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63C3E8C-56C7-4A42-8679-9CA2CC7E70E7}">
      <dsp:nvSpPr>
        <dsp:cNvPr id="0" name=""/>
        <dsp:cNvSpPr/>
      </dsp:nvSpPr>
      <dsp:spPr>
        <a:xfrm>
          <a:off x="507233" y="3381554"/>
          <a:ext cx="922242" cy="92224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91CED47-C479-4A0C-A4CB-ABA7C5A6627D}">
      <dsp:nvSpPr>
        <dsp:cNvPr id="0" name=""/>
        <dsp:cNvSpPr/>
      </dsp:nvSpPr>
      <dsp:spPr>
        <a:xfrm>
          <a:off x="1698062" y="2964634"/>
          <a:ext cx="4824068" cy="16768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462" tIns="177462" rIns="177462" bIns="177462" numCol="1" spcCol="1270" anchor="ctr" anchorCtr="0">
          <a:noAutofit/>
        </a:bodyPr>
        <a:lstStyle/>
        <a:p>
          <a:pPr marL="0" lvl="0" indent="0" algn="ctr" defTabSz="1244600">
            <a:lnSpc>
              <a:spcPct val="100000"/>
            </a:lnSpc>
            <a:spcBef>
              <a:spcPct val="0"/>
            </a:spcBef>
            <a:spcAft>
              <a:spcPct val="35000"/>
            </a:spcAft>
            <a:buNone/>
          </a:pPr>
          <a:r>
            <a:rPr lang="en-IN" sz="2800" b="0" i="0" kern="1200" dirty="0"/>
            <a:t>To motivate the employees with positivity</a:t>
          </a:r>
          <a:endParaRPr lang="en-US" sz="2800" kern="1200" dirty="0"/>
        </a:p>
      </dsp:txBody>
      <dsp:txXfrm>
        <a:off x="1698062" y="2964634"/>
        <a:ext cx="4824068" cy="167680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197372C-6C9A-BF40-B934-933C8C9FEAA4}" type="datetimeFigureOut">
              <a:rPr lang="en-US" smtClean="0"/>
              <a:t>4/27/22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E39A16C-9DF2-D740-9FAD-572732C09A90}" type="slidenum">
              <a:rPr lang="en-US" smtClean="0"/>
              <a:t>‹#›</a:t>
            </a:fld>
            <a:endParaRPr lang="en-US"/>
          </a:p>
        </p:txBody>
      </p:sp>
    </p:spTree>
    <p:extLst>
      <p:ext uri="{BB962C8B-B14F-4D97-AF65-F5344CB8AC3E}">
        <p14:creationId xmlns:p14="http://schemas.microsoft.com/office/powerpoint/2010/main" val="30058367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E39A16C-9DF2-D740-9FAD-572732C09A90}" type="slidenum">
              <a:rPr lang="en-US" smtClean="0"/>
              <a:t>10</a:t>
            </a:fld>
            <a:endParaRPr lang="en-US"/>
          </a:p>
        </p:txBody>
      </p:sp>
    </p:spTree>
    <p:extLst>
      <p:ext uri="{BB962C8B-B14F-4D97-AF65-F5344CB8AC3E}">
        <p14:creationId xmlns:p14="http://schemas.microsoft.com/office/powerpoint/2010/main" val="1837659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endParaRPr lang="en-IN" dirty="0">
              <a:solidFill>
                <a:schemeClr val="bg1"/>
              </a:solidFill>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E518FEF7-326B-481B-8FA8-DB0744607FB2}" type="slidenum">
              <a:rPr lang="en-IN" smtClean="0"/>
              <a:t>11</a:t>
            </a:fld>
            <a:endParaRPr lang="en-IN"/>
          </a:p>
        </p:txBody>
      </p:sp>
    </p:spTree>
    <p:extLst>
      <p:ext uri="{BB962C8B-B14F-4D97-AF65-F5344CB8AC3E}">
        <p14:creationId xmlns:p14="http://schemas.microsoft.com/office/powerpoint/2010/main" val="30482611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Conflict can contribute to effective problem solving and decision making by motivating individuals to examine problems critically. We tend to view conflict as something negative, but teams require conflict to operate </a:t>
            </a:r>
            <a:r>
              <a:rPr lang="en-GB" sz="1200" dirty="0" err="1"/>
              <a:t>effevtively</a:t>
            </a:r>
            <a:r>
              <a:rPr lang="en-GB" sz="1200" dirty="0"/>
              <a:t>. Developing an atmosphere that encourages the expression  of many ideas; energizing people to seek a superior solution; and fostering the integration of several ideas in order to create high quality solutions.</a:t>
            </a:r>
          </a:p>
          <a:p>
            <a:endParaRPr lang="en-GB" dirty="0"/>
          </a:p>
        </p:txBody>
      </p:sp>
      <p:sp>
        <p:nvSpPr>
          <p:cNvPr id="4" name="Slide Number Placeholder 3"/>
          <p:cNvSpPr>
            <a:spLocks noGrp="1"/>
          </p:cNvSpPr>
          <p:nvPr>
            <p:ph type="sldNum" sz="quarter" idx="5"/>
          </p:nvPr>
        </p:nvSpPr>
        <p:spPr/>
        <p:txBody>
          <a:bodyPr/>
          <a:lstStyle/>
          <a:p>
            <a:fld id="{99661B2F-8F31-4905-8438-976B5989424B}" type="slidenum">
              <a:rPr lang="en-GB" smtClean="0"/>
              <a:t>14</a:t>
            </a:fld>
            <a:endParaRPr lang="en-GB"/>
          </a:p>
        </p:txBody>
      </p:sp>
    </p:spTree>
    <p:extLst>
      <p:ext uri="{BB962C8B-B14F-4D97-AF65-F5344CB8AC3E}">
        <p14:creationId xmlns:p14="http://schemas.microsoft.com/office/powerpoint/2010/main" val="7884458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IN" sz="1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To develop a successful team, the team leaders should follow some steps. The leader should always welcome new ideas (Reyes et al., 2018). He or she should always communicate with the employees to maintain a healthy relationship within the team. A team leader should always build up some ground rules and team values and those should be maintained by all the team members to achieve success. The leader should also create some opportunities to build a perfect team outside of the office.</a:t>
            </a:r>
            <a:endParaRPr lang="en-IN" sz="18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pPr>
            <a:endParaRPr lang="en-IN" dirty="0">
              <a:solidFill>
                <a:schemeClr val="bg1"/>
              </a:solidFill>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518FEF7-326B-481B-8FA8-DB0744607FB2}" type="slidenum">
              <a:rPr kumimoji="0" lang="en-IN"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15</a:t>
            </a:fld>
            <a:endParaRPr kumimoji="0" lang="en-IN"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277970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800" dirty="0">
                <a:latin typeface="Times New Roman" panose="02020603050405020304" pitchFamily="18" charset="0"/>
                <a:cs typeface="Times New Roman" panose="02020603050405020304" pitchFamily="18" charset="0"/>
              </a:rPr>
              <a:t>When a company hire employees in a filtered way, they make their path smooth. Selective hiring allows a company in keeping a healthy environment within the premises and receives the best performances from them. Also, establishing expectations from the newly joined employees from day one to help an organization. They try to fit themselves focusing on those rules and will work according to that to meet the hierarchy’s expectations. </a:t>
            </a:r>
            <a:endParaRPr lang="en-IN" sz="18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518FEF7-326B-481B-8FA8-DB0744607FB2}" type="slidenum">
              <a:rPr kumimoji="0" lang="en-IN"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16</a:t>
            </a:fld>
            <a:endParaRPr kumimoji="0" lang="en-IN"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827048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US" sz="1800" b="0" i="0" dirty="0">
                <a:effectLst/>
                <a:latin typeface="Times New Roman" panose="02020603050405020304" pitchFamily="18" charset="0"/>
                <a:cs typeface="Times New Roman" panose="02020603050405020304" pitchFamily="18" charset="0"/>
              </a:rPr>
              <a:t>In an organization, the leader or the management should help the employees to build relations with each other in the team. The leader should focus on the matter, whether the employees are helping each other or not. The leader should also motivate the workers by celebrating their success or by rewarding them even for little achievements. When a company hire employees in a filtered way, they make their path smooth. Selective hiring allows a company in keeping a healthy environment within the premises and receives the best performances from them. Also, establishing expectations from the newly joined employees from day one to help an organization. They try to fit themselves focusing on those rules and will work according to that to meet the hierarchy’s expectations. </a:t>
            </a:r>
            <a:endParaRPr lang="en-IN" sz="1800"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518FEF7-326B-481B-8FA8-DB0744607FB2}" type="slidenum">
              <a:rPr kumimoji="0" lang="en-IN"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17</a:t>
            </a:fld>
            <a:endParaRPr kumimoji="0" lang="en-IN"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49041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While working in an organisation, the team members should be focused on their goals so that they can achieve their desired success. On the other hand, the leader should focus on diversity while selecting the next employee. This can help to improve the company culture and performance.</a:t>
            </a:r>
            <a:endParaRPr lang="en-IN"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518FEF7-326B-481B-8FA8-DB0744607FB2}" type="slidenum">
              <a:rPr kumimoji="0" lang="en-IN"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18</a:t>
            </a:fld>
            <a:endParaRPr kumimoji="0" lang="en-IN"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384016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leader should act as a leader, not as a boss. A perfect leader always extends the hand of support to the employees. So that, in any problem the employees can ask help from him or her. The leader should also try to maintain a friendly and healthy relationship within the premises so that the best performance can be brought out.</a:t>
            </a:r>
            <a:endParaRPr lang="en-IN"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518FEF7-326B-481B-8FA8-DB0744607FB2}" type="slidenum">
              <a:rPr kumimoji="0" lang="en-IN"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19</a:t>
            </a:fld>
            <a:endParaRPr kumimoji="0" lang="en-IN"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863520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D5DC10-473A-7F4E-A623-F656D4816E7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621C8126-A0D2-3646-9974-66EF41934A9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78DD1089-8DD0-264A-82C9-20B4FDF8ED77}"/>
              </a:ext>
            </a:extLst>
          </p:cNvPr>
          <p:cNvSpPr>
            <a:spLocks noGrp="1"/>
          </p:cNvSpPr>
          <p:nvPr>
            <p:ph type="dt" sz="half" idx="10"/>
          </p:nvPr>
        </p:nvSpPr>
        <p:spPr/>
        <p:txBody>
          <a:bodyPr/>
          <a:lstStyle/>
          <a:p>
            <a:fld id="{87DE6118-2437-4B30-8E3C-4D2BE6020583}" type="datetimeFigureOut">
              <a:rPr lang="en-US" smtClean="0"/>
              <a:pPr/>
              <a:t>4/27/22</a:t>
            </a:fld>
            <a:endParaRPr lang="en-US" dirty="0"/>
          </a:p>
        </p:txBody>
      </p:sp>
      <p:sp>
        <p:nvSpPr>
          <p:cNvPr id="5" name="Footer Placeholder 4">
            <a:extLst>
              <a:ext uri="{FF2B5EF4-FFF2-40B4-BE49-F238E27FC236}">
                <a16:creationId xmlns:a16="http://schemas.microsoft.com/office/drawing/2014/main" id="{6C525EBB-5632-454B-A8B3-6D6ED67650F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2058982-F3D5-FA45-845B-456418F11C00}"/>
              </a:ext>
            </a:extLst>
          </p:cNvPr>
          <p:cNvSpPr>
            <a:spLocks noGrp="1"/>
          </p:cNvSpPr>
          <p:nvPr>
            <p:ph type="sldNum" sz="quarter" idx="12"/>
          </p:nvPr>
        </p:nvSpPr>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17712137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49112B-6D4F-0344-AA97-56F0A0C2C22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107C4A6-52F1-2148-8CB9-BECDF8A2A05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8BAD369-3723-C849-A431-F1964679D29C}"/>
              </a:ext>
            </a:extLst>
          </p:cNvPr>
          <p:cNvSpPr>
            <a:spLocks noGrp="1"/>
          </p:cNvSpPr>
          <p:nvPr>
            <p:ph type="dt" sz="half" idx="10"/>
          </p:nvPr>
        </p:nvSpPr>
        <p:spPr/>
        <p:txBody>
          <a:bodyPr/>
          <a:lstStyle/>
          <a:p>
            <a:fld id="{87DE6118-2437-4B30-8E3C-4D2BE6020583}" type="datetimeFigureOut">
              <a:rPr lang="en-US" smtClean="0"/>
              <a:t>4/27/22</a:t>
            </a:fld>
            <a:endParaRPr lang="en-US" dirty="0"/>
          </a:p>
        </p:txBody>
      </p:sp>
      <p:sp>
        <p:nvSpPr>
          <p:cNvPr id="5" name="Footer Placeholder 4">
            <a:extLst>
              <a:ext uri="{FF2B5EF4-FFF2-40B4-BE49-F238E27FC236}">
                <a16:creationId xmlns:a16="http://schemas.microsoft.com/office/drawing/2014/main" id="{09287DE5-3839-7C46-9951-A84CCEF24F5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71D3FFD-2EAF-7C41-BE48-182870FE5DFF}"/>
              </a:ext>
            </a:extLst>
          </p:cNvPr>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37656207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97C2F7-BA6C-4449-ADE1-2A509B91587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1C778BA5-177B-B74B-905F-626B849892F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3F2D674-B2F3-AE4D-8F1B-56456341CCAE}"/>
              </a:ext>
            </a:extLst>
          </p:cNvPr>
          <p:cNvSpPr>
            <a:spLocks noGrp="1"/>
          </p:cNvSpPr>
          <p:nvPr>
            <p:ph type="dt" sz="half" idx="10"/>
          </p:nvPr>
        </p:nvSpPr>
        <p:spPr/>
        <p:txBody>
          <a:bodyPr/>
          <a:lstStyle/>
          <a:p>
            <a:fld id="{87DE6118-2437-4B30-8E3C-4D2BE6020583}" type="datetimeFigureOut">
              <a:rPr lang="en-US" smtClean="0"/>
              <a:pPr/>
              <a:t>4/27/22</a:t>
            </a:fld>
            <a:endParaRPr lang="en-US" dirty="0"/>
          </a:p>
        </p:txBody>
      </p:sp>
      <p:sp>
        <p:nvSpPr>
          <p:cNvPr id="5" name="Footer Placeholder 4">
            <a:extLst>
              <a:ext uri="{FF2B5EF4-FFF2-40B4-BE49-F238E27FC236}">
                <a16:creationId xmlns:a16="http://schemas.microsoft.com/office/drawing/2014/main" id="{4886D5CD-6E9D-F24C-99AE-AD344CDB1AC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715D07E-6AF4-714B-8EB4-9DA714B7A2A0}"/>
              </a:ext>
            </a:extLst>
          </p:cNvPr>
          <p:cNvSpPr>
            <a:spLocks noGrp="1"/>
          </p:cNvSpPr>
          <p:nvPr>
            <p:ph type="sldNum" sz="quarter" idx="12"/>
          </p:nvPr>
        </p:nvSpPr>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3213426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32CEE1-1E3F-BB4C-AC7D-9B601DADA69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DD4F1C9-66FE-9843-9797-326B02F0C16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1498C5FD-11FF-6745-AD2C-788BDCAAD09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D3A8765-F5D4-274D-A18A-B67808E08FAA}"/>
              </a:ext>
            </a:extLst>
          </p:cNvPr>
          <p:cNvSpPr>
            <a:spLocks noGrp="1"/>
          </p:cNvSpPr>
          <p:nvPr>
            <p:ph type="dt" sz="half" idx="10"/>
          </p:nvPr>
        </p:nvSpPr>
        <p:spPr/>
        <p:txBody>
          <a:bodyPr/>
          <a:lstStyle/>
          <a:p>
            <a:fld id="{87DE6118-2437-4B30-8E3C-4D2BE6020583}" type="datetimeFigureOut">
              <a:rPr lang="en-US" smtClean="0"/>
              <a:t>4/27/22</a:t>
            </a:fld>
            <a:endParaRPr lang="en-US" dirty="0"/>
          </a:p>
        </p:txBody>
      </p:sp>
      <p:sp>
        <p:nvSpPr>
          <p:cNvPr id="6" name="Footer Placeholder 5">
            <a:extLst>
              <a:ext uri="{FF2B5EF4-FFF2-40B4-BE49-F238E27FC236}">
                <a16:creationId xmlns:a16="http://schemas.microsoft.com/office/drawing/2014/main" id="{9B26A1A1-4BB8-C34C-A26D-917FBE3EAA9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4E0D9CA-E6D0-BC4C-8171-406DF3D32FD6}"/>
              </a:ext>
            </a:extLst>
          </p:cNvPr>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12914321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A25FE5-94C3-244A-85F5-6D1A3469D38E}"/>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DCD8835-1299-0042-8B5A-8380857A8D5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88C3B90-9431-0D4A-856F-26D981188F7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1CEC4DD-D4BE-9B4C-B714-DBFAEE80FCF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66E4FD9-A669-1849-9E92-04464B90A38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E8AE31B8-DC96-5641-8B1A-0C8AF33885AC}"/>
              </a:ext>
            </a:extLst>
          </p:cNvPr>
          <p:cNvSpPr>
            <a:spLocks noGrp="1"/>
          </p:cNvSpPr>
          <p:nvPr>
            <p:ph type="dt" sz="half" idx="10"/>
          </p:nvPr>
        </p:nvSpPr>
        <p:spPr/>
        <p:txBody>
          <a:bodyPr/>
          <a:lstStyle/>
          <a:p>
            <a:fld id="{87DE6118-2437-4B30-8E3C-4D2BE6020583}" type="datetimeFigureOut">
              <a:rPr lang="en-US" smtClean="0"/>
              <a:t>4/27/22</a:t>
            </a:fld>
            <a:endParaRPr lang="en-US" dirty="0"/>
          </a:p>
        </p:txBody>
      </p:sp>
      <p:sp>
        <p:nvSpPr>
          <p:cNvPr id="8" name="Footer Placeholder 7">
            <a:extLst>
              <a:ext uri="{FF2B5EF4-FFF2-40B4-BE49-F238E27FC236}">
                <a16:creationId xmlns:a16="http://schemas.microsoft.com/office/drawing/2014/main" id="{9B6DFAA7-C5F6-3E4F-87DB-E43DE86898A5}"/>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675B3CE-6CE8-164E-9AA8-506C7954FAB5}"/>
              </a:ext>
            </a:extLst>
          </p:cNvPr>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40996766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C9F090-AF82-3B4E-9A06-54AD1CC694B2}"/>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3D71744C-FB0A-4749-A9CF-170BD6E0976A}"/>
              </a:ext>
            </a:extLst>
          </p:cNvPr>
          <p:cNvSpPr>
            <a:spLocks noGrp="1"/>
          </p:cNvSpPr>
          <p:nvPr>
            <p:ph type="dt" sz="half" idx="10"/>
          </p:nvPr>
        </p:nvSpPr>
        <p:spPr/>
        <p:txBody>
          <a:bodyPr/>
          <a:lstStyle/>
          <a:p>
            <a:fld id="{87DE6118-2437-4B30-8E3C-4D2BE6020583}" type="datetimeFigureOut">
              <a:rPr lang="en-US" smtClean="0"/>
              <a:t>4/27/22</a:t>
            </a:fld>
            <a:endParaRPr lang="en-US" dirty="0"/>
          </a:p>
        </p:txBody>
      </p:sp>
      <p:sp>
        <p:nvSpPr>
          <p:cNvPr id="4" name="Footer Placeholder 3">
            <a:extLst>
              <a:ext uri="{FF2B5EF4-FFF2-40B4-BE49-F238E27FC236}">
                <a16:creationId xmlns:a16="http://schemas.microsoft.com/office/drawing/2014/main" id="{C73999A6-9398-C740-AF44-FCDD224D16BE}"/>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5329F4-89DD-B24B-908F-D65610E59B66}"/>
              </a:ext>
            </a:extLst>
          </p:cNvPr>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12601871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42068FF-A3E2-3B4F-B79E-00FFE3B1AD3A}"/>
              </a:ext>
            </a:extLst>
          </p:cNvPr>
          <p:cNvSpPr>
            <a:spLocks noGrp="1"/>
          </p:cNvSpPr>
          <p:nvPr>
            <p:ph type="dt" sz="half" idx="10"/>
          </p:nvPr>
        </p:nvSpPr>
        <p:spPr/>
        <p:txBody>
          <a:bodyPr/>
          <a:lstStyle/>
          <a:p>
            <a:fld id="{87DE6118-2437-4B30-8E3C-4D2BE6020583}" type="datetimeFigureOut">
              <a:rPr lang="en-US" smtClean="0"/>
              <a:t>4/27/22</a:t>
            </a:fld>
            <a:endParaRPr lang="en-US" dirty="0"/>
          </a:p>
        </p:txBody>
      </p:sp>
      <p:sp>
        <p:nvSpPr>
          <p:cNvPr id="3" name="Footer Placeholder 2">
            <a:extLst>
              <a:ext uri="{FF2B5EF4-FFF2-40B4-BE49-F238E27FC236}">
                <a16:creationId xmlns:a16="http://schemas.microsoft.com/office/drawing/2014/main" id="{EBC6F6D4-841F-2744-B5F5-F6639856CE67}"/>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508852FE-EBF3-224F-8EBF-75ACE3843BDA}"/>
              </a:ext>
            </a:extLst>
          </p:cNvPr>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8383655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4F1FA-21BB-D74B-BE66-216C62A4758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A838C05-8009-2944-A86F-14795BA30F6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BA51E4A3-D00F-664C-A5DF-3048A5C45E6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0EDB1C1-318E-8846-A903-E9FDD2FEB99B}"/>
              </a:ext>
            </a:extLst>
          </p:cNvPr>
          <p:cNvSpPr>
            <a:spLocks noGrp="1"/>
          </p:cNvSpPr>
          <p:nvPr>
            <p:ph type="dt" sz="half" idx="10"/>
          </p:nvPr>
        </p:nvSpPr>
        <p:spPr/>
        <p:txBody>
          <a:bodyPr/>
          <a:lstStyle/>
          <a:p>
            <a:fld id="{87DE6118-2437-4B30-8E3C-4D2BE6020583}" type="datetimeFigureOut">
              <a:rPr lang="en-US" smtClean="0"/>
              <a:pPr/>
              <a:t>4/27/22</a:t>
            </a:fld>
            <a:endParaRPr lang="en-US" dirty="0"/>
          </a:p>
        </p:txBody>
      </p:sp>
      <p:sp>
        <p:nvSpPr>
          <p:cNvPr id="6" name="Footer Placeholder 5">
            <a:extLst>
              <a:ext uri="{FF2B5EF4-FFF2-40B4-BE49-F238E27FC236}">
                <a16:creationId xmlns:a16="http://schemas.microsoft.com/office/drawing/2014/main" id="{335A1F03-6377-B843-85C7-2DB4C09460A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4BC05F5-E641-BE4E-801C-C4DC064E0AB1}"/>
              </a:ext>
            </a:extLst>
          </p:cNvPr>
          <p:cNvSpPr>
            <a:spLocks noGrp="1"/>
          </p:cNvSpPr>
          <p:nvPr>
            <p:ph type="sldNum" sz="quarter" idx="12"/>
          </p:nvPr>
        </p:nvSpPr>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3656765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844C47-31CF-B849-AA1C-2B73CE24000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1219B16-9856-C54E-B4F3-A6F56182B8B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3CB5BD3-AACA-6F47-92A7-63E80D0C710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CBDE8B4-FD99-E14C-B431-3B09C5C8E9FF}"/>
              </a:ext>
            </a:extLst>
          </p:cNvPr>
          <p:cNvSpPr>
            <a:spLocks noGrp="1"/>
          </p:cNvSpPr>
          <p:nvPr>
            <p:ph type="dt" sz="half" idx="10"/>
          </p:nvPr>
        </p:nvSpPr>
        <p:spPr/>
        <p:txBody>
          <a:bodyPr/>
          <a:lstStyle/>
          <a:p>
            <a:fld id="{87DE6118-2437-4B30-8E3C-4D2BE6020583}" type="datetimeFigureOut">
              <a:rPr lang="en-US" smtClean="0"/>
              <a:pPr/>
              <a:t>4/27/22</a:t>
            </a:fld>
            <a:endParaRPr lang="en-US" dirty="0"/>
          </a:p>
        </p:txBody>
      </p:sp>
      <p:sp>
        <p:nvSpPr>
          <p:cNvPr id="6" name="Footer Placeholder 5">
            <a:extLst>
              <a:ext uri="{FF2B5EF4-FFF2-40B4-BE49-F238E27FC236}">
                <a16:creationId xmlns:a16="http://schemas.microsoft.com/office/drawing/2014/main" id="{25C4780C-414D-C14C-A8CF-56EA108C73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C9272EF-9C5B-E942-8A00-41A815961F32}"/>
              </a:ext>
            </a:extLst>
          </p:cNvPr>
          <p:cNvSpPr>
            <a:spLocks noGrp="1"/>
          </p:cNvSpPr>
          <p:nvPr>
            <p:ph type="sldNum" sz="quarter" idx="12"/>
          </p:nvPr>
        </p:nvSpPr>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33971103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B3B7D6-1F50-8E4A-A58A-726A25B3CCB0}"/>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5FE1CF1-B4CE-F64F-AC30-8C69AC26FCC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FEA3585-8E2B-D14D-90C5-221ED8D5FF17}"/>
              </a:ext>
            </a:extLst>
          </p:cNvPr>
          <p:cNvSpPr>
            <a:spLocks noGrp="1"/>
          </p:cNvSpPr>
          <p:nvPr>
            <p:ph type="dt" sz="half" idx="10"/>
          </p:nvPr>
        </p:nvSpPr>
        <p:spPr/>
        <p:txBody>
          <a:bodyPr/>
          <a:lstStyle/>
          <a:p>
            <a:fld id="{87DE6118-2437-4B30-8E3C-4D2BE6020583}" type="datetimeFigureOut">
              <a:rPr lang="en-US" smtClean="0"/>
              <a:t>4/27/22</a:t>
            </a:fld>
            <a:endParaRPr lang="en-US" dirty="0"/>
          </a:p>
        </p:txBody>
      </p:sp>
      <p:sp>
        <p:nvSpPr>
          <p:cNvPr id="5" name="Footer Placeholder 4">
            <a:extLst>
              <a:ext uri="{FF2B5EF4-FFF2-40B4-BE49-F238E27FC236}">
                <a16:creationId xmlns:a16="http://schemas.microsoft.com/office/drawing/2014/main" id="{625F1FBD-6C4A-A54C-92D0-7E7036C7CF3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081B72E-D671-BE4F-BB8B-9586C1F180DC}"/>
              </a:ext>
            </a:extLst>
          </p:cNvPr>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30239987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00F15DF-FFAC-CF4C-92F0-3B559E6B4BF7}"/>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C805380-2B01-7B45-93B1-7147836DE47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03596DD-AC39-964C-BB72-8AABA7A9EBD4}"/>
              </a:ext>
            </a:extLst>
          </p:cNvPr>
          <p:cNvSpPr>
            <a:spLocks noGrp="1"/>
          </p:cNvSpPr>
          <p:nvPr>
            <p:ph type="dt" sz="half" idx="10"/>
          </p:nvPr>
        </p:nvSpPr>
        <p:spPr/>
        <p:txBody>
          <a:bodyPr/>
          <a:lstStyle/>
          <a:p>
            <a:fld id="{87DE6118-2437-4B30-8E3C-4D2BE6020583}" type="datetimeFigureOut">
              <a:rPr lang="en-US" smtClean="0"/>
              <a:t>4/27/22</a:t>
            </a:fld>
            <a:endParaRPr lang="en-US" dirty="0"/>
          </a:p>
        </p:txBody>
      </p:sp>
      <p:sp>
        <p:nvSpPr>
          <p:cNvPr id="5" name="Footer Placeholder 4">
            <a:extLst>
              <a:ext uri="{FF2B5EF4-FFF2-40B4-BE49-F238E27FC236}">
                <a16:creationId xmlns:a16="http://schemas.microsoft.com/office/drawing/2014/main" id="{5ADBB80F-51E6-6249-BE12-4F7DCA5B88C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33384CF-B94B-A540-9B07-75EA3CC0E782}"/>
              </a:ext>
            </a:extLst>
          </p:cNvPr>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373933699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1_Blank">
    <p:spTree>
      <p:nvGrpSpPr>
        <p:cNvPr id="1" name=""/>
        <p:cNvGrpSpPr/>
        <p:nvPr/>
      </p:nvGrpSpPr>
      <p:grpSpPr>
        <a:xfrm>
          <a:off x="0" y="0"/>
          <a:ext cx="0" cy="0"/>
          <a:chOff x="0" y="0"/>
          <a:chExt cx="0" cy="0"/>
        </a:xfrm>
      </p:grpSpPr>
      <p:grpSp>
        <p:nvGrpSpPr>
          <p:cNvPr id="8" name="Group 7"/>
          <p:cNvGrpSpPr/>
          <p:nvPr/>
        </p:nvGrpSpPr>
        <p:grpSpPr>
          <a:xfrm>
            <a:off x="0" y="6780042"/>
            <a:ext cx="12192000" cy="77958"/>
            <a:chOff x="0" y="6693778"/>
            <a:chExt cx="9144000" cy="77958"/>
          </a:xfrm>
        </p:grpSpPr>
        <p:sp>
          <p:nvSpPr>
            <p:cNvPr id="9" name="Rectangle 8"/>
            <p:cNvSpPr/>
            <p:nvPr/>
          </p:nvSpPr>
          <p:spPr>
            <a:xfrm>
              <a:off x="0" y="6693778"/>
              <a:ext cx="2383277" cy="77819"/>
            </a:xfrm>
            <a:prstGeom prst="rect">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o-RO" sz="1800">
                <a:solidFill>
                  <a:prstClr val="white"/>
                </a:solidFill>
              </a:endParaRPr>
            </a:p>
          </p:txBody>
        </p:sp>
        <p:sp>
          <p:nvSpPr>
            <p:cNvPr id="10" name="Rectangle 9"/>
            <p:cNvSpPr/>
            <p:nvPr/>
          </p:nvSpPr>
          <p:spPr>
            <a:xfrm>
              <a:off x="2383277" y="6693915"/>
              <a:ext cx="6760723" cy="77821"/>
            </a:xfrm>
            <a:prstGeom prst="rect">
              <a:avLst/>
            </a:prstGeom>
            <a:gradFill flip="none" rotWithShape="1">
              <a:gsLst>
                <a:gs pos="77000">
                  <a:srgbClr val="00B0F0"/>
                </a:gs>
                <a:gs pos="0">
                  <a:srgbClr val="0092DA"/>
                </a:gs>
                <a:gs pos="10000">
                  <a:srgbClr val="94DEF9"/>
                </a:gs>
                <a:gs pos="21000">
                  <a:schemeClr val="bg1"/>
                </a:gs>
                <a:gs pos="100000">
                  <a:srgbClr val="0070C0"/>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o-RO" sz="1800">
                <a:solidFill>
                  <a:prstClr val="white"/>
                </a:solidFill>
              </a:endParaRPr>
            </a:p>
          </p:txBody>
        </p:sp>
      </p:grpSp>
      <p:sp>
        <p:nvSpPr>
          <p:cNvPr id="5" name="Title 1"/>
          <p:cNvSpPr>
            <a:spLocks noGrp="1"/>
          </p:cNvSpPr>
          <p:nvPr>
            <p:ph type="title" hasCustomPrompt="1"/>
          </p:nvPr>
        </p:nvSpPr>
        <p:spPr>
          <a:xfrm>
            <a:off x="153600" y="158744"/>
            <a:ext cx="11886461" cy="439200"/>
          </a:xfrm>
        </p:spPr>
        <p:txBody>
          <a:bodyPr>
            <a:noAutofit/>
          </a:bodyPr>
          <a:lstStyle>
            <a:lvl1pPr>
              <a:defRPr sz="2600" b="1"/>
            </a:lvl1pPr>
          </a:lstStyle>
          <a:p>
            <a:r>
              <a:rPr lang="en-US" dirty="0"/>
              <a:t>CLICK TO EDIT MASTER TITLE STYLE</a:t>
            </a:r>
          </a:p>
        </p:txBody>
      </p:sp>
      <p:sp>
        <p:nvSpPr>
          <p:cNvPr id="6" name="Text Placeholder 6"/>
          <p:cNvSpPr>
            <a:spLocks noGrp="1"/>
          </p:cNvSpPr>
          <p:nvPr>
            <p:ph type="body" sz="quarter" idx="13"/>
          </p:nvPr>
        </p:nvSpPr>
        <p:spPr>
          <a:xfrm>
            <a:off x="151939" y="583128"/>
            <a:ext cx="11886461" cy="583200"/>
          </a:xfrm>
        </p:spPr>
        <p:txBody>
          <a:bodyPr>
            <a:normAutofit/>
          </a:bodyPr>
          <a:lstStyle>
            <a:lvl1pPr marL="0" indent="0">
              <a:buNone/>
              <a:defRPr sz="2000"/>
            </a:lvl1pPr>
          </a:lstStyle>
          <a:p>
            <a:pPr lvl="0"/>
            <a:r>
              <a:rPr lang="en-US"/>
              <a:t>Click to edit Master text styles</a:t>
            </a:r>
          </a:p>
        </p:txBody>
      </p:sp>
    </p:spTree>
    <p:extLst>
      <p:ext uri="{BB962C8B-B14F-4D97-AF65-F5344CB8AC3E}">
        <p14:creationId xmlns:p14="http://schemas.microsoft.com/office/powerpoint/2010/main" val="25220507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6FF0DFD-94AF-B843-BF63-69202C7F138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DFC5FC0-7152-2B49-9EFF-87AFC69D293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8B0B9A4-FFC6-DB49-97CC-F361FD9769F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7DE6118-2437-4B30-8E3C-4D2BE6020583}" type="datetimeFigureOut">
              <a:rPr lang="en-US" smtClean="0"/>
              <a:pPr/>
              <a:t>4/27/22</a:t>
            </a:fld>
            <a:endParaRPr lang="en-US" dirty="0"/>
          </a:p>
        </p:txBody>
      </p:sp>
      <p:sp>
        <p:nvSpPr>
          <p:cNvPr id="5" name="Footer Placeholder 4">
            <a:extLst>
              <a:ext uri="{FF2B5EF4-FFF2-40B4-BE49-F238E27FC236}">
                <a16:creationId xmlns:a16="http://schemas.microsoft.com/office/drawing/2014/main" id="{19182D18-6AB5-A148-97FA-2A569D16F3A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454E1002-54CC-154D-90BC-3616A6334ED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281454098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7.xml"/><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20.jpeg"/><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11.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31.jpe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huffpost.com/entry/pregame-secrets-student-athletes_n_7832954" TargetMode="External"/><Relationship Id="rId2" Type="http://schemas.openxmlformats.org/officeDocument/2006/relationships/hyperlink" Target="https://www.tandfonline.com/doi/abs/10.1080/03075079.2017.1420049" TargetMode="External"/><Relationship Id="rId1" Type="http://schemas.openxmlformats.org/officeDocument/2006/relationships/slideLayout" Target="../slideLayouts/slideLayout2.xml"/><Relationship Id="rId6" Type="http://schemas.openxmlformats.org/officeDocument/2006/relationships/hyperlink" Target="https://www.cmpa-acpm.ca/serve/docs/ela/goodpracticesguide/pages/teams/Healthcare_teams/composition_of_healthcare_teams-e.html" TargetMode="External"/><Relationship Id="rId5" Type="http://schemas.openxmlformats.org/officeDocument/2006/relationships/hyperlink" Target="https://presspack.rte.ie/2012/09/04/firefighters/" TargetMode="External"/><Relationship Id="rId4" Type="http://schemas.openxmlformats.org/officeDocument/2006/relationships/hyperlink" Target="https://journals.sagepub.com/doi/full/10.1177/1046496419827376"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ctsicn.com/sites/g/files/zaskib571/files/2021-04/Reyes%2C%20Tannenbaum%2C%20%26%20Salas%202018%20Team_Development_The_Power_of%20Debriefing.pdf" TargetMode="External"/><Relationship Id="rId2" Type="http://schemas.openxmlformats.org/officeDocument/2006/relationships/hyperlink" Target="https://cms.galenos.com.tr/Uploads/Article_50209/cjms-4-2335-En.pdf" TargetMode="External"/><Relationship Id="rId1" Type="http://schemas.openxmlformats.org/officeDocument/2006/relationships/slideLayout" Target="../slideLayouts/slideLayout2.xml"/><Relationship Id="rId6" Type="http://schemas.openxmlformats.org/officeDocument/2006/relationships/hyperlink" Target="https://the1thing.com/2014/08/28/what-we-can-learn-from-the-common-goal-of-a-football-team/" TargetMode="External"/><Relationship Id="rId5" Type="http://schemas.openxmlformats.org/officeDocument/2006/relationships/hyperlink" Target="https://www.coachingcultureatwork.com/bruce-tuckman-team-development-model/" TargetMode="External"/><Relationship Id="rId4" Type="http://schemas.openxmlformats.org/officeDocument/2006/relationships/hyperlink" Target="https://www.forbes.com/sites/luisromero/2015/12/01/the-ultimate-guide-to-team-synergy/" TargetMode="External"/></Relationships>
</file>

<file path=ppt/slides/_rels/slide22.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8" name="Table 9">
            <a:extLst>
              <a:ext uri="{FF2B5EF4-FFF2-40B4-BE49-F238E27FC236}">
                <a16:creationId xmlns:a16="http://schemas.microsoft.com/office/drawing/2014/main" id="{E506CA2D-F8B2-034F-AC09-E72DFB3D3AE4}"/>
              </a:ext>
            </a:extLst>
          </p:cNvPr>
          <p:cNvGraphicFramePr>
            <a:graphicFrameLocks noGrp="1"/>
          </p:cNvGraphicFramePr>
          <p:nvPr>
            <p:ph idx="1"/>
            <p:extLst>
              <p:ext uri="{D42A27DB-BD31-4B8C-83A1-F6EECF244321}">
                <p14:modId xmlns:p14="http://schemas.microsoft.com/office/powerpoint/2010/main" val="245890982"/>
              </p:ext>
            </p:extLst>
          </p:nvPr>
        </p:nvGraphicFramePr>
        <p:xfrm>
          <a:off x="5275018" y="3642471"/>
          <a:ext cx="6641648" cy="2182939"/>
        </p:xfrm>
        <a:graphic>
          <a:graphicData uri="http://schemas.openxmlformats.org/drawingml/2006/table">
            <a:tbl>
              <a:tblPr firstRow="1" bandRow="1">
                <a:tableStyleId>{B301B821-A1FF-4177-AEE7-76D212191A09}</a:tableStyleId>
              </a:tblPr>
              <a:tblGrid>
                <a:gridCol w="2391903">
                  <a:extLst>
                    <a:ext uri="{9D8B030D-6E8A-4147-A177-3AD203B41FA5}">
                      <a16:colId xmlns:a16="http://schemas.microsoft.com/office/drawing/2014/main" val="436999255"/>
                    </a:ext>
                  </a:extLst>
                </a:gridCol>
                <a:gridCol w="1357630">
                  <a:extLst>
                    <a:ext uri="{9D8B030D-6E8A-4147-A177-3AD203B41FA5}">
                      <a16:colId xmlns:a16="http://schemas.microsoft.com/office/drawing/2014/main" val="1543349625"/>
                    </a:ext>
                  </a:extLst>
                </a:gridCol>
                <a:gridCol w="2892115">
                  <a:extLst>
                    <a:ext uri="{9D8B030D-6E8A-4147-A177-3AD203B41FA5}">
                      <a16:colId xmlns:a16="http://schemas.microsoft.com/office/drawing/2014/main" val="871199562"/>
                    </a:ext>
                  </a:extLst>
                </a:gridCol>
              </a:tblGrid>
              <a:tr h="365839">
                <a:tc>
                  <a:txBody>
                    <a:bodyPr/>
                    <a:lstStyle/>
                    <a:p>
                      <a:pPr algn="ctr"/>
                      <a:r>
                        <a:rPr lang="en-US" b="0" dirty="0"/>
                        <a:t>STUDENT NAME</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CA7C6"/>
                    </a:solidFill>
                  </a:tcPr>
                </a:tc>
                <a:tc>
                  <a:txBody>
                    <a:bodyPr/>
                    <a:lstStyle/>
                    <a:p>
                      <a:pPr algn="ctr"/>
                      <a:r>
                        <a:rPr lang="en-US" b="0" dirty="0"/>
                        <a:t>STUDENT ID</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CA7C6"/>
                    </a:solidFill>
                  </a:tcPr>
                </a:tc>
                <a:tc>
                  <a:txBody>
                    <a:bodyPr/>
                    <a:lstStyle/>
                    <a:p>
                      <a:pPr algn="ctr"/>
                      <a:r>
                        <a:rPr lang="en-US" b="0" dirty="0"/>
                        <a:t>TOPIC</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CCA7C6"/>
                    </a:solidFill>
                  </a:tcPr>
                </a:tc>
                <a:extLst>
                  <a:ext uri="{0D108BD9-81ED-4DB2-BD59-A6C34878D82A}">
                    <a16:rowId xmlns:a16="http://schemas.microsoft.com/office/drawing/2014/main" val="4092533878"/>
                  </a:ext>
                </a:extLst>
              </a:tr>
              <a:tr h="363420">
                <a:tc>
                  <a:txBody>
                    <a:bodyPr/>
                    <a:lstStyle/>
                    <a:p>
                      <a:r>
                        <a:rPr lang="en-GB" sz="1400" b="0" u="none" strike="noStrike" dirty="0">
                          <a:solidFill>
                            <a:srgbClr val="000000"/>
                          </a:solidFill>
                          <a:effectLst/>
                        </a:rPr>
                        <a:t>Daniela </a:t>
                      </a:r>
                      <a:r>
                        <a:rPr lang="en-GB" sz="1400" b="0" u="none" strike="noStrike" dirty="0" err="1">
                          <a:solidFill>
                            <a:srgbClr val="000000"/>
                          </a:solidFill>
                          <a:effectLst/>
                        </a:rPr>
                        <a:t>Ambros</a:t>
                      </a:r>
                      <a:r>
                        <a:rPr lang="en-GB" sz="1400" b="0" u="none" strike="noStrike" dirty="0">
                          <a:solidFill>
                            <a:srgbClr val="000000"/>
                          </a:solidFill>
                          <a:effectLst/>
                        </a:rPr>
                        <a:t> </a:t>
                      </a:r>
                      <a:endParaRPr lang="en-US" sz="1400" dirty="0"/>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b="0" u="none" strike="noStrike" dirty="0">
                          <a:solidFill>
                            <a:srgbClr val="000000"/>
                          </a:solidFill>
                          <a:effectLst/>
                        </a:rPr>
                        <a:t>2115350 </a:t>
                      </a:r>
                      <a:endParaRPr lang="en-GB" sz="1400"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US" sz="1400" dirty="0"/>
                        <a:t>Benefits of Team Working</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881786654"/>
                  </a:ext>
                </a:extLst>
              </a:tr>
              <a:tr h="36342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0" u="none" strike="noStrike" dirty="0">
                          <a:solidFill>
                            <a:srgbClr val="000000"/>
                          </a:solidFill>
                          <a:effectLst/>
                        </a:rPr>
                        <a:t>Bianca </a:t>
                      </a:r>
                      <a:r>
                        <a:rPr lang="en-GB" sz="1400" b="0" u="none" strike="noStrike" dirty="0" err="1">
                          <a:solidFill>
                            <a:srgbClr val="000000"/>
                          </a:solidFill>
                          <a:effectLst/>
                        </a:rPr>
                        <a:t>Agripina</a:t>
                      </a:r>
                      <a:r>
                        <a:rPr lang="en-GB" sz="1400" b="0" u="none" strike="noStrike" dirty="0">
                          <a:solidFill>
                            <a:srgbClr val="000000"/>
                          </a:solidFill>
                          <a:effectLst/>
                        </a:rPr>
                        <a:t> </a:t>
                      </a:r>
                      <a:r>
                        <a:rPr lang="en-GB" sz="1400" b="0" u="none" strike="noStrike" dirty="0" err="1">
                          <a:solidFill>
                            <a:srgbClr val="000000"/>
                          </a:solidFill>
                          <a:effectLst/>
                        </a:rPr>
                        <a:t>Sztan</a:t>
                      </a:r>
                      <a:r>
                        <a:rPr lang="en-GB" sz="1400" b="0" u="none" strike="noStrike" dirty="0">
                          <a:solidFill>
                            <a:srgbClr val="000000"/>
                          </a:solidFill>
                          <a:effectLst/>
                        </a:rPr>
                        <a:t> </a:t>
                      </a:r>
                      <a:endParaRPr lang="en-GB" sz="1400" dirty="0">
                        <a:effectLst/>
                      </a:endParaRP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b="0" u="none" strike="noStrike" dirty="0">
                          <a:solidFill>
                            <a:srgbClr val="000000"/>
                          </a:solidFill>
                          <a:effectLst/>
                        </a:rPr>
                        <a:t>2115858 </a:t>
                      </a:r>
                      <a:endParaRPr lang="en-GB" sz="1400"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US" sz="1400" dirty="0"/>
                        <a:t>Stages of Team Development</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530692825"/>
                  </a:ext>
                </a:extLst>
              </a:tr>
              <a:tr h="363420">
                <a:tc>
                  <a:txBody>
                    <a:bodyPr/>
                    <a:lstStyle/>
                    <a:p>
                      <a:r>
                        <a:rPr lang="en-GB" sz="1400" b="0" u="none" strike="noStrike" dirty="0" err="1">
                          <a:solidFill>
                            <a:srgbClr val="000000"/>
                          </a:solidFill>
                          <a:effectLst/>
                        </a:rPr>
                        <a:t>Andreea</a:t>
                      </a:r>
                      <a:r>
                        <a:rPr lang="en-GB" sz="1400" b="0" u="none" strike="noStrike" dirty="0">
                          <a:solidFill>
                            <a:srgbClr val="000000"/>
                          </a:solidFill>
                          <a:effectLst/>
                        </a:rPr>
                        <a:t> </a:t>
                      </a:r>
                      <a:r>
                        <a:rPr lang="en-GB" sz="1400" b="0" u="none" strike="noStrike" dirty="0" err="1">
                          <a:solidFill>
                            <a:srgbClr val="000000"/>
                          </a:solidFill>
                          <a:effectLst/>
                        </a:rPr>
                        <a:t>Pacuraru</a:t>
                      </a:r>
                      <a:r>
                        <a:rPr lang="en-GB" sz="1400" b="0" u="none" strike="noStrike" dirty="0">
                          <a:solidFill>
                            <a:srgbClr val="000000"/>
                          </a:solidFill>
                          <a:effectLst/>
                        </a:rPr>
                        <a:t> </a:t>
                      </a:r>
                      <a:endParaRPr lang="en-US" sz="1400" dirty="0"/>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b="0" u="none" strike="noStrike" dirty="0">
                          <a:solidFill>
                            <a:srgbClr val="000000"/>
                          </a:solidFill>
                          <a:effectLst/>
                        </a:rPr>
                        <a:t>2115391 </a:t>
                      </a:r>
                      <a:endParaRPr lang="en-GB" sz="1400" dirty="0">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US" sz="1400" dirty="0"/>
                        <a:t>Team Roles</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166877105"/>
                  </a:ext>
                </a:extLst>
              </a:tr>
              <a:tr h="363420">
                <a:tc>
                  <a:txBody>
                    <a:bodyPr/>
                    <a:lstStyle/>
                    <a:p>
                      <a:r>
                        <a:rPr lang="en-US" sz="1400" dirty="0"/>
                        <a:t>COMMON PART</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GB" sz="1400" b="0" u="none" strike="noStrike" dirty="0">
                          <a:solidFill>
                            <a:srgbClr val="000000"/>
                          </a:solidFill>
                          <a:effectLst/>
                        </a:rPr>
                        <a:t>-</a:t>
                      </a:r>
                      <a:endParaRPr lang="en-US"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US" sz="1400" dirty="0"/>
                        <a:t>Managing Conflict</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600890246"/>
                  </a:ext>
                </a:extLst>
              </a:tr>
              <a:tr h="363420">
                <a:tc>
                  <a:txBody>
                    <a:bodyPr/>
                    <a:lstStyle/>
                    <a:p>
                      <a:r>
                        <a:rPr lang="en-GB" sz="1400" b="0" u="none" strike="noStrike" dirty="0">
                          <a:solidFill>
                            <a:srgbClr val="000000"/>
                          </a:solidFill>
                          <a:effectLst/>
                        </a:rPr>
                        <a:t>Zina </a:t>
                      </a:r>
                      <a:r>
                        <a:rPr lang="en-GB" sz="1400" b="0" u="none" strike="noStrike" dirty="0" err="1">
                          <a:solidFill>
                            <a:srgbClr val="000000"/>
                          </a:solidFill>
                          <a:effectLst/>
                        </a:rPr>
                        <a:t>Gheorghina</a:t>
                      </a:r>
                      <a:r>
                        <a:rPr lang="en-GB" sz="1400" b="0" u="none" strike="noStrike" dirty="0">
                          <a:solidFill>
                            <a:srgbClr val="000000"/>
                          </a:solidFill>
                          <a:effectLst/>
                        </a:rPr>
                        <a:t> </a:t>
                      </a:r>
                      <a:r>
                        <a:rPr lang="en-GB" sz="1400" b="0" u="none" strike="noStrike" dirty="0" err="1">
                          <a:solidFill>
                            <a:srgbClr val="000000"/>
                          </a:solidFill>
                          <a:effectLst/>
                        </a:rPr>
                        <a:t>Patrascu</a:t>
                      </a:r>
                      <a:r>
                        <a:rPr lang="en-GB" sz="1400" b="0" u="none" strike="noStrike" dirty="0">
                          <a:solidFill>
                            <a:srgbClr val="000000"/>
                          </a:solidFill>
                          <a:effectLst/>
                        </a:rPr>
                        <a:t> </a:t>
                      </a:r>
                      <a:endParaRPr lang="en-US" sz="1400" dirty="0"/>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GB" sz="1400" b="0" u="none" strike="noStrike" dirty="0">
                          <a:solidFill>
                            <a:srgbClr val="000000"/>
                          </a:solidFill>
                          <a:effectLst/>
                        </a:rPr>
                        <a:t>2115387</a:t>
                      </a:r>
                      <a:endParaRPr lang="en-US"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tc>
                  <a:txBody>
                    <a:bodyPr/>
                    <a:lstStyle/>
                    <a:p>
                      <a:r>
                        <a:rPr lang="en-US" sz="1400" dirty="0"/>
                        <a:t>Successful Team Development</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52793094"/>
                  </a:ext>
                </a:extLst>
              </a:tr>
            </a:tbl>
          </a:graphicData>
        </a:graphic>
      </p:graphicFrame>
      <p:grpSp>
        <p:nvGrpSpPr>
          <p:cNvPr id="14" name="Group 13">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15" name="Isosceles Triangle 14">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Content Placeholder 4">
            <a:extLst>
              <a:ext uri="{FF2B5EF4-FFF2-40B4-BE49-F238E27FC236}">
                <a16:creationId xmlns:a16="http://schemas.microsoft.com/office/drawing/2014/main" id="{E12E7758-F4FC-0146-863E-D43B7A7BD26B}"/>
              </a:ext>
            </a:extLst>
          </p:cNvPr>
          <p:cNvPicPr>
            <a:picLocks noChangeAspect="1"/>
          </p:cNvPicPr>
          <p:nvPr/>
        </p:nvPicPr>
        <p:blipFill>
          <a:blip r:embed="rId2"/>
          <a:stretch>
            <a:fillRect/>
          </a:stretch>
        </p:blipFill>
        <p:spPr>
          <a:xfrm>
            <a:off x="5888205" y="451520"/>
            <a:ext cx="5169309" cy="3050472"/>
          </a:xfrm>
          <a:prstGeom prst="rect">
            <a:avLst/>
          </a:prstGeom>
        </p:spPr>
      </p:pic>
      <p:grpSp>
        <p:nvGrpSpPr>
          <p:cNvPr id="18" name="Group 17">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19" name="Rectangle 18">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Isosceles Triangle 19">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itle 1">
            <a:extLst>
              <a:ext uri="{FF2B5EF4-FFF2-40B4-BE49-F238E27FC236}">
                <a16:creationId xmlns:a16="http://schemas.microsoft.com/office/drawing/2014/main" id="{914466FF-82B0-6A4C-9645-3B680AE2E812}"/>
              </a:ext>
            </a:extLst>
          </p:cNvPr>
          <p:cNvSpPr>
            <a:spLocks noGrp="1"/>
          </p:cNvSpPr>
          <p:nvPr>
            <p:ph type="title"/>
          </p:nvPr>
        </p:nvSpPr>
        <p:spPr>
          <a:xfrm>
            <a:off x="230853" y="204109"/>
            <a:ext cx="5645406" cy="1935307"/>
          </a:xfrm>
        </p:spPr>
        <p:txBody>
          <a:bodyPr>
            <a:normAutofit/>
          </a:bodyPr>
          <a:lstStyle/>
          <a:p>
            <a:pPr algn="ctr"/>
            <a:r>
              <a:rPr lang="en-GB" sz="4000" dirty="0">
                <a:ea typeface="Annai MN" pitchFamily="2" charset="77"/>
                <a:cs typeface="Annai MN" pitchFamily="2" charset="77"/>
              </a:rPr>
              <a:t>Effective Team Working and Communication</a:t>
            </a:r>
            <a:endParaRPr lang="en-US" sz="4000" dirty="0">
              <a:ea typeface="Annai MN" pitchFamily="2" charset="77"/>
              <a:cs typeface="Annai MN" pitchFamily="2" charset="77"/>
            </a:endParaRPr>
          </a:p>
        </p:txBody>
      </p:sp>
      <p:sp>
        <p:nvSpPr>
          <p:cNvPr id="7" name="TextBox 6">
            <a:extLst>
              <a:ext uri="{FF2B5EF4-FFF2-40B4-BE49-F238E27FC236}">
                <a16:creationId xmlns:a16="http://schemas.microsoft.com/office/drawing/2014/main" id="{BABC2CFC-B89F-B848-94AF-02641B2F024F}"/>
              </a:ext>
            </a:extLst>
          </p:cNvPr>
          <p:cNvSpPr txBox="1"/>
          <p:nvPr/>
        </p:nvSpPr>
        <p:spPr>
          <a:xfrm>
            <a:off x="1536421" y="3208451"/>
            <a:ext cx="3115587" cy="430887"/>
          </a:xfrm>
          <a:prstGeom prst="rect">
            <a:avLst/>
          </a:prstGeom>
          <a:noFill/>
        </p:spPr>
        <p:txBody>
          <a:bodyPr wrap="square" rtlCol="0">
            <a:spAutoFit/>
          </a:bodyPr>
          <a:lstStyle/>
          <a:p>
            <a:r>
              <a:rPr lang="en-US" sz="2200" dirty="0"/>
              <a:t>Lecturer: </a:t>
            </a:r>
            <a:r>
              <a:rPr lang="en-US" sz="2200" dirty="0" err="1"/>
              <a:t>Ejiro</a:t>
            </a:r>
            <a:r>
              <a:rPr lang="en-US" sz="2200" dirty="0"/>
              <a:t> </a:t>
            </a:r>
            <a:r>
              <a:rPr lang="en-US" sz="2200" dirty="0" err="1"/>
              <a:t>Esohwode</a:t>
            </a:r>
            <a:endParaRPr lang="en-US" sz="2200" dirty="0"/>
          </a:p>
        </p:txBody>
      </p:sp>
      <p:sp>
        <p:nvSpPr>
          <p:cNvPr id="10" name="TextBox 9">
            <a:extLst>
              <a:ext uri="{FF2B5EF4-FFF2-40B4-BE49-F238E27FC236}">
                <a16:creationId xmlns:a16="http://schemas.microsoft.com/office/drawing/2014/main" id="{F5EE36EA-3654-3244-9076-6E3ABC279E08}"/>
              </a:ext>
            </a:extLst>
          </p:cNvPr>
          <p:cNvSpPr txBox="1"/>
          <p:nvPr/>
        </p:nvSpPr>
        <p:spPr>
          <a:xfrm>
            <a:off x="1850225" y="1976756"/>
            <a:ext cx="2135407" cy="430887"/>
          </a:xfrm>
          <a:prstGeom prst="rect">
            <a:avLst/>
          </a:prstGeom>
          <a:noFill/>
        </p:spPr>
        <p:txBody>
          <a:bodyPr wrap="square" rtlCol="0">
            <a:spAutoFit/>
          </a:bodyPr>
          <a:lstStyle/>
          <a:p>
            <a:r>
              <a:rPr lang="en-GB" sz="2200" dirty="0">
                <a:ea typeface="Annai MN" pitchFamily="2" charset="77"/>
                <a:cs typeface="Annai MN" pitchFamily="2" charset="77"/>
              </a:rPr>
              <a:t>BMSW4002_LON</a:t>
            </a:r>
            <a:endParaRPr lang="en-US" sz="2200" dirty="0"/>
          </a:p>
        </p:txBody>
      </p:sp>
      <p:sp>
        <p:nvSpPr>
          <p:cNvPr id="11" name="TextBox 10">
            <a:extLst>
              <a:ext uri="{FF2B5EF4-FFF2-40B4-BE49-F238E27FC236}">
                <a16:creationId xmlns:a16="http://schemas.microsoft.com/office/drawing/2014/main" id="{368F7483-04A3-D84A-A4F0-98874FD5F0B9}"/>
              </a:ext>
            </a:extLst>
          </p:cNvPr>
          <p:cNvSpPr txBox="1"/>
          <p:nvPr/>
        </p:nvSpPr>
        <p:spPr>
          <a:xfrm>
            <a:off x="1934070" y="3940342"/>
            <a:ext cx="2320290" cy="430887"/>
          </a:xfrm>
          <a:prstGeom prst="rect">
            <a:avLst/>
          </a:prstGeom>
          <a:noFill/>
        </p:spPr>
        <p:txBody>
          <a:bodyPr wrap="square" rtlCol="0">
            <a:spAutoFit/>
          </a:bodyPr>
          <a:lstStyle/>
          <a:p>
            <a:r>
              <a:rPr lang="en-US" sz="2200" dirty="0"/>
              <a:t>Date: 30-04-2022</a:t>
            </a:r>
          </a:p>
        </p:txBody>
      </p:sp>
      <p:pic>
        <p:nvPicPr>
          <p:cNvPr id="2050" name="Picture 2" descr="University of Wales Trinity Saint David launches 'One Planet' Governance  Post-graduate Certificate | The One Planet Centre">
            <a:extLst>
              <a:ext uri="{FF2B5EF4-FFF2-40B4-BE49-F238E27FC236}">
                <a16:creationId xmlns:a16="http://schemas.microsoft.com/office/drawing/2014/main" id="{6BE2DC56-B3D6-1C44-BC8A-3F894760F23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76550" y="4633715"/>
            <a:ext cx="3335977" cy="1667989"/>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EDA32E31-C8F0-4149-A408-13478788F1A7}"/>
              </a:ext>
            </a:extLst>
          </p:cNvPr>
          <p:cNvSpPr txBox="1"/>
          <p:nvPr/>
        </p:nvSpPr>
        <p:spPr>
          <a:xfrm>
            <a:off x="1385567" y="2577510"/>
            <a:ext cx="3335977" cy="707886"/>
          </a:xfrm>
          <a:prstGeom prst="rect">
            <a:avLst/>
          </a:prstGeom>
          <a:noFill/>
        </p:spPr>
        <p:txBody>
          <a:bodyPr wrap="square" rtlCol="0">
            <a:spAutoFit/>
          </a:bodyPr>
          <a:lstStyle/>
          <a:p>
            <a:r>
              <a:rPr lang="en-US" altLang="en-US" sz="2200" dirty="0"/>
              <a:t>Assessment Component 2 </a:t>
            </a:r>
          </a:p>
          <a:p>
            <a:endParaRPr lang="en-US" dirty="0"/>
          </a:p>
        </p:txBody>
      </p:sp>
    </p:spTree>
    <p:extLst>
      <p:ext uri="{BB962C8B-B14F-4D97-AF65-F5344CB8AC3E}">
        <p14:creationId xmlns:p14="http://schemas.microsoft.com/office/powerpoint/2010/main" val="40021186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1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6E386B-EA24-154B-A3CA-1F82AA3676AA}"/>
              </a:ext>
            </a:extLst>
          </p:cNvPr>
          <p:cNvSpPr>
            <a:spLocks noGrp="1"/>
          </p:cNvSpPr>
          <p:nvPr>
            <p:ph type="title"/>
          </p:nvPr>
        </p:nvSpPr>
        <p:spPr>
          <a:xfrm>
            <a:off x="5297762" y="329184"/>
            <a:ext cx="6251110" cy="1783080"/>
          </a:xfrm>
        </p:spPr>
        <p:txBody>
          <a:bodyPr anchor="b">
            <a:normAutofit/>
          </a:bodyPr>
          <a:lstStyle/>
          <a:p>
            <a:r>
              <a:rPr lang="en-US" sz="5400" dirty="0"/>
              <a:t>Overview</a:t>
            </a:r>
          </a:p>
        </p:txBody>
      </p:sp>
      <p:pic>
        <p:nvPicPr>
          <p:cNvPr id="5" name="Picture 4" descr="A picture containing text, clipart, vector graphics&#10;&#10;Description automatically generated">
            <a:extLst>
              <a:ext uri="{FF2B5EF4-FFF2-40B4-BE49-F238E27FC236}">
                <a16:creationId xmlns:a16="http://schemas.microsoft.com/office/drawing/2014/main" id="{B29C0035-AD34-A141-AB1B-BBEF858012EF}"/>
              </a:ext>
            </a:extLst>
          </p:cNvPr>
          <p:cNvPicPr>
            <a:picLocks noChangeAspect="1"/>
          </p:cNvPicPr>
          <p:nvPr/>
        </p:nvPicPr>
        <p:blipFill rotWithShape="1">
          <a:blip r:embed="rId2"/>
          <a:srcRect t="23601" r="1" b="2406"/>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2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100BDAF-CEE4-D041-B9D9-36C86545CE3F}"/>
              </a:ext>
            </a:extLst>
          </p:cNvPr>
          <p:cNvSpPr>
            <a:spLocks noGrp="1"/>
          </p:cNvSpPr>
          <p:nvPr>
            <p:ph idx="1"/>
          </p:nvPr>
        </p:nvSpPr>
        <p:spPr>
          <a:xfrm>
            <a:off x="5297762" y="2706624"/>
            <a:ext cx="6251110" cy="3483864"/>
          </a:xfrm>
        </p:spPr>
        <p:txBody>
          <a:bodyPr>
            <a:normAutofit/>
          </a:bodyPr>
          <a:lstStyle/>
          <a:p>
            <a:pPr fontAlgn="t"/>
            <a:r>
              <a:rPr lang="en-US" dirty="0">
                <a:latin typeface="+mj-lt"/>
              </a:rPr>
              <a:t>Benefits of Team Working</a:t>
            </a:r>
            <a:endParaRPr lang="en-GB" dirty="0">
              <a:latin typeface="+mj-lt"/>
            </a:endParaRPr>
          </a:p>
          <a:p>
            <a:pPr fontAlgn="t"/>
            <a:r>
              <a:rPr lang="en-US" dirty="0">
                <a:latin typeface="+mj-lt"/>
              </a:rPr>
              <a:t>Stages of Team Development</a:t>
            </a:r>
            <a:endParaRPr lang="en-GB" dirty="0">
              <a:latin typeface="+mj-lt"/>
            </a:endParaRPr>
          </a:p>
          <a:p>
            <a:pPr fontAlgn="t"/>
            <a:r>
              <a:rPr lang="en-US" dirty="0">
                <a:latin typeface="+mj-lt"/>
              </a:rPr>
              <a:t>Team Roles</a:t>
            </a:r>
            <a:endParaRPr lang="en-GB" dirty="0">
              <a:latin typeface="+mj-lt"/>
            </a:endParaRPr>
          </a:p>
          <a:p>
            <a:pPr fontAlgn="t"/>
            <a:r>
              <a:rPr lang="en-US" dirty="0">
                <a:latin typeface="+mj-lt"/>
              </a:rPr>
              <a:t>Managing Conflict</a:t>
            </a:r>
            <a:endParaRPr lang="en-GB" dirty="0">
              <a:latin typeface="+mj-lt"/>
            </a:endParaRPr>
          </a:p>
          <a:p>
            <a:pPr fontAlgn="t"/>
            <a:r>
              <a:rPr lang="en-US" dirty="0">
                <a:latin typeface="+mj-lt"/>
              </a:rPr>
              <a:t>Successful Team Development</a:t>
            </a:r>
            <a:endParaRPr lang="en-GB" dirty="0">
              <a:latin typeface="+mj-lt"/>
            </a:endParaRPr>
          </a:p>
        </p:txBody>
      </p:sp>
    </p:spTree>
    <p:extLst>
      <p:ext uri="{BB962C8B-B14F-4D97-AF65-F5344CB8AC3E}">
        <p14:creationId xmlns:p14="http://schemas.microsoft.com/office/powerpoint/2010/main" val="16704019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5FAFF"/>
        </a:solid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A9F3F17B-336D-4780-4C5D-4C156C839737}"/>
              </a:ext>
            </a:extLst>
          </p:cNvPr>
          <p:cNvSpPr txBox="1"/>
          <p:nvPr/>
        </p:nvSpPr>
        <p:spPr>
          <a:xfrm>
            <a:off x="1309965" y="682574"/>
            <a:ext cx="5223717" cy="248064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a:lnSpc>
                <a:spcPct val="90000"/>
              </a:lnSpc>
              <a:spcBef>
                <a:spcPct val="0"/>
              </a:spcBef>
              <a:spcAft>
                <a:spcPts val="600"/>
              </a:spcAft>
            </a:pPr>
            <a:r>
              <a:rPr lang="en-US" sz="5400" dirty="0">
                <a:solidFill>
                  <a:schemeClr val="bg1"/>
                </a:solidFill>
              </a:rPr>
              <a:t>What is a Team?  </a:t>
            </a:r>
            <a:endParaRPr lang="en-US" sz="5400" dirty="0">
              <a:solidFill>
                <a:schemeClr val="bg1"/>
              </a:solidFill>
              <a:cs typeface="Calibri"/>
            </a:endParaRPr>
          </a:p>
          <a:p>
            <a:pPr indent="-228600">
              <a:lnSpc>
                <a:spcPct val="90000"/>
              </a:lnSpc>
              <a:spcBef>
                <a:spcPct val="0"/>
              </a:spcBef>
              <a:spcAft>
                <a:spcPts val="600"/>
              </a:spcAft>
              <a:buFont typeface="Arial" panose="020B0604020202020204" pitchFamily="34" charset="0"/>
              <a:buChar char="•"/>
            </a:pPr>
            <a:endParaRPr lang="en-US" sz="2800" dirty="0">
              <a:solidFill>
                <a:schemeClr val="bg1"/>
              </a:solidFill>
              <a:cs typeface="Calibri"/>
            </a:endParaRPr>
          </a:p>
          <a:p>
            <a:pPr>
              <a:lnSpc>
                <a:spcPct val="90000"/>
              </a:lnSpc>
              <a:spcBef>
                <a:spcPct val="0"/>
              </a:spcBef>
              <a:spcAft>
                <a:spcPts val="600"/>
              </a:spcAft>
            </a:pPr>
            <a:r>
              <a:rPr lang="en-US" sz="2800" b="1" dirty="0">
                <a:solidFill>
                  <a:schemeClr val="bg1"/>
                </a:solidFill>
              </a:rPr>
              <a:t>Kozlowski</a:t>
            </a:r>
            <a:r>
              <a:rPr lang="en-US" sz="2800" dirty="0">
                <a:solidFill>
                  <a:schemeClr val="bg1"/>
                </a:solidFill>
              </a:rPr>
              <a:t> and </a:t>
            </a:r>
            <a:r>
              <a:rPr lang="en-US" sz="2800" b="1" dirty="0">
                <a:solidFill>
                  <a:schemeClr val="bg1"/>
                </a:solidFill>
              </a:rPr>
              <a:t>Bell </a:t>
            </a:r>
            <a:r>
              <a:rPr lang="en-US" sz="2800" dirty="0">
                <a:solidFill>
                  <a:schemeClr val="bg1"/>
                </a:solidFill>
              </a:rPr>
              <a:t>(2003),  a team is a group of people who perform company tasks.</a:t>
            </a:r>
            <a:endParaRPr lang="en-US" sz="2800" dirty="0">
              <a:solidFill>
                <a:schemeClr val="bg1"/>
              </a:solidFill>
              <a:cs typeface="Calibri"/>
            </a:endParaRPr>
          </a:p>
          <a:p>
            <a:pPr indent="-228600">
              <a:lnSpc>
                <a:spcPct val="90000"/>
              </a:lnSpc>
              <a:spcBef>
                <a:spcPct val="0"/>
              </a:spcBef>
              <a:spcAft>
                <a:spcPts val="600"/>
              </a:spcAft>
              <a:buFont typeface="Arial" panose="020B0604020202020204" pitchFamily="34" charset="0"/>
              <a:buChar char="•"/>
            </a:pPr>
            <a:endParaRPr lang="en-US" sz="2800" dirty="0">
              <a:solidFill>
                <a:schemeClr val="bg1"/>
              </a:solidFill>
              <a:cs typeface="Calibri"/>
            </a:endParaRPr>
          </a:p>
          <a:p>
            <a:pPr marL="285750" indent="-228600">
              <a:lnSpc>
                <a:spcPct val="90000"/>
              </a:lnSpc>
              <a:spcBef>
                <a:spcPct val="0"/>
              </a:spcBef>
              <a:spcAft>
                <a:spcPts val="600"/>
              </a:spcAft>
              <a:buFont typeface="Arial" panose="020B0604020202020204" pitchFamily="34" charset="0"/>
              <a:buChar char="•"/>
            </a:pPr>
            <a:r>
              <a:rPr lang="en-US" sz="2800" dirty="0">
                <a:solidFill>
                  <a:schemeClr val="bg1"/>
                </a:solidFill>
              </a:rPr>
              <a:t>Complementary skills</a:t>
            </a:r>
            <a:endParaRPr lang="en-US" sz="2800" dirty="0">
              <a:solidFill>
                <a:schemeClr val="bg1"/>
              </a:solidFill>
              <a:cs typeface="Calibri"/>
            </a:endParaRPr>
          </a:p>
          <a:p>
            <a:pPr marL="285750" indent="-228600">
              <a:lnSpc>
                <a:spcPct val="90000"/>
              </a:lnSpc>
              <a:spcBef>
                <a:spcPct val="0"/>
              </a:spcBef>
              <a:spcAft>
                <a:spcPts val="600"/>
              </a:spcAft>
              <a:buFont typeface="Arial" panose="020B0604020202020204" pitchFamily="34" charset="0"/>
              <a:buChar char="•"/>
            </a:pPr>
            <a:r>
              <a:rPr lang="en-US" sz="2800" dirty="0">
                <a:solidFill>
                  <a:schemeClr val="bg1"/>
                </a:solidFill>
              </a:rPr>
              <a:t>Common vision</a:t>
            </a:r>
            <a:endParaRPr lang="en-US" sz="2800" dirty="0">
              <a:solidFill>
                <a:schemeClr val="bg1"/>
              </a:solidFill>
              <a:cs typeface="Calibri"/>
            </a:endParaRPr>
          </a:p>
          <a:p>
            <a:pPr marL="57150">
              <a:lnSpc>
                <a:spcPct val="90000"/>
              </a:lnSpc>
              <a:spcBef>
                <a:spcPct val="0"/>
              </a:spcBef>
              <a:spcAft>
                <a:spcPts val="600"/>
              </a:spcAft>
            </a:pPr>
            <a:r>
              <a:rPr lang="en-US" sz="1600" dirty="0">
                <a:solidFill>
                  <a:schemeClr val="bg1"/>
                </a:solidFill>
                <a:cs typeface="Calibri"/>
              </a:rPr>
              <a:t>     (</a:t>
            </a:r>
            <a:r>
              <a:rPr lang="en-US" sz="1600" b="1" dirty="0">
                <a:solidFill>
                  <a:schemeClr val="bg1"/>
                </a:solidFill>
                <a:ea typeface="+mn-lt"/>
                <a:cs typeface="+mn-lt"/>
              </a:rPr>
              <a:t>Gardner and Mortensen, 2012)</a:t>
            </a:r>
            <a:endParaRPr lang="en-US" sz="2800" b="1" dirty="0">
              <a:solidFill>
                <a:schemeClr val="bg1"/>
              </a:solidFill>
              <a:cs typeface="Calibri"/>
            </a:endParaRPr>
          </a:p>
          <a:p>
            <a:pPr marL="285750" indent="-228600">
              <a:lnSpc>
                <a:spcPct val="90000"/>
              </a:lnSpc>
              <a:spcBef>
                <a:spcPct val="0"/>
              </a:spcBef>
              <a:spcAft>
                <a:spcPts val="600"/>
              </a:spcAft>
              <a:buFont typeface="Arial" panose="020B0604020202020204" pitchFamily="34" charset="0"/>
              <a:buChar char="•"/>
            </a:pPr>
            <a:r>
              <a:rPr lang="en-US" sz="2800" dirty="0">
                <a:solidFill>
                  <a:schemeClr val="bg1"/>
                </a:solidFill>
              </a:rPr>
              <a:t>Work Environment</a:t>
            </a:r>
            <a:endParaRPr lang="en-US" sz="2800" dirty="0">
              <a:solidFill>
                <a:schemeClr val="bg1"/>
              </a:solidFill>
              <a:cs typeface="Calibri"/>
            </a:endParaRPr>
          </a:p>
          <a:p>
            <a:pPr indent="-228600">
              <a:lnSpc>
                <a:spcPct val="90000"/>
              </a:lnSpc>
              <a:spcBef>
                <a:spcPct val="0"/>
              </a:spcBef>
              <a:spcAft>
                <a:spcPts val="600"/>
              </a:spcAft>
              <a:buFont typeface="Arial" panose="020B0604020202020204" pitchFamily="34" charset="0"/>
              <a:buChar char="•"/>
            </a:pPr>
            <a:endParaRPr lang="en-US" sz="2800" dirty="0">
              <a:solidFill>
                <a:schemeClr val="bg1"/>
              </a:solidFill>
              <a:cs typeface="Calibri"/>
            </a:endParaRPr>
          </a:p>
        </p:txBody>
      </p:sp>
      <p:sp>
        <p:nvSpPr>
          <p:cNvPr id="65" name="Oval 64">
            <a:extLst>
              <a:ext uri="{FF2B5EF4-FFF2-40B4-BE49-F238E27FC236}">
                <a16:creationId xmlns:a16="http://schemas.microsoft.com/office/drawing/2014/main" id="{C99A8FB7-A79B-4BC9-9D56-B79587F6AA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04761" y="2650637"/>
            <a:ext cx="3118104" cy="311810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7" name="Freeform: Shape 66">
            <a:extLst>
              <a:ext uri="{FF2B5EF4-FFF2-40B4-BE49-F238E27FC236}">
                <a16:creationId xmlns:a16="http://schemas.microsoft.com/office/drawing/2014/main" id="{B23893E2-3349-46D7-A7AA-B9E447957F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96859" y="0"/>
            <a:ext cx="4198060" cy="3650200"/>
          </a:xfrm>
          <a:custGeom>
            <a:avLst/>
            <a:gdLst>
              <a:gd name="connsiteX0" fmla="*/ 262846 w 4198060"/>
              <a:gd name="connsiteY0" fmla="*/ 0 h 3650200"/>
              <a:gd name="connsiteX1" fmla="*/ 4198060 w 4198060"/>
              <a:gd name="connsiteY1" fmla="*/ 0 h 3650200"/>
              <a:gd name="connsiteX2" fmla="*/ 4198060 w 4198060"/>
              <a:gd name="connsiteY2" fmla="*/ 3021648 h 3650200"/>
              <a:gd name="connsiteX3" fmla="*/ 4142653 w 4198060"/>
              <a:gd name="connsiteY3" fmla="*/ 3072005 h 3650200"/>
              <a:gd name="connsiteX4" fmla="*/ 2532040 w 4198060"/>
              <a:gd name="connsiteY4" fmla="*/ 3650200 h 3650200"/>
              <a:gd name="connsiteX5" fmla="*/ 0 w 4198060"/>
              <a:gd name="connsiteY5" fmla="*/ 1118160 h 3650200"/>
              <a:gd name="connsiteX6" fmla="*/ 198981 w 4198060"/>
              <a:gd name="connsiteY6" fmla="*/ 132576 h 3650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8060" h="3650200">
                <a:moveTo>
                  <a:pt x="262846" y="0"/>
                </a:moveTo>
                <a:lnTo>
                  <a:pt x="4198060" y="0"/>
                </a:lnTo>
                <a:lnTo>
                  <a:pt x="4198060" y="3021648"/>
                </a:lnTo>
                <a:lnTo>
                  <a:pt x="4142653" y="3072005"/>
                </a:lnTo>
                <a:cubicBezTo>
                  <a:pt x="3704967" y="3433216"/>
                  <a:pt x="3143843" y="3650200"/>
                  <a:pt x="2532040" y="3650200"/>
                </a:cubicBezTo>
                <a:cubicBezTo>
                  <a:pt x="1133633" y="3650200"/>
                  <a:pt x="0" y="2516567"/>
                  <a:pt x="0" y="1118160"/>
                </a:cubicBezTo>
                <a:cubicBezTo>
                  <a:pt x="0" y="768558"/>
                  <a:pt x="70852" y="435505"/>
                  <a:pt x="198981" y="132576"/>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6">
            <a:extLst>
              <a:ext uri="{FF2B5EF4-FFF2-40B4-BE49-F238E27FC236}">
                <a16:creationId xmlns:a16="http://schemas.microsoft.com/office/drawing/2014/main" id="{EA7E0D21-8D99-314B-1C9F-15CF069DB0F2}"/>
              </a:ext>
            </a:extLst>
          </p:cNvPr>
          <p:cNvPicPr>
            <a:picLocks noChangeAspect="1"/>
          </p:cNvPicPr>
          <p:nvPr/>
        </p:nvPicPr>
        <p:blipFill rotWithShape="1">
          <a:blip r:embed="rId2"/>
          <a:srcRect l="9618" r="23630" b="-4"/>
          <a:stretch/>
        </p:blipFill>
        <p:spPr>
          <a:xfrm>
            <a:off x="5969353" y="2815228"/>
            <a:ext cx="2788920" cy="2788920"/>
          </a:xfrm>
          <a:custGeom>
            <a:avLst/>
            <a:gdLst/>
            <a:ahLst/>
            <a:cxnLst/>
            <a:rect l="l" t="t" r="r" b="b"/>
            <a:pathLst>
              <a:path w="2880360" h="2880360">
                <a:moveTo>
                  <a:pt x="1440180" y="0"/>
                </a:moveTo>
                <a:cubicBezTo>
                  <a:pt x="2235569" y="0"/>
                  <a:pt x="2880360" y="644791"/>
                  <a:pt x="2880360" y="1440180"/>
                </a:cubicBezTo>
                <a:cubicBezTo>
                  <a:pt x="2880360" y="2235569"/>
                  <a:pt x="2235569" y="2880360"/>
                  <a:pt x="1440180" y="2880360"/>
                </a:cubicBezTo>
                <a:cubicBezTo>
                  <a:pt x="644791" y="2880360"/>
                  <a:pt x="0" y="2235569"/>
                  <a:pt x="0" y="1440180"/>
                </a:cubicBezTo>
                <a:cubicBezTo>
                  <a:pt x="0" y="644791"/>
                  <a:pt x="644791" y="0"/>
                  <a:pt x="1440180" y="0"/>
                </a:cubicBezTo>
                <a:close/>
              </a:path>
            </a:pathLst>
          </a:custGeom>
        </p:spPr>
      </p:pic>
      <p:pic>
        <p:nvPicPr>
          <p:cNvPr id="2" name="Picture 3">
            <a:extLst>
              <a:ext uri="{FF2B5EF4-FFF2-40B4-BE49-F238E27FC236}">
                <a16:creationId xmlns:a16="http://schemas.microsoft.com/office/drawing/2014/main" id="{B224381C-769A-A750-74AF-39533B8FC71A}"/>
              </a:ext>
            </a:extLst>
          </p:cNvPr>
          <p:cNvPicPr>
            <a:picLocks noChangeAspect="1"/>
          </p:cNvPicPr>
          <p:nvPr/>
        </p:nvPicPr>
        <p:blipFill rotWithShape="1">
          <a:blip r:embed="rId3"/>
          <a:srcRect l="22761" r="1" b="1"/>
          <a:stretch/>
        </p:blipFill>
        <p:spPr>
          <a:xfrm>
            <a:off x="8160603" y="2"/>
            <a:ext cx="4034316" cy="3486455"/>
          </a:xfrm>
          <a:custGeom>
            <a:avLst/>
            <a:gdLst/>
            <a:ahLst/>
            <a:cxnLst/>
            <a:rect l="l" t="t" r="r" b="b"/>
            <a:pathLst>
              <a:path w="4034316" h="3486455">
                <a:moveTo>
                  <a:pt x="280681" y="0"/>
                </a:moveTo>
                <a:lnTo>
                  <a:pt x="4034316" y="0"/>
                </a:lnTo>
                <a:lnTo>
                  <a:pt x="4034316" y="2800630"/>
                </a:lnTo>
                <a:lnTo>
                  <a:pt x="3874752" y="2945652"/>
                </a:lnTo>
                <a:cubicBezTo>
                  <a:pt x="3465371" y="3283503"/>
                  <a:pt x="2940535" y="3486455"/>
                  <a:pt x="2368296" y="3486455"/>
                </a:cubicBezTo>
                <a:cubicBezTo>
                  <a:pt x="1060322" y="3486455"/>
                  <a:pt x="0" y="2426133"/>
                  <a:pt x="0" y="1118159"/>
                </a:cubicBezTo>
                <a:cubicBezTo>
                  <a:pt x="0" y="791166"/>
                  <a:pt x="66270" y="479650"/>
                  <a:pt x="186113" y="196311"/>
                </a:cubicBezTo>
                <a:close/>
              </a:path>
            </a:pathLst>
          </a:custGeom>
        </p:spPr>
      </p:pic>
      <p:sp>
        <p:nvSpPr>
          <p:cNvPr id="69" name="Freeform: Shape 68">
            <a:extLst>
              <a:ext uri="{FF2B5EF4-FFF2-40B4-BE49-F238E27FC236}">
                <a16:creationId xmlns:a16="http://schemas.microsoft.com/office/drawing/2014/main" id="{2B7592FE-10D1-4664-B623-353F47C8D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8132" y="4032250"/>
            <a:ext cx="3303868" cy="2825750"/>
          </a:xfrm>
          <a:custGeom>
            <a:avLst/>
            <a:gdLst>
              <a:gd name="connsiteX0" fmla="*/ 1888600 w 3303868"/>
              <a:gd name="connsiteY0" fmla="*/ 0 h 2825750"/>
              <a:gd name="connsiteX1" fmla="*/ 3224042 w 3303868"/>
              <a:gd name="connsiteY1" fmla="*/ 553158 h 2825750"/>
              <a:gd name="connsiteX2" fmla="*/ 3303868 w 3303868"/>
              <a:gd name="connsiteY2" fmla="*/ 640989 h 2825750"/>
              <a:gd name="connsiteX3" fmla="*/ 3303868 w 3303868"/>
              <a:gd name="connsiteY3" fmla="*/ 2825750 h 2825750"/>
              <a:gd name="connsiteX4" fmla="*/ 250380 w 3303868"/>
              <a:gd name="connsiteY4" fmla="*/ 2825750 h 2825750"/>
              <a:gd name="connsiteX5" fmla="*/ 227944 w 3303868"/>
              <a:gd name="connsiteY5" fmla="*/ 2788819 h 2825750"/>
              <a:gd name="connsiteX6" fmla="*/ 0 w 3303868"/>
              <a:gd name="connsiteY6" fmla="*/ 1888600 h 2825750"/>
              <a:gd name="connsiteX7" fmla="*/ 1888600 w 3303868"/>
              <a:gd name="connsiteY7" fmla="*/ 0 h 2825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03868" h="2825750">
                <a:moveTo>
                  <a:pt x="1888600" y="0"/>
                </a:moveTo>
                <a:cubicBezTo>
                  <a:pt x="2410123" y="0"/>
                  <a:pt x="2882273" y="211389"/>
                  <a:pt x="3224042" y="553158"/>
                </a:cubicBezTo>
                <a:lnTo>
                  <a:pt x="3303868" y="640989"/>
                </a:lnTo>
                <a:lnTo>
                  <a:pt x="3303868" y="2825750"/>
                </a:lnTo>
                <a:lnTo>
                  <a:pt x="250380" y="2825750"/>
                </a:lnTo>
                <a:lnTo>
                  <a:pt x="227944" y="2788819"/>
                </a:lnTo>
                <a:cubicBezTo>
                  <a:pt x="82574" y="2521217"/>
                  <a:pt x="0" y="2214552"/>
                  <a:pt x="0" y="1888600"/>
                </a:cubicBezTo>
                <a:cubicBezTo>
                  <a:pt x="0" y="845555"/>
                  <a:pt x="845555" y="0"/>
                  <a:pt x="1888600"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Picture 8">
            <a:extLst>
              <a:ext uri="{FF2B5EF4-FFF2-40B4-BE49-F238E27FC236}">
                <a16:creationId xmlns:a16="http://schemas.microsoft.com/office/drawing/2014/main" id="{4E5ED97A-A165-0A6F-4D89-325F9DA3F1C3}"/>
              </a:ext>
            </a:extLst>
          </p:cNvPr>
          <p:cNvPicPr>
            <a:picLocks noChangeAspect="1"/>
          </p:cNvPicPr>
          <p:nvPr/>
        </p:nvPicPr>
        <p:blipFill rotWithShape="1">
          <a:blip r:embed="rId4"/>
          <a:srcRect l="12080" r="9470"/>
          <a:stretch/>
        </p:blipFill>
        <p:spPr>
          <a:xfrm>
            <a:off x="9053088" y="4197217"/>
            <a:ext cx="3138912" cy="2660795"/>
          </a:xfrm>
          <a:custGeom>
            <a:avLst/>
            <a:gdLst/>
            <a:ahLst/>
            <a:cxnLst/>
            <a:rect l="l" t="t" r="r" b="b"/>
            <a:pathLst>
              <a:path w="3138912" h="2660795">
                <a:moveTo>
                  <a:pt x="1723644" y="0"/>
                </a:moveTo>
                <a:cubicBezTo>
                  <a:pt x="2259111" y="0"/>
                  <a:pt x="2737550" y="244172"/>
                  <a:pt x="3053691" y="627247"/>
                </a:cubicBezTo>
                <a:lnTo>
                  <a:pt x="3138912" y="741211"/>
                </a:lnTo>
                <a:lnTo>
                  <a:pt x="3138912" y="2660795"/>
                </a:lnTo>
                <a:lnTo>
                  <a:pt x="278239" y="2660795"/>
                </a:lnTo>
                <a:lnTo>
                  <a:pt x="208035" y="2545235"/>
                </a:lnTo>
                <a:cubicBezTo>
                  <a:pt x="75362" y="2301006"/>
                  <a:pt x="0" y="2021126"/>
                  <a:pt x="0" y="1723644"/>
                </a:cubicBezTo>
                <a:cubicBezTo>
                  <a:pt x="0" y="771702"/>
                  <a:pt x="771702" y="0"/>
                  <a:pt x="1723644" y="0"/>
                </a:cubicBezTo>
                <a:close/>
              </a:path>
            </a:pathLst>
          </a:custGeom>
        </p:spPr>
      </p:pic>
      <p:sp>
        <p:nvSpPr>
          <p:cNvPr id="4" name="TextBox 3">
            <a:extLst>
              <a:ext uri="{FF2B5EF4-FFF2-40B4-BE49-F238E27FC236}">
                <a16:creationId xmlns:a16="http://schemas.microsoft.com/office/drawing/2014/main" id="{9DC077A5-0779-08CD-B47B-BFB214073475}"/>
              </a:ext>
            </a:extLst>
          </p:cNvPr>
          <p:cNvSpPr txBox="1"/>
          <p:nvPr/>
        </p:nvSpPr>
        <p:spPr>
          <a:xfrm>
            <a:off x="6878320" y="649224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chemeClr val="bg1">
                    <a:lumMod val="95000"/>
                    <a:lumOff val="5000"/>
                  </a:schemeClr>
                </a:solidFill>
                <a:ea typeface="+mn-lt"/>
                <a:cs typeface="+mn-lt"/>
              </a:rPr>
              <a:t>(Cmpa-acpm.ca, n. d.)</a:t>
            </a:r>
            <a:endParaRPr lang="en-US" dirty="0">
              <a:solidFill>
                <a:schemeClr val="bg1">
                  <a:lumMod val="95000"/>
                  <a:lumOff val="5000"/>
                </a:schemeClr>
              </a:solidFill>
            </a:endParaRPr>
          </a:p>
        </p:txBody>
      </p:sp>
      <p:sp>
        <p:nvSpPr>
          <p:cNvPr id="6" name="TextBox 5">
            <a:extLst>
              <a:ext uri="{FF2B5EF4-FFF2-40B4-BE49-F238E27FC236}">
                <a16:creationId xmlns:a16="http://schemas.microsoft.com/office/drawing/2014/main" id="{53C64689-A4B7-0646-EEA4-3B505A8054B6}"/>
              </a:ext>
            </a:extLst>
          </p:cNvPr>
          <p:cNvSpPr txBox="1"/>
          <p:nvPr/>
        </p:nvSpPr>
        <p:spPr>
          <a:xfrm>
            <a:off x="9448800" y="357632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chemeClr val="bg1">
                    <a:lumMod val="95000"/>
                    <a:lumOff val="5000"/>
                  </a:schemeClr>
                </a:solidFill>
                <a:ea typeface="+mn-lt"/>
                <a:cs typeface="+mn-lt"/>
              </a:rPr>
              <a:t>(Presspack.rte.ie, 2012)</a:t>
            </a:r>
            <a:endParaRPr lang="en-US" dirty="0">
              <a:solidFill>
                <a:schemeClr val="bg1">
                  <a:lumMod val="95000"/>
                  <a:lumOff val="5000"/>
                </a:schemeClr>
              </a:solidFill>
            </a:endParaRPr>
          </a:p>
        </p:txBody>
      </p:sp>
      <p:sp>
        <p:nvSpPr>
          <p:cNvPr id="7" name="TextBox 6">
            <a:extLst>
              <a:ext uri="{FF2B5EF4-FFF2-40B4-BE49-F238E27FC236}">
                <a16:creationId xmlns:a16="http://schemas.microsoft.com/office/drawing/2014/main" id="{E1AFD23D-1491-5AA4-BB88-4695E027B1CB}"/>
              </a:ext>
            </a:extLst>
          </p:cNvPr>
          <p:cNvSpPr txBox="1"/>
          <p:nvPr/>
        </p:nvSpPr>
        <p:spPr>
          <a:xfrm>
            <a:off x="6309360" y="570992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chemeClr val="bg1">
                    <a:lumMod val="95000"/>
                    <a:lumOff val="5000"/>
                  </a:schemeClr>
                </a:solidFill>
                <a:cs typeface="Calibri"/>
              </a:rPr>
              <a:t>(Huffpots.com, 2015)</a:t>
            </a:r>
          </a:p>
        </p:txBody>
      </p:sp>
    </p:spTree>
    <p:extLst>
      <p:ext uri="{BB962C8B-B14F-4D97-AF65-F5344CB8AC3E}">
        <p14:creationId xmlns:p14="http://schemas.microsoft.com/office/powerpoint/2010/main" val="185497039"/>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Freeform 5">
            <a:extLst>
              <a:ext uri="{FF2B5EF4-FFF2-40B4-BE49-F238E27FC236}">
                <a16:creationId xmlns:a16="http://schemas.microsoft.com/office/drawing/2014/main" id="{34289991-6888-43EA-8084-63192538B585}"/>
              </a:ext>
            </a:extLst>
          </p:cNvPr>
          <p:cNvSpPr>
            <a:spLocks/>
          </p:cNvSpPr>
          <p:nvPr/>
        </p:nvSpPr>
        <p:spPr bwMode="auto">
          <a:xfrm>
            <a:off x="987989" y="1505483"/>
            <a:ext cx="2023191" cy="1598624"/>
          </a:xfrm>
          <a:custGeom>
            <a:avLst/>
            <a:gdLst>
              <a:gd name="T0" fmla="*/ 285 w 559"/>
              <a:gd name="T1" fmla="*/ 442 h 442"/>
              <a:gd name="T2" fmla="*/ 210 w 559"/>
              <a:gd name="T3" fmla="*/ 415 h 442"/>
              <a:gd name="T4" fmla="*/ 145 w 559"/>
              <a:gd name="T5" fmla="*/ 335 h 442"/>
              <a:gd name="T6" fmla="*/ 79 w 559"/>
              <a:gd name="T7" fmla="*/ 379 h 442"/>
              <a:gd name="T8" fmla="*/ 3 w 559"/>
              <a:gd name="T9" fmla="*/ 355 h 442"/>
              <a:gd name="T10" fmla="*/ 0 w 559"/>
              <a:gd name="T11" fmla="*/ 350 h 442"/>
              <a:gd name="T12" fmla="*/ 492 w 559"/>
              <a:gd name="T13" fmla="*/ 0 h 442"/>
              <a:gd name="T14" fmla="*/ 495 w 559"/>
              <a:gd name="T15" fmla="*/ 1 h 442"/>
              <a:gd name="T16" fmla="*/ 496 w 559"/>
              <a:gd name="T17" fmla="*/ 90 h 442"/>
              <a:gd name="T18" fmla="*/ 500 w 559"/>
              <a:gd name="T19" fmla="*/ 94 h 442"/>
              <a:gd name="T20" fmla="*/ 500 w 559"/>
              <a:gd name="T21" fmla="*/ 213 h 442"/>
              <a:gd name="T22" fmla="*/ 496 w 559"/>
              <a:gd name="T23" fmla="*/ 217 h 442"/>
              <a:gd name="T24" fmla="*/ 492 w 559"/>
              <a:gd name="T25" fmla="*/ 302 h 442"/>
              <a:gd name="T26" fmla="*/ 489 w 559"/>
              <a:gd name="T27" fmla="*/ 302 h 442"/>
              <a:gd name="T28" fmla="*/ 481 w 559"/>
              <a:gd name="T29" fmla="*/ 303 h 442"/>
              <a:gd name="T30" fmla="*/ 477 w 559"/>
              <a:gd name="T31" fmla="*/ 303 h 442"/>
              <a:gd name="T32" fmla="*/ 468 w 559"/>
              <a:gd name="T33" fmla="*/ 304 h 442"/>
              <a:gd name="T34" fmla="*/ 461 w 559"/>
              <a:gd name="T35" fmla="*/ 305 h 442"/>
              <a:gd name="T36" fmla="*/ 455 w 559"/>
              <a:gd name="T37" fmla="*/ 306 h 442"/>
              <a:gd name="T38" fmla="*/ 446 w 559"/>
              <a:gd name="T39" fmla="*/ 308 h 442"/>
              <a:gd name="T40" fmla="*/ 442 w 559"/>
              <a:gd name="T41" fmla="*/ 309 h 442"/>
              <a:gd name="T42" fmla="*/ 434 w 559"/>
              <a:gd name="T43" fmla="*/ 312 h 442"/>
              <a:gd name="T44" fmla="*/ 425 w 559"/>
              <a:gd name="T45" fmla="*/ 315 h 442"/>
              <a:gd name="T46" fmla="*/ 417 w 559"/>
              <a:gd name="T47" fmla="*/ 318 h 442"/>
              <a:gd name="T48" fmla="*/ 409 w 559"/>
              <a:gd name="T49" fmla="*/ 321 h 442"/>
              <a:gd name="T50" fmla="*/ 401 w 559"/>
              <a:gd name="T51" fmla="*/ 325 h 442"/>
              <a:gd name="T52" fmla="*/ 393 w 559"/>
              <a:gd name="T53" fmla="*/ 328 h 442"/>
              <a:gd name="T54" fmla="*/ 385 w 559"/>
              <a:gd name="T55" fmla="*/ 333 h 442"/>
              <a:gd name="T56" fmla="*/ 378 w 559"/>
              <a:gd name="T57" fmla="*/ 337 h 442"/>
              <a:gd name="T58" fmla="*/ 371 w 559"/>
              <a:gd name="T59" fmla="*/ 342 h 442"/>
              <a:gd name="T60" fmla="*/ 364 w 559"/>
              <a:gd name="T61" fmla="*/ 347 h 442"/>
              <a:gd name="T62" fmla="*/ 357 w 559"/>
              <a:gd name="T63" fmla="*/ 352 h 442"/>
              <a:gd name="T64" fmla="*/ 350 w 559"/>
              <a:gd name="T65" fmla="*/ 358 h 442"/>
              <a:gd name="T66" fmla="*/ 344 w 559"/>
              <a:gd name="T67" fmla="*/ 363 h 442"/>
              <a:gd name="T68" fmla="*/ 338 w 559"/>
              <a:gd name="T69" fmla="*/ 369 h 442"/>
              <a:gd name="T70" fmla="*/ 289 w 559"/>
              <a:gd name="T71" fmla="*/ 440 h 4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559" h="442">
                <a:moveTo>
                  <a:pt x="286" y="442"/>
                </a:moveTo>
                <a:cubicBezTo>
                  <a:pt x="285" y="442"/>
                  <a:pt x="285" y="442"/>
                  <a:pt x="285" y="442"/>
                </a:cubicBezTo>
                <a:cubicBezTo>
                  <a:pt x="213" y="420"/>
                  <a:pt x="213" y="420"/>
                  <a:pt x="213" y="420"/>
                </a:cubicBezTo>
                <a:cubicBezTo>
                  <a:pt x="211" y="419"/>
                  <a:pt x="210" y="417"/>
                  <a:pt x="210" y="415"/>
                </a:cubicBezTo>
                <a:cubicBezTo>
                  <a:pt x="211" y="411"/>
                  <a:pt x="212" y="406"/>
                  <a:pt x="212" y="402"/>
                </a:cubicBezTo>
                <a:cubicBezTo>
                  <a:pt x="212" y="365"/>
                  <a:pt x="182" y="335"/>
                  <a:pt x="145" y="335"/>
                </a:cubicBezTo>
                <a:cubicBezTo>
                  <a:pt x="118" y="335"/>
                  <a:pt x="93" y="351"/>
                  <a:pt x="83" y="376"/>
                </a:cubicBezTo>
                <a:cubicBezTo>
                  <a:pt x="82" y="378"/>
                  <a:pt x="81" y="379"/>
                  <a:pt x="79" y="379"/>
                </a:cubicBezTo>
                <a:cubicBezTo>
                  <a:pt x="79" y="379"/>
                  <a:pt x="78" y="379"/>
                  <a:pt x="78" y="378"/>
                </a:cubicBezTo>
                <a:cubicBezTo>
                  <a:pt x="3" y="355"/>
                  <a:pt x="3" y="355"/>
                  <a:pt x="3" y="355"/>
                </a:cubicBezTo>
                <a:cubicBezTo>
                  <a:pt x="2" y="355"/>
                  <a:pt x="1" y="354"/>
                  <a:pt x="0" y="353"/>
                </a:cubicBezTo>
                <a:cubicBezTo>
                  <a:pt x="0" y="352"/>
                  <a:pt x="0" y="351"/>
                  <a:pt x="0" y="350"/>
                </a:cubicBezTo>
                <a:cubicBezTo>
                  <a:pt x="37" y="249"/>
                  <a:pt x="103" y="162"/>
                  <a:pt x="191" y="99"/>
                </a:cubicBezTo>
                <a:cubicBezTo>
                  <a:pt x="280" y="36"/>
                  <a:pt x="384" y="2"/>
                  <a:pt x="492" y="0"/>
                </a:cubicBezTo>
                <a:cubicBezTo>
                  <a:pt x="492" y="0"/>
                  <a:pt x="492" y="0"/>
                  <a:pt x="492" y="0"/>
                </a:cubicBezTo>
                <a:cubicBezTo>
                  <a:pt x="493" y="0"/>
                  <a:pt x="494" y="0"/>
                  <a:pt x="495" y="1"/>
                </a:cubicBezTo>
                <a:cubicBezTo>
                  <a:pt x="495" y="2"/>
                  <a:pt x="496" y="3"/>
                  <a:pt x="496" y="4"/>
                </a:cubicBezTo>
                <a:cubicBezTo>
                  <a:pt x="496" y="90"/>
                  <a:pt x="496" y="90"/>
                  <a:pt x="496" y="90"/>
                </a:cubicBezTo>
                <a:cubicBezTo>
                  <a:pt x="496" y="93"/>
                  <a:pt x="498" y="94"/>
                  <a:pt x="500" y="94"/>
                </a:cubicBezTo>
                <a:cubicBezTo>
                  <a:pt x="500" y="94"/>
                  <a:pt x="500" y="94"/>
                  <a:pt x="500" y="94"/>
                </a:cubicBezTo>
                <a:cubicBezTo>
                  <a:pt x="533" y="95"/>
                  <a:pt x="559" y="121"/>
                  <a:pt x="559" y="154"/>
                </a:cubicBezTo>
                <a:cubicBezTo>
                  <a:pt x="559" y="186"/>
                  <a:pt x="533" y="213"/>
                  <a:pt x="500" y="213"/>
                </a:cubicBezTo>
                <a:cubicBezTo>
                  <a:pt x="500" y="213"/>
                  <a:pt x="500" y="213"/>
                  <a:pt x="500" y="213"/>
                </a:cubicBezTo>
                <a:cubicBezTo>
                  <a:pt x="498" y="213"/>
                  <a:pt x="496" y="214"/>
                  <a:pt x="496" y="217"/>
                </a:cubicBezTo>
                <a:cubicBezTo>
                  <a:pt x="496" y="298"/>
                  <a:pt x="496" y="298"/>
                  <a:pt x="496" y="298"/>
                </a:cubicBezTo>
                <a:cubicBezTo>
                  <a:pt x="496" y="300"/>
                  <a:pt x="494" y="302"/>
                  <a:pt x="492" y="302"/>
                </a:cubicBezTo>
                <a:cubicBezTo>
                  <a:pt x="491" y="302"/>
                  <a:pt x="491" y="302"/>
                  <a:pt x="491" y="302"/>
                </a:cubicBezTo>
                <a:cubicBezTo>
                  <a:pt x="490" y="302"/>
                  <a:pt x="489" y="302"/>
                  <a:pt x="489" y="302"/>
                </a:cubicBezTo>
                <a:cubicBezTo>
                  <a:pt x="487" y="302"/>
                  <a:pt x="487" y="302"/>
                  <a:pt x="487" y="302"/>
                </a:cubicBezTo>
                <a:cubicBezTo>
                  <a:pt x="485" y="303"/>
                  <a:pt x="483" y="303"/>
                  <a:pt x="481" y="303"/>
                </a:cubicBezTo>
                <a:cubicBezTo>
                  <a:pt x="481" y="303"/>
                  <a:pt x="480" y="303"/>
                  <a:pt x="479" y="303"/>
                </a:cubicBezTo>
                <a:cubicBezTo>
                  <a:pt x="477" y="303"/>
                  <a:pt x="477" y="303"/>
                  <a:pt x="477" y="303"/>
                </a:cubicBezTo>
                <a:cubicBezTo>
                  <a:pt x="476" y="303"/>
                  <a:pt x="474" y="303"/>
                  <a:pt x="472" y="304"/>
                </a:cubicBezTo>
                <a:cubicBezTo>
                  <a:pt x="472" y="304"/>
                  <a:pt x="468" y="304"/>
                  <a:pt x="468" y="304"/>
                </a:cubicBezTo>
                <a:cubicBezTo>
                  <a:pt x="466" y="305"/>
                  <a:pt x="465" y="305"/>
                  <a:pt x="464" y="305"/>
                </a:cubicBezTo>
                <a:cubicBezTo>
                  <a:pt x="463" y="305"/>
                  <a:pt x="462" y="305"/>
                  <a:pt x="461" y="305"/>
                </a:cubicBezTo>
                <a:cubicBezTo>
                  <a:pt x="459" y="306"/>
                  <a:pt x="459" y="306"/>
                  <a:pt x="459" y="306"/>
                </a:cubicBezTo>
                <a:cubicBezTo>
                  <a:pt x="457" y="306"/>
                  <a:pt x="456" y="306"/>
                  <a:pt x="455" y="306"/>
                </a:cubicBezTo>
                <a:cubicBezTo>
                  <a:pt x="454" y="307"/>
                  <a:pt x="450" y="308"/>
                  <a:pt x="450" y="308"/>
                </a:cubicBezTo>
                <a:cubicBezTo>
                  <a:pt x="448" y="308"/>
                  <a:pt x="447" y="308"/>
                  <a:pt x="446" y="308"/>
                </a:cubicBezTo>
                <a:cubicBezTo>
                  <a:pt x="445" y="309"/>
                  <a:pt x="444" y="309"/>
                  <a:pt x="443" y="309"/>
                </a:cubicBezTo>
                <a:cubicBezTo>
                  <a:pt x="442" y="309"/>
                  <a:pt x="442" y="309"/>
                  <a:pt x="442" y="309"/>
                </a:cubicBezTo>
                <a:cubicBezTo>
                  <a:pt x="440" y="310"/>
                  <a:pt x="439" y="310"/>
                  <a:pt x="438" y="311"/>
                </a:cubicBezTo>
                <a:cubicBezTo>
                  <a:pt x="436" y="311"/>
                  <a:pt x="435" y="311"/>
                  <a:pt x="434" y="312"/>
                </a:cubicBezTo>
                <a:cubicBezTo>
                  <a:pt x="432" y="312"/>
                  <a:pt x="431" y="313"/>
                  <a:pt x="429" y="313"/>
                </a:cubicBezTo>
                <a:cubicBezTo>
                  <a:pt x="428" y="314"/>
                  <a:pt x="426" y="314"/>
                  <a:pt x="425" y="315"/>
                </a:cubicBezTo>
                <a:cubicBezTo>
                  <a:pt x="424" y="315"/>
                  <a:pt x="422" y="316"/>
                  <a:pt x="421" y="316"/>
                </a:cubicBezTo>
                <a:cubicBezTo>
                  <a:pt x="420" y="317"/>
                  <a:pt x="418" y="317"/>
                  <a:pt x="417" y="318"/>
                </a:cubicBezTo>
                <a:cubicBezTo>
                  <a:pt x="415" y="318"/>
                  <a:pt x="414" y="319"/>
                  <a:pt x="413" y="319"/>
                </a:cubicBezTo>
                <a:cubicBezTo>
                  <a:pt x="412" y="320"/>
                  <a:pt x="410" y="320"/>
                  <a:pt x="409" y="321"/>
                </a:cubicBezTo>
                <a:cubicBezTo>
                  <a:pt x="407" y="322"/>
                  <a:pt x="406" y="322"/>
                  <a:pt x="405" y="323"/>
                </a:cubicBezTo>
                <a:cubicBezTo>
                  <a:pt x="404" y="323"/>
                  <a:pt x="402" y="324"/>
                  <a:pt x="401" y="325"/>
                </a:cubicBezTo>
                <a:cubicBezTo>
                  <a:pt x="400" y="325"/>
                  <a:pt x="398" y="326"/>
                  <a:pt x="397" y="326"/>
                </a:cubicBezTo>
                <a:cubicBezTo>
                  <a:pt x="396" y="327"/>
                  <a:pt x="394" y="328"/>
                  <a:pt x="393" y="328"/>
                </a:cubicBezTo>
                <a:cubicBezTo>
                  <a:pt x="392" y="329"/>
                  <a:pt x="391" y="330"/>
                  <a:pt x="390" y="330"/>
                </a:cubicBezTo>
                <a:cubicBezTo>
                  <a:pt x="388" y="331"/>
                  <a:pt x="387" y="332"/>
                  <a:pt x="385" y="333"/>
                </a:cubicBezTo>
                <a:cubicBezTo>
                  <a:pt x="383" y="334"/>
                  <a:pt x="383" y="334"/>
                  <a:pt x="383" y="334"/>
                </a:cubicBezTo>
                <a:cubicBezTo>
                  <a:pt x="381" y="335"/>
                  <a:pt x="379" y="336"/>
                  <a:pt x="378" y="337"/>
                </a:cubicBezTo>
                <a:cubicBezTo>
                  <a:pt x="375" y="339"/>
                  <a:pt x="375" y="339"/>
                  <a:pt x="375" y="339"/>
                </a:cubicBezTo>
                <a:cubicBezTo>
                  <a:pt x="374" y="340"/>
                  <a:pt x="372" y="341"/>
                  <a:pt x="371" y="342"/>
                </a:cubicBezTo>
                <a:cubicBezTo>
                  <a:pt x="368" y="344"/>
                  <a:pt x="368" y="344"/>
                  <a:pt x="368" y="344"/>
                </a:cubicBezTo>
                <a:cubicBezTo>
                  <a:pt x="367" y="345"/>
                  <a:pt x="365" y="346"/>
                  <a:pt x="364" y="347"/>
                </a:cubicBezTo>
                <a:cubicBezTo>
                  <a:pt x="363" y="347"/>
                  <a:pt x="362" y="348"/>
                  <a:pt x="361" y="349"/>
                </a:cubicBezTo>
                <a:cubicBezTo>
                  <a:pt x="360" y="350"/>
                  <a:pt x="358" y="351"/>
                  <a:pt x="357" y="352"/>
                </a:cubicBezTo>
                <a:cubicBezTo>
                  <a:pt x="355" y="354"/>
                  <a:pt x="355" y="354"/>
                  <a:pt x="355" y="354"/>
                </a:cubicBezTo>
                <a:cubicBezTo>
                  <a:pt x="353" y="355"/>
                  <a:pt x="352" y="356"/>
                  <a:pt x="350" y="358"/>
                </a:cubicBezTo>
                <a:cubicBezTo>
                  <a:pt x="349" y="359"/>
                  <a:pt x="349" y="359"/>
                  <a:pt x="349" y="359"/>
                </a:cubicBezTo>
                <a:cubicBezTo>
                  <a:pt x="347" y="360"/>
                  <a:pt x="345" y="362"/>
                  <a:pt x="344" y="363"/>
                </a:cubicBezTo>
                <a:cubicBezTo>
                  <a:pt x="343" y="364"/>
                  <a:pt x="343" y="364"/>
                  <a:pt x="343" y="364"/>
                </a:cubicBezTo>
                <a:cubicBezTo>
                  <a:pt x="341" y="366"/>
                  <a:pt x="339" y="368"/>
                  <a:pt x="338" y="369"/>
                </a:cubicBezTo>
                <a:cubicBezTo>
                  <a:pt x="337" y="370"/>
                  <a:pt x="337" y="370"/>
                  <a:pt x="337" y="370"/>
                </a:cubicBezTo>
                <a:cubicBezTo>
                  <a:pt x="317" y="390"/>
                  <a:pt x="301" y="414"/>
                  <a:pt x="289" y="440"/>
                </a:cubicBezTo>
                <a:cubicBezTo>
                  <a:pt x="289" y="441"/>
                  <a:pt x="287" y="442"/>
                  <a:pt x="286" y="442"/>
                </a:cubicBezTo>
                <a:close/>
              </a:path>
            </a:pathLst>
          </a:custGeom>
          <a:solidFill>
            <a:schemeClr val="accent1">
              <a:lumMod val="60000"/>
              <a:lumOff val="40000"/>
            </a:schemeClr>
          </a:solidFill>
          <a:ln>
            <a:noFill/>
          </a:ln>
        </p:spPr>
        <p:txBody>
          <a:bodyPr vert="horz" wrap="square" lIns="51435" tIns="25718" rIns="51435" bIns="25718" numCol="1" anchor="t" anchorCtr="0" compatLnSpc="1">
            <a:prstTxWarp prst="textNoShape">
              <a:avLst/>
            </a:prstTxWarp>
          </a:bodyPr>
          <a:lstStyle/>
          <a:p>
            <a:endParaRPr lang="en-US" sz="1125">
              <a:solidFill>
                <a:schemeClr val="bg1"/>
              </a:solidFill>
            </a:endParaRPr>
          </a:p>
        </p:txBody>
      </p:sp>
      <p:sp>
        <p:nvSpPr>
          <p:cNvPr id="8" name="Freeform 6">
            <a:extLst>
              <a:ext uri="{FF2B5EF4-FFF2-40B4-BE49-F238E27FC236}">
                <a16:creationId xmlns:a16="http://schemas.microsoft.com/office/drawing/2014/main" id="{D024CE3B-D789-4021-9080-97EA8EB26CA0}"/>
              </a:ext>
            </a:extLst>
          </p:cNvPr>
          <p:cNvSpPr>
            <a:spLocks/>
          </p:cNvSpPr>
          <p:nvPr/>
        </p:nvSpPr>
        <p:spPr bwMode="auto">
          <a:xfrm>
            <a:off x="2811816" y="1505484"/>
            <a:ext cx="1799211" cy="1673694"/>
          </a:xfrm>
          <a:custGeom>
            <a:avLst/>
            <a:gdLst>
              <a:gd name="T0" fmla="*/ 353 w 497"/>
              <a:gd name="T1" fmla="*/ 463 h 463"/>
              <a:gd name="T2" fmla="*/ 296 w 497"/>
              <a:gd name="T3" fmla="*/ 420 h 463"/>
              <a:gd name="T4" fmla="*/ 295 w 497"/>
              <a:gd name="T5" fmla="*/ 418 h 463"/>
              <a:gd name="T6" fmla="*/ 293 w 497"/>
              <a:gd name="T7" fmla="*/ 417 h 463"/>
              <a:gd name="T8" fmla="*/ 291 w 497"/>
              <a:gd name="T9" fmla="*/ 417 h 463"/>
              <a:gd name="T10" fmla="*/ 211 w 497"/>
              <a:gd name="T11" fmla="*/ 442 h 463"/>
              <a:gd name="T12" fmla="*/ 210 w 497"/>
              <a:gd name="T13" fmla="*/ 442 h 463"/>
              <a:gd name="T14" fmla="*/ 207 w 497"/>
              <a:gd name="T15" fmla="*/ 440 h 463"/>
              <a:gd name="T16" fmla="*/ 5 w 497"/>
              <a:gd name="T17" fmla="*/ 302 h 463"/>
              <a:gd name="T18" fmla="*/ 4 w 497"/>
              <a:gd name="T19" fmla="*/ 302 h 463"/>
              <a:gd name="T20" fmla="*/ 0 w 497"/>
              <a:gd name="T21" fmla="*/ 298 h 463"/>
              <a:gd name="T22" fmla="*/ 0 w 497"/>
              <a:gd name="T23" fmla="*/ 224 h 463"/>
              <a:gd name="T24" fmla="*/ 3 w 497"/>
              <a:gd name="T25" fmla="*/ 220 h 463"/>
              <a:gd name="T26" fmla="*/ 63 w 497"/>
              <a:gd name="T27" fmla="*/ 154 h 463"/>
              <a:gd name="T28" fmla="*/ 3 w 497"/>
              <a:gd name="T29" fmla="*/ 87 h 463"/>
              <a:gd name="T30" fmla="*/ 0 w 497"/>
              <a:gd name="T31" fmla="*/ 83 h 463"/>
              <a:gd name="T32" fmla="*/ 0 w 497"/>
              <a:gd name="T33" fmla="*/ 4 h 463"/>
              <a:gd name="T34" fmla="*/ 4 w 497"/>
              <a:gd name="T35" fmla="*/ 0 h 463"/>
              <a:gd name="T36" fmla="*/ 4 w 497"/>
              <a:gd name="T37" fmla="*/ 0 h 463"/>
              <a:gd name="T38" fmla="*/ 5 w 497"/>
              <a:gd name="T39" fmla="*/ 0 h 463"/>
              <a:gd name="T40" fmla="*/ 496 w 497"/>
              <a:gd name="T41" fmla="*/ 350 h 463"/>
              <a:gd name="T42" fmla="*/ 496 w 497"/>
              <a:gd name="T43" fmla="*/ 354 h 463"/>
              <a:gd name="T44" fmla="*/ 494 w 497"/>
              <a:gd name="T45" fmla="*/ 356 h 463"/>
              <a:gd name="T46" fmla="*/ 412 w 497"/>
              <a:gd name="T47" fmla="*/ 381 h 463"/>
              <a:gd name="T48" fmla="*/ 410 w 497"/>
              <a:gd name="T49" fmla="*/ 383 h 463"/>
              <a:gd name="T50" fmla="*/ 409 w 497"/>
              <a:gd name="T51" fmla="*/ 386 h 463"/>
              <a:gd name="T52" fmla="*/ 412 w 497"/>
              <a:gd name="T53" fmla="*/ 404 h 463"/>
              <a:gd name="T54" fmla="*/ 353 w 497"/>
              <a:gd name="T55" fmla="*/ 463 h 4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497" h="463">
                <a:moveTo>
                  <a:pt x="353" y="463"/>
                </a:moveTo>
                <a:cubicBezTo>
                  <a:pt x="327" y="463"/>
                  <a:pt x="304" y="446"/>
                  <a:pt x="296" y="420"/>
                </a:cubicBezTo>
                <a:cubicBezTo>
                  <a:pt x="296" y="419"/>
                  <a:pt x="295" y="418"/>
                  <a:pt x="295" y="418"/>
                </a:cubicBezTo>
                <a:cubicBezTo>
                  <a:pt x="294" y="417"/>
                  <a:pt x="293" y="417"/>
                  <a:pt x="293" y="417"/>
                </a:cubicBezTo>
                <a:cubicBezTo>
                  <a:pt x="292" y="417"/>
                  <a:pt x="292" y="417"/>
                  <a:pt x="291" y="417"/>
                </a:cubicBezTo>
                <a:cubicBezTo>
                  <a:pt x="211" y="442"/>
                  <a:pt x="211" y="442"/>
                  <a:pt x="211" y="442"/>
                </a:cubicBezTo>
                <a:cubicBezTo>
                  <a:pt x="211" y="442"/>
                  <a:pt x="211" y="442"/>
                  <a:pt x="210" y="442"/>
                </a:cubicBezTo>
                <a:cubicBezTo>
                  <a:pt x="209" y="442"/>
                  <a:pt x="207" y="441"/>
                  <a:pt x="207" y="440"/>
                </a:cubicBezTo>
                <a:cubicBezTo>
                  <a:pt x="171" y="360"/>
                  <a:pt x="92" y="306"/>
                  <a:pt x="5" y="302"/>
                </a:cubicBezTo>
                <a:cubicBezTo>
                  <a:pt x="4" y="302"/>
                  <a:pt x="4" y="302"/>
                  <a:pt x="4" y="302"/>
                </a:cubicBezTo>
                <a:cubicBezTo>
                  <a:pt x="1" y="302"/>
                  <a:pt x="0" y="300"/>
                  <a:pt x="0" y="298"/>
                </a:cubicBezTo>
                <a:cubicBezTo>
                  <a:pt x="0" y="224"/>
                  <a:pt x="0" y="224"/>
                  <a:pt x="0" y="224"/>
                </a:cubicBezTo>
                <a:cubicBezTo>
                  <a:pt x="0" y="222"/>
                  <a:pt x="1" y="221"/>
                  <a:pt x="3" y="220"/>
                </a:cubicBezTo>
                <a:cubicBezTo>
                  <a:pt x="37" y="217"/>
                  <a:pt x="63" y="188"/>
                  <a:pt x="63" y="154"/>
                </a:cubicBezTo>
                <a:cubicBezTo>
                  <a:pt x="63" y="119"/>
                  <a:pt x="37" y="91"/>
                  <a:pt x="3" y="87"/>
                </a:cubicBezTo>
                <a:cubicBezTo>
                  <a:pt x="1" y="87"/>
                  <a:pt x="0" y="85"/>
                  <a:pt x="0" y="83"/>
                </a:cubicBezTo>
                <a:cubicBezTo>
                  <a:pt x="0" y="4"/>
                  <a:pt x="0" y="4"/>
                  <a:pt x="0" y="4"/>
                </a:cubicBezTo>
                <a:cubicBezTo>
                  <a:pt x="0" y="2"/>
                  <a:pt x="2" y="0"/>
                  <a:pt x="4" y="0"/>
                </a:cubicBezTo>
                <a:cubicBezTo>
                  <a:pt x="4" y="0"/>
                  <a:pt x="4" y="0"/>
                  <a:pt x="4" y="0"/>
                </a:cubicBezTo>
                <a:cubicBezTo>
                  <a:pt x="5" y="0"/>
                  <a:pt x="5" y="0"/>
                  <a:pt x="5" y="0"/>
                </a:cubicBezTo>
                <a:cubicBezTo>
                  <a:pt x="224" y="4"/>
                  <a:pt x="421" y="145"/>
                  <a:pt x="496" y="350"/>
                </a:cubicBezTo>
                <a:cubicBezTo>
                  <a:pt x="497" y="351"/>
                  <a:pt x="496" y="353"/>
                  <a:pt x="496" y="354"/>
                </a:cubicBezTo>
                <a:cubicBezTo>
                  <a:pt x="495" y="355"/>
                  <a:pt x="495" y="355"/>
                  <a:pt x="494" y="356"/>
                </a:cubicBezTo>
                <a:cubicBezTo>
                  <a:pt x="412" y="381"/>
                  <a:pt x="412" y="381"/>
                  <a:pt x="412" y="381"/>
                </a:cubicBezTo>
                <a:cubicBezTo>
                  <a:pt x="411" y="381"/>
                  <a:pt x="410" y="382"/>
                  <a:pt x="410" y="383"/>
                </a:cubicBezTo>
                <a:cubicBezTo>
                  <a:pt x="409" y="383"/>
                  <a:pt x="409" y="385"/>
                  <a:pt x="409" y="386"/>
                </a:cubicBezTo>
                <a:cubicBezTo>
                  <a:pt x="411" y="392"/>
                  <a:pt x="412" y="398"/>
                  <a:pt x="412" y="404"/>
                </a:cubicBezTo>
                <a:cubicBezTo>
                  <a:pt x="412" y="437"/>
                  <a:pt x="386" y="463"/>
                  <a:pt x="353" y="463"/>
                </a:cubicBezTo>
                <a:close/>
              </a:path>
            </a:pathLst>
          </a:custGeom>
          <a:solidFill>
            <a:schemeClr val="accent1">
              <a:lumMod val="75000"/>
            </a:schemeClr>
          </a:solidFill>
          <a:ln>
            <a:noFill/>
          </a:ln>
        </p:spPr>
        <p:txBody>
          <a:bodyPr vert="horz" wrap="square" lIns="51435" tIns="25718" rIns="51435" bIns="25718" numCol="1" anchor="t" anchorCtr="0" compatLnSpc="1">
            <a:prstTxWarp prst="textNoShape">
              <a:avLst/>
            </a:prstTxWarp>
          </a:bodyPr>
          <a:lstStyle/>
          <a:p>
            <a:endParaRPr lang="en-US" sz="1125" dirty="0">
              <a:solidFill>
                <a:schemeClr val="bg1"/>
              </a:solidFill>
            </a:endParaRPr>
          </a:p>
        </p:txBody>
      </p:sp>
      <p:sp>
        <p:nvSpPr>
          <p:cNvPr id="9" name="Freeform 7">
            <a:extLst>
              <a:ext uri="{FF2B5EF4-FFF2-40B4-BE49-F238E27FC236}">
                <a16:creationId xmlns:a16="http://schemas.microsoft.com/office/drawing/2014/main" id="{CE58872C-7116-472D-9F4D-1B58979D4AE8}"/>
              </a:ext>
            </a:extLst>
          </p:cNvPr>
          <p:cNvSpPr>
            <a:spLocks/>
          </p:cNvSpPr>
          <p:nvPr/>
        </p:nvSpPr>
        <p:spPr bwMode="auto">
          <a:xfrm>
            <a:off x="3307770" y="2818596"/>
            <a:ext cx="1415248" cy="2147495"/>
          </a:xfrm>
          <a:custGeom>
            <a:avLst/>
            <a:gdLst>
              <a:gd name="T0" fmla="*/ 177 w 391"/>
              <a:gd name="T1" fmla="*/ 594 h 594"/>
              <a:gd name="T2" fmla="*/ 177 w 391"/>
              <a:gd name="T3" fmla="*/ 594 h 594"/>
              <a:gd name="T4" fmla="*/ 174 w 391"/>
              <a:gd name="T5" fmla="*/ 593 h 594"/>
              <a:gd name="T6" fmla="*/ 122 w 391"/>
              <a:gd name="T7" fmla="*/ 521 h 594"/>
              <a:gd name="T8" fmla="*/ 119 w 391"/>
              <a:gd name="T9" fmla="*/ 519 h 594"/>
              <a:gd name="T10" fmla="*/ 119 w 391"/>
              <a:gd name="T11" fmla="*/ 519 h 594"/>
              <a:gd name="T12" fmla="*/ 116 w 391"/>
              <a:gd name="T13" fmla="*/ 520 h 594"/>
              <a:gd name="T14" fmla="*/ 82 w 391"/>
              <a:gd name="T15" fmla="*/ 531 h 594"/>
              <a:gd name="T16" fmla="*/ 23 w 391"/>
              <a:gd name="T17" fmla="*/ 472 h 594"/>
              <a:gd name="T18" fmla="*/ 47 w 391"/>
              <a:gd name="T19" fmla="*/ 424 h 594"/>
              <a:gd name="T20" fmla="*/ 49 w 391"/>
              <a:gd name="T21" fmla="*/ 422 h 594"/>
              <a:gd name="T22" fmla="*/ 48 w 391"/>
              <a:gd name="T23" fmla="*/ 419 h 594"/>
              <a:gd name="T24" fmla="*/ 1 w 391"/>
              <a:gd name="T25" fmla="*/ 354 h 594"/>
              <a:gd name="T26" fmla="*/ 2 w 391"/>
              <a:gd name="T27" fmla="*/ 349 h 594"/>
              <a:gd name="T28" fmla="*/ 12 w 391"/>
              <a:gd name="T29" fmla="*/ 340 h 594"/>
              <a:gd name="T30" fmla="*/ 12 w 391"/>
              <a:gd name="T31" fmla="*/ 340 h 594"/>
              <a:gd name="T32" fmla="*/ 15 w 391"/>
              <a:gd name="T33" fmla="*/ 338 h 594"/>
              <a:gd name="T34" fmla="*/ 21 w 391"/>
              <a:gd name="T35" fmla="*/ 332 h 594"/>
              <a:gd name="T36" fmla="*/ 22 w 391"/>
              <a:gd name="T37" fmla="*/ 331 h 594"/>
              <a:gd name="T38" fmla="*/ 24 w 391"/>
              <a:gd name="T39" fmla="*/ 329 h 594"/>
              <a:gd name="T40" fmla="*/ 29 w 391"/>
              <a:gd name="T41" fmla="*/ 323 h 594"/>
              <a:gd name="T42" fmla="*/ 30 w 391"/>
              <a:gd name="T43" fmla="*/ 322 h 594"/>
              <a:gd name="T44" fmla="*/ 30 w 391"/>
              <a:gd name="T45" fmla="*/ 322 h 594"/>
              <a:gd name="T46" fmla="*/ 31 w 391"/>
              <a:gd name="T47" fmla="*/ 321 h 594"/>
              <a:gd name="T48" fmla="*/ 32 w 391"/>
              <a:gd name="T49" fmla="*/ 321 h 594"/>
              <a:gd name="T50" fmla="*/ 89 w 391"/>
              <a:gd name="T51" fmla="*/ 169 h 594"/>
              <a:gd name="T52" fmla="*/ 88 w 391"/>
              <a:gd name="T53" fmla="*/ 147 h 594"/>
              <a:gd name="T54" fmla="*/ 85 w 391"/>
              <a:gd name="T55" fmla="*/ 125 h 594"/>
              <a:gd name="T56" fmla="*/ 79 w 391"/>
              <a:gd name="T57" fmla="*/ 104 h 594"/>
              <a:gd name="T58" fmla="*/ 75 w 391"/>
              <a:gd name="T59" fmla="*/ 91 h 594"/>
              <a:gd name="T60" fmla="*/ 76 w 391"/>
              <a:gd name="T61" fmla="*/ 88 h 594"/>
              <a:gd name="T62" fmla="*/ 78 w 391"/>
              <a:gd name="T63" fmla="*/ 86 h 594"/>
              <a:gd name="T64" fmla="*/ 149 w 391"/>
              <a:gd name="T65" fmla="*/ 64 h 594"/>
              <a:gd name="T66" fmla="*/ 151 w 391"/>
              <a:gd name="T67" fmla="*/ 64 h 594"/>
              <a:gd name="T68" fmla="*/ 154 w 391"/>
              <a:gd name="T69" fmla="*/ 67 h 594"/>
              <a:gd name="T70" fmla="*/ 216 w 391"/>
              <a:gd name="T71" fmla="*/ 108 h 594"/>
              <a:gd name="T72" fmla="*/ 283 w 391"/>
              <a:gd name="T73" fmla="*/ 41 h 594"/>
              <a:gd name="T74" fmla="*/ 282 w 391"/>
              <a:gd name="T75" fmla="*/ 28 h 594"/>
              <a:gd name="T76" fmla="*/ 285 w 391"/>
              <a:gd name="T77" fmla="*/ 23 h 594"/>
              <a:gd name="T78" fmla="*/ 359 w 391"/>
              <a:gd name="T79" fmla="*/ 0 h 594"/>
              <a:gd name="T80" fmla="*/ 361 w 391"/>
              <a:gd name="T81" fmla="*/ 0 h 594"/>
              <a:gd name="T82" fmla="*/ 364 w 391"/>
              <a:gd name="T83" fmla="*/ 3 h 594"/>
              <a:gd name="T84" fmla="*/ 366 w 391"/>
              <a:gd name="T85" fmla="*/ 7 h 594"/>
              <a:gd name="T86" fmla="*/ 391 w 391"/>
              <a:gd name="T87" fmla="*/ 169 h 594"/>
              <a:gd name="T88" fmla="*/ 190 w 391"/>
              <a:gd name="T89" fmla="*/ 585 h 594"/>
              <a:gd name="T90" fmla="*/ 186 w 391"/>
              <a:gd name="T91" fmla="*/ 588 h 594"/>
              <a:gd name="T92" fmla="*/ 180 w 391"/>
              <a:gd name="T93" fmla="*/ 594 h 594"/>
              <a:gd name="T94" fmla="*/ 177 w 391"/>
              <a:gd name="T95" fmla="*/ 594 h 59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391" h="594">
                <a:moveTo>
                  <a:pt x="177" y="594"/>
                </a:moveTo>
                <a:cubicBezTo>
                  <a:pt x="177" y="594"/>
                  <a:pt x="177" y="594"/>
                  <a:pt x="177" y="594"/>
                </a:cubicBezTo>
                <a:cubicBezTo>
                  <a:pt x="175" y="594"/>
                  <a:pt x="175" y="594"/>
                  <a:pt x="174" y="593"/>
                </a:cubicBezTo>
                <a:cubicBezTo>
                  <a:pt x="122" y="521"/>
                  <a:pt x="122" y="521"/>
                  <a:pt x="122" y="521"/>
                </a:cubicBezTo>
                <a:cubicBezTo>
                  <a:pt x="121" y="520"/>
                  <a:pt x="120" y="519"/>
                  <a:pt x="119" y="519"/>
                </a:cubicBezTo>
                <a:cubicBezTo>
                  <a:pt x="119" y="519"/>
                  <a:pt x="119" y="519"/>
                  <a:pt x="119" y="519"/>
                </a:cubicBezTo>
                <a:cubicBezTo>
                  <a:pt x="118" y="519"/>
                  <a:pt x="117" y="520"/>
                  <a:pt x="116" y="520"/>
                </a:cubicBezTo>
                <a:cubicBezTo>
                  <a:pt x="106" y="527"/>
                  <a:pt x="94" y="531"/>
                  <a:pt x="82" y="531"/>
                </a:cubicBezTo>
                <a:cubicBezTo>
                  <a:pt x="49" y="531"/>
                  <a:pt x="23" y="505"/>
                  <a:pt x="23" y="472"/>
                </a:cubicBezTo>
                <a:cubicBezTo>
                  <a:pt x="23" y="453"/>
                  <a:pt x="32" y="435"/>
                  <a:pt x="47" y="424"/>
                </a:cubicBezTo>
                <a:cubicBezTo>
                  <a:pt x="48" y="424"/>
                  <a:pt x="49" y="423"/>
                  <a:pt x="49" y="422"/>
                </a:cubicBezTo>
                <a:cubicBezTo>
                  <a:pt x="49" y="421"/>
                  <a:pt x="49" y="420"/>
                  <a:pt x="48" y="419"/>
                </a:cubicBezTo>
                <a:cubicBezTo>
                  <a:pt x="1" y="354"/>
                  <a:pt x="1" y="354"/>
                  <a:pt x="1" y="354"/>
                </a:cubicBezTo>
                <a:cubicBezTo>
                  <a:pt x="0" y="353"/>
                  <a:pt x="0" y="350"/>
                  <a:pt x="2" y="349"/>
                </a:cubicBezTo>
                <a:cubicBezTo>
                  <a:pt x="5" y="346"/>
                  <a:pt x="9" y="343"/>
                  <a:pt x="12" y="340"/>
                </a:cubicBezTo>
                <a:cubicBezTo>
                  <a:pt x="12" y="340"/>
                  <a:pt x="12" y="340"/>
                  <a:pt x="12" y="340"/>
                </a:cubicBezTo>
                <a:cubicBezTo>
                  <a:pt x="12" y="340"/>
                  <a:pt x="14" y="338"/>
                  <a:pt x="15" y="338"/>
                </a:cubicBezTo>
                <a:cubicBezTo>
                  <a:pt x="17" y="336"/>
                  <a:pt x="19" y="334"/>
                  <a:pt x="21" y="332"/>
                </a:cubicBezTo>
                <a:cubicBezTo>
                  <a:pt x="22" y="331"/>
                  <a:pt x="22" y="331"/>
                  <a:pt x="22" y="331"/>
                </a:cubicBezTo>
                <a:cubicBezTo>
                  <a:pt x="23" y="331"/>
                  <a:pt x="23" y="330"/>
                  <a:pt x="24" y="329"/>
                </a:cubicBezTo>
                <a:cubicBezTo>
                  <a:pt x="26" y="327"/>
                  <a:pt x="27" y="325"/>
                  <a:pt x="29" y="323"/>
                </a:cubicBezTo>
                <a:cubicBezTo>
                  <a:pt x="30" y="322"/>
                  <a:pt x="30" y="322"/>
                  <a:pt x="30" y="322"/>
                </a:cubicBezTo>
                <a:cubicBezTo>
                  <a:pt x="30" y="322"/>
                  <a:pt x="30" y="322"/>
                  <a:pt x="30" y="322"/>
                </a:cubicBezTo>
                <a:cubicBezTo>
                  <a:pt x="31" y="322"/>
                  <a:pt x="31" y="322"/>
                  <a:pt x="31" y="321"/>
                </a:cubicBezTo>
                <a:cubicBezTo>
                  <a:pt x="31" y="321"/>
                  <a:pt x="32" y="321"/>
                  <a:pt x="32" y="321"/>
                </a:cubicBezTo>
                <a:cubicBezTo>
                  <a:pt x="69" y="279"/>
                  <a:pt x="89" y="225"/>
                  <a:pt x="89" y="169"/>
                </a:cubicBezTo>
                <a:cubicBezTo>
                  <a:pt x="89" y="161"/>
                  <a:pt x="89" y="154"/>
                  <a:pt x="88" y="147"/>
                </a:cubicBezTo>
                <a:cubicBezTo>
                  <a:pt x="87" y="139"/>
                  <a:pt x="86" y="132"/>
                  <a:pt x="85" y="125"/>
                </a:cubicBezTo>
                <a:cubicBezTo>
                  <a:pt x="83" y="118"/>
                  <a:pt x="82" y="111"/>
                  <a:pt x="79" y="104"/>
                </a:cubicBezTo>
                <a:cubicBezTo>
                  <a:pt x="78" y="100"/>
                  <a:pt x="77" y="95"/>
                  <a:pt x="75" y="91"/>
                </a:cubicBezTo>
                <a:cubicBezTo>
                  <a:pt x="75" y="90"/>
                  <a:pt x="75" y="89"/>
                  <a:pt x="76" y="88"/>
                </a:cubicBezTo>
                <a:cubicBezTo>
                  <a:pt x="76" y="87"/>
                  <a:pt x="77" y="86"/>
                  <a:pt x="78" y="86"/>
                </a:cubicBezTo>
                <a:cubicBezTo>
                  <a:pt x="149" y="64"/>
                  <a:pt x="149" y="64"/>
                  <a:pt x="149" y="64"/>
                </a:cubicBezTo>
                <a:cubicBezTo>
                  <a:pt x="150" y="64"/>
                  <a:pt x="150" y="64"/>
                  <a:pt x="151" y="64"/>
                </a:cubicBezTo>
                <a:cubicBezTo>
                  <a:pt x="152" y="64"/>
                  <a:pt x="154" y="65"/>
                  <a:pt x="154" y="67"/>
                </a:cubicBezTo>
                <a:cubicBezTo>
                  <a:pt x="164" y="92"/>
                  <a:pt x="189" y="108"/>
                  <a:pt x="216" y="108"/>
                </a:cubicBezTo>
                <a:cubicBezTo>
                  <a:pt x="253" y="108"/>
                  <a:pt x="283" y="78"/>
                  <a:pt x="283" y="41"/>
                </a:cubicBezTo>
                <a:cubicBezTo>
                  <a:pt x="283" y="37"/>
                  <a:pt x="283" y="32"/>
                  <a:pt x="282" y="28"/>
                </a:cubicBezTo>
                <a:cubicBezTo>
                  <a:pt x="282" y="26"/>
                  <a:pt x="283" y="24"/>
                  <a:pt x="285" y="23"/>
                </a:cubicBezTo>
                <a:cubicBezTo>
                  <a:pt x="359" y="0"/>
                  <a:pt x="359" y="0"/>
                  <a:pt x="359" y="0"/>
                </a:cubicBezTo>
                <a:cubicBezTo>
                  <a:pt x="360" y="0"/>
                  <a:pt x="360" y="0"/>
                  <a:pt x="361" y="0"/>
                </a:cubicBezTo>
                <a:cubicBezTo>
                  <a:pt x="362" y="0"/>
                  <a:pt x="364" y="1"/>
                  <a:pt x="364" y="3"/>
                </a:cubicBezTo>
                <a:cubicBezTo>
                  <a:pt x="364" y="3"/>
                  <a:pt x="366" y="7"/>
                  <a:pt x="366" y="7"/>
                </a:cubicBezTo>
                <a:cubicBezTo>
                  <a:pt x="382" y="59"/>
                  <a:pt x="391" y="114"/>
                  <a:pt x="391" y="169"/>
                </a:cubicBezTo>
                <a:cubicBezTo>
                  <a:pt x="391" y="332"/>
                  <a:pt x="318" y="484"/>
                  <a:pt x="190" y="585"/>
                </a:cubicBezTo>
                <a:cubicBezTo>
                  <a:pt x="186" y="588"/>
                  <a:pt x="186" y="588"/>
                  <a:pt x="186" y="588"/>
                </a:cubicBezTo>
                <a:cubicBezTo>
                  <a:pt x="186" y="588"/>
                  <a:pt x="181" y="592"/>
                  <a:pt x="180" y="594"/>
                </a:cubicBezTo>
                <a:cubicBezTo>
                  <a:pt x="179" y="594"/>
                  <a:pt x="178" y="594"/>
                  <a:pt x="177" y="594"/>
                </a:cubicBezTo>
                <a:close/>
              </a:path>
            </a:pathLst>
          </a:custGeom>
          <a:solidFill>
            <a:schemeClr val="accent1"/>
          </a:solidFill>
          <a:ln>
            <a:noFill/>
          </a:ln>
        </p:spPr>
        <p:txBody>
          <a:bodyPr vert="horz" wrap="square" lIns="51435" tIns="25718" rIns="51435" bIns="25718" numCol="1" anchor="t" anchorCtr="0" compatLnSpc="1">
            <a:prstTxWarp prst="textNoShape">
              <a:avLst/>
            </a:prstTxWarp>
          </a:bodyPr>
          <a:lstStyle/>
          <a:p>
            <a:endParaRPr lang="en-US" sz="1125">
              <a:solidFill>
                <a:schemeClr val="bg1"/>
              </a:solidFill>
            </a:endParaRPr>
          </a:p>
        </p:txBody>
      </p:sp>
      <p:sp>
        <p:nvSpPr>
          <p:cNvPr id="10" name="Freeform 8">
            <a:extLst>
              <a:ext uri="{FF2B5EF4-FFF2-40B4-BE49-F238E27FC236}">
                <a16:creationId xmlns:a16="http://schemas.microsoft.com/office/drawing/2014/main" id="{BCC1C0DF-F7F0-45A2-9F42-EDBE53EC104B}"/>
              </a:ext>
            </a:extLst>
          </p:cNvPr>
          <p:cNvSpPr>
            <a:spLocks/>
          </p:cNvSpPr>
          <p:nvPr/>
        </p:nvSpPr>
        <p:spPr bwMode="auto">
          <a:xfrm>
            <a:off x="1679616" y="4112015"/>
            <a:ext cx="2236094" cy="1240502"/>
          </a:xfrm>
          <a:custGeom>
            <a:avLst/>
            <a:gdLst>
              <a:gd name="T0" fmla="*/ 309 w 618"/>
              <a:gd name="T1" fmla="*/ 343 h 343"/>
              <a:gd name="T2" fmla="*/ 2 w 618"/>
              <a:gd name="T3" fmla="*/ 245 h 343"/>
              <a:gd name="T4" fmla="*/ 0 w 618"/>
              <a:gd name="T5" fmla="*/ 243 h 343"/>
              <a:gd name="T6" fmla="*/ 1 w 618"/>
              <a:gd name="T7" fmla="*/ 240 h 343"/>
              <a:gd name="T8" fmla="*/ 54 w 618"/>
              <a:gd name="T9" fmla="*/ 167 h 343"/>
              <a:gd name="T10" fmla="*/ 53 w 618"/>
              <a:gd name="T11" fmla="*/ 162 h 343"/>
              <a:gd name="T12" fmla="*/ 29 w 618"/>
              <a:gd name="T13" fmla="*/ 114 h 343"/>
              <a:gd name="T14" fmla="*/ 88 w 618"/>
              <a:gd name="T15" fmla="*/ 55 h 343"/>
              <a:gd name="T16" fmla="*/ 122 w 618"/>
              <a:gd name="T17" fmla="*/ 66 h 343"/>
              <a:gd name="T18" fmla="*/ 124 w 618"/>
              <a:gd name="T19" fmla="*/ 67 h 343"/>
              <a:gd name="T20" fmla="*/ 128 w 618"/>
              <a:gd name="T21" fmla="*/ 65 h 343"/>
              <a:gd name="T22" fmla="*/ 173 w 618"/>
              <a:gd name="T23" fmla="*/ 1 h 343"/>
              <a:gd name="T24" fmla="*/ 177 w 618"/>
              <a:gd name="T25" fmla="*/ 0 h 343"/>
              <a:gd name="T26" fmla="*/ 179 w 618"/>
              <a:gd name="T27" fmla="*/ 1 h 343"/>
              <a:gd name="T28" fmla="*/ 225 w 618"/>
              <a:gd name="T29" fmla="*/ 25 h 343"/>
              <a:gd name="T30" fmla="*/ 234 w 618"/>
              <a:gd name="T31" fmla="*/ 28 h 343"/>
              <a:gd name="T32" fmla="*/ 252 w 618"/>
              <a:gd name="T33" fmla="*/ 34 h 343"/>
              <a:gd name="T34" fmla="*/ 270 w 618"/>
              <a:gd name="T35" fmla="*/ 38 h 343"/>
              <a:gd name="T36" fmla="*/ 299 w 618"/>
              <a:gd name="T37" fmla="*/ 41 h 343"/>
              <a:gd name="T38" fmla="*/ 309 w 618"/>
              <a:gd name="T39" fmla="*/ 41 h 343"/>
              <a:gd name="T40" fmla="*/ 319 w 618"/>
              <a:gd name="T41" fmla="*/ 41 h 343"/>
              <a:gd name="T42" fmla="*/ 323 w 618"/>
              <a:gd name="T43" fmla="*/ 40 h 343"/>
              <a:gd name="T44" fmla="*/ 330 w 618"/>
              <a:gd name="T45" fmla="*/ 40 h 343"/>
              <a:gd name="T46" fmla="*/ 332 w 618"/>
              <a:gd name="T47" fmla="*/ 40 h 343"/>
              <a:gd name="T48" fmla="*/ 334 w 618"/>
              <a:gd name="T49" fmla="*/ 40 h 343"/>
              <a:gd name="T50" fmla="*/ 340 w 618"/>
              <a:gd name="T51" fmla="*/ 39 h 343"/>
              <a:gd name="T52" fmla="*/ 344 w 618"/>
              <a:gd name="T53" fmla="*/ 38 h 343"/>
              <a:gd name="T54" fmla="*/ 350 w 618"/>
              <a:gd name="T55" fmla="*/ 37 h 343"/>
              <a:gd name="T56" fmla="*/ 354 w 618"/>
              <a:gd name="T57" fmla="*/ 37 h 343"/>
              <a:gd name="T58" fmla="*/ 360 w 618"/>
              <a:gd name="T59" fmla="*/ 35 h 343"/>
              <a:gd name="T60" fmla="*/ 364 w 618"/>
              <a:gd name="T61" fmla="*/ 34 h 343"/>
              <a:gd name="T62" fmla="*/ 369 w 618"/>
              <a:gd name="T63" fmla="*/ 33 h 343"/>
              <a:gd name="T64" fmla="*/ 373 w 618"/>
              <a:gd name="T65" fmla="*/ 32 h 343"/>
              <a:gd name="T66" fmla="*/ 382 w 618"/>
              <a:gd name="T67" fmla="*/ 29 h 343"/>
              <a:gd name="T68" fmla="*/ 387 w 618"/>
              <a:gd name="T69" fmla="*/ 27 h 343"/>
              <a:gd name="T70" fmla="*/ 391 w 618"/>
              <a:gd name="T71" fmla="*/ 26 h 343"/>
              <a:gd name="T72" fmla="*/ 395 w 618"/>
              <a:gd name="T73" fmla="*/ 24 h 343"/>
              <a:gd name="T74" fmla="*/ 396 w 618"/>
              <a:gd name="T75" fmla="*/ 24 h 343"/>
              <a:gd name="T76" fmla="*/ 400 w 618"/>
              <a:gd name="T77" fmla="*/ 22 h 343"/>
              <a:gd name="T78" fmla="*/ 405 w 618"/>
              <a:gd name="T79" fmla="*/ 20 h 343"/>
              <a:gd name="T80" fmla="*/ 409 w 618"/>
              <a:gd name="T81" fmla="*/ 18 h 343"/>
              <a:gd name="T82" fmla="*/ 414 w 618"/>
              <a:gd name="T83" fmla="*/ 16 h 343"/>
              <a:gd name="T84" fmla="*/ 418 w 618"/>
              <a:gd name="T85" fmla="*/ 14 h 343"/>
              <a:gd name="T86" fmla="*/ 422 w 618"/>
              <a:gd name="T87" fmla="*/ 11 h 343"/>
              <a:gd name="T88" fmla="*/ 427 w 618"/>
              <a:gd name="T89" fmla="*/ 8 h 343"/>
              <a:gd name="T90" fmla="*/ 431 w 618"/>
              <a:gd name="T91" fmla="*/ 6 h 343"/>
              <a:gd name="T92" fmla="*/ 433 w 618"/>
              <a:gd name="T93" fmla="*/ 4 h 343"/>
              <a:gd name="T94" fmla="*/ 439 w 618"/>
              <a:gd name="T95" fmla="*/ 0 h 343"/>
              <a:gd name="T96" fmla="*/ 442 w 618"/>
              <a:gd name="T97" fmla="*/ 0 h 343"/>
              <a:gd name="T98" fmla="*/ 445 w 618"/>
              <a:gd name="T99" fmla="*/ 1 h 343"/>
              <a:gd name="T100" fmla="*/ 487 w 618"/>
              <a:gd name="T101" fmla="*/ 59 h 343"/>
              <a:gd name="T102" fmla="*/ 487 w 618"/>
              <a:gd name="T103" fmla="*/ 65 h 343"/>
              <a:gd name="T104" fmla="*/ 465 w 618"/>
              <a:gd name="T105" fmla="*/ 114 h 343"/>
              <a:gd name="T106" fmla="*/ 532 w 618"/>
              <a:gd name="T107" fmla="*/ 181 h 343"/>
              <a:gd name="T108" fmla="*/ 565 w 618"/>
              <a:gd name="T109" fmla="*/ 173 h 343"/>
              <a:gd name="T110" fmla="*/ 567 w 618"/>
              <a:gd name="T111" fmla="*/ 172 h 343"/>
              <a:gd name="T112" fmla="*/ 570 w 618"/>
              <a:gd name="T113" fmla="*/ 174 h 343"/>
              <a:gd name="T114" fmla="*/ 617 w 618"/>
              <a:gd name="T115" fmla="*/ 239 h 343"/>
              <a:gd name="T116" fmla="*/ 618 w 618"/>
              <a:gd name="T117" fmla="*/ 242 h 343"/>
              <a:gd name="T118" fmla="*/ 617 w 618"/>
              <a:gd name="T119" fmla="*/ 245 h 343"/>
              <a:gd name="T120" fmla="*/ 309 w 618"/>
              <a:gd name="T121" fmla="*/ 343 h 3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618" h="343">
                <a:moveTo>
                  <a:pt x="309" y="343"/>
                </a:moveTo>
                <a:cubicBezTo>
                  <a:pt x="198" y="343"/>
                  <a:pt x="92" y="309"/>
                  <a:pt x="2" y="245"/>
                </a:cubicBezTo>
                <a:cubicBezTo>
                  <a:pt x="1" y="245"/>
                  <a:pt x="1" y="244"/>
                  <a:pt x="0" y="243"/>
                </a:cubicBezTo>
                <a:cubicBezTo>
                  <a:pt x="0" y="242"/>
                  <a:pt x="0" y="241"/>
                  <a:pt x="1" y="240"/>
                </a:cubicBezTo>
                <a:cubicBezTo>
                  <a:pt x="54" y="167"/>
                  <a:pt x="54" y="167"/>
                  <a:pt x="54" y="167"/>
                </a:cubicBezTo>
                <a:cubicBezTo>
                  <a:pt x="55" y="165"/>
                  <a:pt x="55" y="163"/>
                  <a:pt x="53" y="162"/>
                </a:cubicBezTo>
                <a:cubicBezTo>
                  <a:pt x="38" y="150"/>
                  <a:pt x="29" y="133"/>
                  <a:pt x="29" y="114"/>
                </a:cubicBezTo>
                <a:cubicBezTo>
                  <a:pt x="29" y="82"/>
                  <a:pt x="56" y="55"/>
                  <a:pt x="88" y="55"/>
                </a:cubicBezTo>
                <a:cubicBezTo>
                  <a:pt x="100" y="55"/>
                  <a:pt x="112" y="59"/>
                  <a:pt x="122" y="66"/>
                </a:cubicBezTo>
                <a:cubicBezTo>
                  <a:pt x="123" y="66"/>
                  <a:pt x="123" y="67"/>
                  <a:pt x="124" y="67"/>
                </a:cubicBezTo>
                <a:cubicBezTo>
                  <a:pt x="126" y="67"/>
                  <a:pt x="127" y="66"/>
                  <a:pt x="128" y="65"/>
                </a:cubicBezTo>
                <a:cubicBezTo>
                  <a:pt x="173" y="1"/>
                  <a:pt x="173" y="1"/>
                  <a:pt x="173" y="1"/>
                </a:cubicBezTo>
                <a:cubicBezTo>
                  <a:pt x="174" y="0"/>
                  <a:pt x="175" y="0"/>
                  <a:pt x="177" y="0"/>
                </a:cubicBezTo>
                <a:cubicBezTo>
                  <a:pt x="177" y="0"/>
                  <a:pt x="178" y="0"/>
                  <a:pt x="179" y="1"/>
                </a:cubicBezTo>
                <a:cubicBezTo>
                  <a:pt x="193" y="10"/>
                  <a:pt x="209" y="19"/>
                  <a:pt x="225" y="25"/>
                </a:cubicBezTo>
                <a:cubicBezTo>
                  <a:pt x="228" y="26"/>
                  <a:pt x="231" y="27"/>
                  <a:pt x="234" y="28"/>
                </a:cubicBezTo>
                <a:cubicBezTo>
                  <a:pt x="240" y="30"/>
                  <a:pt x="246" y="32"/>
                  <a:pt x="252" y="34"/>
                </a:cubicBezTo>
                <a:cubicBezTo>
                  <a:pt x="258" y="35"/>
                  <a:pt x="264" y="37"/>
                  <a:pt x="270" y="38"/>
                </a:cubicBezTo>
                <a:cubicBezTo>
                  <a:pt x="280" y="39"/>
                  <a:pt x="290" y="40"/>
                  <a:pt x="299" y="41"/>
                </a:cubicBezTo>
                <a:cubicBezTo>
                  <a:pt x="302" y="41"/>
                  <a:pt x="306" y="41"/>
                  <a:pt x="309" y="41"/>
                </a:cubicBezTo>
                <a:cubicBezTo>
                  <a:pt x="312" y="41"/>
                  <a:pt x="316" y="41"/>
                  <a:pt x="319" y="41"/>
                </a:cubicBezTo>
                <a:cubicBezTo>
                  <a:pt x="320" y="41"/>
                  <a:pt x="323" y="40"/>
                  <a:pt x="323" y="40"/>
                </a:cubicBezTo>
                <a:cubicBezTo>
                  <a:pt x="325" y="40"/>
                  <a:pt x="327" y="40"/>
                  <a:pt x="330" y="40"/>
                </a:cubicBezTo>
                <a:cubicBezTo>
                  <a:pt x="330" y="40"/>
                  <a:pt x="331" y="40"/>
                  <a:pt x="332" y="40"/>
                </a:cubicBezTo>
                <a:cubicBezTo>
                  <a:pt x="334" y="40"/>
                  <a:pt x="334" y="40"/>
                  <a:pt x="334" y="40"/>
                </a:cubicBezTo>
                <a:cubicBezTo>
                  <a:pt x="336" y="39"/>
                  <a:pt x="338" y="39"/>
                  <a:pt x="340" y="39"/>
                </a:cubicBezTo>
                <a:cubicBezTo>
                  <a:pt x="341" y="39"/>
                  <a:pt x="342" y="38"/>
                  <a:pt x="344" y="38"/>
                </a:cubicBezTo>
                <a:cubicBezTo>
                  <a:pt x="346" y="38"/>
                  <a:pt x="348" y="38"/>
                  <a:pt x="350" y="37"/>
                </a:cubicBezTo>
                <a:cubicBezTo>
                  <a:pt x="351" y="37"/>
                  <a:pt x="352" y="37"/>
                  <a:pt x="354" y="37"/>
                </a:cubicBezTo>
                <a:cubicBezTo>
                  <a:pt x="356" y="36"/>
                  <a:pt x="358" y="36"/>
                  <a:pt x="360" y="35"/>
                </a:cubicBezTo>
                <a:cubicBezTo>
                  <a:pt x="360" y="35"/>
                  <a:pt x="363" y="35"/>
                  <a:pt x="364" y="34"/>
                </a:cubicBezTo>
                <a:cubicBezTo>
                  <a:pt x="366" y="34"/>
                  <a:pt x="367" y="33"/>
                  <a:pt x="369" y="33"/>
                </a:cubicBezTo>
                <a:cubicBezTo>
                  <a:pt x="369" y="33"/>
                  <a:pt x="373" y="32"/>
                  <a:pt x="373" y="32"/>
                </a:cubicBezTo>
                <a:cubicBezTo>
                  <a:pt x="376" y="31"/>
                  <a:pt x="379" y="30"/>
                  <a:pt x="382" y="29"/>
                </a:cubicBezTo>
                <a:cubicBezTo>
                  <a:pt x="383" y="29"/>
                  <a:pt x="387" y="27"/>
                  <a:pt x="387" y="27"/>
                </a:cubicBezTo>
                <a:cubicBezTo>
                  <a:pt x="389" y="27"/>
                  <a:pt x="390" y="26"/>
                  <a:pt x="391" y="26"/>
                </a:cubicBezTo>
                <a:cubicBezTo>
                  <a:pt x="393" y="25"/>
                  <a:pt x="394" y="25"/>
                  <a:pt x="395" y="24"/>
                </a:cubicBezTo>
                <a:cubicBezTo>
                  <a:pt x="396" y="24"/>
                  <a:pt x="396" y="24"/>
                  <a:pt x="396" y="24"/>
                </a:cubicBezTo>
                <a:cubicBezTo>
                  <a:pt x="398" y="23"/>
                  <a:pt x="399" y="23"/>
                  <a:pt x="400" y="22"/>
                </a:cubicBezTo>
                <a:cubicBezTo>
                  <a:pt x="402" y="21"/>
                  <a:pt x="404" y="21"/>
                  <a:pt x="405" y="20"/>
                </a:cubicBezTo>
                <a:cubicBezTo>
                  <a:pt x="406" y="19"/>
                  <a:pt x="408" y="19"/>
                  <a:pt x="409" y="18"/>
                </a:cubicBezTo>
                <a:cubicBezTo>
                  <a:pt x="411" y="17"/>
                  <a:pt x="412" y="16"/>
                  <a:pt x="414" y="16"/>
                </a:cubicBezTo>
                <a:cubicBezTo>
                  <a:pt x="415" y="15"/>
                  <a:pt x="416" y="14"/>
                  <a:pt x="418" y="14"/>
                </a:cubicBezTo>
                <a:cubicBezTo>
                  <a:pt x="419" y="13"/>
                  <a:pt x="421" y="12"/>
                  <a:pt x="422" y="11"/>
                </a:cubicBezTo>
                <a:cubicBezTo>
                  <a:pt x="423" y="10"/>
                  <a:pt x="427" y="8"/>
                  <a:pt x="427" y="8"/>
                </a:cubicBezTo>
                <a:cubicBezTo>
                  <a:pt x="428" y="8"/>
                  <a:pt x="429" y="7"/>
                  <a:pt x="431" y="6"/>
                </a:cubicBezTo>
                <a:cubicBezTo>
                  <a:pt x="433" y="4"/>
                  <a:pt x="433" y="4"/>
                  <a:pt x="433" y="4"/>
                </a:cubicBezTo>
                <a:cubicBezTo>
                  <a:pt x="436" y="3"/>
                  <a:pt x="438" y="2"/>
                  <a:pt x="439" y="0"/>
                </a:cubicBezTo>
                <a:cubicBezTo>
                  <a:pt x="440" y="0"/>
                  <a:pt x="441" y="0"/>
                  <a:pt x="442" y="0"/>
                </a:cubicBezTo>
                <a:cubicBezTo>
                  <a:pt x="443" y="0"/>
                  <a:pt x="444" y="0"/>
                  <a:pt x="445" y="1"/>
                </a:cubicBezTo>
                <a:cubicBezTo>
                  <a:pt x="487" y="59"/>
                  <a:pt x="487" y="59"/>
                  <a:pt x="487" y="59"/>
                </a:cubicBezTo>
                <a:cubicBezTo>
                  <a:pt x="488" y="61"/>
                  <a:pt x="488" y="63"/>
                  <a:pt x="487" y="65"/>
                </a:cubicBezTo>
                <a:cubicBezTo>
                  <a:pt x="473" y="77"/>
                  <a:pt x="465" y="95"/>
                  <a:pt x="465" y="114"/>
                </a:cubicBezTo>
                <a:cubicBezTo>
                  <a:pt x="465" y="151"/>
                  <a:pt x="495" y="181"/>
                  <a:pt x="532" y="181"/>
                </a:cubicBezTo>
                <a:cubicBezTo>
                  <a:pt x="543" y="181"/>
                  <a:pt x="555" y="178"/>
                  <a:pt x="565" y="173"/>
                </a:cubicBezTo>
                <a:cubicBezTo>
                  <a:pt x="565" y="172"/>
                  <a:pt x="566" y="172"/>
                  <a:pt x="567" y="172"/>
                </a:cubicBezTo>
                <a:cubicBezTo>
                  <a:pt x="568" y="172"/>
                  <a:pt x="569" y="173"/>
                  <a:pt x="570" y="174"/>
                </a:cubicBezTo>
                <a:cubicBezTo>
                  <a:pt x="617" y="239"/>
                  <a:pt x="617" y="239"/>
                  <a:pt x="617" y="239"/>
                </a:cubicBezTo>
                <a:cubicBezTo>
                  <a:pt x="618" y="240"/>
                  <a:pt x="618" y="241"/>
                  <a:pt x="618" y="242"/>
                </a:cubicBezTo>
                <a:cubicBezTo>
                  <a:pt x="618" y="243"/>
                  <a:pt x="617" y="244"/>
                  <a:pt x="617" y="245"/>
                </a:cubicBezTo>
                <a:cubicBezTo>
                  <a:pt x="526" y="309"/>
                  <a:pt x="420" y="343"/>
                  <a:pt x="309" y="343"/>
                </a:cubicBezTo>
                <a:close/>
              </a:path>
            </a:pathLst>
          </a:custGeom>
          <a:solidFill>
            <a:schemeClr val="accent1">
              <a:lumMod val="75000"/>
            </a:schemeClr>
          </a:solidFill>
          <a:ln>
            <a:noFill/>
          </a:ln>
        </p:spPr>
        <p:txBody>
          <a:bodyPr vert="horz" wrap="square" lIns="51435" tIns="25718" rIns="51435" bIns="25718" numCol="1" anchor="t" anchorCtr="0" compatLnSpc="1">
            <a:prstTxWarp prst="textNoShape">
              <a:avLst/>
            </a:prstTxWarp>
          </a:bodyPr>
          <a:lstStyle/>
          <a:p>
            <a:endParaRPr lang="en-US" sz="1125">
              <a:solidFill>
                <a:schemeClr val="bg1"/>
              </a:solidFill>
            </a:endParaRPr>
          </a:p>
        </p:txBody>
      </p:sp>
      <p:sp>
        <p:nvSpPr>
          <p:cNvPr id="11" name="Freeform 9">
            <a:extLst>
              <a:ext uri="{FF2B5EF4-FFF2-40B4-BE49-F238E27FC236}">
                <a16:creationId xmlns:a16="http://schemas.microsoft.com/office/drawing/2014/main" id="{B9B8CE71-EC26-475A-9369-E1724FD3EAD7}"/>
              </a:ext>
            </a:extLst>
          </p:cNvPr>
          <p:cNvSpPr>
            <a:spLocks/>
          </p:cNvSpPr>
          <p:nvPr/>
        </p:nvSpPr>
        <p:spPr bwMode="auto">
          <a:xfrm>
            <a:off x="876000" y="2745986"/>
            <a:ext cx="1411557" cy="2220104"/>
          </a:xfrm>
          <a:custGeom>
            <a:avLst/>
            <a:gdLst>
              <a:gd name="T0" fmla="*/ 214 w 390"/>
              <a:gd name="T1" fmla="*/ 614 h 614"/>
              <a:gd name="T2" fmla="*/ 211 w 390"/>
              <a:gd name="T3" fmla="*/ 614 h 614"/>
              <a:gd name="T4" fmla="*/ 0 w 390"/>
              <a:gd name="T5" fmla="*/ 189 h 614"/>
              <a:gd name="T6" fmla="*/ 25 w 390"/>
              <a:gd name="T7" fmla="*/ 23 h 614"/>
              <a:gd name="T8" fmla="*/ 26 w 390"/>
              <a:gd name="T9" fmla="*/ 22 h 614"/>
              <a:gd name="T10" fmla="*/ 30 w 390"/>
              <a:gd name="T11" fmla="*/ 20 h 614"/>
              <a:gd name="T12" fmla="*/ 31 w 390"/>
              <a:gd name="T13" fmla="*/ 20 h 614"/>
              <a:gd name="T14" fmla="*/ 114 w 390"/>
              <a:gd name="T15" fmla="*/ 45 h 614"/>
              <a:gd name="T16" fmla="*/ 115 w 390"/>
              <a:gd name="T17" fmla="*/ 46 h 614"/>
              <a:gd name="T18" fmla="*/ 117 w 390"/>
              <a:gd name="T19" fmla="*/ 45 h 614"/>
              <a:gd name="T20" fmla="*/ 119 w 390"/>
              <a:gd name="T21" fmla="*/ 43 h 614"/>
              <a:gd name="T22" fmla="*/ 176 w 390"/>
              <a:gd name="T23" fmla="*/ 0 h 614"/>
              <a:gd name="T24" fmla="*/ 235 w 390"/>
              <a:gd name="T25" fmla="*/ 59 h 614"/>
              <a:gd name="T26" fmla="*/ 232 w 390"/>
              <a:gd name="T27" fmla="*/ 77 h 614"/>
              <a:gd name="T28" fmla="*/ 232 w 390"/>
              <a:gd name="T29" fmla="*/ 80 h 614"/>
              <a:gd name="T30" fmla="*/ 234 w 390"/>
              <a:gd name="T31" fmla="*/ 82 h 614"/>
              <a:gd name="T32" fmla="*/ 312 w 390"/>
              <a:gd name="T33" fmla="*/ 106 h 614"/>
              <a:gd name="T34" fmla="*/ 314 w 390"/>
              <a:gd name="T35" fmla="*/ 108 h 614"/>
              <a:gd name="T36" fmla="*/ 315 w 390"/>
              <a:gd name="T37" fmla="*/ 111 h 614"/>
              <a:gd name="T38" fmla="*/ 314 w 390"/>
              <a:gd name="T39" fmla="*/ 114 h 614"/>
              <a:gd name="T40" fmla="*/ 302 w 390"/>
              <a:gd name="T41" fmla="*/ 189 h 614"/>
              <a:gd name="T42" fmla="*/ 388 w 390"/>
              <a:gd name="T43" fmla="*/ 369 h 614"/>
              <a:gd name="T44" fmla="*/ 389 w 390"/>
              <a:gd name="T45" fmla="*/ 375 h 614"/>
              <a:gd name="T46" fmla="*/ 347 w 390"/>
              <a:gd name="T47" fmla="*/ 432 h 614"/>
              <a:gd name="T48" fmla="*/ 344 w 390"/>
              <a:gd name="T49" fmla="*/ 434 h 614"/>
              <a:gd name="T50" fmla="*/ 342 w 390"/>
              <a:gd name="T51" fmla="*/ 433 h 614"/>
              <a:gd name="T52" fmla="*/ 310 w 390"/>
              <a:gd name="T53" fmla="*/ 425 h 614"/>
              <a:gd name="T54" fmla="*/ 243 w 390"/>
              <a:gd name="T55" fmla="*/ 492 h 614"/>
              <a:gd name="T56" fmla="*/ 264 w 390"/>
              <a:gd name="T57" fmla="*/ 541 h 614"/>
              <a:gd name="T58" fmla="*/ 265 w 390"/>
              <a:gd name="T59" fmla="*/ 546 h 614"/>
              <a:gd name="T60" fmla="*/ 217 w 390"/>
              <a:gd name="T61" fmla="*/ 613 h 614"/>
              <a:gd name="T62" fmla="*/ 214 w 390"/>
              <a:gd name="T63" fmla="*/ 614 h 614"/>
              <a:gd name="T64" fmla="*/ 214 w 390"/>
              <a:gd name="T65" fmla="*/ 614 h 6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90" h="614">
                <a:moveTo>
                  <a:pt x="214" y="614"/>
                </a:moveTo>
                <a:cubicBezTo>
                  <a:pt x="213" y="614"/>
                  <a:pt x="212" y="614"/>
                  <a:pt x="211" y="614"/>
                </a:cubicBezTo>
                <a:cubicBezTo>
                  <a:pt x="79" y="513"/>
                  <a:pt x="0" y="355"/>
                  <a:pt x="0" y="189"/>
                </a:cubicBezTo>
                <a:cubicBezTo>
                  <a:pt x="0" y="131"/>
                  <a:pt x="8" y="76"/>
                  <a:pt x="25" y="23"/>
                </a:cubicBezTo>
                <a:cubicBezTo>
                  <a:pt x="26" y="22"/>
                  <a:pt x="26" y="22"/>
                  <a:pt x="26" y="22"/>
                </a:cubicBezTo>
                <a:cubicBezTo>
                  <a:pt x="26" y="21"/>
                  <a:pt x="28" y="20"/>
                  <a:pt x="30" y="20"/>
                </a:cubicBezTo>
                <a:cubicBezTo>
                  <a:pt x="30" y="20"/>
                  <a:pt x="30" y="20"/>
                  <a:pt x="31" y="20"/>
                </a:cubicBezTo>
                <a:cubicBezTo>
                  <a:pt x="114" y="45"/>
                  <a:pt x="114" y="45"/>
                  <a:pt x="114" y="45"/>
                </a:cubicBezTo>
                <a:cubicBezTo>
                  <a:pt x="114" y="45"/>
                  <a:pt x="115" y="46"/>
                  <a:pt x="115" y="46"/>
                </a:cubicBezTo>
                <a:cubicBezTo>
                  <a:pt x="116" y="46"/>
                  <a:pt x="116" y="45"/>
                  <a:pt x="117" y="45"/>
                </a:cubicBezTo>
                <a:cubicBezTo>
                  <a:pt x="118" y="45"/>
                  <a:pt x="119" y="44"/>
                  <a:pt x="119" y="43"/>
                </a:cubicBezTo>
                <a:cubicBezTo>
                  <a:pt x="126" y="17"/>
                  <a:pt x="149" y="0"/>
                  <a:pt x="176" y="0"/>
                </a:cubicBezTo>
                <a:cubicBezTo>
                  <a:pt x="208" y="0"/>
                  <a:pt x="235" y="26"/>
                  <a:pt x="235" y="59"/>
                </a:cubicBezTo>
                <a:cubicBezTo>
                  <a:pt x="235" y="65"/>
                  <a:pt x="234" y="71"/>
                  <a:pt x="232" y="77"/>
                </a:cubicBezTo>
                <a:cubicBezTo>
                  <a:pt x="231" y="78"/>
                  <a:pt x="232" y="79"/>
                  <a:pt x="232" y="80"/>
                </a:cubicBezTo>
                <a:cubicBezTo>
                  <a:pt x="233" y="81"/>
                  <a:pt x="233" y="82"/>
                  <a:pt x="234" y="82"/>
                </a:cubicBezTo>
                <a:cubicBezTo>
                  <a:pt x="312" y="106"/>
                  <a:pt x="312" y="106"/>
                  <a:pt x="312" y="106"/>
                </a:cubicBezTo>
                <a:cubicBezTo>
                  <a:pt x="313" y="106"/>
                  <a:pt x="314" y="107"/>
                  <a:pt x="314" y="108"/>
                </a:cubicBezTo>
                <a:cubicBezTo>
                  <a:pt x="315" y="109"/>
                  <a:pt x="315" y="110"/>
                  <a:pt x="315" y="111"/>
                </a:cubicBezTo>
                <a:cubicBezTo>
                  <a:pt x="314" y="114"/>
                  <a:pt x="314" y="114"/>
                  <a:pt x="314" y="114"/>
                </a:cubicBezTo>
                <a:cubicBezTo>
                  <a:pt x="306" y="137"/>
                  <a:pt x="302" y="162"/>
                  <a:pt x="302" y="189"/>
                </a:cubicBezTo>
                <a:cubicBezTo>
                  <a:pt x="302" y="260"/>
                  <a:pt x="333" y="325"/>
                  <a:pt x="388" y="369"/>
                </a:cubicBezTo>
                <a:cubicBezTo>
                  <a:pt x="390" y="371"/>
                  <a:pt x="390" y="373"/>
                  <a:pt x="389" y="375"/>
                </a:cubicBezTo>
                <a:cubicBezTo>
                  <a:pt x="347" y="432"/>
                  <a:pt x="347" y="432"/>
                  <a:pt x="347" y="432"/>
                </a:cubicBezTo>
                <a:cubicBezTo>
                  <a:pt x="347" y="433"/>
                  <a:pt x="345" y="434"/>
                  <a:pt x="344" y="434"/>
                </a:cubicBezTo>
                <a:cubicBezTo>
                  <a:pt x="344" y="434"/>
                  <a:pt x="343" y="434"/>
                  <a:pt x="342" y="433"/>
                </a:cubicBezTo>
                <a:cubicBezTo>
                  <a:pt x="333" y="428"/>
                  <a:pt x="321" y="425"/>
                  <a:pt x="310" y="425"/>
                </a:cubicBezTo>
                <a:cubicBezTo>
                  <a:pt x="273" y="425"/>
                  <a:pt x="243" y="455"/>
                  <a:pt x="243" y="492"/>
                </a:cubicBezTo>
                <a:cubicBezTo>
                  <a:pt x="243" y="511"/>
                  <a:pt x="251" y="528"/>
                  <a:pt x="264" y="541"/>
                </a:cubicBezTo>
                <a:cubicBezTo>
                  <a:pt x="266" y="542"/>
                  <a:pt x="266" y="545"/>
                  <a:pt x="265" y="546"/>
                </a:cubicBezTo>
                <a:cubicBezTo>
                  <a:pt x="217" y="613"/>
                  <a:pt x="217" y="613"/>
                  <a:pt x="217" y="613"/>
                </a:cubicBezTo>
                <a:cubicBezTo>
                  <a:pt x="216" y="614"/>
                  <a:pt x="215" y="614"/>
                  <a:pt x="214" y="614"/>
                </a:cubicBezTo>
                <a:cubicBezTo>
                  <a:pt x="214" y="614"/>
                  <a:pt x="214" y="614"/>
                  <a:pt x="214" y="614"/>
                </a:cubicBezTo>
                <a:close/>
              </a:path>
            </a:pathLst>
          </a:custGeom>
          <a:solidFill>
            <a:schemeClr val="accent5">
              <a:lumMod val="75000"/>
            </a:schemeClr>
          </a:solidFill>
          <a:ln>
            <a:noFill/>
          </a:ln>
        </p:spPr>
        <p:txBody>
          <a:bodyPr vert="horz" wrap="square" lIns="51435" tIns="25718" rIns="51435" bIns="25718" numCol="1" anchor="t" anchorCtr="0" compatLnSpc="1">
            <a:prstTxWarp prst="textNoShape">
              <a:avLst/>
            </a:prstTxWarp>
          </a:bodyPr>
          <a:lstStyle/>
          <a:p>
            <a:endParaRPr lang="en-US" sz="1125">
              <a:solidFill>
                <a:schemeClr val="bg1"/>
              </a:solidFill>
            </a:endParaRPr>
          </a:p>
        </p:txBody>
      </p:sp>
      <p:sp>
        <p:nvSpPr>
          <p:cNvPr id="12" name="Freeform 170">
            <a:extLst>
              <a:ext uri="{FF2B5EF4-FFF2-40B4-BE49-F238E27FC236}">
                <a16:creationId xmlns:a16="http://schemas.microsoft.com/office/drawing/2014/main" id="{0A5DF5F3-04BE-4630-9D39-B4FC01605489}"/>
              </a:ext>
            </a:extLst>
          </p:cNvPr>
          <p:cNvSpPr/>
          <p:nvPr/>
        </p:nvSpPr>
        <p:spPr>
          <a:xfrm>
            <a:off x="4179594" y="1756356"/>
            <a:ext cx="4802064" cy="539494"/>
          </a:xfrm>
          <a:custGeom>
            <a:avLst/>
            <a:gdLst>
              <a:gd name="connsiteX0" fmla="*/ 0 w 3540604"/>
              <a:gd name="connsiteY0" fmla="*/ 0 h 432488"/>
              <a:gd name="connsiteX1" fmla="*/ 3540604 w 3540604"/>
              <a:gd name="connsiteY1" fmla="*/ 0 h 432488"/>
              <a:gd name="connsiteX2" fmla="*/ 3540604 w 3540604"/>
              <a:gd name="connsiteY2" fmla="*/ 275430 h 432488"/>
              <a:gd name="connsiteX3" fmla="*/ 3383546 w 3540604"/>
              <a:gd name="connsiteY3" fmla="*/ 432488 h 432488"/>
              <a:gd name="connsiteX4" fmla="*/ 313357 w 3540604"/>
              <a:gd name="connsiteY4" fmla="*/ 432488 h 432488"/>
              <a:gd name="connsiteX5" fmla="*/ 288192 w 3540604"/>
              <a:gd name="connsiteY5" fmla="*/ 380250 h 432488"/>
              <a:gd name="connsiteX6" fmla="*/ 12640 w 3540604"/>
              <a:gd name="connsiteY6" fmla="*/ 11488 h 432488"/>
              <a:gd name="connsiteX7" fmla="*/ 0 w 3540604"/>
              <a:gd name="connsiteY7" fmla="*/ 0 h 432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40604" h="432488">
                <a:moveTo>
                  <a:pt x="0" y="0"/>
                </a:moveTo>
                <a:lnTo>
                  <a:pt x="3540604" y="0"/>
                </a:lnTo>
                <a:lnTo>
                  <a:pt x="3540604" y="275430"/>
                </a:lnTo>
                <a:lnTo>
                  <a:pt x="3383546" y="432488"/>
                </a:lnTo>
                <a:lnTo>
                  <a:pt x="313357" y="432488"/>
                </a:lnTo>
                <a:lnTo>
                  <a:pt x="288192" y="380250"/>
                </a:lnTo>
                <a:cubicBezTo>
                  <a:pt x="214290" y="244207"/>
                  <a:pt x="121233" y="120080"/>
                  <a:pt x="12640" y="11488"/>
                </a:cubicBezTo>
                <a:lnTo>
                  <a:pt x="0" y="0"/>
                </a:ln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74320" tIns="0" rIns="68580" rtlCol="0" anchor="ctr"/>
          <a:lstStyle/>
          <a:p>
            <a:endParaRPr lang="en-US" sz="750" dirty="0">
              <a:solidFill>
                <a:schemeClr val="bg1"/>
              </a:solidFill>
            </a:endParaRPr>
          </a:p>
        </p:txBody>
      </p:sp>
      <p:sp>
        <p:nvSpPr>
          <p:cNvPr id="13" name="Freeform 169">
            <a:extLst>
              <a:ext uri="{FF2B5EF4-FFF2-40B4-BE49-F238E27FC236}">
                <a16:creationId xmlns:a16="http://schemas.microsoft.com/office/drawing/2014/main" id="{6509A2DC-D5B8-407D-95E2-8A883F9D0AF0}"/>
              </a:ext>
            </a:extLst>
          </p:cNvPr>
          <p:cNvSpPr/>
          <p:nvPr/>
        </p:nvSpPr>
        <p:spPr>
          <a:xfrm>
            <a:off x="4689173" y="2473903"/>
            <a:ext cx="4929491" cy="539494"/>
          </a:xfrm>
          <a:custGeom>
            <a:avLst/>
            <a:gdLst>
              <a:gd name="connsiteX0" fmla="*/ 0 w 3634557"/>
              <a:gd name="connsiteY0" fmla="*/ 0 h 432488"/>
              <a:gd name="connsiteX1" fmla="*/ 3634557 w 3634557"/>
              <a:gd name="connsiteY1" fmla="*/ 0 h 432488"/>
              <a:gd name="connsiteX2" fmla="*/ 3634557 w 3634557"/>
              <a:gd name="connsiteY2" fmla="*/ 275430 h 432488"/>
              <a:gd name="connsiteX3" fmla="*/ 3477499 w 3634557"/>
              <a:gd name="connsiteY3" fmla="*/ 432488 h 432488"/>
              <a:gd name="connsiteX4" fmla="*/ 132083 w 3634557"/>
              <a:gd name="connsiteY4" fmla="*/ 432488 h 432488"/>
              <a:gd name="connsiteX5" fmla="*/ 120581 w 3634557"/>
              <a:gd name="connsiteY5" fmla="*/ 357126 h 432488"/>
              <a:gd name="connsiteX6" fmla="*/ 27339 w 3634557"/>
              <a:gd name="connsiteY6" fmla="*/ 56752 h 432488"/>
              <a:gd name="connsiteX7" fmla="*/ 0 w 3634557"/>
              <a:gd name="connsiteY7" fmla="*/ 0 h 432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34557" h="432488">
                <a:moveTo>
                  <a:pt x="0" y="0"/>
                </a:moveTo>
                <a:lnTo>
                  <a:pt x="3634557" y="0"/>
                </a:lnTo>
                <a:lnTo>
                  <a:pt x="3634557" y="275430"/>
                </a:lnTo>
                <a:lnTo>
                  <a:pt x="3477499" y="432488"/>
                </a:lnTo>
                <a:lnTo>
                  <a:pt x="132083" y="432488"/>
                </a:lnTo>
                <a:lnTo>
                  <a:pt x="120581" y="357126"/>
                </a:lnTo>
                <a:cubicBezTo>
                  <a:pt x="99265" y="252957"/>
                  <a:pt x="67827" y="152475"/>
                  <a:pt x="27339" y="56752"/>
                </a:cubicBezTo>
                <a:lnTo>
                  <a:pt x="0" y="0"/>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05740" rtlCol="0" anchor="ctr"/>
          <a:lstStyle/>
          <a:p>
            <a:endParaRPr lang="en-US" sz="750" dirty="0">
              <a:solidFill>
                <a:schemeClr val="bg1"/>
              </a:solidFill>
            </a:endParaRPr>
          </a:p>
        </p:txBody>
      </p:sp>
      <p:sp>
        <p:nvSpPr>
          <p:cNvPr id="14" name="Freeform 168">
            <a:extLst>
              <a:ext uri="{FF2B5EF4-FFF2-40B4-BE49-F238E27FC236}">
                <a16:creationId xmlns:a16="http://schemas.microsoft.com/office/drawing/2014/main" id="{8A501258-81E8-4FCA-A996-EC104B72DF72}"/>
              </a:ext>
            </a:extLst>
          </p:cNvPr>
          <p:cNvSpPr/>
          <p:nvPr/>
        </p:nvSpPr>
        <p:spPr>
          <a:xfrm>
            <a:off x="4874708" y="3212917"/>
            <a:ext cx="5316567" cy="539494"/>
          </a:xfrm>
          <a:custGeom>
            <a:avLst/>
            <a:gdLst>
              <a:gd name="connsiteX0" fmla="*/ 0 w 3919951"/>
              <a:gd name="connsiteY0" fmla="*/ 0 h 432488"/>
              <a:gd name="connsiteX1" fmla="*/ 3919951 w 3919951"/>
              <a:gd name="connsiteY1" fmla="*/ 0 h 432488"/>
              <a:gd name="connsiteX2" fmla="*/ 3919951 w 3919951"/>
              <a:gd name="connsiteY2" fmla="*/ 275430 h 432488"/>
              <a:gd name="connsiteX3" fmla="*/ 3762893 w 3919951"/>
              <a:gd name="connsiteY3" fmla="*/ 432488 h 432488"/>
              <a:gd name="connsiteX4" fmla="*/ 0 w 3919951"/>
              <a:gd name="connsiteY4" fmla="*/ 432488 h 432488"/>
              <a:gd name="connsiteX5" fmla="*/ 8032 w 3919951"/>
              <a:gd name="connsiteY5" fmla="*/ 379855 h 432488"/>
              <a:gd name="connsiteX6" fmla="*/ 16294 w 3919951"/>
              <a:gd name="connsiteY6" fmla="*/ 216244 h 432488"/>
              <a:gd name="connsiteX7" fmla="*/ 8032 w 3919951"/>
              <a:gd name="connsiteY7" fmla="*/ 52633 h 432488"/>
              <a:gd name="connsiteX8" fmla="*/ 0 w 3919951"/>
              <a:gd name="connsiteY8" fmla="*/ 0 h 432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19951" h="432488">
                <a:moveTo>
                  <a:pt x="0" y="0"/>
                </a:moveTo>
                <a:lnTo>
                  <a:pt x="3919951" y="0"/>
                </a:lnTo>
                <a:lnTo>
                  <a:pt x="3919951" y="275430"/>
                </a:lnTo>
                <a:lnTo>
                  <a:pt x="3762893" y="432488"/>
                </a:lnTo>
                <a:lnTo>
                  <a:pt x="0" y="432488"/>
                </a:lnTo>
                <a:lnTo>
                  <a:pt x="8032" y="379855"/>
                </a:lnTo>
                <a:cubicBezTo>
                  <a:pt x="13496" y="326061"/>
                  <a:pt x="16294" y="271480"/>
                  <a:pt x="16294" y="216244"/>
                </a:cubicBezTo>
                <a:cubicBezTo>
                  <a:pt x="16294" y="161009"/>
                  <a:pt x="13496" y="106427"/>
                  <a:pt x="8032" y="5263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205740" rtlCol="0" anchor="ctr"/>
          <a:lstStyle/>
          <a:p>
            <a:endParaRPr lang="en-US" sz="675" dirty="0">
              <a:solidFill>
                <a:schemeClr val="bg1"/>
              </a:solidFill>
            </a:endParaRPr>
          </a:p>
        </p:txBody>
      </p:sp>
      <p:sp>
        <p:nvSpPr>
          <p:cNvPr id="15" name="Freeform 167">
            <a:extLst>
              <a:ext uri="{FF2B5EF4-FFF2-40B4-BE49-F238E27FC236}">
                <a16:creationId xmlns:a16="http://schemas.microsoft.com/office/drawing/2014/main" id="{7D21C5C2-6861-41C4-9BEC-176FBF6C0890}"/>
              </a:ext>
            </a:extLst>
          </p:cNvPr>
          <p:cNvSpPr/>
          <p:nvPr/>
        </p:nvSpPr>
        <p:spPr>
          <a:xfrm>
            <a:off x="4635510" y="3930462"/>
            <a:ext cx="6097793" cy="539494"/>
          </a:xfrm>
          <a:custGeom>
            <a:avLst/>
            <a:gdLst>
              <a:gd name="connsiteX0" fmla="*/ 132082 w 4495956"/>
              <a:gd name="connsiteY0" fmla="*/ 0 h 432488"/>
              <a:gd name="connsiteX1" fmla="*/ 4495956 w 4495956"/>
              <a:gd name="connsiteY1" fmla="*/ 0 h 432488"/>
              <a:gd name="connsiteX2" fmla="*/ 4495956 w 4495956"/>
              <a:gd name="connsiteY2" fmla="*/ 275430 h 432488"/>
              <a:gd name="connsiteX3" fmla="*/ 4338898 w 4495956"/>
              <a:gd name="connsiteY3" fmla="*/ 432488 h 432488"/>
              <a:gd name="connsiteX4" fmla="*/ 0 w 4495956"/>
              <a:gd name="connsiteY4" fmla="*/ 432488 h 432488"/>
              <a:gd name="connsiteX5" fmla="*/ 27338 w 4495956"/>
              <a:gd name="connsiteY5" fmla="*/ 375737 h 432488"/>
              <a:gd name="connsiteX6" fmla="*/ 120580 w 4495956"/>
              <a:gd name="connsiteY6" fmla="*/ 75363 h 432488"/>
              <a:gd name="connsiteX7" fmla="*/ 132082 w 4495956"/>
              <a:gd name="connsiteY7" fmla="*/ 0 h 432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95956" h="432488">
                <a:moveTo>
                  <a:pt x="132082" y="0"/>
                </a:moveTo>
                <a:lnTo>
                  <a:pt x="4495956" y="0"/>
                </a:lnTo>
                <a:lnTo>
                  <a:pt x="4495956" y="275430"/>
                </a:lnTo>
                <a:lnTo>
                  <a:pt x="4338898" y="432488"/>
                </a:lnTo>
                <a:lnTo>
                  <a:pt x="0" y="432488"/>
                </a:lnTo>
                <a:lnTo>
                  <a:pt x="27338" y="375737"/>
                </a:lnTo>
                <a:cubicBezTo>
                  <a:pt x="67826" y="280015"/>
                  <a:pt x="99264" y="179532"/>
                  <a:pt x="120580" y="75363"/>
                </a:cubicBezTo>
                <a:lnTo>
                  <a:pt x="132082" y="0"/>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05740" rtlCol="0" anchor="ctr"/>
          <a:lstStyle/>
          <a:p>
            <a:endParaRPr lang="en-US" sz="675" dirty="0">
              <a:solidFill>
                <a:schemeClr val="bg1"/>
              </a:solidFill>
            </a:endParaRPr>
          </a:p>
        </p:txBody>
      </p:sp>
      <p:sp>
        <p:nvSpPr>
          <p:cNvPr id="16" name="Freeform 166">
            <a:extLst>
              <a:ext uri="{FF2B5EF4-FFF2-40B4-BE49-F238E27FC236}">
                <a16:creationId xmlns:a16="http://schemas.microsoft.com/office/drawing/2014/main" id="{286C79BD-6B8A-4DAE-86F3-4B280823FD7F}"/>
              </a:ext>
            </a:extLst>
          </p:cNvPr>
          <p:cNvSpPr/>
          <p:nvPr/>
        </p:nvSpPr>
        <p:spPr>
          <a:xfrm>
            <a:off x="4115201" y="4605083"/>
            <a:ext cx="7072010" cy="539494"/>
          </a:xfrm>
          <a:custGeom>
            <a:avLst/>
            <a:gdLst>
              <a:gd name="connsiteX0" fmla="*/ 313357 w 5214255"/>
              <a:gd name="connsiteY0" fmla="*/ 0 h 432488"/>
              <a:gd name="connsiteX1" fmla="*/ 5214255 w 5214255"/>
              <a:gd name="connsiteY1" fmla="*/ 0 h 432488"/>
              <a:gd name="connsiteX2" fmla="*/ 5214255 w 5214255"/>
              <a:gd name="connsiteY2" fmla="*/ 275430 h 432488"/>
              <a:gd name="connsiteX3" fmla="*/ 5057197 w 5214255"/>
              <a:gd name="connsiteY3" fmla="*/ 432488 h 432488"/>
              <a:gd name="connsiteX4" fmla="*/ 0 w 5214255"/>
              <a:gd name="connsiteY4" fmla="*/ 432488 h 432488"/>
              <a:gd name="connsiteX5" fmla="*/ 12640 w 5214255"/>
              <a:gd name="connsiteY5" fmla="*/ 421000 h 432488"/>
              <a:gd name="connsiteX6" fmla="*/ 288192 w 5214255"/>
              <a:gd name="connsiteY6" fmla="*/ 52238 h 432488"/>
              <a:gd name="connsiteX7" fmla="*/ 313357 w 5214255"/>
              <a:gd name="connsiteY7" fmla="*/ 0 h 432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14255" h="432488">
                <a:moveTo>
                  <a:pt x="313357" y="0"/>
                </a:moveTo>
                <a:lnTo>
                  <a:pt x="5214255" y="0"/>
                </a:lnTo>
                <a:lnTo>
                  <a:pt x="5214255" y="275430"/>
                </a:lnTo>
                <a:lnTo>
                  <a:pt x="5057197" y="432488"/>
                </a:lnTo>
                <a:lnTo>
                  <a:pt x="0" y="432488"/>
                </a:lnTo>
                <a:lnTo>
                  <a:pt x="12640" y="421000"/>
                </a:lnTo>
                <a:cubicBezTo>
                  <a:pt x="121233" y="312408"/>
                  <a:pt x="214290" y="188281"/>
                  <a:pt x="288192" y="52238"/>
                </a:cubicBezTo>
                <a:lnTo>
                  <a:pt x="313357" y="0"/>
                </a:lnTo>
                <a:close/>
              </a:path>
            </a:pathLst>
          </a:cu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342900" rtlCol="0" anchor="ctr"/>
          <a:lstStyle/>
          <a:p>
            <a:endParaRPr lang="en-US" sz="675" dirty="0">
              <a:solidFill>
                <a:schemeClr val="bg1"/>
              </a:solidFill>
            </a:endParaRPr>
          </a:p>
        </p:txBody>
      </p:sp>
      <p:sp>
        <p:nvSpPr>
          <p:cNvPr id="31" name="TextBox 30">
            <a:extLst>
              <a:ext uri="{FF2B5EF4-FFF2-40B4-BE49-F238E27FC236}">
                <a16:creationId xmlns:a16="http://schemas.microsoft.com/office/drawing/2014/main" id="{A5DBD934-2379-4862-963F-B668A4B2E46E}"/>
              </a:ext>
            </a:extLst>
          </p:cNvPr>
          <p:cNvSpPr txBox="1"/>
          <p:nvPr/>
        </p:nvSpPr>
        <p:spPr>
          <a:xfrm>
            <a:off x="4876399" y="1764491"/>
            <a:ext cx="2900930" cy="523220"/>
          </a:xfrm>
          <a:prstGeom prst="rect">
            <a:avLst/>
          </a:prstGeom>
          <a:noFill/>
        </p:spPr>
        <p:txBody>
          <a:bodyPr wrap="square" lIns="91440" tIns="45720" rIns="91440" bIns="45720" rtlCol="0" anchor="ctr">
            <a:spAutoFit/>
          </a:bodyPr>
          <a:lstStyle/>
          <a:p>
            <a:pPr algn="ctr"/>
            <a:r>
              <a:rPr lang="en-IN" sz="2800" dirty="0">
                <a:solidFill>
                  <a:schemeClr val="bg1"/>
                </a:solidFill>
                <a:cs typeface="Calibri"/>
              </a:rPr>
              <a:t>Support Network</a:t>
            </a:r>
            <a:endParaRPr lang="en-IN" sz="2800">
              <a:solidFill>
                <a:schemeClr val="bg1"/>
              </a:solidFill>
              <a:cs typeface="Calibri" pitchFamily="34" charset="0"/>
            </a:endParaRPr>
          </a:p>
        </p:txBody>
      </p:sp>
      <p:sp>
        <p:nvSpPr>
          <p:cNvPr id="32" name="TextBox 31">
            <a:extLst>
              <a:ext uri="{FF2B5EF4-FFF2-40B4-BE49-F238E27FC236}">
                <a16:creationId xmlns:a16="http://schemas.microsoft.com/office/drawing/2014/main" id="{53996CBA-A595-4364-B42B-B03260A890BF}"/>
              </a:ext>
            </a:extLst>
          </p:cNvPr>
          <p:cNvSpPr txBox="1"/>
          <p:nvPr/>
        </p:nvSpPr>
        <p:spPr>
          <a:xfrm>
            <a:off x="5019605" y="2483524"/>
            <a:ext cx="2900930" cy="523220"/>
          </a:xfrm>
          <a:prstGeom prst="rect">
            <a:avLst/>
          </a:prstGeom>
          <a:noFill/>
        </p:spPr>
        <p:txBody>
          <a:bodyPr wrap="square" lIns="91440" tIns="45720" rIns="91440" bIns="45720" rtlCol="0" anchor="ctr">
            <a:spAutoFit/>
          </a:bodyPr>
          <a:lstStyle/>
          <a:p>
            <a:pPr algn="ctr"/>
            <a:r>
              <a:rPr lang="en-IN" sz="2800" dirty="0">
                <a:solidFill>
                  <a:schemeClr val="bg1"/>
                </a:solidFill>
                <a:ea typeface="+mn-lt"/>
                <a:cs typeface="+mn-lt"/>
              </a:rPr>
              <a:t>Improve Morale</a:t>
            </a:r>
            <a:endParaRPr lang="en-US" sz="2800" dirty="0">
              <a:solidFill>
                <a:schemeClr val="bg1"/>
              </a:solidFill>
            </a:endParaRPr>
          </a:p>
        </p:txBody>
      </p:sp>
      <p:sp>
        <p:nvSpPr>
          <p:cNvPr id="33" name="TextBox 32">
            <a:extLst>
              <a:ext uri="{FF2B5EF4-FFF2-40B4-BE49-F238E27FC236}">
                <a16:creationId xmlns:a16="http://schemas.microsoft.com/office/drawing/2014/main" id="{F3DEAE2D-2C50-4F34-804C-0D4C7CCB13AB}"/>
              </a:ext>
            </a:extLst>
          </p:cNvPr>
          <p:cNvSpPr txBox="1"/>
          <p:nvPr/>
        </p:nvSpPr>
        <p:spPr>
          <a:xfrm>
            <a:off x="5160051" y="3172757"/>
            <a:ext cx="3641465" cy="523220"/>
          </a:xfrm>
          <a:prstGeom prst="rect">
            <a:avLst/>
          </a:prstGeom>
          <a:noFill/>
        </p:spPr>
        <p:txBody>
          <a:bodyPr wrap="square" lIns="91440" tIns="45720" rIns="91440" bIns="45720" rtlCol="0" anchor="ctr">
            <a:spAutoFit/>
          </a:bodyPr>
          <a:lstStyle/>
          <a:p>
            <a:pPr algn="ctr"/>
            <a:r>
              <a:rPr lang="en-IN" sz="2800" dirty="0">
                <a:solidFill>
                  <a:schemeClr val="bg1"/>
                </a:solidFill>
                <a:cs typeface="Calibri"/>
              </a:rPr>
              <a:t>Encourage</a:t>
            </a:r>
            <a:r>
              <a:rPr lang="en-IN" sz="2400" dirty="0">
                <a:solidFill>
                  <a:schemeClr val="bg1"/>
                </a:solidFill>
                <a:cs typeface="Calibri"/>
              </a:rPr>
              <a:t> </a:t>
            </a:r>
            <a:r>
              <a:rPr lang="en-IN" sz="2800" dirty="0">
                <a:solidFill>
                  <a:schemeClr val="bg1"/>
                </a:solidFill>
                <a:cs typeface="Calibri"/>
              </a:rPr>
              <a:t>Innovations</a:t>
            </a:r>
            <a:endParaRPr lang="en-IN" sz="2800" dirty="0" err="1">
              <a:solidFill>
                <a:schemeClr val="bg1"/>
              </a:solidFill>
              <a:cs typeface="Calibri" pitchFamily="34" charset="0"/>
            </a:endParaRPr>
          </a:p>
        </p:txBody>
      </p:sp>
      <p:sp>
        <p:nvSpPr>
          <p:cNvPr id="34" name="TextBox 33">
            <a:extLst>
              <a:ext uri="{FF2B5EF4-FFF2-40B4-BE49-F238E27FC236}">
                <a16:creationId xmlns:a16="http://schemas.microsoft.com/office/drawing/2014/main" id="{D8588D67-2F08-43DC-B38D-71A08646BC35}"/>
              </a:ext>
            </a:extLst>
          </p:cNvPr>
          <p:cNvSpPr txBox="1"/>
          <p:nvPr/>
        </p:nvSpPr>
        <p:spPr>
          <a:xfrm>
            <a:off x="5019605" y="3927866"/>
            <a:ext cx="2900931" cy="523220"/>
          </a:xfrm>
          <a:prstGeom prst="rect">
            <a:avLst/>
          </a:prstGeom>
          <a:noFill/>
        </p:spPr>
        <p:txBody>
          <a:bodyPr wrap="square" lIns="91440" tIns="45720" rIns="91440" bIns="45720" rtlCol="0" anchor="ctr">
            <a:spAutoFit/>
          </a:bodyPr>
          <a:lstStyle/>
          <a:p>
            <a:pPr algn="ctr"/>
            <a:r>
              <a:rPr lang="en-IN" sz="2800" dirty="0">
                <a:solidFill>
                  <a:schemeClr val="bg1"/>
                </a:solidFill>
                <a:cs typeface="Calibri"/>
              </a:rPr>
              <a:t>Allow</a:t>
            </a:r>
            <a:r>
              <a:rPr lang="en-IN" sz="2400" dirty="0">
                <a:solidFill>
                  <a:schemeClr val="bg1"/>
                </a:solidFill>
                <a:cs typeface="Calibri"/>
              </a:rPr>
              <a:t> </a:t>
            </a:r>
            <a:r>
              <a:rPr lang="en-IN" sz="2800" dirty="0">
                <a:solidFill>
                  <a:schemeClr val="bg1"/>
                </a:solidFill>
                <a:cs typeface="Calibri"/>
              </a:rPr>
              <a:t>Flexibility</a:t>
            </a:r>
            <a:endParaRPr lang="en-IN" sz="2800" dirty="0">
              <a:solidFill>
                <a:schemeClr val="bg1"/>
              </a:solidFill>
              <a:cs typeface="Calibri" pitchFamily="34" charset="0"/>
            </a:endParaRPr>
          </a:p>
        </p:txBody>
      </p:sp>
      <p:sp>
        <p:nvSpPr>
          <p:cNvPr id="35" name="TextBox 34">
            <a:extLst>
              <a:ext uri="{FF2B5EF4-FFF2-40B4-BE49-F238E27FC236}">
                <a16:creationId xmlns:a16="http://schemas.microsoft.com/office/drawing/2014/main" id="{C7288BFF-2304-485B-A507-2C832BC5EE12}"/>
              </a:ext>
            </a:extLst>
          </p:cNvPr>
          <p:cNvSpPr txBox="1"/>
          <p:nvPr/>
        </p:nvSpPr>
        <p:spPr>
          <a:xfrm>
            <a:off x="4640286" y="4613218"/>
            <a:ext cx="2900930" cy="523220"/>
          </a:xfrm>
          <a:prstGeom prst="rect">
            <a:avLst/>
          </a:prstGeom>
          <a:noFill/>
        </p:spPr>
        <p:txBody>
          <a:bodyPr wrap="square" lIns="91440" tIns="45720" rIns="91440" bIns="45720" rtlCol="0" anchor="ctr">
            <a:spAutoFit/>
          </a:bodyPr>
          <a:lstStyle/>
          <a:p>
            <a:pPr algn="ctr"/>
            <a:r>
              <a:rPr lang="en-IN" sz="2800" dirty="0">
                <a:solidFill>
                  <a:schemeClr val="bg1"/>
                </a:solidFill>
                <a:cs typeface="Calibri"/>
              </a:rPr>
              <a:t>Attract</a:t>
            </a:r>
            <a:r>
              <a:rPr lang="en-IN" sz="2400" dirty="0">
                <a:solidFill>
                  <a:schemeClr val="bg1"/>
                </a:solidFill>
                <a:cs typeface="Calibri"/>
              </a:rPr>
              <a:t> </a:t>
            </a:r>
            <a:r>
              <a:rPr lang="en-IN" sz="2800" dirty="0">
                <a:solidFill>
                  <a:schemeClr val="bg1"/>
                </a:solidFill>
                <a:cs typeface="Calibri"/>
              </a:rPr>
              <a:t>Talents</a:t>
            </a:r>
            <a:endParaRPr lang="en-IN" sz="2800" dirty="0">
              <a:solidFill>
                <a:schemeClr val="bg1"/>
              </a:solidFill>
              <a:cs typeface="Calibri" pitchFamily="34" charset="0"/>
            </a:endParaRPr>
          </a:p>
        </p:txBody>
      </p:sp>
      <p:grpSp>
        <p:nvGrpSpPr>
          <p:cNvPr id="55" name="Group 54">
            <a:extLst>
              <a:ext uri="{FF2B5EF4-FFF2-40B4-BE49-F238E27FC236}">
                <a16:creationId xmlns:a16="http://schemas.microsoft.com/office/drawing/2014/main" id="{088BFF3F-9863-4631-98D8-6E4F776C55E0}"/>
              </a:ext>
            </a:extLst>
          </p:cNvPr>
          <p:cNvGrpSpPr/>
          <p:nvPr/>
        </p:nvGrpSpPr>
        <p:grpSpPr>
          <a:xfrm>
            <a:off x="2363618" y="2967195"/>
            <a:ext cx="847679" cy="847684"/>
            <a:chOff x="1524000" y="381000"/>
            <a:chExt cx="6096000" cy="6096000"/>
          </a:xfrm>
          <a:solidFill>
            <a:schemeClr val="accent2">
              <a:lumMod val="50000"/>
            </a:schemeClr>
          </a:solidFill>
        </p:grpSpPr>
        <p:sp>
          <p:nvSpPr>
            <p:cNvPr id="18" name="Freeform: Shape 17">
              <a:extLst>
                <a:ext uri="{FF2B5EF4-FFF2-40B4-BE49-F238E27FC236}">
                  <a16:creationId xmlns:a16="http://schemas.microsoft.com/office/drawing/2014/main" id="{169DE208-D411-4E20-9BF9-97C7FA3DEAEB}"/>
                </a:ext>
              </a:extLst>
            </p:cNvPr>
            <p:cNvSpPr/>
            <p:nvPr/>
          </p:nvSpPr>
          <p:spPr>
            <a:xfrm>
              <a:off x="4267200" y="787400"/>
              <a:ext cx="203200" cy="203200"/>
            </a:xfrm>
            <a:custGeom>
              <a:avLst/>
              <a:gdLst>
                <a:gd name="connsiteX0" fmla="*/ 0 w 203200"/>
                <a:gd name="connsiteY0" fmla="*/ 0 h 203200"/>
                <a:gd name="connsiteX1" fmla="*/ 203200 w 203200"/>
                <a:gd name="connsiteY1" fmla="*/ 0 h 203200"/>
                <a:gd name="connsiteX2" fmla="*/ 203200 w 203200"/>
                <a:gd name="connsiteY2" fmla="*/ 203200 h 203200"/>
                <a:gd name="connsiteX3" fmla="*/ 0 w 203200"/>
                <a:gd name="connsiteY3" fmla="*/ 203200 h 203200"/>
              </a:gdLst>
              <a:ahLst/>
              <a:cxnLst>
                <a:cxn ang="0">
                  <a:pos x="connsiteX0" y="connsiteY0"/>
                </a:cxn>
                <a:cxn ang="0">
                  <a:pos x="connsiteX1" y="connsiteY1"/>
                </a:cxn>
                <a:cxn ang="0">
                  <a:pos x="connsiteX2" y="connsiteY2"/>
                </a:cxn>
                <a:cxn ang="0">
                  <a:pos x="connsiteX3" y="connsiteY3"/>
                </a:cxn>
              </a:cxnLst>
              <a:rect l="l" t="t" r="r" b="b"/>
              <a:pathLst>
                <a:path w="203200" h="203200">
                  <a:moveTo>
                    <a:pt x="0" y="0"/>
                  </a:moveTo>
                  <a:lnTo>
                    <a:pt x="203200" y="0"/>
                  </a:lnTo>
                  <a:lnTo>
                    <a:pt x="203200" y="203200"/>
                  </a:lnTo>
                  <a:lnTo>
                    <a:pt x="0" y="203200"/>
                  </a:lnTo>
                  <a:close/>
                </a:path>
              </a:pathLst>
            </a:custGeom>
            <a:grpFill/>
            <a:ln w="12700" cap="flat">
              <a:noFill/>
              <a:prstDash val="solid"/>
              <a:miter/>
            </a:ln>
          </p:spPr>
          <p:txBody>
            <a:bodyPr rtlCol="0" anchor="ctr"/>
            <a:lstStyle/>
            <a:p>
              <a:endParaRPr lang="en-IN"/>
            </a:p>
          </p:txBody>
        </p:sp>
        <p:sp>
          <p:nvSpPr>
            <p:cNvPr id="21" name="Freeform: Shape 20">
              <a:extLst>
                <a:ext uri="{FF2B5EF4-FFF2-40B4-BE49-F238E27FC236}">
                  <a16:creationId xmlns:a16="http://schemas.microsoft.com/office/drawing/2014/main" id="{30C607CD-2B83-428F-898C-D021DEE5456E}"/>
                </a:ext>
              </a:extLst>
            </p:cNvPr>
            <p:cNvSpPr/>
            <p:nvPr/>
          </p:nvSpPr>
          <p:spPr>
            <a:xfrm>
              <a:off x="4673600" y="787400"/>
              <a:ext cx="203200" cy="203200"/>
            </a:xfrm>
            <a:custGeom>
              <a:avLst/>
              <a:gdLst>
                <a:gd name="connsiteX0" fmla="*/ 0 w 203200"/>
                <a:gd name="connsiteY0" fmla="*/ 0 h 203200"/>
                <a:gd name="connsiteX1" fmla="*/ 203200 w 203200"/>
                <a:gd name="connsiteY1" fmla="*/ 0 h 203200"/>
                <a:gd name="connsiteX2" fmla="*/ 203200 w 203200"/>
                <a:gd name="connsiteY2" fmla="*/ 203200 h 203200"/>
                <a:gd name="connsiteX3" fmla="*/ 0 w 203200"/>
                <a:gd name="connsiteY3" fmla="*/ 203200 h 203200"/>
              </a:gdLst>
              <a:ahLst/>
              <a:cxnLst>
                <a:cxn ang="0">
                  <a:pos x="connsiteX0" y="connsiteY0"/>
                </a:cxn>
                <a:cxn ang="0">
                  <a:pos x="connsiteX1" y="connsiteY1"/>
                </a:cxn>
                <a:cxn ang="0">
                  <a:pos x="connsiteX2" y="connsiteY2"/>
                </a:cxn>
                <a:cxn ang="0">
                  <a:pos x="connsiteX3" y="connsiteY3"/>
                </a:cxn>
              </a:cxnLst>
              <a:rect l="l" t="t" r="r" b="b"/>
              <a:pathLst>
                <a:path w="203200" h="203200">
                  <a:moveTo>
                    <a:pt x="0" y="0"/>
                  </a:moveTo>
                  <a:lnTo>
                    <a:pt x="203200" y="0"/>
                  </a:lnTo>
                  <a:lnTo>
                    <a:pt x="203200" y="203200"/>
                  </a:lnTo>
                  <a:lnTo>
                    <a:pt x="0" y="203200"/>
                  </a:lnTo>
                  <a:close/>
                </a:path>
              </a:pathLst>
            </a:custGeom>
            <a:grpFill/>
            <a:ln w="12700" cap="flat">
              <a:noFill/>
              <a:prstDash val="solid"/>
              <a:miter/>
            </a:ln>
          </p:spPr>
          <p:txBody>
            <a:bodyPr rtlCol="0" anchor="ctr"/>
            <a:lstStyle/>
            <a:p>
              <a:endParaRPr lang="en-IN"/>
            </a:p>
          </p:txBody>
        </p:sp>
        <p:sp>
          <p:nvSpPr>
            <p:cNvPr id="22" name="Freeform: Shape 21">
              <a:extLst>
                <a:ext uri="{FF2B5EF4-FFF2-40B4-BE49-F238E27FC236}">
                  <a16:creationId xmlns:a16="http://schemas.microsoft.com/office/drawing/2014/main" id="{5ABF86E0-6BC8-4844-BF89-441520996F3A}"/>
                </a:ext>
              </a:extLst>
            </p:cNvPr>
            <p:cNvSpPr/>
            <p:nvPr/>
          </p:nvSpPr>
          <p:spPr>
            <a:xfrm>
              <a:off x="4267200" y="1193800"/>
              <a:ext cx="203200" cy="203200"/>
            </a:xfrm>
            <a:custGeom>
              <a:avLst/>
              <a:gdLst>
                <a:gd name="connsiteX0" fmla="*/ 0 w 203200"/>
                <a:gd name="connsiteY0" fmla="*/ 0 h 203200"/>
                <a:gd name="connsiteX1" fmla="*/ 203200 w 203200"/>
                <a:gd name="connsiteY1" fmla="*/ 0 h 203200"/>
                <a:gd name="connsiteX2" fmla="*/ 203200 w 203200"/>
                <a:gd name="connsiteY2" fmla="*/ 203200 h 203200"/>
                <a:gd name="connsiteX3" fmla="*/ 0 w 203200"/>
                <a:gd name="connsiteY3" fmla="*/ 203200 h 203200"/>
              </a:gdLst>
              <a:ahLst/>
              <a:cxnLst>
                <a:cxn ang="0">
                  <a:pos x="connsiteX0" y="connsiteY0"/>
                </a:cxn>
                <a:cxn ang="0">
                  <a:pos x="connsiteX1" y="connsiteY1"/>
                </a:cxn>
                <a:cxn ang="0">
                  <a:pos x="connsiteX2" y="connsiteY2"/>
                </a:cxn>
                <a:cxn ang="0">
                  <a:pos x="connsiteX3" y="connsiteY3"/>
                </a:cxn>
              </a:cxnLst>
              <a:rect l="l" t="t" r="r" b="b"/>
              <a:pathLst>
                <a:path w="203200" h="203200">
                  <a:moveTo>
                    <a:pt x="0" y="0"/>
                  </a:moveTo>
                  <a:lnTo>
                    <a:pt x="203200" y="0"/>
                  </a:lnTo>
                  <a:lnTo>
                    <a:pt x="203200" y="203200"/>
                  </a:lnTo>
                  <a:lnTo>
                    <a:pt x="0" y="203200"/>
                  </a:lnTo>
                  <a:close/>
                </a:path>
              </a:pathLst>
            </a:custGeom>
            <a:grpFill/>
            <a:ln w="12700" cap="flat">
              <a:noFill/>
              <a:prstDash val="solid"/>
              <a:miter/>
            </a:ln>
          </p:spPr>
          <p:txBody>
            <a:bodyPr rtlCol="0" anchor="ctr"/>
            <a:lstStyle/>
            <a:p>
              <a:endParaRPr lang="en-IN"/>
            </a:p>
          </p:txBody>
        </p:sp>
        <p:sp>
          <p:nvSpPr>
            <p:cNvPr id="23" name="Freeform: Shape 22">
              <a:extLst>
                <a:ext uri="{FF2B5EF4-FFF2-40B4-BE49-F238E27FC236}">
                  <a16:creationId xmlns:a16="http://schemas.microsoft.com/office/drawing/2014/main" id="{A594F174-BF8E-43CD-80B1-BF9F01B8BBC3}"/>
                </a:ext>
              </a:extLst>
            </p:cNvPr>
            <p:cNvSpPr/>
            <p:nvPr/>
          </p:nvSpPr>
          <p:spPr>
            <a:xfrm>
              <a:off x="4673600" y="1193800"/>
              <a:ext cx="203200" cy="203200"/>
            </a:xfrm>
            <a:custGeom>
              <a:avLst/>
              <a:gdLst>
                <a:gd name="connsiteX0" fmla="*/ 0 w 203200"/>
                <a:gd name="connsiteY0" fmla="*/ 0 h 203200"/>
                <a:gd name="connsiteX1" fmla="*/ 203200 w 203200"/>
                <a:gd name="connsiteY1" fmla="*/ 0 h 203200"/>
                <a:gd name="connsiteX2" fmla="*/ 203200 w 203200"/>
                <a:gd name="connsiteY2" fmla="*/ 203200 h 203200"/>
                <a:gd name="connsiteX3" fmla="*/ 0 w 203200"/>
                <a:gd name="connsiteY3" fmla="*/ 203200 h 203200"/>
              </a:gdLst>
              <a:ahLst/>
              <a:cxnLst>
                <a:cxn ang="0">
                  <a:pos x="connsiteX0" y="connsiteY0"/>
                </a:cxn>
                <a:cxn ang="0">
                  <a:pos x="connsiteX1" y="connsiteY1"/>
                </a:cxn>
                <a:cxn ang="0">
                  <a:pos x="connsiteX2" y="connsiteY2"/>
                </a:cxn>
                <a:cxn ang="0">
                  <a:pos x="connsiteX3" y="connsiteY3"/>
                </a:cxn>
              </a:cxnLst>
              <a:rect l="l" t="t" r="r" b="b"/>
              <a:pathLst>
                <a:path w="203200" h="203200">
                  <a:moveTo>
                    <a:pt x="0" y="0"/>
                  </a:moveTo>
                  <a:lnTo>
                    <a:pt x="203200" y="0"/>
                  </a:lnTo>
                  <a:lnTo>
                    <a:pt x="203200" y="203200"/>
                  </a:lnTo>
                  <a:lnTo>
                    <a:pt x="0" y="203200"/>
                  </a:lnTo>
                  <a:close/>
                </a:path>
              </a:pathLst>
            </a:custGeom>
            <a:grpFill/>
            <a:ln w="12700" cap="flat">
              <a:noFill/>
              <a:prstDash val="solid"/>
              <a:miter/>
            </a:ln>
          </p:spPr>
          <p:txBody>
            <a:bodyPr rtlCol="0" anchor="ctr"/>
            <a:lstStyle/>
            <a:p>
              <a:endParaRPr lang="en-IN"/>
            </a:p>
          </p:txBody>
        </p:sp>
        <p:sp>
          <p:nvSpPr>
            <p:cNvPr id="24" name="Freeform: Shape 23">
              <a:extLst>
                <a:ext uri="{FF2B5EF4-FFF2-40B4-BE49-F238E27FC236}">
                  <a16:creationId xmlns:a16="http://schemas.microsoft.com/office/drawing/2014/main" id="{17372322-7181-491B-B3AD-39F66C1095B4}"/>
                </a:ext>
              </a:extLst>
            </p:cNvPr>
            <p:cNvSpPr/>
            <p:nvPr/>
          </p:nvSpPr>
          <p:spPr>
            <a:xfrm>
              <a:off x="4267200" y="1600200"/>
              <a:ext cx="203200" cy="203200"/>
            </a:xfrm>
            <a:custGeom>
              <a:avLst/>
              <a:gdLst>
                <a:gd name="connsiteX0" fmla="*/ 0 w 203200"/>
                <a:gd name="connsiteY0" fmla="*/ 0 h 203200"/>
                <a:gd name="connsiteX1" fmla="*/ 203200 w 203200"/>
                <a:gd name="connsiteY1" fmla="*/ 0 h 203200"/>
                <a:gd name="connsiteX2" fmla="*/ 203200 w 203200"/>
                <a:gd name="connsiteY2" fmla="*/ 203200 h 203200"/>
                <a:gd name="connsiteX3" fmla="*/ 0 w 203200"/>
                <a:gd name="connsiteY3" fmla="*/ 203200 h 203200"/>
              </a:gdLst>
              <a:ahLst/>
              <a:cxnLst>
                <a:cxn ang="0">
                  <a:pos x="connsiteX0" y="connsiteY0"/>
                </a:cxn>
                <a:cxn ang="0">
                  <a:pos x="connsiteX1" y="connsiteY1"/>
                </a:cxn>
                <a:cxn ang="0">
                  <a:pos x="connsiteX2" y="connsiteY2"/>
                </a:cxn>
                <a:cxn ang="0">
                  <a:pos x="connsiteX3" y="connsiteY3"/>
                </a:cxn>
              </a:cxnLst>
              <a:rect l="l" t="t" r="r" b="b"/>
              <a:pathLst>
                <a:path w="203200" h="203200">
                  <a:moveTo>
                    <a:pt x="0" y="0"/>
                  </a:moveTo>
                  <a:lnTo>
                    <a:pt x="203200" y="0"/>
                  </a:lnTo>
                  <a:lnTo>
                    <a:pt x="203200" y="203200"/>
                  </a:lnTo>
                  <a:lnTo>
                    <a:pt x="0" y="203200"/>
                  </a:lnTo>
                  <a:close/>
                </a:path>
              </a:pathLst>
            </a:custGeom>
            <a:grpFill/>
            <a:ln w="12700" cap="flat">
              <a:noFill/>
              <a:prstDash val="solid"/>
              <a:miter/>
            </a:ln>
          </p:spPr>
          <p:txBody>
            <a:bodyPr rtlCol="0" anchor="ctr"/>
            <a:lstStyle/>
            <a:p>
              <a:endParaRPr lang="en-IN"/>
            </a:p>
          </p:txBody>
        </p:sp>
        <p:sp>
          <p:nvSpPr>
            <p:cNvPr id="25" name="Freeform: Shape 24">
              <a:extLst>
                <a:ext uri="{FF2B5EF4-FFF2-40B4-BE49-F238E27FC236}">
                  <a16:creationId xmlns:a16="http://schemas.microsoft.com/office/drawing/2014/main" id="{C5E96D14-6A5F-43DC-B222-3CDD45B774C8}"/>
                </a:ext>
              </a:extLst>
            </p:cNvPr>
            <p:cNvSpPr/>
            <p:nvPr/>
          </p:nvSpPr>
          <p:spPr>
            <a:xfrm>
              <a:off x="4673600" y="1600200"/>
              <a:ext cx="203200" cy="203200"/>
            </a:xfrm>
            <a:custGeom>
              <a:avLst/>
              <a:gdLst>
                <a:gd name="connsiteX0" fmla="*/ 0 w 203200"/>
                <a:gd name="connsiteY0" fmla="*/ 0 h 203200"/>
                <a:gd name="connsiteX1" fmla="*/ 203200 w 203200"/>
                <a:gd name="connsiteY1" fmla="*/ 0 h 203200"/>
                <a:gd name="connsiteX2" fmla="*/ 203200 w 203200"/>
                <a:gd name="connsiteY2" fmla="*/ 203200 h 203200"/>
                <a:gd name="connsiteX3" fmla="*/ 0 w 203200"/>
                <a:gd name="connsiteY3" fmla="*/ 203200 h 203200"/>
              </a:gdLst>
              <a:ahLst/>
              <a:cxnLst>
                <a:cxn ang="0">
                  <a:pos x="connsiteX0" y="connsiteY0"/>
                </a:cxn>
                <a:cxn ang="0">
                  <a:pos x="connsiteX1" y="connsiteY1"/>
                </a:cxn>
                <a:cxn ang="0">
                  <a:pos x="connsiteX2" y="connsiteY2"/>
                </a:cxn>
                <a:cxn ang="0">
                  <a:pos x="connsiteX3" y="connsiteY3"/>
                </a:cxn>
              </a:cxnLst>
              <a:rect l="l" t="t" r="r" b="b"/>
              <a:pathLst>
                <a:path w="203200" h="203200">
                  <a:moveTo>
                    <a:pt x="0" y="0"/>
                  </a:moveTo>
                  <a:lnTo>
                    <a:pt x="203200" y="0"/>
                  </a:lnTo>
                  <a:lnTo>
                    <a:pt x="203200" y="203200"/>
                  </a:lnTo>
                  <a:lnTo>
                    <a:pt x="0" y="203200"/>
                  </a:lnTo>
                  <a:close/>
                </a:path>
              </a:pathLst>
            </a:custGeom>
            <a:grpFill/>
            <a:ln w="12700" cap="flat">
              <a:noFill/>
              <a:prstDash val="solid"/>
              <a:miter/>
            </a:ln>
          </p:spPr>
          <p:txBody>
            <a:bodyPr rtlCol="0" anchor="ctr"/>
            <a:lstStyle/>
            <a:p>
              <a:endParaRPr lang="en-IN"/>
            </a:p>
          </p:txBody>
        </p:sp>
        <p:sp>
          <p:nvSpPr>
            <p:cNvPr id="26" name="Freeform: Shape 25">
              <a:extLst>
                <a:ext uri="{FF2B5EF4-FFF2-40B4-BE49-F238E27FC236}">
                  <a16:creationId xmlns:a16="http://schemas.microsoft.com/office/drawing/2014/main" id="{2BBEA323-D950-4BFD-AE04-0CEC91202149}"/>
                </a:ext>
              </a:extLst>
            </p:cNvPr>
            <p:cNvSpPr/>
            <p:nvPr/>
          </p:nvSpPr>
          <p:spPr>
            <a:xfrm>
              <a:off x="4267200" y="2006600"/>
              <a:ext cx="203200" cy="203200"/>
            </a:xfrm>
            <a:custGeom>
              <a:avLst/>
              <a:gdLst>
                <a:gd name="connsiteX0" fmla="*/ 0 w 203200"/>
                <a:gd name="connsiteY0" fmla="*/ 0 h 203200"/>
                <a:gd name="connsiteX1" fmla="*/ 203200 w 203200"/>
                <a:gd name="connsiteY1" fmla="*/ 0 h 203200"/>
                <a:gd name="connsiteX2" fmla="*/ 203200 w 203200"/>
                <a:gd name="connsiteY2" fmla="*/ 203200 h 203200"/>
                <a:gd name="connsiteX3" fmla="*/ 0 w 203200"/>
                <a:gd name="connsiteY3" fmla="*/ 203200 h 203200"/>
              </a:gdLst>
              <a:ahLst/>
              <a:cxnLst>
                <a:cxn ang="0">
                  <a:pos x="connsiteX0" y="connsiteY0"/>
                </a:cxn>
                <a:cxn ang="0">
                  <a:pos x="connsiteX1" y="connsiteY1"/>
                </a:cxn>
                <a:cxn ang="0">
                  <a:pos x="connsiteX2" y="connsiteY2"/>
                </a:cxn>
                <a:cxn ang="0">
                  <a:pos x="connsiteX3" y="connsiteY3"/>
                </a:cxn>
              </a:cxnLst>
              <a:rect l="l" t="t" r="r" b="b"/>
              <a:pathLst>
                <a:path w="203200" h="203200">
                  <a:moveTo>
                    <a:pt x="0" y="0"/>
                  </a:moveTo>
                  <a:lnTo>
                    <a:pt x="203200" y="0"/>
                  </a:lnTo>
                  <a:lnTo>
                    <a:pt x="203200" y="203200"/>
                  </a:lnTo>
                  <a:lnTo>
                    <a:pt x="0" y="203200"/>
                  </a:lnTo>
                  <a:close/>
                </a:path>
              </a:pathLst>
            </a:custGeom>
            <a:grpFill/>
            <a:ln w="12700" cap="flat">
              <a:noFill/>
              <a:prstDash val="solid"/>
              <a:miter/>
            </a:ln>
          </p:spPr>
          <p:txBody>
            <a:bodyPr rtlCol="0" anchor="ctr"/>
            <a:lstStyle/>
            <a:p>
              <a:endParaRPr lang="en-IN"/>
            </a:p>
          </p:txBody>
        </p:sp>
        <p:sp>
          <p:nvSpPr>
            <p:cNvPr id="27" name="Freeform: Shape 26">
              <a:extLst>
                <a:ext uri="{FF2B5EF4-FFF2-40B4-BE49-F238E27FC236}">
                  <a16:creationId xmlns:a16="http://schemas.microsoft.com/office/drawing/2014/main" id="{00E874DB-3C09-4DFB-BB28-6584CE4898AA}"/>
                </a:ext>
              </a:extLst>
            </p:cNvPr>
            <p:cNvSpPr/>
            <p:nvPr/>
          </p:nvSpPr>
          <p:spPr>
            <a:xfrm>
              <a:off x="4673600" y="2006600"/>
              <a:ext cx="203200" cy="203200"/>
            </a:xfrm>
            <a:custGeom>
              <a:avLst/>
              <a:gdLst>
                <a:gd name="connsiteX0" fmla="*/ 0 w 203200"/>
                <a:gd name="connsiteY0" fmla="*/ 0 h 203200"/>
                <a:gd name="connsiteX1" fmla="*/ 203200 w 203200"/>
                <a:gd name="connsiteY1" fmla="*/ 0 h 203200"/>
                <a:gd name="connsiteX2" fmla="*/ 203200 w 203200"/>
                <a:gd name="connsiteY2" fmla="*/ 203200 h 203200"/>
                <a:gd name="connsiteX3" fmla="*/ 0 w 203200"/>
                <a:gd name="connsiteY3" fmla="*/ 203200 h 203200"/>
              </a:gdLst>
              <a:ahLst/>
              <a:cxnLst>
                <a:cxn ang="0">
                  <a:pos x="connsiteX0" y="connsiteY0"/>
                </a:cxn>
                <a:cxn ang="0">
                  <a:pos x="connsiteX1" y="connsiteY1"/>
                </a:cxn>
                <a:cxn ang="0">
                  <a:pos x="connsiteX2" y="connsiteY2"/>
                </a:cxn>
                <a:cxn ang="0">
                  <a:pos x="connsiteX3" y="connsiteY3"/>
                </a:cxn>
              </a:cxnLst>
              <a:rect l="l" t="t" r="r" b="b"/>
              <a:pathLst>
                <a:path w="203200" h="203200">
                  <a:moveTo>
                    <a:pt x="0" y="0"/>
                  </a:moveTo>
                  <a:lnTo>
                    <a:pt x="203200" y="0"/>
                  </a:lnTo>
                  <a:lnTo>
                    <a:pt x="203200" y="203200"/>
                  </a:lnTo>
                  <a:lnTo>
                    <a:pt x="0" y="203200"/>
                  </a:lnTo>
                  <a:close/>
                </a:path>
              </a:pathLst>
            </a:custGeom>
            <a:grpFill/>
            <a:ln w="12700" cap="flat">
              <a:noFill/>
              <a:prstDash val="solid"/>
              <a:miter/>
            </a:ln>
          </p:spPr>
          <p:txBody>
            <a:bodyPr rtlCol="0" anchor="ctr"/>
            <a:lstStyle/>
            <a:p>
              <a:endParaRPr lang="en-IN"/>
            </a:p>
          </p:txBody>
        </p:sp>
        <p:sp>
          <p:nvSpPr>
            <p:cNvPr id="37" name="Freeform: Shape 36">
              <a:extLst>
                <a:ext uri="{FF2B5EF4-FFF2-40B4-BE49-F238E27FC236}">
                  <a16:creationId xmlns:a16="http://schemas.microsoft.com/office/drawing/2014/main" id="{C82BBB2A-8CF9-4731-A95C-6C286C766574}"/>
                </a:ext>
              </a:extLst>
            </p:cNvPr>
            <p:cNvSpPr/>
            <p:nvPr/>
          </p:nvSpPr>
          <p:spPr>
            <a:xfrm>
              <a:off x="4267200" y="2413000"/>
              <a:ext cx="203200" cy="203200"/>
            </a:xfrm>
            <a:custGeom>
              <a:avLst/>
              <a:gdLst>
                <a:gd name="connsiteX0" fmla="*/ 0 w 203200"/>
                <a:gd name="connsiteY0" fmla="*/ 0 h 203200"/>
                <a:gd name="connsiteX1" fmla="*/ 203200 w 203200"/>
                <a:gd name="connsiteY1" fmla="*/ 0 h 203200"/>
                <a:gd name="connsiteX2" fmla="*/ 203200 w 203200"/>
                <a:gd name="connsiteY2" fmla="*/ 203200 h 203200"/>
                <a:gd name="connsiteX3" fmla="*/ 0 w 203200"/>
                <a:gd name="connsiteY3" fmla="*/ 203200 h 203200"/>
              </a:gdLst>
              <a:ahLst/>
              <a:cxnLst>
                <a:cxn ang="0">
                  <a:pos x="connsiteX0" y="connsiteY0"/>
                </a:cxn>
                <a:cxn ang="0">
                  <a:pos x="connsiteX1" y="connsiteY1"/>
                </a:cxn>
                <a:cxn ang="0">
                  <a:pos x="connsiteX2" y="connsiteY2"/>
                </a:cxn>
                <a:cxn ang="0">
                  <a:pos x="connsiteX3" y="connsiteY3"/>
                </a:cxn>
              </a:cxnLst>
              <a:rect l="l" t="t" r="r" b="b"/>
              <a:pathLst>
                <a:path w="203200" h="203200">
                  <a:moveTo>
                    <a:pt x="0" y="0"/>
                  </a:moveTo>
                  <a:lnTo>
                    <a:pt x="203200" y="0"/>
                  </a:lnTo>
                  <a:lnTo>
                    <a:pt x="203200" y="203200"/>
                  </a:lnTo>
                  <a:lnTo>
                    <a:pt x="0" y="203200"/>
                  </a:lnTo>
                  <a:close/>
                </a:path>
              </a:pathLst>
            </a:custGeom>
            <a:grpFill/>
            <a:ln w="12700" cap="flat">
              <a:noFill/>
              <a:prstDash val="solid"/>
              <a:miter/>
            </a:ln>
          </p:spPr>
          <p:txBody>
            <a:bodyPr rtlCol="0" anchor="ctr"/>
            <a:lstStyle/>
            <a:p>
              <a:endParaRPr lang="en-IN"/>
            </a:p>
          </p:txBody>
        </p:sp>
        <p:sp>
          <p:nvSpPr>
            <p:cNvPr id="38" name="Freeform: Shape 37">
              <a:extLst>
                <a:ext uri="{FF2B5EF4-FFF2-40B4-BE49-F238E27FC236}">
                  <a16:creationId xmlns:a16="http://schemas.microsoft.com/office/drawing/2014/main" id="{E3DF35CB-8AC0-4835-B619-465C460C5DE4}"/>
                </a:ext>
              </a:extLst>
            </p:cNvPr>
            <p:cNvSpPr/>
            <p:nvPr/>
          </p:nvSpPr>
          <p:spPr>
            <a:xfrm>
              <a:off x="4673600" y="2413000"/>
              <a:ext cx="203200" cy="203200"/>
            </a:xfrm>
            <a:custGeom>
              <a:avLst/>
              <a:gdLst>
                <a:gd name="connsiteX0" fmla="*/ 0 w 203200"/>
                <a:gd name="connsiteY0" fmla="*/ 0 h 203200"/>
                <a:gd name="connsiteX1" fmla="*/ 203200 w 203200"/>
                <a:gd name="connsiteY1" fmla="*/ 0 h 203200"/>
                <a:gd name="connsiteX2" fmla="*/ 203200 w 203200"/>
                <a:gd name="connsiteY2" fmla="*/ 203200 h 203200"/>
                <a:gd name="connsiteX3" fmla="*/ 0 w 203200"/>
                <a:gd name="connsiteY3" fmla="*/ 203200 h 203200"/>
              </a:gdLst>
              <a:ahLst/>
              <a:cxnLst>
                <a:cxn ang="0">
                  <a:pos x="connsiteX0" y="connsiteY0"/>
                </a:cxn>
                <a:cxn ang="0">
                  <a:pos x="connsiteX1" y="connsiteY1"/>
                </a:cxn>
                <a:cxn ang="0">
                  <a:pos x="connsiteX2" y="connsiteY2"/>
                </a:cxn>
                <a:cxn ang="0">
                  <a:pos x="connsiteX3" y="connsiteY3"/>
                </a:cxn>
              </a:cxnLst>
              <a:rect l="l" t="t" r="r" b="b"/>
              <a:pathLst>
                <a:path w="203200" h="203200">
                  <a:moveTo>
                    <a:pt x="0" y="0"/>
                  </a:moveTo>
                  <a:lnTo>
                    <a:pt x="203200" y="0"/>
                  </a:lnTo>
                  <a:lnTo>
                    <a:pt x="203200" y="203200"/>
                  </a:lnTo>
                  <a:lnTo>
                    <a:pt x="0" y="203200"/>
                  </a:lnTo>
                  <a:close/>
                </a:path>
              </a:pathLst>
            </a:custGeom>
            <a:grpFill/>
            <a:ln w="12700" cap="flat">
              <a:noFill/>
              <a:prstDash val="solid"/>
              <a:miter/>
            </a:ln>
          </p:spPr>
          <p:txBody>
            <a:bodyPr rtlCol="0" anchor="ctr"/>
            <a:lstStyle/>
            <a:p>
              <a:endParaRPr lang="en-IN"/>
            </a:p>
          </p:txBody>
        </p:sp>
        <p:sp>
          <p:nvSpPr>
            <p:cNvPr id="39" name="Freeform: Shape 38">
              <a:extLst>
                <a:ext uri="{FF2B5EF4-FFF2-40B4-BE49-F238E27FC236}">
                  <a16:creationId xmlns:a16="http://schemas.microsoft.com/office/drawing/2014/main" id="{6355A292-A5AD-4824-8E4D-8F4670AD3D2F}"/>
                </a:ext>
              </a:extLst>
            </p:cNvPr>
            <p:cNvSpPr/>
            <p:nvPr/>
          </p:nvSpPr>
          <p:spPr>
            <a:xfrm>
              <a:off x="5486400" y="2413000"/>
              <a:ext cx="203200" cy="203200"/>
            </a:xfrm>
            <a:custGeom>
              <a:avLst/>
              <a:gdLst>
                <a:gd name="connsiteX0" fmla="*/ 0 w 203200"/>
                <a:gd name="connsiteY0" fmla="*/ 0 h 203200"/>
                <a:gd name="connsiteX1" fmla="*/ 203200 w 203200"/>
                <a:gd name="connsiteY1" fmla="*/ 0 h 203200"/>
                <a:gd name="connsiteX2" fmla="*/ 203200 w 203200"/>
                <a:gd name="connsiteY2" fmla="*/ 203200 h 203200"/>
                <a:gd name="connsiteX3" fmla="*/ 0 w 203200"/>
                <a:gd name="connsiteY3" fmla="*/ 203200 h 203200"/>
              </a:gdLst>
              <a:ahLst/>
              <a:cxnLst>
                <a:cxn ang="0">
                  <a:pos x="connsiteX0" y="connsiteY0"/>
                </a:cxn>
                <a:cxn ang="0">
                  <a:pos x="connsiteX1" y="connsiteY1"/>
                </a:cxn>
                <a:cxn ang="0">
                  <a:pos x="connsiteX2" y="connsiteY2"/>
                </a:cxn>
                <a:cxn ang="0">
                  <a:pos x="connsiteX3" y="connsiteY3"/>
                </a:cxn>
              </a:cxnLst>
              <a:rect l="l" t="t" r="r" b="b"/>
              <a:pathLst>
                <a:path w="203200" h="203200">
                  <a:moveTo>
                    <a:pt x="0" y="0"/>
                  </a:moveTo>
                  <a:lnTo>
                    <a:pt x="203200" y="0"/>
                  </a:lnTo>
                  <a:lnTo>
                    <a:pt x="203200" y="203200"/>
                  </a:lnTo>
                  <a:lnTo>
                    <a:pt x="0" y="203200"/>
                  </a:lnTo>
                  <a:close/>
                </a:path>
              </a:pathLst>
            </a:custGeom>
            <a:grpFill/>
            <a:ln w="12700" cap="flat">
              <a:noFill/>
              <a:prstDash val="solid"/>
              <a:miter/>
            </a:ln>
          </p:spPr>
          <p:txBody>
            <a:bodyPr rtlCol="0" anchor="ctr"/>
            <a:lstStyle/>
            <a:p>
              <a:endParaRPr lang="en-IN"/>
            </a:p>
          </p:txBody>
        </p:sp>
        <p:sp>
          <p:nvSpPr>
            <p:cNvPr id="40" name="Freeform: Shape 39">
              <a:extLst>
                <a:ext uri="{FF2B5EF4-FFF2-40B4-BE49-F238E27FC236}">
                  <a16:creationId xmlns:a16="http://schemas.microsoft.com/office/drawing/2014/main" id="{E4C92D32-D757-4CF3-A8C3-E76515510139}"/>
                </a:ext>
              </a:extLst>
            </p:cNvPr>
            <p:cNvSpPr/>
            <p:nvPr/>
          </p:nvSpPr>
          <p:spPr>
            <a:xfrm>
              <a:off x="5486400" y="2819400"/>
              <a:ext cx="203200" cy="203200"/>
            </a:xfrm>
            <a:custGeom>
              <a:avLst/>
              <a:gdLst>
                <a:gd name="connsiteX0" fmla="*/ 0 w 203200"/>
                <a:gd name="connsiteY0" fmla="*/ 0 h 203200"/>
                <a:gd name="connsiteX1" fmla="*/ 203200 w 203200"/>
                <a:gd name="connsiteY1" fmla="*/ 0 h 203200"/>
                <a:gd name="connsiteX2" fmla="*/ 203200 w 203200"/>
                <a:gd name="connsiteY2" fmla="*/ 203200 h 203200"/>
                <a:gd name="connsiteX3" fmla="*/ 0 w 203200"/>
                <a:gd name="connsiteY3" fmla="*/ 203200 h 203200"/>
              </a:gdLst>
              <a:ahLst/>
              <a:cxnLst>
                <a:cxn ang="0">
                  <a:pos x="connsiteX0" y="connsiteY0"/>
                </a:cxn>
                <a:cxn ang="0">
                  <a:pos x="connsiteX1" y="connsiteY1"/>
                </a:cxn>
                <a:cxn ang="0">
                  <a:pos x="connsiteX2" y="connsiteY2"/>
                </a:cxn>
                <a:cxn ang="0">
                  <a:pos x="connsiteX3" y="connsiteY3"/>
                </a:cxn>
              </a:cxnLst>
              <a:rect l="l" t="t" r="r" b="b"/>
              <a:pathLst>
                <a:path w="203200" h="203200">
                  <a:moveTo>
                    <a:pt x="0" y="0"/>
                  </a:moveTo>
                  <a:lnTo>
                    <a:pt x="203200" y="0"/>
                  </a:lnTo>
                  <a:lnTo>
                    <a:pt x="203200" y="203200"/>
                  </a:lnTo>
                  <a:lnTo>
                    <a:pt x="0" y="203200"/>
                  </a:lnTo>
                  <a:close/>
                </a:path>
              </a:pathLst>
            </a:custGeom>
            <a:grpFill/>
            <a:ln w="12700" cap="flat">
              <a:noFill/>
              <a:prstDash val="solid"/>
              <a:miter/>
            </a:ln>
          </p:spPr>
          <p:txBody>
            <a:bodyPr rtlCol="0" anchor="ctr"/>
            <a:lstStyle/>
            <a:p>
              <a:endParaRPr lang="en-IN"/>
            </a:p>
          </p:txBody>
        </p:sp>
        <p:sp>
          <p:nvSpPr>
            <p:cNvPr id="41" name="Freeform: Shape 40">
              <a:extLst>
                <a:ext uri="{FF2B5EF4-FFF2-40B4-BE49-F238E27FC236}">
                  <a16:creationId xmlns:a16="http://schemas.microsoft.com/office/drawing/2014/main" id="{6C4B278A-EA74-40EB-B6A5-0F71838E4C51}"/>
                </a:ext>
              </a:extLst>
            </p:cNvPr>
            <p:cNvSpPr/>
            <p:nvPr/>
          </p:nvSpPr>
          <p:spPr>
            <a:xfrm>
              <a:off x="5486400" y="3225800"/>
              <a:ext cx="203200" cy="203200"/>
            </a:xfrm>
            <a:custGeom>
              <a:avLst/>
              <a:gdLst>
                <a:gd name="connsiteX0" fmla="*/ 0 w 203200"/>
                <a:gd name="connsiteY0" fmla="*/ 0 h 203200"/>
                <a:gd name="connsiteX1" fmla="*/ 203200 w 203200"/>
                <a:gd name="connsiteY1" fmla="*/ 0 h 203200"/>
                <a:gd name="connsiteX2" fmla="*/ 203200 w 203200"/>
                <a:gd name="connsiteY2" fmla="*/ 203200 h 203200"/>
                <a:gd name="connsiteX3" fmla="*/ 0 w 203200"/>
                <a:gd name="connsiteY3" fmla="*/ 203200 h 203200"/>
              </a:gdLst>
              <a:ahLst/>
              <a:cxnLst>
                <a:cxn ang="0">
                  <a:pos x="connsiteX0" y="connsiteY0"/>
                </a:cxn>
                <a:cxn ang="0">
                  <a:pos x="connsiteX1" y="connsiteY1"/>
                </a:cxn>
                <a:cxn ang="0">
                  <a:pos x="connsiteX2" y="connsiteY2"/>
                </a:cxn>
                <a:cxn ang="0">
                  <a:pos x="connsiteX3" y="connsiteY3"/>
                </a:cxn>
              </a:cxnLst>
              <a:rect l="l" t="t" r="r" b="b"/>
              <a:pathLst>
                <a:path w="203200" h="203200">
                  <a:moveTo>
                    <a:pt x="0" y="0"/>
                  </a:moveTo>
                  <a:lnTo>
                    <a:pt x="203200" y="0"/>
                  </a:lnTo>
                  <a:lnTo>
                    <a:pt x="203200" y="203200"/>
                  </a:lnTo>
                  <a:lnTo>
                    <a:pt x="0" y="203200"/>
                  </a:lnTo>
                  <a:close/>
                </a:path>
              </a:pathLst>
            </a:custGeom>
            <a:grpFill/>
            <a:ln w="12700" cap="flat">
              <a:noFill/>
              <a:prstDash val="solid"/>
              <a:miter/>
            </a:ln>
          </p:spPr>
          <p:txBody>
            <a:bodyPr rtlCol="0" anchor="ctr"/>
            <a:lstStyle/>
            <a:p>
              <a:endParaRPr lang="en-IN"/>
            </a:p>
          </p:txBody>
        </p:sp>
        <p:sp>
          <p:nvSpPr>
            <p:cNvPr id="42" name="Freeform: Shape 41">
              <a:extLst>
                <a:ext uri="{FF2B5EF4-FFF2-40B4-BE49-F238E27FC236}">
                  <a16:creationId xmlns:a16="http://schemas.microsoft.com/office/drawing/2014/main" id="{C56D6208-D441-4A59-8372-09F672CF2ADE}"/>
                </a:ext>
              </a:extLst>
            </p:cNvPr>
            <p:cNvSpPr/>
            <p:nvPr/>
          </p:nvSpPr>
          <p:spPr>
            <a:xfrm>
              <a:off x="5486400" y="3632200"/>
              <a:ext cx="203200" cy="203200"/>
            </a:xfrm>
            <a:custGeom>
              <a:avLst/>
              <a:gdLst>
                <a:gd name="connsiteX0" fmla="*/ 0 w 203200"/>
                <a:gd name="connsiteY0" fmla="*/ 0 h 203200"/>
                <a:gd name="connsiteX1" fmla="*/ 203200 w 203200"/>
                <a:gd name="connsiteY1" fmla="*/ 0 h 203200"/>
                <a:gd name="connsiteX2" fmla="*/ 203200 w 203200"/>
                <a:gd name="connsiteY2" fmla="*/ 203200 h 203200"/>
                <a:gd name="connsiteX3" fmla="*/ 0 w 203200"/>
                <a:gd name="connsiteY3" fmla="*/ 203200 h 203200"/>
              </a:gdLst>
              <a:ahLst/>
              <a:cxnLst>
                <a:cxn ang="0">
                  <a:pos x="connsiteX0" y="connsiteY0"/>
                </a:cxn>
                <a:cxn ang="0">
                  <a:pos x="connsiteX1" y="connsiteY1"/>
                </a:cxn>
                <a:cxn ang="0">
                  <a:pos x="connsiteX2" y="connsiteY2"/>
                </a:cxn>
                <a:cxn ang="0">
                  <a:pos x="connsiteX3" y="connsiteY3"/>
                </a:cxn>
              </a:cxnLst>
              <a:rect l="l" t="t" r="r" b="b"/>
              <a:pathLst>
                <a:path w="203200" h="203200">
                  <a:moveTo>
                    <a:pt x="0" y="0"/>
                  </a:moveTo>
                  <a:lnTo>
                    <a:pt x="203200" y="0"/>
                  </a:lnTo>
                  <a:lnTo>
                    <a:pt x="203200" y="203200"/>
                  </a:lnTo>
                  <a:lnTo>
                    <a:pt x="0" y="203200"/>
                  </a:lnTo>
                  <a:close/>
                </a:path>
              </a:pathLst>
            </a:custGeom>
            <a:grpFill/>
            <a:ln w="12700" cap="flat">
              <a:noFill/>
              <a:prstDash val="solid"/>
              <a:miter/>
            </a:ln>
          </p:spPr>
          <p:txBody>
            <a:bodyPr rtlCol="0" anchor="ctr"/>
            <a:lstStyle/>
            <a:p>
              <a:endParaRPr lang="en-IN"/>
            </a:p>
          </p:txBody>
        </p:sp>
        <p:sp>
          <p:nvSpPr>
            <p:cNvPr id="43" name="Freeform: Shape 42">
              <a:extLst>
                <a:ext uri="{FF2B5EF4-FFF2-40B4-BE49-F238E27FC236}">
                  <a16:creationId xmlns:a16="http://schemas.microsoft.com/office/drawing/2014/main" id="{FF8EB506-E7F9-43F8-8807-833F16F6C42C}"/>
                </a:ext>
              </a:extLst>
            </p:cNvPr>
            <p:cNvSpPr/>
            <p:nvPr/>
          </p:nvSpPr>
          <p:spPr>
            <a:xfrm>
              <a:off x="3454400" y="2413000"/>
              <a:ext cx="203200" cy="203200"/>
            </a:xfrm>
            <a:custGeom>
              <a:avLst/>
              <a:gdLst>
                <a:gd name="connsiteX0" fmla="*/ 0 w 203200"/>
                <a:gd name="connsiteY0" fmla="*/ 0 h 203200"/>
                <a:gd name="connsiteX1" fmla="*/ 203200 w 203200"/>
                <a:gd name="connsiteY1" fmla="*/ 0 h 203200"/>
                <a:gd name="connsiteX2" fmla="*/ 203200 w 203200"/>
                <a:gd name="connsiteY2" fmla="*/ 203200 h 203200"/>
                <a:gd name="connsiteX3" fmla="*/ 0 w 203200"/>
                <a:gd name="connsiteY3" fmla="*/ 203200 h 203200"/>
              </a:gdLst>
              <a:ahLst/>
              <a:cxnLst>
                <a:cxn ang="0">
                  <a:pos x="connsiteX0" y="connsiteY0"/>
                </a:cxn>
                <a:cxn ang="0">
                  <a:pos x="connsiteX1" y="connsiteY1"/>
                </a:cxn>
                <a:cxn ang="0">
                  <a:pos x="connsiteX2" y="connsiteY2"/>
                </a:cxn>
                <a:cxn ang="0">
                  <a:pos x="connsiteX3" y="connsiteY3"/>
                </a:cxn>
              </a:cxnLst>
              <a:rect l="l" t="t" r="r" b="b"/>
              <a:pathLst>
                <a:path w="203200" h="203200">
                  <a:moveTo>
                    <a:pt x="0" y="0"/>
                  </a:moveTo>
                  <a:lnTo>
                    <a:pt x="203200" y="0"/>
                  </a:lnTo>
                  <a:lnTo>
                    <a:pt x="203200" y="203200"/>
                  </a:lnTo>
                  <a:lnTo>
                    <a:pt x="0" y="203200"/>
                  </a:lnTo>
                  <a:close/>
                </a:path>
              </a:pathLst>
            </a:custGeom>
            <a:grpFill/>
            <a:ln w="12700" cap="flat">
              <a:noFill/>
              <a:prstDash val="solid"/>
              <a:miter/>
            </a:ln>
          </p:spPr>
          <p:txBody>
            <a:bodyPr rtlCol="0" anchor="ctr"/>
            <a:lstStyle/>
            <a:p>
              <a:endParaRPr lang="en-IN"/>
            </a:p>
          </p:txBody>
        </p:sp>
        <p:sp>
          <p:nvSpPr>
            <p:cNvPr id="44" name="Freeform: Shape 43">
              <a:extLst>
                <a:ext uri="{FF2B5EF4-FFF2-40B4-BE49-F238E27FC236}">
                  <a16:creationId xmlns:a16="http://schemas.microsoft.com/office/drawing/2014/main" id="{BA002901-EAE7-42B8-A71C-B06770BCF829}"/>
                </a:ext>
              </a:extLst>
            </p:cNvPr>
            <p:cNvSpPr/>
            <p:nvPr/>
          </p:nvSpPr>
          <p:spPr>
            <a:xfrm>
              <a:off x="3454400" y="2819400"/>
              <a:ext cx="203200" cy="203200"/>
            </a:xfrm>
            <a:custGeom>
              <a:avLst/>
              <a:gdLst>
                <a:gd name="connsiteX0" fmla="*/ 0 w 203200"/>
                <a:gd name="connsiteY0" fmla="*/ 0 h 203200"/>
                <a:gd name="connsiteX1" fmla="*/ 203200 w 203200"/>
                <a:gd name="connsiteY1" fmla="*/ 0 h 203200"/>
                <a:gd name="connsiteX2" fmla="*/ 203200 w 203200"/>
                <a:gd name="connsiteY2" fmla="*/ 203200 h 203200"/>
                <a:gd name="connsiteX3" fmla="*/ 0 w 203200"/>
                <a:gd name="connsiteY3" fmla="*/ 203200 h 203200"/>
              </a:gdLst>
              <a:ahLst/>
              <a:cxnLst>
                <a:cxn ang="0">
                  <a:pos x="connsiteX0" y="connsiteY0"/>
                </a:cxn>
                <a:cxn ang="0">
                  <a:pos x="connsiteX1" y="connsiteY1"/>
                </a:cxn>
                <a:cxn ang="0">
                  <a:pos x="connsiteX2" y="connsiteY2"/>
                </a:cxn>
                <a:cxn ang="0">
                  <a:pos x="connsiteX3" y="connsiteY3"/>
                </a:cxn>
              </a:cxnLst>
              <a:rect l="l" t="t" r="r" b="b"/>
              <a:pathLst>
                <a:path w="203200" h="203200">
                  <a:moveTo>
                    <a:pt x="0" y="0"/>
                  </a:moveTo>
                  <a:lnTo>
                    <a:pt x="203200" y="0"/>
                  </a:lnTo>
                  <a:lnTo>
                    <a:pt x="203200" y="203200"/>
                  </a:lnTo>
                  <a:lnTo>
                    <a:pt x="0" y="203200"/>
                  </a:lnTo>
                  <a:close/>
                </a:path>
              </a:pathLst>
            </a:custGeom>
            <a:grpFill/>
            <a:ln w="12700" cap="flat">
              <a:noFill/>
              <a:prstDash val="solid"/>
              <a:miter/>
            </a:ln>
          </p:spPr>
          <p:txBody>
            <a:bodyPr rtlCol="0" anchor="ctr"/>
            <a:lstStyle/>
            <a:p>
              <a:endParaRPr lang="en-IN"/>
            </a:p>
          </p:txBody>
        </p:sp>
        <p:sp>
          <p:nvSpPr>
            <p:cNvPr id="45" name="Freeform: Shape 44">
              <a:extLst>
                <a:ext uri="{FF2B5EF4-FFF2-40B4-BE49-F238E27FC236}">
                  <a16:creationId xmlns:a16="http://schemas.microsoft.com/office/drawing/2014/main" id="{513E3685-EA25-44C5-BF14-92696253B579}"/>
                </a:ext>
              </a:extLst>
            </p:cNvPr>
            <p:cNvSpPr/>
            <p:nvPr/>
          </p:nvSpPr>
          <p:spPr>
            <a:xfrm>
              <a:off x="3454400" y="3225800"/>
              <a:ext cx="203200" cy="203200"/>
            </a:xfrm>
            <a:custGeom>
              <a:avLst/>
              <a:gdLst>
                <a:gd name="connsiteX0" fmla="*/ 0 w 203200"/>
                <a:gd name="connsiteY0" fmla="*/ 0 h 203200"/>
                <a:gd name="connsiteX1" fmla="*/ 203200 w 203200"/>
                <a:gd name="connsiteY1" fmla="*/ 0 h 203200"/>
                <a:gd name="connsiteX2" fmla="*/ 203200 w 203200"/>
                <a:gd name="connsiteY2" fmla="*/ 203200 h 203200"/>
                <a:gd name="connsiteX3" fmla="*/ 0 w 203200"/>
                <a:gd name="connsiteY3" fmla="*/ 203200 h 203200"/>
              </a:gdLst>
              <a:ahLst/>
              <a:cxnLst>
                <a:cxn ang="0">
                  <a:pos x="connsiteX0" y="connsiteY0"/>
                </a:cxn>
                <a:cxn ang="0">
                  <a:pos x="connsiteX1" y="connsiteY1"/>
                </a:cxn>
                <a:cxn ang="0">
                  <a:pos x="connsiteX2" y="connsiteY2"/>
                </a:cxn>
                <a:cxn ang="0">
                  <a:pos x="connsiteX3" y="connsiteY3"/>
                </a:cxn>
              </a:cxnLst>
              <a:rect l="l" t="t" r="r" b="b"/>
              <a:pathLst>
                <a:path w="203200" h="203200">
                  <a:moveTo>
                    <a:pt x="0" y="0"/>
                  </a:moveTo>
                  <a:lnTo>
                    <a:pt x="203200" y="0"/>
                  </a:lnTo>
                  <a:lnTo>
                    <a:pt x="203200" y="203200"/>
                  </a:lnTo>
                  <a:lnTo>
                    <a:pt x="0" y="203200"/>
                  </a:lnTo>
                  <a:close/>
                </a:path>
              </a:pathLst>
            </a:custGeom>
            <a:grpFill/>
            <a:ln w="12700" cap="flat">
              <a:noFill/>
              <a:prstDash val="solid"/>
              <a:miter/>
            </a:ln>
          </p:spPr>
          <p:txBody>
            <a:bodyPr rtlCol="0" anchor="ctr"/>
            <a:lstStyle/>
            <a:p>
              <a:endParaRPr lang="en-IN"/>
            </a:p>
          </p:txBody>
        </p:sp>
        <p:sp>
          <p:nvSpPr>
            <p:cNvPr id="46" name="Freeform: Shape 45">
              <a:extLst>
                <a:ext uri="{FF2B5EF4-FFF2-40B4-BE49-F238E27FC236}">
                  <a16:creationId xmlns:a16="http://schemas.microsoft.com/office/drawing/2014/main" id="{C4924EC9-B1AA-4C97-946D-DCF025424F93}"/>
                </a:ext>
              </a:extLst>
            </p:cNvPr>
            <p:cNvSpPr/>
            <p:nvPr/>
          </p:nvSpPr>
          <p:spPr>
            <a:xfrm>
              <a:off x="3454400" y="3632200"/>
              <a:ext cx="203200" cy="203200"/>
            </a:xfrm>
            <a:custGeom>
              <a:avLst/>
              <a:gdLst>
                <a:gd name="connsiteX0" fmla="*/ 0 w 203200"/>
                <a:gd name="connsiteY0" fmla="*/ 0 h 203200"/>
                <a:gd name="connsiteX1" fmla="*/ 203200 w 203200"/>
                <a:gd name="connsiteY1" fmla="*/ 0 h 203200"/>
                <a:gd name="connsiteX2" fmla="*/ 203200 w 203200"/>
                <a:gd name="connsiteY2" fmla="*/ 203200 h 203200"/>
                <a:gd name="connsiteX3" fmla="*/ 0 w 203200"/>
                <a:gd name="connsiteY3" fmla="*/ 203200 h 203200"/>
              </a:gdLst>
              <a:ahLst/>
              <a:cxnLst>
                <a:cxn ang="0">
                  <a:pos x="connsiteX0" y="connsiteY0"/>
                </a:cxn>
                <a:cxn ang="0">
                  <a:pos x="connsiteX1" y="connsiteY1"/>
                </a:cxn>
                <a:cxn ang="0">
                  <a:pos x="connsiteX2" y="connsiteY2"/>
                </a:cxn>
                <a:cxn ang="0">
                  <a:pos x="connsiteX3" y="connsiteY3"/>
                </a:cxn>
              </a:cxnLst>
              <a:rect l="l" t="t" r="r" b="b"/>
              <a:pathLst>
                <a:path w="203200" h="203200">
                  <a:moveTo>
                    <a:pt x="0" y="0"/>
                  </a:moveTo>
                  <a:lnTo>
                    <a:pt x="203200" y="0"/>
                  </a:lnTo>
                  <a:lnTo>
                    <a:pt x="203200" y="203200"/>
                  </a:lnTo>
                  <a:lnTo>
                    <a:pt x="0" y="203200"/>
                  </a:lnTo>
                  <a:close/>
                </a:path>
              </a:pathLst>
            </a:custGeom>
            <a:grpFill/>
            <a:ln w="12700" cap="flat">
              <a:noFill/>
              <a:prstDash val="solid"/>
              <a:miter/>
            </a:ln>
          </p:spPr>
          <p:txBody>
            <a:bodyPr rtlCol="0" anchor="ctr"/>
            <a:lstStyle/>
            <a:p>
              <a:endParaRPr lang="en-IN"/>
            </a:p>
          </p:txBody>
        </p:sp>
        <p:sp>
          <p:nvSpPr>
            <p:cNvPr id="47" name="Freeform: Shape 46">
              <a:extLst>
                <a:ext uri="{FF2B5EF4-FFF2-40B4-BE49-F238E27FC236}">
                  <a16:creationId xmlns:a16="http://schemas.microsoft.com/office/drawing/2014/main" id="{1CE93B7C-B3BE-496F-99F0-EA407DFFB30F}"/>
                </a:ext>
              </a:extLst>
            </p:cNvPr>
            <p:cNvSpPr/>
            <p:nvPr/>
          </p:nvSpPr>
          <p:spPr>
            <a:xfrm>
              <a:off x="1524000" y="381000"/>
              <a:ext cx="6096000" cy="3352800"/>
            </a:xfrm>
            <a:custGeom>
              <a:avLst/>
              <a:gdLst>
                <a:gd name="connsiteX0" fmla="*/ 5994400 w 6096000"/>
                <a:gd name="connsiteY0" fmla="*/ 1016000 h 3352800"/>
                <a:gd name="connsiteX1" fmla="*/ 5892800 w 6096000"/>
                <a:gd name="connsiteY1" fmla="*/ 1016000 h 3352800"/>
                <a:gd name="connsiteX2" fmla="*/ 5892800 w 6096000"/>
                <a:gd name="connsiteY2" fmla="*/ 711200 h 3352800"/>
                <a:gd name="connsiteX3" fmla="*/ 5791200 w 6096000"/>
                <a:gd name="connsiteY3" fmla="*/ 609600 h 3352800"/>
                <a:gd name="connsiteX4" fmla="*/ 4673600 w 6096000"/>
                <a:gd name="connsiteY4" fmla="*/ 609600 h 3352800"/>
                <a:gd name="connsiteX5" fmla="*/ 4572000 w 6096000"/>
                <a:gd name="connsiteY5" fmla="*/ 711200 h 3352800"/>
                <a:gd name="connsiteX6" fmla="*/ 4572000 w 6096000"/>
                <a:gd name="connsiteY6" fmla="*/ 1016000 h 3352800"/>
                <a:gd name="connsiteX7" fmla="*/ 4470400 w 6096000"/>
                <a:gd name="connsiteY7" fmla="*/ 1016000 h 3352800"/>
                <a:gd name="connsiteX8" fmla="*/ 4368800 w 6096000"/>
                <a:gd name="connsiteY8" fmla="*/ 1117600 h 3352800"/>
                <a:gd name="connsiteX9" fmla="*/ 4368800 w 6096000"/>
                <a:gd name="connsiteY9" fmla="*/ 1625600 h 3352800"/>
                <a:gd name="connsiteX10" fmla="*/ 4165600 w 6096000"/>
                <a:gd name="connsiteY10" fmla="*/ 1625600 h 3352800"/>
                <a:gd name="connsiteX11" fmla="*/ 4165600 w 6096000"/>
                <a:gd name="connsiteY11" fmla="*/ 711200 h 3352800"/>
                <a:gd name="connsiteX12" fmla="*/ 4064000 w 6096000"/>
                <a:gd name="connsiteY12" fmla="*/ 609600 h 3352800"/>
                <a:gd name="connsiteX13" fmla="*/ 3759200 w 6096000"/>
                <a:gd name="connsiteY13" fmla="*/ 609600 h 3352800"/>
                <a:gd name="connsiteX14" fmla="*/ 3759200 w 6096000"/>
                <a:gd name="connsiteY14" fmla="*/ 101600 h 3352800"/>
                <a:gd name="connsiteX15" fmla="*/ 3657600 w 6096000"/>
                <a:gd name="connsiteY15" fmla="*/ 0 h 3352800"/>
                <a:gd name="connsiteX16" fmla="*/ 2438400 w 6096000"/>
                <a:gd name="connsiteY16" fmla="*/ 0 h 3352800"/>
                <a:gd name="connsiteX17" fmla="*/ 2336800 w 6096000"/>
                <a:gd name="connsiteY17" fmla="*/ 101600 h 3352800"/>
                <a:gd name="connsiteX18" fmla="*/ 2336800 w 6096000"/>
                <a:gd name="connsiteY18" fmla="*/ 609600 h 3352800"/>
                <a:gd name="connsiteX19" fmla="*/ 2032000 w 6096000"/>
                <a:gd name="connsiteY19" fmla="*/ 609600 h 3352800"/>
                <a:gd name="connsiteX20" fmla="*/ 1930400 w 6096000"/>
                <a:gd name="connsiteY20" fmla="*/ 711200 h 3352800"/>
                <a:gd name="connsiteX21" fmla="*/ 1930400 w 6096000"/>
                <a:gd name="connsiteY21" fmla="*/ 1625600 h 3352800"/>
                <a:gd name="connsiteX22" fmla="*/ 1727200 w 6096000"/>
                <a:gd name="connsiteY22" fmla="*/ 1625600 h 3352800"/>
                <a:gd name="connsiteX23" fmla="*/ 1727200 w 6096000"/>
                <a:gd name="connsiteY23" fmla="*/ 1117600 h 3352800"/>
                <a:gd name="connsiteX24" fmla="*/ 1625600 w 6096000"/>
                <a:gd name="connsiteY24" fmla="*/ 1016000 h 3352800"/>
                <a:gd name="connsiteX25" fmla="*/ 1524000 w 6096000"/>
                <a:gd name="connsiteY25" fmla="*/ 1016000 h 3352800"/>
                <a:gd name="connsiteX26" fmla="*/ 1524000 w 6096000"/>
                <a:gd name="connsiteY26" fmla="*/ 711200 h 3352800"/>
                <a:gd name="connsiteX27" fmla="*/ 1422400 w 6096000"/>
                <a:gd name="connsiteY27" fmla="*/ 609600 h 3352800"/>
                <a:gd name="connsiteX28" fmla="*/ 304800 w 6096000"/>
                <a:gd name="connsiteY28" fmla="*/ 609600 h 3352800"/>
                <a:gd name="connsiteX29" fmla="*/ 203200 w 6096000"/>
                <a:gd name="connsiteY29" fmla="*/ 711200 h 3352800"/>
                <a:gd name="connsiteX30" fmla="*/ 203200 w 6096000"/>
                <a:gd name="connsiteY30" fmla="*/ 1016000 h 3352800"/>
                <a:gd name="connsiteX31" fmla="*/ 101600 w 6096000"/>
                <a:gd name="connsiteY31" fmla="*/ 1016000 h 3352800"/>
                <a:gd name="connsiteX32" fmla="*/ 0 w 6096000"/>
                <a:gd name="connsiteY32" fmla="*/ 1117600 h 3352800"/>
                <a:gd name="connsiteX33" fmla="*/ 0 w 6096000"/>
                <a:gd name="connsiteY33" fmla="*/ 3352800 h 3352800"/>
                <a:gd name="connsiteX34" fmla="*/ 203200 w 6096000"/>
                <a:gd name="connsiteY34" fmla="*/ 3352800 h 3352800"/>
                <a:gd name="connsiteX35" fmla="*/ 203200 w 6096000"/>
                <a:gd name="connsiteY35" fmla="*/ 1219200 h 3352800"/>
                <a:gd name="connsiteX36" fmla="*/ 1524000 w 6096000"/>
                <a:gd name="connsiteY36" fmla="*/ 1219200 h 3352800"/>
                <a:gd name="connsiteX37" fmla="*/ 1524000 w 6096000"/>
                <a:gd name="connsiteY37" fmla="*/ 2540000 h 3352800"/>
                <a:gd name="connsiteX38" fmla="*/ 1727200 w 6096000"/>
                <a:gd name="connsiteY38" fmla="*/ 2540000 h 3352800"/>
                <a:gd name="connsiteX39" fmla="*/ 1727200 w 6096000"/>
                <a:gd name="connsiteY39" fmla="*/ 1828800 h 3352800"/>
                <a:gd name="connsiteX40" fmla="*/ 2336800 w 6096000"/>
                <a:gd name="connsiteY40" fmla="*/ 1828800 h 3352800"/>
                <a:gd name="connsiteX41" fmla="*/ 2336800 w 6096000"/>
                <a:gd name="connsiteY41" fmla="*/ 2438400 h 3352800"/>
                <a:gd name="connsiteX42" fmla="*/ 2540000 w 6096000"/>
                <a:gd name="connsiteY42" fmla="*/ 2438400 h 3352800"/>
                <a:gd name="connsiteX43" fmla="*/ 2540000 w 6096000"/>
                <a:gd name="connsiteY43" fmla="*/ 203200 h 3352800"/>
                <a:gd name="connsiteX44" fmla="*/ 3556000 w 6096000"/>
                <a:gd name="connsiteY44" fmla="*/ 203200 h 3352800"/>
                <a:gd name="connsiteX45" fmla="*/ 3556000 w 6096000"/>
                <a:gd name="connsiteY45" fmla="*/ 2438400 h 3352800"/>
                <a:gd name="connsiteX46" fmla="*/ 3759200 w 6096000"/>
                <a:gd name="connsiteY46" fmla="*/ 2438400 h 3352800"/>
                <a:gd name="connsiteX47" fmla="*/ 3759200 w 6096000"/>
                <a:gd name="connsiteY47" fmla="*/ 1828800 h 3352800"/>
                <a:gd name="connsiteX48" fmla="*/ 4368800 w 6096000"/>
                <a:gd name="connsiteY48" fmla="*/ 1828800 h 3352800"/>
                <a:gd name="connsiteX49" fmla="*/ 4368800 w 6096000"/>
                <a:gd name="connsiteY49" fmla="*/ 3048000 h 3352800"/>
                <a:gd name="connsiteX50" fmla="*/ 4572000 w 6096000"/>
                <a:gd name="connsiteY50" fmla="*/ 3048000 h 3352800"/>
                <a:gd name="connsiteX51" fmla="*/ 4572000 w 6096000"/>
                <a:gd name="connsiteY51" fmla="*/ 1219200 h 3352800"/>
                <a:gd name="connsiteX52" fmla="*/ 5892800 w 6096000"/>
                <a:gd name="connsiteY52" fmla="*/ 1219200 h 3352800"/>
                <a:gd name="connsiteX53" fmla="*/ 5892800 w 6096000"/>
                <a:gd name="connsiteY53" fmla="*/ 3352800 h 3352800"/>
                <a:gd name="connsiteX54" fmla="*/ 6096000 w 6096000"/>
                <a:gd name="connsiteY54" fmla="*/ 3352800 h 3352800"/>
                <a:gd name="connsiteX55" fmla="*/ 6096000 w 6096000"/>
                <a:gd name="connsiteY55" fmla="*/ 1117600 h 3352800"/>
                <a:gd name="connsiteX56" fmla="*/ 5994400 w 6096000"/>
                <a:gd name="connsiteY56" fmla="*/ 1016000 h 3352800"/>
                <a:gd name="connsiteX57" fmla="*/ 406400 w 6096000"/>
                <a:gd name="connsiteY57" fmla="*/ 1016000 h 3352800"/>
                <a:gd name="connsiteX58" fmla="*/ 406400 w 6096000"/>
                <a:gd name="connsiteY58" fmla="*/ 812800 h 3352800"/>
                <a:gd name="connsiteX59" fmla="*/ 1320800 w 6096000"/>
                <a:gd name="connsiteY59" fmla="*/ 812800 h 3352800"/>
                <a:gd name="connsiteX60" fmla="*/ 1320800 w 6096000"/>
                <a:gd name="connsiteY60" fmla="*/ 1016000 h 3352800"/>
                <a:gd name="connsiteX61" fmla="*/ 2133600 w 6096000"/>
                <a:gd name="connsiteY61" fmla="*/ 1625600 h 3352800"/>
                <a:gd name="connsiteX62" fmla="*/ 2133600 w 6096000"/>
                <a:gd name="connsiteY62" fmla="*/ 812800 h 3352800"/>
                <a:gd name="connsiteX63" fmla="*/ 2336800 w 6096000"/>
                <a:gd name="connsiteY63" fmla="*/ 812800 h 3352800"/>
                <a:gd name="connsiteX64" fmla="*/ 2336800 w 6096000"/>
                <a:gd name="connsiteY64" fmla="*/ 1625600 h 3352800"/>
                <a:gd name="connsiteX65" fmla="*/ 3759200 w 6096000"/>
                <a:gd name="connsiteY65" fmla="*/ 1625600 h 3352800"/>
                <a:gd name="connsiteX66" fmla="*/ 3759200 w 6096000"/>
                <a:gd name="connsiteY66" fmla="*/ 812800 h 3352800"/>
                <a:gd name="connsiteX67" fmla="*/ 3962400 w 6096000"/>
                <a:gd name="connsiteY67" fmla="*/ 812800 h 3352800"/>
                <a:gd name="connsiteX68" fmla="*/ 3962400 w 6096000"/>
                <a:gd name="connsiteY68" fmla="*/ 1625600 h 3352800"/>
                <a:gd name="connsiteX69" fmla="*/ 4775200 w 6096000"/>
                <a:gd name="connsiteY69" fmla="*/ 1016000 h 3352800"/>
                <a:gd name="connsiteX70" fmla="*/ 4775200 w 6096000"/>
                <a:gd name="connsiteY70" fmla="*/ 812800 h 3352800"/>
                <a:gd name="connsiteX71" fmla="*/ 5689600 w 6096000"/>
                <a:gd name="connsiteY71" fmla="*/ 812800 h 3352800"/>
                <a:gd name="connsiteX72" fmla="*/ 5689600 w 6096000"/>
                <a:gd name="connsiteY72" fmla="*/ 1016000 h 3352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096000" h="3352800">
                  <a:moveTo>
                    <a:pt x="5994400" y="1016000"/>
                  </a:moveTo>
                  <a:lnTo>
                    <a:pt x="5892800" y="1016000"/>
                  </a:lnTo>
                  <a:lnTo>
                    <a:pt x="5892800" y="711200"/>
                  </a:lnTo>
                  <a:cubicBezTo>
                    <a:pt x="5892800" y="655091"/>
                    <a:pt x="5847309" y="609600"/>
                    <a:pt x="5791200" y="609600"/>
                  </a:cubicBezTo>
                  <a:lnTo>
                    <a:pt x="4673600" y="609600"/>
                  </a:lnTo>
                  <a:cubicBezTo>
                    <a:pt x="4617492" y="609600"/>
                    <a:pt x="4572000" y="655091"/>
                    <a:pt x="4572000" y="711200"/>
                  </a:cubicBezTo>
                  <a:lnTo>
                    <a:pt x="4572000" y="1016000"/>
                  </a:lnTo>
                  <a:lnTo>
                    <a:pt x="4470400" y="1016000"/>
                  </a:lnTo>
                  <a:cubicBezTo>
                    <a:pt x="4414292" y="1016000"/>
                    <a:pt x="4368800" y="1061491"/>
                    <a:pt x="4368800" y="1117600"/>
                  </a:cubicBezTo>
                  <a:lnTo>
                    <a:pt x="4368800" y="1625600"/>
                  </a:lnTo>
                  <a:lnTo>
                    <a:pt x="4165600" y="1625600"/>
                  </a:lnTo>
                  <a:lnTo>
                    <a:pt x="4165600" y="711200"/>
                  </a:lnTo>
                  <a:cubicBezTo>
                    <a:pt x="4165600" y="655091"/>
                    <a:pt x="4120109" y="609600"/>
                    <a:pt x="4064000" y="609600"/>
                  </a:cubicBezTo>
                  <a:lnTo>
                    <a:pt x="3759200" y="609600"/>
                  </a:lnTo>
                  <a:lnTo>
                    <a:pt x="3759200" y="101600"/>
                  </a:lnTo>
                  <a:cubicBezTo>
                    <a:pt x="3759200" y="45492"/>
                    <a:pt x="3713709" y="0"/>
                    <a:pt x="3657600" y="0"/>
                  </a:cubicBezTo>
                  <a:lnTo>
                    <a:pt x="2438400" y="0"/>
                  </a:lnTo>
                  <a:cubicBezTo>
                    <a:pt x="2382292" y="0"/>
                    <a:pt x="2336800" y="45492"/>
                    <a:pt x="2336800" y="101600"/>
                  </a:cubicBezTo>
                  <a:lnTo>
                    <a:pt x="2336800" y="609600"/>
                  </a:lnTo>
                  <a:lnTo>
                    <a:pt x="2032000" y="609600"/>
                  </a:lnTo>
                  <a:cubicBezTo>
                    <a:pt x="1975891" y="609600"/>
                    <a:pt x="1930400" y="655091"/>
                    <a:pt x="1930400" y="711200"/>
                  </a:cubicBezTo>
                  <a:lnTo>
                    <a:pt x="1930400" y="1625600"/>
                  </a:lnTo>
                  <a:lnTo>
                    <a:pt x="1727200" y="1625600"/>
                  </a:lnTo>
                  <a:lnTo>
                    <a:pt x="1727200" y="1117600"/>
                  </a:lnTo>
                  <a:cubicBezTo>
                    <a:pt x="1727200" y="1061491"/>
                    <a:pt x="1681709" y="1016000"/>
                    <a:pt x="1625600" y="1016000"/>
                  </a:cubicBezTo>
                  <a:lnTo>
                    <a:pt x="1524000" y="1016000"/>
                  </a:lnTo>
                  <a:lnTo>
                    <a:pt x="1524000" y="711200"/>
                  </a:lnTo>
                  <a:cubicBezTo>
                    <a:pt x="1524000" y="655091"/>
                    <a:pt x="1478509" y="609600"/>
                    <a:pt x="1422400" y="609600"/>
                  </a:cubicBezTo>
                  <a:lnTo>
                    <a:pt x="304800" y="609600"/>
                  </a:lnTo>
                  <a:cubicBezTo>
                    <a:pt x="248691" y="609600"/>
                    <a:pt x="203200" y="655091"/>
                    <a:pt x="203200" y="711200"/>
                  </a:cubicBezTo>
                  <a:lnTo>
                    <a:pt x="203200" y="1016000"/>
                  </a:lnTo>
                  <a:lnTo>
                    <a:pt x="101600" y="1016000"/>
                  </a:lnTo>
                  <a:cubicBezTo>
                    <a:pt x="45492" y="1016000"/>
                    <a:pt x="0" y="1061491"/>
                    <a:pt x="0" y="1117600"/>
                  </a:cubicBezTo>
                  <a:lnTo>
                    <a:pt x="0" y="3352800"/>
                  </a:lnTo>
                  <a:lnTo>
                    <a:pt x="203200" y="3352800"/>
                  </a:lnTo>
                  <a:lnTo>
                    <a:pt x="203200" y="1219200"/>
                  </a:lnTo>
                  <a:lnTo>
                    <a:pt x="1524000" y="1219200"/>
                  </a:lnTo>
                  <a:lnTo>
                    <a:pt x="1524000" y="2540000"/>
                  </a:lnTo>
                  <a:lnTo>
                    <a:pt x="1727200" y="2540000"/>
                  </a:lnTo>
                  <a:lnTo>
                    <a:pt x="1727200" y="1828800"/>
                  </a:lnTo>
                  <a:lnTo>
                    <a:pt x="2336800" y="1828800"/>
                  </a:lnTo>
                  <a:lnTo>
                    <a:pt x="2336800" y="2438400"/>
                  </a:lnTo>
                  <a:lnTo>
                    <a:pt x="2540000" y="2438400"/>
                  </a:lnTo>
                  <a:lnTo>
                    <a:pt x="2540000" y="203200"/>
                  </a:lnTo>
                  <a:lnTo>
                    <a:pt x="3556000" y="203200"/>
                  </a:lnTo>
                  <a:lnTo>
                    <a:pt x="3556000" y="2438400"/>
                  </a:lnTo>
                  <a:lnTo>
                    <a:pt x="3759200" y="2438400"/>
                  </a:lnTo>
                  <a:lnTo>
                    <a:pt x="3759200" y="1828800"/>
                  </a:lnTo>
                  <a:lnTo>
                    <a:pt x="4368800" y="1828800"/>
                  </a:lnTo>
                  <a:lnTo>
                    <a:pt x="4368800" y="3048000"/>
                  </a:lnTo>
                  <a:lnTo>
                    <a:pt x="4572000" y="3048000"/>
                  </a:lnTo>
                  <a:lnTo>
                    <a:pt x="4572000" y="1219200"/>
                  </a:lnTo>
                  <a:lnTo>
                    <a:pt x="5892800" y="1219200"/>
                  </a:lnTo>
                  <a:lnTo>
                    <a:pt x="5892800" y="3352800"/>
                  </a:lnTo>
                  <a:lnTo>
                    <a:pt x="6096000" y="3352800"/>
                  </a:lnTo>
                  <a:lnTo>
                    <a:pt x="6096000" y="1117600"/>
                  </a:lnTo>
                  <a:cubicBezTo>
                    <a:pt x="6096000" y="1061491"/>
                    <a:pt x="6050509" y="1016000"/>
                    <a:pt x="5994400" y="1016000"/>
                  </a:cubicBezTo>
                  <a:close/>
                  <a:moveTo>
                    <a:pt x="406400" y="1016000"/>
                  </a:moveTo>
                  <a:lnTo>
                    <a:pt x="406400" y="812800"/>
                  </a:lnTo>
                  <a:lnTo>
                    <a:pt x="1320800" y="812800"/>
                  </a:lnTo>
                  <a:lnTo>
                    <a:pt x="1320800" y="1016000"/>
                  </a:lnTo>
                  <a:close/>
                  <a:moveTo>
                    <a:pt x="2133600" y="1625600"/>
                  </a:moveTo>
                  <a:lnTo>
                    <a:pt x="2133600" y="812800"/>
                  </a:lnTo>
                  <a:lnTo>
                    <a:pt x="2336800" y="812800"/>
                  </a:lnTo>
                  <a:lnTo>
                    <a:pt x="2336800" y="1625600"/>
                  </a:lnTo>
                  <a:close/>
                  <a:moveTo>
                    <a:pt x="3759200" y="1625600"/>
                  </a:moveTo>
                  <a:lnTo>
                    <a:pt x="3759200" y="812800"/>
                  </a:lnTo>
                  <a:lnTo>
                    <a:pt x="3962400" y="812800"/>
                  </a:lnTo>
                  <a:lnTo>
                    <a:pt x="3962400" y="1625600"/>
                  </a:lnTo>
                  <a:close/>
                  <a:moveTo>
                    <a:pt x="4775200" y="1016000"/>
                  </a:moveTo>
                  <a:lnTo>
                    <a:pt x="4775200" y="812800"/>
                  </a:lnTo>
                  <a:lnTo>
                    <a:pt x="5689600" y="812800"/>
                  </a:lnTo>
                  <a:lnTo>
                    <a:pt x="5689600" y="1016000"/>
                  </a:lnTo>
                  <a:close/>
                </a:path>
              </a:pathLst>
            </a:custGeom>
            <a:grpFill/>
            <a:ln w="12700" cap="flat">
              <a:noFill/>
              <a:prstDash val="solid"/>
              <a:miter/>
            </a:ln>
          </p:spPr>
          <p:txBody>
            <a:bodyPr rtlCol="0" anchor="ctr"/>
            <a:lstStyle/>
            <a:p>
              <a:endParaRPr lang="en-IN"/>
            </a:p>
          </p:txBody>
        </p:sp>
        <p:sp>
          <p:nvSpPr>
            <p:cNvPr id="48" name="Freeform: Shape 47">
              <a:extLst>
                <a:ext uri="{FF2B5EF4-FFF2-40B4-BE49-F238E27FC236}">
                  <a16:creationId xmlns:a16="http://schemas.microsoft.com/office/drawing/2014/main" id="{80176E70-292A-4D28-B57E-30F9678C648E}"/>
                </a:ext>
              </a:extLst>
            </p:cNvPr>
            <p:cNvSpPr/>
            <p:nvPr/>
          </p:nvSpPr>
          <p:spPr>
            <a:xfrm>
              <a:off x="6299200" y="1803400"/>
              <a:ext cx="406400" cy="203200"/>
            </a:xfrm>
            <a:custGeom>
              <a:avLst/>
              <a:gdLst>
                <a:gd name="connsiteX0" fmla="*/ 0 w 406400"/>
                <a:gd name="connsiteY0" fmla="*/ 0 h 203200"/>
                <a:gd name="connsiteX1" fmla="*/ 406400 w 406400"/>
                <a:gd name="connsiteY1" fmla="*/ 0 h 203200"/>
                <a:gd name="connsiteX2" fmla="*/ 406400 w 406400"/>
                <a:gd name="connsiteY2" fmla="*/ 203200 h 203200"/>
                <a:gd name="connsiteX3" fmla="*/ 0 w 406400"/>
                <a:gd name="connsiteY3" fmla="*/ 203200 h 203200"/>
              </a:gdLst>
              <a:ahLst/>
              <a:cxnLst>
                <a:cxn ang="0">
                  <a:pos x="connsiteX0" y="connsiteY0"/>
                </a:cxn>
                <a:cxn ang="0">
                  <a:pos x="connsiteX1" y="connsiteY1"/>
                </a:cxn>
                <a:cxn ang="0">
                  <a:pos x="connsiteX2" y="connsiteY2"/>
                </a:cxn>
                <a:cxn ang="0">
                  <a:pos x="connsiteX3" y="connsiteY3"/>
                </a:cxn>
              </a:cxnLst>
              <a:rect l="l" t="t" r="r" b="b"/>
              <a:pathLst>
                <a:path w="406400" h="203200">
                  <a:moveTo>
                    <a:pt x="0" y="0"/>
                  </a:moveTo>
                  <a:lnTo>
                    <a:pt x="406400" y="0"/>
                  </a:lnTo>
                  <a:lnTo>
                    <a:pt x="406400" y="203200"/>
                  </a:lnTo>
                  <a:lnTo>
                    <a:pt x="0" y="203200"/>
                  </a:lnTo>
                  <a:close/>
                </a:path>
              </a:pathLst>
            </a:custGeom>
            <a:grpFill/>
            <a:ln w="12700" cap="flat">
              <a:noFill/>
              <a:prstDash val="solid"/>
              <a:miter/>
            </a:ln>
          </p:spPr>
          <p:txBody>
            <a:bodyPr rtlCol="0" anchor="ctr"/>
            <a:lstStyle/>
            <a:p>
              <a:endParaRPr lang="en-IN"/>
            </a:p>
          </p:txBody>
        </p:sp>
        <p:sp>
          <p:nvSpPr>
            <p:cNvPr id="49" name="Freeform: Shape 48">
              <a:extLst>
                <a:ext uri="{FF2B5EF4-FFF2-40B4-BE49-F238E27FC236}">
                  <a16:creationId xmlns:a16="http://schemas.microsoft.com/office/drawing/2014/main" id="{E928A031-0404-4B7D-927C-FD535E1AA278}"/>
                </a:ext>
              </a:extLst>
            </p:cNvPr>
            <p:cNvSpPr/>
            <p:nvPr/>
          </p:nvSpPr>
          <p:spPr>
            <a:xfrm>
              <a:off x="6908800" y="1803400"/>
              <a:ext cx="406400" cy="203200"/>
            </a:xfrm>
            <a:custGeom>
              <a:avLst/>
              <a:gdLst>
                <a:gd name="connsiteX0" fmla="*/ 0 w 406400"/>
                <a:gd name="connsiteY0" fmla="*/ 0 h 203200"/>
                <a:gd name="connsiteX1" fmla="*/ 406400 w 406400"/>
                <a:gd name="connsiteY1" fmla="*/ 0 h 203200"/>
                <a:gd name="connsiteX2" fmla="*/ 406400 w 406400"/>
                <a:gd name="connsiteY2" fmla="*/ 203200 h 203200"/>
                <a:gd name="connsiteX3" fmla="*/ 0 w 406400"/>
                <a:gd name="connsiteY3" fmla="*/ 203200 h 203200"/>
              </a:gdLst>
              <a:ahLst/>
              <a:cxnLst>
                <a:cxn ang="0">
                  <a:pos x="connsiteX0" y="connsiteY0"/>
                </a:cxn>
                <a:cxn ang="0">
                  <a:pos x="connsiteX1" y="connsiteY1"/>
                </a:cxn>
                <a:cxn ang="0">
                  <a:pos x="connsiteX2" y="connsiteY2"/>
                </a:cxn>
                <a:cxn ang="0">
                  <a:pos x="connsiteX3" y="connsiteY3"/>
                </a:cxn>
              </a:cxnLst>
              <a:rect l="l" t="t" r="r" b="b"/>
              <a:pathLst>
                <a:path w="406400" h="203200">
                  <a:moveTo>
                    <a:pt x="0" y="0"/>
                  </a:moveTo>
                  <a:lnTo>
                    <a:pt x="406400" y="0"/>
                  </a:lnTo>
                  <a:lnTo>
                    <a:pt x="406400" y="203200"/>
                  </a:lnTo>
                  <a:lnTo>
                    <a:pt x="0" y="203200"/>
                  </a:lnTo>
                  <a:close/>
                </a:path>
              </a:pathLst>
            </a:custGeom>
            <a:grpFill/>
            <a:ln w="12700" cap="flat">
              <a:noFill/>
              <a:prstDash val="solid"/>
              <a:miter/>
            </a:ln>
          </p:spPr>
          <p:txBody>
            <a:bodyPr rtlCol="0" anchor="ctr"/>
            <a:lstStyle/>
            <a:p>
              <a:endParaRPr lang="en-IN"/>
            </a:p>
          </p:txBody>
        </p:sp>
        <p:sp>
          <p:nvSpPr>
            <p:cNvPr id="50" name="Freeform: Shape 49">
              <a:extLst>
                <a:ext uri="{FF2B5EF4-FFF2-40B4-BE49-F238E27FC236}">
                  <a16:creationId xmlns:a16="http://schemas.microsoft.com/office/drawing/2014/main" id="{996B6E98-DEBE-44D0-8DDA-D60EB2AE9BE8}"/>
                </a:ext>
              </a:extLst>
            </p:cNvPr>
            <p:cNvSpPr/>
            <p:nvPr/>
          </p:nvSpPr>
          <p:spPr>
            <a:xfrm>
              <a:off x="6299200" y="2209800"/>
              <a:ext cx="406400" cy="203200"/>
            </a:xfrm>
            <a:custGeom>
              <a:avLst/>
              <a:gdLst>
                <a:gd name="connsiteX0" fmla="*/ 0 w 406400"/>
                <a:gd name="connsiteY0" fmla="*/ 0 h 203200"/>
                <a:gd name="connsiteX1" fmla="*/ 406400 w 406400"/>
                <a:gd name="connsiteY1" fmla="*/ 0 h 203200"/>
                <a:gd name="connsiteX2" fmla="*/ 406400 w 406400"/>
                <a:gd name="connsiteY2" fmla="*/ 203200 h 203200"/>
                <a:gd name="connsiteX3" fmla="*/ 0 w 406400"/>
                <a:gd name="connsiteY3" fmla="*/ 203200 h 203200"/>
              </a:gdLst>
              <a:ahLst/>
              <a:cxnLst>
                <a:cxn ang="0">
                  <a:pos x="connsiteX0" y="connsiteY0"/>
                </a:cxn>
                <a:cxn ang="0">
                  <a:pos x="connsiteX1" y="connsiteY1"/>
                </a:cxn>
                <a:cxn ang="0">
                  <a:pos x="connsiteX2" y="connsiteY2"/>
                </a:cxn>
                <a:cxn ang="0">
                  <a:pos x="connsiteX3" y="connsiteY3"/>
                </a:cxn>
              </a:cxnLst>
              <a:rect l="l" t="t" r="r" b="b"/>
              <a:pathLst>
                <a:path w="406400" h="203200">
                  <a:moveTo>
                    <a:pt x="0" y="0"/>
                  </a:moveTo>
                  <a:lnTo>
                    <a:pt x="406400" y="0"/>
                  </a:lnTo>
                  <a:lnTo>
                    <a:pt x="406400" y="203200"/>
                  </a:lnTo>
                  <a:lnTo>
                    <a:pt x="0" y="203200"/>
                  </a:lnTo>
                  <a:close/>
                </a:path>
              </a:pathLst>
            </a:custGeom>
            <a:grpFill/>
            <a:ln w="12700" cap="flat">
              <a:noFill/>
              <a:prstDash val="solid"/>
              <a:miter/>
            </a:ln>
          </p:spPr>
          <p:txBody>
            <a:bodyPr rtlCol="0" anchor="ctr"/>
            <a:lstStyle/>
            <a:p>
              <a:endParaRPr lang="en-IN"/>
            </a:p>
          </p:txBody>
        </p:sp>
        <p:sp>
          <p:nvSpPr>
            <p:cNvPr id="51" name="Freeform: Shape 50">
              <a:extLst>
                <a:ext uri="{FF2B5EF4-FFF2-40B4-BE49-F238E27FC236}">
                  <a16:creationId xmlns:a16="http://schemas.microsoft.com/office/drawing/2014/main" id="{9A2EBCC4-2C54-421F-A83E-CB14F9F8CD22}"/>
                </a:ext>
              </a:extLst>
            </p:cNvPr>
            <p:cNvSpPr/>
            <p:nvPr/>
          </p:nvSpPr>
          <p:spPr>
            <a:xfrm>
              <a:off x="6908800" y="2209800"/>
              <a:ext cx="406400" cy="203200"/>
            </a:xfrm>
            <a:custGeom>
              <a:avLst/>
              <a:gdLst>
                <a:gd name="connsiteX0" fmla="*/ 0 w 406400"/>
                <a:gd name="connsiteY0" fmla="*/ 0 h 203200"/>
                <a:gd name="connsiteX1" fmla="*/ 406400 w 406400"/>
                <a:gd name="connsiteY1" fmla="*/ 0 h 203200"/>
                <a:gd name="connsiteX2" fmla="*/ 406400 w 406400"/>
                <a:gd name="connsiteY2" fmla="*/ 203200 h 203200"/>
                <a:gd name="connsiteX3" fmla="*/ 0 w 406400"/>
                <a:gd name="connsiteY3" fmla="*/ 203200 h 203200"/>
              </a:gdLst>
              <a:ahLst/>
              <a:cxnLst>
                <a:cxn ang="0">
                  <a:pos x="connsiteX0" y="connsiteY0"/>
                </a:cxn>
                <a:cxn ang="0">
                  <a:pos x="connsiteX1" y="connsiteY1"/>
                </a:cxn>
                <a:cxn ang="0">
                  <a:pos x="connsiteX2" y="connsiteY2"/>
                </a:cxn>
                <a:cxn ang="0">
                  <a:pos x="connsiteX3" y="connsiteY3"/>
                </a:cxn>
              </a:cxnLst>
              <a:rect l="l" t="t" r="r" b="b"/>
              <a:pathLst>
                <a:path w="406400" h="203200">
                  <a:moveTo>
                    <a:pt x="0" y="0"/>
                  </a:moveTo>
                  <a:lnTo>
                    <a:pt x="406400" y="0"/>
                  </a:lnTo>
                  <a:lnTo>
                    <a:pt x="406400" y="203200"/>
                  </a:lnTo>
                  <a:lnTo>
                    <a:pt x="0" y="203200"/>
                  </a:lnTo>
                  <a:close/>
                </a:path>
              </a:pathLst>
            </a:custGeom>
            <a:grpFill/>
            <a:ln w="12700" cap="flat">
              <a:noFill/>
              <a:prstDash val="solid"/>
              <a:miter/>
            </a:ln>
          </p:spPr>
          <p:txBody>
            <a:bodyPr rtlCol="0" anchor="ctr"/>
            <a:lstStyle/>
            <a:p>
              <a:endParaRPr lang="en-IN"/>
            </a:p>
          </p:txBody>
        </p:sp>
        <p:sp>
          <p:nvSpPr>
            <p:cNvPr id="52" name="Freeform: Shape 51">
              <a:extLst>
                <a:ext uri="{FF2B5EF4-FFF2-40B4-BE49-F238E27FC236}">
                  <a16:creationId xmlns:a16="http://schemas.microsoft.com/office/drawing/2014/main" id="{BEB2BF5A-BAF2-42E7-95C8-A8106C9A57C2}"/>
                </a:ext>
              </a:extLst>
            </p:cNvPr>
            <p:cNvSpPr/>
            <p:nvPr/>
          </p:nvSpPr>
          <p:spPr>
            <a:xfrm>
              <a:off x="1524000" y="2819400"/>
              <a:ext cx="6095999" cy="3657600"/>
            </a:xfrm>
            <a:custGeom>
              <a:avLst/>
              <a:gdLst>
                <a:gd name="connsiteX0" fmla="*/ 5588000 w 6095999"/>
                <a:gd name="connsiteY0" fmla="*/ 1016000 h 3657600"/>
                <a:gd name="connsiteX1" fmla="*/ 5585371 w 6095999"/>
                <a:gd name="connsiteY1" fmla="*/ 1016000 h 3657600"/>
                <a:gd name="connsiteX2" fmla="*/ 5689600 w 6095999"/>
                <a:gd name="connsiteY2" fmla="*/ 711200 h 3657600"/>
                <a:gd name="connsiteX3" fmla="*/ 5689600 w 6095999"/>
                <a:gd name="connsiteY3" fmla="*/ 508000 h 3657600"/>
                <a:gd name="connsiteX4" fmla="*/ 5181600 w 6095999"/>
                <a:gd name="connsiteY4" fmla="*/ 0 h 3657600"/>
                <a:gd name="connsiteX5" fmla="*/ 4673600 w 6095999"/>
                <a:gd name="connsiteY5" fmla="*/ 508000 h 3657600"/>
                <a:gd name="connsiteX6" fmla="*/ 4673600 w 6095999"/>
                <a:gd name="connsiteY6" fmla="*/ 711200 h 3657600"/>
                <a:gd name="connsiteX7" fmla="*/ 4777829 w 6095999"/>
                <a:gd name="connsiteY7" fmla="*/ 1016000 h 3657600"/>
                <a:gd name="connsiteX8" fmla="*/ 4775200 w 6095999"/>
                <a:gd name="connsiteY8" fmla="*/ 1016000 h 3657600"/>
                <a:gd name="connsiteX9" fmla="*/ 4257624 w 6095999"/>
                <a:gd name="connsiteY9" fmla="*/ 1356068 h 3657600"/>
                <a:gd name="connsiteX10" fmla="*/ 4114800 w 6095999"/>
                <a:gd name="connsiteY10" fmla="*/ 1660030 h 3657600"/>
                <a:gd name="connsiteX11" fmla="*/ 3972573 w 6095999"/>
                <a:gd name="connsiteY11" fmla="*/ 1358011 h 3657600"/>
                <a:gd name="connsiteX12" fmla="*/ 3454400 w 6095999"/>
                <a:gd name="connsiteY12" fmla="*/ 1016000 h 3657600"/>
                <a:gd name="connsiteX13" fmla="*/ 3451771 w 6095999"/>
                <a:gd name="connsiteY13" fmla="*/ 1016000 h 3657600"/>
                <a:gd name="connsiteX14" fmla="*/ 3556000 w 6095999"/>
                <a:gd name="connsiteY14" fmla="*/ 711200 h 3657600"/>
                <a:gd name="connsiteX15" fmla="*/ 3556000 w 6095999"/>
                <a:gd name="connsiteY15" fmla="*/ 508000 h 3657600"/>
                <a:gd name="connsiteX16" fmla="*/ 3048000 w 6095999"/>
                <a:gd name="connsiteY16" fmla="*/ 0 h 3657600"/>
                <a:gd name="connsiteX17" fmla="*/ 2540000 w 6095999"/>
                <a:gd name="connsiteY17" fmla="*/ 508000 h 3657600"/>
                <a:gd name="connsiteX18" fmla="*/ 2540000 w 6095999"/>
                <a:gd name="connsiteY18" fmla="*/ 711200 h 3657600"/>
                <a:gd name="connsiteX19" fmla="*/ 2644229 w 6095999"/>
                <a:gd name="connsiteY19" fmla="*/ 1016000 h 3657600"/>
                <a:gd name="connsiteX20" fmla="*/ 2641600 w 6095999"/>
                <a:gd name="connsiteY20" fmla="*/ 1016000 h 3657600"/>
                <a:gd name="connsiteX21" fmla="*/ 2124964 w 6095999"/>
                <a:gd name="connsiteY21" fmla="*/ 1354734 h 3657600"/>
                <a:gd name="connsiteX22" fmla="*/ 1981302 w 6095999"/>
                <a:gd name="connsiteY22" fmla="*/ 1659534 h 3657600"/>
                <a:gd name="connsiteX23" fmla="*/ 1839074 w 6095999"/>
                <a:gd name="connsiteY23" fmla="*/ 1357160 h 3657600"/>
                <a:gd name="connsiteX24" fmla="*/ 1320800 w 6095999"/>
                <a:gd name="connsiteY24" fmla="*/ 1016000 h 3657600"/>
                <a:gd name="connsiteX25" fmla="*/ 1318171 w 6095999"/>
                <a:gd name="connsiteY25" fmla="*/ 1016000 h 3657600"/>
                <a:gd name="connsiteX26" fmla="*/ 1422400 w 6095999"/>
                <a:gd name="connsiteY26" fmla="*/ 711200 h 3657600"/>
                <a:gd name="connsiteX27" fmla="*/ 1422400 w 6095999"/>
                <a:gd name="connsiteY27" fmla="*/ 508000 h 3657600"/>
                <a:gd name="connsiteX28" fmla="*/ 914400 w 6095999"/>
                <a:gd name="connsiteY28" fmla="*/ 0 h 3657600"/>
                <a:gd name="connsiteX29" fmla="*/ 406400 w 6095999"/>
                <a:gd name="connsiteY29" fmla="*/ 508000 h 3657600"/>
                <a:gd name="connsiteX30" fmla="*/ 406400 w 6095999"/>
                <a:gd name="connsiteY30" fmla="*/ 711200 h 3657600"/>
                <a:gd name="connsiteX31" fmla="*/ 510629 w 6095999"/>
                <a:gd name="connsiteY31" fmla="*/ 1016000 h 3657600"/>
                <a:gd name="connsiteX32" fmla="*/ 508000 w 6095999"/>
                <a:gd name="connsiteY32" fmla="*/ 1016000 h 3657600"/>
                <a:gd name="connsiteX33" fmla="*/ 0 w 6095999"/>
                <a:gd name="connsiteY33" fmla="*/ 1524000 h 3657600"/>
                <a:gd name="connsiteX34" fmla="*/ 0 w 6095999"/>
                <a:gd name="connsiteY34" fmla="*/ 2438400 h 3657600"/>
                <a:gd name="connsiteX35" fmla="*/ 101600 w 6095999"/>
                <a:gd name="connsiteY35" fmla="*/ 2540000 h 3657600"/>
                <a:gd name="connsiteX36" fmla="*/ 406400 w 6095999"/>
                <a:gd name="connsiteY36" fmla="*/ 2540000 h 3657600"/>
                <a:gd name="connsiteX37" fmla="*/ 406400 w 6095999"/>
                <a:gd name="connsiteY37" fmla="*/ 3454400 h 3657600"/>
                <a:gd name="connsiteX38" fmla="*/ 0 w 6095999"/>
                <a:gd name="connsiteY38" fmla="*/ 3454400 h 3657600"/>
                <a:gd name="connsiteX39" fmla="*/ 0 w 6095999"/>
                <a:gd name="connsiteY39" fmla="*/ 3657600 h 3657600"/>
                <a:gd name="connsiteX40" fmla="*/ 6096000 w 6095999"/>
                <a:gd name="connsiteY40" fmla="*/ 3657600 h 3657600"/>
                <a:gd name="connsiteX41" fmla="*/ 6096000 w 6095999"/>
                <a:gd name="connsiteY41" fmla="*/ 3454400 h 3657600"/>
                <a:gd name="connsiteX42" fmla="*/ 5689600 w 6095999"/>
                <a:gd name="connsiteY42" fmla="*/ 3454400 h 3657600"/>
                <a:gd name="connsiteX43" fmla="*/ 5689600 w 6095999"/>
                <a:gd name="connsiteY43" fmla="*/ 2540000 h 3657600"/>
                <a:gd name="connsiteX44" fmla="*/ 5994400 w 6095999"/>
                <a:gd name="connsiteY44" fmla="*/ 2540000 h 3657600"/>
                <a:gd name="connsiteX45" fmla="*/ 6096000 w 6095999"/>
                <a:gd name="connsiteY45" fmla="*/ 2438400 h 3657600"/>
                <a:gd name="connsiteX46" fmla="*/ 6096000 w 6095999"/>
                <a:gd name="connsiteY46" fmla="*/ 1524000 h 3657600"/>
                <a:gd name="connsiteX47" fmla="*/ 5588000 w 6095999"/>
                <a:gd name="connsiteY47" fmla="*/ 1016000 h 3657600"/>
                <a:gd name="connsiteX48" fmla="*/ 4876800 w 6095999"/>
                <a:gd name="connsiteY48" fmla="*/ 711200 h 3657600"/>
                <a:gd name="connsiteX49" fmla="*/ 4876800 w 6095999"/>
                <a:gd name="connsiteY49" fmla="*/ 508000 h 3657600"/>
                <a:gd name="connsiteX50" fmla="*/ 5181600 w 6095999"/>
                <a:gd name="connsiteY50" fmla="*/ 203200 h 3657600"/>
                <a:gd name="connsiteX51" fmla="*/ 5486400 w 6095999"/>
                <a:gd name="connsiteY51" fmla="*/ 508000 h 3657600"/>
                <a:gd name="connsiteX52" fmla="*/ 5486400 w 6095999"/>
                <a:gd name="connsiteY52" fmla="*/ 711200 h 3657600"/>
                <a:gd name="connsiteX53" fmla="*/ 5181600 w 6095999"/>
                <a:gd name="connsiteY53" fmla="*/ 1016000 h 3657600"/>
                <a:gd name="connsiteX54" fmla="*/ 4876800 w 6095999"/>
                <a:gd name="connsiteY54" fmla="*/ 711200 h 3657600"/>
                <a:gd name="connsiteX55" fmla="*/ 2743200 w 6095999"/>
                <a:gd name="connsiteY55" fmla="*/ 711200 h 3657600"/>
                <a:gd name="connsiteX56" fmla="*/ 2743200 w 6095999"/>
                <a:gd name="connsiteY56" fmla="*/ 508000 h 3657600"/>
                <a:gd name="connsiteX57" fmla="*/ 3048000 w 6095999"/>
                <a:gd name="connsiteY57" fmla="*/ 203200 h 3657600"/>
                <a:gd name="connsiteX58" fmla="*/ 3352800 w 6095999"/>
                <a:gd name="connsiteY58" fmla="*/ 508000 h 3657600"/>
                <a:gd name="connsiteX59" fmla="*/ 3352800 w 6095999"/>
                <a:gd name="connsiteY59" fmla="*/ 711200 h 3657600"/>
                <a:gd name="connsiteX60" fmla="*/ 3048000 w 6095999"/>
                <a:gd name="connsiteY60" fmla="*/ 1016000 h 3657600"/>
                <a:gd name="connsiteX61" fmla="*/ 2743200 w 6095999"/>
                <a:gd name="connsiteY61" fmla="*/ 711200 h 3657600"/>
                <a:gd name="connsiteX62" fmla="*/ 609600 w 6095999"/>
                <a:gd name="connsiteY62" fmla="*/ 711200 h 3657600"/>
                <a:gd name="connsiteX63" fmla="*/ 609600 w 6095999"/>
                <a:gd name="connsiteY63" fmla="*/ 508000 h 3657600"/>
                <a:gd name="connsiteX64" fmla="*/ 914400 w 6095999"/>
                <a:gd name="connsiteY64" fmla="*/ 203200 h 3657600"/>
                <a:gd name="connsiteX65" fmla="*/ 1219200 w 6095999"/>
                <a:gd name="connsiteY65" fmla="*/ 508000 h 3657600"/>
                <a:gd name="connsiteX66" fmla="*/ 1219200 w 6095999"/>
                <a:gd name="connsiteY66" fmla="*/ 711200 h 3657600"/>
                <a:gd name="connsiteX67" fmla="*/ 914400 w 6095999"/>
                <a:gd name="connsiteY67" fmla="*/ 1016000 h 3657600"/>
                <a:gd name="connsiteX68" fmla="*/ 609600 w 6095999"/>
                <a:gd name="connsiteY68" fmla="*/ 711200 h 3657600"/>
                <a:gd name="connsiteX69" fmla="*/ 1016000 w 6095999"/>
                <a:gd name="connsiteY69" fmla="*/ 3454400 h 3657600"/>
                <a:gd name="connsiteX70" fmla="*/ 1016000 w 6095999"/>
                <a:gd name="connsiteY70" fmla="*/ 2438400 h 3657600"/>
                <a:gd name="connsiteX71" fmla="*/ 812800 w 6095999"/>
                <a:gd name="connsiteY71" fmla="*/ 2438400 h 3657600"/>
                <a:gd name="connsiteX72" fmla="*/ 812800 w 6095999"/>
                <a:gd name="connsiteY72" fmla="*/ 3454400 h 3657600"/>
                <a:gd name="connsiteX73" fmla="*/ 609600 w 6095999"/>
                <a:gd name="connsiteY73" fmla="*/ 3454400 h 3657600"/>
                <a:gd name="connsiteX74" fmla="*/ 609600 w 6095999"/>
                <a:gd name="connsiteY74" fmla="*/ 1524000 h 3657600"/>
                <a:gd name="connsiteX75" fmla="*/ 406400 w 6095999"/>
                <a:gd name="connsiteY75" fmla="*/ 1524000 h 3657600"/>
                <a:gd name="connsiteX76" fmla="*/ 406400 w 6095999"/>
                <a:gd name="connsiteY76" fmla="*/ 2336800 h 3657600"/>
                <a:gd name="connsiteX77" fmla="*/ 203200 w 6095999"/>
                <a:gd name="connsiteY77" fmla="*/ 2336800 h 3657600"/>
                <a:gd name="connsiteX78" fmla="*/ 203200 w 6095999"/>
                <a:gd name="connsiteY78" fmla="*/ 1524000 h 3657600"/>
                <a:gd name="connsiteX79" fmla="*/ 508000 w 6095999"/>
                <a:gd name="connsiteY79" fmla="*/ 1219200 h 3657600"/>
                <a:gd name="connsiteX80" fmla="*/ 1320800 w 6095999"/>
                <a:gd name="connsiteY80" fmla="*/ 1219200 h 3657600"/>
                <a:gd name="connsiteX81" fmla="*/ 1653629 w 6095999"/>
                <a:gd name="connsiteY81" fmla="*/ 1441006 h 3657600"/>
                <a:gd name="connsiteX82" fmla="*/ 2075155 w 6095999"/>
                <a:gd name="connsiteY82" fmla="*/ 2336800 h 3657600"/>
                <a:gd name="connsiteX83" fmla="*/ 1790002 w 6095999"/>
                <a:gd name="connsiteY83" fmla="*/ 2336800 h 3657600"/>
                <a:gd name="connsiteX84" fmla="*/ 1412227 w 6095999"/>
                <a:gd name="connsiteY84" fmla="*/ 1580210 h 3657600"/>
                <a:gd name="connsiteX85" fmla="*/ 1297534 w 6095999"/>
                <a:gd name="connsiteY85" fmla="*/ 1525537 h 3657600"/>
                <a:gd name="connsiteX86" fmla="*/ 1219200 w 6095999"/>
                <a:gd name="connsiteY86" fmla="*/ 1625600 h 3657600"/>
                <a:gd name="connsiteX87" fmla="*/ 1219200 w 6095999"/>
                <a:gd name="connsiteY87" fmla="*/ 3454400 h 3657600"/>
                <a:gd name="connsiteX88" fmla="*/ 2262632 w 6095999"/>
                <a:gd name="connsiteY88" fmla="*/ 2535936 h 3657600"/>
                <a:gd name="connsiteX89" fmla="*/ 2270963 w 6095999"/>
                <a:gd name="connsiteY89" fmla="*/ 2532710 h 3657600"/>
                <a:gd name="connsiteX90" fmla="*/ 2287537 w 6095999"/>
                <a:gd name="connsiteY90" fmla="*/ 2524963 h 3657600"/>
                <a:gd name="connsiteX91" fmla="*/ 2308568 w 6095999"/>
                <a:gd name="connsiteY91" fmla="*/ 2507806 h 3657600"/>
                <a:gd name="connsiteX92" fmla="*/ 2315566 w 6095999"/>
                <a:gd name="connsiteY92" fmla="*/ 2499373 h 3657600"/>
                <a:gd name="connsiteX93" fmla="*/ 2321077 w 6095999"/>
                <a:gd name="connsiteY93" fmla="*/ 2492870 h 3657600"/>
                <a:gd name="connsiteX94" fmla="*/ 2324697 w 6095999"/>
                <a:gd name="connsiteY94" fmla="*/ 2485034 h 3657600"/>
                <a:gd name="connsiteX95" fmla="*/ 2328075 w 6095999"/>
                <a:gd name="connsiteY95" fmla="*/ 2479624 h 3657600"/>
                <a:gd name="connsiteX96" fmla="*/ 2540000 w 6095999"/>
                <a:gd name="connsiteY96" fmla="*/ 2002727 h 3657600"/>
                <a:gd name="connsiteX97" fmla="*/ 2540000 w 6095999"/>
                <a:gd name="connsiteY97" fmla="*/ 3454400 h 3657600"/>
                <a:gd name="connsiteX98" fmla="*/ 1422400 w 6095999"/>
                <a:gd name="connsiteY98" fmla="*/ 3454400 h 3657600"/>
                <a:gd name="connsiteX99" fmla="*/ 1422400 w 6095999"/>
                <a:gd name="connsiteY99" fmla="*/ 2055965 h 3657600"/>
                <a:gd name="connsiteX100" fmla="*/ 1636268 w 6095999"/>
                <a:gd name="connsiteY100" fmla="*/ 2483790 h 3657600"/>
                <a:gd name="connsiteX101" fmla="*/ 1727200 w 6095999"/>
                <a:gd name="connsiteY101" fmla="*/ 2540000 h 3657600"/>
                <a:gd name="connsiteX102" fmla="*/ 2235200 w 6095999"/>
                <a:gd name="connsiteY102" fmla="*/ 2540000 h 3657600"/>
                <a:gd name="connsiteX103" fmla="*/ 2262632 w 6095999"/>
                <a:gd name="connsiteY103" fmla="*/ 2535936 h 3657600"/>
                <a:gd name="connsiteX104" fmla="*/ 3149600 w 6095999"/>
                <a:gd name="connsiteY104" fmla="*/ 3454400 h 3657600"/>
                <a:gd name="connsiteX105" fmla="*/ 3149600 w 6095999"/>
                <a:gd name="connsiteY105" fmla="*/ 2540000 h 3657600"/>
                <a:gd name="connsiteX106" fmla="*/ 2946400 w 6095999"/>
                <a:gd name="connsiteY106" fmla="*/ 2540000 h 3657600"/>
                <a:gd name="connsiteX107" fmla="*/ 2946400 w 6095999"/>
                <a:gd name="connsiteY107" fmla="*/ 3454400 h 3657600"/>
                <a:gd name="connsiteX108" fmla="*/ 2743200 w 6095999"/>
                <a:gd name="connsiteY108" fmla="*/ 3454400 h 3657600"/>
                <a:gd name="connsiteX109" fmla="*/ 2743200 w 6095999"/>
                <a:gd name="connsiteY109" fmla="*/ 1524000 h 3657600"/>
                <a:gd name="connsiteX110" fmla="*/ 2662682 w 6095999"/>
                <a:gd name="connsiteY110" fmla="*/ 1424584 h 3657600"/>
                <a:gd name="connsiteX111" fmla="*/ 2548738 w 6095999"/>
                <a:gd name="connsiteY111" fmla="*/ 1482776 h 3657600"/>
                <a:gd name="connsiteX112" fmla="*/ 2232571 w 6095999"/>
                <a:gd name="connsiteY112" fmla="*/ 2193976 h 3657600"/>
                <a:gd name="connsiteX113" fmla="*/ 2093570 w 6095999"/>
                <a:gd name="connsiteY113" fmla="*/ 1898498 h 3657600"/>
                <a:gd name="connsiteX114" fmla="*/ 2310257 w 6095999"/>
                <a:gd name="connsiteY114" fmla="*/ 1437729 h 3657600"/>
                <a:gd name="connsiteX115" fmla="*/ 2444001 w 6095999"/>
                <a:gd name="connsiteY115" fmla="*/ 1278141 h 3657600"/>
                <a:gd name="connsiteX116" fmla="*/ 2641600 w 6095999"/>
                <a:gd name="connsiteY116" fmla="*/ 1219200 h 3657600"/>
                <a:gd name="connsiteX117" fmla="*/ 3454400 w 6095999"/>
                <a:gd name="connsiteY117" fmla="*/ 1219200 h 3657600"/>
                <a:gd name="connsiteX118" fmla="*/ 3787026 w 6095999"/>
                <a:gd name="connsiteY118" fmla="*/ 1441298 h 3657600"/>
                <a:gd name="connsiteX119" fmla="*/ 4002341 w 6095999"/>
                <a:gd name="connsiteY119" fmla="*/ 1898498 h 3657600"/>
                <a:gd name="connsiteX120" fmla="*/ 3857968 w 6095999"/>
                <a:gd name="connsiteY120" fmla="*/ 2205431 h 3657600"/>
                <a:gd name="connsiteX121" fmla="*/ 3545827 w 6095999"/>
                <a:gd name="connsiteY121" fmla="*/ 1580210 h 3657600"/>
                <a:gd name="connsiteX122" fmla="*/ 3431134 w 6095999"/>
                <a:gd name="connsiteY122" fmla="*/ 1525537 h 3657600"/>
                <a:gd name="connsiteX123" fmla="*/ 3352800 w 6095999"/>
                <a:gd name="connsiteY123" fmla="*/ 1625600 h 3657600"/>
                <a:gd name="connsiteX124" fmla="*/ 3352800 w 6095999"/>
                <a:gd name="connsiteY124" fmla="*/ 3454400 h 3657600"/>
                <a:gd name="connsiteX125" fmla="*/ 4461675 w 6095999"/>
                <a:gd name="connsiteY125" fmla="*/ 2479624 h 3657600"/>
                <a:gd name="connsiteX126" fmla="*/ 4673600 w 6095999"/>
                <a:gd name="connsiteY126" fmla="*/ 2002727 h 3657600"/>
                <a:gd name="connsiteX127" fmla="*/ 4673600 w 6095999"/>
                <a:gd name="connsiteY127" fmla="*/ 3454400 h 3657600"/>
                <a:gd name="connsiteX128" fmla="*/ 3556000 w 6095999"/>
                <a:gd name="connsiteY128" fmla="*/ 3454400 h 3657600"/>
                <a:gd name="connsiteX129" fmla="*/ 3556000 w 6095999"/>
                <a:gd name="connsiteY129" fmla="*/ 2055965 h 3657600"/>
                <a:gd name="connsiteX130" fmla="*/ 3769373 w 6095999"/>
                <a:gd name="connsiteY130" fmla="*/ 2483790 h 3657600"/>
                <a:gd name="connsiteX131" fmla="*/ 3772103 w 6095999"/>
                <a:gd name="connsiteY131" fmla="*/ 2487663 h 3657600"/>
                <a:gd name="connsiteX132" fmla="*/ 3774427 w 6095999"/>
                <a:gd name="connsiteY132" fmla="*/ 2492870 h 3657600"/>
                <a:gd name="connsiteX133" fmla="*/ 3781222 w 6095999"/>
                <a:gd name="connsiteY133" fmla="*/ 2501011 h 3657600"/>
                <a:gd name="connsiteX134" fmla="*/ 3788169 w 6095999"/>
                <a:gd name="connsiteY134" fmla="*/ 2509444 h 3657600"/>
                <a:gd name="connsiteX135" fmla="*/ 3800767 w 6095999"/>
                <a:gd name="connsiteY135" fmla="*/ 2519566 h 3657600"/>
                <a:gd name="connsiteX136" fmla="*/ 3809111 w 6095999"/>
                <a:gd name="connsiteY136" fmla="*/ 2525560 h 3657600"/>
                <a:gd name="connsiteX137" fmla="*/ 3825329 w 6095999"/>
                <a:gd name="connsiteY137" fmla="*/ 2532812 h 3657600"/>
                <a:gd name="connsiteX138" fmla="*/ 3833470 w 6095999"/>
                <a:gd name="connsiteY138" fmla="*/ 2536038 h 3657600"/>
                <a:gd name="connsiteX139" fmla="*/ 3860800 w 6095999"/>
                <a:gd name="connsiteY139" fmla="*/ 2540000 h 3657600"/>
                <a:gd name="connsiteX140" fmla="*/ 4368800 w 6095999"/>
                <a:gd name="connsiteY140" fmla="*/ 2540000 h 3657600"/>
                <a:gd name="connsiteX141" fmla="*/ 4461675 w 6095999"/>
                <a:gd name="connsiteY141" fmla="*/ 2479624 h 3657600"/>
                <a:gd name="connsiteX142" fmla="*/ 5892800 w 6095999"/>
                <a:gd name="connsiteY142" fmla="*/ 2336800 h 3657600"/>
                <a:gd name="connsiteX143" fmla="*/ 5689600 w 6095999"/>
                <a:gd name="connsiteY143" fmla="*/ 2336800 h 3657600"/>
                <a:gd name="connsiteX144" fmla="*/ 5689600 w 6095999"/>
                <a:gd name="connsiteY144" fmla="*/ 1422400 h 3657600"/>
                <a:gd name="connsiteX145" fmla="*/ 5486400 w 6095999"/>
                <a:gd name="connsiteY145" fmla="*/ 1422400 h 3657600"/>
                <a:gd name="connsiteX146" fmla="*/ 5486400 w 6095999"/>
                <a:gd name="connsiteY146" fmla="*/ 3454400 h 3657600"/>
                <a:gd name="connsiteX147" fmla="*/ 5283200 w 6095999"/>
                <a:gd name="connsiteY147" fmla="*/ 3454400 h 3657600"/>
                <a:gd name="connsiteX148" fmla="*/ 5283200 w 6095999"/>
                <a:gd name="connsiteY148" fmla="*/ 2438400 h 3657600"/>
                <a:gd name="connsiteX149" fmla="*/ 5080000 w 6095999"/>
                <a:gd name="connsiteY149" fmla="*/ 2438400 h 3657600"/>
                <a:gd name="connsiteX150" fmla="*/ 5080000 w 6095999"/>
                <a:gd name="connsiteY150" fmla="*/ 3454400 h 3657600"/>
                <a:gd name="connsiteX151" fmla="*/ 4876800 w 6095999"/>
                <a:gd name="connsiteY151" fmla="*/ 3454400 h 3657600"/>
                <a:gd name="connsiteX152" fmla="*/ 4876800 w 6095999"/>
                <a:gd name="connsiteY152" fmla="*/ 1524000 h 3657600"/>
                <a:gd name="connsiteX153" fmla="*/ 4796282 w 6095999"/>
                <a:gd name="connsiteY153" fmla="*/ 1424584 h 3657600"/>
                <a:gd name="connsiteX154" fmla="*/ 4682338 w 6095999"/>
                <a:gd name="connsiteY154" fmla="*/ 1482776 h 3657600"/>
                <a:gd name="connsiteX155" fmla="*/ 4302874 w 6095999"/>
                <a:gd name="connsiteY155" fmla="*/ 2336800 h 3657600"/>
                <a:gd name="connsiteX156" fmla="*/ 4020845 w 6095999"/>
                <a:gd name="connsiteY156" fmla="*/ 2336800 h 3657600"/>
                <a:gd name="connsiteX157" fmla="*/ 4442371 w 6095999"/>
                <a:gd name="connsiteY157" fmla="*/ 1441006 h 3657600"/>
                <a:gd name="connsiteX158" fmla="*/ 4443667 w 6095999"/>
                <a:gd name="connsiteY158" fmla="*/ 1437729 h 3657600"/>
                <a:gd name="connsiteX159" fmla="*/ 4775200 w 6095999"/>
                <a:gd name="connsiteY159" fmla="*/ 1219200 h 3657600"/>
                <a:gd name="connsiteX160" fmla="*/ 5588000 w 6095999"/>
                <a:gd name="connsiteY160" fmla="*/ 1219200 h 3657600"/>
                <a:gd name="connsiteX161" fmla="*/ 5892800 w 6095999"/>
                <a:gd name="connsiteY161" fmla="*/ 1524000 h 3657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6095999" h="3657600">
                  <a:moveTo>
                    <a:pt x="5588000" y="1016000"/>
                  </a:moveTo>
                  <a:lnTo>
                    <a:pt x="5585371" y="1016000"/>
                  </a:lnTo>
                  <a:cubicBezTo>
                    <a:pt x="5652592" y="928586"/>
                    <a:pt x="5689206" y="821487"/>
                    <a:pt x="5689600" y="711200"/>
                  </a:cubicBezTo>
                  <a:lnTo>
                    <a:pt x="5689600" y="508000"/>
                  </a:lnTo>
                  <a:cubicBezTo>
                    <a:pt x="5689600" y="227457"/>
                    <a:pt x="5462143" y="0"/>
                    <a:pt x="5181600" y="0"/>
                  </a:cubicBezTo>
                  <a:cubicBezTo>
                    <a:pt x="4901057" y="0"/>
                    <a:pt x="4673600" y="227457"/>
                    <a:pt x="4673600" y="508000"/>
                  </a:cubicBezTo>
                  <a:lnTo>
                    <a:pt x="4673600" y="711200"/>
                  </a:lnTo>
                  <a:cubicBezTo>
                    <a:pt x="4673994" y="821487"/>
                    <a:pt x="4710608" y="928586"/>
                    <a:pt x="4777829" y="1016000"/>
                  </a:cubicBezTo>
                  <a:lnTo>
                    <a:pt x="4775200" y="1016000"/>
                  </a:lnTo>
                  <a:cubicBezTo>
                    <a:pt x="4550271" y="1015848"/>
                    <a:pt x="4346778" y="1149553"/>
                    <a:pt x="4257624" y="1356068"/>
                  </a:cubicBezTo>
                  <a:lnTo>
                    <a:pt x="4114800" y="1660030"/>
                  </a:lnTo>
                  <a:lnTo>
                    <a:pt x="3972573" y="1358011"/>
                  </a:lnTo>
                  <a:cubicBezTo>
                    <a:pt x="3883965" y="1150442"/>
                    <a:pt x="3680028" y="1015848"/>
                    <a:pt x="3454400" y="1016000"/>
                  </a:cubicBezTo>
                  <a:lnTo>
                    <a:pt x="3451771" y="1016000"/>
                  </a:lnTo>
                  <a:cubicBezTo>
                    <a:pt x="3518992" y="928586"/>
                    <a:pt x="3555606" y="821487"/>
                    <a:pt x="3556000" y="711200"/>
                  </a:cubicBezTo>
                  <a:lnTo>
                    <a:pt x="3556000" y="508000"/>
                  </a:lnTo>
                  <a:cubicBezTo>
                    <a:pt x="3556000" y="227457"/>
                    <a:pt x="3328543" y="0"/>
                    <a:pt x="3048000" y="0"/>
                  </a:cubicBezTo>
                  <a:cubicBezTo>
                    <a:pt x="2767457" y="0"/>
                    <a:pt x="2540000" y="227457"/>
                    <a:pt x="2540000" y="508000"/>
                  </a:cubicBezTo>
                  <a:lnTo>
                    <a:pt x="2540000" y="711200"/>
                  </a:lnTo>
                  <a:cubicBezTo>
                    <a:pt x="2540394" y="821487"/>
                    <a:pt x="2577008" y="928586"/>
                    <a:pt x="2644229" y="1016000"/>
                  </a:cubicBezTo>
                  <a:lnTo>
                    <a:pt x="2641600" y="1016000"/>
                  </a:lnTo>
                  <a:cubicBezTo>
                    <a:pt x="2417318" y="1016051"/>
                    <a:pt x="2214410" y="1149096"/>
                    <a:pt x="2124964" y="1354734"/>
                  </a:cubicBezTo>
                  <a:lnTo>
                    <a:pt x="1981302" y="1659534"/>
                  </a:lnTo>
                  <a:lnTo>
                    <a:pt x="1839074" y="1357160"/>
                  </a:lnTo>
                  <a:cubicBezTo>
                    <a:pt x="1750174" y="1149947"/>
                    <a:pt x="1546276" y="1015708"/>
                    <a:pt x="1320800" y="1016000"/>
                  </a:cubicBezTo>
                  <a:lnTo>
                    <a:pt x="1318171" y="1016000"/>
                  </a:lnTo>
                  <a:cubicBezTo>
                    <a:pt x="1385392" y="928586"/>
                    <a:pt x="1422006" y="821487"/>
                    <a:pt x="1422400" y="711200"/>
                  </a:cubicBezTo>
                  <a:lnTo>
                    <a:pt x="1422400" y="508000"/>
                  </a:lnTo>
                  <a:cubicBezTo>
                    <a:pt x="1422400" y="227457"/>
                    <a:pt x="1194940" y="0"/>
                    <a:pt x="914400" y="0"/>
                  </a:cubicBezTo>
                  <a:cubicBezTo>
                    <a:pt x="633860" y="0"/>
                    <a:pt x="406400" y="227457"/>
                    <a:pt x="406400" y="508000"/>
                  </a:cubicBezTo>
                  <a:lnTo>
                    <a:pt x="406400" y="711200"/>
                  </a:lnTo>
                  <a:cubicBezTo>
                    <a:pt x="406798" y="821487"/>
                    <a:pt x="443409" y="928586"/>
                    <a:pt x="510629" y="1016000"/>
                  </a:cubicBezTo>
                  <a:lnTo>
                    <a:pt x="508000" y="1016000"/>
                  </a:lnTo>
                  <a:cubicBezTo>
                    <a:pt x="227559" y="1016343"/>
                    <a:pt x="347" y="1243559"/>
                    <a:pt x="0" y="1524000"/>
                  </a:cubicBezTo>
                  <a:lnTo>
                    <a:pt x="0" y="2438400"/>
                  </a:lnTo>
                  <a:cubicBezTo>
                    <a:pt x="0" y="2494509"/>
                    <a:pt x="45492" y="2540000"/>
                    <a:pt x="101600" y="2540000"/>
                  </a:cubicBezTo>
                  <a:lnTo>
                    <a:pt x="406400" y="2540000"/>
                  </a:lnTo>
                  <a:lnTo>
                    <a:pt x="406400" y="3454400"/>
                  </a:lnTo>
                  <a:lnTo>
                    <a:pt x="0" y="3454400"/>
                  </a:lnTo>
                  <a:lnTo>
                    <a:pt x="0" y="3657600"/>
                  </a:lnTo>
                  <a:lnTo>
                    <a:pt x="6096000" y="3657600"/>
                  </a:lnTo>
                  <a:lnTo>
                    <a:pt x="6096000" y="3454400"/>
                  </a:lnTo>
                  <a:lnTo>
                    <a:pt x="5689600" y="3454400"/>
                  </a:lnTo>
                  <a:lnTo>
                    <a:pt x="5689600" y="2540000"/>
                  </a:lnTo>
                  <a:lnTo>
                    <a:pt x="5994400" y="2540000"/>
                  </a:lnTo>
                  <a:cubicBezTo>
                    <a:pt x="6050509" y="2540000"/>
                    <a:pt x="6096000" y="2494509"/>
                    <a:pt x="6096000" y="2438400"/>
                  </a:cubicBezTo>
                  <a:lnTo>
                    <a:pt x="6096000" y="1524000"/>
                  </a:lnTo>
                  <a:cubicBezTo>
                    <a:pt x="6095657" y="1243559"/>
                    <a:pt x="5868442" y="1016343"/>
                    <a:pt x="5588000" y="1016000"/>
                  </a:cubicBezTo>
                  <a:close/>
                  <a:moveTo>
                    <a:pt x="4876800" y="711200"/>
                  </a:moveTo>
                  <a:lnTo>
                    <a:pt x="4876800" y="508000"/>
                  </a:lnTo>
                  <a:cubicBezTo>
                    <a:pt x="4876800" y="339674"/>
                    <a:pt x="5013274" y="203200"/>
                    <a:pt x="5181600" y="203200"/>
                  </a:cubicBezTo>
                  <a:cubicBezTo>
                    <a:pt x="5349926" y="203200"/>
                    <a:pt x="5486400" y="339674"/>
                    <a:pt x="5486400" y="508000"/>
                  </a:cubicBezTo>
                  <a:lnTo>
                    <a:pt x="5486400" y="711200"/>
                  </a:lnTo>
                  <a:cubicBezTo>
                    <a:pt x="5486400" y="879526"/>
                    <a:pt x="5349926" y="1016000"/>
                    <a:pt x="5181600" y="1016000"/>
                  </a:cubicBezTo>
                  <a:cubicBezTo>
                    <a:pt x="5013274" y="1016000"/>
                    <a:pt x="4876800" y="879526"/>
                    <a:pt x="4876800" y="711200"/>
                  </a:cubicBezTo>
                  <a:close/>
                  <a:moveTo>
                    <a:pt x="2743200" y="711200"/>
                  </a:moveTo>
                  <a:lnTo>
                    <a:pt x="2743200" y="508000"/>
                  </a:lnTo>
                  <a:cubicBezTo>
                    <a:pt x="2743200" y="339674"/>
                    <a:pt x="2879674" y="203200"/>
                    <a:pt x="3048000" y="203200"/>
                  </a:cubicBezTo>
                  <a:cubicBezTo>
                    <a:pt x="3216326" y="203200"/>
                    <a:pt x="3352800" y="339674"/>
                    <a:pt x="3352800" y="508000"/>
                  </a:cubicBezTo>
                  <a:lnTo>
                    <a:pt x="3352800" y="711200"/>
                  </a:lnTo>
                  <a:cubicBezTo>
                    <a:pt x="3352800" y="879526"/>
                    <a:pt x="3216326" y="1016000"/>
                    <a:pt x="3048000" y="1016000"/>
                  </a:cubicBezTo>
                  <a:cubicBezTo>
                    <a:pt x="2879674" y="1016000"/>
                    <a:pt x="2743200" y="879526"/>
                    <a:pt x="2743200" y="711200"/>
                  </a:cubicBezTo>
                  <a:close/>
                  <a:moveTo>
                    <a:pt x="609600" y="711200"/>
                  </a:moveTo>
                  <a:lnTo>
                    <a:pt x="609600" y="508000"/>
                  </a:lnTo>
                  <a:cubicBezTo>
                    <a:pt x="609600" y="339674"/>
                    <a:pt x="746076" y="203200"/>
                    <a:pt x="914400" y="203200"/>
                  </a:cubicBezTo>
                  <a:cubicBezTo>
                    <a:pt x="1082725" y="203200"/>
                    <a:pt x="1219200" y="339674"/>
                    <a:pt x="1219200" y="508000"/>
                  </a:cubicBezTo>
                  <a:lnTo>
                    <a:pt x="1219200" y="711200"/>
                  </a:lnTo>
                  <a:cubicBezTo>
                    <a:pt x="1219200" y="879526"/>
                    <a:pt x="1082725" y="1016000"/>
                    <a:pt x="914400" y="1016000"/>
                  </a:cubicBezTo>
                  <a:cubicBezTo>
                    <a:pt x="746076" y="1016000"/>
                    <a:pt x="609600" y="879526"/>
                    <a:pt x="609600" y="711200"/>
                  </a:cubicBezTo>
                  <a:close/>
                  <a:moveTo>
                    <a:pt x="1016000" y="3454400"/>
                  </a:moveTo>
                  <a:lnTo>
                    <a:pt x="1016000" y="2438400"/>
                  </a:lnTo>
                  <a:lnTo>
                    <a:pt x="812800" y="2438400"/>
                  </a:lnTo>
                  <a:lnTo>
                    <a:pt x="812800" y="3454400"/>
                  </a:lnTo>
                  <a:lnTo>
                    <a:pt x="609600" y="3454400"/>
                  </a:lnTo>
                  <a:lnTo>
                    <a:pt x="609600" y="1524000"/>
                  </a:lnTo>
                  <a:lnTo>
                    <a:pt x="406400" y="1524000"/>
                  </a:lnTo>
                  <a:lnTo>
                    <a:pt x="406400" y="2336800"/>
                  </a:lnTo>
                  <a:lnTo>
                    <a:pt x="203200" y="2336800"/>
                  </a:lnTo>
                  <a:lnTo>
                    <a:pt x="203200" y="1524000"/>
                  </a:lnTo>
                  <a:cubicBezTo>
                    <a:pt x="203200" y="1355674"/>
                    <a:pt x="339675" y="1219200"/>
                    <a:pt x="508000" y="1219200"/>
                  </a:cubicBezTo>
                  <a:lnTo>
                    <a:pt x="1320800" y="1219200"/>
                  </a:lnTo>
                  <a:cubicBezTo>
                    <a:pt x="1466253" y="1219403"/>
                    <a:pt x="1597470" y="1306805"/>
                    <a:pt x="1653629" y="1441006"/>
                  </a:cubicBezTo>
                  <a:lnTo>
                    <a:pt x="2075155" y="2336800"/>
                  </a:lnTo>
                  <a:lnTo>
                    <a:pt x="1790002" y="2336800"/>
                  </a:lnTo>
                  <a:lnTo>
                    <a:pt x="1412227" y="1580210"/>
                  </a:lnTo>
                  <a:cubicBezTo>
                    <a:pt x="1391488" y="1537348"/>
                    <a:pt x="1343825" y="1514678"/>
                    <a:pt x="1297534" y="1525537"/>
                  </a:cubicBezTo>
                  <a:cubicBezTo>
                    <a:pt x="1251198" y="1536446"/>
                    <a:pt x="1218654" y="1578026"/>
                    <a:pt x="1219200" y="1625600"/>
                  </a:cubicBezTo>
                  <a:lnTo>
                    <a:pt x="1219200" y="3454400"/>
                  </a:lnTo>
                  <a:close/>
                  <a:moveTo>
                    <a:pt x="2262632" y="2535936"/>
                  </a:moveTo>
                  <a:cubicBezTo>
                    <a:pt x="2265464" y="2534984"/>
                    <a:pt x="2268246" y="2533904"/>
                    <a:pt x="2270963" y="2532710"/>
                  </a:cubicBezTo>
                  <a:cubicBezTo>
                    <a:pt x="2276729" y="2530627"/>
                    <a:pt x="2282228" y="2528049"/>
                    <a:pt x="2287537" y="2524963"/>
                  </a:cubicBezTo>
                  <a:cubicBezTo>
                    <a:pt x="2295081" y="2519959"/>
                    <a:pt x="2302129" y="2514206"/>
                    <a:pt x="2308568" y="2507806"/>
                  </a:cubicBezTo>
                  <a:cubicBezTo>
                    <a:pt x="2311057" y="2505126"/>
                    <a:pt x="2313381" y="2502294"/>
                    <a:pt x="2315566" y="2499373"/>
                  </a:cubicBezTo>
                  <a:cubicBezTo>
                    <a:pt x="2317496" y="2497290"/>
                    <a:pt x="2319338" y="2495106"/>
                    <a:pt x="2321077" y="2492870"/>
                  </a:cubicBezTo>
                  <a:cubicBezTo>
                    <a:pt x="2322563" y="2490343"/>
                    <a:pt x="2323313" y="2487562"/>
                    <a:pt x="2324697" y="2485034"/>
                  </a:cubicBezTo>
                  <a:cubicBezTo>
                    <a:pt x="2326132" y="2482507"/>
                    <a:pt x="2327123" y="2481656"/>
                    <a:pt x="2328075" y="2479624"/>
                  </a:cubicBezTo>
                  <a:lnTo>
                    <a:pt x="2540000" y="2002727"/>
                  </a:lnTo>
                  <a:lnTo>
                    <a:pt x="2540000" y="3454400"/>
                  </a:lnTo>
                  <a:lnTo>
                    <a:pt x="1422400" y="3454400"/>
                  </a:lnTo>
                  <a:lnTo>
                    <a:pt x="1422400" y="2055965"/>
                  </a:lnTo>
                  <a:lnTo>
                    <a:pt x="1636268" y="2483790"/>
                  </a:lnTo>
                  <a:cubicBezTo>
                    <a:pt x="1653477" y="2518270"/>
                    <a:pt x="1688706" y="2540000"/>
                    <a:pt x="1727200" y="2540000"/>
                  </a:cubicBezTo>
                  <a:lnTo>
                    <a:pt x="2235200" y="2540000"/>
                  </a:lnTo>
                  <a:cubicBezTo>
                    <a:pt x="2244471" y="2539949"/>
                    <a:pt x="2253704" y="2538565"/>
                    <a:pt x="2262632" y="2535936"/>
                  </a:cubicBezTo>
                  <a:close/>
                  <a:moveTo>
                    <a:pt x="3149600" y="3454400"/>
                  </a:moveTo>
                  <a:lnTo>
                    <a:pt x="3149600" y="2540000"/>
                  </a:lnTo>
                  <a:lnTo>
                    <a:pt x="2946400" y="2540000"/>
                  </a:lnTo>
                  <a:lnTo>
                    <a:pt x="2946400" y="3454400"/>
                  </a:lnTo>
                  <a:lnTo>
                    <a:pt x="2743200" y="3454400"/>
                  </a:lnTo>
                  <a:lnTo>
                    <a:pt x="2743200" y="1524000"/>
                  </a:lnTo>
                  <a:cubicBezTo>
                    <a:pt x="2743200" y="1475981"/>
                    <a:pt x="2709609" y="1434554"/>
                    <a:pt x="2662682" y="1424584"/>
                  </a:cubicBezTo>
                  <a:cubicBezTo>
                    <a:pt x="2615756" y="1414615"/>
                    <a:pt x="2568232" y="1438872"/>
                    <a:pt x="2548738" y="1482776"/>
                  </a:cubicBezTo>
                  <a:lnTo>
                    <a:pt x="2232571" y="2193976"/>
                  </a:lnTo>
                  <a:lnTo>
                    <a:pt x="2093570" y="1898498"/>
                  </a:lnTo>
                  <a:lnTo>
                    <a:pt x="2310257" y="1437729"/>
                  </a:lnTo>
                  <a:cubicBezTo>
                    <a:pt x="2338184" y="1372540"/>
                    <a:pt x="2384679" y="1317028"/>
                    <a:pt x="2444001" y="1278141"/>
                  </a:cubicBezTo>
                  <a:cubicBezTo>
                    <a:pt x="2502548" y="1239342"/>
                    <a:pt x="2571356" y="1218857"/>
                    <a:pt x="2641600" y="1219200"/>
                  </a:cubicBezTo>
                  <a:lnTo>
                    <a:pt x="3454400" y="1219200"/>
                  </a:lnTo>
                  <a:cubicBezTo>
                    <a:pt x="3599904" y="1219492"/>
                    <a:pt x="3730968" y="1307059"/>
                    <a:pt x="3787026" y="1441298"/>
                  </a:cubicBezTo>
                  <a:lnTo>
                    <a:pt x="4002341" y="1898498"/>
                  </a:lnTo>
                  <a:lnTo>
                    <a:pt x="3857968" y="2205431"/>
                  </a:lnTo>
                  <a:lnTo>
                    <a:pt x="3545827" y="1580210"/>
                  </a:lnTo>
                  <a:cubicBezTo>
                    <a:pt x="3525088" y="1537348"/>
                    <a:pt x="3477425" y="1514678"/>
                    <a:pt x="3431134" y="1525537"/>
                  </a:cubicBezTo>
                  <a:cubicBezTo>
                    <a:pt x="3384804" y="1536446"/>
                    <a:pt x="3352254" y="1578026"/>
                    <a:pt x="3352800" y="1625600"/>
                  </a:cubicBezTo>
                  <a:lnTo>
                    <a:pt x="3352800" y="3454400"/>
                  </a:lnTo>
                  <a:close/>
                  <a:moveTo>
                    <a:pt x="4461675" y="2479624"/>
                  </a:moveTo>
                  <a:lnTo>
                    <a:pt x="4673600" y="2002727"/>
                  </a:lnTo>
                  <a:lnTo>
                    <a:pt x="4673600" y="3454400"/>
                  </a:lnTo>
                  <a:lnTo>
                    <a:pt x="3556000" y="3454400"/>
                  </a:lnTo>
                  <a:lnTo>
                    <a:pt x="3556000" y="2055965"/>
                  </a:lnTo>
                  <a:lnTo>
                    <a:pt x="3769373" y="2483790"/>
                  </a:lnTo>
                  <a:cubicBezTo>
                    <a:pt x="3770059" y="2485238"/>
                    <a:pt x="3771303" y="2486368"/>
                    <a:pt x="3772103" y="2487663"/>
                  </a:cubicBezTo>
                  <a:cubicBezTo>
                    <a:pt x="3772891" y="2488997"/>
                    <a:pt x="3773437" y="2491232"/>
                    <a:pt x="3774427" y="2492870"/>
                  </a:cubicBezTo>
                  <a:cubicBezTo>
                    <a:pt x="3776561" y="2495702"/>
                    <a:pt x="3778847" y="2498382"/>
                    <a:pt x="3781222" y="2501011"/>
                  </a:cubicBezTo>
                  <a:cubicBezTo>
                    <a:pt x="3783406" y="2503932"/>
                    <a:pt x="3785692" y="2506713"/>
                    <a:pt x="3788169" y="2509444"/>
                  </a:cubicBezTo>
                  <a:cubicBezTo>
                    <a:pt x="3792093" y="2513114"/>
                    <a:pt x="3796309" y="2516480"/>
                    <a:pt x="3800767" y="2519566"/>
                  </a:cubicBezTo>
                  <a:cubicBezTo>
                    <a:pt x="3803599" y="2521598"/>
                    <a:pt x="3806127" y="2523833"/>
                    <a:pt x="3809111" y="2525560"/>
                  </a:cubicBezTo>
                  <a:cubicBezTo>
                    <a:pt x="3814267" y="2528443"/>
                    <a:pt x="3819728" y="2530869"/>
                    <a:pt x="3825329" y="2532812"/>
                  </a:cubicBezTo>
                  <a:cubicBezTo>
                    <a:pt x="3828110" y="2533802"/>
                    <a:pt x="3830638" y="2535238"/>
                    <a:pt x="3833470" y="2536038"/>
                  </a:cubicBezTo>
                  <a:cubicBezTo>
                    <a:pt x="3842347" y="2538565"/>
                    <a:pt x="3851567" y="2539899"/>
                    <a:pt x="3860800" y="2540000"/>
                  </a:cubicBezTo>
                  <a:lnTo>
                    <a:pt x="4368800" y="2540000"/>
                  </a:lnTo>
                  <a:cubicBezTo>
                    <a:pt x="4408983" y="2540000"/>
                    <a:pt x="4445343" y="2516340"/>
                    <a:pt x="4461675" y="2479624"/>
                  </a:cubicBezTo>
                  <a:close/>
                  <a:moveTo>
                    <a:pt x="5892800" y="2336800"/>
                  </a:moveTo>
                  <a:lnTo>
                    <a:pt x="5689600" y="2336800"/>
                  </a:lnTo>
                  <a:lnTo>
                    <a:pt x="5689600" y="1422400"/>
                  </a:lnTo>
                  <a:lnTo>
                    <a:pt x="5486400" y="1422400"/>
                  </a:lnTo>
                  <a:lnTo>
                    <a:pt x="5486400" y="3454400"/>
                  </a:lnTo>
                  <a:lnTo>
                    <a:pt x="5283200" y="3454400"/>
                  </a:lnTo>
                  <a:lnTo>
                    <a:pt x="5283200" y="2438400"/>
                  </a:lnTo>
                  <a:lnTo>
                    <a:pt x="5080000" y="2438400"/>
                  </a:lnTo>
                  <a:lnTo>
                    <a:pt x="5080000" y="3454400"/>
                  </a:lnTo>
                  <a:lnTo>
                    <a:pt x="4876800" y="3454400"/>
                  </a:lnTo>
                  <a:lnTo>
                    <a:pt x="4876800" y="1524000"/>
                  </a:lnTo>
                  <a:cubicBezTo>
                    <a:pt x="4876800" y="1475981"/>
                    <a:pt x="4843209" y="1434554"/>
                    <a:pt x="4796282" y="1424584"/>
                  </a:cubicBezTo>
                  <a:cubicBezTo>
                    <a:pt x="4749356" y="1414615"/>
                    <a:pt x="4701832" y="1438872"/>
                    <a:pt x="4682338" y="1482776"/>
                  </a:cubicBezTo>
                  <a:lnTo>
                    <a:pt x="4302874" y="2336800"/>
                  </a:lnTo>
                  <a:lnTo>
                    <a:pt x="4020845" y="2336800"/>
                  </a:lnTo>
                  <a:lnTo>
                    <a:pt x="4442371" y="1441006"/>
                  </a:lnTo>
                  <a:cubicBezTo>
                    <a:pt x="4442867" y="1439863"/>
                    <a:pt x="4443260" y="1438872"/>
                    <a:pt x="4443667" y="1437729"/>
                  </a:cubicBezTo>
                  <a:cubicBezTo>
                    <a:pt x="4500461" y="1305077"/>
                    <a:pt x="4630890" y="1219099"/>
                    <a:pt x="4775200" y="1219200"/>
                  </a:cubicBezTo>
                  <a:lnTo>
                    <a:pt x="5588000" y="1219200"/>
                  </a:lnTo>
                  <a:cubicBezTo>
                    <a:pt x="5756326" y="1219200"/>
                    <a:pt x="5892800" y="1355674"/>
                    <a:pt x="5892800" y="1524000"/>
                  </a:cubicBezTo>
                  <a:close/>
                </a:path>
              </a:pathLst>
            </a:custGeom>
            <a:solidFill>
              <a:schemeClr val="accent2">
                <a:lumMod val="50000"/>
              </a:schemeClr>
            </a:solidFill>
            <a:ln w="12700" cap="flat">
              <a:noFill/>
              <a:prstDash val="solid"/>
              <a:miter/>
            </a:ln>
          </p:spPr>
          <p:txBody>
            <a:bodyPr rtlCol="0" anchor="ctr"/>
            <a:lstStyle/>
            <a:p>
              <a:endParaRPr lang="en-IN"/>
            </a:p>
          </p:txBody>
        </p:sp>
        <p:sp>
          <p:nvSpPr>
            <p:cNvPr id="53" name="Freeform: Shape 52">
              <a:extLst>
                <a:ext uri="{FF2B5EF4-FFF2-40B4-BE49-F238E27FC236}">
                  <a16:creationId xmlns:a16="http://schemas.microsoft.com/office/drawing/2014/main" id="{EEB064B8-E001-4907-90B8-59EA3453657F}"/>
                </a:ext>
              </a:extLst>
            </p:cNvPr>
            <p:cNvSpPr/>
            <p:nvPr/>
          </p:nvSpPr>
          <p:spPr>
            <a:xfrm>
              <a:off x="1930400" y="1803400"/>
              <a:ext cx="914400" cy="203200"/>
            </a:xfrm>
            <a:custGeom>
              <a:avLst/>
              <a:gdLst>
                <a:gd name="connsiteX0" fmla="*/ 0 w 914400"/>
                <a:gd name="connsiteY0" fmla="*/ 0 h 203200"/>
                <a:gd name="connsiteX1" fmla="*/ 914400 w 914400"/>
                <a:gd name="connsiteY1" fmla="*/ 0 h 203200"/>
                <a:gd name="connsiteX2" fmla="*/ 914400 w 914400"/>
                <a:gd name="connsiteY2" fmla="*/ 203200 h 203200"/>
                <a:gd name="connsiteX3" fmla="*/ 0 w 914400"/>
                <a:gd name="connsiteY3" fmla="*/ 203200 h 203200"/>
              </a:gdLst>
              <a:ahLst/>
              <a:cxnLst>
                <a:cxn ang="0">
                  <a:pos x="connsiteX0" y="connsiteY0"/>
                </a:cxn>
                <a:cxn ang="0">
                  <a:pos x="connsiteX1" y="connsiteY1"/>
                </a:cxn>
                <a:cxn ang="0">
                  <a:pos x="connsiteX2" y="connsiteY2"/>
                </a:cxn>
                <a:cxn ang="0">
                  <a:pos x="connsiteX3" y="connsiteY3"/>
                </a:cxn>
              </a:cxnLst>
              <a:rect l="l" t="t" r="r" b="b"/>
              <a:pathLst>
                <a:path w="914400" h="203200">
                  <a:moveTo>
                    <a:pt x="0" y="0"/>
                  </a:moveTo>
                  <a:lnTo>
                    <a:pt x="914400" y="0"/>
                  </a:lnTo>
                  <a:lnTo>
                    <a:pt x="914400" y="203200"/>
                  </a:lnTo>
                  <a:lnTo>
                    <a:pt x="0" y="203200"/>
                  </a:lnTo>
                  <a:close/>
                </a:path>
              </a:pathLst>
            </a:custGeom>
            <a:grpFill/>
            <a:ln w="12700" cap="flat">
              <a:noFill/>
              <a:prstDash val="solid"/>
              <a:miter/>
            </a:ln>
          </p:spPr>
          <p:txBody>
            <a:bodyPr rtlCol="0" anchor="ctr"/>
            <a:lstStyle/>
            <a:p>
              <a:endParaRPr lang="en-IN"/>
            </a:p>
          </p:txBody>
        </p:sp>
        <p:sp>
          <p:nvSpPr>
            <p:cNvPr id="54" name="Freeform: Shape 53">
              <a:extLst>
                <a:ext uri="{FF2B5EF4-FFF2-40B4-BE49-F238E27FC236}">
                  <a16:creationId xmlns:a16="http://schemas.microsoft.com/office/drawing/2014/main" id="{4B5C11EE-74EF-465F-97DB-62BA779617B1}"/>
                </a:ext>
              </a:extLst>
            </p:cNvPr>
            <p:cNvSpPr/>
            <p:nvPr/>
          </p:nvSpPr>
          <p:spPr>
            <a:xfrm>
              <a:off x="1930400" y="2209800"/>
              <a:ext cx="914400" cy="203200"/>
            </a:xfrm>
            <a:custGeom>
              <a:avLst/>
              <a:gdLst>
                <a:gd name="connsiteX0" fmla="*/ 0 w 914400"/>
                <a:gd name="connsiteY0" fmla="*/ 0 h 203200"/>
                <a:gd name="connsiteX1" fmla="*/ 914400 w 914400"/>
                <a:gd name="connsiteY1" fmla="*/ 0 h 203200"/>
                <a:gd name="connsiteX2" fmla="*/ 914400 w 914400"/>
                <a:gd name="connsiteY2" fmla="*/ 203200 h 203200"/>
                <a:gd name="connsiteX3" fmla="*/ 0 w 914400"/>
                <a:gd name="connsiteY3" fmla="*/ 203200 h 203200"/>
              </a:gdLst>
              <a:ahLst/>
              <a:cxnLst>
                <a:cxn ang="0">
                  <a:pos x="connsiteX0" y="connsiteY0"/>
                </a:cxn>
                <a:cxn ang="0">
                  <a:pos x="connsiteX1" y="connsiteY1"/>
                </a:cxn>
                <a:cxn ang="0">
                  <a:pos x="connsiteX2" y="connsiteY2"/>
                </a:cxn>
                <a:cxn ang="0">
                  <a:pos x="connsiteX3" y="connsiteY3"/>
                </a:cxn>
              </a:cxnLst>
              <a:rect l="l" t="t" r="r" b="b"/>
              <a:pathLst>
                <a:path w="914400" h="203200">
                  <a:moveTo>
                    <a:pt x="0" y="0"/>
                  </a:moveTo>
                  <a:lnTo>
                    <a:pt x="914400" y="0"/>
                  </a:lnTo>
                  <a:lnTo>
                    <a:pt x="914400" y="203200"/>
                  </a:lnTo>
                  <a:lnTo>
                    <a:pt x="0" y="203200"/>
                  </a:lnTo>
                  <a:close/>
                </a:path>
              </a:pathLst>
            </a:custGeom>
            <a:grpFill/>
            <a:ln w="12700" cap="flat">
              <a:noFill/>
              <a:prstDash val="solid"/>
              <a:miter/>
            </a:ln>
          </p:spPr>
          <p:txBody>
            <a:bodyPr rtlCol="0" anchor="ctr"/>
            <a:lstStyle/>
            <a:p>
              <a:endParaRPr lang="en-IN"/>
            </a:p>
          </p:txBody>
        </p:sp>
      </p:grpSp>
      <p:sp>
        <p:nvSpPr>
          <p:cNvPr id="5" name="Title 4">
            <a:extLst>
              <a:ext uri="{FF2B5EF4-FFF2-40B4-BE49-F238E27FC236}">
                <a16:creationId xmlns:a16="http://schemas.microsoft.com/office/drawing/2014/main" id="{3B8E78C2-0FF4-477C-8317-0F233FB108E6}"/>
              </a:ext>
            </a:extLst>
          </p:cNvPr>
          <p:cNvSpPr>
            <a:spLocks noGrp="1"/>
          </p:cNvSpPr>
          <p:nvPr>
            <p:ph type="title"/>
          </p:nvPr>
        </p:nvSpPr>
        <p:spPr>
          <a:xfrm>
            <a:off x="153600" y="416321"/>
            <a:ext cx="11886461" cy="439200"/>
          </a:xfrm>
        </p:spPr>
        <p:txBody>
          <a:bodyPr/>
          <a:lstStyle/>
          <a:p>
            <a:pPr algn="ctr"/>
            <a:r>
              <a:rPr lang="en-IN" sz="5400" b="0" dirty="0">
                <a:solidFill>
                  <a:schemeClr val="tx2">
                    <a:lumMod val="50000"/>
                  </a:schemeClr>
                </a:solidFill>
                <a:latin typeface="Calibri Light"/>
                <a:cs typeface="Calibri Light"/>
              </a:rPr>
              <a:t>Benefits of Team Working</a:t>
            </a:r>
          </a:p>
        </p:txBody>
      </p:sp>
    </p:spTree>
    <p:extLst>
      <p:ext uri="{BB962C8B-B14F-4D97-AF65-F5344CB8AC3E}">
        <p14:creationId xmlns:p14="http://schemas.microsoft.com/office/powerpoint/2010/main" val="253490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3" grpId="0" animBg="1"/>
      <p:bldP spid="14" grpId="0" animBg="1"/>
      <p:bldP spid="15" grpId="0" animBg="1"/>
      <p:bldP spid="16"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5FA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2F53E1-7508-B50C-94CD-6F03E622E255}"/>
              </a:ext>
            </a:extLst>
          </p:cNvPr>
          <p:cNvSpPr>
            <a:spLocks noGrp="1"/>
          </p:cNvSpPr>
          <p:nvPr>
            <p:ph type="title"/>
          </p:nvPr>
        </p:nvSpPr>
        <p:spPr>
          <a:xfrm>
            <a:off x="6634134" y="1396289"/>
            <a:ext cx="5006336" cy="1325563"/>
          </a:xfrm>
        </p:spPr>
        <p:txBody>
          <a:bodyPr vert="horz" lIns="91440" tIns="45720" rIns="91440" bIns="45720" rtlCol="0" anchor="ctr">
            <a:noAutofit/>
          </a:bodyPr>
          <a:lstStyle/>
          <a:p>
            <a:pPr algn="ctr"/>
            <a:r>
              <a:rPr lang="en-US" sz="5400" dirty="0">
                <a:solidFill>
                  <a:schemeClr val="bg1"/>
                </a:solidFill>
              </a:rPr>
              <a:t>Benefits of Team Working</a:t>
            </a:r>
            <a:endParaRPr lang="en-US" sz="5400">
              <a:solidFill>
                <a:schemeClr val="bg1"/>
              </a:solidFill>
              <a:ea typeface="Calibri Light"/>
              <a:cs typeface="Calibri Light"/>
            </a:endParaRPr>
          </a:p>
        </p:txBody>
      </p:sp>
      <p:sp>
        <p:nvSpPr>
          <p:cNvPr id="28" name="Freeform: Shape 27">
            <a:extLst>
              <a:ext uri="{FF2B5EF4-FFF2-40B4-BE49-F238E27FC236}">
                <a16:creationId xmlns:a16="http://schemas.microsoft.com/office/drawing/2014/main" id="{4F74D28C-3268-4E35-8EE1-D92CB4A85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7">
            <a:extLst>
              <a:ext uri="{FF2B5EF4-FFF2-40B4-BE49-F238E27FC236}">
                <a16:creationId xmlns:a16="http://schemas.microsoft.com/office/drawing/2014/main" id="{E1D85D3B-AA82-6004-77F7-AD6F434620F2}"/>
              </a:ext>
            </a:extLst>
          </p:cNvPr>
          <p:cNvPicPr>
            <a:picLocks noChangeAspect="1"/>
          </p:cNvPicPr>
          <p:nvPr/>
        </p:nvPicPr>
        <p:blipFill rotWithShape="1">
          <a:blip r:embed="rId2"/>
          <a:srcRect l="18603" r="15516"/>
          <a:stretch/>
        </p:blipFill>
        <p:spPr>
          <a:xfrm>
            <a:off x="20" y="10"/>
            <a:ext cx="6024134" cy="6857990"/>
          </a:xfrm>
          <a:custGeom>
            <a:avLst/>
            <a:gdLst/>
            <a:ahLst/>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p:spPr>
      </p:pic>
      <p:sp>
        <p:nvSpPr>
          <p:cNvPr id="3" name="Content Placeholder 2">
            <a:extLst>
              <a:ext uri="{FF2B5EF4-FFF2-40B4-BE49-F238E27FC236}">
                <a16:creationId xmlns:a16="http://schemas.microsoft.com/office/drawing/2014/main" id="{209E0B8A-0CFE-5689-CB7C-0FEA8104D48C}"/>
              </a:ext>
            </a:extLst>
          </p:cNvPr>
          <p:cNvSpPr>
            <a:spLocks noGrp="1"/>
          </p:cNvSpPr>
          <p:nvPr>
            <p:ph sz="half" idx="1"/>
          </p:nvPr>
        </p:nvSpPr>
        <p:spPr>
          <a:xfrm>
            <a:off x="6638578" y="2871982"/>
            <a:ext cx="5004073" cy="3181684"/>
          </a:xfrm>
        </p:spPr>
        <p:txBody>
          <a:bodyPr vert="horz" lIns="91440" tIns="45720" rIns="91440" bIns="45720" rtlCol="0" anchor="t">
            <a:normAutofit/>
          </a:bodyPr>
          <a:lstStyle/>
          <a:p>
            <a:r>
              <a:rPr lang="en-US" sz="2400" dirty="0">
                <a:solidFill>
                  <a:schemeClr val="bg1">
                    <a:lumMod val="95000"/>
                    <a:lumOff val="5000"/>
                  </a:schemeClr>
                </a:solidFill>
              </a:rPr>
              <a:t>Increase Productivity</a:t>
            </a:r>
            <a:endParaRPr lang="en-US" sz="2400">
              <a:solidFill>
                <a:schemeClr val="bg1">
                  <a:lumMod val="95000"/>
                  <a:lumOff val="5000"/>
                </a:schemeClr>
              </a:solidFill>
              <a:ea typeface="Calibri"/>
              <a:cs typeface="Calibri"/>
            </a:endParaRPr>
          </a:p>
          <a:p>
            <a:r>
              <a:rPr lang="en-US" sz="2400" dirty="0">
                <a:solidFill>
                  <a:schemeClr val="bg1">
                    <a:lumMod val="95000"/>
                    <a:lumOff val="5000"/>
                  </a:schemeClr>
                </a:solidFill>
              </a:rPr>
              <a:t>Establishes Strong Relationship</a:t>
            </a:r>
            <a:endParaRPr lang="en-US" sz="2400">
              <a:solidFill>
                <a:schemeClr val="bg1">
                  <a:lumMod val="95000"/>
                  <a:lumOff val="5000"/>
                </a:schemeClr>
              </a:solidFill>
              <a:ea typeface="Calibri"/>
              <a:cs typeface="Calibri"/>
            </a:endParaRPr>
          </a:p>
          <a:p>
            <a:r>
              <a:rPr lang="en-US" sz="2400" dirty="0">
                <a:solidFill>
                  <a:schemeClr val="bg1">
                    <a:lumMod val="95000"/>
                    <a:lumOff val="5000"/>
                  </a:schemeClr>
                </a:solidFill>
              </a:rPr>
              <a:t>Promote Synergy</a:t>
            </a:r>
            <a:endParaRPr lang="en-US" sz="2400">
              <a:solidFill>
                <a:schemeClr val="bg1">
                  <a:lumMod val="95000"/>
                  <a:lumOff val="5000"/>
                </a:schemeClr>
              </a:solidFill>
              <a:ea typeface="Calibri"/>
              <a:cs typeface="Calibri"/>
            </a:endParaRPr>
          </a:p>
          <a:p>
            <a:r>
              <a:rPr lang="en-US" sz="2400" dirty="0">
                <a:solidFill>
                  <a:schemeClr val="bg1">
                    <a:lumMod val="95000"/>
                    <a:lumOff val="5000"/>
                  </a:schemeClr>
                </a:solidFill>
              </a:rPr>
              <a:t>Advance Individuals Careers</a:t>
            </a:r>
            <a:endParaRPr lang="en-US" sz="2400" dirty="0">
              <a:solidFill>
                <a:schemeClr val="bg1">
                  <a:lumMod val="95000"/>
                  <a:lumOff val="5000"/>
                </a:schemeClr>
              </a:solidFill>
              <a:ea typeface="Calibri"/>
              <a:cs typeface="Calibri"/>
            </a:endParaRPr>
          </a:p>
        </p:txBody>
      </p:sp>
      <p:pic>
        <p:nvPicPr>
          <p:cNvPr id="7" name="Picture 7">
            <a:extLst>
              <a:ext uri="{FF2B5EF4-FFF2-40B4-BE49-F238E27FC236}">
                <a16:creationId xmlns:a16="http://schemas.microsoft.com/office/drawing/2014/main" id="{FD4DFA4D-D361-8169-51F5-A2A2A9A329BD}"/>
              </a:ext>
            </a:extLst>
          </p:cNvPr>
          <p:cNvPicPr>
            <a:picLocks noChangeAspect="1"/>
          </p:cNvPicPr>
          <p:nvPr/>
        </p:nvPicPr>
        <p:blipFill>
          <a:blip r:embed="rId3"/>
          <a:stretch>
            <a:fillRect/>
          </a:stretch>
        </p:blipFill>
        <p:spPr>
          <a:xfrm>
            <a:off x="10541358" y="7852356"/>
            <a:ext cx="8238186" cy="5234188"/>
          </a:xfrm>
          <a:prstGeom prst="rect">
            <a:avLst/>
          </a:prstGeom>
          <a:ln>
            <a:noFill/>
          </a:ln>
          <a:effectLst>
            <a:softEdge rad="112500"/>
          </a:effectLst>
        </p:spPr>
      </p:pic>
    </p:spTree>
    <p:extLst>
      <p:ext uri="{BB962C8B-B14F-4D97-AF65-F5344CB8AC3E}">
        <p14:creationId xmlns:p14="http://schemas.microsoft.com/office/powerpoint/2010/main" val="1257679177"/>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A0B27D-C25B-E440-8569-855C073B3A46}"/>
              </a:ext>
            </a:extLst>
          </p:cNvPr>
          <p:cNvSpPr>
            <a:spLocks noGrp="1"/>
          </p:cNvSpPr>
          <p:nvPr>
            <p:ph type="title"/>
          </p:nvPr>
        </p:nvSpPr>
        <p:spPr>
          <a:xfrm>
            <a:off x="2570093" y="974035"/>
            <a:ext cx="7051814" cy="781878"/>
          </a:xfrm>
        </p:spPr>
        <p:txBody>
          <a:bodyPr>
            <a:normAutofit fontScale="90000"/>
          </a:bodyPr>
          <a:lstStyle/>
          <a:p>
            <a:r>
              <a:rPr lang="en-US" sz="4900" b="1" dirty="0"/>
              <a:t>Bruce Tuckman's Model(1975)</a:t>
            </a:r>
            <a:br>
              <a:rPr lang="en-US" dirty="0"/>
            </a:br>
            <a:endParaRPr lang="en-US" dirty="0"/>
          </a:p>
        </p:txBody>
      </p:sp>
      <p:sp>
        <p:nvSpPr>
          <p:cNvPr id="3" name="Content Placeholder 2">
            <a:extLst>
              <a:ext uri="{FF2B5EF4-FFF2-40B4-BE49-F238E27FC236}">
                <a16:creationId xmlns:a16="http://schemas.microsoft.com/office/drawing/2014/main" id="{59E3BC71-4F44-3041-8BBD-B481F749EA7F}"/>
              </a:ext>
            </a:extLst>
          </p:cNvPr>
          <p:cNvSpPr>
            <a:spLocks noGrp="1"/>
          </p:cNvSpPr>
          <p:nvPr>
            <p:ph sz="half" idx="1"/>
          </p:nvPr>
        </p:nvSpPr>
        <p:spPr>
          <a:xfrm>
            <a:off x="6913621" y="2699772"/>
            <a:ext cx="5049779" cy="2269297"/>
          </a:xfrm>
        </p:spPr>
        <p:txBody>
          <a:bodyPr/>
          <a:lstStyle/>
          <a:p>
            <a:pPr lvl="1"/>
            <a:r>
              <a:rPr lang="en-US" sz="3200" dirty="0"/>
              <a:t>Effective results</a:t>
            </a:r>
          </a:p>
          <a:p>
            <a:pPr lvl="1"/>
            <a:r>
              <a:rPr lang="en-US" sz="3200" dirty="0"/>
              <a:t>Achieving the goals</a:t>
            </a:r>
          </a:p>
          <a:p>
            <a:pPr lvl="1"/>
            <a:r>
              <a:rPr lang="en-US" sz="3200" dirty="0"/>
              <a:t>Increase in productivity</a:t>
            </a:r>
          </a:p>
          <a:p>
            <a:pPr lvl="1"/>
            <a:r>
              <a:rPr lang="en-US" sz="3200" dirty="0"/>
              <a:t>Not a uniform process</a:t>
            </a:r>
          </a:p>
          <a:p>
            <a:endParaRPr lang="en-US" dirty="0"/>
          </a:p>
        </p:txBody>
      </p:sp>
      <p:pic>
        <p:nvPicPr>
          <p:cNvPr id="5" name="Content Placeholder 4">
            <a:extLst>
              <a:ext uri="{FF2B5EF4-FFF2-40B4-BE49-F238E27FC236}">
                <a16:creationId xmlns:a16="http://schemas.microsoft.com/office/drawing/2014/main" id="{0814071E-B001-204E-9E96-005044E16DE0}"/>
              </a:ext>
            </a:extLst>
          </p:cNvPr>
          <p:cNvPicPr>
            <a:picLocks noGrp="1" noChangeAspect="1"/>
          </p:cNvPicPr>
          <p:nvPr>
            <p:ph sz="half" idx="2"/>
          </p:nvPr>
        </p:nvPicPr>
        <p:blipFill>
          <a:blip r:embed="rId2"/>
          <a:stretch>
            <a:fillRect/>
          </a:stretch>
        </p:blipFill>
        <p:spPr>
          <a:xfrm>
            <a:off x="228600" y="1983661"/>
            <a:ext cx="6685021" cy="3701521"/>
          </a:xfrm>
          <a:prstGeom prst="rect">
            <a:avLst/>
          </a:prstGeom>
        </p:spPr>
      </p:pic>
    </p:spTree>
    <p:extLst>
      <p:ext uri="{BB962C8B-B14F-4D97-AF65-F5344CB8AC3E}">
        <p14:creationId xmlns:p14="http://schemas.microsoft.com/office/powerpoint/2010/main" val="3407028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1768EB95-3476-5C42-A51D-8A10375B7AB9}"/>
              </a:ext>
            </a:extLst>
          </p:cNvPr>
          <p:cNvSpPr txBox="1"/>
          <p:nvPr/>
        </p:nvSpPr>
        <p:spPr>
          <a:xfrm>
            <a:off x="1846094" y="360187"/>
            <a:ext cx="8499812" cy="878354"/>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dirty="0">
                <a:cs typeface="Calibri Light"/>
              </a:rPr>
              <a:t>Stages of Team Development</a:t>
            </a:r>
            <a:endParaRPr lang="en-US" sz="5000" b="1" kern="1200" dirty="0">
              <a:latin typeface="+mj-lt"/>
              <a:ea typeface="+mj-ea"/>
              <a:cs typeface="+mj-cs"/>
            </a:endParaRPr>
          </a:p>
        </p:txBody>
      </p:sp>
      <p:sp>
        <p:nvSpPr>
          <p:cNvPr id="28"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0" name="Content Placeholder 2">
            <a:extLst>
              <a:ext uri="{FF2B5EF4-FFF2-40B4-BE49-F238E27FC236}">
                <a16:creationId xmlns:a16="http://schemas.microsoft.com/office/drawing/2014/main" id="{6A8B1B8F-5039-BD4D-8F38-5C641F86D926}"/>
              </a:ext>
            </a:extLst>
          </p:cNvPr>
          <p:cNvGraphicFramePr>
            <a:graphicFrameLocks/>
          </p:cNvGraphicFramePr>
          <p:nvPr>
            <p:extLst>
              <p:ext uri="{D42A27DB-BD31-4B8C-83A1-F6EECF244321}">
                <p14:modId xmlns:p14="http://schemas.microsoft.com/office/powerpoint/2010/main" val="805214193"/>
              </p:ext>
            </p:extLst>
          </p:nvPr>
        </p:nvGraphicFramePr>
        <p:xfrm>
          <a:off x="237636" y="1598727"/>
          <a:ext cx="7741872" cy="50358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descr="A picture containing vector graphics&#10;&#10;Description automatically generated">
            <a:extLst>
              <a:ext uri="{FF2B5EF4-FFF2-40B4-BE49-F238E27FC236}">
                <a16:creationId xmlns:a16="http://schemas.microsoft.com/office/drawing/2014/main" id="{84554A63-6295-A94D-9BFE-71B9CB2A78C8}"/>
              </a:ext>
            </a:extLst>
          </p:cNvPr>
          <p:cNvPicPr>
            <a:picLocks noChangeAspect="1"/>
          </p:cNvPicPr>
          <p:nvPr/>
        </p:nvPicPr>
        <p:blipFill rotWithShape="1">
          <a:blip r:embed="rId7"/>
          <a:srcRect l="9221" t="13409" r="6142" b="3204"/>
          <a:stretch/>
        </p:blipFill>
        <p:spPr>
          <a:xfrm>
            <a:off x="8016661" y="2372868"/>
            <a:ext cx="4138186" cy="2663687"/>
          </a:xfrm>
          <a:prstGeom prst="rect">
            <a:avLst/>
          </a:prstGeom>
          <a:effectLst>
            <a:softEdge rad="331854"/>
          </a:effectLst>
        </p:spPr>
      </p:pic>
    </p:spTree>
    <p:extLst>
      <p:ext uri="{BB962C8B-B14F-4D97-AF65-F5344CB8AC3E}">
        <p14:creationId xmlns:p14="http://schemas.microsoft.com/office/powerpoint/2010/main" val="41834096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A picture containing accessory&#10;&#10;Description automatically generated">
            <a:extLst>
              <a:ext uri="{FF2B5EF4-FFF2-40B4-BE49-F238E27FC236}">
                <a16:creationId xmlns:a16="http://schemas.microsoft.com/office/drawing/2014/main" id="{D7F4958F-C2D4-4B43-AD11-8AC7A72F31E1}"/>
              </a:ext>
            </a:extLst>
          </p:cNvPr>
          <p:cNvPicPr>
            <a:picLocks noChangeAspect="1"/>
          </p:cNvPicPr>
          <p:nvPr/>
        </p:nvPicPr>
        <p:blipFill>
          <a:blip r:embed="rId2"/>
          <a:stretch>
            <a:fillRect/>
          </a:stretch>
        </p:blipFill>
        <p:spPr>
          <a:xfrm>
            <a:off x="7570281" y="1342644"/>
            <a:ext cx="4172712" cy="4172712"/>
          </a:xfrm>
          <a:prstGeom prst="rect">
            <a:avLst/>
          </a:prstGeom>
        </p:spPr>
      </p:pic>
      <p:pic>
        <p:nvPicPr>
          <p:cNvPr id="5" name="Content Placeholder 4" descr="Graphical user interface&#10;&#10;Description automatically generated">
            <a:extLst>
              <a:ext uri="{FF2B5EF4-FFF2-40B4-BE49-F238E27FC236}">
                <a16:creationId xmlns:a16="http://schemas.microsoft.com/office/drawing/2014/main" id="{E4D57C51-A716-5442-921A-D1079F503FD1}"/>
              </a:ext>
            </a:extLst>
          </p:cNvPr>
          <p:cNvPicPr>
            <a:picLocks noGrp="1" noChangeAspect="1"/>
          </p:cNvPicPr>
          <p:nvPr>
            <p:ph idx="1"/>
          </p:nvPr>
        </p:nvPicPr>
        <p:blipFill rotWithShape="1">
          <a:blip r:embed="rId3"/>
          <a:srcRect t="17842" b="7778"/>
          <a:stretch/>
        </p:blipFill>
        <p:spPr>
          <a:xfrm>
            <a:off x="0" y="1535912"/>
            <a:ext cx="8502555" cy="3681954"/>
          </a:xfrm>
          <a:prstGeom prst="rect">
            <a:avLst/>
          </a:prstGeom>
          <a:effectLst>
            <a:softEdge rad="91018"/>
          </a:effectLst>
        </p:spPr>
      </p:pic>
      <p:sp>
        <p:nvSpPr>
          <p:cNvPr id="9" name="TextBox 8">
            <a:extLst>
              <a:ext uri="{FF2B5EF4-FFF2-40B4-BE49-F238E27FC236}">
                <a16:creationId xmlns:a16="http://schemas.microsoft.com/office/drawing/2014/main" id="{7A38F95F-434E-D345-A4E1-DDCC91E8F755}"/>
              </a:ext>
            </a:extLst>
          </p:cNvPr>
          <p:cNvSpPr txBox="1"/>
          <p:nvPr/>
        </p:nvSpPr>
        <p:spPr>
          <a:xfrm>
            <a:off x="4857363" y="5246822"/>
            <a:ext cx="3330053" cy="646331"/>
          </a:xfrm>
          <a:prstGeom prst="rect">
            <a:avLst/>
          </a:prstGeom>
          <a:noFill/>
        </p:spPr>
        <p:txBody>
          <a:bodyPr wrap="square" rtlCol="0">
            <a:spAutoFit/>
          </a:bodyPr>
          <a:lstStyle/>
          <a:p>
            <a:pPr algn="r"/>
            <a:r>
              <a:rPr lang="en-US" dirty="0">
                <a:latin typeface="+mj-lt"/>
              </a:rPr>
              <a:t>Belbin (2022)</a:t>
            </a:r>
          </a:p>
          <a:p>
            <a:pPr algn="r"/>
            <a:r>
              <a:rPr lang="en-GB" dirty="0">
                <a:latin typeface="+mj-lt"/>
              </a:rPr>
              <a:t>University of Cambridge (2022)</a:t>
            </a:r>
            <a:endParaRPr lang="en-US" dirty="0">
              <a:latin typeface="+mj-lt"/>
            </a:endParaRPr>
          </a:p>
        </p:txBody>
      </p:sp>
      <p:sp>
        <p:nvSpPr>
          <p:cNvPr id="2" name="TextBox 1">
            <a:extLst>
              <a:ext uri="{FF2B5EF4-FFF2-40B4-BE49-F238E27FC236}">
                <a16:creationId xmlns:a16="http://schemas.microsoft.com/office/drawing/2014/main" id="{35531EAD-9212-C24B-BF6C-4D7E4FDA56BB}"/>
              </a:ext>
            </a:extLst>
          </p:cNvPr>
          <p:cNvSpPr txBox="1"/>
          <p:nvPr/>
        </p:nvSpPr>
        <p:spPr>
          <a:xfrm>
            <a:off x="1099421" y="468981"/>
            <a:ext cx="6303712" cy="769441"/>
          </a:xfrm>
          <a:prstGeom prst="rect">
            <a:avLst/>
          </a:prstGeom>
          <a:noFill/>
        </p:spPr>
        <p:txBody>
          <a:bodyPr wrap="square" rtlCol="0">
            <a:spAutoFit/>
          </a:bodyPr>
          <a:lstStyle/>
          <a:p>
            <a:r>
              <a:rPr lang="en-US" sz="4400" dirty="0">
                <a:solidFill>
                  <a:schemeClr val="bg2">
                    <a:lumMod val="10000"/>
                  </a:schemeClr>
                </a:solidFill>
              </a:rPr>
              <a:t>Belbin’s Team Roles Model</a:t>
            </a:r>
          </a:p>
        </p:txBody>
      </p:sp>
    </p:spTree>
    <p:extLst>
      <p:ext uri="{BB962C8B-B14F-4D97-AF65-F5344CB8AC3E}">
        <p14:creationId xmlns:p14="http://schemas.microsoft.com/office/powerpoint/2010/main" val="22113711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4EF178-1897-9A43-A472-B43449904DB6}"/>
              </a:ext>
            </a:extLst>
          </p:cNvPr>
          <p:cNvSpPr>
            <a:spLocks noGrp="1"/>
          </p:cNvSpPr>
          <p:nvPr>
            <p:ph type="title"/>
          </p:nvPr>
        </p:nvSpPr>
        <p:spPr>
          <a:xfrm>
            <a:off x="3771307" y="883189"/>
            <a:ext cx="4790704" cy="1325563"/>
          </a:xfrm>
        </p:spPr>
        <p:txBody>
          <a:bodyPr/>
          <a:lstStyle/>
          <a:p>
            <a:r>
              <a:rPr lang="en-GB" dirty="0"/>
              <a:t>Belbin and Tuckman</a:t>
            </a:r>
            <a:endParaRPr lang="en-US" dirty="0"/>
          </a:p>
        </p:txBody>
      </p:sp>
      <p:graphicFrame>
        <p:nvGraphicFramePr>
          <p:cNvPr id="4" name="Table 4">
            <a:extLst>
              <a:ext uri="{FF2B5EF4-FFF2-40B4-BE49-F238E27FC236}">
                <a16:creationId xmlns:a16="http://schemas.microsoft.com/office/drawing/2014/main" id="{E83F6FF4-2970-104E-AA78-862CB0D6DB87}"/>
              </a:ext>
            </a:extLst>
          </p:cNvPr>
          <p:cNvGraphicFramePr>
            <a:graphicFrameLocks noGrp="1"/>
          </p:cNvGraphicFramePr>
          <p:nvPr>
            <p:ph idx="1"/>
            <p:extLst>
              <p:ext uri="{D42A27DB-BD31-4B8C-83A1-F6EECF244321}">
                <p14:modId xmlns:p14="http://schemas.microsoft.com/office/powerpoint/2010/main" val="3759271911"/>
              </p:ext>
            </p:extLst>
          </p:nvPr>
        </p:nvGraphicFramePr>
        <p:xfrm>
          <a:off x="530430" y="2398398"/>
          <a:ext cx="11010407" cy="3103950"/>
        </p:xfrm>
        <a:graphic>
          <a:graphicData uri="http://schemas.openxmlformats.org/drawingml/2006/table">
            <a:tbl>
              <a:tblPr firstRow="1" bandRow="1">
                <a:tableStyleId>{5940675A-B579-460E-94D1-54222C63F5DA}</a:tableStyleId>
              </a:tblPr>
              <a:tblGrid>
                <a:gridCol w="2949013">
                  <a:extLst>
                    <a:ext uri="{9D8B030D-6E8A-4147-A177-3AD203B41FA5}">
                      <a16:colId xmlns:a16="http://schemas.microsoft.com/office/drawing/2014/main" val="4282341490"/>
                    </a:ext>
                  </a:extLst>
                </a:gridCol>
                <a:gridCol w="8061394">
                  <a:extLst>
                    <a:ext uri="{9D8B030D-6E8A-4147-A177-3AD203B41FA5}">
                      <a16:colId xmlns:a16="http://schemas.microsoft.com/office/drawing/2014/main" val="304415069"/>
                    </a:ext>
                  </a:extLst>
                </a:gridCol>
              </a:tblGrid>
              <a:tr h="1034650">
                <a:tc>
                  <a:txBody>
                    <a:bodyPr/>
                    <a:lstStyle/>
                    <a:p>
                      <a:pPr algn="ctr"/>
                      <a:r>
                        <a:rPr lang="en-US" sz="2800" dirty="0"/>
                        <a:t>FORMING</a:t>
                      </a:r>
                    </a:p>
                  </a:txBody>
                  <a:tcPr anchor="ctr">
                    <a:lnL w="12700" cap="flat" cmpd="sng" algn="ctr">
                      <a:noFill/>
                      <a:prstDash val="solid"/>
                      <a:round/>
                      <a:headEnd type="none" w="med" len="med"/>
                      <a:tailEnd type="none" w="med" len="med"/>
                    </a:lnL>
                    <a:lnT w="12700" cap="flat" cmpd="sng" algn="ctr">
                      <a:noFill/>
                      <a:prstDash val="solid"/>
                      <a:round/>
                      <a:headEnd type="none" w="med" len="med"/>
                      <a:tailEnd type="none" w="med" len="med"/>
                    </a:lnT>
                  </a:tcPr>
                </a:tc>
                <a:tc>
                  <a:txBody>
                    <a:bodyPr/>
                    <a:lstStyle/>
                    <a:p>
                      <a:pPr marL="285750" indent="-285750" algn="l">
                        <a:buFont typeface="Arial" panose="020B0604020202020204" pitchFamily="34" charset="0"/>
                        <a:buChar char="•"/>
                      </a:pPr>
                      <a:r>
                        <a:rPr lang="en-US" sz="2000" dirty="0"/>
                        <a:t>Coordinator - individuate strengths and weaknesses of each member</a:t>
                      </a:r>
                    </a:p>
                    <a:p>
                      <a:pPr marL="285750" indent="-285750" algn="l">
                        <a:buFont typeface="Arial" panose="020B0604020202020204" pitchFamily="34" charset="0"/>
                        <a:buChar char="•"/>
                      </a:pPr>
                      <a:r>
                        <a:rPr lang="en-US" sz="2000" dirty="0"/>
                        <a:t>Finishers and Specialists - talk to a detailed about work</a:t>
                      </a:r>
                    </a:p>
                  </a:txBody>
                  <a:tcPr anchor="ctr">
                    <a:lnR w="12700" cap="flat" cmpd="sng" algn="ctr">
                      <a:noFill/>
                      <a:prstDash val="solid"/>
                      <a:round/>
                      <a:headEnd type="none" w="med" len="med"/>
                      <a:tailEnd type="none" w="med" len="med"/>
                    </a:lnR>
                    <a:lnT w="12700" cap="flat" cmpd="sng" algn="ctr">
                      <a:noFill/>
                      <a:prstDash val="solid"/>
                      <a:round/>
                      <a:headEnd type="none" w="med" len="med"/>
                      <a:tailEnd type="none" w="med" len="med"/>
                    </a:lnT>
                  </a:tcPr>
                </a:tc>
                <a:extLst>
                  <a:ext uri="{0D108BD9-81ED-4DB2-BD59-A6C34878D82A}">
                    <a16:rowId xmlns:a16="http://schemas.microsoft.com/office/drawing/2014/main" val="4068375155"/>
                  </a:ext>
                </a:extLst>
              </a:tr>
              <a:tr h="1034650">
                <a:tc>
                  <a:txBody>
                    <a:bodyPr/>
                    <a:lstStyle/>
                    <a:p>
                      <a:pPr algn="ctr"/>
                      <a:r>
                        <a:rPr lang="en-US" sz="2800" dirty="0"/>
                        <a:t>STORMING</a:t>
                      </a:r>
                    </a:p>
                  </a:txBody>
                  <a:tcPr anchor="ctr">
                    <a:lnL w="12700" cap="flat" cmpd="sng" algn="ctr">
                      <a:noFill/>
                      <a:prstDash val="solid"/>
                      <a:round/>
                      <a:headEnd type="none" w="med" len="med"/>
                      <a:tailEnd type="none" w="med" len="med"/>
                    </a:lnL>
                  </a:tcPr>
                </a:tc>
                <a:tc>
                  <a:txBody>
                    <a:bodyPr/>
                    <a:lstStyle/>
                    <a:p>
                      <a:pPr marL="285750" indent="-285750" algn="l">
                        <a:buFont typeface="Arial" panose="020B0604020202020204" pitchFamily="34" charset="0"/>
                        <a:buChar char="•"/>
                      </a:pPr>
                      <a:r>
                        <a:rPr lang="en-GB" sz="2000" kern="1200" dirty="0">
                          <a:solidFill>
                            <a:schemeClr val="tx1"/>
                          </a:solidFill>
                          <a:effectLst/>
                          <a:latin typeface="+mn-lt"/>
                          <a:ea typeface="+mn-ea"/>
                          <a:cs typeface="+mn-cs"/>
                        </a:rPr>
                        <a:t>Plants - come up with new ideas </a:t>
                      </a:r>
                    </a:p>
                    <a:p>
                      <a:pPr marL="285750" indent="-285750" algn="l">
                        <a:buFont typeface="Arial" panose="020B0604020202020204" pitchFamily="34" charset="0"/>
                        <a:buChar char="•"/>
                      </a:pPr>
                      <a:r>
                        <a:rPr lang="en-GB" sz="2000" kern="1200" dirty="0">
                          <a:solidFill>
                            <a:schemeClr val="tx1"/>
                          </a:solidFill>
                          <a:effectLst/>
                          <a:latin typeface="+mn-lt"/>
                          <a:ea typeface="+mn-ea"/>
                          <a:cs typeface="+mn-cs"/>
                        </a:rPr>
                        <a:t>Monitor Evaluators - analyse ideas</a:t>
                      </a:r>
                      <a:endParaRPr lang="en-US" sz="2000" dirty="0"/>
                    </a:p>
                  </a:txBody>
                  <a:tcPr anchor="ctr">
                    <a:lnR w="12700" cap="flat" cmpd="sng" algn="ctr">
                      <a:noFill/>
                      <a:prstDash val="solid"/>
                      <a:round/>
                      <a:headEnd type="none" w="med" len="med"/>
                      <a:tailEnd type="none" w="med" len="med"/>
                    </a:lnR>
                  </a:tcPr>
                </a:tc>
                <a:extLst>
                  <a:ext uri="{0D108BD9-81ED-4DB2-BD59-A6C34878D82A}">
                    <a16:rowId xmlns:a16="http://schemas.microsoft.com/office/drawing/2014/main" val="912944095"/>
                  </a:ext>
                </a:extLst>
              </a:tr>
              <a:tr h="1034650">
                <a:tc>
                  <a:txBody>
                    <a:bodyPr/>
                    <a:lstStyle/>
                    <a:p>
                      <a:pPr algn="ctr"/>
                      <a:r>
                        <a:rPr lang="en-US" sz="2800" dirty="0"/>
                        <a:t>NORMING</a:t>
                      </a:r>
                    </a:p>
                  </a:txBody>
                  <a:tcPr anchor="ctr">
                    <a:lnL w="12700" cap="flat" cmpd="sng" algn="ctr">
                      <a:noFill/>
                      <a:prstDash val="solid"/>
                      <a:round/>
                      <a:headEnd type="none" w="med" len="med"/>
                      <a:tailEnd type="none" w="med" len="med"/>
                    </a:lnL>
                    <a:lnB w="12700" cap="flat" cmpd="sng" algn="ctr">
                      <a:noFill/>
                      <a:prstDash val="solid"/>
                      <a:round/>
                      <a:headEnd type="none" w="med" len="med"/>
                      <a:tailEnd type="none" w="med" len="med"/>
                    </a:lnB>
                  </a:tcPr>
                </a:tc>
                <a:tc>
                  <a: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000" kern="1200" dirty="0">
                          <a:solidFill>
                            <a:schemeClr val="tx1"/>
                          </a:solidFill>
                          <a:effectLst/>
                          <a:latin typeface="+mn-lt"/>
                          <a:ea typeface="+mn-ea"/>
                          <a:cs typeface="+mn-cs"/>
                        </a:rPr>
                        <a:t>Implementers - begin to make plans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000" kern="1200" dirty="0">
                          <a:solidFill>
                            <a:schemeClr val="tx1"/>
                          </a:solidFill>
                          <a:effectLst/>
                          <a:latin typeface="+mn-lt"/>
                          <a:ea typeface="+mn-ea"/>
                          <a:cs typeface="+mn-cs"/>
                        </a:rPr>
                        <a:t>Resource Investigators - begin to collect insights and </a:t>
                      </a:r>
                      <a:r>
                        <a:rPr lang="en-GB" sz="2000" kern="1200" dirty="0" err="1">
                          <a:solidFill>
                            <a:schemeClr val="tx1"/>
                          </a:solidFill>
                          <a:effectLst/>
                          <a:latin typeface="+mn-lt"/>
                          <a:ea typeface="+mn-ea"/>
                          <a:cs typeface="+mn-cs"/>
                        </a:rPr>
                        <a:t>informations</a:t>
                      </a:r>
                      <a:endParaRPr lang="en-GB" sz="2000" kern="1200" dirty="0">
                        <a:solidFill>
                          <a:schemeClr val="tx1"/>
                        </a:solidFill>
                        <a:effectLst/>
                        <a:latin typeface="+mn-lt"/>
                        <a:ea typeface="+mn-ea"/>
                        <a:cs typeface="+mn-cs"/>
                      </a:endParaRPr>
                    </a:p>
                    <a:p>
                      <a:pPr algn="l"/>
                      <a:endParaRPr lang="en-US" sz="2000" dirty="0"/>
                    </a:p>
                  </a:txBody>
                  <a:tcPr anchor="ctr">
                    <a:lnR w="12700" cap="flat" cmpd="sng" algn="ctr">
                      <a:noFill/>
                      <a:prstDash val="solid"/>
                      <a:round/>
                      <a:headEnd type="none" w="med" len="med"/>
                      <a:tailEnd type="none" w="med" len="med"/>
                    </a:lnR>
                    <a:lnB w="12700" cap="flat" cmpd="sng" algn="ctr">
                      <a:noFill/>
                      <a:prstDash val="solid"/>
                      <a:round/>
                      <a:headEnd type="none" w="med" len="med"/>
                      <a:tailEnd type="none" w="med" len="med"/>
                    </a:lnB>
                  </a:tcPr>
                </a:tc>
                <a:extLst>
                  <a:ext uri="{0D108BD9-81ED-4DB2-BD59-A6C34878D82A}">
                    <a16:rowId xmlns:a16="http://schemas.microsoft.com/office/drawing/2014/main" val="724131031"/>
                  </a:ext>
                </a:extLst>
              </a:tr>
            </a:tbl>
          </a:graphicData>
        </a:graphic>
      </p:graphicFrame>
      <p:pic>
        <p:nvPicPr>
          <p:cNvPr id="8" name="Picture 7" descr="A picture containing indoor, table, toy&#10;&#10;Description automatically generated">
            <a:extLst>
              <a:ext uri="{FF2B5EF4-FFF2-40B4-BE49-F238E27FC236}">
                <a16:creationId xmlns:a16="http://schemas.microsoft.com/office/drawing/2014/main" id="{EC44BA77-14AC-0F43-912B-6AA2C743A757}"/>
              </a:ext>
            </a:extLst>
          </p:cNvPr>
          <p:cNvPicPr>
            <a:picLocks noChangeAspect="1"/>
          </p:cNvPicPr>
          <p:nvPr/>
        </p:nvPicPr>
        <p:blipFill>
          <a:blip r:embed="rId2"/>
          <a:stretch>
            <a:fillRect/>
          </a:stretch>
        </p:blipFill>
        <p:spPr>
          <a:xfrm>
            <a:off x="8871125" y="629353"/>
            <a:ext cx="2697679" cy="1452596"/>
          </a:xfrm>
          <a:prstGeom prst="rect">
            <a:avLst/>
          </a:prstGeom>
          <a:ln>
            <a:noFill/>
          </a:ln>
          <a:effectLst>
            <a:softEdge rad="112500"/>
          </a:effectLst>
        </p:spPr>
      </p:pic>
      <p:sp>
        <p:nvSpPr>
          <p:cNvPr id="9" name="TextBox 8">
            <a:extLst>
              <a:ext uri="{FF2B5EF4-FFF2-40B4-BE49-F238E27FC236}">
                <a16:creationId xmlns:a16="http://schemas.microsoft.com/office/drawing/2014/main" id="{B2C6C01C-B9D7-0245-81B4-C5D4763B1D0C}"/>
              </a:ext>
            </a:extLst>
          </p:cNvPr>
          <p:cNvSpPr txBox="1"/>
          <p:nvPr/>
        </p:nvSpPr>
        <p:spPr>
          <a:xfrm>
            <a:off x="9391305" y="5291884"/>
            <a:ext cx="2149532" cy="400110"/>
          </a:xfrm>
          <a:prstGeom prst="rect">
            <a:avLst/>
          </a:prstGeom>
          <a:noFill/>
        </p:spPr>
        <p:txBody>
          <a:bodyPr wrap="square" rtlCol="0">
            <a:spAutoFit/>
          </a:bodyPr>
          <a:lstStyle/>
          <a:p>
            <a:r>
              <a:rPr lang="en-GB" sz="2000" dirty="0">
                <a:latin typeface="+mj-lt"/>
              </a:rPr>
              <a:t>(</a:t>
            </a:r>
            <a:r>
              <a:rPr lang="en-GB" sz="2000" dirty="0" err="1">
                <a:latin typeface="+mj-lt"/>
              </a:rPr>
              <a:t>Belbin.com</a:t>
            </a:r>
            <a:r>
              <a:rPr lang="en-GB" sz="2000" dirty="0">
                <a:latin typeface="+mj-lt"/>
              </a:rPr>
              <a:t>. 2019)</a:t>
            </a:r>
            <a:endParaRPr lang="en-US" sz="3200" dirty="0">
              <a:latin typeface="+mj-lt"/>
            </a:endParaRPr>
          </a:p>
        </p:txBody>
      </p:sp>
      <p:pic>
        <p:nvPicPr>
          <p:cNvPr id="5" name="Picture 4">
            <a:extLst>
              <a:ext uri="{FF2B5EF4-FFF2-40B4-BE49-F238E27FC236}">
                <a16:creationId xmlns:a16="http://schemas.microsoft.com/office/drawing/2014/main" id="{E6A9B063-183F-3445-83C1-AF2A422366D5}"/>
              </a:ext>
            </a:extLst>
          </p:cNvPr>
          <p:cNvPicPr>
            <a:picLocks noChangeAspect="1"/>
          </p:cNvPicPr>
          <p:nvPr/>
        </p:nvPicPr>
        <p:blipFill rotWithShape="1">
          <a:blip r:embed="rId3"/>
          <a:srcRect l="6886" t="16604" r="18503" b="4952"/>
          <a:stretch/>
        </p:blipFill>
        <p:spPr>
          <a:xfrm>
            <a:off x="623196" y="387001"/>
            <a:ext cx="2486954" cy="1937301"/>
          </a:xfrm>
          <a:prstGeom prst="rect">
            <a:avLst/>
          </a:prstGeom>
          <a:ln>
            <a:noFill/>
          </a:ln>
          <a:effectLst>
            <a:softEdge rad="154044"/>
          </a:effectLst>
        </p:spPr>
      </p:pic>
    </p:spTree>
    <p:extLst>
      <p:ext uri="{BB962C8B-B14F-4D97-AF65-F5344CB8AC3E}">
        <p14:creationId xmlns:p14="http://schemas.microsoft.com/office/powerpoint/2010/main" val="16028866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C4879EFC-8E62-4E00-973C-C45EE9EC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1CF393-1963-CF4D-930F-3051819DEC18}"/>
              </a:ext>
            </a:extLst>
          </p:cNvPr>
          <p:cNvSpPr>
            <a:spLocks noGrp="1"/>
          </p:cNvSpPr>
          <p:nvPr>
            <p:ph type="title"/>
          </p:nvPr>
        </p:nvSpPr>
        <p:spPr>
          <a:xfrm>
            <a:off x="639656" y="241035"/>
            <a:ext cx="10909640" cy="1368614"/>
          </a:xfrm>
        </p:spPr>
        <p:txBody>
          <a:bodyPr vert="horz" lIns="91440" tIns="45720" rIns="91440" bIns="45720" rtlCol="0" anchor="ctr">
            <a:normAutofit/>
          </a:bodyPr>
          <a:lstStyle/>
          <a:p>
            <a:pPr algn="ctr"/>
            <a:r>
              <a:rPr lang="en-US" sz="5400" b="1" dirty="0"/>
              <a:t>The 5 roles of Leaders</a:t>
            </a:r>
          </a:p>
        </p:txBody>
      </p:sp>
      <p:sp>
        <p:nvSpPr>
          <p:cNvPr id="14" name="sketch line">
            <a:extLst>
              <a:ext uri="{FF2B5EF4-FFF2-40B4-BE49-F238E27FC236}">
                <a16:creationId xmlns:a16="http://schemas.microsoft.com/office/drawing/2014/main" id="{D6A9C53F-5F90-40A5-8C85-5412D39C8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0080" y="1850683"/>
            <a:ext cx="3291840" cy="18288"/>
          </a:xfrm>
          <a:custGeom>
            <a:avLst/>
            <a:gdLst>
              <a:gd name="connsiteX0" fmla="*/ 0 w 3291840"/>
              <a:gd name="connsiteY0" fmla="*/ 0 h 18288"/>
              <a:gd name="connsiteX1" fmla="*/ 658368 w 3291840"/>
              <a:gd name="connsiteY1" fmla="*/ 0 h 18288"/>
              <a:gd name="connsiteX2" fmla="*/ 1283818 w 3291840"/>
              <a:gd name="connsiteY2" fmla="*/ 0 h 18288"/>
              <a:gd name="connsiteX3" fmla="*/ 1909267 w 3291840"/>
              <a:gd name="connsiteY3" fmla="*/ 0 h 18288"/>
              <a:gd name="connsiteX4" fmla="*/ 2633472 w 3291840"/>
              <a:gd name="connsiteY4" fmla="*/ 0 h 18288"/>
              <a:gd name="connsiteX5" fmla="*/ 3291840 w 3291840"/>
              <a:gd name="connsiteY5" fmla="*/ 0 h 18288"/>
              <a:gd name="connsiteX6" fmla="*/ 3291840 w 3291840"/>
              <a:gd name="connsiteY6" fmla="*/ 18288 h 18288"/>
              <a:gd name="connsiteX7" fmla="*/ 2633472 w 3291840"/>
              <a:gd name="connsiteY7" fmla="*/ 18288 h 18288"/>
              <a:gd name="connsiteX8" fmla="*/ 2073859 w 3291840"/>
              <a:gd name="connsiteY8" fmla="*/ 18288 h 18288"/>
              <a:gd name="connsiteX9" fmla="*/ 1448410 w 3291840"/>
              <a:gd name="connsiteY9" fmla="*/ 18288 h 18288"/>
              <a:gd name="connsiteX10" fmla="*/ 822960 w 3291840"/>
              <a:gd name="connsiteY10" fmla="*/ 18288 h 18288"/>
              <a:gd name="connsiteX11" fmla="*/ 0 w 3291840"/>
              <a:gd name="connsiteY11" fmla="*/ 18288 h 18288"/>
              <a:gd name="connsiteX12" fmla="*/ 0 w 329184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91840" h="18288" fill="none" extrusionOk="0">
                <a:moveTo>
                  <a:pt x="0" y="0"/>
                </a:moveTo>
                <a:cubicBezTo>
                  <a:pt x="173077" y="-20031"/>
                  <a:pt x="443104" y="6424"/>
                  <a:pt x="658368" y="0"/>
                </a:cubicBezTo>
                <a:cubicBezTo>
                  <a:pt x="873632" y="-6424"/>
                  <a:pt x="1034028" y="11764"/>
                  <a:pt x="1283818" y="0"/>
                </a:cubicBezTo>
                <a:cubicBezTo>
                  <a:pt x="1533608" y="-11764"/>
                  <a:pt x="1691227" y="-30112"/>
                  <a:pt x="1909267" y="0"/>
                </a:cubicBezTo>
                <a:cubicBezTo>
                  <a:pt x="2127307" y="30112"/>
                  <a:pt x="2272465" y="-18735"/>
                  <a:pt x="2633472" y="0"/>
                </a:cubicBezTo>
                <a:cubicBezTo>
                  <a:pt x="2994479" y="18735"/>
                  <a:pt x="3023324" y="-32030"/>
                  <a:pt x="3291840" y="0"/>
                </a:cubicBezTo>
                <a:cubicBezTo>
                  <a:pt x="3291406" y="7551"/>
                  <a:pt x="3291373" y="9822"/>
                  <a:pt x="3291840" y="18288"/>
                </a:cubicBezTo>
                <a:cubicBezTo>
                  <a:pt x="3048445" y="38989"/>
                  <a:pt x="2846548" y="-14400"/>
                  <a:pt x="2633472" y="18288"/>
                </a:cubicBezTo>
                <a:cubicBezTo>
                  <a:pt x="2420396" y="50976"/>
                  <a:pt x="2304099" y="6336"/>
                  <a:pt x="2073859" y="18288"/>
                </a:cubicBezTo>
                <a:cubicBezTo>
                  <a:pt x="1843619" y="30240"/>
                  <a:pt x="1706926" y="10778"/>
                  <a:pt x="1448410" y="18288"/>
                </a:cubicBezTo>
                <a:cubicBezTo>
                  <a:pt x="1189894" y="25798"/>
                  <a:pt x="1002278" y="8992"/>
                  <a:pt x="822960" y="18288"/>
                </a:cubicBezTo>
                <a:cubicBezTo>
                  <a:pt x="643642" y="27585"/>
                  <a:pt x="307039" y="38051"/>
                  <a:pt x="0" y="18288"/>
                </a:cubicBezTo>
                <a:cubicBezTo>
                  <a:pt x="60" y="11696"/>
                  <a:pt x="66" y="3758"/>
                  <a:pt x="0" y="0"/>
                </a:cubicBezTo>
                <a:close/>
              </a:path>
              <a:path w="3291840" h="18288" stroke="0" extrusionOk="0">
                <a:moveTo>
                  <a:pt x="0" y="0"/>
                </a:moveTo>
                <a:cubicBezTo>
                  <a:pt x="195850" y="28018"/>
                  <a:pt x="434891" y="17390"/>
                  <a:pt x="592531" y="0"/>
                </a:cubicBezTo>
                <a:cubicBezTo>
                  <a:pt x="750171" y="-17390"/>
                  <a:pt x="1018709" y="32200"/>
                  <a:pt x="1316736" y="0"/>
                </a:cubicBezTo>
                <a:cubicBezTo>
                  <a:pt x="1614763" y="-32200"/>
                  <a:pt x="1696480" y="-11367"/>
                  <a:pt x="1876349" y="0"/>
                </a:cubicBezTo>
                <a:cubicBezTo>
                  <a:pt x="2056218" y="11367"/>
                  <a:pt x="2193364" y="13433"/>
                  <a:pt x="2435962" y="0"/>
                </a:cubicBezTo>
                <a:cubicBezTo>
                  <a:pt x="2678560" y="-13433"/>
                  <a:pt x="3010901" y="-42367"/>
                  <a:pt x="3291840" y="0"/>
                </a:cubicBezTo>
                <a:cubicBezTo>
                  <a:pt x="3291758" y="4406"/>
                  <a:pt x="3291751" y="9982"/>
                  <a:pt x="3291840" y="18288"/>
                </a:cubicBezTo>
                <a:cubicBezTo>
                  <a:pt x="3108993" y="14228"/>
                  <a:pt x="2952658" y="46900"/>
                  <a:pt x="2666390" y="18288"/>
                </a:cubicBezTo>
                <a:cubicBezTo>
                  <a:pt x="2380122" y="-10324"/>
                  <a:pt x="2263855" y="41055"/>
                  <a:pt x="2040941" y="18288"/>
                </a:cubicBezTo>
                <a:cubicBezTo>
                  <a:pt x="1818027" y="-4479"/>
                  <a:pt x="1675097" y="6509"/>
                  <a:pt x="1415491" y="18288"/>
                </a:cubicBezTo>
                <a:cubicBezTo>
                  <a:pt x="1155885" y="30068"/>
                  <a:pt x="852976" y="36210"/>
                  <a:pt x="691286" y="18288"/>
                </a:cubicBezTo>
                <a:cubicBezTo>
                  <a:pt x="529596" y="366"/>
                  <a:pt x="187183" y="13912"/>
                  <a:pt x="0" y="18288"/>
                </a:cubicBezTo>
                <a:cubicBezTo>
                  <a:pt x="189" y="14288"/>
                  <a:pt x="-703" y="374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2F629B3C-B6D1-624E-BB4A-56999F2ACE14}"/>
              </a:ext>
            </a:extLst>
          </p:cNvPr>
          <p:cNvSpPr txBox="1"/>
          <p:nvPr/>
        </p:nvSpPr>
        <p:spPr>
          <a:xfrm>
            <a:off x="2716431" y="6029263"/>
            <a:ext cx="4028661" cy="400110"/>
          </a:xfrm>
          <a:prstGeom prst="rect">
            <a:avLst/>
          </a:prstGeom>
          <a:noFill/>
        </p:spPr>
        <p:txBody>
          <a:bodyPr wrap="square" rtlCol="0">
            <a:spAutoFit/>
          </a:bodyPr>
          <a:lstStyle/>
          <a:p>
            <a:r>
              <a:rPr lang="en-GB" dirty="0"/>
              <a:t>(</a:t>
            </a:r>
            <a:r>
              <a:rPr lang="en-GB" sz="2000" dirty="0">
                <a:latin typeface="+mj-lt"/>
              </a:rPr>
              <a:t>Actionable Leadership Guides, 2021</a:t>
            </a:r>
            <a:r>
              <a:rPr lang="en-GB" dirty="0"/>
              <a:t>)</a:t>
            </a:r>
            <a:endParaRPr lang="en-US" dirty="0"/>
          </a:p>
        </p:txBody>
      </p:sp>
      <p:pic>
        <p:nvPicPr>
          <p:cNvPr id="10" name="Picture 9">
            <a:extLst>
              <a:ext uri="{FF2B5EF4-FFF2-40B4-BE49-F238E27FC236}">
                <a16:creationId xmlns:a16="http://schemas.microsoft.com/office/drawing/2014/main" id="{8DFF9CC1-EDCD-A348-BE09-433E6A7C72BD}"/>
              </a:ext>
            </a:extLst>
          </p:cNvPr>
          <p:cNvPicPr>
            <a:picLocks noChangeAspect="1"/>
          </p:cNvPicPr>
          <p:nvPr/>
        </p:nvPicPr>
        <p:blipFill rotWithShape="1">
          <a:blip r:embed="rId3"/>
          <a:srcRect l="12832" r="10562"/>
          <a:stretch/>
        </p:blipFill>
        <p:spPr>
          <a:xfrm>
            <a:off x="7069205" y="1933904"/>
            <a:ext cx="4155978" cy="3771103"/>
          </a:xfrm>
          <a:prstGeom prst="rect">
            <a:avLst/>
          </a:prstGeom>
          <a:ln>
            <a:noFill/>
          </a:ln>
          <a:effectLst>
            <a:softEdge rad="198338"/>
          </a:effectLst>
        </p:spPr>
      </p:pic>
      <p:sp>
        <p:nvSpPr>
          <p:cNvPr id="15" name="TextBox 14">
            <a:extLst>
              <a:ext uri="{FF2B5EF4-FFF2-40B4-BE49-F238E27FC236}">
                <a16:creationId xmlns:a16="http://schemas.microsoft.com/office/drawing/2014/main" id="{4E80A72C-2F03-F645-B3A5-712BB9888B81}"/>
              </a:ext>
            </a:extLst>
          </p:cNvPr>
          <p:cNvSpPr txBox="1"/>
          <p:nvPr/>
        </p:nvSpPr>
        <p:spPr>
          <a:xfrm>
            <a:off x="6522882" y="1684855"/>
            <a:ext cx="1550504" cy="443730"/>
          </a:xfrm>
          <a:prstGeom prst="rect">
            <a:avLst/>
          </a:prstGeom>
          <a:solidFill>
            <a:schemeClr val="bg1"/>
          </a:solidFill>
        </p:spPr>
        <p:txBody>
          <a:bodyPr wrap="square" rtlCol="0">
            <a:spAutoFit/>
          </a:bodyPr>
          <a:lstStyle/>
          <a:p>
            <a:endParaRPr lang="en-US" dirty="0"/>
          </a:p>
        </p:txBody>
      </p:sp>
      <p:pic>
        <p:nvPicPr>
          <p:cNvPr id="5" name="Content Placeholder 4" descr="Diagram, shape&#10;&#10;Description automatically generated">
            <a:extLst>
              <a:ext uri="{FF2B5EF4-FFF2-40B4-BE49-F238E27FC236}">
                <a16:creationId xmlns:a16="http://schemas.microsoft.com/office/drawing/2014/main" id="{367E772B-17D0-0941-801B-91C665091D17}"/>
              </a:ext>
            </a:extLst>
          </p:cNvPr>
          <p:cNvPicPr>
            <a:picLocks noGrp="1" noChangeAspect="1"/>
          </p:cNvPicPr>
          <p:nvPr>
            <p:ph idx="1"/>
          </p:nvPr>
        </p:nvPicPr>
        <p:blipFill rotWithShape="1">
          <a:blip r:embed="rId4"/>
          <a:srcRect t="21033" r="43108" b="-3101"/>
          <a:stretch/>
        </p:blipFill>
        <p:spPr>
          <a:xfrm>
            <a:off x="1192697" y="1557828"/>
            <a:ext cx="5552396" cy="4521913"/>
          </a:xfrm>
          <a:prstGeom prst="rect">
            <a:avLst/>
          </a:prstGeom>
        </p:spPr>
      </p:pic>
    </p:spTree>
    <p:extLst>
      <p:ext uri="{BB962C8B-B14F-4D97-AF65-F5344CB8AC3E}">
        <p14:creationId xmlns:p14="http://schemas.microsoft.com/office/powerpoint/2010/main" val="2586668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7" name="Rectangle 96">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BE9104-EE5F-4994-A9BE-DF7B2466B7A1}"/>
              </a:ext>
            </a:extLst>
          </p:cNvPr>
          <p:cNvSpPr>
            <a:spLocks noGrp="1"/>
          </p:cNvSpPr>
          <p:nvPr>
            <p:ph type="title"/>
          </p:nvPr>
        </p:nvSpPr>
        <p:spPr>
          <a:xfrm>
            <a:off x="516301" y="1076006"/>
            <a:ext cx="4380451" cy="1719072"/>
          </a:xfrm>
        </p:spPr>
        <p:txBody>
          <a:bodyPr anchor="b">
            <a:normAutofit/>
          </a:bodyPr>
          <a:lstStyle/>
          <a:p>
            <a:r>
              <a:rPr lang="en-IN" b="1" dirty="0">
                <a:effectLst/>
                <a:ea typeface="Times New Roman" panose="02020603050405020304" pitchFamily="18" charset="0"/>
                <a:cs typeface="Times New Roman" panose="02020603050405020304" pitchFamily="18" charset="0"/>
              </a:rPr>
              <a:t>Managing conflict</a:t>
            </a:r>
            <a:br>
              <a:rPr lang="en-IN" sz="3800" dirty="0">
                <a:effectLst/>
                <a:latin typeface="Calibri" panose="020F0502020204030204" pitchFamily="34" charset="0"/>
                <a:ea typeface="Calibri" panose="020F0502020204030204" pitchFamily="34" charset="0"/>
                <a:cs typeface="Times New Roman" panose="02020603050405020304" pitchFamily="18" charset="0"/>
              </a:rPr>
            </a:br>
            <a:endParaRPr lang="en-IN" sz="3800" dirty="0"/>
          </a:p>
        </p:txBody>
      </p:sp>
      <p:sp>
        <p:nvSpPr>
          <p:cNvPr id="99"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9E1CA64-392F-404F-924B-E75077E6B6FC}"/>
              </a:ext>
            </a:extLst>
          </p:cNvPr>
          <p:cNvSpPr>
            <a:spLocks noGrp="1"/>
          </p:cNvSpPr>
          <p:nvPr>
            <p:ph idx="1"/>
          </p:nvPr>
        </p:nvSpPr>
        <p:spPr>
          <a:xfrm>
            <a:off x="350321" y="2998112"/>
            <a:ext cx="4851071" cy="3044879"/>
          </a:xfrm>
        </p:spPr>
        <p:txBody>
          <a:bodyPr anchor="t">
            <a:normAutofit/>
          </a:bodyPr>
          <a:lstStyle/>
          <a:p>
            <a:pPr lvl="0">
              <a:spcAft>
                <a:spcPts val="800"/>
              </a:spcAft>
              <a:buSzPct val="70000"/>
              <a:buFont typeface="Arial" panose="020B0604020202020204" pitchFamily="34" charset="0"/>
              <a:buChar char="•"/>
              <a:tabLst>
                <a:tab pos="457200" algn="l"/>
              </a:tabLst>
            </a:pPr>
            <a:r>
              <a:rPr lang="en-IN" sz="2400" dirty="0">
                <a:effectLst/>
                <a:ea typeface="Times New Roman" panose="02020603050405020304" pitchFamily="18" charset="0"/>
                <a:cs typeface="Times New Roman" panose="02020603050405020304" pitchFamily="18" charset="0"/>
              </a:rPr>
              <a:t>To manage conflict, the team leader and the management should speak individually to the team members.</a:t>
            </a:r>
            <a:endParaRPr lang="en-IN" sz="2400" dirty="0">
              <a:ea typeface="Times New Roman" panose="02020603050405020304" pitchFamily="18" charset="0"/>
              <a:cs typeface="Times New Roman" panose="02020603050405020304" pitchFamily="18" charset="0"/>
            </a:endParaRPr>
          </a:p>
          <a:p>
            <a:pPr lvl="0">
              <a:spcAft>
                <a:spcPts val="800"/>
              </a:spcAft>
              <a:buSzPct val="70000"/>
              <a:buFont typeface="Arial" panose="020B0604020202020204" pitchFamily="34" charset="0"/>
              <a:buChar char="•"/>
              <a:tabLst>
                <a:tab pos="457200" algn="l"/>
              </a:tabLst>
            </a:pPr>
            <a:r>
              <a:rPr lang="en-IN" sz="2400" dirty="0">
                <a:effectLst/>
                <a:ea typeface="Times New Roman" panose="02020603050405020304" pitchFamily="18" charset="0"/>
                <a:cs typeface="Times New Roman" panose="02020603050405020304" pitchFamily="18" charset="0"/>
              </a:rPr>
              <a:t>They can also ask the team members for reconciliation. </a:t>
            </a:r>
            <a:endParaRPr lang="en-IN" sz="2400" dirty="0">
              <a:ea typeface="Times New Roman" panose="02020603050405020304" pitchFamily="18" charset="0"/>
              <a:cs typeface="Times New Roman" panose="02020603050405020304" pitchFamily="18" charset="0"/>
            </a:endParaRPr>
          </a:p>
          <a:p>
            <a:pPr lvl="0">
              <a:spcAft>
                <a:spcPts val="800"/>
              </a:spcAft>
              <a:buSzPct val="70000"/>
              <a:buFont typeface="Arial" panose="020B0604020202020204" pitchFamily="34" charset="0"/>
              <a:buChar char="•"/>
              <a:tabLst>
                <a:tab pos="457200" algn="l"/>
              </a:tabLst>
            </a:pPr>
            <a:r>
              <a:rPr lang="en-IN" sz="2400" dirty="0">
                <a:effectLst/>
                <a:ea typeface="Times New Roman" panose="02020603050405020304" pitchFamily="18" charset="0"/>
                <a:cs typeface="Times New Roman" panose="02020603050405020304" pitchFamily="18" charset="0"/>
              </a:rPr>
              <a:t>If it gets resolved they should celebrate it.</a:t>
            </a:r>
            <a:endParaRPr lang="en-IN" sz="2400" dirty="0">
              <a:effectLst/>
              <a:ea typeface="Calibri" panose="020F0502020204030204" pitchFamily="34" charset="0"/>
              <a:cs typeface="Times New Roman" panose="02020603050405020304" pitchFamily="18" charset="0"/>
            </a:endParaRPr>
          </a:p>
          <a:p>
            <a:endParaRPr lang="en-IN" sz="2000" dirty="0"/>
          </a:p>
        </p:txBody>
      </p:sp>
      <p:pic>
        <p:nvPicPr>
          <p:cNvPr id="8194" name="Picture 2" descr="Manage disagreements and conflicts effortlessly at workplace - The Yellow  Spot">
            <a:extLst>
              <a:ext uri="{FF2B5EF4-FFF2-40B4-BE49-F238E27FC236}">
                <a16:creationId xmlns:a16="http://schemas.microsoft.com/office/drawing/2014/main" id="{40C2A074-2209-4113-A681-46488D69CC0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tretch/>
        </p:blipFill>
        <p:spPr bwMode="auto">
          <a:xfrm>
            <a:off x="5369070" y="1655261"/>
            <a:ext cx="6306629" cy="3547478"/>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A3A3DBC0-1B72-264C-A2E9-CA55FE9968D9}"/>
              </a:ext>
            </a:extLst>
          </p:cNvPr>
          <p:cNvSpPr txBox="1"/>
          <p:nvPr/>
        </p:nvSpPr>
        <p:spPr>
          <a:xfrm>
            <a:off x="8957935" y="6405951"/>
            <a:ext cx="3382072" cy="646331"/>
          </a:xfrm>
          <a:prstGeom prst="rect">
            <a:avLst/>
          </a:prstGeom>
          <a:noFill/>
        </p:spPr>
        <p:txBody>
          <a:bodyPr wrap="square" rtlCol="0">
            <a:spAutoFit/>
          </a:bodyPr>
          <a:lstStyle/>
          <a:p>
            <a:r>
              <a:rPr lang="en-GB" dirty="0">
                <a:solidFill>
                  <a:srgbClr val="000000"/>
                </a:solidFill>
              </a:rPr>
              <a:t>Bianca </a:t>
            </a:r>
            <a:r>
              <a:rPr lang="en-GB" dirty="0" err="1">
                <a:solidFill>
                  <a:srgbClr val="000000"/>
                </a:solidFill>
              </a:rPr>
              <a:t>Agripina</a:t>
            </a:r>
            <a:r>
              <a:rPr lang="en-GB" dirty="0">
                <a:solidFill>
                  <a:srgbClr val="000000"/>
                </a:solidFill>
              </a:rPr>
              <a:t> </a:t>
            </a:r>
            <a:r>
              <a:rPr lang="en-GB" dirty="0" err="1">
                <a:solidFill>
                  <a:srgbClr val="000000"/>
                </a:solidFill>
              </a:rPr>
              <a:t>Sztan</a:t>
            </a:r>
            <a:r>
              <a:rPr lang="en-GB" dirty="0">
                <a:solidFill>
                  <a:srgbClr val="000000"/>
                </a:solidFill>
              </a:rPr>
              <a:t> - 2115858 </a:t>
            </a:r>
            <a:endParaRPr lang="en-GB" dirty="0"/>
          </a:p>
          <a:p>
            <a:endParaRPr lang="en-US" dirty="0"/>
          </a:p>
        </p:txBody>
      </p:sp>
    </p:spTree>
    <p:extLst>
      <p:ext uri="{BB962C8B-B14F-4D97-AF65-F5344CB8AC3E}">
        <p14:creationId xmlns:p14="http://schemas.microsoft.com/office/powerpoint/2010/main" val="31587539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1E38E6-A8C7-4F4E-AD47-0A6D66273849}"/>
              </a:ext>
            </a:extLst>
          </p:cNvPr>
          <p:cNvSpPr>
            <a:spLocks noGrp="1"/>
          </p:cNvSpPr>
          <p:nvPr>
            <p:ph type="title"/>
          </p:nvPr>
        </p:nvSpPr>
        <p:spPr>
          <a:xfrm>
            <a:off x="4122420" y="212589"/>
            <a:ext cx="4352778" cy="962008"/>
          </a:xfrm>
        </p:spPr>
        <p:txBody>
          <a:bodyPr/>
          <a:lstStyle/>
          <a:p>
            <a:r>
              <a:rPr lang="en-US" dirty="0"/>
              <a:t>Managing Conflict</a:t>
            </a:r>
          </a:p>
        </p:txBody>
      </p:sp>
      <p:sp>
        <p:nvSpPr>
          <p:cNvPr id="3" name="Content Placeholder 2">
            <a:extLst>
              <a:ext uri="{FF2B5EF4-FFF2-40B4-BE49-F238E27FC236}">
                <a16:creationId xmlns:a16="http://schemas.microsoft.com/office/drawing/2014/main" id="{D9378997-8CFE-2847-9CB0-FC7FA7DC7823}"/>
              </a:ext>
            </a:extLst>
          </p:cNvPr>
          <p:cNvSpPr>
            <a:spLocks noGrp="1"/>
          </p:cNvSpPr>
          <p:nvPr>
            <p:ph idx="1"/>
          </p:nvPr>
        </p:nvSpPr>
        <p:spPr>
          <a:xfrm>
            <a:off x="1331154" y="3481341"/>
            <a:ext cx="9529689" cy="714376"/>
          </a:xfrm>
        </p:spPr>
        <p:txBody>
          <a:bodyPr>
            <a:normAutofit/>
          </a:bodyPr>
          <a:lstStyle/>
          <a:p>
            <a:pPr marL="0" indent="0">
              <a:buNone/>
            </a:pPr>
            <a:r>
              <a:rPr lang="en-US" sz="2200" dirty="0"/>
              <a:t>Conflicts can arise from a variety of reasons, can be divided into three categories:</a:t>
            </a:r>
          </a:p>
          <a:p>
            <a:pPr marL="0" indent="0">
              <a:buNone/>
            </a:pPr>
            <a:endParaRPr lang="en-US" dirty="0"/>
          </a:p>
        </p:txBody>
      </p:sp>
      <p:graphicFrame>
        <p:nvGraphicFramePr>
          <p:cNvPr id="4" name="Diagram 3">
            <a:extLst>
              <a:ext uri="{FF2B5EF4-FFF2-40B4-BE49-F238E27FC236}">
                <a16:creationId xmlns:a16="http://schemas.microsoft.com/office/drawing/2014/main" id="{108680E2-27FE-0B48-8F7F-462BA95579A5}"/>
              </a:ext>
            </a:extLst>
          </p:cNvPr>
          <p:cNvGraphicFramePr/>
          <p:nvPr>
            <p:extLst>
              <p:ext uri="{D42A27DB-BD31-4B8C-83A1-F6EECF244321}">
                <p14:modId xmlns:p14="http://schemas.microsoft.com/office/powerpoint/2010/main" val="2395053593"/>
              </p:ext>
            </p:extLst>
          </p:nvPr>
        </p:nvGraphicFramePr>
        <p:xfrm>
          <a:off x="2422073" y="4073235"/>
          <a:ext cx="7753469" cy="21966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6BE0747A-029D-964F-8780-09E6084CB9A8}"/>
              </a:ext>
            </a:extLst>
          </p:cNvPr>
          <p:cNvSpPr txBox="1"/>
          <p:nvPr/>
        </p:nvSpPr>
        <p:spPr>
          <a:xfrm>
            <a:off x="7574415" y="6306857"/>
            <a:ext cx="1801565" cy="677108"/>
          </a:xfrm>
          <a:prstGeom prst="rect">
            <a:avLst/>
          </a:prstGeom>
          <a:noFill/>
        </p:spPr>
        <p:txBody>
          <a:bodyPr wrap="square" rtlCol="0">
            <a:spAutoFit/>
          </a:bodyPr>
          <a:lstStyle/>
          <a:p>
            <a:r>
              <a:rPr lang="en-GB" sz="2000" dirty="0"/>
              <a:t>(</a:t>
            </a:r>
            <a:r>
              <a:rPr lang="en-GB" sz="2000" dirty="0">
                <a:latin typeface="+mj-lt"/>
              </a:rPr>
              <a:t>Varney, 1989</a:t>
            </a:r>
            <a:r>
              <a:rPr lang="en-GB" sz="2000" dirty="0"/>
              <a:t>)</a:t>
            </a:r>
          </a:p>
          <a:p>
            <a:endParaRPr lang="en-US" dirty="0"/>
          </a:p>
        </p:txBody>
      </p:sp>
      <p:sp>
        <p:nvSpPr>
          <p:cNvPr id="6" name="TextBox 5">
            <a:extLst>
              <a:ext uri="{FF2B5EF4-FFF2-40B4-BE49-F238E27FC236}">
                <a16:creationId xmlns:a16="http://schemas.microsoft.com/office/drawing/2014/main" id="{65C195D2-0F1C-FC46-9DD7-588ADFB61149}"/>
              </a:ext>
            </a:extLst>
          </p:cNvPr>
          <p:cNvSpPr txBox="1"/>
          <p:nvPr/>
        </p:nvSpPr>
        <p:spPr>
          <a:xfrm>
            <a:off x="568326" y="1753204"/>
            <a:ext cx="4015154" cy="1292662"/>
          </a:xfrm>
          <a:prstGeom prst="rect">
            <a:avLst/>
          </a:prstGeom>
          <a:noFill/>
        </p:spPr>
        <p:txBody>
          <a:bodyPr wrap="square" rtlCol="0">
            <a:spAutoFit/>
          </a:bodyPr>
          <a:lstStyle/>
          <a:p>
            <a:pPr algn="ctr"/>
            <a:r>
              <a:rPr lang="en-US" sz="2000" dirty="0"/>
              <a:t>When people have to work together in groups, their differences might cause problems.</a:t>
            </a:r>
          </a:p>
          <a:p>
            <a:pPr algn="ctr"/>
            <a:endParaRPr lang="en-US" dirty="0"/>
          </a:p>
        </p:txBody>
      </p:sp>
      <p:sp>
        <p:nvSpPr>
          <p:cNvPr id="7" name="TextBox 6">
            <a:extLst>
              <a:ext uri="{FF2B5EF4-FFF2-40B4-BE49-F238E27FC236}">
                <a16:creationId xmlns:a16="http://schemas.microsoft.com/office/drawing/2014/main" id="{89C06D81-15AA-0F4A-9897-1561C3088E75}"/>
              </a:ext>
            </a:extLst>
          </p:cNvPr>
          <p:cNvSpPr txBox="1"/>
          <p:nvPr/>
        </p:nvSpPr>
        <p:spPr>
          <a:xfrm>
            <a:off x="8112369" y="1696033"/>
            <a:ext cx="4079631" cy="1323439"/>
          </a:xfrm>
          <a:prstGeom prst="rect">
            <a:avLst/>
          </a:prstGeom>
          <a:noFill/>
        </p:spPr>
        <p:txBody>
          <a:bodyPr wrap="square" rtlCol="0">
            <a:spAutoFit/>
          </a:bodyPr>
          <a:lstStyle/>
          <a:p>
            <a:r>
              <a:rPr lang="en-US" sz="2000" dirty="0"/>
              <a:t>To solve conflicts:</a:t>
            </a:r>
          </a:p>
          <a:p>
            <a:pPr marL="285750" indent="-285750">
              <a:buFont typeface="Arial" panose="020B0604020202020204" pitchFamily="34" charset="0"/>
              <a:buChar char="•"/>
            </a:pPr>
            <a:r>
              <a:rPr lang="en-US" sz="2000" dirty="0"/>
              <a:t>By dealing quickly and openly</a:t>
            </a:r>
          </a:p>
          <a:p>
            <a:pPr marL="285750" indent="-285750">
              <a:buFont typeface="Arial" panose="020B0604020202020204" pitchFamily="34" charset="0"/>
              <a:buChar char="•"/>
            </a:pPr>
            <a:r>
              <a:rPr lang="en-US" sz="2000" dirty="0"/>
              <a:t>Speak clearly </a:t>
            </a:r>
          </a:p>
          <a:p>
            <a:pPr marL="285750" indent="-285750">
              <a:buFont typeface="Arial" panose="020B0604020202020204" pitchFamily="34" charset="0"/>
              <a:buChar char="•"/>
            </a:pPr>
            <a:r>
              <a:rPr lang="en-US" sz="2000" dirty="0"/>
              <a:t>Be polite and convincing</a:t>
            </a:r>
          </a:p>
        </p:txBody>
      </p:sp>
      <p:pic>
        <p:nvPicPr>
          <p:cNvPr id="9" name="Picture 8">
            <a:extLst>
              <a:ext uri="{FF2B5EF4-FFF2-40B4-BE49-F238E27FC236}">
                <a16:creationId xmlns:a16="http://schemas.microsoft.com/office/drawing/2014/main" id="{D6EEF587-A85B-0347-BAD5-5FD6C153DFFA}"/>
              </a:ext>
            </a:extLst>
          </p:cNvPr>
          <p:cNvPicPr>
            <a:picLocks noChangeAspect="1"/>
          </p:cNvPicPr>
          <p:nvPr/>
        </p:nvPicPr>
        <p:blipFill rotWithShape="1">
          <a:blip r:embed="rId7"/>
          <a:srcRect t="15770" b="9014"/>
          <a:stretch/>
        </p:blipFill>
        <p:spPr>
          <a:xfrm>
            <a:off x="4822486" y="1348920"/>
            <a:ext cx="2952645" cy="1724872"/>
          </a:xfrm>
          <a:prstGeom prst="rect">
            <a:avLst/>
          </a:prstGeom>
        </p:spPr>
      </p:pic>
      <p:sp>
        <p:nvSpPr>
          <p:cNvPr id="8" name="TextBox 7">
            <a:extLst>
              <a:ext uri="{FF2B5EF4-FFF2-40B4-BE49-F238E27FC236}">
                <a16:creationId xmlns:a16="http://schemas.microsoft.com/office/drawing/2014/main" id="{E309322C-13B6-2A42-856D-89D059B39800}"/>
              </a:ext>
            </a:extLst>
          </p:cNvPr>
          <p:cNvSpPr txBox="1"/>
          <p:nvPr/>
        </p:nvSpPr>
        <p:spPr>
          <a:xfrm>
            <a:off x="159027" y="6317795"/>
            <a:ext cx="2888973" cy="369332"/>
          </a:xfrm>
          <a:prstGeom prst="rect">
            <a:avLst/>
          </a:prstGeom>
          <a:noFill/>
        </p:spPr>
        <p:txBody>
          <a:bodyPr wrap="square" rtlCol="0">
            <a:spAutoFit/>
          </a:bodyPr>
          <a:lstStyle/>
          <a:p>
            <a:r>
              <a:rPr lang="en-US" dirty="0" err="1"/>
              <a:t>Andreea</a:t>
            </a:r>
            <a:r>
              <a:rPr lang="en-US" dirty="0"/>
              <a:t> </a:t>
            </a:r>
            <a:r>
              <a:rPr lang="en-US" dirty="0" err="1"/>
              <a:t>Pacuraru</a:t>
            </a:r>
            <a:r>
              <a:rPr lang="en-US" dirty="0"/>
              <a:t> - 2115391</a:t>
            </a:r>
          </a:p>
        </p:txBody>
      </p:sp>
    </p:spTree>
    <p:extLst>
      <p:ext uri="{BB962C8B-B14F-4D97-AF65-F5344CB8AC3E}">
        <p14:creationId xmlns:p14="http://schemas.microsoft.com/office/powerpoint/2010/main" val="16949075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6435" y="496339"/>
            <a:ext cx="11886461" cy="159479"/>
          </a:xfrm>
        </p:spPr>
        <p:txBody>
          <a:bodyPr/>
          <a:lstStyle/>
          <a:p>
            <a:pPr algn="ctr"/>
            <a:r>
              <a:rPr lang="en-US" sz="4400" b="0" dirty="0">
                <a:latin typeface="Calibri"/>
                <a:cs typeface="Calibri"/>
              </a:rPr>
              <a:t>Thomas-Kilmann Conflict Model (1974)</a:t>
            </a:r>
            <a:endParaRPr lang="en-US" sz="4400" b="0" dirty="0">
              <a:ea typeface="+mj-lt"/>
              <a:cs typeface="+mj-lt"/>
            </a:endParaRPr>
          </a:p>
          <a:p>
            <a:pPr algn="ctr"/>
            <a:endParaRPr lang="en-US" dirty="0">
              <a:cs typeface="Calibri Light"/>
            </a:endParaRPr>
          </a:p>
        </p:txBody>
      </p:sp>
      <p:sp>
        <p:nvSpPr>
          <p:cNvPr id="39" name="Freeform 5"/>
          <p:cNvSpPr>
            <a:spLocks/>
          </p:cNvSpPr>
          <p:nvPr/>
        </p:nvSpPr>
        <p:spPr bwMode="auto">
          <a:xfrm>
            <a:off x="5144252" y="755759"/>
            <a:ext cx="2962853" cy="2867835"/>
          </a:xfrm>
          <a:custGeom>
            <a:avLst/>
            <a:gdLst>
              <a:gd name="T0" fmla="*/ 1684 w 2058"/>
              <a:gd name="T1" fmla="*/ 1208 h 1992"/>
              <a:gd name="T2" fmla="*/ 1550 w 2058"/>
              <a:gd name="T3" fmla="*/ 1072 h 1992"/>
              <a:gd name="T4" fmla="*/ 1388 w 2058"/>
              <a:gd name="T5" fmla="*/ 968 h 1992"/>
              <a:gd name="T6" fmla="*/ 1206 w 2058"/>
              <a:gd name="T7" fmla="*/ 900 h 1992"/>
              <a:gd name="T8" fmla="*/ 1006 w 2058"/>
              <a:gd name="T9" fmla="*/ 878 h 1992"/>
              <a:gd name="T10" fmla="*/ 874 w 2058"/>
              <a:gd name="T11" fmla="*/ 888 h 1992"/>
              <a:gd name="T12" fmla="*/ 710 w 2058"/>
              <a:gd name="T13" fmla="*/ 930 h 1992"/>
              <a:gd name="T14" fmla="*/ 560 w 2058"/>
              <a:gd name="T15" fmla="*/ 1002 h 1992"/>
              <a:gd name="T16" fmla="*/ 426 w 2058"/>
              <a:gd name="T17" fmla="*/ 1102 h 1992"/>
              <a:gd name="T18" fmla="*/ 316 w 2058"/>
              <a:gd name="T19" fmla="*/ 1224 h 1992"/>
              <a:gd name="T20" fmla="*/ 230 w 2058"/>
              <a:gd name="T21" fmla="*/ 1366 h 1992"/>
              <a:gd name="T22" fmla="*/ 172 w 2058"/>
              <a:gd name="T23" fmla="*/ 1524 h 1992"/>
              <a:gd name="T24" fmla="*/ 146 w 2058"/>
              <a:gd name="T25" fmla="*/ 1694 h 1992"/>
              <a:gd name="T26" fmla="*/ 146 w 2058"/>
              <a:gd name="T27" fmla="*/ 1804 h 1992"/>
              <a:gd name="T28" fmla="*/ 182 w 2058"/>
              <a:gd name="T29" fmla="*/ 1992 h 1992"/>
              <a:gd name="T30" fmla="*/ 124 w 2058"/>
              <a:gd name="T31" fmla="*/ 1906 h 1992"/>
              <a:gd name="T32" fmla="*/ 60 w 2058"/>
              <a:gd name="T33" fmla="*/ 1780 h 1992"/>
              <a:gd name="T34" fmla="*/ 18 w 2058"/>
              <a:gd name="T35" fmla="*/ 1644 h 1992"/>
              <a:gd name="T36" fmla="*/ 0 w 2058"/>
              <a:gd name="T37" fmla="*/ 1498 h 1992"/>
              <a:gd name="T38" fmla="*/ 4 w 2058"/>
              <a:gd name="T39" fmla="*/ 1378 h 1992"/>
              <a:gd name="T40" fmla="*/ 34 w 2058"/>
              <a:gd name="T41" fmla="*/ 1216 h 1992"/>
              <a:gd name="T42" fmla="*/ 94 w 2058"/>
              <a:gd name="T43" fmla="*/ 1068 h 1992"/>
              <a:gd name="T44" fmla="*/ 180 w 2058"/>
              <a:gd name="T45" fmla="*/ 934 h 1992"/>
              <a:gd name="T46" fmla="*/ 288 w 2058"/>
              <a:gd name="T47" fmla="*/ 818 h 1992"/>
              <a:gd name="T48" fmla="*/ 416 w 2058"/>
              <a:gd name="T49" fmla="*/ 724 h 1992"/>
              <a:gd name="T50" fmla="*/ 558 w 2058"/>
              <a:gd name="T51" fmla="*/ 654 h 1992"/>
              <a:gd name="T52" fmla="*/ 716 w 2058"/>
              <a:gd name="T53" fmla="*/ 612 h 1992"/>
              <a:gd name="T54" fmla="*/ 800 w 2058"/>
              <a:gd name="T55" fmla="*/ 572 h 1992"/>
              <a:gd name="T56" fmla="*/ 824 w 2058"/>
              <a:gd name="T57" fmla="*/ 452 h 1992"/>
              <a:gd name="T58" fmla="*/ 868 w 2058"/>
              <a:gd name="T59" fmla="*/ 340 h 1992"/>
              <a:gd name="T60" fmla="*/ 932 w 2058"/>
              <a:gd name="T61" fmla="*/ 242 h 1992"/>
              <a:gd name="T62" fmla="*/ 1014 w 2058"/>
              <a:gd name="T63" fmla="*/ 156 h 1992"/>
              <a:gd name="T64" fmla="*/ 1108 w 2058"/>
              <a:gd name="T65" fmla="*/ 86 h 1992"/>
              <a:gd name="T66" fmla="*/ 1216 w 2058"/>
              <a:gd name="T67" fmla="*/ 36 h 1992"/>
              <a:gd name="T68" fmla="*/ 1334 w 2058"/>
              <a:gd name="T69" fmla="*/ 6 h 1992"/>
              <a:gd name="T70" fmla="*/ 1428 w 2058"/>
              <a:gd name="T71" fmla="*/ 0 h 1992"/>
              <a:gd name="T72" fmla="*/ 1554 w 2058"/>
              <a:gd name="T73" fmla="*/ 12 h 1992"/>
              <a:gd name="T74" fmla="*/ 1674 w 2058"/>
              <a:gd name="T75" fmla="*/ 50 h 1992"/>
              <a:gd name="T76" fmla="*/ 1780 w 2058"/>
              <a:gd name="T77" fmla="*/ 108 h 1992"/>
              <a:gd name="T78" fmla="*/ 1874 w 2058"/>
              <a:gd name="T79" fmla="*/ 184 h 1992"/>
              <a:gd name="T80" fmla="*/ 1950 w 2058"/>
              <a:gd name="T81" fmla="*/ 278 h 1992"/>
              <a:gd name="T82" fmla="*/ 2008 w 2058"/>
              <a:gd name="T83" fmla="*/ 384 h 1992"/>
              <a:gd name="T84" fmla="*/ 2046 w 2058"/>
              <a:gd name="T85" fmla="*/ 504 h 1992"/>
              <a:gd name="T86" fmla="*/ 2058 w 2058"/>
              <a:gd name="T87" fmla="*/ 630 h 1992"/>
              <a:gd name="T88" fmla="*/ 2042 w 2058"/>
              <a:gd name="T89" fmla="*/ 770 h 1992"/>
              <a:gd name="T90" fmla="*/ 1976 w 2058"/>
              <a:gd name="T91" fmla="*/ 940 h 1992"/>
              <a:gd name="T92" fmla="*/ 1868 w 2058"/>
              <a:gd name="T93" fmla="*/ 1082 h 1992"/>
              <a:gd name="T94" fmla="*/ 1724 w 2058"/>
              <a:gd name="T95" fmla="*/ 1186 h 19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2058" h="1992">
                <a:moveTo>
                  <a:pt x="1684" y="1206"/>
                </a:moveTo>
                <a:lnTo>
                  <a:pt x="1684" y="1206"/>
                </a:lnTo>
                <a:lnTo>
                  <a:pt x="1684" y="1208"/>
                </a:lnTo>
                <a:lnTo>
                  <a:pt x="1684" y="1208"/>
                </a:lnTo>
                <a:lnTo>
                  <a:pt x="1652" y="1170"/>
                </a:lnTo>
                <a:lnTo>
                  <a:pt x="1620" y="1136"/>
                </a:lnTo>
                <a:lnTo>
                  <a:pt x="1586" y="1102"/>
                </a:lnTo>
                <a:lnTo>
                  <a:pt x="1550" y="1072"/>
                </a:lnTo>
                <a:lnTo>
                  <a:pt x="1512" y="1042"/>
                </a:lnTo>
                <a:lnTo>
                  <a:pt x="1472" y="1014"/>
                </a:lnTo>
                <a:lnTo>
                  <a:pt x="1432" y="990"/>
                </a:lnTo>
                <a:lnTo>
                  <a:pt x="1388" y="968"/>
                </a:lnTo>
                <a:lnTo>
                  <a:pt x="1344" y="946"/>
                </a:lnTo>
                <a:lnTo>
                  <a:pt x="1300" y="930"/>
                </a:lnTo>
                <a:lnTo>
                  <a:pt x="1252" y="914"/>
                </a:lnTo>
                <a:lnTo>
                  <a:pt x="1206" y="900"/>
                </a:lnTo>
                <a:lnTo>
                  <a:pt x="1156" y="890"/>
                </a:lnTo>
                <a:lnTo>
                  <a:pt x="1108" y="884"/>
                </a:lnTo>
                <a:lnTo>
                  <a:pt x="1056" y="880"/>
                </a:lnTo>
                <a:lnTo>
                  <a:pt x="1006" y="878"/>
                </a:lnTo>
                <a:lnTo>
                  <a:pt x="1006" y="878"/>
                </a:lnTo>
                <a:lnTo>
                  <a:pt x="962" y="878"/>
                </a:lnTo>
                <a:lnTo>
                  <a:pt x="918" y="882"/>
                </a:lnTo>
                <a:lnTo>
                  <a:pt x="874" y="888"/>
                </a:lnTo>
                <a:lnTo>
                  <a:pt x="832" y="896"/>
                </a:lnTo>
                <a:lnTo>
                  <a:pt x="790" y="904"/>
                </a:lnTo>
                <a:lnTo>
                  <a:pt x="750" y="916"/>
                </a:lnTo>
                <a:lnTo>
                  <a:pt x="710" y="930"/>
                </a:lnTo>
                <a:lnTo>
                  <a:pt x="670" y="946"/>
                </a:lnTo>
                <a:lnTo>
                  <a:pt x="632" y="962"/>
                </a:lnTo>
                <a:lnTo>
                  <a:pt x="596" y="982"/>
                </a:lnTo>
                <a:lnTo>
                  <a:pt x="560" y="1002"/>
                </a:lnTo>
                <a:lnTo>
                  <a:pt x="524" y="1024"/>
                </a:lnTo>
                <a:lnTo>
                  <a:pt x="490" y="1048"/>
                </a:lnTo>
                <a:lnTo>
                  <a:pt x="458" y="1074"/>
                </a:lnTo>
                <a:lnTo>
                  <a:pt x="426" y="1102"/>
                </a:lnTo>
                <a:lnTo>
                  <a:pt x="396" y="1130"/>
                </a:lnTo>
                <a:lnTo>
                  <a:pt x="368" y="1160"/>
                </a:lnTo>
                <a:lnTo>
                  <a:pt x="342" y="1190"/>
                </a:lnTo>
                <a:lnTo>
                  <a:pt x="316" y="1224"/>
                </a:lnTo>
                <a:lnTo>
                  <a:pt x="292" y="1258"/>
                </a:lnTo>
                <a:lnTo>
                  <a:pt x="270" y="1292"/>
                </a:lnTo>
                <a:lnTo>
                  <a:pt x="248" y="1328"/>
                </a:lnTo>
                <a:lnTo>
                  <a:pt x="230" y="1366"/>
                </a:lnTo>
                <a:lnTo>
                  <a:pt x="212" y="1404"/>
                </a:lnTo>
                <a:lnTo>
                  <a:pt x="196" y="1442"/>
                </a:lnTo>
                <a:lnTo>
                  <a:pt x="184" y="1482"/>
                </a:lnTo>
                <a:lnTo>
                  <a:pt x="172" y="1524"/>
                </a:lnTo>
                <a:lnTo>
                  <a:pt x="162" y="1566"/>
                </a:lnTo>
                <a:lnTo>
                  <a:pt x="154" y="1608"/>
                </a:lnTo>
                <a:lnTo>
                  <a:pt x="148" y="1650"/>
                </a:lnTo>
                <a:lnTo>
                  <a:pt x="146" y="1694"/>
                </a:lnTo>
                <a:lnTo>
                  <a:pt x="144" y="1738"/>
                </a:lnTo>
                <a:lnTo>
                  <a:pt x="144" y="1738"/>
                </a:lnTo>
                <a:lnTo>
                  <a:pt x="146" y="1772"/>
                </a:lnTo>
                <a:lnTo>
                  <a:pt x="146" y="1804"/>
                </a:lnTo>
                <a:lnTo>
                  <a:pt x="150" y="1836"/>
                </a:lnTo>
                <a:lnTo>
                  <a:pt x="154" y="1868"/>
                </a:lnTo>
                <a:lnTo>
                  <a:pt x="166" y="1932"/>
                </a:lnTo>
                <a:lnTo>
                  <a:pt x="182" y="1992"/>
                </a:lnTo>
                <a:lnTo>
                  <a:pt x="182" y="1992"/>
                </a:lnTo>
                <a:lnTo>
                  <a:pt x="162" y="1964"/>
                </a:lnTo>
                <a:lnTo>
                  <a:pt x="142" y="1936"/>
                </a:lnTo>
                <a:lnTo>
                  <a:pt x="124" y="1906"/>
                </a:lnTo>
                <a:lnTo>
                  <a:pt x="106" y="1876"/>
                </a:lnTo>
                <a:lnTo>
                  <a:pt x="90" y="1844"/>
                </a:lnTo>
                <a:lnTo>
                  <a:pt x="74" y="1814"/>
                </a:lnTo>
                <a:lnTo>
                  <a:pt x="60" y="1780"/>
                </a:lnTo>
                <a:lnTo>
                  <a:pt x="48" y="1748"/>
                </a:lnTo>
                <a:lnTo>
                  <a:pt x="36" y="1714"/>
                </a:lnTo>
                <a:lnTo>
                  <a:pt x="28" y="1680"/>
                </a:lnTo>
                <a:lnTo>
                  <a:pt x="18" y="1644"/>
                </a:lnTo>
                <a:lnTo>
                  <a:pt x="12" y="1608"/>
                </a:lnTo>
                <a:lnTo>
                  <a:pt x="6" y="1572"/>
                </a:lnTo>
                <a:lnTo>
                  <a:pt x="2" y="1536"/>
                </a:lnTo>
                <a:lnTo>
                  <a:pt x="0" y="1498"/>
                </a:lnTo>
                <a:lnTo>
                  <a:pt x="0" y="1462"/>
                </a:lnTo>
                <a:lnTo>
                  <a:pt x="0" y="1462"/>
                </a:lnTo>
                <a:lnTo>
                  <a:pt x="0" y="1420"/>
                </a:lnTo>
                <a:lnTo>
                  <a:pt x="4" y="1378"/>
                </a:lnTo>
                <a:lnTo>
                  <a:pt x="8" y="1336"/>
                </a:lnTo>
                <a:lnTo>
                  <a:pt x="16" y="1296"/>
                </a:lnTo>
                <a:lnTo>
                  <a:pt x="24" y="1256"/>
                </a:lnTo>
                <a:lnTo>
                  <a:pt x="34" y="1216"/>
                </a:lnTo>
                <a:lnTo>
                  <a:pt x="48" y="1178"/>
                </a:lnTo>
                <a:lnTo>
                  <a:pt x="62" y="1140"/>
                </a:lnTo>
                <a:lnTo>
                  <a:pt x="78" y="1104"/>
                </a:lnTo>
                <a:lnTo>
                  <a:pt x="94" y="1068"/>
                </a:lnTo>
                <a:lnTo>
                  <a:pt x="114" y="1032"/>
                </a:lnTo>
                <a:lnTo>
                  <a:pt x="134" y="998"/>
                </a:lnTo>
                <a:lnTo>
                  <a:pt x="156" y="966"/>
                </a:lnTo>
                <a:lnTo>
                  <a:pt x="180" y="934"/>
                </a:lnTo>
                <a:lnTo>
                  <a:pt x="206" y="902"/>
                </a:lnTo>
                <a:lnTo>
                  <a:pt x="232" y="874"/>
                </a:lnTo>
                <a:lnTo>
                  <a:pt x="260" y="846"/>
                </a:lnTo>
                <a:lnTo>
                  <a:pt x="288" y="818"/>
                </a:lnTo>
                <a:lnTo>
                  <a:pt x="318" y="792"/>
                </a:lnTo>
                <a:lnTo>
                  <a:pt x="350" y="768"/>
                </a:lnTo>
                <a:lnTo>
                  <a:pt x="382" y="746"/>
                </a:lnTo>
                <a:lnTo>
                  <a:pt x="416" y="724"/>
                </a:lnTo>
                <a:lnTo>
                  <a:pt x="450" y="704"/>
                </a:lnTo>
                <a:lnTo>
                  <a:pt x="486" y="686"/>
                </a:lnTo>
                <a:lnTo>
                  <a:pt x="522" y="670"/>
                </a:lnTo>
                <a:lnTo>
                  <a:pt x="558" y="654"/>
                </a:lnTo>
                <a:lnTo>
                  <a:pt x="596" y="642"/>
                </a:lnTo>
                <a:lnTo>
                  <a:pt x="636" y="630"/>
                </a:lnTo>
                <a:lnTo>
                  <a:pt x="676" y="620"/>
                </a:lnTo>
                <a:lnTo>
                  <a:pt x="716" y="612"/>
                </a:lnTo>
                <a:lnTo>
                  <a:pt x="756" y="606"/>
                </a:lnTo>
                <a:lnTo>
                  <a:pt x="798" y="602"/>
                </a:lnTo>
                <a:lnTo>
                  <a:pt x="798" y="602"/>
                </a:lnTo>
                <a:lnTo>
                  <a:pt x="800" y="572"/>
                </a:lnTo>
                <a:lnTo>
                  <a:pt x="804" y="540"/>
                </a:lnTo>
                <a:lnTo>
                  <a:pt x="810" y="510"/>
                </a:lnTo>
                <a:lnTo>
                  <a:pt x="816" y="480"/>
                </a:lnTo>
                <a:lnTo>
                  <a:pt x="824" y="452"/>
                </a:lnTo>
                <a:lnTo>
                  <a:pt x="832" y="422"/>
                </a:lnTo>
                <a:lnTo>
                  <a:pt x="844" y="394"/>
                </a:lnTo>
                <a:lnTo>
                  <a:pt x="856" y="368"/>
                </a:lnTo>
                <a:lnTo>
                  <a:pt x="868" y="340"/>
                </a:lnTo>
                <a:lnTo>
                  <a:pt x="882" y="314"/>
                </a:lnTo>
                <a:lnTo>
                  <a:pt x="898" y="290"/>
                </a:lnTo>
                <a:lnTo>
                  <a:pt x="914" y="264"/>
                </a:lnTo>
                <a:lnTo>
                  <a:pt x="932" y="242"/>
                </a:lnTo>
                <a:lnTo>
                  <a:pt x="952" y="218"/>
                </a:lnTo>
                <a:lnTo>
                  <a:pt x="970" y="196"/>
                </a:lnTo>
                <a:lnTo>
                  <a:pt x="992" y="176"/>
                </a:lnTo>
                <a:lnTo>
                  <a:pt x="1014" y="156"/>
                </a:lnTo>
                <a:lnTo>
                  <a:pt x="1036" y="136"/>
                </a:lnTo>
                <a:lnTo>
                  <a:pt x="1060" y="120"/>
                </a:lnTo>
                <a:lnTo>
                  <a:pt x="1084" y="102"/>
                </a:lnTo>
                <a:lnTo>
                  <a:pt x="1108" y="86"/>
                </a:lnTo>
                <a:lnTo>
                  <a:pt x="1134" y="72"/>
                </a:lnTo>
                <a:lnTo>
                  <a:pt x="1162" y="60"/>
                </a:lnTo>
                <a:lnTo>
                  <a:pt x="1188" y="48"/>
                </a:lnTo>
                <a:lnTo>
                  <a:pt x="1216" y="36"/>
                </a:lnTo>
                <a:lnTo>
                  <a:pt x="1246" y="26"/>
                </a:lnTo>
                <a:lnTo>
                  <a:pt x="1274" y="18"/>
                </a:lnTo>
                <a:lnTo>
                  <a:pt x="1304" y="12"/>
                </a:lnTo>
                <a:lnTo>
                  <a:pt x="1334" y="6"/>
                </a:lnTo>
                <a:lnTo>
                  <a:pt x="1366" y="4"/>
                </a:lnTo>
                <a:lnTo>
                  <a:pt x="1396" y="0"/>
                </a:lnTo>
                <a:lnTo>
                  <a:pt x="1428" y="0"/>
                </a:lnTo>
                <a:lnTo>
                  <a:pt x="1428" y="0"/>
                </a:lnTo>
                <a:lnTo>
                  <a:pt x="1460" y="0"/>
                </a:lnTo>
                <a:lnTo>
                  <a:pt x="1492" y="4"/>
                </a:lnTo>
                <a:lnTo>
                  <a:pt x="1524" y="8"/>
                </a:lnTo>
                <a:lnTo>
                  <a:pt x="1554" y="12"/>
                </a:lnTo>
                <a:lnTo>
                  <a:pt x="1586" y="20"/>
                </a:lnTo>
                <a:lnTo>
                  <a:pt x="1616" y="28"/>
                </a:lnTo>
                <a:lnTo>
                  <a:pt x="1644" y="38"/>
                </a:lnTo>
                <a:lnTo>
                  <a:pt x="1674" y="50"/>
                </a:lnTo>
                <a:lnTo>
                  <a:pt x="1702" y="62"/>
                </a:lnTo>
                <a:lnTo>
                  <a:pt x="1728" y="76"/>
                </a:lnTo>
                <a:lnTo>
                  <a:pt x="1754" y="92"/>
                </a:lnTo>
                <a:lnTo>
                  <a:pt x="1780" y="108"/>
                </a:lnTo>
                <a:lnTo>
                  <a:pt x="1804" y="126"/>
                </a:lnTo>
                <a:lnTo>
                  <a:pt x="1828" y="144"/>
                </a:lnTo>
                <a:lnTo>
                  <a:pt x="1852" y="164"/>
                </a:lnTo>
                <a:lnTo>
                  <a:pt x="1874" y="184"/>
                </a:lnTo>
                <a:lnTo>
                  <a:pt x="1894" y="206"/>
                </a:lnTo>
                <a:lnTo>
                  <a:pt x="1914" y="230"/>
                </a:lnTo>
                <a:lnTo>
                  <a:pt x="1932" y="254"/>
                </a:lnTo>
                <a:lnTo>
                  <a:pt x="1950" y="278"/>
                </a:lnTo>
                <a:lnTo>
                  <a:pt x="1966" y="304"/>
                </a:lnTo>
                <a:lnTo>
                  <a:pt x="1982" y="330"/>
                </a:lnTo>
                <a:lnTo>
                  <a:pt x="1996" y="356"/>
                </a:lnTo>
                <a:lnTo>
                  <a:pt x="2008" y="384"/>
                </a:lnTo>
                <a:lnTo>
                  <a:pt x="2020" y="414"/>
                </a:lnTo>
                <a:lnTo>
                  <a:pt x="2030" y="442"/>
                </a:lnTo>
                <a:lnTo>
                  <a:pt x="2038" y="472"/>
                </a:lnTo>
                <a:lnTo>
                  <a:pt x="2046" y="504"/>
                </a:lnTo>
                <a:lnTo>
                  <a:pt x="2050" y="534"/>
                </a:lnTo>
                <a:lnTo>
                  <a:pt x="2054" y="566"/>
                </a:lnTo>
                <a:lnTo>
                  <a:pt x="2058" y="598"/>
                </a:lnTo>
                <a:lnTo>
                  <a:pt x="2058" y="630"/>
                </a:lnTo>
                <a:lnTo>
                  <a:pt x="2058" y="630"/>
                </a:lnTo>
                <a:lnTo>
                  <a:pt x="2056" y="678"/>
                </a:lnTo>
                <a:lnTo>
                  <a:pt x="2050" y="724"/>
                </a:lnTo>
                <a:lnTo>
                  <a:pt x="2042" y="770"/>
                </a:lnTo>
                <a:lnTo>
                  <a:pt x="2030" y="814"/>
                </a:lnTo>
                <a:lnTo>
                  <a:pt x="2016" y="858"/>
                </a:lnTo>
                <a:lnTo>
                  <a:pt x="1998" y="900"/>
                </a:lnTo>
                <a:lnTo>
                  <a:pt x="1976" y="940"/>
                </a:lnTo>
                <a:lnTo>
                  <a:pt x="1954" y="978"/>
                </a:lnTo>
                <a:lnTo>
                  <a:pt x="1928" y="1014"/>
                </a:lnTo>
                <a:lnTo>
                  <a:pt x="1898" y="1048"/>
                </a:lnTo>
                <a:lnTo>
                  <a:pt x="1868" y="1082"/>
                </a:lnTo>
                <a:lnTo>
                  <a:pt x="1834" y="1112"/>
                </a:lnTo>
                <a:lnTo>
                  <a:pt x="1800" y="1138"/>
                </a:lnTo>
                <a:lnTo>
                  <a:pt x="1762" y="1164"/>
                </a:lnTo>
                <a:lnTo>
                  <a:pt x="1724" y="1186"/>
                </a:lnTo>
                <a:lnTo>
                  <a:pt x="1684" y="1206"/>
                </a:lnTo>
                <a:lnTo>
                  <a:pt x="1684" y="1206"/>
                </a:lnTo>
                <a:close/>
              </a:path>
            </a:pathLst>
          </a:custGeom>
          <a:solidFill>
            <a:srgbClr val="0070C0"/>
          </a:solidFill>
          <a:ln>
            <a:noFill/>
          </a:ln>
          <a:effectLst>
            <a:outerShdw blurRad="50800" dist="38100" dir="2700000" algn="tl" rotWithShape="0">
              <a:prstClr val="black">
                <a:alpha val="40000"/>
              </a:prstClr>
            </a:outerShdw>
          </a:effectLst>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0" name="Freeform 6"/>
          <p:cNvSpPr>
            <a:spLocks/>
          </p:cNvSpPr>
          <p:nvPr/>
        </p:nvSpPr>
        <p:spPr bwMode="auto">
          <a:xfrm>
            <a:off x="5558760" y="2115895"/>
            <a:ext cx="3325652" cy="2556865"/>
          </a:xfrm>
          <a:custGeom>
            <a:avLst/>
            <a:gdLst>
              <a:gd name="T0" fmla="*/ 1782 w 2310"/>
              <a:gd name="T1" fmla="*/ 1766 h 1776"/>
              <a:gd name="T2" fmla="*/ 1600 w 2310"/>
              <a:gd name="T3" fmla="*/ 1770 h 1776"/>
              <a:gd name="T4" fmla="*/ 1428 w 2310"/>
              <a:gd name="T5" fmla="*/ 1722 h 1776"/>
              <a:gd name="T6" fmla="*/ 1276 w 2310"/>
              <a:gd name="T7" fmla="*/ 1628 h 1776"/>
              <a:gd name="T8" fmla="*/ 1210 w 2310"/>
              <a:gd name="T9" fmla="*/ 1566 h 1776"/>
              <a:gd name="T10" fmla="*/ 1280 w 2310"/>
              <a:gd name="T11" fmla="*/ 1442 h 1776"/>
              <a:gd name="T12" fmla="*/ 1338 w 2310"/>
              <a:gd name="T13" fmla="*/ 1260 h 1776"/>
              <a:gd name="T14" fmla="*/ 1356 w 2310"/>
              <a:gd name="T15" fmla="*/ 1066 h 1776"/>
              <a:gd name="T16" fmla="*/ 1328 w 2310"/>
              <a:gd name="T17" fmla="*/ 868 h 1776"/>
              <a:gd name="T18" fmla="*/ 1282 w 2310"/>
              <a:gd name="T19" fmla="*/ 738 h 1776"/>
              <a:gd name="T20" fmla="*/ 1198 w 2310"/>
              <a:gd name="T21" fmla="*/ 588 h 1776"/>
              <a:gd name="T22" fmla="*/ 1088 w 2310"/>
              <a:gd name="T23" fmla="*/ 462 h 1776"/>
              <a:gd name="T24" fmla="*/ 958 w 2310"/>
              <a:gd name="T25" fmla="*/ 360 h 1776"/>
              <a:gd name="T26" fmla="*/ 812 w 2310"/>
              <a:gd name="T27" fmla="*/ 284 h 1776"/>
              <a:gd name="T28" fmla="*/ 652 w 2310"/>
              <a:gd name="T29" fmla="*/ 238 h 1776"/>
              <a:gd name="T30" fmla="*/ 484 w 2310"/>
              <a:gd name="T31" fmla="*/ 224 h 1776"/>
              <a:gd name="T32" fmla="*/ 314 w 2310"/>
              <a:gd name="T33" fmla="*/ 244 h 1776"/>
              <a:gd name="T34" fmla="*/ 198 w 2310"/>
              <a:gd name="T35" fmla="*/ 278 h 1776"/>
              <a:gd name="T36" fmla="*/ 52 w 2310"/>
              <a:gd name="T37" fmla="*/ 346 h 1776"/>
              <a:gd name="T38" fmla="*/ 40 w 2310"/>
              <a:gd name="T39" fmla="*/ 324 h 1776"/>
              <a:gd name="T40" fmla="*/ 136 w 2310"/>
              <a:gd name="T41" fmla="*/ 222 h 1776"/>
              <a:gd name="T42" fmla="*/ 250 w 2310"/>
              <a:gd name="T43" fmla="*/ 136 h 1776"/>
              <a:gd name="T44" fmla="*/ 378 w 2310"/>
              <a:gd name="T45" fmla="*/ 68 h 1776"/>
              <a:gd name="T46" fmla="*/ 488 w 2310"/>
              <a:gd name="T47" fmla="*/ 30 h 1776"/>
              <a:gd name="T48" fmla="*/ 652 w 2310"/>
              <a:gd name="T49" fmla="*/ 2 h 1776"/>
              <a:gd name="T50" fmla="*/ 814 w 2310"/>
              <a:gd name="T51" fmla="*/ 6 h 1776"/>
              <a:gd name="T52" fmla="*/ 968 w 2310"/>
              <a:gd name="T53" fmla="*/ 40 h 1776"/>
              <a:gd name="T54" fmla="*/ 1114 w 2310"/>
              <a:gd name="T55" fmla="*/ 100 h 1776"/>
              <a:gd name="T56" fmla="*/ 1248 w 2310"/>
              <a:gd name="T57" fmla="*/ 186 h 1776"/>
              <a:gd name="T58" fmla="*/ 1362 w 2310"/>
              <a:gd name="T59" fmla="*/ 296 h 1776"/>
              <a:gd name="T60" fmla="*/ 1458 w 2310"/>
              <a:gd name="T61" fmla="*/ 426 h 1776"/>
              <a:gd name="T62" fmla="*/ 1512 w 2310"/>
              <a:gd name="T63" fmla="*/ 538 h 1776"/>
              <a:gd name="T64" fmla="*/ 1634 w 2310"/>
              <a:gd name="T65" fmla="*/ 516 h 1776"/>
              <a:gd name="T66" fmla="*/ 1754 w 2310"/>
              <a:gd name="T67" fmla="*/ 520 h 1776"/>
              <a:gd name="T68" fmla="*/ 1870 w 2310"/>
              <a:gd name="T69" fmla="*/ 544 h 1776"/>
              <a:gd name="T70" fmla="*/ 1978 w 2310"/>
              <a:gd name="T71" fmla="*/ 590 h 1776"/>
              <a:gd name="T72" fmla="*/ 2076 w 2310"/>
              <a:gd name="T73" fmla="*/ 654 h 1776"/>
              <a:gd name="T74" fmla="*/ 2160 w 2310"/>
              <a:gd name="T75" fmla="*/ 738 h 1776"/>
              <a:gd name="T76" fmla="*/ 2230 w 2310"/>
              <a:gd name="T77" fmla="*/ 836 h 1776"/>
              <a:gd name="T78" fmla="*/ 2280 w 2310"/>
              <a:gd name="T79" fmla="*/ 950 h 1776"/>
              <a:gd name="T80" fmla="*/ 2302 w 2310"/>
              <a:gd name="T81" fmla="*/ 1044 h 1776"/>
              <a:gd name="T82" fmla="*/ 2310 w 2310"/>
              <a:gd name="T83" fmla="*/ 1168 h 1776"/>
              <a:gd name="T84" fmla="*/ 2294 w 2310"/>
              <a:gd name="T85" fmla="*/ 1290 h 1776"/>
              <a:gd name="T86" fmla="*/ 2254 w 2310"/>
              <a:gd name="T87" fmla="*/ 1404 h 1776"/>
              <a:gd name="T88" fmla="*/ 2194 w 2310"/>
              <a:gd name="T89" fmla="*/ 1508 h 1776"/>
              <a:gd name="T90" fmla="*/ 2116 w 2310"/>
              <a:gd name="T91" fmla="*/ 1600 h 1776"/>
              <a:gd name="T92" fmla="*/ 2018 w 2310"/>
              <a:gd name="T93" fmla="*/ 1676 h 1776"/>
              <a:gd name="T94" fmla="*/ 1906 w 2310"/>
              <a:gd name="T95" fmla="*/ 1734 h 17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2310" h="1776">
                <a:moveTo>
                  <a:pt x="1874" y="1744"/>
                </a:moveTo>
                <a:lnTo>
                  <a:pt x="1874" y="1744"/>
                </a:lnTo>
                <a:lnTo>
                  <a:pt x="1828" y="1758"/>
                </a:lnTo>
                <a:lnTo>
                  <a:pt x="1782" y="1766"/>
                </a:lnTo>
                <a:lnTo>
                  <a:pt x="1736" y="1772"/>
                </a:lnTo>
                <a:lnTo>
                  <a:pt x="1690" y="1776"/>
                </a:lnTo>
                <a:lnTo>
                  <a:pt x="1644" y="1774"/>
                </a:lnTo>
                <a:lnTo>
                  <a:pt x="1600" y="1770"/>
                </a:lnTo>
                <a:lnTo>
                  <a:pt x="1556" y="1762"/>
                </a:lnTo>
                <a:lnTo>
                  <a:pt x="1512" y="1752"/>
                </a:lnTo>
                <a:lnTo>
                  <a:pt x="1468" y="1738"/>
                </a:lnTo>
                <a:lnTo>
                  <a:pt x="1428" y="1722"/>
                </a:lnTo>
                <a:lnTo>
                  <a:pt x="1388" y="1702"/>
                </a:lnTo>
                <a:lnTo>
                  <a:pt x="1348" y="1680"/>
                </a:lnTo>
                <a:lnTo>
                  <a:pt x="1312" y="1656"/>
                </a:lnTo>
                <a:lnTo>
                  <a:pt x="1276" y="1628"/>
                </a:lnTo>
                <a:lnTo>
                  <a:pt x="1242" y="1598"/>
                </a:lnTo>
                <a:lnTo>
                  <a:pt x="1210" y="1566"/>
                </a:lnTo>
                <a:lnTo>
                  <a:pt x="1210" y="1566"/>
                </a:lnTo>
                <a:lnTo>
                  <a:pt x="1210" y="1566"/>
                </a:lnTo>
                <a:lnTo>
                  <a:pt x="1210" y="1566"/>
                </a:lnTo>
                <a:lnTo>
                  <a:pt x="1236" y="1526"/>
                </a:lnTo>
                <a:lnTo>
                  <a:pt x="1258" y="1484"/>
                </a:lnTo>
                <a:lnTo>
                  <a:pt x="1280" y="1442"/>
                </a:lnTo>
                <a:lnTo>
                  <a:pt x="1298" y="1396"/>
                </a:lnTo>
                <a:lnTo>
                  <a:pt x="1314" y="1352"/>
                </a:lnTo>
                <a:lnTo>
                  <a:pt x="1328" y="1306"/>
                </a:lnTo>
                <a:lnTo>
                  <a:pt x="1338" y="1260"/>
                </a:lnTo>
                <a:lnTo>
                  <a:pt x="1348" y="1212"/>
                </a:lnTo>
                <a:lnTo>
                  <a:pt x="1354" y="1164"/>
                </a:lnTo>
                <a:lnTo>
                  <a:pt x="1356" y="1116"/>
                </a:lnTo>
                <a:lnTo>
                  <a:pt x="1356" y="1066"/>
                </a:lnTo>
                <a:lnTo>
                  <a:pt x="1354" y="1016"/>
                </a:lnTo>
                <a:lnTo>
                  <a:pt x="1348" y="968"/>
                </a:lnTo>
                <a:lnTo>
                  <a:pt x="1340" y="918"/>
                </a:lnTo>
                <a:lnTo>
                  <a:pt x="1328" y="868"/>
                </a:lnTo>
                <a:lnTo>
                  <a:pt x="1314" y="820"/>
                </a:lnTo>
                <a:lnTo>
                  <a:pt x="1314" y="820"/>
                </a:lnTo>
                <a:lnTo>
                  <a:pt x="1300" y="778"/>
                </a:lnTo>
                <a:lnTo>
                  <a:pt x="1282" y="738"/>
                </a:lnTo>
                <a:lnTo>
                  <a:pt x="1264" y="698"/>
                </a:lnTo>
                <a:lnTo>
                  <a:pt x="1244" y="660"/>
                </a:lnTo>
                <a:lnTo>
                  <a:pt x="1222" y="624"/>
                </a:lnTo>
                <a:lnTo>
                  <a:pt x="1198" y="588"/>
                </a:lnTo>
                <a:lnTo>
                  <a:pt x="1174" y="554"/>
                </a:lnTo>
                <a:lnTo>
                  <a:pt x="1146" y="522"/>
                </a:lnTo>
                <a:lnTo>
                  <a:pt x="1118" y="490"/>
                </a:lnTo>
                <a:lnTo>
                  <a:pt x="1088" y="462"/>
                </a:lnTo>
                <a:lnTo>
                  <a:pt x="1058" y="434"/>
                </a:lnTo>
                <a:lnTo>
                  <a:pt x="1026" y="408"/>
                </a:lnTo>
                <a:lnTo>
                  <a:pt x="992" y="382"/>
                </a:lnTo>
                <a:lnTo>
                  <a:pt x="958" y="360"/>
                </a:lnTo>
                <a:lnTo>
                  <a:pt x="922" y="338"/>
                </a:lnTo>
                <a:lnTo>
                  <a:pt x="886" y="318"/>
                </a:lnTo>
                <a:lnTo>
                  <a:pt x="850" y="300"/>
                </a:lnTo>
                <a:lnTo>
                  <a:pt x="812" y="284"/>
                </a:lnTo>
                <a:lnTo>
                  <a:pt x="772" y="270"/>
                </a:lnTo>
                <a:lnTo>
                  <a:pt x="732" y="258"/>
                </a:lnTo>
                <a:lnTo>
                  <a:pt x="692" y="248"/>
                </a:lnTo>
                <a:lnTo>
                  <a:pt x="652" y="238"/>
                </a:lnTo>
                <a:lnTo>
                  <a:pt x="610" y="232"/>
                </a:lnTo>
                <a:lnTo>
                  <a:pt x="570" y="228"/>
                </a:lnTo>
                <a:lnTo>
                  <a:pt x="528" y="224"/>
                </a:lnTo>
                <a:lnTo>
                  <a:pt x="484" y="224"/>
                </a:lnTo>
                <a:lnTo>
                  <a:pt x="442" y="226"/>
                </a:lnTo>
                <a:lnTo>
                  <a:pt x="400" y="230"/>
                </a:lnTo>
                <a:lnTo>
                  <a:pt x="358" y="236"/>
                </a:lnTo>
                <a:lnTo>
                  <a:pt x="314" y="244"/>
                </a:lnTo>
                <a:lnTo>
                  <a:pt x="272" y="254"/>
                </a:lnTo>
                <a:lnTo>
                  <a:pt x="230" y="266"/>
                </a:lnTo>
                <a:lnTo>
                  <a:pt x="230" y="266"/>
                </a:lnTo>
                <a:lnTo>
                  <a:pt x="198" y="278"/>
                </a:lnTo>
                <a:lnTo>
                  <a:pt x="168" y="290"/>
                </a:lnTo>
                <a:lnTo>
                  <a:pt x="138" y="302"/>
                </a:lnTo>
                <a:lnTo>
                  <a:pt x="108" y="316"/>
                </a:lnTo>
                <a:lnTo>
                  <a:pt x="52" y="346"/>
                </a:lnTo>
                <a:lnTo>
                  <a:pt x="0" y="382"/>
                </a:lnTo>
                <a:lnTo>
                  <a:pt x="0" y="382"/>
                </a:lnTo>
                <a:lnTo>
                  <a:pt x="20" y="352"/>
                </a:lnTo>
                <a:lnTo>
                  <a:pt x="40" y="324"/>
                </a:lnTo>
                <a:lnTo>
                  <a:pt x="64" y="298"/>
                </a:lnTo>
                <a:lnTo>
                  <a:pt x="86" y="272"/>
                </a:lnTo>
                <a:lnTo>
                  <a:pt x="112" y="246"/>
                </a:lnTo>
                <a:lnTo>
                  <a:pt x="136" y="222"/>
                </a:lnTo>
                <a:lnTo>
                  <a:pt x="164" y="200"/>
                </a:lnTo>
                <a:lnTo>
                  <a:pt x="192" y="178"/>
                </a:lnTo>
                <a:lnTo>
                  <a:pt x="220" y="156"/>
                </a:lnTo>
                <a:lnTo>
                  <a:pt x="250" y="136"/>
                </a:lnTo>
                <a:lnTo>
                  <a:pt x="280" y="118"/>
                </a:lnTo>
                <a:lnTo>
                  <a:pt x="312" y="100"/>
                </a:lnTo>
                <a:lnTo>
                  <a:pt x="344" y="84"/>
                </a:lnTo>
                <a:lnTo>
                  <a:pt x="378" y="68"/>
                </a:lnTo>
                <a:lnTo>
                  <a:pt x="412" y="56"/>
                </a:lnTo>
                <a:lnTo>
                  <a:pt x="448" y="42"/>
                </a:lnTo>
                <a:lnTo>
                  <a:pt x="448" y="42"/>
                </a:lnTo>
                <a:lnTo>
                  <a:pt x="488" y="30"/>
                </a:lnTo>
                <a:lnTo>
                  <a:pt x="530" y="20"/>
                </a:lnTo>
                <a:lnTo>
                  <a:pt x="570" y="12"/>
                </a:lnTo>
                <a:lnTo>
                  <a:pt x="612" y="6"/>
                </a:lnTo>
                <a:lnTo>
                  <a:pt x="652" y="2"/>
                </a:lnTo>
                <a:lnTo>
                  <a:pt x="692" y="0"/>
                </a:lnTo>
                <a:lnTo>
                  <a:pt x="734" y="0"/>
                </a:lnTo>
                <a:lnTo>
                  <a:pt x="774" y="2"/>
                </a:lnTo>
                <a:lnTo>
                  <a:pt x="814" y="6"/>
                </a:lnTo>
                <a:lnTo>
                  <a:pt x="852" y="12"/>
                </a:lnTo>
                <a:lnTo>
                  <a:pt x="892" y="20"/>
                </a:lnTo>
                <a:lnTo>
                  <a:pt x="930" y="28"/>
                </a:lnTo>
                <a:lnTo>
                  <a:pt x="968" y="40"/>
                </a:lnTo>
                <a:lnTo>
                  <a:pt x="1006" y="52"/>
                </a:lnTo>
                <a:lnTo>
                  <a:pt x="1044" y="66"/>
                </a:lnTo>
                <a:lnTo>
                  <a:pt x="1080" y="82"/>
                </a:lnTo>
                <a:lnTo>
                  <a:pt x="1114" y="100"/>
                </a:lnTo>
                <a:lnTo>
                  <a:pt x="1150" y="118"/>
                </a:lnTo>
                <a:lnTo>
                  <a:pt x="1182" y="140"/>
                </a:lnTo>
                <a:lnTo>
                  <a:pt x="1216" y="162"/>
                </a:lnTo>
                <a:lnTo>
                  <a:pt x="1248" y="186"/>
                </a:lnTo>
                <a:lnTo>
                  <a:pt x="1278" y="210"/>
                </a:lnTo>
                <a:lnTo>
                  <a:pt x="1308" y="238"/>
                </a:lnTo>
                <a:lnTo>
                  <a:pt x="1336" y="266"/>
                </a:lnTo>
                <a:lnTo>
                  <a:pt x="1362" y="296"/>
                </a:lnTo>
                <a:lnTo>
                  <a:pt x="1388" y="326"/>
                </a:lnTo>
                <a:lnTo>
                  <a:pt x="1412" y="358"/>
                </a:lnTo>
                <a:lnTo>
                  <a:pt x="1436" y="392"/>
                </a:lnTo>
                <a:lnTo>
                  <a:pt x="1458" y="426"/>
                </a:lnTo>
                <a:lnTo>
                  <a:pt x="1476" y="462"/>
                </a:lnTo>
                <a:lnTo>
                  <a:pt x="1496" y="500"/>
                </a:lnTo>
                <a:lnTo>
                  <a:pt x="1512" y="538"/>
                </a:lnTo>
                <a:lnTo>
                  <a:pt x="1512" y="538"/>
                </a:lnTo>
                <a:lnTo>
                  <a:pt x="1542" y="530"/>
                </a:lnTo>
                <a:lnTo>
                  <a:pt x="1572" y="524"/>
                </a:lnTo>
                <a:lnTo>
                  <a:pt x="1604" y="520"/>
                </a:lnTo>
                <a:lnTo>
                  <a:pt x="1634" y="516"/>
                </a:lnTo>
                <a:lnTo>
                  <a:pt x="1664" y="514"/>
                </a:lnTo>
                <a:lnTo>
                  <a:pt x="1694" y="514"/>
                </a:lnTo>
                <a:lnTo>
                  <a:pt x="1724" y="516"/>
                </a:lnTo>
                <a:lnTo>
                  <a:pt x="1754" y="520"/>
                </a:lnTo>
                <a:lnTo>
                  <a:pt x="1782" y="524"/>
                </a:lnTo>
                <a:lnTo>
                  <a:pt x="1812" y="528"/>
                </a:lnTo>
                <a:lnTo>
                  <a:pt x="1840" y="536"/>
                </a:lnTo>
                <a:lnTo>
                  <a:pt x="1870" y="544"/>
                </a:lnTo>
                <a:lnTo>
                  <a:pt x="1898" y="554"/>
                </a:lnTo>
                <a:lnTo>
                  <a:pt x="1924" y="564"/>
                </a:lnTo>
                <a:lnTo>
                  <a:pt x="1952" y="576"/>
                </a:lnTo>
                <a:lnTo>
                  <a:pt x="1978" y="590"/>
                </a:lnTo>
                <a:lnTo>
                  <a:pt x="2004" y="604"/>
                </a:lnTo>
                <a:lnTo>
                  <a:pt x="2028" y="620"/>
                </a:lnTo>
                <a:lnTo>
                  <a:pt x="2052" y="636"/>
                </a:lnTo>
                <a:lnTo>
                  <a:pt x="2076" y="654"/>
                </a:lnTo>
                <a:lnTo>
                  <a:pt x="2098" y="674"/>
                </a:lnTo>
                <a:lnTo>
                  <a:pt x="2120" y="694"/>
                </a:lnTo>
                <a:lnTo>
                  <a:pt x="2142" y="716"/>
                </a:lnTo>
                <a:lnTo>
                  <a:pt x="2160" y="738"/>
                </a:lnTo>
                <a:lnTo>
                  <a:pt x="2180" y="760"/>
                </a:lnTo>
                <a:lnTo>
                  <a:pt x="2198" y="784"/>
                </a:lnTo>
                <a:lnTo>
                  <a:pt x="2214" y="810"/>
                </a:lnTo>
                <a:lnTo>
                  <a:pt x="2230" y="836"/>
                </a:lnTo>
                <a:lnTo>
                  <a:pt x="2244" y="864"/>
                </a:lnTo>
                <a:lnTo>
                  <a:pt x="2258" y="892"/>
                </a:lnTo>
                <a:lnTo>
                  <a:pt x="2270" y="920"/>
                </a:lnTo>
                <a:lnTo>
                  <a:pt x="2280" y="950"/>
                </a:lnTo>
                <a:lnTo>
                  <a:pt x="2280" y="950"/>
                </a:lnTo>
                <a:lnTo>
                  <a:pt x="2288" y="982"/>
                </a:lnTo>
                <a:lnTo>
                  <a:pt x="2296" y="1012"/>
                </a:lnTo>
                <a:lnTo>
                  <a:pt x="2302" y="1044"/>
                </a:lnTo>
                <a:lnTo>
                  <a:pt x="2306" y="1076"/>
                </a:lnTo>
                <a:lnTo>
                  <a:pt x="2310" y="1106"/>
                </a:lnTo>
                <a:lnTo>
                  <a:pt x="2310" y="1138"/>
                </a:lnTo>
                <a:lnTo>
                  <a:pt x="2310" y="1168"/>
                </a:lnTo>
                <a:lnTo>
                  <a:pt x="2308" y="1198"/>
                </a:lnTo>
                <a:lnTo>
                  <a:pt x="2304" y="1230"/>
                </a:lnTo>
                <a:lnTo>
                  <a:pt x="2300" y="1260"/>
                </a:lnTo>
                <a:lnTo>
                  <a:pt x="2294" y="1290"/>
                </a:lnTo>
                <a:lnTo>
                  <a:pt x="2286" y="1318"/>
                </a:lnTo>
                <a:lnTo>
                  <a:pt x="2276" y="1348"/>
                </a:lnTo>
                <a:lnTo>
                  <a:pt x="2266" y="1376"/>
                </a:lnTo>
                <a:lnTo>
                  <a:pt x="2254" y="1404"/>
                </a:lnTo>
                <a:lnTo>
                  <a:pt x="2242" y="1432"/>
                </a:lnTo>
                <a:lnTo>
                  <a:pt x="2228" y="1458"/>
                </a:lnTo>
                <a:lnTo>
                  <a:pt x="2212" y="1484"/>
                </a:lnTo>
                <a:lnTo>
                  <a:pt x="2194" y="1508"/>
                </a:lnTo>
                <a:lnTo>
                  <a:pt x="2176" y="1534"/>
                </a:lnTo>
                <a:lnTo>
                  <a:pt x="2158" y="1556"/>
                </a:lnTo>
                <a:lnTo>
                  <a:pt x="2136" y="1580"/>
                </a:lnTo>
                <a:lnTo>
                  <a:pt x="2116" y="1600"/>
                </a:lnTo>
                <a:lnTo>
                  <a:pt x="2092" y="1622"/>
                </a:lnTo>
                <a:lnTo>
                  <a:pt x="2070" y="1642"/>
                </a:lnTo>
                <a:lnTo>
                  <a:pt x="2044" y="1660"/>
                </a:lnTo>
                <a:lnTo>
                  <a:pt x="2018" y="1676"/>
                </a:lnTo>
                <a:lnTo>
                  <a:pt x="1992" y="1692"/>
                </a:lnTo>
                <a:lnTo>
                  <a:pt x="1964" y="1708"/>
                </a:lnTo>
                <a:lnTo>
                  <a:pt x="1936" y="1722"/>
                </a:lnTo>
                <a:lnTo>
                  <a:pt x="1906" y="1734"/>
                </a:lnTo>
                <a:lnTo>
                  <a:pt x="1874" y="1744"/>
                </a:lnTo>
                <a:lnTo>
                  <a:pt x="1874" y="1744"/>
                </a:lnTo>
                <a:close/>
              </a:path>
            </a:pathLst>
          </a:custGeom>
          <a:solidFill>
            <a:schemeClr val="accent1">
              <a:lumMod val="60000"/>
              <a:lumOff val="40000"/>
            </a:schemeClr>
          </a:solidFill>
          <a:ln>
            <a:noFill/>
          </a:ln>
          <a:effectLst>
            <a:outerShdw blurRad="50800" dist="38100" dir="2700000" algn="tl" rotWithShape="0">
              <a:prstClr val="black">
                <a:alpha val="40000"/>
              </a:prstClr>
            </a:outerShdw>
          </a:effectLst>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1" name="Freeform 7"/>
          <p:cNvSpPr>
            <a:spLocks/>
          </p:cNvSpPr>
          <p:nvPr/>
        </p:nvSpPr>
        <p:spPr bwMode="auto">
          <a:xfrm rot="21374256">
            <a:off x="5229911" y="2589433"/>
            <a:ext cx="2225739" cy="3512809"/>
          </a:xfrm>
          <a:custGeom>
            <a:avLst/>
            <a:gdLst>
              <a:gd name="T0" fmla="*/ 1210 w 1546"/>
              <a:gd name="T1" fmla="*/ 1564 h 2440"/>
              <a:gd name="T2" fmla="*/ 1246 w 1546"/>
              <a:gd name="T3" fmla="*/ 1680 h 2440"/>
              <a:gd name="T4" fmla="*/ 1260 w 1546"/>
              <a:gd name="T5" fmla="*/ 1798 h 2440"/>
              <a:gd name="T6" fmla="*/ 1252 w 1546"/>
              <a:gd name="T7" fmla="*/ 1916 h 2440"/>
              <a:gd name="T8" fmla="*/ 1222 w 1546"/>
              <a:gd name="T9" fmla="*/ 2030 h 2440"/>
              <a:gd name="T10" fmla="*/ 1170 w 1546"/>
              <a:gd name="T11" fmla="*/ 2136 h 2440"/>
              <a:gd name="T12" fmla="*/ 1098 w 1546"/>
              <a:gd name="T13" fmla="*/ 2232 h 2440"/>
              <a:gd name="T14" fmla="*/ 1008 w 1546"/>
              <a:gd name="T15" fmla="*/ 2314 h 2440"/>
              <a:gd name="T16" fmla="*/ 928 w 1546"/>
              <a:gd name="T17" fmla="*/ 2366 h 2440"/>
              <a:gd name="T18" fmla="*/ 812 w 1546"/>
              <a:gd name="T19" fmla="*/ 2414 h 2440"/>
              <a:gd name="T20" fmla="*/ 690 w 1546"/>
              <a:gd name="T21" fmla="*/ 2438 h 2440"/>
              <a:gd name="T22" fmla="*/ 570 w 1546"/>
              <a:gd name="T23" fmla="*/ 2438 h 2440"/>
              <a:gd name="T24" fmla="*/ 450 w 1546"/>
              <a:gd name="T25" fmla="*/ 2414 h 2440"/>
              <a:gd name="T26" fmla="*/ 338 w 1546"/>
              <a:gd name="T27" fmla="*/ 2368 h 2440"/>
              <a:gd name="T28" fmla="*/ 236 w 1546"/>
              <a:gd name="T29" fmla="*/ 2302 h 2440"/>
              <a:gd name="T30" fmla="*/ 148 w 1546"/>
              <a:gd name="T31" fmla="*/ 2214 h 2440"/>
              <a:gd name="T32" fmla="*/ 92 w 1546"/>
              <a:gd name="T33" fmla="*/ 2136 h 2440"/>
              <a:gd name="T34" fmla="*/ 20 w 1546"/>
              <a:gd name="T35" fmla="*/ 1964 h 2440"/>
              <a:gd name="T36" fmla="*/ 0 w 1546"/>
              <a:gd name="T37" fmla="*/ 1784 h 2440"/>
              <a:gd name="T38" fmla="*/ 34 w 1546"/>
              <a:gd name="T39" fmla="*/ 1610 h 2440"/>
              <a:gd name="T40" fmla="*/ 114 w 1546"/>
              <a:gd name="T41" fmla="*/ 1450 h 2440"/>
              <a:gd name="T42" fmla="*/ 158 w 1546"/>
              <a:gd name="T43" fmla="*/ 1464 h 2440"/>
              <a:gd name="T44" fmla="*/ 346 w 1546"/>
              <a:gd name="T45" fmla="*/ 1502 h 2440"/>
              <a:gd name="T46" fmla="*/ 538 w 1546"/>
              <a:gd name="T47" fmla="*/ 1496 h 2440"/>
              <a:gd name="T48" fmla="*/ 728 w 1546"/>
              <a:gd name="T49" fmla="*/ 1446 h 2440"/>
              <a:gd name="T50" fmla="*/ 864 w 1546"/>
              <a:gd name="T51" fmla="*/ 1380 h 2440"/>
              <a:gd name="T52" fmla="*/ 1002 w 1546"/>
              <a:gd name="T53" fmla="*/ 1276 h 2440"/>
              <a:gd name="T54" fmla="*/ 1116 w 1546"/>
              <a:gd name="T55" fmla="*/ 1148 h 2440"/>
              <a:gd name="T56" fmla="*/ 1200 w 1546"/>
              <a:gd name="T57" fmla="*/ 1004 h 2440"/>
              <a:gd name="T58" fmla="*/ 1254 w 1546"/>
              <a:gd name="T59" fmla="*/ 848 h 2440"/>
              <a:gd name="T60" fmla="*/ 1278 w 1546"/>
              <a:gd name="T61" fmla="*/ 686 h 2440"/>
              <a:gd name="T62" fmla="*/ 1270 w 1546"/>
              <a:gd name="T63" fmla="*/ 520 h 2440"/>
              <a:gd name="T64" fmla="*/ 1230 w 1546"/>
              <a:gd name="T65" fmla="*/ 354 h 2440"/>
              <a:gd name="T66" fmla="*/ 1154 w 1546"/>
              <a:gd name="T67" fmla="*/ 198 h 2440"/>
              <a:gd name="T68" fmla="*/ 1100 w 1546"/>
              <a:gd name="T69" fmla="*/ 116 h 2440"/>
              <a:gd name="T70" fmla="*/ 990 w 1546"/>
              <a:gd name="T71" fmla="*/ 0 h 2440"/>
              <a:gd name="T72" fmla="*/ 1116 w 1546"/>
              <a:gd name="T73" fmla="*/ 60 h 2440"/>
              <a:gd name="T74" fmla="*/ 1232 w 1546"/>
              <a:gd name="T75" fmla="*/ 140 h 2440"/>
              <a:gd name="T76" fmla="*/ 1336 w 1546"/>
              <a:gd name="T77" fmla="*/ 240 h 2440"/>
              <a:gd name="T78" fmla="*/ 1422 w 1546"/>
              <a:gd name="T79" fmla="*/ 360 h 2440"/>
              <a:gd name="T80" fmla="*/ 1480 w 1546"/>
              <a:gd name="T81" fmla="*/ 472 h 2440"/>
              <a:gd name="T82" fmla="*/ 1528 w 1546"/>
              <a:gd name="T83" fmla="*/ 628 h 2440"/>
              <a:gd name="T84" fmla="*/ 1546 w 1546"/>
              <a:gd name="T85" fmla="*/ 786 h 2440"/>
              <a:gd name="T86" fmla="*/ 1536 w 1546"/>
              <a:gd name="T87" fmla="*/ 944 h 2440"/>
              <a:gd name="T88" fmla="*/ 1496 w 1546"/>
              <a:gd name="T89" fmla="*/ 1096 h 2440"/>
              <a:gd name="T90" fmla="*/ 1428 w 1546"/>
              <a:gd name="T91" fmla="*/ 1240 h 2440"/>
              <a:gd name="T92" fmla="*/ 1336 w 1546"/>
              <a:gd name="T93" fmla="*/ 1370 h 2440"/>
              <a:gd name="T94" fmla="*/ 1216 w 1546"/>
              <a:gd name="T95" fmla="*/ 1482 h 24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1546" h="2440">
                <a:moveTo>
                  <a:pt x="1184" y="1508"/>
                </a:moveTo>
                <a:lnTo>
                  <a:pt x="1184" y="1508"/>
                </a:lnTo>
                <a:lnTo>
                  <a:pt x="1198" y="1536"/>
                </a:lnTo>
                <a:lnTo>
                  <a:pt x="1210" y="1564"/>
                </a:lnTo>
                <a:lnTo>
                  <a:pt x="1222" y="1592"/>
                </a:lnTo>
                <a:lnTo>
                  <a:pt x="1232" y="1622"/>
                </a:lnTo>
                <a:lnTo>
                  <a:pt x="1240" y="1650"/>
                </a:lnTo>
                <a:lnTo>
                  <a:pt x="1246" y="1680"/>
                </a:lnTo>
                <a:lnTo>
                  <a:pt x="1252" y="1710"/>
                </a:lnTo>
                <a:lnTo>
                  <a:pt x="1256" y="1738"/>
                </a:lnTo>
                <a:lnTo>
                  <a:pt x="1260" y="1768"/>
                </a:lnTo>
                <a:lnTo>
                  <a:pt x="1260" y="1798"/>
                </a:lnTo>
                <a:lnTo>
                  <a:pt x="1260" y="1828"/>
                </a:lnTo>
                <a:lnTo>
                  <a:pt x="1258" y="1858"/>
                </a:lnTo>
                <a:lnTo>
                  <a:pt x="1256" y="1886"/>
                </a:lnTo>
                <a:lnTo>
                  <a:pt x="1252" y="1916"/>
                </a:lnTo>
                <a:lnTo>
                  <a:pt x="1246" y="1944"/>
                </a:lnTo>
                <a:lnTo>
                  <a:pt x="1240" y="1974"/>
                </a:lnTo>
                <a:lnTo>
                  <a:pt x="1230" y="2002"/>
                </a:lnTo>
                <a:lnTo>
                  <a:pt x="1222" y="2030"/>
                </a:lnTo>
                <a:lnTo>
                  <a:pt x="1210" y="2056"/>
                </a:lnTo>
                <a:lnTo>
                  <a:pt x="1198" y="2084"/>
                </a:lnTo>
                <a:lnTo>
                  <a:pt x="1184" y="2110"/>
                </a:lnTo>
                <a:lnTo>
                  <a:pt x="1170" y="2136"/>
                </a:lnTo>
                <a:lnTo>
                  <a:pt x="1154" y="2160"/>
                </a:lnTo>
                <a:lnTo>
                  <a:pt x="1136" y="2186"/>
                </a:lnTo>
                <a:lnTo>
                  <a:pt x="1118" y="2208"/>
                </a:lnTo>
                <a:lnTo>
                  <a:pt x="1098" y="2232"/>
                </a:lnTo>
                <a:lnTo>
                  <a:pt x="1078" y="2254"/>
                </a:lnTo>
                <a:lnTo>
                  <a:pt x="1056" y="2274"/>
                </a:lnTo>
                <a:lnTo>
                  <a:pt x="1034" y="2296"/>
                </a:lnTo>
                <a:lnTo>
                  <a:pt x="1008" y="2314"/>
                </a:lnTo>
                <a:lnTo>
                  <a:pt x="984" y="2332"/>
                </a:lnTo>
                <a:lnTo>
                  <a:pt x="956" y="2350"/>
                </a:lnTo>
                <a:lnTo>
                  <a:pt x="956" y="2350"/>
                </a:lnTo>
                <a:lnTo>
                  <a:pt x="928" y="2366"/>
                </a:lnTo>
                <a:lnTo>
                  <a:pt x="900" y="2380"/>
                </a:lnTo>
                <a:lnTo>
                  <a:pt x="870" y="2392"/>
                </a:lnTo>
                <a:lnTo>
                  <a:pt x="842" y="2404"/>
                </a:lnTo>
                <a:lnTo>
                  <a:pt x="812" y="2414"/>
                </a:lnTo>
                <a:lnTo>
                  <a:pt x="782" y="2422"/>
                </a:lnTo>
                <a:lnTo>
                  <a:pt x="752" y="2428"/>
                </a:lnTo>
                <a:lnTo>
                  <a:pt x="722" y="2434"/>
                </a:lnTo>
                <a:lnTo>
                  <a:pt x="690" y="2438"/>
                </a:lnTo>
                <a:lnTo>
                  <a:pt x="660" y="2440"/>
                </a:lnTo>
                <a:lnTo>
                  <a:pt x="630" y="2440"/>
                </a:lnTo>
                <a:lnTo>
                  <a:pt x="600" y="2440"/>
                </a:lnTo>
                <a:lnTo>
                  <a:pt x="570" y="2438"/>
                </a:lnTo>
                <a:lnTo>
                  <a:pt x="540" y="2434"/>
                </a:lnTo>
                <a:lnTo>
                  <a:pt x="510" y="2428"/>
                </a:lnTo>
                <a:lnTo>
                  <a:pt x="480" y="2422"/>
                </a:lnTo>
                <a:lnTo>
                  <a:pt x="450" y="2414"/>
                </a:lnTo>
                <a:lnTo>
                  <a:pt x="422" y="2404"/>
                </a:lnTo>
                <a:lnTo>
                  <a:pt x="394" y="2394"/>
                </a:lnTo>
                <a:lnTo>
                  <a:pt x="366" y="2382"/>
                </a:lnTo>
                <a:lnTo>
                  <a:pt x="338" y="2368"/>
                </a:lnTo>
                <a:lnTo>
                  <a:pt x="312" y="2354"/>
                </a:lnTo>
                <a:lnTo>
                  <a:pt x="286" y="2338"/>
                </a:lnTo>
                <a:lnTo>
                  <a:pt x="260" y="2320"/>
                </a:lnTo>
                <a:lnTo>
                  <a:pt x="236" y="2302"/>
                </a:lnTo>
                <a:lnTo>
                  <a:pt x="212" y="2282"/>
                </a:lnTo>
                <a:lnTo>
                  <a:pt x="190" y="2260"/>
                </a:lnTo>
                <a:lnTo>
                  <a:pt x="168" y="2238"/>
                </a:lnTo>
                <a:lnTo>
                  <a:pt x="148" y="2214"/>
                </a:lnTo>
                <a:lnTo>
                  <a:pt x="128" y="2190"/>
                </a:lnTo>
                <a:lnTo>
                  <a:pt x="108" y="2164"/>
                </a:lnTo>
                <a:lnTo>
                  <a:pt x="92" y="2136"/>
                </a:lnTo>
                <a:lnTo>
                  <a:pt x="92" y="2136"/>
                </a:lnTo>
                <a:lnTo>
                  <a:pt x="68" y="2094"/>
                </a:lnTo>
                <a:lnTo>
                  <a:pt x="48" y="2052"/>
                </a:lnTo>
                <a:lnTo>
                  <a:pt x="32" y="2008"/>
                </a:lnTo>
                <a:lnTo>
                  <a:pt x="20" y="1964"/>
                </a:lnTo>
                <a:lnTo>
                  <a:pt x="10" y="1920"/>
                </a:lnTo>
                <a:lnTo>
                  <a:pt x="4" y="1874"/>
                </a:lnTo>
                <a:lnTo>
                  <a:pt x="0" y="1830"/>
                </a:lnTo>
                <a:lnTo>
                  <a:pt x="0" y="1784"/>
                </a:lnTo>
                <a:lnTo>
                  <a:pt x="4" y="1740"/>
                </a:lnTo>
                <a:lnTo>
                  <a:pt x="10" y="1696"/>
                </a:lnTo>
                <a:lnTo>
                  <a:pt x="20" y="1652"/>
                </a:lnTo>
                <a:lnTo>
                  <a:pt x="34" y="1610"/>
                </a:lnTo>
                <a:lnTo>
                  <a:pt x="48" y="1568"/>
                </a:lnTo>
                <a:lnTo>
                  <a:pt x="68" y="1526"/>
                </a:lnTo>
                <a:lnTo>
                  <a:pt x="90" y="1488"/>
                </a:lnTo>
                <a:lnTo>
                  <a:pt x="114" y="1450"/>
                </a:lnTo>
                <a:lnTo>
                  <a:pt x="114" y="1450"/>
                </a:lnTo>
                <a:lnTo>
                  <a:pt x="112" y="1448"/>
                </a:lnTo>
                <a:lnTo>
                  <a:pt x="112" y="1448"/>
                </a:lnTo>
                <a:lnTo>
                  <a:pt x="158" y="1464"/>
                </a:lnTo>
                <a:lnTo>
                  <a:pt x="204" y="1478"/>
                </a:lnTo>
                <a:lnTo>
                  <a:pt x="250" y="1488"/>
                </a:lnTo>
                <a:lnTo>
                  <a:pt x="298" y="1496"/>
                </a:lnTo>
                <a:lnTo>
                  <a:pt x="346" y="1502"/>
                </a:lnTo>
                <a:lnTo>
                  <a:pt x="394" y="1504"/>
                </a:lnTo>
                <a:lnTo>
                  <a:pt x="442" y="1504"/>
                </a:lnTo>
                <a:lnTo>
                  <a:pt x="490" y="1502"/>
                </a:lnTo>
                <a:lnTo>
                  <a:pt x="538" y="1496"/>
                </a:lnTo>
                <a:lnTo>
                  <a:pt x="586" y="1488"/>
                </a:lnTo>
                <a:lnTo>
                  <a:pt x="634" y="1478"/>
                </a:lnTo>
                <a:lnTo>
                  <a:pt x="680" y="1464"/>
                </a:lnTo>
                <a:lnTo>
                  <a:pt x="728" y="1446"/>
                </a:lnTo>
                <a:lnTo>
                  <a:pt x="774" y="1428"/>
                </a:lnTo>
                <a:lnTo>
                  <a:pt x="818" y="1406"/>
                </a:lnTo>
                <a:lnTo>
                  <a:pt x="864" y="1380"/>
                </a:lnTo>
                <a:lnTo>
                  <a:pt x="864" y="1380"/>
                </a:lnTo>
                <a:lnTo>
                  <a:pt x="900" y="1356"/>
                </a:lnTo>
                <a:lnTo>
                  <a:pt x="936" y="1330"/>
                </a:lnTo>
                <a:lnTo>
                  <a:pt x="970" y="1304"/>
                </a:lnTo>
                <a:lnTo>
                  <a:pt x="1002" y="1276"/>
                </a:lnTo>
                <a:lnTo>
                  <a:pt x="1034" y="1246"/>
                </a:lnTo>
                <a:lnTo>
                  <a:pt x="1062" y="1214"/>
                </a:lnTo>
                <a:lnTo>
                  <a:pt x="1090" y="1182"/>
                </a:lnTo>
                <a:lnTo>
                  <a:pt x="1116" y="1148"/>
                </a:lnTo>
                <a:lnTo>
                  <a:pt x="1138" y="1114"/>
                </a:lnTo>
                <a:lnTo>
                  <a:pt x="1160" y="1078"/>
                </a:lnTo>
                <a:lnTo>
                  <a:pt x="1182" y="1042"/>
                </a:lnTo>
                <a:lnTo>
                  <a:pt x="1200" y="1004"/>
                </a:lnTo>
                <a:lnTo>
                  <a:pt x="1216" y="966"/>
                </a:lnTo>
                <a:lnTo>
                  <a:pt x="1230" y="928"/>
                </a:lnTo>
                <a:lnTo>
                  <a:pt x="1244" y="888"/>
                </a:lnTo>
                <a:lnTo>
                  <a:pt x="1254" y="848"/>
                </a:lnTo>
                <a:lnTo>
                  <a:pt x="1262" y="808"/>
                </a:lnTo>
                <a:lnTo>
                  <a:pt x="1270" y="768"/>
                </a:lnTo>
                <a:lnTo>
                  <a:pt x="1274" y="726"/>
                </a:lnTo>
                <a:lnTo>
                  <a:pt x="1278" y="686"/>
                </a:lnTo>
                <a:lnTo>
                  <a:pt x="1278" y="644"/>
                </a:lnTo>
                <a:lnTo>
                  <a:pt x="1278" y="602"/>
                </a:lnTo>
                <a:lnTo>
                  <a:pt x="1276" y="560"/>
                </a:lnTo>
                <a:lnTo>
                  <a:pt x="1270" y="520"/>
                </a:lnTo>
                <a:lnTo>
                  <a:pt x="1264" y="478"/>
                </a:lnTo>
                <a:lnTo>
                  <a:pt x="1254" y="436"/>
                </a:lnTo>
                <a:lnTo>
                  <a:pt x="1242" y="396"/>
                </a:lnTo>
                <a:lnTo>
                  <a:pt x="1230" y="354"/>
                </a:lnTo>
                <a:lnTo>
                  <a:pt x="1214" y="314"/>
                </a:lnTo>
                <a:lnTo>
                  <a:pt x="1196" y="276"/>
                </a:lnTo>
                <a:lnTo>
                  <a:pt x="1176" y="236"/>
                </a:lnTo>
                <a:lnTo>
                  <a:pt x="1154" y="198"/>
                </a:lnTo>
                <a:lnTo>
                  <a:pt x="1154" y="198"/>
                </a:lnTo>
                <a:lnTo>
                  <a:pt x="1136" y="170"/>
                </a:lnTo>
                <a:lnTo>
                  <a:pt x="1118" y="142"/>
                </a:lnTo>
                <a:lnTo>
                  <a:pt x="1100" y="116"/>
                </a:lnTo>
                <a:lnTo>
                  <a:pt x="1078" y="92"/>
                </a:lnTo>
                <a:lnTo>
                  <a:pt x="1036" y="44"/>
                </a:lnTo>
                <a:lnTo>
                  <a:pt x="990" y="0"/>
                </a:lnTo>
                <a:lnTo>
                  <a:pt x="990" y="0"/>
                </a:lnTo>
                <a:lnTo>
                  <a:pt x="1022" y="12"/>
                </a:lnTo>
                <a:lnTo>
                  <a:pt x="1054" y="28"/>
                </a:lnTo>
                <a:lnTo>
                  <a:pt x="1086" y="42"/>
                </a:lnTo>
                <a:lnTo>
                  <a:pt x="1116" y="60"/>
                </a:lnTo>
                <a:lnTo>
                  <a:pt x="1146" y="78"/>
                </a:lnTo>
                <a:lnTo>
                  <a:pt x="1176" y="98"/>
                </a:lnTo>
                <a:lnTo>
                  <a:pt x="1204" y="118"/>
                </a:lnTo>
                <a:lnTo>
                  <a:pt x="1232" y="140"/>
                </a:lnTo>
                <a:lnTo>
                  <a:pt x="1260" y="164"/>
                </a:lnTo>
                <a:lnTo>
                  <a:pt x="1286" y="188"/>
                </a:lnTo>
                <a:lnTo>
                  <a:pt x="1312" y="214"/>
                </a:lnTo>
                <a:lnTo>
                  <a:pt x="1336" y="240"/>
                </a:lnTo>
                <a:lnTo>
                  <a:pt x="1358" y="268"/>
                </a:lnTo>
                <a:lnTo>
                  <a:pt x="1380" y="298"/>
                </a:lnTo>
                <a:lnTo>
                  <a:pt x="1402" y="328"/>
                </a:lnTo>
                <a:lnTo>
                  <a:pt x="1422" y="360"/>
                </a:lnTo>
                <a:lnTo>
                  <a:pt x="1422" y="360"/>
                </a:lnTo>
                <a:lnTo>
                  <a:pt x="1444" y="396"/>
                </a:lnTo>
                <a:lnTo>
                  <a:pt x="1462" y="434"/>
                </a:lnTo>
                <a:lnTo>
                  <a:pt x="1480" y="472"/>
                </a:lnTo>
                <a:lnTo>
                  <a:pt x="1494" y="510"/>
                </a:lnTo>
                <a:lnTo>
                  <a:pt x="1508" y="548"/>
                </a:lnTo>
                <a:lnTo>
                  <a:pt x="1518" y="588"/>
                </a:lnTo>
                <a:lnTo>
                  <a:pt x="1528" y="628"/>
                </a:lnTo>
                <a:lnTo>
                  <a:pt x="1536" y="666"/>
                </a:lnTo>
                <a:lnTo>
                  <a:pt x="1542" y="706"/>
                </a:lnTo>
                <a:lnTo>
                  <a:pt x="1544" y="746"/>
                </a:lnTo>
                <a:lnTo>
                  <a:pt x="1546" y="786"/>
                </a:lnTo>
                <a:lnTo>
                  <a:pt x="1546" y="826"/>
                </a:lnTo>
                <a:lnTo>
                  <a:pt x="1544" y="866"/>
                </a:lnTo>
                <a:lnTo>
                  <a:pt x="1540" y="904"/>
                </a:lnTo>
                <a:lnTo>
                  <a:pt x="1536" y="944"/>
                </a:lnTo>
                <a:lnTo>
                  <a:pt x="1528" y="982"/>
                </a:lnTo>
                <a:lnTo>
                  <a:pt x="1520" y="1022"/>
                </a:lnTo>
                <a:lnTo>
                  <a:pt x="1508" y="1060"/>
                </a:lnTo>
                <a:lnTo>
                  <a:pt x="1496" y="1096"/>
                </a:lnTo>
                <a:lnTo>
                  <a:pt x="1482" y="1134"/>
                </a:lnTo>
                <a:lnTo>
                  <a:pt x="1466" y="1170"/>
                </a:lnTo>
                <a:lnTo>
                  <a:pt x="1448" y="1206"/>
                </a:lnTo>
                <a:lnTo>
                  <a:pt x="1428" y="1240"/>
                </a:lnTo>
                <a:lnTo>
                  <a:pt x="1408" y="1274"/>
                </a:lnTo>
                <a:lnTo>
                  <a:pt x="1386" y="1308"/>
                </a:lnTo>
                <a:lnTo>
                  <a:pt x="1362" y="1340"/>
                </a:lnTo>
                <a:lnTo>
                  <a:pt x="1336" y="1370"/>
                </a:lnTo>
                <a:lnTo>
                  <a:pt x="1308" y="1400"/>
                </a:lnTo>
                <a:lnTo>
                  <a:pt x="1280" y="1430"/>
                </a:lnTo>
                <a:lnTo>
                  <a:pt x="1248" y="1456"/>
                </a:lnTo>
                <a:lnTo>
                  <a:pt x="1216" y="1482"/>
                </a:lnTo>
                <a:lnTo>
                  <a:pt x="1184" y="1508"/>
                </a:lnTo>
                <a:lnTo>
                  <a:pt x="1184" y="1508"/>
                </a:lnTo>
                <a:close/>
              </a:path>
            </a:pathLst>
          </a:custGeom>
          <a:solidFill>
            <a:schemeClr val="accent5">
              <a:lumMod val="75000"/>
            </a:schemeClr>
          </a:solidFill>
          <a:ln>
            <a:noFill/>
          </a:ln>
          <a:effectLst>
            <a:outerShdw blurRad="50800" dist="38100" dir="2700000" algn="tl" rotWithShape="0">
              <a:prstClr val="black">
                <a:alpha val="40000"/>
              </a:prstClr>
            </a:outerShdw>
          </a:effectLst>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2" name="Freeform 8"/>
          <p:cNvSpPr>
            <a:spLocks/>
          </p:cNvSpPr>
          <p:nvPr/>
        </p:nvSpPr>
        <p:spPr bwMode="auto">
          <a:xfrm>
            <a:off x="3491380" y="3147785"/>
            <a:ext cx="3478257" cy="1813992"/>
          </a:xfrm>
          <a:custGeom>
            <a:avLst/>
            <a:gdLst>
              <a:gd name="T0" fmla="*/ 2234 w 2416"/>
              <a:gd name="T1" fmla="*/ 758 h 1260"/>
              <a:gd name="T2" fmla="*/ 2122 w 2416"/>
              <a:gd name="T3" fmla="*/ 878 h 1260"/>
              <a:gd name="T4" fmla="*/ 1992 w 2416"/>
              <a:gd name="T5" fmla="*/ 972 h 1260"/>
              <a:gd name="T6" fmla="*/ 1848 w 2416"/>
              <a:gd name="T7" fmla="*/ 1040 h 1260"/>
              <a:gd name="T8" fmla="*/ 1696 w 2416"/>
              <a:gd name="T9" fmla="*/ 1080 h 1260"/>
              <a:gd name="T10" fmla="*/ 1538 w 2416"/>
              <a:gd name="T11" fmla="*/ 1092 h 1260"/>
              <a:gd name="T12" fmla="*/ 1378 w 2416"/>
              <a:gd name="T13" fmla="*/ 1074 h 1260"/>
              <a:gd name="T14" fmla="*/ 1224 w 2416"/>
              <a:gd name="T15" fmla="*/ 1026 h 1260"/>
              <a:gd name="T16" fmla="*/ 1130 w 2416"/>
              <a:gd name="T17" fmla="*/ 1014 h 1260"/>
              <a:gd name="T18" fmla="*/ 1046 w 2416"/>
              <a:gd name="T19" fmla="*/ 1104 h 1260"/>
              <a:gd name="T20" fmla="*/ 950 w 2416"/>
              <a:gd name="T21" fmla="*/ 1174 h 1260"/>
              <a:gd name="T22" fmla="*/ 842 w 2416"/>
              <a:gd name="T23" fmla="*/ 1224 h 1260"/>
              <a:gd name="T24" fmla="*/ 728 w 2416"/>
              <a:gd name="T25" fmla="*/ 1252 h 1260"/>
              <a:gd name="T26" fmla="*/ 610 w 2416"/>
              <a:gd name="T27" fmla="*/ 1260 h 1260"/>
              <a:gd name="T28" fmla="*/ 492 w 2416"/>
              <a:gd name="T29" fmla="*/ 1246 h 1260"/>
              <a:gd name="T30" fmla="*/ 376 w 2416"/>
              <a:gd name="T31" fmla="*/ 1208 h 1260"/>
              <a:gd name="T32" fmla="*/ 294 w 2416"/>
              <a:gd name="T33" fmla="*/ 1164 h 1260"/>
              <a:gd name="T34" fmla="*/ 194 w 2416"/>
              <a:gd name="T35" fmla="*/ 1084 h 1260"/>
              <a:gd name="T36" fmla="*/ 114 w 2416"/>
              <a:gd name="T37" fmla="*/ 990 h 1260"/>
              <a:gd name="T38" fmla="*/ 54 w 2416"/>
              <a:gd name="T39" fmla="*/ 884 h 1260"/>
              <a:gd name="T40" fmla="*/ 16 w 2416"/>
              <a:gd name="T41" fmla="*/ 770 h 1260"/>
              <a:gd name="T42" fmla="*/ 0 w 2416"/>
              <a:gd name="T43" fmla="*/ 650 h 1260"/>
              <a:gd name="T44" fmla="*/ 8 w 2416"/>
              <a:gd name="T45" fmla="*/ 528 h 1260"/>
              <a:gd name="T46" fmla="*/ 40 w 2416"/>
              <a:gd name="T47" fmla="*/ 408 h 1260"/>
              <a:gd name="T48" fmla="*/ 98 w 2416"/>
              <a:gd name="T49" fmla="*/ 294 h 1260"/>
              <a:gd name="T50" fmla="*/ 186 w 2416"/>
              <a:gd name="T51" fmla="*/ 184 h 1260"/>
              <a:gd name="T52" fmla="*/ 332 w 2416"/>
              <a:gd name="T53" fmla="*/ 76 h 1260"/>
              <a:gd name="T54" fmla="*/ 500 w 2416"/>
              <a:gd name="T55" fmla="*/ 14 h 1260"/>
              <a:gd name="T56" fmla="*/ 678 w 2416"/>
              <a:gd name="T57" fmla="*/ 2 h 1260"/>
              <a:gd name="T58" fmla="*/ 722 w 2416"/>
              <a:gd name="T59" fmla="*/ 6 h 1260"/>
              <a:gd name="T60" fmla="*/ 764 w 2416"/>
              <a:gd name="T61" fmla="*/ 192 h 1260"/>
              <a:gd name="T62" fmla="*/ 844 w 2416"/>
              <a:gd name="T63" fmla="*/ 366 h 1260"/>
              <a:gd name="T64" fmla="*/ 964 w 2416"/>
              <a:gd name="T65" fmla="*/ 520 h 1260"/>
              <a:gd name="T66" fmla="*/ 1120 w 2416"/>
              <a:gd name="T67" fmla="*/ 646 h 1260"/>
              <a:gd name="T68" fmla="*/ 1236 w 2416"/>
              <a:gd name="T69" fmla="*/ 708 h 1260"/>
              <a:gd name="T70" fmla="*/ 1398 w 2416"/>
              <a:gd name="T71" fmla="*/ 760 h 1260"/>
              <a:gd name="T72" fmla="*/ 1564 w 2416"/>
              <a:gd name="T73" fmla="*/ 780 h 1260"/>
              <a:gd name="T74" fmla="*/ 1728 w 2416"/>
              <a:gd name="T75" fmla="*/ 766 h 1260"/>
              <a:gd name="T76" fmla="*/ 1888 w 2416"/>
              <a:gd name="T77" fmla="*/ 722 h 1260"/>
              <a:gd name="T78" fmla="*/ 2036 w 2416"/>
              <a:gd name="T79" fmla="*/ 648 h 1260"/>
              <a:gd name="T80" fmla="*/ 2170 w 2416"/>
              <a:gd name="T81" fmla="*/ 546 h 1260"/>
              <a:gd name="T82" fmla="*/ 2284 w 2416"/>
              <a:gd name="T83" fmla="*/ 414 h 1260"/>
              <a:gd name="T84" fmla="*/ 2340 w 2416"/>
              <a:gd name="T85" fmla="*/ 322 h 1260"/>
              <a:gd name="T86" fmla="*/ 2412 w 2416"/>
              <a:gd name="T87" fmla="*/ 144 h 1260"/>
              <a:gd name="T88" fmla="*/ 2416 w 2416"/>
              <a:gd name="T89" fmla="*/ 248 h 1260"/>
              <a:gd name="T90" fmla="*/ 2402 w 2416"/>
              <a:gd name="T91" fmla="*/ 388 h 1260"/>
              <a:gd name="T92" fmla="*/ 2364 w 2416"/>
              <a:gd name="T93" fmla="*/ 526 h 1260"/>
              <a:gd name="T94" fmla="*/ 2302 w 2416"/>
              <a:gd name="T95" fmla="*/ 658 h 12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2416" h="1260">
                <a:moveTo>
                  <a:pt x="2282" y="690"/>
                </a:moveTo>
                <a:lnTo>
                  <a:pt x="2282" y="690"/>
                </a:lnTo>
                <a:lnTo>
                  <a:pt x="2258" y="726"/>
                </a:lnTo>
                <a:lnTo>
                  <a:pt x="2234" y="758"/>
                </a:lnTo>
                <a:lnTo>
                  <a:pt x="2208" y="792"/>
                </a:lnTo>
                <a:lnTo>
                  <a:pt x="2180" y="822"/>
                </a:lnTo>
                <a:lnTo>
                  <a:pt x="2152" y="850"/>
                </a:lnTo>
                <a:lnTo>
                  <a:pt x="2122" y="878"/>
                </a:lnTo>
                <a:lnTo>
                  <a:pt x="2090" y="904"/>
                </a:lnTo>
                <a:lnTo>
                  <a:pt x="2058" y="928"/>
                </a:lnTo>
                <a:lnTo>
                  <a:pt x="2026" y="952"/>
                </a:lnTo>
                <a:lnTo>
                  <a:pt x="1992" y="972"/>
                </a:lnTo>
                <a:lnTo>
                  <a:pt x="1956" y="992"/>
                </a:lnTo>
                <a:lnTo>
                  <a:pt x="1920" y="1010"/>
                </a:lnTo>
                <a:lnTo>
                  <a:pt x="1884" y="1026"/>
                </a:lnTo>
                <a:lnTo>
                  <a:pt x="1848" y="1040"/>
                </a:lnTo>
                <a:lnTo>
                  <a:pt x="1810" y="1052"/>
                </a:lnTo>
                <a:lnTo>
                  <a:pt x="1772" y="1064"/>
                </a:lnTo>
                <a:lnTo>
                  <a:pt x="1734" y="1072"/>
                </a:lnTo>
                <a:lnTo>
                  <a:pt x="1696" y="1080"/>
                </a:lnTo>
                <a:lnTo>
                  <a:pt x="1656" y="1086"/>
                </a:lnTo>
                <a:lnTo>
                  <a:pt x="1616" y="1090"/>
                </a:lnTo>
                <a:lnTo>
                  <a:pt x="1576" y="1092"/>
                </a:lnTo>
                <a:lnTo>
                  <a:pt x="1538" y="1092"/>
                </a:lnTo>
                <a:lnTo>
                  <a:pt x="1498" y="1090"/>
                </a:lnTo>
                <a:lnTo>
                  <a:pt x="1458" y="1086"/>
                </a:lnTo>
                <a:lnTo>
                  <a:pt x="1418" y="1080"/>
                </a:lnTo>
                <a:lnTo>
                  <a:pt x="1378" y="1074"/>
                </a:lnTo>
                <a:lnTo>
                  <a:pt x="1340" y="1064"/>
                </a:lnTo>
                <a:lnTo>
                  <a:pt x="1300" y="1054"/>
                </a:lnTo>
                <a:lnTo>
                  <a:pt x="1262" y="1040"/>
                </a:lnTo>
                <a:lnTo>
                  <a:pt x="1224" y="1026"/>
                </a:lnTo>
                <a:lnTo>
                  <a:pt x="1186" y="1008"/>
                </a:lnTo>
                <a:lnTo>
                  <a:pt x="1148" y="990"/>
                </a:lnTo>
                <a:lnTo>
                  <a:pt x="1148" y="990"/>
                </a:lnTo>
                <a:lnTo>
                  <a:pt x="1130" y="1014"/>
                </a:lnTo>
                <a:lnTo>
                  <a:pt x="1110" y="1038"/>
                </a:lnTo>
                <a:lnTo>
                  <a:pt x="1090" y="1062"/>
                </a:lnTo>
                <a:lnTo>
                  <a:pt x="1068" y="1084"/>
                </a:lnTo>
                <a:lnTo>
                  <a:pt x="1046" y="1104"/>
                </a:lnTo>
                <a:lnTo>
                  <a:pt x="1022" y="1124"/>
                </a:lnTo>
                <a:lnTo>
                  <a:pt x="1000" y="1142"/>
                </a:lnTo>
                <a:lnTo>
                  <a:pt x="974" y="1158"/>
                </a:lnTo>
                <a:lnTo>
                  <a:pt x="950" y="1174"/>
                </a:lnTo>
                <a:lnTo>
                  <a:pt x="924" y="1188"/>
                </a:lnTo>
                <a:lnTo>
                  <a:pt x="896" y="1202"/>
                </a:lnTo>
                <a:lnTo>
                  <a:pt x="870" y="1214"/>
                </a:lnTo>
                <a:lnTo>
                  <a:pt x="842" y="1224"/>
                </a:lnTo>
                <a:lnTo>
                  <a:pt x="814" y="1234"/>
                </a:lnTo>
                <a:lnTo>
                  <a:pt x="786" y="1242"/>
                </a:lnTo>
                <a:lnTo>
                  <a:pt x="756" y="1248"/>
                </a:lnTo>
                <a:lnTo>
                  <a:pt x="728" y="1252"/>
                </a:lnTo>
                <a:lnTo>
                  <a:pt x="698" y="1256"/>
                </a:lnTo>
                <a:lnTo>
                  <a:pt x="670" y="1260"/>
                </a:lnTo>
                <a:lnTo>
                  <a:pt x="640" y="1260"/>
                </a:lnTo>
                <a:lnTo>
                  <a:pt x="610" y="1260"/>
                </a:lnTo>
                <a:lnTo>
                  <a:pt x="580" y="1258"/>
                </a:lnTo>
                <a:lnTo>
                  <a:pt x="552" y="1256"/>
                </a:lnTo>
                <a:lnTo>
                  <a:pt x="522" y="1252"/>
                </a:lnTo>
                <a:lnTo>
                  <a:pt x="492" y="1246"/>
                </a:lnTo>
                <a:lnTo>
                  <a:pt x="464" y="1238"/>
                </a:lnTo>
                <a:lnTo>
                  <a:pt x="434" y="1230"/>
                </a:lnTo>
                <a:lnTo>
                  <a:pt x="406" y="1218"/>
                </a:lnTo>
                <a:lnTo>
                  <a:pt x="376" y="1208"/>
                </a:lnTo>
                <a:lnTo>
                  <a:pt x="348" y="1194"/>
                </a:lnTo>
                <a:lnTo>
                  <a:pt x="322" y="1180"/>
                </a:lnTo>
                <a:lnTo>
                  <a:pt x="294" y="1164"/>
                </a:lnTo>
                <a:lnTo>
                  <a:pt x="294" y="1164"/>
                </a:lnTo>
                <a:lnTo>
                  <a:pt x="268" y="1146"/>
                </a:lnTo>
                <a:lnTo>
                  <a:pt x="242" y="1126"/>
                </a:lnTo>
                <a:lnTo>
                  <a:pt x="216" y="1106"/>
                </a:lnTo>
                <a:lnTo>
                  <a:pt x="194" y="1084"/>
                </a:lnTo>
                <a:lnTo>
                  <a:pt x="172" y="1062"/>
                </a:lnTo>
                <a:lnTo>
                  <a:pt x="150" y="1040"/>
                </a:lnTo>
                <a:lnTo>
                  <a:pt x="132" y="1016"/>
                </a:lnTo>
                <a:lnTo>
                  <a:pt x="114" y="990"/>
                </a:lnTo>
                <a:lnTo>
                  <a:pt x="96" y="964"/>
                </a:lnTo>
                <a:lnTo>
                  <a:pt x="80" y="938"/>
                </a:lnTo>
                <a:lnTo>
                  <a:pt x="66" y="912"/>
                </a:lnTo>
                <a:lnTo>
                  <a:pt x="54" y="884"/>
                </a:lnTo>
                <a:lnTo>
                  <a:pt x="42" y="856"/>
                </a:lnTo>
                <a:lnTo>
                  <a:pt x="32" y="828"/>
                </a:lnTo>
                <a:lnTo>
                  <a:pt x="24" y="798"/>
                </a:lnTo>
                <a:lnTo>
                  <a:pt x="16" y="770"/>
                </a:lnTo>
                <a:lnTo>
                  <a:pt x="10" y="740"/>
                </a:lnTo>
                <a:lnTo>
                  <a:pt x="6" y="710"/>
                </a:lnTo>
                <a:lnTo>
                  <a:pt x="2" y="680"/>
                </a:lnTo>
                <a:lnTo>
                  <a:pt x="0" y="650"/>
                </a:lnTo>
                <a:lnTo>
                  <a:pt x="0" y="618"/>
                </a:lnTo>
                <a:lnTo>
                  <a:pt x="2" y="588"/>
                </a:lnTo>
                <a:lnTo>
                  <a:pt x="4" y="558"/>
                </a:lnTo>
                <a:lnTo>
                  <a:pt x="8" y="528"/>
                </a:lnTo>
                <a:lnTo>
                  <a:pt x="14" y="498"/>
                </a:lnTo>
                <a:lnTo>
                  <a:pt x="22" y="468"/>
                </a:lnTo>
                <a:lnTo>
                  <a:pt x="30" y="438"/>
                </a:lnTo>
                <a:lnTo>
                  <a:pt x="40" y="408"/>
                </a:lnTo>
                <a:lnTo>
                  <a:pt x="52" y="378"/>
                </a:lnTo>
                <a:lnTo>
                  <a:pt x="66" y="350"/>
                </a:lnTo>
                <a:lnTo>
                  <a:pt x="82" y="322"/>
                </a:lnTo>
                <a:lnTo>
                  <a:pt x="98" y="294"/>
                </a:lnTo>
                <a:lnTo>
                  <a:pt x="98" y="294"/>
                </a:lnTo>
                <a:lnTo>
                  <a:pt x="124" y="254"/>
                </a:lnTo>
                <a:lnTo>
                  <a:pt x="154" y="218"/>
                </a:lnTo>
                <a:lnTo>
                  <a:pt x="186" y="184"/>
                </a:lnTo>
                <a:lnTo>
                  <a:pt x="220" y="152"/>
                </a:lnTo>
                <a:lnTo>
                  <a:pt x="256" y="124"/>
                </a:lnTo>
                <a:lnTo>
                  <a:pt x="292" y="98"/>
                </a:lnTo>
                <a:lnTo>
                  <a:pt x="332" y="76"/>
                </a:lnTo>
                <a:lnTo>
                  <a:pt x="372" y="56"/>
                </a:lnTo>
                <a:lnTo>
                  <a:pt x="414" y="38"/>
                </a:lnTo>
                <a:lnTo>
                  <a:pt x="456" y="24"/>
                </a:lnTo>
                <a:lnTo>
                  <a:pt x="500" y="14"/>
                </a:lnTo>
                <a:lnTo>
                  <a:pt x="544" y="6"/>
                </a:lnTo>
                <a:lnTo>
                  <a:pt x="588" y="2"/>
                </a:lnTo>
                <a:lnTo>
                  <a:pt x="632" y="0"/>
                </a:lnTo>
                <a:lnTo>
                  <a:pt x="678" y="2"/>
                </a:lnTo>
                <a:lnTo>
                  <a:pt x="722" y="6"/>
                </a:lnTo>
                <a:lnTo>
                  <a:pt x="722" y="6"/>
                </a:lnTo>
                <a:lnTo>
                  <a:pt x="722" y="6"/>
                </a:lnTo>
                <a:lnTo>
                  <a:pt x="722" y="6"/>
                </a:lnTo>
                <a:lnTo>
                  <a:pt x="730" y="54"/>
                </a:lnTo>
                <a:lnTo>
                  <a:pt x="738" y="100"/>
                </a:lnTo>
                <a:lnTo>
                  <a:pt x="750" y="146"/>
                </a:lnTo>
                <a:lnTo>
                  <a:pt x="764" y="192"/>
                </a:lnTo>
                <a:lnTo>
                  <a:pt x="780" y="238"/>
                </a:lnTo>
                <a:lnTo>
                  <a:pt x="798" y="282"/>
                </a:lnTo>
                <a:lnTo>
                  <a:pt x="820" y="324"/>
                </a:lnTo>
                <a:lnTo>
                  <a:pt x="844" y="366"/>
                </a:lnTo>
                <a:lnTo>
                  <a:pt x="870" y="406"/>
                </a:lnTo>
                <a:lnTo>
                  <a:pt x="898" y="446"/>
                </a:lnTo>
                <a:lnTo>
                  <a:pt x="930" y="484"/>
                </a:lnTo>
                <a:lnTo>
                  <a:pt x="964" y="520"/>
                </a:lnTo>
                <a:lnTo>
                  <a:pt x="1000" y="554"/>
                </a:lnTo>
                <a:lnTo>
                  <a:pt x="1038" y="588"/>
                </a:lnTo>
                <a:lnTo>
                  <a:pt x="1078" y="618"/>
                </a:lnTo>
                <a:lnTo>
                  <a:pt x="1120" y="646"/>
                </a:lnTo>
                <a:lnTo>
                  <a:pt x="1120" y="646"/>
                </a:lnTo>
                <a:lnTo>
                  <a:pt x="1158" y="670"/>
                </a:lnTo>
                <a:lnTo>
                  <a:pt x="1196" y="690"/>
                </a:lnTo>
                <a:lnTo>
                  <a:pt x="1236" y="708"/>
                </a:lnTo>
                <a:lnTo>
                  <a:pt x="1276" y="724"/>
                </a:lnTo>
                <a:lnTo>
                  <a:pt x="1316" y="738"/>
                </a:lnTo>
                <a:lnTo>
                  <a:pt x="1358" y="750"/>
                </a:lnTo>
                <a:lnTo>
                  <a:pt x="1398" y="760"/>
                </a:lnTo>
                <a:lnTo>
                  <a:pt x="1440" y="768"/>
                </a:lnTo>
                <a:lnTo>
                  <a:pt x="1480" y="774"/>
                </a:lnTo>
                <a:lnTo>
                  <a:pt x="1522" y="778"/>
                </a:lnTo>
                <a:lnTo>
                  <a:pt x="1564" y="780"/>
                </a:lnTo>
                <a:lnTo>
                  <a:pt x="1606" y="780"/>
                </a:lnTo>
                <a:lnTo>
                  <a:pt x="1646" y="776"/>
                </a:lnTo>
                <a:lnTo>
                  <a:pt x="1688" y="772"/>
                </a:lnTo>
                <a:lnTo>
                  <a:pt x="1728" y="766"/>
                </a:lnTo>
                <a:lnTo>
                  <a:pt x="1770" y="758"/>
                </a:lnTo>
                <a:lnTo>
                  <a:pt x="1810" y="748"/>
                </a:lnTo>
                <a:lnTo>
                  <a:pt x="1848" y="736"/>
                </a:lnTo>
                <a:lnTo>
                  <a:pt x="1888" y="722"/>
                </a:lnTo>
                <a:lnTo>
                  <a:pt x="1926" y="706"/>
                </a:lnTo>
                <a:lnTo>
                  <a:pt x="1964" y="690"/>
                </a:lnTo>
                <a:lnTo>
                  <a:pt x="2000" y="670"/>
                </a:lnTo>
                <a:lnTo>
                  <a:pt x="2036" y="648"/>
                </a:lnTo>
                <a:lnTo>
                  <a:pt x="2072" y="626"/>
                </a:lnTo>
                <a:lnTo>
                  <a:pt x="2106" y="600"/>
                </a:lnTo>
                <a:lnTo>
                  <a:pt x="2138" y="574"/>
                </a:lnTo>
                <a:lnTo>
                  <a:pt x="2170" y="546"/>
                </a:lnTo>
                <a:lnTo>
                  <a:pt x="2200" y="516"/>
                </a:lnTo>
                <a:lnTo>
                  <a:pt x="2230" y="484"/>
                </a:lnTo>
                <a:lnTo>
                  <a:pt x="2256" y="450"/>
                </a:lnTo>
                <a:lnTo>
                  <a:pt x="2284" y="414"/>
                </a:lnTo>
                <a:lnTo>
                  <a:pt x="2308" y="378"/>
                </a:lnTo>
                <a:lnTo>
                  <a:pt x="2308" y="378"/>
                </a:lnTo>
                <a:lnTo>
                  <a:pt x="2324" y="350"/>
                </a:lnTo>
                <a:lnTo>
                  <a:pt x="2340" y="322"/>
                </a:lnTo>
                <a:lnTo>
                  <a:pt x="2356" y="292"/>
                </a:lnTo>
                <a:lnTo>
                  <a:pt x="2368" y="262"/>
                </a:lnTo>
                <a:lnTo>
                  <a:pt x="2392" y="204"/>
                </a:lnTo>
                <a:lnTo>
                  <a:pt x="2412" y="144"/>
                </a:lnTo>
                <a:lnTo>
                  <a:pt x="2412" y="144"/>
                </a:lnTo>
                <a:lnTo>
                  <a:pt x="2414" y="178"/>
                </a:lnTo>
                <a:lnTo>
                  <a:pt x="2416" y="212"/>
                </a:lnTo>
                <a:lnTo>
                  <a:pt x="2416" y="248"/>
                </a:lnTo>
                <a:lnTo>
                  <a:pt x="2414" y="282"/>
                </a:lnTo>
                <a:lnTo>
                  <a:pt x="2412" y="318"/>
                </a:lnTo>
                <a:lnTo>
                  <a:pt x="2406" y="352"/>
                </a:lnTo>
                <a:lnTo>
                  <a:pt x="2402" y="388"/>
                </a:lnTo>
                <a:lnTo>
                  <a:pt x="2394" y="422"/>
                </a:lnTo>
                <a:lnTo>
                  <a:pt x="2386" y="456"/>
                </a:lnTo>
                <a:lnTo>
                  <a:pt x="2376" y="492"/>
                </a:lnTo>
                <a:lnTo>
                  <a:pt x="2364" y="526"/>
                </a:lnTo>
                <a:lnTo>
                  <a:pt x="2350" y="560"/>
                </a:lnTo>
                <a:lnTo>
                  <a:pt x="2336" y="592"/>
                </a:lnTo>
                <a:lnTo>
                  <a:pt x="2320" y="626"/>
                </a:lnTo>
                <a:lnTo>
                  <a:pt x="2302" y="658"/>
                </a:lnTo>
                <a:lnTo>
                  <a:pt x="2282" y="690"/>
                </a:lnTo>
                <a:lnTo>
                  <a:pt x="2282" y="690"/>
                </a:lnTo>
                <a:close/>
              </a:path>
            </a:pathLst>
          </a:custGeom>
          <a:solidFill>
            <a:schemeClr val="accent1"/>
          </a:solidFill>
          <a:ln>
            <a:noFill/>
          </a:ln>
          <a:effectLst>
            <a:outerShdw blurRad="50800" dist="38100" dir="2700000" algn="tl" rotWithShape="0">
              <a:prstClr val="black">
                <a:alpha val="40000"/>
              </a:prstClr>
            </a:outerShdw>
          </a:effectLst>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3" name="Freeform 9"/>
          <p:cNvSpPr>
            <a:spLocks/>
          </p:cNvSpPr>
          <p:nvPr/>
        </p:nvSpPr>
        <p:spPr bwMode="auto">
          <a:xfrm>
            <a:off x="3947878" y="973632"/>
            <a:ext cx="2433053" cy="3204719"/>
          </a:xfrm>
          <a:custGeom>
            <a:avLst/>
            <a:gdLst>
              <a:gd name="T0" fmla="*/ 1050 w 1690"/>
              <a:gd name="T1" fmla="*/ 2184 h 2226"/>
              <a:gd name="T2" fmla="*/ 900 w 1690"/>
              <a:gd name="T3" fmla="*/ 2118 h 2226"/>
              <a:gd name="T4" fmla="*/ 768 w 1690"/>
              <a:gd name="T5" fmla="*/ 2026 h 2226"/>
              <a:gd name="T6" fmla="*/ 656 w 1690"/>
              <a:gd name="T7" fmla="*/ 1914 h 2226"/>
              <a:gd name="T8" fmla="*/ 566 w 1690"/>
              <a:gd name="T9" fmla="*/ 1784 h 2226"/>
              <a:gd name="T10" fmla="*/ 502 w 1690"/>
              <a:gd name="T11" fmla="*/ 1640 h 2226"/>
              <a:gd name="T12" fmla="*/ 466 w 1690"/>
              <a:gd name="T13" fmla="*/ 1484 h 2226"/>
              <a:gd name="T14" fmla="*/ 458 w 1690"/>
              <a:gd name="T15" fmla="*/ 1322 h 2226"/>
              <a:gd name="T16" fmla="*/ 436 w 1690"/>
              <a:gd name="T17" fmla="*/ 1230 h 2226"/>
              <a:gd name="T18" fmla="*/ 324 w 1690"/>
              <a:gd name="T19" fmla="*/ 1182 h 2226"/>
              <a:gd name="T20" fmla="*/ 226 w 1690"/>
              <a:gd name="T21" fmla="*/ 1114 h 2226"/>
              <a:gd name="T22" fmla="*/ 142 w 1690"/>
              <a:gd name="T23" fmla="*/ 1030 h 2226"/>
              <a:gd name="T24" fmla="*/ 76 w 1690"/>
              <a:gd name="T25" fmla="*/ 932 h 2226"/>
              <a:gd name="T26" fmla="*/ 30 w 1690"/>
              <a:gd name="T27" fmla="*/ 824 h 2226"/>
              <a:gd name="T28" fmla="*/ 4 w 1690"/>
              <a:gd name="T29" fmla="*/ 708 h 2226"/>
              <a:gd name="T30" fmla="*/ 0 w 1690"/>
              <a:gd name="T31" fmla="*/ 586 h 2226"/>
              <a:gd name="T32" fmla="*/ 14 w 1690"/>
              <a:gd name="T33" fmla="*/ 494 h 2226"/>
              <a:gd name="T34" fmla="*/ 54 w 1690"/>
              <a:gd name="T35" fmla="*/ 372 h 2226"/>
              <a:gd name="T36" fmla="*/ 116 w 1690"/>
              <a:gd name="T37" fmla="*/ 266 h 2226"/>
              <a:gd name="T38" fmla="*/ 196 w 1690"/>
              <a:gd name="T39" fmla="*/ 174 h 2226"/>
              <a:gd name="T40" fmla="*/ 290 w 1690"/>
              <a:gd name="T41" fmla="*/ 100 h 2226"/>
              <a:gd name="T42" fmla="*/ 398 w 1690"/>
              <a:gd name="T43" fmla="*/ 44 h 2226"/>
              <a:gd name="T44" fmla="*/ 516 w 1690"/>
              <a:gd name="T45" fmla="*/ 10 h 2226"/>
              <a:gd name="T46" fmla="*/ 640 w 1690"/>
              <a:gd name="T47" fmla="*/ 0 h 2226"/>
              <a:gd name="T48" fmla="*/ 766 w 1690"/>
              <a:gd name="T49" fmla="*/ 16 h 2226"/>
              <a:gd name="T50" fmla="*/ 900 w 1690"/>
              <a:gd name="T51" fmla="*/ 62 h 2226"/>
              <a:gd name="T52" fmla="*/ 1050 w 1690"/>
              <a:gd name="T53" fmla="*/ 162 h 2226"/>
              <a:gd name="T54" fmla="*/ 1164 w 1690"/>
              <a:gd name="T55" fmla="*/ 298 h 2226"/>
              <a:gd name="T56" fmla="*/ 1236 w 1690"/>
              <a:gd name="T57" fmla="*/ 462 h 2226"/>
              <a:gd name="T58" fmla="*/ 1248 w 1690"/>
              <a:gd name="T59" fmla="*/ 506 h 2226"/>
              <a:gd name="T60" fmla="*/ 1086 w 1690"/>
              <a:gd name="T61" fmla="*/ 608 h 2226"/>
              <a:gd name="T62" fmla="*/ 950 w 1690"/>
              <a:gd name="T63" fmla="*/ 742 h 2226"/>
              <a:gd name="T64" fmla="*/ 846 w 1690"/>
              <a:gd name="T65" fmla="*/ 906 h 2226"/>
              <a:gd name="T66" fmla="*/ 780 w 1690"/>
              <a:gd name="T67" fmla="*/ 1096 h 2226"/>
              <a:gd name="T68" fmla="*/ 760 w 1690"/>
              <a:gd name="T69" fmla="*/ 1226 h 2226"/>
              <a:gd name="T70" fmla="*/ 766 w 1690"/>
              <a:gd name="T71" fmla="*/ 1396 h 2226"/>
              <a:gd name="T72" fmla="*/ 804 w 1690"/>
              <a:gd name="T73" fmla="*/ 1560 h 2226"/>
              <a:gd name="T74" fmla="*/ 872 w 1690"/>
              <a:gd name="T75" fmla="*/ 1710 h 2226"/>
              <a:gd name="T76" fmla="*/ 968 w 1690"/>
              <a:gd name="T77" fmla="*/ 1846 h 2226"/>
              <a:gd name="T78" fmla="*/ 1088 w 1690"/>
              <a:gd name="T79" fmla="*/ 1960 h 2226"/>
              <a:gd name="T80" fmla="*/ 1230 w 1690"/>
              <a:gd name="T81" fmla="*/ 2050 h 2226"/>
              <a:gd name="T82" fmla="*/ 1390 w 1690"/>
              <a:gd name="T83" fmla="*/ 2114 h 2226"/>
              <a:gd name="T84" fmla="*/ 1498 w 1690"/>
              <a:gd name="T85" fmla="*/ 2136 h 2226"/>
              <a:gd name="T86" fmla="*/ 1690 w 1690"/>
              <a:gd name="T87" fmla="*/ 2142 h 2226"/>
              <a:gd name="T88" fmla="*/ 1592 w 1690"/>
              <a:gd name="T89" fmla="*/ 2182 h 2226"/>
              <a:gd name="T90" fmla="*/ 1456 w 1690"/>
              <a:gd name="T91" fmla="*/ 2214 h 2226"/>
              <a:gd name="T92" fmla="*/ 1314 w 1690"/>
              <a:gd name="T93" fmla="*/ 2226 h 2226"/>
              <a:gd name="T94" fmla="*/ 1168 w 1690"/>
              <a:gd name="T95" fmla="*/ 2212 h 22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1690" h="2226">
                <a:moveTo>
                  <a:pt x="1132" y="2206"/>
                </a:moveTo>
                <a:lnTo>
                  <a:pt x="1132" y="2206"/>
                </a:lnTo>
                <a:lnTo>
                  <a:pt x="1090" y="2196"/>
                </a:lnTo>
                <a:lnTo>
                  <a:pt x="1050" y="2184"/>
                </a:lnTo>
                <a:lnTo>
                  <a:pt x="1010" y="2170"/>
                </a:lnTo>
                <a:lnTo>
                  <a:pt x="972" y="2154"/>
                </a:lnTo>
                <a:lnTo>
                  <a:pt x="936" y="2136"/>
                </a:lnTo>
                <a:lnTo>
                  <a:pt x="900" y="2118"/>
                </a:lnTo>
                <a:lnTo>
                  <a:pt x="864" y="2098"/>
                </a:lnTo>
                <a:lnTo>
                  <a:pt x="830" y="2076"/>
                </a:lnTo>
                <a:lnTo>
                  <a:pt x="798" y="2052"/>
                </a:lnTo>
                <a:lnTo>
                  <a:pt x="768" y="2026"/>
                </a:lnTo>
                <a:lnTo>
                  <a:pt x="738" y="2000"/>
                </a:lnTo>
                <a:lnTo>
                  <a:pt x="708" y="1974"/>
                </a:lnTo>
                <a:lnTo>
                  <a:pt x="682" y="1944"/>
                </a:lnTo>
                <a:lnTo>
                  <a:pt x="656" y="1914"/>
                </a:lnTo>
                <a:lnTo>
                  <a:pt x="630" y="1884"/>
                </a:lnTo>
                <a:lnTo>
                  <a:pt x="608" y="1852"/>
                </a:lnTo>
                <a:lnTo>
                  <a:pt x="586" y="1818"/>
                </a:lnTo>
                <a:lnTo>
                  <a:pt x="566" y="1784"/>
                </a:lnTo>
                <a:lnTo>
                  <a:pt x="548" y="1750"/>
                </a:lnTo>
                <a:lnTo>
                  <a:pt x="530" y="1714"/>
                </a:lnTo>
                <a:lnTo>
                  <a:pt x="516" y="1676"/>
                </a:lnTo>
                <a:lnTo>
                  <a:pt x="502" y="1640"/>
                </a:lnTo>
                <a:lnTo>
                  <a:pt x="490" y="1602"/>
                </a:lnTo>
                <a:lnTo>
                  <a:pt x="480" y="1564"/>
                </a:lnTo>
                <a:lnTo>
                  <a:pt x="472" y="1524"/>
                </a:lnTo>
                <a:lnTo>
                  <a:pt x="466" y="1484"/>
                </a:lnTo>
                <a:lnTo>
                  <a:pt x="460" y="1444"/>
                </a:lnTo>
                <a:lnTo>
                  <a:pt x="458" y="1404"/>
                </a:lnTo>
                <a:lnTo>
                  <a:pt x="456" y="1362"/>
                </a:lnTo>
                <a:lnTo>
                  <a:pt x="458" y="1322"/>
                </a:lnTo>
                <a:lnTo>
                  <a:pt x="462" y="1280"/>
                </a:lnTo>
                <a:lnTo>
                  <a:pt x="466" y="1240"/>
                </a:lnTo>
                <a:lnTo>
                  <a:pt x="466" y="1240"/>
                </a:lnTo>
                <a:lnTo>
                  <a:pt x="436" y="1230"/>
                </a:lnTo>
                <a:lnTo>
                  <a:pt x="406" y="1220"/>
                </a:lnTo>
                <a:lnTo>
                  <a:pt x="378" y="1208"/>
                </a:lnTo>
                <a:lnTo>
                  <a:pt x="350" y="1196"/>
                </a:lnTo>
                <a:lnTo>
                  <a:pt x="324" y="1182"/>
                </a:lnTo>
                <a:lnTo>
                  <a:pt x="298" y="1166"/>
                </a:lnTo>
                <a:lnTo>
                  <a:pt x="272" y="1150"/>
                </a:lnTo>
                <a:lnTo>
                  <a:pt x="248" y="1132"/>
                </a:lnTo>
                <a:lnTo>
                  <a:pt x="226" y="1114"/>
                </a:lnTo>
                <a:lnTo>
                  <a:pt x="202" y="1094"/>
                </a:lnTo>
                <a:lnTo>
                  <a:pt x="182" y="1074"/>
                </a:lnTo>
                <a:lnTo>
                  <a:pt x="162" y="1052"/>
                </a:lnTo>
                <a:lnTo>
                  <a:pt x="142" y="1030"/>
                </a:lnTo>
                <a:lnTo>
                  <a:pt x="124" y="1006"/>
                </a:lnTo>
                <a:lnTo>
                  <a:pt x="106" y="982"/>
                </a:lnTo>
                <a:lnTo>
                  <a:pt x="92" y="958"/>
                </a:lnTo>
                <a:lnTo>
                  <a:pt x="76" y="932"/>
                </a:lnTo>
                <a:lnTo>
                  <a:pt x="62" y="906"/>
                </a:lnTo>
                <a:lnTo>
                  <a:pt x="50" y="880"/>
                </a:lnTo>
                <a:lnTo>
                  <a:pt x="40" y="852"/>
                </a:lnTo>
                <a:lnTo>
                  <a:pt x="30" y="824"/>
                </a:lnTo>
                <a:lnTo>
                  <a:pt x="22" y="796"/>
                </a:lnTo>
                <a:lnTo>
                  <a:pt x="14" y="768"/>
                </a:lnTo>
                <a:lnTo>
                  <a:pt x="8" y="738"/>
                </a:lnTo>
                <a:lnTo>
                  <a:pt x="4" y="708"/>
                </a:lnTo>
                <a:lnTo>
                  <a:pt x="0" y="678"/>
                </a:lnTo>
                <a:lnTo>
                  <a:pt x="0" y="648"/>
                </a:lnTo>
                <a:lnTo>
                  <a:pt x="0" y="618"/>
                </a:lnTo>
                <a:lnTo>
                  <a:pt x="0" y="586"/>
                </a:lnTo>
                <a:lnTo>
                  <a:pt x="4" y="556"/>
                </a:lnTo>
                <a:lnTo>
                  <a:pt x="8" y="526"/>
                </a:lnTo>
                <a:lnTo>
                  <a:pt x="14" y="494"/>
                </a:lnTo>
                <a:lnTo>
                  <a:pt x="14" y="494"/>
                </a:lnTo>
                <a:lnTo>
                  <a:pt x="22" y="462"/>
                </a:lnTo>
                <a:lnTo>
                  <a:pt x="32" y="432"/>
                </a:lnTo>
                <a:lnTo>
                  <a:pt x="42" y="402"/>
                </a:lnTo>
                <a:lnTo>
                  <a:pt x="54" y="372"/>
                </a:lnTo>
                <a:lnTo>
                  <a:pt x="68" y="344"/>
                </a:lnTo>
                <a:lnTo>
                  <a:pt x="82" y="318"/>
                </a:lnTo>
                <a:lnTo>
                  <a:pt x="98" y="290"/>
                </a:lnTo>
                <a:lnTo>
                  <a:pt x="116" y="266"/>
                </a:lnTo>
                <a:lnTo>
                  <a:pt x="134" y="240"/>
                </a:lnTo>
                <a:lnTo>
                  <a:pt x="154" y="218"/>
                </a:lnTo>
                <a:lnTo>
                  <a:pt x="174" y="194"/>
                </a:lnTo>
                <a:lnTo>
                  <a:pt x="196" y="174"/>
                </a:lnTo>
                <a:lnTo>
                  <a:pt x="218" y="154"/>
                </a:lnTo>
                <a:lnTo>
                  <a:pt x="242" y="134"/>
                </a:lnTo>
                <a:lnTo>
                  <a:pt x="266" y="116"/>
                </a:lnTo>
                <a:lnTo>
                  <a:pt x="290" y="100"/>
                </a:lnTo>
                <a:lnTo>
                  <a:pt x="316" y="84"/>
                </a:lnTo>
                <a:lnTo>
                  <a:pt x="344" y="70"/>
                </a:lnTo>
                <a:lnTo>
                  <a:pt x="370" y="56"/>
                </a:lnTo>
                <a:lnTo>
                  <a:pt x="398" y="44"/>
                </a:lnTo>
                <a:lnTo>
                  <a:pt x="428" y="34"/>
                </a:lnTo>
                <a:lnTo>
                  <a:pt x="456" y="24"/>
                </a:lnTo>
                <a:lnTo>
                  <a:pt x="486" y="16"/>
                </a:lnTo>
                <a:lnTo>
                  <a:pt x="516" y="10"/>
                </a:lnTo>
                <a:lnTo>
                  <a:pt x="546" y="6"/>
                </a:lnTo>
                <a:lnTo>
                  <a:pt x="576" y="2"/>
                </a:lnTo>
                <a:lnTo>
                  <a:pt x="608" y="0"/>
                </a:lnTo>
                <a:lnTo>
                  <a:pt x="640" y="0"/>
                </a:lnTo>
                <a:lnTo>
                  <a:pt x="670" y="2"/>
                </a:lnTo>
                <a:lnTo>
                  <a:pt x="702" y="4"/>
                </a:lnTo>
                <a:lnTo>
                  <a:pt x="734" y="10"/>
                </a:lnTo>
                <a:lnTo>
                  <a:pt x="766" y="16"/>
                </a:lnTo>
                <a:lnTo>
                  <a:pt x="766" y="16"/>
                </a:lnTo>
                <a:lnTo>
                  <a:pt x="812" y="28"/>
                </a:lnTo>
                <a:lnTo>
                  <a:pt x="856" y="42"/>
                </a:lnTo>
                <a:lnTo>
                  <a:pt x="900" y="62"/>
                </a:lnTo>
                <a:lnTo>
                  <a:pt x="940" y="82"/>
                </a:lnTo>
                <a:lnTo>
                  <a:pt x="980" y="106"/>
                </a:lnTo>
                <a:lnTo>
                  <a:pt x="1016" y="132"/>
                </a:lnTo>
                <a:lnTo>
                  <a:pt x="1050" y="162"/>
                </a:lnTo>
                <a:lnTo>
                  <a:pt x="1082" y="192"/>
                </a:lnTo>
                <a:lnTo>
                  <a:pt x="1112" y="226"/>
                </a:lnTo>
                <a:lnTo>
                  <a:pt x="1140" y="262"/>
                </a:lnTo>
                <a:lnTo>
                  <a:pt x="1164" y="298"/>
                </a:lnTo>
                <a:lnTo>
                  <a:pt x="1188" y="338"/>
                </a:lnTo>
                <a:lnTo>
                  <a:pt x="1206" y="378"/>
                </a:lnTo>
                <a:lnTo>
                  <a:pt x="1224" y="420"/>
                </a:lnTo>
                <a:lnTo>
                  <a:pt x="1236" y="462"/>
                </a:lnTo>
                <a:lnTo>
                  <a:pt x="1248" y="506"/>
                </a:lnTo>
                <a:lnTo>
                  <a:pt x="1248" y="506"/>
                </a:lnTo>
                <a:lnTo>
                  <a:pt x="1248" y="506"/>
                </a:lnTo>
                <a:lnTo>
                  <a:pt x="1248" y="506"/>
                </a:lnTo>
                <a:lnTo>
                  <a:pt x="1206" y="528"/>
                </a:lnTo>
                <a:lnTo>
                  <a:pt x="1164" y="552"/>
                </a:lnTo>
                <a:lnTo>
                  <a:pt x="1124" y="578"/>
                </a:lnTo>
                <a:lnTo>
                  <a:pt x="1086" y="608"/>
                </a:lnTo>
                <a:lnTo>
                  <a:pt x="1050" y="638"/>
                </a:lnTo>
                <a:lnTo>
                  <a:pt x="1014" y="670"/>
                </a:lnTo>
                <a:lnTo>
                  <a:pt x="982" y="706"/>
                </a:lnTo>
                <a:lnTo>
                  <a:pt x="950" y="742"/>
                </a:lnTo>
                <a:lnTo>
                  <a:pt x="920" y="780"/>
                </a:lnTo>
                <a:lnTo>
                  <a:pt x="894" y="820"/>
                </a:lnTo>
                <a:lnTo>
                  <a:pt x="868" y="862"/>
                </a:lnTo>
                <a:lnTo>
                  <a:pt x="846" y="906"/>
                </a:lnTo>
                <a:lnTo>
                  <a:pt x="826" y="952"/>
                </a:lnTo>
                <a:lnTo>
                  <a:pt x="808" y="998"/>
                </a:lnTo>
                <a:lnTo>
                  <a:pt x="792" y="1046"/>
                </a:lnTo>
                <a:lnTo>
                  <a:pt x="780" y="1096"/>
                </a:lnTo>
                <a:lnTo>
                  <a:pt x="780" y="1096"/>
                </a:lnTo>
                <a:lnTo>
                  <a:pt x="770" y="1140"/>
                </a:lnTo>
                <a:lnTo>
                  <a:pt x="764" y="1184"/>
                </a:lnTo>
                <a:lnTo>
                  <a:pt x="760" y="1226"/>
                </a:lnTo>
                <a:lnTo>
                  <a:pt x="758" y="1270"/>
                </a:lnTo>
                <a:lnTo>
                  <a:pt x="760" y="1312"/>
                </a:lnTo>
                <a:lnTo>
                  <a:pt x="762" y="1354"/>
                </a:lnTo>
                <a:lnTo>
                  <a:pt x="766" y="1396"/>
                </a:lnTo>
                <a:lnTo>
                  <a:pt x="772" y="1438"/>
                </a:lnTo>
                <a:lnTo>
                  <a:pt x="782" y="1480"/>
                </a:lnTo>
                <a:lnTo>
                  <a:pt x="792" y="1520"/>
                </a:lnTo>
                <a:lnTo>
                  <a:pt x="804" y="1560"/>
                </a:lnTo>
                <a:lnTo>
                  <a:pt x="818" y="1598"/>
                </a:lnTo>
                <a:lnTo>
                  <a:pt x="834" y="1636"/>
                </a:lnTo>
                <a:lnTo>
                  <a:pt x="852" y="1674"/>
                </a:lnTo>
                <a:lnTo>
                  <a:pt x="872" y="1710"/>
                </a:lnTo>
                <a:lnTo>
                  <a:pt x="894" y="1746"/>
                </a:lnTo>
                <a:lnTo>
                  <a:pt x="916" y="1780"/>
                </a:lnTo>
                <a:lnTo>
                  <a:pt x="942" y="1814"/>
                </a:lnTo>
                <a:lnTo>
                  <a:pt x="968" y="1846"/>
                </a:lnTo>
                <a:lnTo>
                  <a:pt x="996" y="1876"/>
                </a:lnTo>
                <a:lnTo>
                  <a:pt x="1024" y="1906"/>
                </a:lnTo>
                <a:lnTo>
                  <a:pt x="1056" y="1934"/>
                </a:lnTo>
                <a:lnTo>
                  <a:pt x="1088" y="1960"/>
                </a:lnTo>
                <a:lnTo>
                  <a:pt x="1120" y="1986"/>
                </a:lnTo>
                <a:lnTo>
                  <a:pt x="1156" y="2008"/>
                </a:lnTo>
                <a:lnTo>
                  <a:pt x="1192" y="2030"/>
                </a:lnTo>
                <a:lnTo>
                  <a:pt x="1230" y="2050"/>
                </a:lnTo>
                <a:lnTo>
                  <a:pt x="1268" y="2070"/>
                </a:lnTo>
                <a:lnTo>
                  <a:pt x="1308" y="2086"/>
                </a:lnTo>
                <a:lnTo>
                  <a:pt x="1348" y="2100"/>
                </a:lnTo>
                <a:lnTo>
                  <a:pt x="1390" y="2114"/>
                </a:lnTo>
                <a:lnTo>
                  <a:pt x="1434" y="2124"/>
                </a:lnTo>
                <a:lnTo>
                  <a:pt x="1434" y="2124"/>
                </a:lnTo>
                <a:lnTo>
                  <a:pt x="1466" y="2130"/>
                </a:lnTo>
                <a:lnTo>
                  <a:pt x="1498" y="2136"/>
                </a:lnTo>
                <a:lnTo>
                  <a:pt x="1530" y="2140"/>
                </a:lnTo>
                <a:lnTo>
                  <a:pt x="1562" y="2142"/>
                </a:lnTo>
                <a:lnTo>
                  <a:pt x="1626" y="2144"/>
                </a:lnTo>
                <a:lnTo>
                  <a:pt x="1690" y="2142"/>
                </a:lnTo>
                <a:lnTo>
                  <a:pt x="1690" y="2142"/>
                </a:lnTo>
                <a:lnTo>
                  <a:pt x="1658" y="2156"/>
                </a:lnTo>
                <a:lnTo>
                  <a:pt x="1626" y="2170"/>
                </a:lnTo>
                <a:lnTo>
                  <a:pt x="1592" y="2182"/>
                </a:lnTo>
                <a:lnTo>
                  <a:pt x="1560" y="2192"/>
                </a:lnTo>
                <a:lnTo>
                  <a:pt x="1526" y="2200"/>
                </a:lnTo>
                <a:lnTo>
                  <a:pt x="1490" y="2208"/>
                </a:lnTo>
                <a:lnTo>
                  <a:pt x="1456" y="2214"/>
                </a:lnTo>
                <a:lnTo>
                  <a:pt x="1422" y="2220"/>
                </a:lnTo>
                <a:lnTo>
                  <a:pt x="1386" y="2224"/>
                </a:lnTo>
                <a:lnTo>
                  <a:pt x="1350" y="2226"/>
                </a:lnTo>
                <a:lnTo>
                  <a:pt x="1314" y="2226"/>
                </a:lnTo>
                <a:lnTo>
                  <a:pt x="1278" y="2226"/>
                </a:lnTo>
                <a:lnTo>
                  <a:pt x="1242" y="2222"/>
                </a:lnTo>
                <a:lnTo>
                  <a:pt x="1204" y="2218"/>
                </a:lnTo>
                <a:lnTo>
                  <a:pt x="1168" y="2212"/>
                </a:lnTo>
                <a:lnTo>
                  <a:pt x="1132" y="2206"/>
                </a:lnTo>
                <a:lnTo>
                  <a:pt x="1132" y="2206"/>
                </a:lnTo>
                <a:close/>
              </a:path>
            </a:pathLst>
          </a:custGeom>
          <a:solidFill>
            <a:schemeClr val="accent1">
              <a:lumMod val="75000"/>
            </a:schemeClr>
          </a:solidFill>
          <a:ln>
            <a:noFill/>
          </a:ln>
          <a:effectLst>
            <a:outerShdw blurRad="50800" dist="38100" dir="2700000" algn="tl" rotWithShape="0">
              <a:prstClr val="black">
                <a:alpha val="40000"/>
              </a:prstClr>
            </a:outerShdw>
          </a:effectLst>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3" name="1 Título"/>
          <p:cNvSpPr txBox="1">
            <a:spLocks/>
          </p:cNvSpPr>
          <p:nvPr/>
        </p:nvSpPr>
        <p:spPr>
          <a:xfrm>
            <a:off x="3843516" y="1552977"/>
            <a:ext cx="1668251" cy="881810"/>
          </a:xfrm>
          <a:prstGeom prst="rect">
            <a:avLst/>
          </a:prstGeom>
          <a:effectLst>
            <a:innerShdw blurRad="63500" dist="50800" dir="13500000">
              <a:prstClr val="black">
                <a:alpha val="50000"/>
              </a:prstClr>
            </a:innerShdw>
          </a:effectLst>
        </p:spPr>
        <p:txBody>
          <a:bodyPr vert="horz" lIns="102393" tIns="51197" rIns="102393" bIns="51197" rtlCol="0" anchor="t">
            <a:noAutofit/>
          </a:bodyPr>
          <a:lstStyle/>
          <a:p>
            <a:pPr marL="0" marR="0" lvl="0" indent="0" algn="ctr" defTabSz="1023935" rtl="0" eaLnBrk="1" fontAlgn="auto" latinLnBrk="0" hangingPunct="1">
              <a:lnSpc>
                <a:spcPct val="100000"/>
              </a:lnSpc>
              <a:spcBef>
                <a:spcPct val="0"/>
              </a:spcBef>
              <a:spcAft>
                <a:spcPts val="0"/>
              </a:spcAft>
              <a:buClrTx/>
              <a:buSzTx/>
              <a:buFontTx/>
              <a:buNone/>
              <a:tabLst/>
              <a:defRPr/>
            </a:pPr>
            <a:r>
              <a:rPr lang="es-ES" b="1" dirty="0">
                <a:solidFill>
                  <a:schemeClr val="bg1"/>
                </a:solidFill>
                <a:effectLst>
                  <a:innerShdw blurRad="63500" dist="50800" dir="13500000">
                    <a:prstClr val="black">
                      <a:alpha val="50000"/>
                    </a:prstClr>
                  </a:innerShdw>
                </a:effectLst>
                <a:ea typeface="+mj-ea"/>
                <a:cs typeface="Calibri"/>
              </a:rPr>
              <a:t>COMPETING</a:t>
            </a:r>
            <a:endParaRPr lang="es-ES" b="1" i="0" u="none" strike="noStrike" kern="1200" cap="none" spc="0" normalizeH="0" baseline="0" noProof="0" dirty="0">
              <a:ln>
                <a:noFill/>
              </a:ln>
              <a:solidFill>
                <a:schemeClr val="bg1"/>
              </a:solidFill>
              <a:effectLst>
                <a:innerShdw blurRad="63500" dist="50800" dir="13500000">
                  <a:prstClr val="black">
                    <a:alpha val="50000"/>
                  </a:prstClr>
                </a:innerShdw>
              </a:effectLst>
              <a:uLnTx/>
              <a:uFillTx/>
              <a:ea typeface="+mj-ea"/>
              <a:cs typeface="Calibri"/>
            </a:endParaRPr>
          </a:p>
        </p:txBody>
      </p:sp>
      <p:sp>
        <p:nvSpPr>
          <p:cNvPr id="34" name="1 Título"/>
          <p:cNvSpPr txBox="1">
            <a:spLocks/>
          </p:cNvSpPr>
          <p:nvPr/>
        </p:nvSpPr>
        <p:spPr>
          <a:xfrm>
            <a:off x="6299080" y="1374327"/>
            <a:ext cx="1816781" cy="527764"/>
          </a:xfrm>
          <a:prstGeom prst="rect">
            <a:avLst/>
          </a:prstGeom>
          <a:effectLst>
            <a:innerShdw blurRad="63500" dist="50800" dir="13500000">
              <a:prstClr val="black">
                <a:alpha val="50000"/>
              </a:prstClr>
            </a:innerShdw>
          </a:effectLst>
        </p:spPr>
        <p:txBody>
          <a:bodyPr vert="horz" lIns="102393" tIns="51197" rIns="102393" bIns="51197" rtlCol="0" anchor="t">
            <a:noAutofit/>
          </a:bodyPr>
          <a:lstStyle/>
          <a:p>
            <a:pPr lvl="0" algn="ctr" defTabSz="1023935">
              <a:spcBef>
                <a:spcPct val="0"/>
              </a:spcBef>
              <a:defRPr/>
            </a:pPr>
            <a:r>
              <a:rPr lang="es-ES" b="1" dirty="0">
                <a:solidFill>
                  <a:schemeClr val="bg1"/>
                </a:solidFill>
                <a:effectLst>
                  <a:innerShdw blurRad="63500" dist="50800" dir="13500000">
                    <a:prstClr val="black">
                      <a:alpha val="50000"/>
                    </a:prstClr>
                  </a:innerShdw>
                </a:effectLst>
                <a:ea typeface="+mj-ea"/>
                <a:cs typeface="Calibri"/>
              </a:rPr>
              <a:t>COMPROMISNG</a:t>
            </a:r>
          </a:p>
        </p:txBody>
      </p:sp>
      <p:sp>
        <p:nvSpPr>
          <p:cNvPr id="35" name="1 Título"/>
          <p:cNvSpPr txBox="1">
            <a:spLocks/>
          </p:cNvSpPr>
          <p:nvPr/>
        </p:nvSpPr>
        <p:spPr>
          <a:xfrm>
            <a:off x="7474363" y="3561608"/>
            <a:ext cx="1479061" cy="899074"/>
          </a:xfrm>
          <a:prstGeom prst="rect">
            <a:avLst/>
          </a:prstGeom>
          <a:effectLst>
            <a:innerShdw blurRad="63500" dist="50800" dir="13500000">
              <a:prstClr val="black">
                <a:alpha val="50000"/>
              </a:prstClr>
            </a:innerShdw>
          </a:effectLst>
        </p:spPr>
        <p:txBody>
          <a:bodyPr vert="horz" lIns="102393" tIns="51197" rIns="102393" bIns="51197" rtlCol="0" anchor="t">
            <a:noAutofit/>
          </a:bodyPr>
          <a:lstStyle/>
          <a:p>
            <a:pPr lvl="0" algn="ctr" defTabSz="1023935">
              <a:spcBef>
                <a:spcPct val="0"/>
              </a:spcBef>
              <a:defRPr/>
            </a:pPr>
            <a:r>
              <a:rPr lang="es-ES" b="1" dirty="0">
                <a:solidFill>
                  <a:schemeClr val="bg1"/>
                </a:solidFill>
                <a:effectLst>
                  <a:innerShdw blurRad="63500" dist="50800" dir="13500000">
                    <a:prstClr val="black">
                      <a:alpha val="50000"/>
                    </a:prstClr>
                  </a:innerShdw>
                </a:effectLst>
                <a:cs typeface="Calibri"/>
              </a:rPr>
              <a:t>AVOIDING</a:t>
            </a:r>
          </a:p>
        </p:txBody>
      </p:sp>
      <p:sp>
        <p:nvSpPr>
          <p:cNvPr id="36" name="1 Título"/>
          <p:cNvSpPr txBox="1">
            <a:spLocks/>
          </p:cNvSpPr>
          <p:nvPr/>
        </p:nvSpPr>
        <p:spPr>
          <a:xfrm>
            <a:off x="5150427" y="5110146"/>
            <a:ext cx="2012121" cy="881810"/>
          </a:xfrm>
          <a:prstGeom prst="rect">
            <a:avLst/>
          </a:prstGeom>
          <a:effectLst>
            <a:innerShdw blurRad="63500" dist="50800" dir="13500000">
              <a:prstClr val="black">
                <a:alpha val="50000"/>
              </a:prstClr>
            </a:innerShdw>
          </a:effectLst>
        </p:spPr>
        <p:txBody>
          <a:bodyPr vert="horz" lIns="102393" tIns="51197" rIns="102393" bIns="51197" rtlCol="0" anchor="t">
            <a:noAutofit/>
          </a:bodyPr>
          <a:lstStyle/>
          <a:p>
            <a:pPr lvl="0" algn="ctr" defTabSz="1023935">
              <a:spcBef>
                <a:spcPct val="0"/>
              </a:spcBef>
              <a:defRPr/>
            </a:pPr>
            <a:r>
              <a:rPr lang="es-ES" b="1" dirty="0">
                <a:solidFill>
                  <a:schemeClr val="bg1"/>
                </a:solidFill>
                <a:effectLst>
                  <a:innerShdw blurRad="63500" dist="50800" dir="13500000">
                    <a:prstClr val="black">
                      <a:alpha val="50000"/>
                    </a:prstClr>
                  </a:innerShdw>
                </a:effectLst>
              </a:rPr>
              <a:t>COLLABORATING</a:t>
            </a:r>
            <a:endParaRPr lang="en-US" dirty="0"/>
          </a:p>
        </p:txBody>
      </p:sp>
      <p:sp>
        <p:nvSpPr>
          <p:cNvPr id="37" name="1 Título"/>
          <p:cNvSpPr txBox="1">
            <a:spLocks/>
          </p:cNvSpPr>
          <p:nvPr/>
        </p:nvSpPr>
        <p:spPr>
          <a:xfrm>
            <a:off x="3392905" y="4056539"/>
            <a:ext cx="1964045" cy="440905"/>
          </a:xfrm>
          <a:prstGeom prst="rect">
            <a:avLst/>
          </a:prstGeom>
          <a:effectLst>
            <a:innerShdw blurRad="63500" dist="50800" dir="13500000">
              <a:prstClr val="black">
                <a:alpha val="50000"/>
              </a:prstClr>
            </a:innerShdw>
          </a:effectLst>
        </p:spPr>
        <p:txBody>
          <a:bodyPr vert="horz" lIns="102393" tIns="51197" rIns="102393" bIns="51197" rtlCol="0" anchor="t">
            <a:noAutofit/>
          </a:bodyPr>
          <a:lstStyle/>
          <a:p>
            <a:pPr lvl="0" algn="ctr" defTabSz="1023935">
              <a:spcBef>
                <a:spcPct val="0"/>
              </a:spcBef>
              <a:defRPr/>
            </a:pPr>
            <a:r>
              <a:rPr lang="es-ES" b="1" dirty="0">
                <a:solidFill>
                  <a:schemeClr val="bg1"/>
                </a:solidFill>
                <a:effectLst>
                  <a:innerShdw blurRad="63500" dist="50800" dir="13500000">
                    <a:prstClr val="black">
                      <a:alpha val="50000"/>
                    </a:prstClr>
                  </a:innerShdw>
                </a:effectLst>
                <a:cs typeface="Calibri"/>
              </a:rPr>
              <a:t>ACCOMODATING</a:t>
            </a:r>
          </a:p>
        </p:txBody>
      </p:sp>
      <p:sp>
        <p:nvSpPr>
          <p:cNvPr id="38" name="1 Título"/>
          <p:cNvSpPr txBox="1">
            <a:spLocks/>
          </p:cNvSpPr>
          <p:nvPr/>
        </p:nvSpPr>
        <p:spPr>
          <a:xfrm>
            <a:off x="5355706" y="2863201"/>
            <a:ext cx="1587716" cy="881810"/>
          </a:xfrm>
          <a:prstGeom prst="rect">
            <a:avLst/>
          </a:prstGeom>
          <a:effectLst>
            <a:innerShdw blurRad="63500" dist="50800" dir="13500000">
              <a:prstClr val="black">
                <a:alpha val="50000"/>
              </a:prstClr>
            </a:innerShdw>
          </a:effectLst>
        </p:spPr>
        <p:txBody>
          <a:bodyPr vert="horz" lIns="102393" tIns="51197" rIns="102393" bIns="51197" rtlCol="0" anchor="t">
            <a:noAutofit/>
          </a:bodyPr>
          <a:lstStyle/>
          <a:p>
            <a:pPr marL="0" marR="0" lvl="0" indent="0" algn="ctr" defTabSz="1023935" rtl="0" eaLnBrk="1" fontAlgn="auto" latinLnBrk="0" hangingPunct="1">
              <a:lnSpc>
                <a:spcPct val="100000"/>
              </a:lnSpc>
              <a:spcBef>
                <a:spcPct val="0"/>
              </a:spcBef>
              <a:spcAft>
                <a:spcPts val="0"/>
              </a:spcAft>
              <a:buClrTx/>
              <a:buSzTx/>
              <a:buFontTx/>
              <a:buNone/>
              <a:tabLst/>
              <a:defRPr/>
            </a:pPr>
            <a:r>
              <a:rPr lang="es-ES" sz="2400" b="1" dirty="0">
                <a:solidFill>
                  <a:srgbClr val="002060"/>
                </a:solidFill>
                <a:effectLst>
                  <a:outerShdw blurRad="50800" dist="38100" dir="2700000" algn="tl" rotWithShape="0">
                    <a:prstClr val="black">
                      <a:alpha val="40000"/>
                    </a:prstClr>
                  </a:outerShdw>
                </a:effectLst>
                <a:ea typeface="+mj-ea"/>
                <a:cs typeface="Calibri"/>
              </a:rPr>
              <a:t>MANAGE</a:t>
            </a:r>
          </a:p>
          <a:p>
            <a:pPr algn="ctr" defTabSz="1023935">
              <a:spcBef>
                <a:spcPct val="0"/>
              </a:spcBef>
              <a:defRPr/>
            </a:pPr>
            <a:r>
              <a:rPr lang="es-ES" sz="2400" b="1" dirty="0">
                <a:solidFill>
                  <a:srgbClr val="002060"/>
                </a:solidFill>
                <a:effectLst>
                  <a:outerShdw blurRad="50800" dist="38100" dir="2700000" algn="tl" rotWithShape="0">
                    <a:prstClr val="black">
                      <a:alpha val="40000"/>
                    </a:prstClr>
                  </a:outerShdw>
                </a:effectLst>
                <a:ea typeface="+mj-ea"/>
                <a:cs typeface="Calibri"/>
              </a:rPr>
              <a:t>CONFLICTS</a:t>
            </a:r>
          </a:p>
        </p:txBody>
      </p:sp>
      <p:sp>
        <p:nvSpPr>
          <p:cNvPr id="5" name="Text Placeholder 4">
            <a:extLst>
              <a:ext uri="{FF2B5EF4-FFF2-40B4-BE49-F238E27FC236}">
                <a16:creationId xmlns:a16="http://schemas.microsoft.com/office/drawing/2014/main" id="{B1A66EE6-FF88-E6FD-A90B-9250C9AF89CB}"/>
              </a:ext>
            </a:extLst>
          </p:cNvPr>
          <p:cNvSpPr>
            <a:spLocks noGrp="1"/>
          </p:cNvSpPr>
          <p:nvPr>
            <p:ph type="body" sz="quarter" idx="13"/>
          </p:nvPr>
        </p:nvSpPr>
        <p:spPr>
          <a:xfrm>
            <a:off x="229103" y="2107128"/>
            <a:ext cx="3726310" cy="2116845"/>
          </a:xfrm>
        </p:spPr>
        <p:txBody>
          <a:bodyPr vert="horz" lIns="91440" tIns="45720" rIns="91440" bIns="45720" rtlCol="0" anchor="t">
            <a:noAutofit/>
          </a:bodyPr>
          <a:lstStyle/>
          <a:p>
            <a:pPr algn="ctr"/>
            <a:r>
              <a:rPr lang="en-US" sz="2800" dirty="0">
                <a:cs typeface="Calibri"/>
              </a:rPr>
              <a:t>Two approaches:</a:t>
            </a:r>
            <a:endParaRPr lang="en-US" dirty="0">
              <a:cs typeface="Calibri" panose="020F0502020204030204"/>
            </a:endParaRPr>
          </a:p>
          <a:p>
            <a:pPr algn="ctr"/>
            <a:r>
              <a:rPr lang="en-US" sz="2800" dirty="0">
                <a:cs typeface="Calibri"/>
              </a:rPr>
              <a:t> Assertiveness</a:t>
            </a:r>
            <a:endParaRPr lang="en-US">
              <a:cs typeface="Calibri" panose="020F0502020204030204"/>
            </a:endParaRPr>
          </a:p>
          <a:p>
            <a:pPr algn="ctr"/>
            <a:r>
              <a:rPr lang="en-US" sz="2800" dirty="0">
                <a:cs typeface="Calibri"/>
              </a:rPr>
              <a:t>Cooperativeness</a:t>
            </a:r>
          </a:p>
        </p:txBody>
      </p:sp>
      <p:sp>
        <p:nvSpPr>
          <p:cNvPr id="10" name="TextBox 9">
            <a:extLst>
              <a:ext uri="{FF2B5EF4-FFF2-40B4-BE49-F238E27FC236}">
                <a16:creationId xmlns:a16="http://schemas.microsoft.com/office/drawing/2014/main" id="{E68B310F-0E16-FC3E-2D49-6A53AB50EE53}"/>
              </a:ext>
            </a:extLst>
          </p:cNvPr>
          <p:cNvSpPr txBox="1"/>
          <p:nvPr/>
        </p:nvSpPr>
        <p:spPr>
          <a:xfrm>
            <a:off x="-1929" y="6123007"/>
            <a:ext cx="324476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Calibri"/>
                <a:cs typeface="Calibri"/>
              </a:rPr>
              <a:t>(</a:t>
            </a:r>
            <a:r>
              <a:rPr lang="en-US" dirty="0">
                <a:ea typeface="+mn-lt"/>
                <a:cs typeface="+mn-lt"/>
              </a:rPr>
              <a:t>Managementweekly.org, 2021)</a:t>
            </a:r>
            <a:endParaRPr lang="en-US" dirty="0">
              <a:ea typeface="Calibri"/>
              <a:cs typeface="Calibri"/>
            </a:endParaRPr>
          </a:p>
          <a:p>
            <a:r>
              <a:rPr lang="en-US" dirty="0">
                <a:ea typeface="Calibri"/>
                <a:cs typeface="Calibri"/>
              </a:rPr>
              <a:t>(Daniela Ambros - 2115350)</a:t>
            </a:r>
            <a:endParaRPr lang="en-US" dirty="0">
              <a:cs typeface="Calibri"/>
            </a:endParaRPr>
          </a:p>
        </p:txBody>
      </p:sp>
    </p:spTree>
    <p:extLst>
      <p:ext uri="{BB962C8B-B14F-4D97-AF65-F5344CB8AC3E}">
        <p14:creationId xmlns:p14="http://schemas.microsoft.com/office/powerpoint/2010/main" val="41367103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 grpId="0" animBg="1"/>
      <p:bldP spid="40" grpId="0" animBg="1"/>
      <p:bldP spid="41" grpId="0" animBg="1"/>
      <p:bldP spid="42" grpId="0" animBg="1"/>
      <p:bldP spid="43"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854DEE1C-7FD6-4FA0-A96A-BDF952F199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E647E7E-0660-4BBF-B199-9EDE2B367DCB}"/>
              </a:ext>
            </a:extLst>
          </p:cNvPr>
          <p:cNvSpPr>
            <a:spLocks noGrp="1"/>
          </p:cNvSpPr>
          <p:nvPr>
            <p:ph type="ctrTitle"/>
          </p:nvPr>
        </p:nvSpPr>
        <p:spPr>
          <a:xfrm>
            <a:off x="2173356" y="4114263"/>
            <a:ext cx="9144000" cy="1024079"/>
          </a:xfrm>
        </p:spPr>
        <p:txBody>
          <a:bodyPr>
            <a:normAutofit/>
          </a:bodyPr>
          <a:lstStyle/>
          <a:p>
            <a:r>
              <a:rPr lang="en-GB" sz="4800" b="1" dirty="0">
                <a:latin typeface="Nirmala UI Semilight" panose="020B0402040204020203" pitchFamily="34" charset="0"/>
                <a:ea typeface="Nirmala UI Semilight" panose="020B0402040204020203" pitchFamily="34" charset="0"/>
                <a:cs typeface="Nirmala UI Semilight" panose="020B0402040204020203" pitchFamily="34" charset="0"/>
              </a:rPr>
              <a:t>Is the conflict a bad thing</a:t>
            </a:r>
            <a:r>
              <a:rPr lang="en-GB" sz="4800" b="1" dirty="0"/>
              <a:t>?</a:t>
            </a:r>
          </a:p>
        </p:txBody>
      </p:sp>
      <p:sp>
        <p:nvSpPr>
          <p:cNvPr id="3" name="Subtitle 2">
            <a:extLst>
              <a:ext uri="{FF2B5EF4-FFF2-40B4-BE49-F238E27FC236}">
                <a16:creationId xmlns:a16="http://schemas.microsoft.com/office/drawing/2014/main" id="{FB110B32-7AB8-4AFC-A76F-CDB32DE450BE}"/>
              </a:ext>
            </a:extLst>
          </p:cNvPr>
          <p:cNvSpPr>
            <a:spLocks noGrp="1"/>
          </p:cNvSpPr>
          <p:nvPr>
            <p:ph type="subTitle" idx="1"/>
          </p:nvPr>
        </p:nvSpPr>
        <p:spPr>
          <a:xfrm>
            <a:off x="3504584" y="5269237"/>
            <a:ext cx="7474226" cy="1368580"/>
          </a:xfrm>
        </p:spPr>
        <p:txBody>
          <a:bodyPr>
            <a:normAutofit/>
          </a:bodyPr>
          <a:lstStyle/>
          <a:p>
            <a:pPr marL="285750" indent="-285750">
              <a:buFont typeface="Wingdings" panose="05000000000000000000" pitchFamily="2" charset="2"/>
              <a:buChar char="§"/>
            </a:pPr>
            <a:r>
              <a:rPr lang="en-GB" dirty="0"/>
              <a:t>By motivating people to look at a problem more closely, cooperative conflict can lead to effective problem-solving and decision-making</a:t>
            </a:r>
          </a:p>
        </p:txBody>
      </p:sp>
      <p:pic>
        <p:nvPicPr>
          <p:cNvPr id="5" name="Picture 4" descr="A group of yellow figures and a red figure on the other side">
            <a:extLst>
              <a:ext uri="{FF2B5EF4-FFF2-40B4-BE49-F238E27FC236}">
                <a16:creationId xmlns:a16="http://schemas.microsoft.com/office/drawing/2014/main" id="{6349CD0E-BA6C-B748-BF76-D459BB737B6E}"/>
              </a:ext>
            </a:extLst>
          </p:cNvPr>
          <p:cNvPicPr>
            <a:picLocks noChangeAspect="1"/>
          </p:cNvPicPr>
          <p:nvPr/>
        </p:nvPicPr>
        <p:blipFill rotWithShape="1">
          <a:blip r:embed="rId3"/>
          <a:srcRect t="35481" r="2" b="1137"/>
          <a:stretch/>
        </p:blipFill>
        <p:spPr>
          <a:xfrm>
            <a:off x="1642755" y="220183"/>
            <a:ext cx="8903441" cy="3766876"/>
          </a:xfrm>
          <a:custGeom>
            <a:avLst/>
            <a:gdLst/>
            <a:ahLst/>
            <a:cxnLst/>
            <a:rect l="l" t="t" r="r" b="b"/>
            <a:pathLst>
              <a:path w="8903441" h="3766876">
                <a:moveTo>
                  <a:pt x="8890380" y="1667288"/>
                </a:moveTo>
                <a:lnTo>
                  <a:pt x="8895460" y="1677046"/>
                </a:lnTo>
                <a:cubicBezTo>
                  <a:pt x="8905866" y="1703466"/>
                  <a:pt x="8906717" y="1724063"/>
                  <a:pt x="8894323" y="1729738"/>
                </a:cubicBezTo>
                <a:lnTo>
                  <a:pt x="8891365" y="1729349"/>
                </a:lnTo>
                <a:lnTo>
                  <a:pt x="8891421" y="1712412"/>
                </a:lnTo>
                <a:cubicBezTo>
                  <a:pt x="8891337" y="1700170"/>
                  <a:pt x="8891138" y="1688653"/>
                  <a:pt x="8890856" y="1678595"/>
                </a:cubicBezTo>
                <a:close/>
                <a:moveTo>
                  <a:pt x="8888451" y="1641624"/>
                </a:moveTo>
                <a:cubicBezTo>
                  <a:pt x="8888927" y="1642911"/>
                  <a:pt x="8889388" y="1647125"/>
                  <a:pt x="8889800" y="1653531"/>
                </a:cubicBezTo>
                <a:lnTo>
                  <a:pt x="8890380" y="1667288"/>
                </a:lnTo>
                <a:lnTo>
                  <a:pt x="8884645" y="1656272"/>
                </a:lnTo>
                <a:lnTo>
                  <a:pt x="8886368" y="1643902"/>
                </a:lnTo>
                <a:cubicBezTo>
                  <a:pt x="8887058" y="1640758"/>
                  <a:pt x="8887743" y="1639762"/>
                  <a:pt x="8888451" y="1641624"/>
                </a:cubicBezTo>
                <a:close/>
                <a:moveTo>
                  <a:pt x="999724" y="1241031"/>
                </a:moveTo>
                <a:cubicBezTo>
                  <a:pt x="998379" y="1242269"/>
                  <a:pt x="996554" y="1243547"/>
                  <a:pt x="995210" y="1244785"/>
                </a:cubicBezTo>
                <a:cubicBezTo>
                  <a:pt x="1005261" y="1248940"/>
                  <a:pt x="1015746" y="1252497"/>
                  <a:pt x="1025774" y="1256374"/>
                </a:cubicBezTo>
                <a:cubicBezTo>
                  <a:pt x="1037480" y="1257305"/>
                  <a:pt x="1049668" y="1258195"/>
                  <a:pt x="1060894" y="1259168"/>
                </a:cubicBezTo>
                <a:cubicBezTo>
                  <a:pt x="1040504" y="1253123"/>
                  <a:pt x="1020115" y="1247076"/>
                  <a:pt x="999724" y="1241031"/>
                </a:cubicBezTo>
                <a:close/>
                <a:moveTo>
                  <a:pt x="1319296" y="820371"/>
                </a:moveTo>
                <a:cubicBezTo>
                  <a:pt x="1421680" y="872109"/>
                  <a:pt x="1548101" y="905226"/>
                  <a:pt x="1681342" y="933268"/>
                </a:cubicBezTo>
                <a:cubicBezTo>
                  <a:pt x="1683167" y="931988"/>
                  <a:pt x="1684512" y="930751"/>
                  <a:pt x="1686338" y="929471"/>
                </a:cubicBezTo>
                <a:cubicBezTo>
                  <a:pt x="1563998" y="893197"/>
                  <a:pt x="1441635" y="856646"/>
                  <a:pt x="1319296" y="820371"/>
                </a:cubicBezTo>
                <a:close/>
                <a:moveTo>
                  <a:pt x="7894848" y="858"/>
                </a:moveTo>
                <a:cubicBezTo>
                  <a:pt x="7906700" y="3455"/>
                  <a:pt x="7910528" y="8436"/>
                  <a:pt x="7907341" y="16271"/>
                </a:cubicBezTo>
                <a:cubicBezTo>
                  <a:pt x="7902882" y="26177"/>
                  <a:pt x="7893520" y="35394"/>
                  <a:pt x="7882642" y="43904"/>
                </a:cubicBezTo>
                <a:cubicBezTo>
                  <a:pt x="7831903" y="83897"/>
                  <a:pt x="7856047" y="94090"/>
                  <a:pt x="7927648" y="93123"/>
                </a:cubicBezTo>
                <a:cubicBezTo>
                  <a:pt x="7991511" y="92274"/>
                  <a:pt x="8055318" y="85274"/>
                  <a:pt x="8119655" y="78787"/>
                </a:cubicBezTo>
                <a:cubicBezTo>
                  <a:pt x="8151329" y="75447"/>
                  <a:pt x="8152942" y="77265"/>
                  <a:pt x="8141786" y="93635"/>
                </a:cubicBezTo>
                <a:cubicBezTo>
                  <a:pt x="8123815" y="120677"/>
                  <a:pt x="8122595" y="145410"/>
                  <a:pt x="8151055" y="166138"/>
                </a:cubicBezTo>
                <a:cubicBezTo>
                  <a:pt x="8157767" y="170866"/>
                  <a:pt x="8162605" y="176318"/>
                  <a:pt x="8160811" y="183471"/>
                </a:cubicBezTo>
                <a:cubicBezTo>
                  <a:pt x="8152723" y="212724"/>
                  <a:pt x="8169841" y="236686"/>
                  <a:pt x="8187466" y="260884"/>
                </a:cubicBezTo>
                <a:cubicBezTo>
                  <a:pt x="8217175" y="301371"/>
                  <a:pt x="8254836" y="338641"/>
                  <a:pt x="8295790" y="374783"/>
                </a:cubicBezTo>
                <a:cubicBezTo>
                  <a:pt x="8324664" y="400232"/>
                  <a:pt x="8342922" y="431650"/>
                  <a:pt x="8406170" y="440370"/>
                </a:cubicBezTo>
                <a:cubicBezTo>
                  <a:pt x="8421364" y="442394"/>
                  <a:pt x="8426373" y="449790"/>
                  <a:pt x="8420903" y="459225"/>
                </a:cubicBezTo>
                <a:cubicBezTo>
                  <a:pt x="8402820" y="490474"/>
                  <a:pt x="8417534" y="514648"/>
                  <a:pt x="8450800" y="534955"/>
                </a:cubicBezTo>
                <a:cubicBezTo>
                  <a:pt x="8462563" y="542037"/>
                  <a:pt x="8458146" y="546902"/>
                  <a:pt x="8442097" y="551669"/>
                </a:cubicBezTo>
                <a:cubicBezTo>
                  <a:pt x="8423667" y="556925"/>
                  <a:pt x="8409328" y="564619"/>
                  <a:pt x="8398067" y="574282"/>
                </a:cubicBezTo>
                <a:cubicBezTo>
                  <a:pt x="8379577" y="589897"/>
                  <a:pt x="8370872" y="606612"/>
                  <a:pt x="8363634" y="623477"/>
                </a:cubicBezTo>
                <a:cubicBezTo>
                  <a:pt x="8352394" y="649929"/>
                  <a:pt x="8339133" y="675439"/>
                  <a:pt x="8295388" y="695789"/>
                </a:cubicBezTo>
                <a:cubicBezTo>
                  <a:pt x="8282368" y="701969"/>
                  <a:pt x="8271923" y="709882"/>
                  <a:pt x="8260972" y="717559"/>
                </a:cubicBezTo>
                <a:cubicBezTo>
                  <a:pt x="8264466" y="724248"/>
                  <a:pt x="8273101" y="728807"/>
                  <a:pt x="8289132" y="729358"/>
                </a:cubicBezTo>
                <a:cubicBezTo>
                  <a:pt x="8391169" y="732995"/>
                  <a:pt x="8386647" y="769770"/>
                  <a:pt x="8387346" y="810845"/>
                </a:cubicBezTo>
                <a:cubicBezTo>
                  <a:pt x="8388418" y="861681"/>
                  <a:pt x="8330862" y="890238"/>
                  <a:pt x="8259532" y="916368"/>
                </a:cubicBezTo>
                <a:cubicBezTo>
                  <a:pt x="8235122" y="925226"/>
                  <a:pt x="8199529" y="928071"/>
                  <a:pt x="8191769" y="950020"/>
                </a:cubicBezTo>
                <a:cubicBezTo>
                  <a:pt x="8234379" y="966427"/>
                  <a:pt x="8282955" y="945934"/>
                  <a:pt x="8327664" y="947606"/>
                </a:cubicBezTo>
                <a:cubicBezTo>
                  <a:pt x="8364609" y="949119"/>
                  <a:pt x="8424473" y="941347"/>
                  <a:pt x="8378206" y="982626"/>
                </a:cubicBezTo>
                <a:cubicBezTo>
                  <a:pt x="8364736" y="994722"/>
                  <a:pt x="8382242" y="1001021"/>
                  <a:pt x="8400605" y="1000529"/>
                </a:cubicBezTo>
                <a:cubicBezTo>
                  <a:pt x="8549357" y="995586"/>
                  <a:pt x="8487684" y="1076555"/>
                  <a:pt x="8538706" y="1111533"/>
                </a:cubicBezTo>
                <a:cubicBezTo>
                  <a:pt x="8553092" y="1120905"/>
                  <a:pt x="8540810" y="1141011"/>
                  <a:pt x="8520556" y="1147547"/>
                </a:cubicBezTo>
                <a:cubicBezTo>
                  <a:pt x="8392015" y="1189611"/>
                  <a:pt x="8380569" y="1263373"/>
                  <a:pt x="8322605" y="1331423"/>
                </a:cubicBezTo>
                <a:cubicBezTo>
                  <a:pt x="8393509" y="1350105"/>
                  <a:pt x="8476647" y="1348124"/>
                  <a:pt x="8552563" y="1357692"/>
                </a:cubicBezTo>
                <a:cubicBezTo>
                  <a:pt x="8631413" y="1367560"/>
                  <a:pt x="8632510" y="1380057"/>
                  <a:pt x="8572872" y="1434543"/>
                </a:cubicBezTo>
                <a:cubicBezTo>
                  <a:pt x="8740108" y="1430496"/>
                  <a:pt x="8740108" y="1430496"/>
                  <a:pt x="8695911" y="1511890"/>
                </a:cubicBezTo>
                <a:cubicBezTo>
                  <a:pt x="8766152" y="1509223"/>
                  <a:pt x="8835070" y="1574251"/>
                  <a:pt x="8873147" y="1634187"/>
                </a:cubicBezTo>
                <a:lnTo>
                  <a:pt x="8884645" y="1656272"/>
                </a:lnTo>
                <a:lnTo>
                  <a:pt x="8884254" y="1659075"/>
                </a:lnTo>
                <a:cubicBezTo>
                  <a:pt x="8882795" y="1672543"/>
                  <a:pt x="8881198" y="1691773"/>
                  <a:pt x="8879232" y="1711097"/>
                </a:cubicBezTo>
                <a:lnTo>
                  <a:pt x="8877347" y="1727504"/>
                </a:lnTo>
                <a:lnTo>
                  <a:pt x="8865337" y="1725923"/>
                </a:lnTo>
                <a:cubicBezTo>
                  <a:pt x="8855639" y="1721668"/>
                  <a:pt x="8848716" y="1720054"/>
                  <a:pt x="8843722" y="1720152"/>
                </a:cubicBezTo>
                <a:cubicBezTo>
                  <a:pt x="8828739" y="1720444"/>
                  <a:pt x="8831115" y="1736133"/>
                  <a:pt x="8828004" y="1742073"/>
                </a:cubicBezTo>
                <a:cubicBezTo>
                  <a:pt x="8817547" y="1760900"/>
                  <a:pt x="8843589" y="1770647"/>
                  <a:pt x="8861127" y="1782820"/>
                </a:cubicBezTo>
                <a:cubicBezTo>
                  <a:pt x="8867694" y="1787281"/>
                  <a:pt x="8872382" y="1766445"/>
                  <a:pt x="8875975" y="1739445"/>
                </a:cubicBezTo>
                <a:lnTo>
                  <a:pt x="8877347" y="1727504"/>
                </a:lnTo>
                <a:lnTo>
                  <a:pt x="8891365" y="1729349"/>
                </a:lnTo>
                <a:lnTo>
                  <a:pt x="8891294" y="1750579"/>
                </a:lnTo>
                <a:cubicBezTo>
                  <a:pt x="8890576" y="1802412"/>
                  <a:pt x="8887485" y="1854103"/>
                  <a:pt x="8879895" y="1858687"/>
                </a:cubicBezTo>
                <a:cubicBezTo>
                  <a:pt x="8799411" y="1907447"/>
                  <a:pt x="8858072" y="1996322"/>
                  <a:pt x="8700018" y="2022228"/>
                </a:cubicBezTo>
                <a:cubicBezTo>
                  <a:pt x="8628887" y="2034069"/>
                  <a:pt x="8597252" y="2070985"/>
                  <a:pt x="8546517" y="2094468"/>
                </a:cubicBezTo>
                <a:cubicBezTo>
                  <a:pt x="8369592" y="2175758"/>
                  <a:pt x="8254890" y="2270617"/>
                  <a:pt x="8208310" y="2391116"/>
                </a:cubicBezTo>
                <a:cubicBezTo>
                  <a:pt x="8195251" y="2424444"/>
                  <a:pt x="8137916" y="2455501"/>
                  <a:pt x="8101924" y="2486924"/>
                </a:cubicBezTo>
                <a:cubicBezTo>
                  <a:pt x="8122498" y="2506105"/>
                  <a:pt x="8219539" y="2452814"/>
                  <a:pt x="8188722" y="2510086"/>
                </a:cubicBezTo>
                <a:cubicBezTo>
                  <a:pt x="8165388" y="2553270"/>
                  <a:pt x="8098391" y="2584616"/>
                  <a:pt x="8035596" y="2614194"/>
                </a:cubicBezTo>
                <a:cubicBezTo>
                  <a:pt x="7963481" y="2647947"/>
                  <a:pt x="7883214" y="2677100"/>
                  <a:pt x="7854509" y="2730830"/>
                </a:cubicBezTo>
                <a:cubicBezTo>
                  <a:pt x="7848249" y="2742293"/>
                  <a:pt x="6341566" y="3671513"/>
                  <a:pt x="4141410" y="3763614"/>
                </a:cubicBezTo>
                <a:cubicBezTo>
                  <a:pt x="3781875" y="3778662"/>
                  <a:pt x="2353277" y="3737838"/>
                  <a:pt x="2161737" y="3718831"/>
                </a:cubicBezTo>
                <a:cubicBezTo>
                  <a:pt x="1964811" y="3699179"/>
                  <a:pt x="1793107" y="3646810"/>
                  <a:pt x="1591600" y="3635674"/>
                </a:cubicBezTo>
                <a:cubicBezTo>
                  <a:pt x="1485018" y="3629919"/>
                  <a:pt x="1381185" y="3611329"/>
                  <a:pt x="1390654" y="3531585"/>
                </a:cubicBezTo>
                <a:cubicBezTo>
                  <a:pt x="1393510" y="3508948"/>
                  <a:pt x="1364047" y="3493344"/>
                  <a:pt x="1320867" y="3503571"/>
                </a:cubicBezTo>
                <a:cubicBezTo>
                  <a:pt x="1239265" y="3523046"/>
                  <a:pt x="1198946" y="3494124"/>
                  <a:pt x="1150681" y="3474015"/>
                </a:cubicBezTo>
                <a:cubicBezTo>
                  <a:pt x="1065213" y="3438422"/>
                  <a:pt x="982868" y="3399757"/>
                  <a:pt x="851974" y="3403971"/>
                </a:cubicBezTo>
                <a:cubicBezTo>
                  <a:pt x="873994" y="3367898"/>
                  <a:pt x="917237" y="3369420"/>
                  <a:pt x="956780" y="3372944"/>
                </a:cubicBezTo>
                <a:cubicBezTo>
                  <a:pt x="1061276" y="3382521"/>
                  <a:pt x="1164043" y="3394488"/>
                  <a:pt x="1268515" y="3403788"/>
                </a:cubicBezTo>
                <a:cubicBezTo>
                  <a:pt x="1336376" y="3409863"/>
                  <a:pt x="1404651" y="3420660"/>
                  <a:pt x="1492884" y="3399484"/>
                </a:cubicBezTo>
                <a:cubicBezTo>
                  <a:pt x="1410006" y="3338199"/>
                  <a:pt x="1277736" y="3337777"/>
                  <a:pt x="1169657" y="3325996"/>
                </a:cubicBezTo>
                <a:cubicBezTo>
                  <a:pt x="1034677" y="3311259"/>
                  <a:pt x="951965" y="3268429"/>
                  <a:pt x="853866" y="3221353"/>
                </a:cubicBezTo>
                <a:cubicBezTo>
                  <a:pt x="950752" y="3199416"/>
                  <a:pt x="1014418" y="3234964"/>
                  <a:pt x="1090648" y="3226034"/>
                </a:cubicBezTo>
                <a:cubicBezTo>
                  <a:pt x="1094340" y="3218434"/>
                  <a:pt x="1100169" y="3207568"/>
                  <a:pt x="1099183" y="3207375"/>
                </a:cubicBezTo>
                <a:cubicBezTo>
                  <a:pt x="971072" y="3188118"/>
                  <a:pt x="907890" y="3136018"/>
                  <a:pt x="882137" y="3068880"/>
                </a:cubicBezTo>
                <a:cubicBezTo>
                  <a:pt x="868924" y="3034221"/>
                  <a:pt x="822286" y="3027121"/>
                  <a:pt x="776145" y="3014660"/>
                </a:cubicBezTo>
                <a:cubicBezTo>
                  <a:pt x="613874" y="2970419"/>
                  <a:pt x="443486" y="2933046"/>
                  <a:pt x="307191" y="2864697"/>
                </a:cubicBezTo>
                <a:cubicBezTo>
                  <a:pt x="457123" y="2862170"/>
                  <a:pt x="581367" y="2903594"/>
                  <a:pt x="743379" y="2911759"/>
                </a:cubicBezTo>
                <a:cubicBezTo>
                  <a:pt x="608349" y="2835743"/>
                  <a:pt x="439124" y="2806104"/>
                  <a:pt x="284020" y="2766269"/>
                </a:cubicBezTo>
                <a:cubicBezTo>
                  <a:pt x="213164" y="2748143"/>
                  <a:pt x="147010" y="2722889"/>
                  <a:pt x="63190" y="2717094"/>
                </a:cubicBezTo>
                <a:cubicBezTo>
                  <a:pt x="33455" y="2714947"/>
                  <a:pt x="-16425" y="2709531"/>
                  <a:pt x="5340" y="2681595"/>
                </a:cubicBezTo>
                <a:cubicBezTo>
                  <a:pt x="23652" y="2658441"/>
                  <a:pt x="63627" y="2661368"/>
                  <a:pt x="100237" y="2664591"/>
                </a:cubicBezTo>
                <a:cubicBezTo>
                  <a:pt x="188123" y="2672547"/>
                  <a:pt x="277551" y="2664977"/>
                  <a:pt x="394328" y="2654447"/>
                </a:cubicBezTo>
                <a:cubicBezTo>
                  <a:pt x="290057" y="2592242"/>
                  <a:pt x="112140" y="2629127"/>
                  <a:pt x="21491" y="2562088"/>
                </a:cubicBezTo>
                <a:cubicBezTo>
                  <a:pt x="125636" y="2540073"/>
                  <a:pt x="208727" y="2559644"/>
                  <a:pt x="294268" y="2557453"/>
                </a:cubicBezTo>
                <a:cubicBezTo>
                  <a:pt x="371589" y="2555423"/>
                  <a:pt x="389695" y="2540961"/>
                  <a:pt x="367847" y="2501743"/>
                </a:cubicBezTo>
                <a:cubicBezTo>
                  <a:pt x="333905" y="2440640"/>
                  <a:pt x="373328" y="2404160"/>
                  <a:pt x="486858" y="2411824"/>
                </a:cubicBezTo>
                <a:cubicBezTo>
                  <a:pt x="592120" y="2419095"/>
                  <a:pt x="600599" y="2394285"/>
                  <a:pt x="570008" y="2360312"/>
                </a:cubicBezTo>
                <a:cubicBezTo>
                  <a:pt x="525457" y="2310774"/>
                  <a:pt x="567057" y="2265987"/>
                  <a:pt x="594400" y="2218813"/>
                </a:cubicBezTo>
                <a:cubicBezTo>
                  <a:pt x="635581" y="2147198"/>
                  <a:pt x="612469" y="2115647"/>
                  <a:pt x="505675" y="2074370"/>
                </a:cubicBezTo>
                <a:cubicBezTo>
                  <a:pt x="445534" y="2051386"/>
                  <a:pt x="381431" y="2032947"/>
                  <a:pt x="295650" y="2015851"/>
                </a:cubicBezTo>
                <a:cubicBezTo>
                  <a:pt x="487251" y="1985881"/>
                  <a:pt x="281423" y="1958614"/>
                  <a:pt x="346760" y="1924896"/>
                </a:cubicBezTo>
                <a:cubicBezTo>
                  <a:pt x="481788" y="1901571"/>
                  <a:pt x="600623" y="1980687"/>
                  <a:pt x="783461" y="1939173"/>
                </a:cubicBezTo>
                <a:cubicBezTo>
                  <a:pt x="547912" y="1882335"/>
                  <a:pt x="287006" y="1807013"/>
                  <a:pt x="112183" y="1719100"/>
                </a:cubicBezTo>
                <a:cubicBezTo>
                  <a:pt x="148588" y="1692398"/>
                  <a:pt x="188462" y="1710725"/>
                  <a:pt x="219936" y="1699568"/>
                </a:cubicBezTo>
                <a:cubicBezTo>
                  <a:pt x="218006" y="1694140"/>
                  <a:pt x="220184" y="1685834"/>
                  <a:pt x="214196" y="1683841"/>
                </a:cubicBezTo>
                <a:cubicBezTo>
                  <a:pt x="85284" y="1638910"/>
                  <a:pt x="83720" y="1637648"/>
                  <a:pt x="212296" y="1584947"/>
                </a:cubicBezTo>
                <a:cubicBezTo>
                  <a:pt x="257172" y="1566456"/>
                  <a:pt x="252206" y="1554019"/>
                  <a:pt x="226108" y="1538121"/>
                </a:cubicBezTo>
                <a:cubicBezTo>
                  <a:pt x="207682" y="1526866"/>
                  <a:pt x="185078" y="1517656"/>
                  <a:pt x="192710" y="1488723"/>
                </a:cubicBezTo>
                <a:cubicBezTo>
                  <a:pt x="268435" y="1518175"/>
                  <a:pt x="624154" y="1547955"/>
                  <a:pt x="685843" y="1538903"/>
                </a:cubicBezTo>
                <a:cubicBezTo>
                  <a:pt x="755173" y="1528619"/>
                  <a:pt x="994201" y="1520231"/>
                  <a:pt x="1067153" y="1523622"/>
                </a:cubicBezTo>
                <a:cubicBezTo>
                  <a:pt x="1063138" y="1522015"/>
                  <a:pt x="1059122" y="1520410"/>
                  <a:pt x="1055106" y="1518803"/>
                </a:cubicBezTo>
                <a:cubicBezTo>
                  <a:pt x="983007" y="1486514"/>
                  <a:pt x="909946" y="1454310"/>
                  <a:pt x="864245" y="1408231"/>
                </a:cubicBezTo>
                <a:cubicBezTo>
                  <a:pt x="862153" y="1406456"/>
                  <a:pt x="861045" y="1404874"/>
                  <a:pt x="856768" y="1405809"/>
                </a:cubicBezTo>
                <a:cubicBezTo>
                  <a:pt x="819307" y="1414974"/>
                  <a:pt x="822846" y="1400112"/>
                  <a:pt x="821342" y="1388491"/>
                </a:cubicBezTo>
                <a:cubicBezTo>
                  <a:pt x="819813" y="1376592"/>
                  <a:pt x="812736" y="1367699"/>
                  <a:pt x="784954" y="1371257"/>
                </a:cubicBezTo>
                <a:cubicBezTo>
                  <a:pt x="783512" y="1371384"/>
                  <a:pt x="781566" y="1371274"/>
                  <a:pt x="779619" y="1371165"/>
                </a:cubicBezTo>
                <a:cubicBezTo>
                  <a:pt x="766469" y="1370361"/>
                  <a:pt x="722835" y="1342290"/>
                  <a:pt x="728571" y="1335910"/>
                </a:cubicBezTo>
                <a:cubicBezTo>
                  <a:pt x="741389" y="1321912"/>
                  <a:pt x="726409" y="1316791"/>
                  <a:pt x="713734" y="1310348"/>
                </a:cubicBezTo>
                <a:cubicBezTo>
                  <a:pt x="696009" y="1301550"/>
                  <a:pt x="678333" y="1293308"/>
                  <a:pt x="659695" y="1285149"/>
                </a:cubicBezTo>
                <a:cubicBezTo>
                  <a:pt x="641562" y="1277227"/>
                  <a:pt x="622997" y="1269901"/>
                  <a:pt x="604409" y="1262299"/>
                </a:cubicBezTo>
                <a:cubicBezTo>
                  <a:pt x="561305" y="1256847"/>
                  <a:pt x="517819" y="1252549"/>
                  <a:pt x="472556" y="1250086"/>
                </a:cubicBezTo>
                <a:cubicBezTo>
                  <a:pt x="438951" y="1247999"/>
                  <a:pt x="401379" y="1244860"/>
                  <a:pt x="382690" y="1214040"/>
                </a:cubicBezTo>
                <a:cubicBezTo>
                  <a:pt x="418096" y="1214570"/>
                  <a:pt x="453575" y="1215933"/>
                  <a:pt x="489053" y="1217296"/>
                </a:cubicBezTo>
                <a:cubicBezTo>
                  <a:pt x="454954" y="1204059"/>
                  <a:pt x="421816" y="1190737"/>
                  <a:pt x="390047" y="1176456"/>
                </a:cubicBezTo>
                <a:cubicBezTo>
                  <a:pt x="363810" y="1164487"/>
                  <a:pt x="342232" y="1150431"/>
                  <a:pt x="333292" y="1131347"/>
                </a:cubicBezTo>
                <a:cubicBezTo>
                  <a:pt x="330930" y="1126518"/>
                  <a:pt x="329025" y="1121368"/>
                  <a:pt x="337841" y="1116956"/>
                </a:cubicBezTo>
                <a:cubicBezTo>
                  <a:pt x="347569" y="1111905"/>
                  <a:pt x="355552" y="1114562"/>
                  <a:pt x="363031" y="1116984"/>
                </a:cubicBezTo>
                <a:cubicBezTo>
                  <a:pt x="393929" y="1126864"/>
                  <a:pt x="425283" y="1136425"/>
                  <a:pt x="455724" y="1146625"/>
                </a:cubicBezTo>
                <a:cubicBezTo>
                  <a:pt x="496146" y="1160147"/>
                  <a:pt x="536111" y="1173989"/>
                  <a:pt x="576050" y="1187553"/>
                </a:cubicBezTo>
                <a:cubicBezTo>
                  <a:pt x="519650" y="1157524"/>
                  <a:pt x="457798" y="1131612"/>
                  <a:pt x="391358" y="1108621"/>
                </a:cubicBezTo>
                <a:cubicBezTo>
                  <a:pt x="343386" y="1091844"/>
                  <a:pt x="295414" y="1075067"/>
                  <a:pt x="258466" y="1051446"/>
                </a:cubicBezTo>
                <a:cubicBezTo>
                  <a:pt x="239512" y="1039678"/>
                  <a:pt x="230024" y="1025400"/>
                  <a:pt x="227119" y="1008864"/>
                </a:cubicBezTo>
                <a:cubicBezTo>
                  <a:pt x="226729" y="1004421"/>
                  <a:pt x="227253" y="999338"/>
                  <a:pt x="237176" y="996508"/>
                </a:cubicBezTo>
                <a:cubicBezTo>
                  <a:pt x="247123" y="993956"/>
                  <a:pt x="253208" y="997060"/>
                  <a:pt x="257395" y="1000610"/>
                </a:cubicBezTo>
                <a:cubicBezTo>
                  <a:pt x="262111" y="1004674"/>
                  <a:pt x="267716" y="1007820"/>
                  <a:pt x="275649" y="1009921"/>
                </a:cubicBezTo>
                <a:cubicBezTo>
                  <a:pt x="345186" y="1029563"/>
                  <a:pt x="406508" y="1054962"/>
                  <a:pt x="469199" y="1079402"/>
                </a:cubicBezTo>
                <a:cubicBezTo>
                  <a:pt x="558968" y="1114336"/>
                  <a:pt x="647368" y="1150231"/>
                  <a:pt x="753033" y="1173138"/>
                </a:cubicBezTo>
                <a:cubicBezTo>
                  <a:pt x="793015" y="1181661"/>
                  <a:pt x="834292" y="1188391"/>
                  <a:pt x="865682" y="1187316"/>
                </a:cubicBezTo>
                <a:cubicBezTo>
                  <a:pt x="750261" y="1147076"/>
                  <a:pt x="641375" y="1104025"/>
                  <a:pt x="543487" y="1053852"/>
                </a:cubicBezTo>
                <a:cubicBezTo>
                  <a:pt x="444589" y="1003208"/>
                  <a:pt x="357848" y="947579"/>
                  <a:pt x="295297" y="880592"/>
                </a:cubicBezTo>
                <a:cubicBezTo>
                  <a:pt x="288871" y="873601"/>
                  <a:pt x="284873" y="866676"/>
                  <a:pt x="264758" y="869281"/>
                </a:cubicBezTo>
                <a:cubicBezTo>
                  <a:pt x="255650" y="870360"/>
                  <a:pt x="252375" y="866170"/>
                  <a:pt x="254388" y="861516"/>
                </a:cubicBezTo>
                <a:cubicBezTo>
                  <a:pt x="266992" y="828509"/>
                  <a:pt x="236853" y="810726"/>
                  <a:pt x="190786" y="799099"/>
                </a:cubicBezTo>
                <a:cubicBezTo>
                  <a:pt x="176408" y="795324"/>
                  <a:pt x="175031" y="790688"/>
                  <a:pt x="184973" y="782539"/>
                </a:cubicBezTo>
                <a:cubicBezTo>
                  <a:pt x="198516" y="771277"/>
                  <a:pt x="196123" y="760574"/>
                  <a:pt x="187530" y="750974"/>
                </a:cubicBezTo>
                <a:cubicBezTo>
                  <a:pt x="182644" y="744967"/>
                  <a:pt x="176339" y="739364"/>
                  <a:pt x="170996" y="733676"/>
                </a:cubicBezTo>
                <a:cubicBezTo>
                  <a:pt x="167290" y="730083"/>
                  <a:pt x="161157" y="726424"/>
                  <a:pt x="169444" y="721499"/>
                </a:cubicBezTo>
                <a:cubicBezTo>
                  <a:pt x="177298" y="717172"/>
                  <a:pt x="185665" y="718676"/>
                  <a:pt x="193501" y="719668"/>
                </a:cubicBezTo>
                <a:cubicBezTo>
                  <a:pt x="231170" y="723917"/>
                  <a:pt x="254043" y="736181"/>
                  <a:pt x="265436" y="755609"/>
                </a:cubicBezTo>
                <a:cubicBezTo>
                  <a:pt x="273963" y="769971"/>
                  <a:pt x="281726" y="770130"/>
                  <a:pt x="302333" y="756567"/>
                </a:cubicBezTo>
                <a:cubicBezTo>
                  <a:pt x="317894" y="746247"/>
                  <a:pt x="332387" y="745814"/>
                  <a:pt x="346481" y="751853"/>
                </a:cubicBezTo>
                <a:cubicBezTo>
                  <a:pt x="354007" y="754830"/>
                  <a:pt x="358771" y="759448"/>
                  <a:pt x="364449" y="763428"/>
                </a:cubicBezTo>
                <a:cubicBezTo>
                  <a:pt x="392910" y="784156"/>
                  <a:pt x="422762" y="804202"/>
                  <a:pt x="467363" y="815678"/>
                </a:cubicBezTo>
                <a:cubicBezTo>
                  <a:pt x="487199" y="820933"/>
                  <a:pt x="508355" y="824672"/>
                  <a:pt x="537693" y="816781"/>
                </a:cubicBezTo>
                <a:cubicBezTo>
                  <a:pt x="518386" y="812039"/>
                  <a:pt x="499567" y="812852"/>
                  <a:pt x="482019" y="811593"/>
                </a:cubicBezTo>
                <a:cubicBezTo>
                  <a:pt x="464472" y="810335"/>
                  <a:pt x="454949" y="806693"/>
                  <a:pt x="467050" y="795557"/>
                </a:cubicBezTo>
                <a:cubicBezTo>
                  <a:pt x="473772" y="789371"/>
                  <a:pt x="472878" y="784693"/>
                  <a:pt x="465734" y="780562"/>
                </a:cubicBezTo>
                <a:cubicBezTo>
                  <a:pt x="442763" y="767188"/>
                  <a:pt x="430336" y="747011"/>
                  <a:pt x="384526" y="749353"/>
                </a:cubicBezTo>
                <a:cubicBezTo>
                  <a:pt x="382123" y="749564"/>
                  <a:pt x="379622" y="748664"/>
                  <a:pt x="377146" y="748041"/>
                </a:cubicBezTo>
                <a:cubicBezTo>
                  <a:pt x="367744" y="745789"/>
                  <a:pt x="357358" y="743342"/>
                  <a:pt x="360089" y="735827"/>
                </a:cubicBezTo>
                <a:cubicBezTo>
                  <a:pt x="363301" y="728269"/>
                  <a:pt x="375652" y="725506"/>
                  <a:pt x="386634" y="723703"/>
                </a:cubicBezTo>
                <a:cubicBezTo>
                  <a:pt x="414823" y="719269"/>
                  <a:pt x="437543" y="724271"/>
                  <a:pt x="459375" y="730191"/>
                </a:cubicBezTo>
                <a:cubicBezTo>
                  <a:pt x="512487" y="744837"/>
                  <a:pt x="556932" y="765561"/>
                  <a:pt x="603200" y="785006"/>
                </a:cubicBezTo>
                <a:cubicBezTo>
                  <a:pt x="672604" y="814173"/>
                  <a:pt x="734250" y="848778"/>
                  <a:pt x="810521" y="873425"/>
                </a:cubicBezTo>
                <a:cubicBezTo>
                  <a:pt x="1037317" y="946423"/>
                  <a:pt x="1260943" y="1021938"/>
                  <a:pt x="1494102" y="1090180"/>
                </a:cubicBezTo>
                <a:cubicBezTo>
                  <a:pt x="1580109" y="1115371"/>
                  <a:pt x="1667892" y="1138728"/>
                  <a:pt x="1756565" y="1161167"/>
                </a:cubicBezTo>
                <a:cubicBezTo>
                  <a:pt x="1756899" y="1159458"/>
                  <a:pt x="1757282" y="1158305"/>
                  <a:pt x="1757592" y="1156319"/>
                </a:cubicBezTo>
                <a:cubicBezTo>
                  <a:pt x="1757470" y="1154931"/>
                  <a:pt x="1757324" y="1153264"/>
                  <a:pt x="1757202" y="1151876"/>
                </a:cubicBezTo>
                <a:cubicBezTo>
                  <a:pt x="1694452" y="1137796"/>
                  <a:pt x="1632540" y="1122242"/>
                  <a:pt x="1572453" y="1105409"/>
                </a:cubicBezTo>
                <a:cubicBezTo>
                  <a:pt x="1424942" y="1063789"/>
                  <a:pt x="1288864" y="1014450"/>
                  <a:pt x="1171972" y="951953"/>
                </a:cubicBezTo>
                <a:cubicBezTo>
                  <a:pt x="1162328" y="946924"/>
                  <a:pt x="1152112" y="946421"/>
                  <a:pt x="1137334" y="949118"/>
                </a:cubicBezTo>
                <a:cubicBezTo>
                  <a:pt x="1089682" y="958058"/>
                  <a:pt x="1074050" y="951035"/>
                  <a:pt x="1081493" y="925476"/>
                </a:cubicBezTo>
                <a:cubicBezTo>
                  <a:pt x="1083360" y="919155"/>
                  <a:pt x="1083403" y="914115"/>
                  <a:pt x="1074768" y="909555"/>
                </a:cubicBezTo>
                <a:cubicBezTo>
                  <a:pt x="1036165" y="889158"/>
                  <a:pt x="995714" y="869763"/>
                  <a:pt x="952019" y="852050"/>
                </a:cubicBezTo>
                <a:cubicBezTo>
                  <a:pt x="871170" y="819410"/>
                  <a:pt x="784821" y="790332"/>
                  <a:pt x="709017" y="754450"/>
                </a:cubicBezTo>
                <a:cubicBezTo>
                  <a:pt x="686747" y="743533"/>
                  <a:pt x="669617" y="730485"/>
                  <a:pt x="659046" y="714902"/>
                </a:cubicBezTo>
                <a:cubicBezTo>
                  <a:pt x="655674" y="709602"/>
                  <a:pt x="653624" y="702786"/>
                  <a:pt x="664793" y="697608"/>
                </a:cubicBezTo>
                <a:cubicBezTo>
                  <a:pt x="675483" y="692472"/>
                  <a:pt x="684069" y="696476"/>
                  <a:pt x="692052" y="699133"/>
                </a:cubicBezTo>
                <a:cubicBezTo>
                  <a:pt x="725451" y="709913"/>
                  <a:pt x="759355" y="720929"/>
                  <a:pt x="792779" y="731987"/>
                </a:cubicBezTo>
                <a:cubicBezTo>
                  <a:pt x="826682" y="743003"/>
                  <a:pt x="860155" y="754616"/>
                  <a:pt x="895574" y="766338"/>
                </a:cubicBezTo>
                <a:cubicBezTo>
                  <a:pt x="897416" y="759741"/>
                  <a:pt x="890085" y="758985"/>
                  <a:pt x="886044" y="757101"/>
                </a:cubicBezTo>
                <a:cubicBezTo>
                  <a:pt x="828975" y="730489"/>
                  <a:pt x="766861" y="707118"/>
                  <a:pt x="702924" y="685027"/>
                </a:cubicBezTo>
                <a:cubicBezTo>
                  <a:pt x="653460" y="667821"/>
                  <a:pt x="605342" y="649378"/>
                  <a:pt x="571540" y="622962"/>
                </a:cubicBezTo>
                <a:cubicBezTo>
                  <a:pt x="558524" y="612632"/>
                  <a:pt x="551227" y="601239"/>
                  <a:pt x="552940" y="587657"/>
                </a:cubicBezTo>
                <a:cubicBezTo>
                  <a:pt x="553537" y="583407"/>
                  <a:pt x="554132" y="579157"/>
                  <a:pt x="563623" y="576925"/>
                </a:cubicBezTo>
                <a:cubicBezTo>
                  <a:pt x="571217" y="575139"/>
                  <a:pt x="576243" y="577216"/>
                  <a:pt x="580332" y="579656"/>
                </a:cubicBezTo>
                <a:cubicBezTo>
                  <a:pt x="587500" y="584063"/>
                  <a:pt x="594668" y="588471"/>
                  <a:pt x="604623" y="591516"/>
                </a:cubicBezTo>
                <a:cubicBezTo>
                  <a:pt x="664350" y="609779"/>
                  <a:pt x="720426" y="630601"/>
                  <a:pt x="775136" y="652383"/>
                </a:cubicBezTo>
                <a:cubicBezTo>
                  <a:pt x="864952" y="687874"/>
                  <a:pt x="953882" y="724283"/>
                  <a:pt x="1057795" y="749301"/>
                </a:cubicBezTo>
                <a:cubicBezTo>
                  <a:pt x="1096889" y="758742"/>
                  <a:pt x="1137304" y="766668"/>
                  <a:pt x="1183454" y="768213"/>
                </a:cubicBezTo>
                <a:cubicBezTo>
                  <a:pt x="1181768" y="765563"/>
                  <a:pt x="1178737" y="764150"/>
                  <a:pt x="1175732" y="763015"/>
                </a:cubicBezTo>
                <a:cubicBezTo>
                  <a:pt x="1075170" y="726508"/>
                  <a:pt x="977850" y="688319"/>
                  <a:pt x="888743" y="644370"/>
                </a:cubicBezTo>
                <a:cubicBezTo>
                  <a:pt x="778881" y="590211"/>
                  <a:pt x="683912" y="529148"/>
                  <a:pt x="615490" y="455960"/>
                </a:cubicBezTo>
                <a:cubicBezTo>
                  <a:pt x="612312" y="452882"/>
                  <a:pt x="610122" y="449996"/>
                  <a:pt x="602432" y="450671"/>
                </a:cubicBezTo>
                <a:cubicBezTo>
                  <a:pt x="582748" y="452678"/>
                  <a:pt x="580338" y="447293"/>
                  <a:pt x="582418" y="437876"/>
                </a:cubicBezTo>
                <a:cubicBezTo>
                  <a:pt x="588134" y="414707"/>
                  <a:pt x="573498" y="396964"/>
                  <a:pt x="539211" y="387101"/>
                </a:cubicBezTo>
                <a:cubicBezTo>
                  <a:pt x="514350" y="379769"/>
                  <a:pt x="493430" y="373210"/>
                  <a:pt x="519748" y="352990"/>
                </a:cubicBezTo>
                <a:cubicBezTo>
                  <a:pt x="526113" y="348234"/>
                  <a:pt x="523173" y="342336"/>
                  <a:pt x="520282" y="336993"/>
                </a:cubicBezTo>
                <a:cubicBezTo>
                  <a:pt x="516186" y="328957"/>
                  <a:pt x="507910" y="322968"/>
                  <a:pt x="498650" y="316785"/>
                </a:cubicBezTo>
                <a:cubicBezTo>
                  <a:pt x="493501" y="313319"/>
                  <a:pt x="487271" y="308549"/>
                  <a:pt x="493610" y="303515"/>
                </a:cubicBezTo>
                <a:cubicBezTo>
                  <a:pt x="500838" y="297564"/>
                  <a:pt x="511247" y="300288"/>
                  <a:pt x="519565" y="301237"/>
                </a:cubicBezTo>
                <a:cubicBezTo>
                  <a:pt x="557715" y="305444"/>
                  <a:pt x="581118" y="318221"/>
                  <a:pt x="592560" y="338204"/>
                </a:cubicBezTo>
                <a:cubicBezTo>
                  <a:pt x="599979" y="350985"/>
                  <a:pt x="609184" y="351016"/>
                  <a:pt x="627076" y="339652"/>
                </a:cubicBezTo>
                <a:cubicBezTo>
                  <a:pt x="647275" y="326965"/>
                  <a:pt x="664147" y="326044"/>
                  <a:pt x="679640" y="336997"/>
                </a:cubicBezTo>
                <a:cubicBezTo>
                  <a:pt x="692054" y="345981"/>
                  <a:pt x="702112" y="355732"/>
                  <a:pt x="716352" y="363437"/>
                </a:cubicBezTo>
                <a:cubicBezTo>
                  <a:pt x="754546" y="384710"/>
                  <a:pt x="790508" y="408138"/>
                  <a:pt x="869745" y="400343"/>
                </a:cubicBezTo>
                <a:cubicBezTo>
                  <a:pt x="847718" y="392203"/>
                  <a:pt x="825656" y="394699"/>
                  <a:pt x="806641" y="393290"/>
                </a:cubicBezTo>
                <a:cubicBezTo>
                  <a:pt x="792988" y="392249"/>
                  <a:pt x="779165" y="389265"/>
                  <a:pt x="791435" y="380072"/>
                </a:cubicBezTo>
                <a:cubicBezTo>
                  <a:pt x="805532" y="369601"/>
                  <a:pt x="796441" y="365362"/>
                  <a:pt x="787709" y="359692"/>
                </a:cubicBezTo>
                <a:cubicBezTo>
                  <a:pt x="767647" y="346342"/>
                  <a:pt x="751260" y="330710"/>
                  <a:pt x="711071" y="330880"/>
                </a:cubicBezTo>
                <a:cubicBezTo>
                  <a:pt x="704773" y="330873"/>
                  <a:pt x="699699" y="328240"/>
                  <a:pt x="694722" y="326718"/>
                </a:cubicBezTo>
                <a:cubicBezTo>
                  <a:pt x="687749" y="324532"/>
                  <a:pt x="681713" y="321984"/>
                  <a:pt x="684613" y="316412"/>
                </a:cubicBezTo>
                <a:cubicBezTo>
                  <a:pt x="687565" y="311396"/>
                  <a:pt x="694531" y="307986"/>
                  <a:pt x="703615" y="306629"/>
                </a:cubicBezTo>
                <a:cubicBezTo>
                  <a:pt x="711738" y="305356"/>
                  <a:pt x="720365" y="304319"/>
                  <a:pt x="728585" y="304157"/>
                </a:cubicBezTo>
                <a:cubicBezTo>
                  <a:pt x="765287" y="302895"/>
                  <a:pt x="791378" y="313197"/>
                  <a:pt x="817397" y="322666"/>
                </a:cubicBezTo>
                <a:cubicBezTo>
                  <a:pt x="908436" y="355531"/>
                  <a:pt x="989341" y="394323"/>
                  <a:pt x="1073943" y="431110"/>
                </a:cubicBezTo>
                <a:cubicBezTo>
                  <a:pt x="1158521" y="467620"/>
                  <a:pt x="1256741" y="493978"/>
                  <a:pt x="1349484" y="524175"/>
                </a:cubicBezTo>
                <a:cubicBezTo>
                  <a:pt x="1563417" y="594105"/>
                  <a:pt x="1778287" y="663672"/>
                  <a:pt x="2004921" y="723811"/>
                </a:cubicBezTo>
                <a:cubicBezTo>
                  <a:pt x="2226580" y="782429"/>
                  <a:pt x="2967159" y="809769"/>
                  <a:pt x="3111348" y="808027"/>
                </a:cubicBezTo>
                <a:cubicBezTo>
                  <a:pt x="3295676" y="805559"/>
                  <a:pt x="3730204" y="773014"/>
                  <a:pt x="4173417" y="745585"/>
                </a:cubicBezTo>
                <a:cubicBezTo>
                  <a:pt x="4223504" y="742307"/>
                  <a:pt x="4272653" y="739393"/>
                  <a:pt x="4324760" y="737057"/>
                </a:cubicBezTo>
                <a:cubicBezTo>
                  <a:pt x="5801059" y="670156"/>
                  <a:pt x="6841344" y="326433"/>
                  <a:pt x="6893789" y="305879"/>
                </a:cubicBezTo>
                <a:cubicBezTo>
                  <a:pt x="6978091" y="273014"/>
                  <a:pt x="7258655" y="208091"/>
                  <a:pt x="7259184" y="208604"/>
                </a:cubicBezTo>
                <a:cubicBezTo>
                  <a:pt x="7265440" y="213652"/>
                  <a:pt x="7297274" y="217644"/>
                  <a:pt x="7323059" y="220312"/>
                </a:cubicBezTo>
                <a:lnTo>
                  <a:pt x="7347572" y="222730"/>
                </a:lnTo>
                <a:lnTo>
                  <a:pt x="7350636" y="224083"/>
                </a:lnTo>
                <a:cubicBezTo>
                  <a:pt x="7359607" y="224205"/>
                  <a:pt x="7359159" y="223929"/>
                  <a:pt x="7353245" y="223290"/>
                </a:cubicBezTo>
                <a:lnTo>
                  <a:pt x="7347572" y="222730"/>
                </a:lnTo>
                <a:lnTo>
                  <a:pt x="7342573" y="220523"/>
                </a:lnTo>
                <a:cubicBezTo>
                  <a:pt x="7341302" y="218466"/>
                  <a:pt x="7341191" y="215818"/>
                  <a:pt x="7341465" y="213415"/>
                </a:cubicBezTo>
                <a:cubicBezTo>
                  <a:pt x="7342771" y="200707"/>
                  <a:pt x="7352468" y="189782"/>
                  <a:pt x="7375606" y="182994"/>
                </a:cubicBezTo>
                <a:cubicBezTo>
                  <a:pt x="7397808" y="176568"/>
                  <a:pt x="7420538" y="170655"/>
                  <a:pt x="7443270" y="164742"/>
                </a:cubicBezTo>
                <a:cubicBezTo>
                  <a:pt x="7462204" y="159722"/>
                  <a:pt x="7475181" y="158583"/>
                  <a:pt x="7478299" y="172021"/>
                </a:cubicBezTo>
                <a:cubicBezTo>
                  <a:pt x="7481416" y="185460"/>
                  <a:pt x="7508389" y="189249"/>
                  <a:pt x="7524024" y="179761"/>
                </a:cubicBezTo>
                <a:cubicBezTo>
                  <a:pt x="7585174" y="142492"/>
                  <a:pt x="7658615" y="112820"/>
                  <a:pt x="7727944" y="80430"/>
                </a:cubicBezTo>
                <a:cubicBezTo>
                  <a:pt x="7776349" y="57992"/>
                  <a:pt x="7827303" y="37009"/>
                  <a:pt x="7867024" y="9456"/>
                </a:cubicBezTo>
                <a:cubicBezTo>
                  <a:pt x="7874326" y="4338"/>
                  <a:pt x="7880999" y="-2404"/>
                  <a:pt x="7894848" y="858"/>
                </a:cubicBezTo>
                <a:close/>
              </a:path>
            </a:pathLst>
          </a:custGeom>
          <a:solidFill>
            <a:srgbClr val="FFFFFF">
              <a:shade val="85000"/>
            </a:srgbClr>
          </a:solidFill>
        </p:spPr>
      </p:pic>
      <p:sp>
        <p:nvSpPr>
          <p:cNvPr id="4" name="TextBox 3">
            <a:extLst>
              <a:ext uri="{FF2B5EF4-FFF2-40B4-BE49-F238E27FC236}">
                <a16:creationId xmlns:a16="http://schemas.microsoft.com/office/drawing/2014/main" id="{BB29DE2A-2E9C-EA4A-9B2F-959F2D7B3687}"/>
              </a:ext>
            </a:extLst>
          </p:cNvPr>
          <p:cNvSpPr txBox="1"/>
          <p:nvPr/>
        </p:nvSpPr>
        <p:spPr>
          <a:xfrm>
            <a:off x="291548" y="6347791"/>
            <a:ext cx="3763617" cy="369332"/>
          </a:xfrm>
          <a:prstGeom prst="rect">
            <a:avLst/>
          </a:prstGeom>
          <a:noFill/>
        </p:spPr>
        <p:txBody>
          <a:bodyPr wrap="square" rtlCol="0">
            <a:spAutoFit/>
          </a:bodyPr>
          <a:lstStyle/>
          <a:p>
            <a:pPr fontAlgn="t"/>
            <a:r>
              <a:rPr lang="en-GB" dirty="0"/>
              <a:t>Zina </a:t>
            </a:r>
            <a:r>
              <a:rPr lang="en-GB" dirty="0" err="1"/>
              <a:t>Gheorghina</a:t>
            </a:r>
            <a:r>
              <a:rPr lang="en-GB" dirty="0"/>
              <a:t> </a:t>
            </a:r>
            <a:r>
              <a:rPr lang="en-GB" dirty="0" err="1"/>
              <a:t>Patrascu</a:t>
            </a:r>
            <a:r>
              <a:rPr lang="en-GB" dirty="0"/>
              <a:t> - 2115387</a:t>
            </a:r>
          </a:p>
        </p:txBody>
      </p:sp>
    </p:spTree>
    <p:extLst>
      <p:ext uri="{BB962C8B-B14F-4D97-AF65-F5344CB8AC3E}">
        <p14:creationId xmlns:p14="http://schemas.microsoft.com/office/powerpoint/2010/main" val="7615395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2" name="Rectangle 72">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2439BE-2AFE-40A7-B6BC-AB2DD8C78A29}"/>
              </a:ext>
            </a:extLst>
          </p:cNvPr>
          <p:cNvSpPr>
            <a:spLocks noGrp="1"/>
          </p:cNvSpPr>
          <p:nvPr>
            <p:ph type="title"/>
          </p:nvPr>
        </p:nvSpPr>
        <p:spPr>
          <a:xfrm>
            <a:off x="251329" y="373881"/>
            <a:ext cx="5183614" cy="1850372"/>
          </a:xfrm>
        </p:spPr>
        <p:txBody>
          <a:bodyPr anchor="ctr">
            <a:normAutofit/>
          </a:bodyPr>
          <a:lstStyle/>
          <a:p>
            <a:pPr algn="ctr"/>
            <a:r>
              <a:rPr lang="en-IN" sz="4800" b="1" dirty="0">
                <a:effectLst/>
                <a:ea typeface="Times New Roman" panose="02020603050405020304" pitchFamily="18" charset="0"/>
                <a:cs typeface="Times New Roman" panose="02020603050405020304" pitchFamily="18" charset="0"/>
              </a:rPr>
              <a:t>Successful team development</a:t>
            </a:r>
            <a:endParaRPr lang="en-IN" sz="3600" dirty="0"/>
          </a:p>
        </p:txBody>
      </p:sp>
      <p:grpSp>
        <p:nvGrpSpPr>
          <p:cNvPr id="9223" name="Group 74">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76" name="Rectangle 75">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9" name="Rectangle 78">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CB29721-AD14-4C2D-B2A0-AD4299F0186F}"/>
              </a:ext>
            </a:extLst>
          </p:cNvPr>
          <p:cNvSpPr>
            <a:spLocks noGrp="1"/>
          </p:cNvSpPr>
          <p:nvPr>
            <p:ph idx="1"/>
          </p:nvPr>
        </p:nvSpPr>
        <p:spPr>
          <a:xfrm>
            <a:off x="590719" y="2330505"/>
            <a:ext cx="4803113" cy="3979585"/>
          </a:xfrm>
        </p:spPr>
        <p:txBody>
          <a:bodyPr anchor="ctr">
            <a:normAutofit/>
          </a:bodyPr>
          <a:lstStyle/>
          <a:p>
            <a:pPr lvl="0">
              <a:spcAft>
                <a:spcPts val="800"/>
              </a:spcAft>
              <a:buSzPct val="70000"/>
              <a:buFont typeface="Arial" panose="020B0604020202020204" pitchFamily="34" charset="0"/>
              <a:buChar char="•"/>
              <a:tabLst>
                <a:tab pos="457200" algn="l"/>
              </a:tabLst>
            </a:pPr>
            <a:r>
              <a:rPr lang="en-IN" sz="3200" b="1" dirty="0">
                <a:latin typeface="+mj-lt"/>
                <a:ea typeface="Times New Roman" panose="02020603050405020304" pitchFamily="18" charset="0"/>
                <a:cs typeface="Times New Roman" panose="02020603050405020304" pitchFamily="18" charset="0"/>
              </a:rPr>
              <a:t>N</a:t>
            </a:r>
            <a:r>
              <a:rPr lang="en-IN" sz="3200" b="1" dirty="0">
                <a:effectLst/>
                <a:latin typeface="+mj-lt"/>
                <a:ea typeface="Times New Roman" panose="02020603050405020304" pitchFamily="18" charset="0"/>
                <a:cs typeface="Times New Roman" panose="02020603050405020304" pitchFamily="18" charset="0"/>
              </a:rPr>
              <a:t>ew ideas</a:t>
            </a:r>
            <a:endParaRPr lang="en-IN" sz="3200" b="1" dirty="0">
              <a:latin typeface="+mj-lt"/>
              <a:ea typeface="Times New Roman" panose="02020603050405020304" pitchFamily="18" charset="0"/>
              <a:cs typeface="Times New Roman" panose="02020603050405020304" pitchFamily="18" charset="0"/>
            </a:endParaRPr>
          </a:p>
          <a:p>
            <a:pPr lvl="0">
              <a:spcAft>
                <a:spcPts val="800"/>
              </a:spcAft>
              <a:buSzPct val="70000"/>
              <a:buFont typeface="Arial" panose="020B0604020202020204" pitchFamily="34" charset="0"/>
              <a:buChar char="•"/>
              <a:tabLst>
                <a:tab pos="457200" algn="l"/>
              </a:tabLst>
            </a:pPr>
            <a:r>
              <a:rPr lang="en-IN" sz="3200" b="1" dirty="0">
                <a:effectLst/>
                <a:latin typeface="+mj-lt"/>
                <a:ea typeface="Times New Roman" panose="02020603050405020304" pitchFamily="18" charset="0"/>
                <a:cs typeface="Times New Roman" panose="02020603050405020304" pitchFamily="18" charset="0"/>
              </a:rPr>
              <a:t>Ground rules and team values</a:t>
            </a:r>
            <a:endParaRPr lang="en-IN" sz="3200" b="1" dirty="0">
              <a:effectLst/>
              <a:latin typeface="+mj-lt"/>
              <a:ea typeface="Calibri" panose="020F0502020204030204" pitchFamily="34" charset="0"/>
              <a:cs typeface="Times New Roman" panose="02020603050405020304" pitchFamily="18" charset="0"/>
            </a:endParaRPr>
          </a:p>
          <a:p>
            <a:endParaRPr lang="en-IN" sz="2000" dirty="0"/>
          </a:p>
        </p:txBody>
      </p:sp>
      <p:sp>
        <p:nvSpPr>
          <p:cNvPr id="81" name="Rectangle 80">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group of people writing on a white board&#10;&#10;Description automatically generated with low confidence">
            <a:extLst>
              <a:ext uri="{FF2B5EF4-FFF2-40B4-BE49-F238E27FC236}">
                <a16:creationId xmlns:a16="http://schemas.microsoft.com/office/drawing/2014/main" id="{916D1342-5B61-AF4E-A616-518236898AA5}"/>
              </a:ext>
            </a:extLst>
          </p:cNvPr>
          <p:cNvPicPr>
            <a:picLocks noChangeAspect="1"/>
          </p:cNvPicPr>
          <p:nvPr/>
        </p:nvPicPr>
        <p:blipFill rotWithShape="1">
          <a:blip r:embed="rId3">
            <a:extLst>
              <a:ext uri="{28A0092B-C50C-407E-A947-70E740481C1C}">
                <a14:useLocalDpi xmlns:a14="http://schemas.microsoft.com/office/drawing/2010/main" val="0"/>
              </a:ext>
            </a:extLst>
          </a:blip>
          <a:srcRect l="10216" r="12030"/>
          <a:stretch/>
        </p:blipFill>
        <p:spPr>
          <a:xfrm>
            <a:off x="5892543" y="1629459"/>
            <a:ext cx="5595899" cy="3598446"/>
          </a:xfrm>
          <a:prstGeom prst="rect">
            <a:avLst/>
          </a:prstGeom>
        </p:spPr>
      </p:pic>
    </p:spTree>
    <p:extLst>
      <p:ext uri="{BB962C8B-B14F-4D97-AF65-F5344CB8AC3E}">
        <p14:creationId xmlns:p14="http://schemas.microsoft.com/office/powerpoint/2010/main" val="41752007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Rectangle 10">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18A5A493-7E98-4DBB-A28D-22D5DF6024D6}"/>
              </a:ext>
            </a:extLst>
          </p:cNvPr>
          <p:cNvSpPr txBox="1"/>
          <p:nvPr/>
        </p:nvSpPr>
        <p:spPr>
          <a:xfrm>
            <a:off x="2238765" y="517431"/>
            <a:ext cx="7714470" cy="1135737"/>
          </a:xfrm>
          <a:prstGeom prst="rect">
            <a:avLst/>
          </a:prstGeom>
        </p:spPr>
        <p:txBody>
          <a:bodyPr vert="horz" lIns="91440" tIns="45720" rIns="91440" bIns="45720" rtlCol="0" anchor="ctr">
            <a:normAutofit lnSpcReduction="10000"/>
          </a:bodyPr>
          <a:lstStyle/>
          <a:p>
            <a:pPr marL="0" marR="0" lvl="0" indent="0" algn="ctr" fontAlgn="auto">
              <a:lnSpc>
                <a:spcPct val="90000"/>
              </a:lnSpc>
              <a:spcBef>
                <a:spcPct val="0"/>
              </a:spcBef>
              <a:spcAft>
                <a:spcPts val="600"/>
              </a:spcAft>
              <a:buClrTx/>
              <a:buSzTx/>
              <a:tabLst/>
              <a:defRPr/>
            </a:pPr>
            <a:r>
              <a:rPr kumimoji="0" lang="en-US" sz="4400" b="1" u="none" strike="noStrike" kern="1200" cap="none" spc="0" normalizeH="0" baseline="0" noProof="0" dirty="0">
                <a:ln>
                  <a:noFill/>
                </a:ln>
                <a:solidFill>
                  <a:schemeClr val="tx1"/>
                </a:solidFill>
                <a:effectLst/>
                <a:uLnTx/>
                <a:uFillTx/>
                <a:latin typeface="+mj-lt"/>
                <a:ea typeface="+mj-ea"/>
                <a:cs typeface="+mj-cs"/>
              </a:rPr>
              <a:t>Successful</a:t>
            </a:r>
            <a:r>
              <a:rPr kumimoji="0" lang="en-US" sz="4000" b="1" u="none" strike="noStrike" kern="1200" cap="none" spc="0" normalizeH="0" baseline="0" noProof="0" dirty="0">
                <a:ln>
                  <a:noFill/>
                </a:ln>
                <a:solidFill>
                  <a:schemeClr val="tx1"/>
                </a:solidFill>
                <a:effectLst/>
                <a:uLnTx/>
                <a:uFillTx/>
                <a:latin typeface="+mj-lt"/>
                <a:ea typeface="+mj-ea"/>
                <a:cs typeface="+mj-cs"/>
              </a:rPr>
              <a:t> </a:t>
            </a:r>
            <a:r>
              <a:rPr kumimoji="0" lang="en-US" sz="4400" b="1" u="none" strike="noStrike" kern="1200" cap="none" spc="0" normalizeH="0" baseline="0" noProof="0" dirty="0">
                <a:ln>
                  <a:noFill/>
                </a:ln>
                <a:solidFill>
                  <a:schemeClr val="tx1"/>
                </a:solidFill>
                <a:effectLst/>
                <a:uLnTx/>
                <a:uFillTx/>
                <a:latin typeface="+mj-lt"/>
                <a:ea typeface="+mj-ea"/>
                <a:cs typeface="+mj-cs"/>
              </a:rPr>
              <a:t>team</a:t>
            </a:r>
            <a:r>
              <a:rPr kumimoji="0" lang="en-US" sz="4000" b="1" u="none" strike="noStrike" kern="1200" cap="none" spc="0" normalizeH="0" baseline="0" noProof="0" dirty="0">
                <a:ln>
                  <a:noFill/>
                </a:ln>
                <a:solidFill>
                  <a:schemeClr val="tx1"/>
                </a:solidFill>
                <a:effectLst/>
                <a:uLnTx/>
                <a:uFillTx/>
                <a:latin typeface="+mj-lt"/>
                <a:ea typeface="+mj-ea"/>
                <a:cs typeface="+mj-cs"/>
              </a:rPr>
              <a:t> </a:t>
            </a:r>
            <a:r>
              <a:rPr kumimoji="0" lang="en-US" sz="4400" b="1" u="none" strike="noStrike" kern="1200" cap="none" spc="0" normalizeH="0" baseline="0" noProof="0" dirty="0">
                <a:ln>
                  <a:noFill/>
                </a:ln>
                <a:solidFill>
                  <a:schemeClr val="tx1"/>
                </a:solidFill>
                <a:effectLst/>
                <a:uLnTx/>
                <a:uFillTx/>
                <a:latin typeface="+mj-lt"/>
                <a:ea typeface="+mj-ea"/>
                <a:cs typeface="+mj-cs"/>
              </a:rPr>
              <a:t>development</a:t>
            </a:r>
            <a:br>
              <a:rPr kumimoji="0" lang="en-US" sz="3600" b="0" i="0" u="none" strike="noStrike" kern="1200" cap="none" spc="0" normalizeH="0" baseline="0" noProof="0" dirty="0">
                <a:ln>
                  <a:noFill/>
                </a:ln>
                <a:solidFill>
                  <a:schemeClr val="tx1"/>
                </a:solidFill>
                <a:effectLst/>
                <a:uLnTx/>
                <a:uFillTx/>
                <a:latin typeface="+mj-lt"/>
                <a:ea typeface="+mj-ea"/>
                <a:cs typeface="+mj-cs"/>
              </a:rPr>
            </a:br>
            <a:endParaRPr kumimoji="0" lang="en-US" sz="3600" b="0" i="0" u="none" strike="noStrike" kern="1200" cap="none" spc="0" normalizeH="0" baseline="0" noProof="0" dirty="0">
              <a:ln>
                <a:noFill/>
              </a:ln>
              <a:solidFill>
                <a:schemeClr val="tx1"/>
              </a:solidFill>
              <a:effectLst/>
              <a:uLnTx/>
              <a:uFillTx/>
              <a:latin typeface="+mj-lt"/>
              <a:ea typeface="+mj-ea"/>
              <a:cs typeface="+mj-cs"/>
            </a:endParaRPr>
          </a:p>
        </p:txBody>
      </p:sp>
      <p:sp>
        <p:nvSpPr>
          <p:cNvPr id="38" name="Rectangle 12">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Isosceles Triangle 14">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Isosceles Triangle 16">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18">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Content Placeholder 2">
            <a:extLst>
              <a:ext uri="{FF2B5EF4-FFF2-40B4-BE49-F238E27FC236}">
                <a16:creationId xmlns:a16="http://schemas.microsoft.com/office/drawing/2014/main" id="{4D19DBDF-B905-A0AA-298F-2A234DBCEFFD}"/>
              </a:ext>
            </a:extLst>
          </p:cNvPr>
          <p:cNvGraphicFramePr>
            <a:graphicFrameLocks noGrp="1"/>
          </p:cNvGraphicFramePr>
          <p:nvPr>
            <p:ph idx="1"/>
            <p:extLst>
              <p:ext uri="{D42A27DB-BD31-4B8C-83A1-F6EECF244321}">
                <p14:modId xmlns:p14="http://schemas.microsoft.com/office/powerpoint/2010/main" val="2320269441"/>
              </p:ext>
            </p:extLst>
          </p:nvPr>
        </p:nvGraphicFramePr>
        <p:xfrm>
          <a:off x="838200" y="1457471"/>
          <a:ext cx="10515600" cy="47194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39414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4" name="TextBox 3">
            <a:extLst>
              <a:ext uri="{FF2B5EF4-FFF2-40B4-BE49-F238E27FC236}">
                <a16:creationId xmlns:a16="http://schemas.microsoft.com/office/drawing/2014/main" id="{1A0FBCC9-DC5B-430D-AF1C-93A54871A25D}"/>
              </a:ext>
            </a:extLst>
          </p:cNvPr>
          <p:cNvSpPr txBox="1"/>
          <p:nvPr/>
        </p:nvSpPr>
        <p:spPr>
          <a:xfrm>
            <a:off x="394191" y="1070800"/>
            <a:ext cx="4024891" cy="5583126"/>
          </a:xfrm>
          <a:prstGeom prst="rect">
            <a:avLst/>
          </a:prstGeom>
        </p:spPr>
        <p:txBody>
          <a:bodyPr vert="horz" lIns="91440" tIns="45720" rIns="91440" bIns="45720" rtlCol="0" anchor="ctr">
            <a:normAutofit/>
          </a:bodyPr>
          <a:lstStyle/>
          <a:p>
            <a:pPr marL="0" marR="0" lvl="0" indent="0" algn="ctr" fontAlgn="auto">
              <a:lnSpc>
                <a:spcPct val="90000"/>
              </a:lnSpc>
              <a:spcBef>
                <a:spcPct val="0"/>
              </a:spcBef>
              <a:spcAft>
                <a:spcPts val="600"/>
              </a:spcAft>
              <a:buClrTx/>
              <a:buSzTx/>
              <a:tabLst/>
              <a:defRPr/>
            </a:pPr>
            <a:r>
              <a:rPr kumimoji="0" lang="en-US" sz="4400" b="1" i="0" u="none" strike="noStrike" kern="1200" cap="none" spc="0" normalizeH="0" baseline="0" noProof="0" dirty="0">
                <a:ln>
                  <a:noFill/>
                </a:ln>
                <a:solidFill>
                  <a:schemeClr val="tx1"/>
                </a:solidFill>
                <a:effectLst/>
                <a:uLnTx/>
                <a:uFillTx/>
                <a:latin typeface="+mj-lt"/>
                <a:ea typeface="+mj-ea"/>
                <a:cs typeface="+mj-cs"/>
              </a:rPr>
              <a:t>Successful team development</a:t>
            </a:r>
            <a:br>
              <a:rPr kumimoji="0" lang="en-US" sz="8000" b="0" i="0" u="none" strike="noStrike" kern="1200" cap="none" spc="0" normalizeH="0" baseline="0" noProof="0" dirty="0">
                <a:ln>
                  <a:noFill/>
                </a:ln>
                <a:solidFill>
                  <a:schemeClr val="tx1"/>
                </a:solidFill>
                <a:effectLst/>
                <a:uLnTx/>
                <a:uFillTx/>
                <a:latin typeface="+mj-lt"/>
                <a:ea typeface="+mj-ea"/>
                <a:cs typeface="+mj-cs"/>
              </a:rPr>
            </a:br>
            <a:endParaRPr kumimoji="0" lang="en-US" sz="8000" b="0" i="0" u="none" strike="noStrike" kern="1200" cap="none" spc="0" normalizeH="0" baseline="0" noProof="0" dirty="0">
              <a:ln>
                <a:noFill/>
              </a:ln>
              <a:solidFill>
                <a:schemeClr val="tx1"/>
              </a:solidFill>
              <a:effectLst/>
              <a:uLnTx/>
              <a:uFillTx/>
              <a:latin typeface="+mj-lt"/>
              <a:ea typeface="+mj-ea"/>
              <a:cs typeface="+mj-cs"/>
            </a:endParaRPr>
          </a:p>
        </p:txBody>
      </p:sp>
      <p:cxnSp>
        <p:nvCxnSpPr>
          <p:cNvPr id="13" name="Straight Connector 12">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6" name="Content Placeholder 2">
            <a:extLst>
              <a:ext uri="{FF2B5EF4-FFF2-40B4-BE49-F238E27FC236}">
                <a16:creationId xmlns:a16="http://schemas.microsoft.com/office/drawing/2014/main" id="{343CF17A-E6F4-4D94-CE3B-41E8759DAAEA}"/>
              </a:ext>
            </a:extLst>
          </p:cNvPr>
          <p:cNvGraphicFramePr>
            <a:graphicFrameLocks noGrp="1"/>
          </p:cNvGraphicFramePr>
          <p:nvPr>
            <p:ph idx="1"/>
            <p:extLst>
              <p:ext uri="{D42A27DB-BD31-4B8C-83A1-F6EECF244321}">
                <p14:modId xmlns:p14="http://schemas.microsoft.com/office/powerpoint/2010/main" val="1563080099"/>
              </p:ext>
            </p:extLst>
          </p:nvPr>
        </p:nvGraphicFramePr>
        <p:xfrm>
          <a:off x="5037025" y="1070800"/>
          <a:ext cx="6760777"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513458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70">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04A7C12D-E1E4-4EA1-BCCC-0CE3E1146CDB}"/>
              </a:ext>
            </a:extLst>
          </p:cNvPr>
          <p:cNvSpPr txBox="1"/>
          <p:nvPr/>
        </p:nvSpPr>
        <p:spPr>
          <a:xfrm>
            <a:off x="177469" y="639520"/>
            <a:ext cx="4186711" cy="1719072"/>
          </a:xfrm>
          <a:prstGeom prst="rect">
            <a:avLst/>
          </a:prstGeom>
        </p:spPr>
        <p:txBody>
          <a:bodyPr vert="horz" lIns="91440" tIns="45720" rIns="91440" bIns="45720" rtlCol="0" anchor="ctr">
            <a:normAutofit/>
          </a:bodyPr>
          <a:lstStyle/>
          <a:p>
            <a:pPr marL="0" marR="0" lvl="0" indent="0" algn="ctr" fontAlgn="auto">
              <a:lnSpc>
                <a:spcPct val="90000"/>
              </a:lnSpc>
              <a:spcBef>
                <a:spcPct val="0"/>
              </a:spcBef>
              <a:spcAft>
                <a:spcPts val="600"/>
              </a:spcAft>
              <a:buClrTx/>
              <a:buSzTx/>
              <a:tabLst/>
              <a:defRPr/>
            </a:pPr>
            <a:r>
              <a:rPr kumimoji="0" lang="en-US" sz="3800" b="1" i="0" u="none" strike="noStrike" kern="1200" cap="none" spc="0" normalizeH="0" baseline="0" noProof="0" dirty="0">
                <a:ln>
                  <a:noFill/>
                </a:ln>
                <a:solidFill>
                  <a:schemeClr val="tx1"/>
                </a:solidFill>
                <a:effectLst/>
                <a:uLnTx/>
                <a:uFillTx/>
                <a:latin typeface="+mj-lt"/>
                <a:ea typeface="+mj-ea"/>
                <a:cs typeface="+mj-cs"/>
              </a:rPr>
              <a:t>Successful team development</a:t>
            </a:r>
            <a:endParaRPr kumimoji="0" lang="en-US" sz="3800" b="0" i="0" u="none" strike="noStrike" kern="1200" cap="none" spc="0" normalizeH="0" baseline="0" noProof="0" dirty="0">
              <a:ln>
                <a:noFill/>
              </a:ln>
              <a:solidFill>
                <a:schemeClr val="tx1"/>
              </a:solidFill>
              <a:effectLst/>
              <a:uLnTx/>
              <a:uFillTx/>
              <a:latin typeface="+mj-lt"/>
              <a:ea typeface="+mj-ea"/>
              <a:cs typeface="+mj-cs"/>
            </a:endParaRPr>
          </a:p>
        </p:txBody>
      </p:sp>
      <p:sp>
        <p:nvSpPr>
          <p:cNvPr id="1032" name="sketch line">
            <a:extLst>
              <a:ext uri="{FF2B5EF4-FFF2-40B4-BE49-F238E27FC236}">
                <a16:creationId xmlns:a16="http://schemas.microsoft.com/office/drawing/2014/main" id="{6357EC4F-235E-4222-A36F-C7878ACE37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320E62B-BD88-4F44-B5E9-BCDEC99A3359}"/>
              </a:ext>
            </a:extLst>
          </p:cNvPr>
          <p:cNvSpPr>
            <a:spLocks noGrp="1"/>
          </p:cNvSpPr>
          <p:nvPr>
            <p:ph idx="1"/>
          </p:nvPr>
        </p:nvSpPr>
        <p:spPr>
          <a:xfrm>
            <a:off x="465221" y="2807208"/>
            <a:ext cx="4154905" cy="3410712"/>
          </a:xfrm>
        </p:spPr>
        <p:txBody>
          <a:bodyPr vert="horz" lIns="91440" tIns="45720" rIns="91440" bIns="45720" rtlCol="0" anchor="t">
            <a:normAutofit/>
          </a:bodyPr>
          <a:lstStyle/>
          <a:p>
            <a:r>
              <a:rPr lang="en-US" sz="3200" dirty="0"/>
              <a:t>The team members should be focused towards their goals</a:t>
            </a:r>
            <a:endParaRPr lang="en-US" sz="800" dirty="0"/>
          </a:p>
          <a:p>
            <a:endParaRPr lang="en-US" sz="800" dirty="0"/>
          </a:p>
          <a:p>
            <a:r>
              <a:rPr lang="en-US" sz="3200" dirty="0"/>
              <a:t>The leader should focus on the diversity of the team</a:t>
            </a:r>
          </a:p>
          <a:p>
            <a:pPr marL="0"/>
            <a:endParaRPr lang="en-US" sz="3200" dirty="0"/>
          </a:p>
        </p:txBody>
      </p:sp>
      <p:pic>
        <p:nvPicPr>
          <p:cNvPr id="1026" name="Picture 2" descr="Improving Team Performance - How to achieve teamwork success?">
            <a:extLst>
              <a:ext uri="{FF2B5EF4-FFF2-40B4-BE49-F238E27FC236}">
                <a16:creationId xmlns:a16="http://schemas.microsoft.com/office/drawing/2014/main" id="{6064BACD-0183-460E-9860-BD31ADAADDB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841769" y="1128098"/>
            <a:ext cx="6903720" cy="3607193"/>
          </a:xfrm>
          <a:prstGeom prst="rect">
            <a:avLst/>
          </a:prstGeom>
          <a:noFill/>
          <a:effectLst>
            <a:reflection blurRad="6350" stA="52000" endA="300" endPos="35000" dir="5400000" sy="-100000" algn="bl" rotWithShape="0"/>
            <a:softEdge rad="22147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8601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Hands moving forward">
            <a:extLst>
              <a:ext uri="{FF2B5EF4-FFF2-40B4-BE49-F238E27FC236}">
                <a16:creationId xmlns:a16="http://schemas.microsoft.com/office/drawing/2014/main" id="{00E01127-17AC-A74A-3B54-ABA4699E76AF}"/>
              </a:ext>
            </a:extLst>
          </p:cNvPr>
          <p:cNvPicPr>
            <a:picLocks noChangeAspect="1"/>
          </p:cNvPicPr>
          <p:nvPr/>
        </p:nvPicPr>
        <p:blipFill rotWithShape="1">
          <a:blip r:embed="rId3"/>
          <a:srcRect t="14808" b="1753"/>
          <a:stretch/>
        </p:blipFill>
        <p:spPr>
          <a:xfrm>
            <a:off x="1" y="10"/>
            <a:ext cx="9669642" cy="6857990"/>
          </a:xfrm>
          <a:prstGeom prst="rect">
            <a:avLst/>
          </a:prstGeom>
        </p:spPr>
      </p:pic>
      <p:sp>
        <p:nvSpPr>
          <p:cNvPr id="15" name="Rectangle 1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DD961759-E158-4EFF-91E0-DEB207572651}"/>
              </a:ext>
            </a:extLst>
          </p:cNvPr>
          <p:cNvSpPr txBox="1"/>
          <p:nvPr/>
        </p:nvSpPr>
        <p:spPr>
          <a:xfrm>
            <a:off x="7531610" y="182563"/>
            <a:ext cx="4404059" cy="1899912"/>
          </a:xfrm>
          <a:prstGeom prst="rect">
            <a:avLst/>
          </a:prstGeom>
        </p:spPr>
        <p:txBody>
          <a:bodyPr vert="horz" lIns="91440" tIns="45720" rIns="91440" bIns="45720" rtlCol="0" anchor="ctr">
            <a:normAutofit/>
          </a:bodyPr>
          <a:lstStyle/>
          <a:p>
            <a:pPr marL="0" marR="0" lvl="0" indent="0" algn="ctr" fontAlgn="auto">
              <a:lnSpc>
                <a:spcPct val="90000"/>
              </a:lnSpc>
              <a:spcBef>
                <a:spcPct val="0"/>
              </a:spcBef>
              <a:spcAft>
                <a:spcPts val="600"/>
              </a:spcAft>
              <a:buClrTx/>
              <a:buSzTx/>
              <a:tabLst/>
              <a:defRPr/>
            </a:pPr>
            <a:r>
              <a:rPr kumimoji="0" lang="en-US" sz="4000" b="1" i="0" u="none" strike="noStrike" cap="none" spc="0" normalizeH="0" baseline="0" noProof="0" dirty="0">
                <a:ln>
                  <a:noFill/>
                </a:ln>
                <a:effectLst/>
                <a:uLnTx/>
                <a:uFillTx/>
                <a:latin typeface="+mj-lt"/>
                <a:ea typeface="+mj-ea"/>
                <a:cs typeface="+mj-cs"/>
              </a:rPr>
              <a:t>Successful team development</a:t>
            </a:r>
            <a:endParaRPr kumimoji="0" lang="en-US" sz="4000" b="0" i="0" u="none" strike="noStrike" cap="none" spc="0" normalizeH="0" baseline="0" noProof="0" dirty="0">
              <a:ln>
                <a:noFill/>
              </a:ln>
              <a:effectLst/>
              <a:uLnTx/>
              <a:uFillTx/>
              <a:latin typeface="+mj-lt"/>
              <a:ea typeface="+mj-ea"/>
              <a:cs typeface="+mj-cs"/>
            </a:endParaRPr>
          </a:p>
        </p:txBody>
      </p:sp>
      <p:sp>
        <p:nvSpPr>
          <p:cNvPr id="3" name="Content Placeholder 2">
            <a:extLst>
              <a:ext uri="{FF2B5EF4-FFF2-40B4-BE49-F238E27FC236}">
                <a16:creationId xmlns:a16="http://schemas.microsoft.com/office/drawing/2014/main" id="{D265115F-F0CC-4679-94FC-E06DCF84F2A3}"/>
              </a:ext>
            </a:extLst>
          </p:cNvPr>
          <p:cNvSpPr>
            <a:spLocks noGrp="1"/>
          </p:cNvSpPr>
          <p:nvPr>
            <p:ph idx="1"/>
          </p:nvPr>
        </p:nvSpPr>
        <p:spPr>
          <a:xfrm>
            <a:off x="7403616" y="2265037"/>
            <a:ext cx="4532053" cy="4058674"/>
          </a:xfrm>
        </p:spPr>
        <p:txBody>
          <a:bodyPr vert="horz" lIns="91440" tIns="45720" rIns="91440" bIns="45720" rtlCol="0">
            <a:noAutofit/>
          </a:bodyPr>
          <a:lstStyle/>
          <a:p>
            <a:pPr algn="ctr"/>
            <a:r>
              <a:rPr lang="en-US" sz="3200" dirty="0"/>
              <a:t>The leader should extend the hand of support towards the employees</a:t>
            </a:r>
          </a:p>
          <a:p>
            <a:pPr algn="ctr"/>
            <a:r>
              <a:rPr lang="en-US" sz="3200" dirty="0"/>
              <a:t>Maintain a friendly and healthy environment to receive the best performance</a:t>
            </a:r>
          </a:p>
        </p:txBody>
      </p:sp>
    </p:spTree>
    <p:extLst>
      <p:ext uri="{BB962C8B-B14F-4D97-AF65-F5344CB8AC3E}">
        <p14:creationId xmlns:p14="http://schemas.microsoft.com/office/powerpoint/2010/main" val="65084978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A0AF967-54A5-7F41-A3CF-FE0AFDC0B53D}"/>
              </a:ext>
            </a:extLst>
          </p:cNvPr>
          <p:cNvSpPr>
            <a:spLocks noGrp="1"/>
          </p:cNvSpPr>
          <p:nvPr>
            <p:ph type="title"/>
          </p:nvPr>
        </p:nvSpPr>
        <p:spPr>
          <a:xfrm>
            <a:off x="835926" y="-65877"/>
            <a:ext cx="3082372" cy="1135737"/>
          </a:xfrm>
        </p:spPr>
        <p:txBody>
          <a:bodyPr>
            <a:normAutofit/>
          </a:bodyPr>
          <a:lstStyle/>
          <a:p>
            <a:r>
              <a:rPr lang="en-US" sz="3600" dirty="0"/>
              <a:t>References:</a:t>
            </a:r>
          </a:p>
        </p:txBody>
      </p:sp>
      <p:sp>
        <p:nvSpPr>
          <p:cNvPr id="12" name="Content Placeholder 11">
            <a:extLst>
              <a:ext uri="{FF2B5EF4-FFF2-40B4-BE49-F238E27FC236}">
                <a16:creationId xmlns:a16="http://schemas.microsoft.com/office/drawing/2014/main" id="{06C4B6D9-6392-8D44-8590-4423EA0ACAAB}"/>
              </a:ext>
            </a:extLst>
          </p:cNvPr>
          <p:cNvSpPr>
            <a:spLocks noGrp="1"/>
          </p:cNvSpPr>
          <p:nvPr>
            <p:ph idx="1"/>
          </p:nvPr>
        </p:nvSpPr>
        <p:spPr>
          <a:xfrm>
            <a:off x="309657" y="821082"/>
            <a:ext cx="11572686" cy="6144872"/>
          </a:xfrm>
        </p:spPr>
        <p:txBody>
          <a:bodyPr>
            <a:noAutofit/>
          </a:bodyPr>
          <a:lstStyle/>
          <a:p>
            <a:r>
              <a:rPr lang="en-GB" sz="1500" dirty="0">
                <a:latin typeface="+mj-lt"/>
              </a:rPr>
              <a:t>Actionable Leadership Guides. 2021. </a:t>
            </a:r>
            <a:r>
              <a:rPr lang="en-GB" sz="1500" i="1" dirty="0">
                <a:latin typeface="+mj-lt"/>
              </a:rPr>
              <a:t>Why Leadership is Important: The Eleven Keys to Leadership</a:t>
            </a:r>
            <a:r>
              <a:rPr lang="en-GB" sz="1500" dirty="0">
                <a:latin typeface="+mj-lt"/>
              </a:rPr>
              <a:t>. [online] Available at: &lt;https://www.the10minuteleader.com/why-leadership-is-important-the-eleven-keys-to-leadership/&gt; [Accessed 23 April 2022].</a:t>
            </a:r>
          </a:p>
          <a:p>
            <a:r>
              <a:rPr lang="en-IN" sz="1500" dirty="0">
                <a:solidFill>
                  <a:srgbClr val="222222"/>
                </a:solidFill>
                <a:latin typeface="+mj-lt"/>
                <a:ea typeface="Calibri" panose="020F0502020204030204" pitchFamily="34" charset="0"/>
                <a:cs typeface="Times New Roman" panose="02020603050405020304" pitchFamily="18" charset="0"/>
              </a:rPr>
              <a:t>Apoorva, M., 2019. Impact of teamwork on organisation performance. </a:t>
            </a:r>
            <a:r>
              <a:rPr lang="en-IN" sz="1500" i="1" dirty="0">
                <a:latin typeface="+mj-lt"/>
                <a:ea typeface="Calibri" panose="020F0502020204030204" pitchFamily="34" charset="0"/>
                <a:cs typeface="Times New Roman" panose="02020603050405020304" pitchFamily="18" charset="0"/>
              </a:rPr>
              <a:t>International Journal of Research in Engineering, Science and Management</a:t>
            </a:r>
            <a:r>
              <a:rPr lang="en-IN" sz="1500" dirty="0">
                <a:latin typeface="+mj-lt"/>
                <a:ea typeface="Calibri" panose="020F0502020204030204" pitchFamily="34" charset="0"/>
                <a:cs typeface="Times New Roman" panose="02020603050405020304" pitchFamily="18" charset="0"/>
              </a:rPr>
              <a:t>, </a:t>
            </a:r>
            <a:r>
              <a:rPr lang="en-IN" sz="1500" i="1" dirty="0">
                <a:latin typeface="+mj-lt"/>
                <a:ea typeface="Calibri" panose="020F0502020204030204" pitchFamily="34" charset="0"/>
                <a:cs typeface="Times New Roman" panose="02020603050405020304" pitchFamily="18" charset="0"/>
              </a:rPr>
              <a:t>2</a:t>
            </a:r>
            <a:r>
              <a:rPr lang="en-IN" sz="1500" dirty="0">
                <a:latin typeface="+mj-lt"/>
                <a:ea typeface="Calibri" panose="020F0502020204030204" pitchFamily="34" charset="0"/>
                <a:cs typeface="Times New Roman" panose="02020603050405020304" pitchFamily="18" charset="0"/>
              </a:rPr>
              <a:t>(2), pp.9-11.</a:t>
            </a:r>
            <a:endParaRPr lang="en-GB" sz="1500" dirty="0">
              <a:latin typeface="+mj-lt"/>
            </a:endParaRPr>
          </a:p>
          <a:p>
            <a:r>
              <a:rPr lang="en-GB" sz="1500" dirty="0">
                <a:latin typeface="+mj-lt"/>
              </a:rPr>
              <a:t>‌Belbin, M. (1993). Team roles at work. [online] Oxford: Butterworth - Heinemann. Available at: https://</a:t>
            </a:r>
            <a:r>
              <a:rPr lang="en-GB" sz="1500" dirty="0" err="1">
                <a:latin typeface="+mj-lt"/>
              </a:rPr>
              <a:t>www.worldcat.org</a:t>
            </a:r>
            <a:r>
              <a:rPr lang="en-GB" sz="1500" dirty="0">
                <a:latin typeface="+mj-lt"/>
              </a:rPr>
              <a:t>/title/team-roles-at-work/</a:t>
            </a:r>
            <a:r>
              <a:rPr lang="en-GB" sz="1500" dirty="0" err="1">
                <a:latin typeface="+mj-lt"/>
              </a:rPr>
              <a:t>oclc</a:t>
            </a:r>
            <a:r>
              <a:rPr lang="en-GB" sz="1500" dirty="0">
                <a:latin typeface="+mj-lt"/>
              </a:rPr>
              <a:t>/610009063 [Accessed 7 Apr. 2022]</a:t>
            </a:r>
          </a:p>
          <a:p>
            <a:r>
              <a:rPr lang="en-GB" sz="1500" dirty="0">
                <a:latin typeface="+mj-lt"/>
              </a:rPr>
              <a:t>Belbin (2022). Belbin Team Roles. [online] </a:t>
            </a:r>
            <a:r>
              <a:rPr lang="en-GB" sz="1500" dirty="0" err="1">
                <a:latin typeface="+mj-lt"/>
              </a:rPr>
              <a:t>Belbin.com</a:t>
            </a:r>
            <a:r>
              <a:rPr lang="en-GB" sz="1500" dirty="0">
                <a:latin typeface="+mj-lt"/>
              </a:rPr>
              <a:t>. Available at: https://</a:t>
            </a:r>
            <a:r>
              <a:rPr lang="en-GB" sz="1500" dirty="0" err="1">
                <a:latin typeface="+mj-lt"/>
              </a:rPr>
              <a:t>www.belbin.com</a:t>
            </a:r>
            <a:r>
              <a:rPr lang="en-GB" sz="1500" dirty="0">
                <a:latin typeface="+mj-lt"/>
              </a:rPr>
              <a:t>/about/</a:t>
            </a:r>
            <a:r>
              <a:rPr lang="en-GB" sz="1500" dirty="0" err="1">
                <a:latin typeface="+mj-lt"/>
              </a:rPr>
              <a:t>belbin</a:t>
            </a:r>
            <a:r>
              <a:rPr lang="en-GB" sz="1500" dirty="0">
                <a:latin typeface="+mj-lt"/>
              </a:rPr>
              <a:t>-team-roles [Accessed 8 Apr. 2022]</a:t>
            </a:r>
          </a:p>
          <a:p>
            <a:r>
              <a:rPr lang="en-GB" sz="1500" dirty="0" err="1">
                <a:latin typeface="+mj-lt"/>
              </a:rPr>
              <a:t>Belbin.com</a:t>
            </a:r>
            <a:r>
              <a:rPr lang="en-GB" sz="1500" dirty="0">
                <a:latin typeface="+mj-lt"/>
              </a:rPr>
              <a:t>. 2019. </a:t>
            </a:r>
            <a:r>
              <a:rPr lang="en-GB" sz="1500" i="1" dirty="0">
                <a:latin typeface="+mj-lt"/>
              </a:rPr>
              <a:t>1, 2, 3</a:t>
            </a:r>
            <a:r>
              <a:rPr lang="en-GB" sz="1500" dirty="0">
                <a:latin typeface="+mj-lt"/>
              </a:rPr>
              <a:t>. [online] Available at: &lt;https://</a:t>
            </a:r>
            <a:r>
              <a:rPr lang="en-GB" sz="1500" dirty="0" err="1">
                <a:latin typeface="+mj-lt"/>
              </a:rPr>
              <a:t>www.belbin.com</a:t>
            </a:r>
            <a:r>
              <a:rPr lang="en-GB" sz="1500" dirty="0">
                <a:latin typeface="+mj-lt"/>
              </a:rPr>
              <a:t>/media/2562/belbin-tuckman-high-performing-teams-management-leadership-september-2019.pdf&gt; [Accessed 23 April 2022].</a:t>
            </a:r>
          </a:p>
          <a:p>
            <a:r>
              <a:rPr lang="en-IN" sz="1500" dirty="0">
                <a:latin typeface="+mj-lt"/>
                <a:ea typeface="Calibri" panose="020F0502020204030204" pitchFamily="34" charset="0"/>
                <a:cs typeface="Times New Roman" panose="02020603050405020304" pitchFamily="18" charset="0"/>
              </a:rPr>
              <a:t>Bravo, R., </a:t>
            </a:r>
            <a:r>
              <a:rPr lang="en-IN" sz="1500" dirty="0" err="1">
                <a:latin typeface="+mj-lt"/>
                <a:ea typeface="Calibri" panose="020F0502020204030204" pitchFamily="34" charset="0"/>
                <a:cs typeface="Times New Roman" panose="02020603050405020304" pitchFamily="18" charset="0"/>
              </a:rPr>
              <a:t>Catalán</a:t>
            </a:r>
            <a:r>
              <a:rPr lang="en-IN" sz="1500" dirty="0">
                <a:latin typeface="+mj-lt"/>
                <a:ea typeface="Calibri" panose="020F0502020204030204" pitchFamily="34" charset="0"/>
                <a:cs typeface="Times New Roman" panose="02020603050405020304" pitchFamily="18" charset="0"/>
              </a:rPr>
              <a:t>, S. and Pina, J.M., 2019. Analysing teamwork in higher education: An empirical study on the antecedents and consequences of team cohesiveness. </a:t>
            </a:r>
            <a:r>
              <a:rPr lang="en-IN" sz="1500" i="1" dirty="0">
                <a:latin typeface="+mj-lt"/>
                <a:ea typeface="Calibri" panose="020F0502020204030204" pitchFamily="34" charset="0"/>
                <a:cs typeface="Times New Roman" panose="02020603050405020304" pitchFamily="18" charset="0"/>
              </a:rPr>
              <a:t>Studies in Higher Education</a:t>
            </a:r>
            <a:r>
              <a:rPr lang="en-IN" sz="1500" dirty="0">
                <a:latin typeface="+mj-lt"/>
                <a:ea typeface="Calibri" panose="020F0502020204030204" pitchFamily="34" charset="0"/>
                <a:cs typeface="Times New Roman" panose="02020603050405020304" pitchFamily="18" charset="0"/>
              </a:rPr>
              <a:t>, </a:t>
            </a:r>
            <a:r>
              <a:rPr lang="en-IN" sz="1500" i="1" dirty="0">
                <a:latin typeface="+mj-lt"/>
                <a:ea typeface="Calibri" panose="020F0502020204030204" pitchFamily="34" charset="0"/>
                <a:cs typeface="Times New Roman" panose="02020603050405020304" pitchFamily="18" charset="0"/>
              </a:rPr>
              <a:t>44</a:t>
            </a:r>
            <a:r>
              <a:rPr lang="en-IN" sz="1500" dirty="0">
                <a:latin typeface="+mj-lt"/>
                <a:ea typeface="Calibri" panose="020F0502020204030204" pitchFamily="34" charset="0"/>
                <a:cs typeface="Times New Roman" panose="02020603050405020304" pitchFamily="18" charset="0"/>
              </a:rPr>
              <a:t>(7), pp.1153-1165. Available at: </a:t>
            </a:r>
            <a:r>
              <a:rPr lang="en-IN" sz="1500" dirty="0">
                <a:latin typeface="+mj-lt"/>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https://www.tandfonline.com/doi/abs/10.1080/03075079.2017.1420049</a:t>
            </a:r>
            <a:endParaRPr lang="en-IN" sz="1500" dirty="0">
              <a:latin typeface="+mj-lt"/>
              <a:ea typeface="Calibri" panose="020F0502020204030204" pitchFamily="34" charset="0"/>
              <a:cs typeface="Times New Roman" panose="02020603050405020304" pitchFamily="18" charset="0"/>
            </a:endParaRPr>
          </a:p>
          <a:p>
            <a:r>
              <a:rPr lang="en-US" sz="1500" dirty="0" err="1">
                <a:latin typeface="+mj-lt"/>
                <a:cs typeface="Calibri"/>
              </a:rPr>
              <a:t>Debenport</a:t>
            </a:r>
            <a:r>
              <a:rPr lang="en-US" sz="1500" dirty="0">
                <a:latin typeface="+mj-lt"/>
                <a:cs typeface="Calibri"/>
              </a:rPr>
              <a:t>, S.(2015). </a:t>
            </a:r>
            <a:r>
              <a:rPr lang="en-US" sz="1500" dirty="0">
                <a:latin typeface="+mj-lt"/>
                <a:cs typeface="Calibri Light"/>
              </a:rPr>
              <a:t>These 11 Secret Pregame Rituals Of Student Athletes Will Help You Win At Everyday Life. </a:t>
            </a:r>
            <a:r>
              <a:rPr lang="en-US" sz="1500" i="1" dirty="0" err="1">
                <a:latin typeface="+mj-lt"/>
                <a:cs typeface="Calibri Light"/>
              </a:rPr>
              <a:t>Huffpost</a:t>
            </a:r>
            <a:r>
              <a:rPr lang="en-US" sz="1500" i="1" dirty="0">
                <a:latin typeface="+mj-lt"/>
                <a:cs typeface="Calibri Light"/>
              </a:rPr>
              <a:t> </a:t>
            </a:r>
            <a:r>
              <a:rPr lang="en-US" sz="1500" dirty="0">
                <a:latin typeface="+mj-lt"/>
                <a:cs typeface="Calibri"/>
              </a:rPr>
              <a:t>[Image], [Online] Available at:</a:t>
            </a:r>
            <a:r>
              <a:rPr lang="en-US" sz="1500" dirty="0">
                <a:latin typeface="+mj-lt"/>
                <a:ea typeface="+mn-lt"/>
                <a:cs typeface="+mn-lt"/>
                <a:hlinkClick r:id="rId3"/>
              </a:rPr>
              <a:t> https://www.huffpost.com/entry/pregame-secrets-student-athletes_n_7832954</a:t>
            </a:r>
            <a:r>
              <a:rPr lang="en-US" sz="1500" dirty="0">
                <a:latin typeface="+mj-lt"/>
                <a:ea typeface="+mn-lt"/>
                <a:cs typeface="+mn-lt"/>
              </a:rPr>
              <a:t> [Accessed 24 April 2022].</a:t>
            </a:r>
            <a:endParaRPr lang="en-IN" sz="1500" dirty="0">
              <a:latin typeface="+mj-lt"/>
              <a:ea typeface="Calibri" panose="020F0502020204030204" pitchFamily="34" charset="0"/>
              <a:cs typeface="Times New Roman" panose="02020603050405020304" pitchFamily="18" charset="0"/>
            </a:endParaRPr>
          </a:p>
          <a:p>
            <a:r>
              <a:rPr lang="en-IN" sz="1500" dirty="0">
                <a:latin typeface="+mj-lt"/>
                <a:ea typeface="Calibri" panose="020F0502020204030204" pitchFamily="34" charset="0"/>
                <a:cs typeface="Times New Roman" panose="02020603050405020304" pitchFamily="18" charset="0"/>
              </a:rPr>
              <a:t>Eisenberg, J., Post, C. and </a:t>
            </a:r>
            <a:r>
              <a:rPr lang="en-IN" sz="1500" dirty="0" err="1">
                <a:latin typeface="+mj-lt"/>
                <a:ea typeface="Calibri" panose="020F0502020204030204" pitchFamily="34" charset="0"/>
                <a:cs typeface="Times New Roman" panose="02020603050405020304" pitchFamily="18" charset="0"/>
              </a:rPr>
              <a:t>DiTomaso</a:t>
            </a:r>
            <a:r>
              <a:rPr lang="en-IN" sz="1500" dirty="0">
                <a:latin typeface="+mj-lt"/>
                <a:ea typeface="Calibri" panose="020F0502020204030204" pitchFamily="34" charset="0"/>
                <a:cs typeface="Times New Roman" panose="02020603050405020304" pitchFamily="18" charset="0"/>
              </a:rPr>
              <a:t>, N., 2019. Team dispersion and performance: The role of team communication and transformational leadership. </a:t>
            </a:r>
            <a:r>
              <a:rPr lang="en-IN" sz="1500" i="1" dirty="0">
                <a:latin typeface="+mj-lt"/>
                <a:ea typeface="Calibri" panose="020F0502020204030204" pitchFamily="34" charset="0"/>
                <a:cs typeface="Times New Roman" panose="02020603050405020304" pitchFamily="18" charset="0"/>
              </a:rPr>
              <a:t>Small Group Research</a:t>
            </a:r>
            <a:r>
              <a:rPr lang="en-IN" sz="1500" dirty="0">
                <a:latin typeface="+mj-lt"/>
                <a:ea typeface="Calibri" panose="020F0502020204030204" pitchFamily="34" charset="0"/>
                <a:cs typeface="Times New Roman" panose="02020603050405020304" pitchFamily="18" charset="0"/>
              </a:rPr>
              <a:t>, </a:t>
            </a:r>
            <a:r>
              <a:rPr lang="en-IN" sz="1500" i="1" dirty="0">
                <a:latin typeface="+mj-lt"/>
                <a:ea typeface="Calibri" panose="020F0502020204030204" pitchFamily="34" charset="0"/>
                <a:cs typeface="Times New Roman" panose="02020603050405020304" pitchFamily="18" charset="0"/>
              </a:rPr>
              <a:t>50</a:t>
            </a:r>
            <a:r>
              <a:rPr lang="en-IN" sz="1500" dirty="0">
                <a:latin typeface="+mj-lt"/>
                <a:ea typeface="Calibri" panose="020F0502020204030204" pitchFamily="34" charset="0"/>
                <a:cs typeface="Times New Roman" panose="02020603050405020304" pitchFamily="18" charset="0"/>
              </a:rPr>
              <a:t>(3), pp.348-380. Available at: </a:t>
            </a:r>
            <a:r>
              <a:rPr lang="en-IN" sz="1500" dirty="0">
                <a:latin typeface="+mj-lt"/>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https://journals.sagepub.com/doi/full/10.1177/1046496419827376</a:t>
            </a:r>
            <a:endParaRPr lang="en-IN" sz="1500" dirty="0">
              <a:latin typeface="+mj-lt"/>
              <a:ea typeface="Calibri" panose="020F0502020204030204" pitchFamily="34" charset="0"/>
              <a:cs typeface="Times New Roman" panose="02020603050405020304" pitchFamily="18" charset="0"/>
            </a:endParaRPr>
          </a:p>
          <a:p>
            <a:r>
              <a:rPr lang="en-US" sz="1500" dirty="0">
                <a:latin typeface="+mj-lt"/>
              </a:rPr>
              <a:t>FIREFIGHTERS. </a:t>
            </a:r>
            <a:r>
              <a:rPr lang="en-US" sz="1500" i="1" dirty="0">
                <a:latin typeface="+mj-lt"/>
              </a:rPr>
              <a:t>RTE</a:t>
            </a:r>
            <a:r>
              <a:rPr lang="en-US" sz="1500" dirty="0">
                <a:latin typeface="+mj-lt"/>
              </a:rPr>
              <a:t> [Image], [Online]</a:t>
            </a:r>
            <a:r>
              <a:rPr lang="en-US" sz="1500" dirty="0">
                <a:latin typeface="+mj-lt"/>
                <a:ea typeface="+mn-lt"/>
                <a:cs typeface="+mn-lt"/>
              </a:rPr>
              <a:t> Available at: </a:t>
            </a:r>
            <a:r>
              <a:rPr lang="en-US" sz="1500" dirty="0">
                <a:latin typeface="+mj-lt"/>
                <a:ea typeface="+mn-lt"/>
                <a:cs typeface="+mn-lt"/>
                <a:hlinkClick r:id="rId5"/>
              </a:rPr>
              <a:t>https://presspack.rte.ie/2012/09/04/firefighters/</a:t>
            </a:r>
            <a:r>
              <a:rPr lang="en-US" sz="1500" dirty="0">
                <a:latin typeface="+mj-lt"/>
                <a:ea typeface="+mn-lt"/>
                <a:cs typeface="+mn-lt"/>
              </a:rPr>
              <a:t> [Accessed 15 May 2022].</a:t>
            </a:r>
            <a:endParaRPr lang="en-GB" sz="1500" dirty="0">
              <a:latin typeface="+mj-lt"/>
            </a:endParaRPr>
          </a:p>
          <a:p>
            <a:r>
              <a:rPr lang="en-GB" sz="1500" dirty="0">
                <a:latin typeface="+mj-lt"/>
              </a:rPr>
              <a:t>Hackett, R. (2015). Belbin Ireland. [online] Belbin Ireland. Available at: http://</a:t>
            </a:r>
            <a:r>
              <a:rPr lang="en-GB" sz="1500" dirty="0" err="1">
                <a:latin typeface="+mj-lt"/>
              </a:rPr>
              <a:t>www.belbin.ie</a:t>
            </a:r>
            <a:r>
              <a:rPr lang="en-GB" sz="1500" dirty="0">
                <a:latin typeface="+mj-lt"/>
              </a:rPr>
              <a:t>/understanding-team-roles-can-improve-team-performance/ [Accessed 8 Apr. 2022]</a:t>
            </a:r>
          </a:p>
          <a:p>
            <a:r>
              <a:rPr lang="en-US" sz="1500" dirty="0">
                <a:latin typeface="+mj-lt"/>
                <a:ea typeface="+mn-lt"/>
                <a:cs typeface="+mn-lt"/>
              </a:rPr>
              <a:t>Healthcare teams: Composition of healthcare teams. </a:t>
            </a:r>
            <a:r>
              <a:rPr lang="en-US" sz="1500" i="1" dirty="0">
                <a:latin typeface="+mj-lt"/>
                <a:ea typeface="+mn-lt"/>
                <a:cs typeface="+mn-lt"/>
              </a:rPr>
              <a:t>CMPA </a:t>
            </a:r>
            <a:r>
              <a:rPr lang="en-US" sz="1500" dirty="0">
                <a:latin typeface="+mj-lt"/>
                <a:ea typeface="+mn-lt"/>
                <a:cs typeface="+mn-lt"/>
              </a:rPr>
              <a:t>[Image], [Online] Available </a:t>
            </a:r>
            <a:r>
              <a:rPr lang="en-US" sz="1500" dirty="0" err="1">
                <a:latin typeface="+mj-lt"/>
                <a:ea typeface="+mn-lt"/>
                <a:cs typeface="+mn-lt"/>
              </a:rPr>
              <a:t>at:</a:t>
            </a:r>
            <a:r>
              <a:rPr lang="en-US" sz="1500" dirty="0" err="1">
                <a:latin typeface="+mj-lt"/>
                <a:ea typeface="+mn-lt"/>
                <a:cs typeface="+mn-lt"/>
                <a:hlinkClick r:id="rId6">
                  <a:extLst>
                    <a:ext uri="{A12FA001-AC4F-418D-AE19-62706E023703}">
                      <ahyp:hlinkClr xmlns:ahyp="http://schemas.microsoft.com/office/drawing/2018/hyperlinkcolor" val="tx"/>
                    </a:ext>
                  </a:extLst>
                </a:hlinkClick>
              </a:rPr>
              <a:t>https</a:t>
            </a:r>
            <a:r>
              <a:rPr lang="en-US" sz="1500" dirty="0">
                <a:latin typeface="+mj-lt"/>
                <a:ea typeface="+mn-lt"/>
                <a:cs typeface="+mn-lt"/>
                <a:hlinkClick r:id="rId6">
                  <a:extLst>
                    <a:ext uri="{A12FA001-AC4F-418D-AE19-62706E023703}">
                      <ahyp:hlinkClr xmlns:ahyp="http://schemas.microsoft.com/office/drawing/2018/hyperlinkcolor" val="tx"/>
                    </a:ext>
                  </a:extLst>
                </a:hlinkClick>
              </a:rPr>
              <a:t>://www.cmpa-acpm.ca/serve/docs/ela/goodpracticesguide/pages/teams/Healthcare_teams/composition_of_healthcare_teams-e.html</a:t>
            </a:r>
            <a:r>
              <a:rPr lang="en-US" sz="1500" dirty="0">
                <a:latin typeface="+mj-lt"/>
                <a:ea typeface="+mn-lt"/>
                <a:cs typeface="+mn-lt"/>
              </a:rPr>
              <a:t> [Accessed 11 May 2022].</a:t>
            </a:r>
            <a:endParaRPr lang="en-GB" sz="1500" dirty="0">
              <a:latin typeface="+mj-lt"/>
            </a:endParaRPr>
          </a:p>
          <a:p>
            <a:endParaRPr lang="en-GB" sz="1500" dirty="0">
              <a:latin typeface="+mj-lt"/>
            </a:endParaRPr>
          </a:p>
        </p:txBody>
      </p:sp>
      <p:sp>
        <p:nvSpPr>
          <p:cNvPr id="19" name="Rectangle 18">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Isosceles Triangle 20">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Isosceles Triangle 22">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Rectangle 2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3630596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5D604C4-D664-4FDB-8191-9069EA87D590}"/>
              </a:ext>
            </a:extLst>
          </p:cNvPr>
          <p:cNvSpPr>
            <a:spLocks noGrp="1"/>
          </p:cNvSpPr>
          <p:nvPr>
            <p:ph type="title"/>
          </p:nvPr>
        </p:nvSpPr>
        <p:spPr>
          <a:xfrm>
            <a:off x="856236" y="79897"/>
            <a:ext cx="2325364" cy="1135737"/>
          </a:xfrm>
        </p:spPr>
        <p:txBody>
          <a:bodyPr>
            <a:normAutofit/>
          </a:bodyPr>
          <a:lstStyle/>
          <a:p>
            <a:r>
              <a:rPr lang="en-IN" sz="3600" dirty="0">
                <a:effectLst/>
                <a:ea typeface="Times New Roman" panose="02020603050405020304" pitchFamily="18" charset="0"/>
                <a:cs typeface="Times New Roman" panose="02020603050405020304" pitchFamily="18" charset="0"/>
              </a:rPr>
              <a:t>References</a:t>
            </a:r>
            <a:endParaRPr lang="en-IN" sz="3600" dirty="0">
              <a:cs typeface="Times New Roman" panose="02020603050405020304" pitchFamily="18" charset="0"/>
            </a:endParaRPr>
          </a:p>
        </p:txBody>
      </p:sp>
      <p:sp>
        <p:nvSpPr>
          <p:cNvPr id="3" name="Content Placeholder 2">
            <a:extLst>
              <a:ext uri="{FF2B5EF4-FFF2-40B4-BE49-F238E27FC236}">
                <a16:creationId xmlns:a16="http://schemas.microsoft.com/office/drawing/2014/main" id="{0A82341E-CF09-4346-A7AC-4CBCB86D62B8}"/>
              </a:ext>
            </a:extLst>
          </p:cNvPr>
          <p:cNvSpPr>
            <a:spLocks noGrp="1"/>
          </p:cNvSpPr>
          <p:nvPr>
            <p:ph idx="1"/>
          </p:nvPr>
        </p:nvSpPr>
        <p:spPr>
          <a:xfrm>
            <a:off x="327349" y="1013911"/>
            <a:ext cx="11718877" cy="5300942"/>
          </a:xfrm>
        </p:spPr>
        <p:txBody>
          <a:bodyPr>
            <a:noAutofit/>
          </a:bodyPr>
          <a:lstStyle/>
          <a:p>
            <a:r>
              <a:rPr lang="en-US" sz="1500" dirty="0">
                <a:latin typeface="+mj-lt"/>
                <a:ea typeface="+mn-lt"/>
                <a:cs typeface="+mn-lt"/>
              </a:rPr>
              <a:t>Kozlowski, S. W. J., &amp; Bell, B. S. (2003). Work groups and teams in organizations. In W. Borman, D. </a:t>
            </a:r>
            <a:r>
              <a:rPr lang="en-US" sz="1500" dirty="0" err="1">
                <a:latin typeface="+mj-lt"/>
                <a:ea typeface="+mn-lt"/>
                <a:cs typeface="+mn-lt"/>
              </a:rPr>
              <a:t>Ilgen</a:t>
            </a:r>
            <a:r>
              <a:rPr lang="en-US" sz="1500" dirty="0">
                <a:latin typeface="+mj-lt"/>
                <a:ea typeface="+mn-lt"/>
                <a:cs typeface="+mn-lt"/>
              </a:rPr>
              <a:t>, &amp; R. </a:t>
            </a:r>
            <a:r>
              <a:rPr lang="en-US" sz="1500" dirty="0" err="1">
                <a:latin typeface="+mj-lt"/>
                <a:ea typeface="+mn-lt"/>
                <a:cs typeface="+mn-lt"/>
              </a:rPr>
              <a:t>Klimoski</a:t>
            </a:r>
            <a:r>
              <a:rPr lang="en-US" sz="1500" dirty="0">
                <a:latin typeface="+mj-lt"/>
                <a:ea typeface="+mn-lt"/>
                <a:cs typeface="+mn-lt"/>
              </a:rPr>
              <a:t> (Eds.), Comprehensive handbook of psychology, Vol. 12:</a:t>
            </a:r>
            <a:r>
              <a:rPr lang="en-US" sz="1500" i="1" dirty="0">
                <a:latin typeface="+mj-lt"/>
                <a:ea typeface="+mn-lt"/>
                <a:cs typeface="+mn-lt"/>
              </a:rPr>
              <a:t> Industrial and organizational psychology</a:t>
            </a:r>
            <a:r>
              <a:rPr lang="en-US" sz="1500" dirty="0">
                <a:latin typeface="+mj-lt"/>
                <a:ea typeface="+mn-lt"/>
                <a:cs typeface="+mn-lt"/>
              </a:rPr>
              <a:t> (pp. 333– 375). New York, NY: Wiley.</a:t>
            </a:r>
            <a:endParaRPr lang="en-US" sz="1500" dirty="0">
              <a:latin typeface="+mj-lt"/>
              <a:cs typeface="Calibri"/>
            </a:endParaRPr>
          </a:p>
          <a:p>
            <a:r>
              <a:rPr lang="en-IN" sz="1500" dirty="0" err="1">
                <a:latin typeface="+mj-lt"/>
                <a:ea typeface="Calibri" panose="020F0502020204030204" pitchFamily="34" charset="0"/>
                <a:cs typeface="Times New Roman" panose="02020603050405020304" pitchFamily="18" charset="0"/>
              </a:rPr>
              <a:t>Oflaz</a:t>
            </a:r>
            <a:r>
              <a:rPr lang="en-IN" sz="1500" dirty="0">
                <a:latin typeface="+mj-lt"/>
                <a:ea typeface="Calibri" panose="020F0502020204030204" pitchFamily="34" charset="0"/>
                <a:cs typeface="Times New Roman" panose="02020603050405020304" pitchFamily="18" charset="0"/>
              </a:rPr>
              <a:t>, F., </a:t>
            </a:r>
            <a:r>
              <a:rPr lang="en-IN" sz="1500" dirty="0" err="1">
                <a:latin typeface="+mj-lt"/>
                <a:ea typeface="Calibri" panose="020F0502020204030204" pitchFamily="34" charset="0"/>
                <a:cs typeface="Times New Roman" panose="02020603050405020304" pitchFamily="18" charset="0"/>
              </a:rPr>
              <a:t>Ançel</a:t>
            </a:r>
            <a:r>
              <a:rPr lang="en-IN" sz="1500" dirty="0">
                <a:latin typeface="+mj-lt"/>
                <a:ea typeface="Calibri" panose="020F0502020204030204" pitchFamily="34" charset="0"/>
                <a:cs typeface="Times New Roman" panose="02020603050405020304" pitchFamily="18" charset="0"/>
              </a:rPr>
              <a:t>, G. and Arslan, F., 2019. How To Achieve Effective Teamwork: The View of Mental Health Professionals. Med Sci, 4(3), pp.235-41. Available at: </a:t>
            </a:r>
            <a:r>
              <a:rPr lang="en-IN" sz="1500" dirty="0">
                <a:latin typeface="+mj-lt"/>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https://cms.galenos.com.tr/Uploads/Article_50209/cjms-4-2335-En.pdf</a:t>
            </a:r>
            <a:endParaRPr lang="en-IN" sz="1500" dirty="0">
              <a:latin typeface="+mj-lt"/>
              <a:ea typeface="Calibri" panose="020F0502020204030204" pitchFamily="34" charset="0"/>
              <a:cs typeface="Times New Roman" panose="02020603050405020304" pitchFamily="18" charset="0"/>
            </a:endParaRPr>
          </a:p>
          <a:p>
            <a:r>
              <a:rPr lang="en-IN" sz="1500" dirty="0" err="1">
                <a:latin typeface="+mj-lt"/>
                <a:ea typeface="Calibri" panose="020F0502020204030204" pitchFamily="34" charset="0"/>
                <a:cs typeface="Times New Roman" panose="02020603050405020304" pitchFamily="18" charset="0"/>
              </a:rPr>
              <a:t>Ogbonnaya</a:t>
            </a:r>
            <a:r>
              <a:rPr lang="en-IN" sz="1500" dirty="0">
                <a:latin typeface="+mj-lt"/>
                <a:ea typeface="Calibri" panose="020F0502020204030204" pitchFamily="34" charset="0"/>
                <a:cs typeface="Times New Roman" panose="02020603050405020304" pitchFamily="18" charset="0"/>
              </a:rPr>
              <a:t>, C., 2019. Exploring possible trade‐offs between organisational performance and employee well‐being: The role of teamwork practices. Human Resource Management Journal, 29(3), pp.451-468.</a:t>
            </a:r>
          </a:p>
          <a:p>
            <a:r>
              <a:rPr lang="en-IN" sz="1500" dirty="0">
                <a:latin typeface="+mj-lt"/>
                <a:ea typeface="Calibri" panose="020F0502020204030204" pitchFamily="34" charset="0"/>
                <a:cs typeface="Times New Roman" panose="02020603050405020304" pitchFamily="18" charset="0"/>
              </a:rPr>
              <a:t>Reyes, D.L., Tannenbaum, S.I. and Salas, E., 2018. Team development: the power of debriefing. People &amp; Strategy, 41(2), pp.46-52. Available at: </a:t>
            </a:r>
            <a:r>
              <a:rPr lang="en-IN" sz="1500" dirty="0">
                <a:latin typeface="+mj-lt"/>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https://ctsicn.com/sites/g/files/zaskib571/files/2021-04/Reyes%2C%20Tannenbaum%2C%20%26%20Salas%202018%20Team_Development_The_Power_of%20Debriefing.pdf</a:t>
            </a:r>
            <a:endParaRPr lang="en-IN" sz="1500" dirty="0">
              <a:latin typeface="+mj-lt"/>
              <a:ea typeface="Calibri" panose="020F0502020204030204" pitchFamily="34" charset="0"/>
              <a:cs typeface="Times New Roman" panose="02020603050405020304" pitchFamily="18" charset="0"/>
            </a:endParaRPr>
          </a:p>
          <a:p>
            <a:r>
              <a:rPr lang="en-US" sz="1500" dirty="0">
                <a:latin typeface="+mj-lt"/>
                <a:ea typeface="+mn-lt"/>
                <a:cs typeface="+mn-lt"/>
              </a:rPr>
              <a:t>Romero, L. E.(2015) 'The ultimate guide to the team synergy', Forbes [Online]. Available at: </a:t>
            </a:r>
            <a:r>
              <a:rPr lang="en-US" sz="1500" dirty="0">
                <a:latin typeface="+mj-lt"/>
                <a:ea typeface="+mn-lt"/>
                <a:cs typeface="+mn-lt"/>
                <a:hlinkClick r:id="rId4">
                  <a:extLst>
                    <a:ext uri="{A12FA001-AC4F-418D-AE19-62706E023703}">
                      <ahyp:hlinkClr xmlns:ahyp="http://schemas.microsoft.com/office/drawing/2018/hyperlinkcolor" val="tx"/>
                    </a:ext>
                  </a:extLst>
                </a:hlinkClick>
              </a:rPr>
              <a:t>https://www.forbes.com/sites/luisromero/2015/12/01/the-ultimate-guide-to-team-synergy/</a:t>
            </a:r>
            <a:r>
              <a:rPr lang="en-US" sz="1500" dirty="0">
                <a:latin typeface="+mj-lt"/>
                <a:ea typeface="+mn-lt"/>
                <a:cs typeface="+mn-lt"/>
              </a:rPr>
              <a:t> (Accessed: 19 March 2022).</a:t>
            </a:r>
            <a:endParaRPr lang="en-GB" sz="1500" dirty="0">
              <a:latin typeface="+mj-lt"/>
            </a:endParaRPr>
          </a:p>
          <a:p>
            <a:r>
              <a:rPr lang="en-GB" sz="1500" dirty="0">
                <a:latin typeface="+mj-lt"/>
              </a:rPr>
              <a:t>University of Cambridge (n.d.). Belbin’s team roles. [online] </a:t>
            </a:r>
            <a:r>
              <a:rPr lang="en-GB" sz="1500" dirty="0" err="1">
                <a:latin typeface="+mj-lt"/>
              </a:rPr>
              <a:t>www.ifm.eng.cam.ac.uk</a:t>
            </a:r>
            <a:r>
              <a:rPr lang="en-GB" sz="1500" dirty="0">
                <a:latin typeface="+mj-lt"/>
              </a:rPr>
              <a:t>. Available at: https://</a:t>
            </a:r>
            <a:r>
              <a:rPr lang="en-GB" sz="1500" dirty="0" err="1">
                <a:latin typeface="+mj-lt"/>
              </a:rPr>
              <a:t>www.ifm.eng.cam.ac.uk</a:t>
            </a:r>
            <a:r>
              <a:rPr lang="en-GB" sz="1500" dirty="0">
                <a:latin typeface="+mj-lt"/>
              </a:rPr>
              <a:t>/research/dmg/tools-and-techniques/</a:t>
            </a:r>
            <a:r>
              <a:rPr lang="en-GB" sz="1500" dirty="0" err="1">
                <a:latin typeface="+mj-lt"/>
              </a:rPr>
              <a:t>belbins</a:t>
            </a:r>
            <a:r>
              <a:rPr lang="en-GB" sz="1500" dirty="0">
                <a:latin typeface="+mj-lt"/>
              </a:rPr>
              <a:t>-team-roles/#:~:text=Belbin%20describes%20a%20team%20role [Accessed 8 Apr. 2022].</a:t>
            </a:r>
          </a:p>
          <a:p>
            <a:r>
              <a:rPr lang="en-GB" sz="1500" dirty="0">
                <a:latin typeface="+mj-lt"/>
              </a:rPr>
              <a:t>Varney, 1989. [online] Available at: &lt;https://</a:t>
            </a:r>
            <a:r>
              <a:rPr lang="en-GB" sz="1500" dirty="0" err="1">
                <a:latin typeface="+mj-lt"/>
              </a:rPr>
              <a:t>www.innovativeteambuilding.co.uk</a:t>
            </a:r>
            <a:r>
              <a:rPr lang="en-GB" sz="1500" dirty="0">
                <a:latin typeface="+mj-lt"/>
              </a:rPr>
              <a:t>/resolving-conflict-in-work-team/&gt; [Accessed 21 April 2022].</a:t>
            </a:r>
          </a:p>
          <a:p>
            <a:r>
              <a:rPr lang="en-US" sz="1500" dirty="0">
                <a:latin typeface="+mj-lt"/>
                <a:ea typeface="+mn-lt"/>
                <a:cs typeface="+mn-lt"/>
              </a:rPr>
              <a:t>Wilson, C.(n.d.)</a:t>
            </a:r>
            <a:r>
              <a:rPr lang="en-US" sz="1500" dirty="0">
                <a:latin typeface="+mj-lt"/>
              </a:rPr>
              <a:t>Bruce Tuckman: The Forming, Storming, Norming &amp; Performing Team Development Model. Culture at Work[Online] Available at: </a:t>
            </a:r>
            <a:r>
              <a:rPr lang="en-US" sz="1500" dirty="0">
                <a:latin typeface="+mj-lt"/>
                <a:ea typeface="+mn-lt"/>
                <a:cs typeface="+mn-lt"/>
                <a:hlinkClick r:id="rId5">
                  <a:extLst>
                    <a:ext uri="{A12FA001-AC4F-418D-AE19-62706E023703}">
                      <ahyp:hlinkClr xmlns:ahyp="http://schemas.microsoft.com/office/drawing/2018/hyperlinkcolor" val="tx"/>
                    </a:ext>
                  </a:extLst>
                </a:hlinkClick>
              </a:rPr>
              <a:t>https://www.coachingcultureatwork.com/bruce-tuckman-team-development-model/</a:t>
            </a:r>
            <a:r>
              <a:rPr lang="en-US" sz="1500" dirty="0">
                <a:latin typeface="+mj-lt"/>
                <a:ea typeface="+mn-lt"/>
                <a:cs typeface="+mn-lt"/>
              </a:rPr>
              <a:t> (Accessed 7 April 2022).</a:t>
            </a:r>
            <a:endParaRPr lang="en-US" sz="1500" dirty="0">
              <a:latin typeface="+mj-lt"/>
              <a:ea typeface="+mn-lt"/>
              <a:cs typeface="Calibri" panose="020F0502020204030204"/>
            </a:endParaRPr>
          </a:p>
          <a:p>
            <a:r>
              <a:rPr lang="en-US" sz="1500" dirty="0">
                <a:latin typeface="+mj-lt"/>
              </a:rPr>
              <a:t>(2014)'What We Can Learn from the Common Goal of a Football </a:t>
            </a:r>
            <a:r>
              <a:rPr lang="en-US" sz="1500" dirty="0" err="1">
                <a:latin typeface="+mj-lt"/>
              </a:rPr>
              <a:t>Team',The</a:t>
            </a:r>
            <a:r>
              <a:rPr lang="en-US" sz="1500" dirty="0">
                <a:latin typeface="+mj-lt"/>
              </a:rPr>
              <a:t> One Thing [Online]. Available at: </a:t>
            </a:r>
            <a:r>
              <a:rPr lang="en-US" sz="1500" dirty="0">
                <a:latin typeface="+mj-lt"/>
                <a:ea typeface="+mn-lt"/>
                <a:cs typeface="+mn-lt"/>
                <a:hlinkClick r:id="rId6">
                  <a:extLst>
                    <a:ext uri="{A12FA001-AC4F-418D-AE19-62706E023703}">
                      <ahyp:hlinkClr xmlns:ahyp="http://schemas.microsoft.com/office/drawing/2018/hyperlinkcolor" val="tx"/>
                    </a:ext>
                  </a:extLst>
                </a:hlinkClick>
              </a:rPr>
              <a:t>https://the1thing.com/2014/08/28/what-we-can-learn-from-the-common-goal-of-a-football-team/</a:t>
            </a:r>
            <a:r>
              <a:rPr lang="en-US" sz="1500" dirty="0">
                <a:latin typeface="+mj-lt"/>
                <a:ea typeface="+mn-lt"/>
                <a:cs typeface="+mn-lt"/>
              </a:rPr>
              <a:t> (Accessed: 18 March 2022)</a:t>
            </a: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54073398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82515140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22427</TotalTime>
  <Words>2082</Words>
  <Application>Microsoft Office PowerPoint</Application>
  <PresentationFormat>Widescreen</PresentationFormat>
  <Paragraphs>163</Paragraphs>
  <Slides>22</Slides>
  <Notes>8</Notes>
  <HiddenSlides>0</HiddenSlides>
  <MMClips>0</MMClip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Office Theme</vt:lpstr>
      <vt:lpstr>Effective Team Working and Communication</vt:lpstr>
      <vt:lpstr>Overview</vt:lpstr>
      <vt:lpstr>PowerPoint Presentation</vt:lpstr>
      <vt:lpstr>Benefits of Team Working</vt:lpstr>
      <vt:lpstr>Benefits of Team Working</vt:lpstr>
      <vt:lpstr>Bruce Tuckman's Model(1975) </vt:lpstr>
      <vt:lpstr>PowerPoint Presentation</vt:lpstr>
      <vt:lpstr>PowerPoint Presentation</vt:lpstr>
      <vt:lpstr>Belbin and Tuckman</vt:lpstr>
      <vt:lpstr>The 5 roles of Leaders</vt:lpstr>
      <vt:lpstr>Managing conflict </vt:lpstr>
      <vt:lpstr>Managing Conflict</vt:lpstr>
      <vt:lpstr>Thomas-Kilmann Conflict Model (1974) </vt:lpstr>
      <vt:lpstr>Is the conflict a bad thing?</vt:lpstr>
      <vt:lpstr>Successful team development</vt:lpstr>
      <vt:lpstr>PowerPoint Presentation</vt:lpstr>
      <vt:lpstr>PowerPoint Presentation</vt:lpstr>
      <vt:lpstr>PowerPoint Presentation</vt:lpstr>
      <vt:lpstr>PowerPoint Presentation</vt:lpstr>
      <vt:lpstr>References:</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 Working and Communication</dc:title>
  <dc:creator>Andreea Pacuraru (2115391)</dc:creator>
  <cp:lastModifiedBy>Andreea Pacuraru (2115391)</cp:lastModifiedBy>
  <cp:revision>4</cp:revision>
  <dcterms:created xsi:type="dcterms:W3CDTF">2022-04-07T12:06:05Z</dcterms:created>
  <dcterms:modified xsi:type="dcterms:W3CDTF">2022-04-27T14:27:17Z</dcterms:modified>
</cp:coreProperties>
</file>