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jpg" ContentType="image/jp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notesSlides/notesSlide26.xml" ContentType="application/vnd.openxmlformats-officedocument.presentationml.notesSlide+xml"/>
  <Override PartName="/ppt/slides/slide26.xml" ContentType="application/vnd.openxmlformats-officedocument.presentationml.slide+xml"/>
  <Override PartName="/ppt/notesSlides/notesSlide27.xml" ContentType="application/vnd.openxmlformats-officedocument.presentationml.notesSlide+xml"/>
  <Override PartName="/ppt/slides/slide27.xml" ContentType="application/vnd.openxmlformats-officedocument.presentationml.slide+xml"/>
  <Override PartName="/ppt/notesSlides/notesSlide28.xml" ContentType="application/vnd.openxmlformats-officedocument.presentationml.notesSlide+xml"/>
  <Override PartName="/ppt/slides/slide28.xml" ContentType="application/vnd.openxmlformats-officedocument.presentationml.slide+xml"/>
  <Override PartName="/ppt/notesSlides/notesSlide29.xml" ContentType="application/vnd.openxmlformats-officedocument.presentationml.notesSlide+xml"/>
  <Override PartName="/ppt/slides/slide29.xml" ContentType="application/vnd.openxmlformats-officedocument.presentationml.slide+xml"/>
  <Override PartName="/ppt/notesSlides/notesSlide30.xml" ContentType="application/vnd.openxmlformats-officedocument.presentationml.notesSlide+xml"/>
  <Override PartName="/ppt/slides/slide30.xml" ContentType="application/vnd.openxmlformats-officedocument.presentationml.slide+xml"/>
  <Override PartName="/ppt/notesSlides/notesSlide31.xml" ContentType="application/vnd.openxmlformats-officedocument.presentationml.notesSlide+xml"/>
  <Override PartName="/ppt/slides/slide31.xml" ContentType="application/vnd.openxmlformats-officedocument.presentationml.slide+xml"/>
  <Override PartName="/ppt/notesSlides/notesSlide32.xml" ContentType="application/vnd.openxmlformats-officedocument.presentationml.notesSlide+xml"/>
  <Override PartName="/ppt/slides/slide32.xml" ContentType="application/vnd.openxmlformats-officedocument.presentationml.slide+xml"/>
  <Override PartName="/ppt/notesSlides/notesSlide33.xml" ContentType="application/vnd.openxmlformats-officedocument.presentationml.notesSlide+xml"/>
  <Override PartName="/ppt/slides/slide33.xml" ContentType="application/vnd.openxmlformats-officedocument.presentationml.slide+xml"/>
  <Override PartName="/ppt/notesSlides/notesSlide34.xml" ContentType="application/vnd.openxmlformats-officedocument.presentationml.notesSlide+xml"/>
  <Override PartName="/ppt/slides/slide34.xml" ContentType="application/vnd.openxmlformats-officedocument.presentationml.slide+xml"/>
  <Override PartName="/ppt/notesSlides/notesSlide35.xml" ContentType="application/vnd.openxmlformats-officedocument.presentationml.notesSlide+xml"/>
  <Override PartName="/ppt/slides/slide35.xml" ContentType="application/vnd.openxmlformats-officedocument.presentationml.slide+xml"/>
  <Override PartName="/ppt/notesSlides/notesSlide36.xml" ContentType="application/vnd.openxmlformats-officedocument.presentationml.notesSlide+xml"/>
  <Override PartName="/ppt/slides/slide36.xml" ContentType="application/vnd.openxmlformats-officedocument.presentationml.slide+xml"/>
  <Override PartName="/ppt/notesSlides/notesSlide37.xml" ContentType="application/vnd.openxmlformats-officedocument.presentationml.notesSlide+xml"/>
  <Override PartName="/ppt/slides/slide37.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1"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34586" autoAdjust="0"/>
    <p:restoredTop sz="86453"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34"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35"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2/13/2026</a:t>
            </a:fld>
            <a:endParaRPr lang="zh-CN" altLang="en-US" sz="1200">
              <a:latin typeface="Calibri" pitchFamily="0" charset="0"/>
              <a:ea typeface="等线" pitchFamily="0" charset="0"/>
              <a:cs typeface="Calibri" pitchFamily="0" charset="0"/>
            </a:endParaRPr>
          </a:p>
        </p:txBody>
      </p:sp>
      <p:sp>
        <p:nvSpPr>
          <p:cNvPr id="36"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37"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8"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27702451"/>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80342099"/>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70746948"/>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522078873"/>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70206854"/>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03187780"/>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55872312"/>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41589394"/>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93228522"/>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22645134"/>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92794885"/>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82579636"/>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86559472"/>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26627456"/>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09084975"/>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2979842"/>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32399511"/>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17</a:t>
            </a:fld>
            <a:endParaRPr lang="zh-CN" altLang="en-US" sz="1200">
              <a:latin typeface="Calibri" pitchFamily="0" charset="0"/>
              <a:ea typeface="等线" pitchFamily="0" charset="0"/>
              <a:cs typeface="Calibri" pitchFamily="0" charset="0"/>
            </a:endParaRPr>
          </a:p>
        </p:txBody>
      </p:sp>
      <p:sp>
        <p:nvSpPr>
          <p:cNvPr id="232"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233"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749883157"/>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58931223"/>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19</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26132677"/>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41067556"/>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24085986"/>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64854254"/>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58052209"/>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15518031"/>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16801380"/>
      </p:ext>
    </p:extLst>
  </p:cSld>
  <p:clrMapOvr>
    <a:masterClrMapping/>
  </p:clrMapOvr>
</p:notes>
</file>

<file path=ppt/notesSlides/notesSlide2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393233236"/>
      </p:ext>
    </p:extLst>
  </p:cSld>
  <p:clrMapOvr>
    <a:masterClrMapping/>
  </p:clrMapOvr>
</p:notes>
</file>

<file path=ppt/notesSlides/notesSlide2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42800482"/>
      </p:ext>
    </p:extLst>
  </p:cSld>
  <p:clrMapOvr>
    <a:masterClrMapping/>
  </p:clrMapOvr>
</p:notes>
</file>

<file path=ppt/notesSlides/notesSlide2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04115726"/>
      </p:ext>
    </p:extLst>
  </p:cSld>
  <p:clrMapOvr>
    <a:masterClrMapping/>
  </p:clrMapOvr>
</p:notes>
</file>

<file path=ppt/notesSlides/notesSlide29.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29</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34932022"/>
      </p:ext>
    </p:extLst>
  </p:cSld>
  <p:clrMapOvr>
    <a:masterClrMapping/>
  </p:clrMapOvr>
</p:notes>
</file>

<file path=ppt/notesSlides/notesSlide30.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30</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6302594"/>
      </p:ext>
    </p:extLst>
  </p:cSld>
  <p:clrMapOvr>
    <a:masterClrMapping/>
  </p:clrMapOvr>
</p:notes>
</file>

<file path=ppt/notesSlides/notesSlide3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98006476"/>
      </p:ext>
    </p:extLst>
  </p:cSld>
  <p:clrMapOvr>
    <a:masterClrMapping/>
  </p:clrMapOvr>
</p:notes>
</file>

<file path=ppt/notesSlides/notesSlide3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99241065"/>
      </p:ext>
    </p:extLst>
  </p:cSld>
  <p:clrMapOvr>
    <a:masterClrMapping/>
  </p:clrMapOvr>
</p:notes>
</file>

<file path=ppt/notesSlides/notesSlide3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33</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53384193"/>
      </p:ext>
    </p:extLst>
  </p:cSld>
  <p:clrMapOvr>
    <a:masterClrMapping/>
  </p:clrMapOvr>
</p:notes>
</file>

<file path=ppt/notesSlides/notesSlide3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34</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738256049"/>
      </p:ext>
    </p:extLst>
  </p:cSld>
  <p:clrMapOvr>
    <a:masterClrMapping/>
  </p:clrMapOvr>
</p:notes>
</file>

<file path=ppt/notesSlides/notesSlide3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712868398"/>
      </p:ext>
    </p:extLst>
  </p:cSld>
  <p:clrMapOvr>
    <a:masterClrMapping/>
  </p:clrMapOvr>
</p:notes>
</file>

<file path=ppt/notesSlides/notesSlide3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48055237"/>
      </p:ext>
    </p:extLst>
  </p:cSld>
  <p:clrMapOvr>
    <a:masterClrMapping/>
  </p:clrMapOvr>
</p:notes>
</file>

<file path=ppt/notesSlides/notesSlide3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39"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35334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grpSp>
        <p:nvGrpSpPr>
          <p:cNvPr id="72" name="组合"/>
          <p:cNvGrpSpPr>
            <a:grpSpLocks/>
          </p:cNvGrpSpPr>
          <p:nvPr/>
        </p:nvGrpSpPr>
        <p:grpSpPr>
          <a:xfrm>
            <a:off x="1" y="228600"/>
            <a:ext cx="2851514" cy="6638628"/>
            <a:chOff x="1" y="228600"/>
            <a:chExt cx="2851514" cy="6638628"/>
          </a:xfrm>
        </p:grpSpPr>
        <p:sp>
          <p:nvSpPr>
            <p:cNvPr id="60" name="曲线"/>
            <p:cNvSpPr>
              <a:spLocks/>
            </p:cNvSpPr>
            <p:nvPr/>
          </p:nvSpPr>
          <p:spPr>
            <a:xfrm rot="0">
              <a:off x="1"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766F54">
                <a:alpha val="20000"/>
              </a:srgbClr>
            </a:solidFill>
            <a:ln cmpd="sng" cap="flat">
              <a:noFill/>
              <a:prstDash val="solid"/>
              <a:round/>
            </a:ln>
          </p:spPr>
        </p:sp>
        <p:sp>
          <p:nvSpPr>
            <p:cNvPr id="61" name="曲线"/>
            <p:cNvSpPr>
              <a:spLocks/>
            </p:cNvSpPr>
            <p:nvPr/>
          </p:nvSpPr>
          <p:spPr>
            <a:xfrm rot="0">
              <a:off x="128600"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766F54">
                <a:alpha val="20000"/>
              </a:srgbClr>
            </a:solidFill>
            <a:ln cmpd="sng" cap="flat">
              <a:noFill/>
              <a:prstDash val="solid"/>
              <a:round/>
            </a:ln>
          </p:spPr>
        </p:sp>
        <p:sp>
          <p:nvSpPr>
            <p:cNvPr id="62" name="曲线"/>
            <p:cNvSpPr>
              <a:spLocks/>
            </p:cNvSpPr>
            <p:nvPr/>
          </p:nvSpPr>
          <p:spPr>
            <a:xfrm rot="0">
              <a:off x="806999"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766F54">
                <a:alpha val="20000"/>
              </a:srgbClr>
            </a:solidFill>
            <a:ln cmpd="sng" cap="flat">
              <a:noFill/>
              <a:prstDash val="solid"/>
              <a:round/>
            </a:ln>
          </p:spPr>
        </p:sp>
        <p:sp>
          <p:nvSpPr>
            <p:cNvPr id="63" name="曲线"/>
            <p:cNvSpPr>
              <a:spLocks/>
            </p:cNvSpPr>
            <p:nvPr/>
          </p:nvSpPr>
          <p:spPr>
            <a:xfrm rot="0">
              <a:off x="959826"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766F54">
                <a:alpha val="20000"/>
              </a:srgbClr>
            </a:solidFill>
            <a:ln cmpd="sng" cap="flat">
              <a:noFill/>
              <a:prstDash val="solid"/>
              <a:round/>
            </a:ln>
          </p:spPr>
        </p:sp>
        <p:sp>
          <p:nvSpPr>
            <p:cNvPr id="64" name="曲线"/>
            <p:cNvSpPr>
              <a:spLocks/>
            </p:cNvSpPr>
            <p:nvPr/>
          </p:nvSpPr>
          <p:spPr>
            <a:xfrm rot="0">
              <a:off x="100643" y="3201259"/>
              <a:ext cx="821907"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766F54">
                <a:alpha val="20000"/>
              </a:srgbClr>
            </a:solidFill>
            <a:ln cmpd="sng" cap="flat">
              <a:noFill/>
              <a:prstDash val="solid"/>
              <a:round/>
            </a:ln>
          </p:spPr>
        </p:sp>
        <p:sp>
          <p:nvSpPr>
            <p:cNvPr id="65" name="曲线"/>
            <p:cNvSpPr>
              <a:spLocks/>
            </p:cNvSpPr>
            <p:nvPr/>
          </p:nvSpPr>
          <p:spPr>
            <a:xfrm rot="0">
              <a:off x="22366"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766F54">
                <a:alpha val="20000"/>
              </a:srgbClr>
            </a:solidFill>
            <a:ln cmpd="sng" cap="flat">
              <a:noFill/>
              <a:prstDash val="solid"/>
              <a:round/>
            </a:ln>
          </p:spPr>
        </p:sp>
        <p:sp>
          <p:nvSpPr>
            <p:cNvPr id="66" name="曲线"/>
            <p:cNvSpPr>
              <a:spLocks/>
            </p:cNvSpPr>
            <p:nvPr/>
          </p:nvSpPr>
          <p:spPr>
            <a:xfrm rot="0">
              <a:off x="78278"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766F54">
                <a:alpha val="20000"/>
              </a:srgbClr>
            </a:solidFill>
            <a:ln cmpd="sng" cap="flat">
              <a:noFill/>
              <a:prstDash val="solid"/>
              <a:round/>
            </a:ln>
          </p:spPr>
        </p:sp>
        <p:sp>
          <p:nvSpPr>
            <p:cNvPr id="67" name="曲线"/>
            <p:cNvSpPr>
              <a:spLocks/>
            </p:cNvSpPr>
            <p:nvPr/>
          </p:nvSpPr>
          <p:spPr>
            <a:xfrm rot="0">
              <a:off x="769725"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766F54">
                <a:alpha val="20000"/>
              </a:srgbClr>
            </a:solidFill>
            <a:ln cmpd="sng" cap="flat">
              <a:noFill/>
              <a:prstDash val="solid"/>
              <a:round/>
            </a:ln>
          </p:spPr>
        </p:sp>
        <p:sp>
          <p:nvSpPr>
            <p:cNvPr id="68" name="曲线"/>
            <p:cNvSpPr>
              <a:spLocks/>
            </p:cNvSpPr>
            <p:nvPr/>
          </p:nvSpPr>
          <p:spPr>
            <a:xfrm rot="0">
              <a:off x="775315"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766F54">
                <a:alpha val="20000"/>
              </a:srgbClr>
            </a:solidFill>
            <a:ln cmpd="sng" cap="flat">
              <a:noFill/>
              <a:prstDash val="solid"/>
              <a:round/>
            </a:ln>
          </p:spPr>
        </p:sp>
        <p:sp>
          <p:nvSpPr>
            <p:cNvPr id="69" name="曲线"/>
            <p:cNvSpPr>
              <a:spLocks/>
            </p:cNvSpPr>
            <p:nvPr/>
          </p:nvSpPr>
          <p:spPr>
            <a:xfrm rot="0">
              <a:off x="922551" y="6529892"/>
              <a:ext cx="162145" cy="337336"/>
            </a:xfrm>
            <a:custGeom>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a:srgbClr val="766F54">
                <a:alpha val="20000"/>
              </a:srgbClr>
            </a:solidFill>
            <a:ln cmpd="sng" cap="flat">
              <a:noFill/>
              <a:prstDash val="solid"/>
              <a:round/>
            </a:ln>
          </p:spPr>
        </p:sp>
        <p:sp>
          <p:nvSpPr>
            <p:cNvPr id="70" name="曲线"/>
            <p:cNvSpPr>
              <a:spLocks/>
            </p:cNvSpPr>
            <p:nvPr/>
          </p:nvSpPr>
          <p:spPr>
            <a:xfrm rot="0">
              <a:off x="769725"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766F54">
                <a:alpha val="20000"/>
              </a:srgbClr>
            </a:solidFill>
            <a:ln cmpd="sng" cap="flat">
              <a:noFill/>
              <a:prstDash val="solid"/>
              <a:round/>
            </a:ln>
          </p:spPr>
        </p:sp>
        <p:sp>
          <p:nvSpPr>
            <p:cNvPr id="71" name="曲线"/>
            <p:cNvSpPr>
              <a:spLocks/>
            </p:cNvSpPr>
            <p:nvPr/>
          </p:nvSpPr>
          <p:spPr>
            <a:xfrm rot="0">
              <a:off x="849864" y="6244739"/>
              <a:ext cx="238557"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a:srgbClr val="766F54">
                <a:alpha val="20000"/>
              </a:srgbClr>
            </a:solidFill>
            <a:ln cmpd="sng" cap="flat">
              <a:noFill/>
              <a:prstDash val="solid"/>
              <a:round/>
            </a:ln>
          </p:spPr>
        </p:sp>
      </p:grpSp>
      <p:grpSp>
        <p:nvGrpSpPr>
          <p:cNvPr id="59" name="组合"/>
          <p:cNvGrpSpPr>
            <a:grpSpLocks/>
          </p:cNvGrpSpPr>
          <p:nvPr/>
        </p:nvGrpSpPr>
        <p:grpSpPr>
          <a:xfrm>
            <a:off x="27221" y="-785"/>
            <a:ext cx="2356674" cy="6854039"/>
            <a:chOff x="27221" y="-785"/>
            <a:chExt cx="2356674" cy="6854039"/>
          </a:xfrm>
        </p:grpSpPr>
        <p:sp>
          <p:nvSpPr>
            <p:cNvPr id="47" name="曲线"/>
            <p:cNvSpPr>
              <a:spLocks/>
            </p:cNvSpPr>
            <p:nvPr/>
          </p:nvSpPr>
          <p:spPr>
            <a:xfrm rot="0">
              <a:off x="27221" y="-785"/>
              <a:ext cx="494327" cy="4401044"/>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48" name="曲线"/>
            <p:cNvSpPr>
              <a:spLocks/>
            </p:cNvSpPr>
            <p:nvPr/>
          </p:nvSpPr>
          <p:spPr>
            <a:xfrm rot="0">
              <a:off x="550288" y="4316472"/>
              <a:ext cx="423435" cy="1580697"/>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49" name="曲线"/>
            <p:cNvSpPr>
              <a:spLocks/>
            </p:cNvSpPr>
            <p:nvPr/>
          </p:nvSpPr>
          <p:spPr>
            <a:xfrm rot="0">
              <a:off x="1006295" y="5862682"/>
              <a:ext cx="431099" cy="990570"/>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a:schemeClr val="tx2"/>
            </a:solidFill>
            <a:ln cmpd="sng" cap="flat">
              <a:noFill/>
              <a:prstDash val="solid"/>
              <a:round/>
            </a:ln>
          </p:spPr>
        </p:sp>
        <p:sp>
          <p:nvSpPr>
            <p:cNvPr id="50" name="曲线"/>
            <p:cNvSpPr>
              <a:spLocks/>
            </p:cNvSpPr>
            <p:nvPr/>
          </p:nvSpPr>
          <p:spPr>
            <a:xfrm rot="0">
              <a:off x="521548" y="4364372"/>
              <a:ext cx="551806" cy="2235968"/>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51" name="曲线"/>
            <p:cNvSpPr>
              <a:spLocks/>
            </p:cNvSpPr>
            <p:nvPr/>
          </p:nvSpPr>
          <p:spPr>
            <a:xfrm rot="0">
              <a:off x="467899" y="1289198"/>
              <a:ext cx="174355" cy="3027274"/>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52" name="曲线"/>
            <p:cNvSpPr>
              <a:spLocks/>
            </p:cNvSpPr>
            <p:nvPr/>
          </p:nvSpPr>
          <p:spPr>
            <a:xfrm rot="0">
              <a:off x="1111674" y="6571600"/>
              <a:ext cx="134120" cy="281652"/>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53" name="曲线"/>
            <p:cNvSpPr>
              <a:spLocks/>
            </p:cNvSpPr>
            <p:nvPr/>
          </p:nvSpPr>
          <p:spPr>
            <a:xfrm rot="0">
              <a:off x="502388" y="4107629"/>
              <a:ext cx="82388"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54" name="曲线"/>
            <p:cNvSpPr>
              <a:spLocks/>
            </p:cNvSpPr>
            <p:nvPr/>
          </p:nvSpPr>
          <p:spPr>
            <a:xfrm rot="0">
              <a:off x="973723" y="3145799"/>
              <a:ext cx="1410172" cy="2716882"/>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55" name="曲线"/>
            <p:cNvSpPr>
              <a:spLocks/>
            </p:cNvSpPr>
            <p:nvPr/>
          </p:nvSpPr>
          <p:spPr>
            <a:xfrm rot="0">
              <a:off x="1073354" y="6600340"/>
              <a:ext cx="120708" cy="252911"/>
            </a:xfrm>
            <a:custGeom>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56" name="曲线"/>
            <p:cNvSpPr>
              <a:spLocks/>
            </p:cNvSpPr>
            <p:nvPr/>
          </p:nvSpPr>
          <p:spPr>
            <a:xfrm rot="0">
              <a:off x="973723" y="5897170"/>
              <a:ext cx="137951" cy="674430"/>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57" name="曲线"/>
            <p:cNvSpPr>
              <a:spLocks/>
            </p:cNvSpPr>
            <p:nvPr/>
          </p:nvSpPr>
          <p:spPr>
            <a:xfrm rot="0">
              <a:off x="973723" y="5772629"/>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58" name="曲线"/>
            <p:cNvSpPr>
              <a:spLocks/>
            </p:cNvSpPr>
            <p:nvPr/>
          </p:nvSpPr>
          <p:spPr>
            <a:xfrm rot="0">
              <a:off x="1006295" y="6322521"/>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46" name="矩形"/>
          <p:cNvSpPr>
            <a:spLocks/>
          </p:cNvSpPr>
          <p:nvPr/>
        </p:nvSpPr>
        <p:spPr>
          <a:xfrm rot="0">
            <a:off x="1" y="0"/>
            <a:ext cx="182880" cy="6858000"/>
          </a:xfrm>
          <a:prstGeom prst="rect"/>
          <a:solidFill>
            <a:schemeClr val="tx2"/>
          </a:solidFill>
          <a:ln w="9525" cmpd="sng" cap="flat">
            <a:noFill/>
            <a:prstDash val="solid"/>
            <a:round/>
          </a:ln>
        </p:spPr>
      </p:sp>
      <p:sp>
        <p:nvSpPr>
          <p:cNvPr id="40" name="文本框"/>
          <p:cNvSpPr>
            <a:spLocks noGrp="1"/>
          </p:cNvSpPr>
          <p:nvPr>
            <p:ph type="ctrTitle"/>
          </p:nvPr>
        </p:nvSpPr>
        <p:spPr>
          <a:xfrm rot="0">
            <a:off x="2589213" y="2514601"/>
            <a:ext cx="8915399" cy="2262781"/>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5401" b="0" i="0" u="none" strike="noStrike" kern="1200" cap="none" spc="0" baseline="0">
                <a:solidFill>
                  <a:srgbClr val="262626"/>
                </a:solidFill>
                <a:latin typeface="Century Gothic" pitchFamily="0" charset="0"/>
                <a:ea typeface="幼圆" pitchFamily="0" charset="0"/>
                <a:cs typeface="Lucida Sans"/>
              </a:rPr>
              <a:t>Click to edit Master title style</a:t>
            </a:r>
            <a:endParaRPr lang="zh-CN" altLang="en-US" sz="5401" b="0" i="0" u="none" strike="noStrike" kern="1200" cap="none" spc="0" baseline="0">
              <a:solidFill>
                <a:srgbClr val="262626"/>
              </a:solidFill>
              <a:latin typeface="Century Gothic" pitchFamily="0" charset="0"/>
              <a:ea typeface="幼圆" pitchFamily="0" charset="0"/>
              <a:cs typeface="Lucida Sans"/>
            </a:endParaRPr>
          </a:p>
        </p:txBody>
      </p:sp>
      <p:sp>
        <p:nvSpPr>
          <p:cNvPr id="41" name="文本框"/>
          <p:cNvSpPr>
            <a:spLocks noGrp="1"/>
          </p:cNvSpPr>
          <p:nvPr>
            <p:ph type="subTitle" idx="1"/>
          </p:nvPr>
        </p:nvSpPr>
        <p:spPr>
          <a:xfrm rot="0">
            <a:off x="2589213" y="4777380"/>
            <a:ext cx="8915399" cy="1126283"/>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0" i="0" u="none" strike="noStrike" kern="1200" cap="none" spc="0" baseline="0">
                <a:solidFill>
                  <a:srgbClr val="595959"/>
                </a:solidFill>
                <a:latin typeface="Century Gothic" pitchFamily="0" charset="0"/>
                <a:ea typeface="幼圆" pitchFamily="0" charset="0"/>
                <a:cs typeface="Lucida Sans"/>
              </a:rPr>
              <a:t>Click to edit Master subtitle style</a:t>
            </a:r>
            <a:endParaRPr lang="zh-CN" altLang="en-US" sz="1800" b="0" i="0" u="none" strike="noStrike" kern="1200" cap="none" spc="0" baseline="0">
              <a:solidFill>
                <a:srgbClr val="595959"/>
              </a:solidFill>
              <a:latin typeface="Century Gothic" pitchFamily="0" charset="0"/>
              <a:ea typeface="幼圆" pitchFamily="0" charset="0"/>
              <a:cs typeface="Lucida Sans"/>
            </a:endParaRPr>
          </a:p>
        </p:txBody>
      </p:sp>
      <p:sp>
        <p:nvSpPr>
          <p:cNvPr id="42" name="文本框"/>
          <p:cNvSpPr>
            <a:spLocks noGrp="1"/>
          </p:cNvSpPr>
          <p:nvPr>
            <p:ph type="dt" idx="10"/>
          </p:nvPr>
        </p:nvSpPr>
        <p:spPr>
          <a:xfrm rot="0">
            <a:off x="10361613" y="6130437"/>
            <a:ext cx="1146283" cy="370396"/>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endParaRPr lang="zh-CN" altLang="en-US" sz="900" b="0" i="0" u="none" strike="noStrike" kern="1200" cap="none" spc="0" baseline="0">
              <a:solidFill>
                <a:srgbClr val="898989"/>
              </a:solidFill>
              <a:latin typeface="Century Gothic" pitchFamily="0" charset="0"/>
              <a:ea typeface="幼圆" pitchFamily="0" charset="0"/>
              <a:cs typeface="Century Gothic" pitchFamily="0" charset="0"/>
            </a:endParaRPr>
          </a:p>
        </p:txBody>
      </p:sp>
      <p:sp>
        <p:nvSpPr>
          <p:cNvPr id="43" name="文本框"/>
          <p:cNvSpPr>
            <a:spLocks noGrp="1"/>
          </p:cNvSpPr>
          <p:nvPr>
            <p:ph type="ftr"/>
          </p:nvPr>
        </p:nvSpPr>
        <p:spPr>
          <a:xfrm rot="0">
            <a:off x="2589213" y="6135808"/>
            <a:ext cx="7619998" cy="365125"/>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endParaRPr lang="zh-CN" altLang="en-US" sz="900" b="0" i="0" u="none" strike="noStrike" kern="1200" cap="none" spc="0" baseline="0">
              <a:solidFill>
                <a:srgbClr val="898989"/>
              </a:solidFill>
              <a:latin typeface="Century Gothic" pitchFamily="0" charset="0"/>
              <a:ea typeface="幼圆" pitchFamily="0" charset="0"/>
              <a:cs typeface="Century Gothic" pitchFamily="0" charset="0"/>
            </a:endParaRPr>
          </a:p>
        </p:txBody>
      </p:sp>
      <p:sp>
        <p:nvSpPr>
          <p:cNvPr id="44" name="曲线"/>
          <p:cNvSpPr>
            <a:spLocks/>
          </p:cNvSpPr>
          <p:nvPr/>
        </p:nvSpPr>
        <p:spPr>
          <a:xfrm rot="0">
            <a:off x="1" y="4323811"/>
            <a:ext cx="1744651" cy="778588"/>
          </a:xfrm>
          <a:custGeom>
            <a:gdLst>
              <a:gd name="T1" fmla="*/ 0 w 21600"/>
              <a:gd name="T2" fmla="*/ 0 h 21600"/>
              <a:gd name="T3" fmla="*/ 21600 w 21600"/>
              <a:gd name="T4" fmla="*/ 21600 h 21600"/>
            </a:gdLst>
            <a:rect l="T1" t="T2" r="T3" b="T4"/>
            <a:pathLst>
              <a:path w="21600" h="21600">
                <a:moveTo>
                  <a:pt x="16664" y="21600"/>
                </a:moveTo>
                <a:cubicBezTo>
                  <a:pt x="16838" y="21600"/>
                  <a:pt x="16954" y="21469"/>
                  <a:pt x="17012" y="21339"/>
                </a:cubicBezTo>
                <a:cubicBezTo>
                  <a:pt x="17012" y="21209"/>
                  <a:pt x="17070" y="21209"/>
                  <a:pt x="17070" y="21209"/>
                </a:cubicBezTo>
                <a:cubicBezTo>
                  <a:pt x="21483" y="11320"/>
                  <a:pt x="21483" y="11320"/>
                  <a:pt x="21483" y="11320"/>
                </a:cubicBezTo>
                <a:cubicBezTo>
                  <a:pt x="21600" y="11060"/>
                  <a:pt x="21600" y="10539"/>
                  <a:pt x="21483" y="10149"/>
                </a:cubicBezTo>
                <a:cubicBezTo>
                  <a:pt x="17070" y="390"/>
                  <a:pt x="17070" y="390"/>
                  <a:pt x="17070" y="390"/>
                </a:cubicBezTo>
                <a:cubicBezTo>
                  <a:pt x="17070" y="260"/>
                  <a:pt x="17012" y="260"/>
                  <a:pt x="17012" y="260"/>
                </a:cubicBezTo>
                <a:cubicBezTo>
                  <a:pt x="16954" y="130"/>
                  <a:pt x="16838" y="0"/>
                  <a:pt x="16664" y="0"/>
                </a:cubicBezTo>
                <a:cubicBezTo>
                  <a:pt x="0" y="0"/>
                  <a:pt x="0" y="0"/>
                  <a:pt x="0" y="0"/>
                </a:cubicBezTo>
                <a:cubicBezTo>
                  <a:pt x="0" y="21600"/>
                  <a:pt x="0" y="21600"/>
                  <a:pt x="0" y="21600"/>
                </a:cubicBezTo>
                <a:lnTo>
                  <a:pt x="16664" y="21600"/>
                </a:lnTo>
                <a:close/>
              </a:path>
            </a:pathLst>
          </a:custGeom>
          <a:solidFill>
            <a:schemeClr val="accent1"/>
          </a:solidFill>
          <a:ln cmpd="sng" cap="flat">
            <a:noFill/>
            <a:prstDash val="solid"/>
            <a:round/>
          </a:ln>
        </p:spPr>
      </p:sp>
      <p:sp>
        <p:nvSpPr>
          <p:cNvPr id="45" name="文本框"/>
          <p:cNvSpPr>
            <a:spLocks noGrp="1"/>
          </p:cNvSpPr>
          <p:nvPr>
            <p:ph type="sldNum"/>
          </p:nvPr>
        </p:nvSpPr>
        <p:spPr>
          <a:xfrm rot="0">
            <a:off x="531813" y="4529541"/>
            <a:ext cx="779766" cy="365124"/>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b="0" i="0" u="none" strike="noStrike" kern="1200" cap="none" spc="0" baseline="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1155722609"/>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67418641"/>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04529612"/>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19131169"/>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81590905"/>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79901805"/>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77376626"/>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067457740"/>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809652875"/>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526482480"/>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50391531"/>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gradFill xmlns:a="http://schemas.openxmlformats.org/drawingml/2006/main">
          <a:gsLst>
            <a:gs pos="0">
              <a:srgbClr val="DFE8C4"/>
            </a:gs>
            <a:gs pos="100000">
              <a:srgbClr val="FFFFFF"/>
            </a:gs>
          </a:gsLst>
          <a:path path="shape">
            <a:fillToRect l="50000" t="50000" r="50000" b="50000"/>
          </a:path>
        </a:gradFill>
      </p:bgPr>
    </p:bg>
    <p:spTree>
      <p:nvGrpSpPr>
        <p:cNvPr id="1" name=""/>
        <p:cNvGrpSpPr/>
        <p:nvPr/>
      </p:nvGrpSpPr>
      <p:grpSpPr>
        <a:xfrm xmlns:a="http://schemas.openxmlformats.org/drawingml/2006/main">
          <a:off x="0" y="0"/>
          <a:ext cx="0" cy="0"/>
          <a:chOff x="0" y="0"/>
          <a:chExt cx="0" cy="0"/>
        </a:xfrm>
      </p:grpSpPr>
      <p:grpSp>
        <p:nvGrpSpPr>
          <p:cNvPr id="108" name="组合"/>
          <p:cNvGrpSpPr>
            <a:grpSpLocks xmlns:a="http://schemas.openxmlformats.org/drawingml/2006/main"/>
          </p:cNvGrpSpPr>
          <p:nvPr/>
        </p:nvGrpSpPr>
        <p:grpSpPr>
          <a:xfrm xmlns:a="http://schemas.openxmlformats.org/drawingml/2006/main">
            <a:off x="1" y="228600"/>
            <a:ext cx="2851514" cy="6638628"/>
            <a:chOff x="1" y="228600"/>
            <a:chExt cx="2851514" cy="6638628"/>
          </a:xfrm>
        </p:grpSpPr>
        <p:sp>
          <p:nvSpPr>
            <p:cNvPr id="96" name="曲线"/>
            <p:cNvSpPr>
              <a:spLocks xmlns:a="http://schemas.openxmlformats.org/drawingml/2006/main"/>
            </p:cNvSpPr>
            <p:nvPr/>
          </p:nvSpPr>
          <p:spPr>
            <a:xfrm xmlns:a="http://schemas.openxmlformats.org/drawingml/2006/main" rot="0">
              <a:off x="1" y="2575044"/>
              <a:ext cx="100641" cy="626215"/>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97" name="曲线"/>
            <p:cNvSpPr>
              <a:spLocks xmlns:a="http://schemas.openxmlformats.org/drawingml/2006/main"/>
            </p:cNvSpPr>
            <p:nvPr/>
          </p:nvSpPr>
          <p:spPr>
            <a:xfrm xmlns:a="http://schemas.openxmlformats.org/drawingml/2006/main" rot="0">
              <a:off x="128600" y="3156529"/>
              <a:ext cx="646716" cy="2322214"/>
            </a:xfrm>
            <a:custGeom xmlns:a="http://schemas.openxmlformats.org/drawingml/2006/main">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98" name="曲线"/>
            <p:cNvSpPr>
              <a:spLocks xmlns:a="http://schemas.openxmlformats.org/drawingml/2006/main"/>
            </p:cNvSpPr>
            <p:nvPr/>
          </p:nvSpPr>
          <p:spPr>
            <a:xfrm xmlns:a="http://schemas.openxmlformats.org/drawingml/2006/main" rot="0">
              <a:off x="806999" y="5447060"/>
              <a:ext cx="609442" cy="1420166"/>
            </a:xfrm>
            <a:custGeom xmlns:a="http://schemas.openxmlformats.org/drawingml/2006/main">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99" name="曲线"/>
            <p:cNvSpPr>
              <a:spLocks xmlns:a="http://schemas.openxmlformats.org/drawingml/2006/main"/>
            </p:cNvSpPr>
            <p:nvPr/>
          </p:nvSpPr>
          <p:spPr>
            <a:xfrm xmlns:a="http://schemas.openxmlformats.org/drawingml/2006/main" rot="0">
              <a:off x="959826" y="6503799"/>
              <a:ext cx="171463" cy="363429"/>
            </a:xfrm>
            <a:custGeom xmlns:a="http://schemas.openxmlformats.org/drawingml/2006/main">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0" name="曲线"/>
            <p:cNvSpPr>
              <a:spLocks xmlns:a="http://schemas.openxmlformats.org/drawingml/2006/main"/>
            </p:cNvSpPr>
            <p:nvPr/>
          </p:nvSpPr>
          <p:spPr>
            <a:xfrm xmlns:a="http://schemas.openxmlformats.org/drawingml/2006/main" rot="0">
              <a:off x="100643" y="3201259"/>
              <a:ext cx="821907" cy="3328632"/>
            </a:xfrm>
            <a:custGeom xmlns:a="http://schemas.openxmlformats.org/drawingml/2006/main">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1" name="曲线"/>
            <p:cNvSpPr>
              <a:spLocks xmlns:a="http://schemas.openxmlformats.org/drawingml/2006/main"/>
            </p:cNvSpPr>
            <p:nvPr/>
          </p:nvSpPr>
          <p:spPr>
            <a:xfrm xmlns:a="http://schemas.openxmlformats.org/drawingml/2006/main" rot="0">
              <a:off x="22366" y="228600"/>
              <a:ext cx="106233" cy="2927929"/>
            </a:xfrm>
            <a:custGeom xmlns:a="http://schemas.openxmlformats.org/drawingml/2006/main">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2" name="曲线"/>
            <p:cNvSpPr>
              <a:spLocks xmlns:a="http://schemas.openxmlformats.org/drawingml/2006/main"/>
            </p:cNvSpPr>
            <p:nvPr/>
          </p:nvSpPr>
          <p:spPr>
            <a:xfrm xmlns:a="http://schemas.openxmlformats.org/drawingml/2006/main" rot="0">
              <a:off x="78278" y="2944063"/>
              <a:ext cx="78276" cy="49389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3" name="曲线"/>
            <p:cNvSpPr>
              <a:spLocks xmlns:a="http://schemas.openxmlformats.org/drawingml/2006/main"/>
            </p:cNvSpPr>
            <p:nvPr/>
          </p:nvSpPr>
          <p:spPr>
            <a:xfrm xmlns:a="http://schemas.openxmlformats.org/drawingml/2006/main" rot="0">
              <a:off x="769725" y="5478744"/>
              <a:ext cx="190100" cy="1025055"/>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4" name="曲线"/>
            <p:cNvSpPr>
              <a:spLocks xmlns:a="http://schemas.openxmlformats.org/drawingml/2006/main"/>
            </p:cNvSpPr>
            <p:nvPr/>
          </p:nvSpPr>
          <p:spPr>
            <a:xfrm xmlns:a="http://schemas.openxmlformats.org/drawingml/2006/main" rot="0">
              <a:off x="775315" y="1399026"/>
              <a:ext cx="2076201" cy="4048034"/>
            </a:xfrm>
            <a:custGeom xmlns:a="http://schemas.openxmlformats.org/drawingml/2006/main">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5" name="曲线"/>
            <p:cNvSpPr>
              <a:spLocks xmlns:a="http://schemas.openxmlformats.org/drawingml/2006/main"/>
            </p:cNvSpPr>
            <p:nvPr/>
          </p:nvSpPr>
          <p:spPr>
            <a:xfrm xmlns:a="http://schemas.openxmlformats.org/drawingml/2006/main" rot="0">
              <a:off x="922551" y="6529892"/>
              <a:ext cx="162145" cy="337336"/>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6" name="曲线"/>
            <p:cNvSpPr>
              <a:spLocks xmlns:a="http://schemas.openxmlformats.org/drawingml/2006/main"/>
            </p:cNvSpPr>
            <p:nvPr/>
          </p:nvSpPr>
          <p:spPr>
            <a:xfrm xmlns:a="http://schemas.openxmlformats.org/drawingml/2006/main" rot="0">
              <a:off x="769725" y="5359465"/>
              <a:ext cx="37274" cy="221784"/>
            </a:xfrm>
            <a:custGeom xmlns:a="http://schemas.openxmlformats.org/drawingml/2006/main">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07" name="曲线"/>
            <p:cNvSpPr>
              <a:spLocks xmlns:a="http://schemas.openxmlformats.org/drawingml/2006/main"/>
            </p:cNvSpPr>
            <p:nvPr/>
          </p:nvSpPr>
          <p:spPr>
            <a:xfrm xmlns:a="http://schemas.openxmlformats.org/drawingml/2006/main" rot="0">
              <a:off x="849864" y="6244739"/>
              <a:ext cx="238557" cy="622488"/>
            </a:xfrm>
            <a:custGeom xmlns:a="http://schemas.openxmlformats.org/drawingml/2006/main">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grpSp>
      <p:grpSp>
        <p:nvGrpSpPr>
          <p:cNvPr id="95" name="组合"/>
          <p:cNvGrpSpPr>
            <a:grpSpLocks xmlns:a="http://schemas.openxmlformats.org/drawingml/2006/main"/>
          </p:cNvGrpSpPr>
          <p:nvPr/>
        </p:nvGrpSpPr>
        <p:grpSpPr>
          <a:xfrm xmlns:a="http://schemas.openxmlformats.org/drawingml/2006/main">
            <a:off x="27221" y="-785"/>
            <a:ext cx="2356674" cy="6854039"/>
            <a:chOff x="27221" y="-785"/>
            <a:chExt cx="2356674" cy="6854039"/>
          </a:xfrm>
        </p:grpSpPr>
        <p:sp>
          <p:nvSpPr>
            <p:cNvPr id="83" name="曲线"/>
            <p:cNvSpPr>
              <a:spLocks xmlns:a="http://schemas.openxmlformats.org/drawingml/2006/main"/>
            </p:cNvSpPr>
            <p:nvPr/>
          </p:nvSpPr>
          <p:spPr>
            <a:xfrm xmlns:a="http://schemas.openxmlformats.org/drawingml/2006/main" rot="0">
              <a:off x="27221" y="-785"/>
              <a:ext cx="494327" cy="4401044"/>
            </a:xfrm>
            <a:custGeom xmlns:a="http://schemas.openxmlformats.org/drawingml/2006/main">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xmlns:a="http://schemas.openxmlformats.org/drawingml/2006/main">
              <a:schemeClr val="tx2"/>
            </a:solidFill>
            <a:ln xmlns:a="http://schemas.openxmlformats.org/drawingml/2006/main" cmpd="sng" cap="flat">
              <a:noFill/>
              <a:prstDash val="solid"/>
              <a:round/>
            </a:ln>
          </p:spPr>
        </p:sp>
        <p:sp>
          <p:nvSpPr>
            <p:cNvPr id="84" name="曲线"/>
            <p:cNvSpPr>
              <a:spLocks xmlns:a="http://schemas.openxmlformats.org/drawingml/2006/main"/>
            </p:cNvSpPr>
            <p:nvPr/>
          </p:nvSpPr>
          <p:spPr>
            <a:xfrm xmlns:a="http://schemas.openxmlformats.org/drawingml/2006/main" rot="0">
              <a:off x="550288" y="4316472"/>
              <a:ext cx="423435" cy="1580697"/>
            </a:xfrm>
            <a:custGeom xmlns:a="http://schemas.openxmlformats.org/drawingml/2006/main">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xmlns:a="http://schemas.openxmlformats.org/drawingml/2006/main">
              <a:schemeClr val="tx2"/>
            </a:solidFill>
            <a:ln xmlns:a="http://schemas.openxmlformats.org/drawingml/2006/main" cmpd="sng" cap="flat">
              <a:noFill/>
              <a:prstDash val="solid"/>
              <a:round/>
            </a:ln>
          </p:spPr>
        </p:sp>
        <p:sp>
          <p:nvSpPr>
            <p:cNvPr id="85" name="曲线"/>
            <p:cNvSpPr>
              <a:spLocks xmlns:a="http://schemas.openxmlformats.org/drawingml/2006/main"/>
            </p:cNvSpPr>
            <p:nvPr/>
          </p:nvSpPr>
          <p:spPr>
            <a:xfrm xmlns:a="http://schemas.openxmlformats.org/drawingml/2006/main" rot="0">
              <a:off x="1006295" y="5862682"/>
              <a:ext cx="431099" cy="990570"/>
            </a:xfrm>
            <a:custGeom xmlns:a="http://schemas.openxmlformats.org/drawingml/2006/main">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xmlns:a="http://schemas.openxmlformats.org/drawingml/2006/main">
              <a:schemeClr val="tx2"/>
            </a:solidFill>
            <a:ln xmlns:a="http://schemas.openxmlformats.org/drawingml/2006/main" cmpd="sng" cap="flat">
              <a:noFill/>
              <a:prstDash val="solid"/>
              <a:round/>
            </a:ln>
          </p:spPr>
        </p:sp>
        <p:sp>
          <p:nvSpPr>
            <p:cNvPr id="86" name="曲线"/>
            <p:cNvSpPr>
              <a:spLocks xmlns:a="http://schemas.openxmlformats.org/drawingml/2006/main"/>
            </p:cNvSpPr>
            <p:nvPr/>
          </p:nvSpPr>
          <p:spPr>
            <a:xfrm xmlns:a="http://schemas.openxmlformats.org/drawingml/2006/main" rot="0">
              <a:off x="521548" y="4364372"/>
              <a:ext cx="551806" cy="2235968"/>
            </a:xfrm>
            <a:custGeom xmlns:a="http://schemas.openxmlformats.org/drawingml/2006/main">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xmlns:a="http://schemas.openxmlformats.org/drawingml/2006/main">
              <a:schemeClr val="tx2"/>
            </a:solidFill>
            <a:ln xmlns:a="http://schemas.openxmlformats.org/drawingml/2006/main" cmpd="sng" cap="flat">
              <a:noFill/>
              <a:prstDash val="solid"/>
              <a:round/>
            </a:ln>
          </p:spPr>
        </p:sp>
        <p:sp>
          <p:nvSpPr>
            <p:cNvPr id="87" name="曲线"/>
            <p:cNvSpPr>
              <a:spLocks xmlns:a="http://schemas.openxmlformats.org/drawingml/2006/main"/>
            </p:cNvSpPr>
            <p:nvPr/>
          </p:nvSpPr>
          <p:spPr>
            <a:xfrm xmlns:a="http://schemas.openxmlformats.org/drawingml/2006/main" rot="0">
              <a:off x="467899" y="1289198"/>
              <a:ext cx="174355" cy="3027274"/>
            </a:xfrm>
            <a:custGeom xmlns:a="http://schemas.openxmlformats.org/drawingml/2006/main">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88" name="曲线"/>
            <p:cNvSpPr>
              <a:spLocks xmlns:a="http://schemas.openxmlformats.org/drawingml/2006/main"/>
            </p:cNvSpPr>
            <p:nvPr/>
          </p:nvSpPr>
          <p:spPr>
            <a:xfrm xmlns:a="http://schemas.openxmlformats.org/drawingml/2006/main" rot="0">
              <a:off x="1111674" y="6571600"/>
              <a:ext cx="134120" cy="281652"/>
            </a:xfrm>
            <a:custGeom xmlns:a="http://schemas.openxmlformats.org/drawingml/2006/main">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89" name="曲线"/>
            <p:cNvSpPr>
              <a:spLocks xmlns:a="http://schemas.openxmlformats.org/drawingml/2006/main"/>
            </p:cNvSpPr>
            <p:nvPr/>
          </p:nvSpPr>
          <p:spPr>
            <a:xfrm xmlns:a="http://schemas.openxmlformats.org/drawingml/2006/main" rot="0">
              <a:off x="502388" y="4107629"/>
              <a:ext cx="82388" cy="511571"/>
            </a:xfrm>
            <a:custGeom xmlns:a="http://schemas.openxmlformats.org/drawingml/2006/main">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0" name="曲线"/>
            <p:cNvSpPr>
              <a:spLocks xmlns:a="http://schemas.openxmlformats.org/drawingml/2006/main"/>
            </p:cNvSpPr>
            <p:nvPr/>
          </p:nvSpPr>
          <p:spPr>
            <a:xfrm xmlns:a="http://schemas.openxmlformats.org/drawingml/2006/main" rot="0">
              <a:off x="973723" y="3145799"/>
              <a:ext cx="1410172" cy="2716882"/>
            </a:xfrm>
            <a:custGeom xmlns:a="http://schemas.openxmlformats.org/drawingml/2006/main">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xmlns:a="http://schemas.openxmlformats.org/drawingml/2006/main">
              <a:schemeClr val="tx2"/>
            </a:solidFill>
            <a:ln xmlns:a="http://schemas.openxmlformats.org/drawingml/2006/main" cmpd="sng" cap="flat">
              <a:noFill/>
              <a:prstDash val="solid"/>
              <a:round/>
            </a:ln>
          </p:spPr>
        </p:sp>
        <p:sp>
          <p:nvSpPr>
            <p:cNvPr id="91" name="曲线"/>
            <p:cNvSpPr>
              <a:spLocks xmlns:a="http://schemas.openxmlformats.org/drawingml/2006/main"/>
            </p:cNvSpPr>
            <p:nvPr/>
          </p:nvSpPr>
          <p:spPr>
            <a:xfrm xmlns:a="http://schemas.openxmlformats.org/drawingml/2006/main" rot="0">
              <a:off x="1073354" y="6600340"/>
              <a:ext cx="120708" cy="252911"/>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2" name="曲线"/>
            <p:cNvSpPr>
              <a:spLocks xmlns:a="http://schemas.openxmlformats.org/drawingml/2006/main"/>
            </p:cNvSpPr>
            <p:nvPr/>
          </p:nvSpPr>
          <p:spPr>
            <a:xfrm xmlns:a="http://schemas.openxmlformats.org/drawingml/2006/main" rot="0">
              <a:off x="973723" y="5897170"/>
              <a:ext cx="137951" cy="67443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3" name="曲线"/>
            <p:cNvSpPr>
              <a:spLocks xmlns:a="http://schemas.openxmlformats.org/drawingml/2006/main"/>
            </p:cNvSpPr>
            <p:nvPr/>
          </p:nvSpPr>
          <p:spPr>
            <a:xfrm xmlns:a="http://schemas.openxmlformats.org/drawingml/2006/main" rot="0">
              <a:off x="973723" y="5772629"/>
              <a:ext cx="38319" cy="228004"/>
            </a:xfrm>
            <a:custGeom xmlns:a="http://schemas.openxmlformats.org/drawingml/2006/main">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94" name="曲线"/>
            <p:cNvSpPr>
              <a:spLocks xmlns:a="http://schemas.openxmlformats.org/drawingml/2006/main"/>
            </p:cNvSpPr>
            <p:nvPr/>
          </p:nvSpPr>
          <p:spPr>
            <a:xfrm xmlns:a="http://schemas.openxmlformats.org/drawingml/2006/main" rot="0">
              <a:off x="1006295" y="6322521"/>
              <a:ext cx="210759" cy="530731"/>
            </a:xfrm>
            <a:custGeom xmlns:a="http://schemas.openxmlformats.org/drawingml/2006/main">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xmlns:a="http://schemas.openxmlformats.org/drawingml/2006/main">
              <a:schemeClr val="tx2"/>
            </a:solidFill>
            <a:ln xmlns:a="http://schemas.openxmlformats.org/drawingml/2006/main" cmpd="sng" cap="flat">
              <a:noFill/>
              <a:prstDash val="solid"/>
              <a:round/>
            </a:ln>
          </p:spPr>
        </p:sp>
      </p:grpSp>
      <p:sp>
        <p:nvSpPr>
          <p:cNvPr id="82" name="矩形"/>
          <p:cNvSpPr>
            <a:spLocks xmlns:a="http://schemas.openxmlformats.org/drawingml/2006/main"/>
          </p:cNvSpPr>
          <p:nvPr/>
        </p:nvSpPr>
        <p:spPr>
          <a:xfrm xmlns:a="http://schemas.openxmlformats.org/drawingml/2006/main" rot="0">
            <a:off x="1" y="0"/>
            <a:ext cx="182880" cy="6858000"/>
          </a:xfrm>
          <a:prstGeom xmlns:a="http://schemas.openxmlformats.org/drawingml/2006/main" prst="rect"/>
          <a:solidFill xmlns:a="http://schemas.openxmlformats.org/drawingml/2006/main">
            <a:schemeClr val="tx2"/>
          </a:solidFill>
          <a:ln xmlns:a="http://schemas.openxmlformats.org/drawingml/2006/main" w="9525" cmpd="sng" cap="flat">
            <a:noFill/>
            <a:prstDash val="solid"/>
            <a:round/>
          </a:ln>
        </p:spPr>
      </p:sp>
      <p:sp>
        <p:nvSpPr>
          <p:cNvPr id="75" name="文本框"/>
          <p:cNvSpPr>
            <a:spLocks xmlns:a="http://schemas.openxmlformats.org/drawingml/2006/main" noGrp="1"/>
          </p:cNvSpPr>
          <p:nvPr>
            <p:ph type="title"/>
          </p:nvPr>
        </p:nvSpPr>
        <p:spPr>
          <a:xfrm xmlns:a="http://schemas.openxmlformats.org/drawingml/2006/main" rot="0">
            <a:off x="2589213" y="446088"/>
            <a:ext cx="3505199" cy="976312"/>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b" anchorCtr="0">
            <a:prstTxWarp prst="textNoShape"/>
          </a:bodyPr>
          <a:lstStyle xmlns:a="http://schemas.openxmlformats.org/drawingml/2006/main"/>
          <a:p xmlns:a="http://schemas.openxmlformats.org/drawingml/2006/main">
            <a:pPr algn="l"/>
            <a:r>
              <a:rPr lang="en-US" altLang="zh-CN" sz="2000" b="0"/>
              <a:t>Click to edit Master title style</a:t>
            </a:r>
            <a:endParaRPr lang="zh-CN" altLang="en-US" sz="2000" b="0"/>
          </a:p>
        </p:txBody>
      </p:sp>
      <p:sp>
        <p:nvSpPr>
          <p:cNvPr id="76" name="文本框"/>
          <p:cNvSpPr>
            <a:spLocks xmlns:a="http://schemas.openxmlformats.org/drawingml/2006/main" noGrp="1"/>
          </p:cNvSpPr>
          <p:nvPr>
            <p:ph type="body" idx="1"/>
          </p:nvPr>
        </p:nvSpPr>
        <p:spPr>
          <a:xfrm xmlns:a="http://schemas.openxmlformats.org/drawingml/2006/main" rot="0">
            <a:off x="6323012" y="446088"/>
            <a:ext cx="5181599" cy="5414963"/>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77" name="文本框"/>
          <p:cNvSpPr>
            <a:spLocks xmlns:a="http://schemas.openxmlformats.org/drawingml/2006/main" noGrp="1"/>
          </p:cNvSpPr>
          <p:nvPr>
            <p:ph type="body" idx="2"/>
          </p:nvPr>
        </p:nvSpPr>
        <p:spPr>
          <a:xfrm xmlns:a="http://schemas.openxmlformats.org/drawingml/2006/main" rot="0">
            <a:off x="2589213" y="1598613"/>
            <a:ext cx="3505199" cy="4262436"/>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pPr marL="0" indent="0">
              <a:buNone/>
            </a:pPr>
            <a:r>
              <a:rPr lang="en-US" altLang="zh-CN" sz="1400"/>
              <a:t>Click to edit Master text styles</a:t>
            </a:r>
            <a:endParaRPr lang="zh-CN" altLang="en-US" sz="1400"/>
          </a:p>
        </p:txBody>
      </p:sp>
      <p:sp>
        <p:nvSpPr>
          <p:cNvPr id="78" name="文本框"/>
          <p:cNvSpPr>
            <a:spLocks xmlns:a="http://schemas.openxmlformats.org/drawingml/2006/main" noGrp="1"/>
          </p:cNvSpPr>
          <p:nvPr>
            <p:ph type="dt" idx="10"/>
          </p:nvPr>
        </p:nvSpPr>
        <p:spPr>
          <a:xfrm xmlns:a="http://schemas.openxmlformats.org/drawingml/2006/main" rot="0">
            <a:off x="10361613" y="6130437"/>
            <a:ext cx="1146283" cy="370396"/>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endParaRPr lang="zh-CN" altLang="en-US" sz="900">
              <a:solidFill>
                <a:srgbClr val="898989"/>
              </a:solidFill>
              <a:latin typeface="Century Gothic" pitchFamily="0" charset="0"/>
              <a:ea typeface="幼圆" pitchFamily="0" charset="0"/>
              <a:cs typeface="Century Gothic" pitchFamily="0" charset="0"/>
            </a:endParaRPr>
          </a:p>
        </p:txBody>
      </p:sp>
      <p:sp>
        <p:nvSpPr>
          <p:cNvPr id="79" name="文本框"/>
          <p:cNvSpPr>
            <a:spLocks xmlns:a="http://schemas.openxmlformats.org/drawingml/2006/main" noGrp="1"/>
          </p:cNvSpPr>
          <p:nvPr>
            <p:ph type="ftr"/>
          </p:nvPr>
        </p:nvSpPr>
        <p:spPr>
          <a:xfrm xmlns:a="http://schemas.openxmlformats.org/drawingml/2006/main" rot="0">
            <a:off x="2589213" y="6135808"/>
            <a:ext cx="7619998"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80" name="曲线"/>
          <p:cNvSpPr>
            <a:spLocks xmlns:a="http://schemas.openxmlformats.org/drawingml/2006/main"/>
          </p:cNvSpPr>
          <p:nvPr/>
        </p:nvSpPr>
        <p:spPr>
          <a:xfrm xmlns:a="http://schemas.openxmlformats.org/drawingml/2006/main" flipV="1" rot="0">
            <a:off x="-4187" y="714375"/>
            <a:ext cx="1588526" cy="507296"/>
          </a:xfrm>
          <a:custGeom xmlns:a="http://schemas.openxmlformats.org/drawingml/2006/main">
            <a:gdLst>
              <a:gd name="T1" fmla="*/ 0 w 21600"/>
              <a:gd name="T2" fmla="*/ -21600 h 21600"/>
              <a:gd name="T3" fmla="*/ 21600 w 21600"/>
              <a:gd name="T4" fmla="*/ 0 h 21600"/>
            </a:gdLst>
            <a:rect l="T1" t="T2" r="T3" b="T4"/>
            <a:pathLst>
              <a:path w="21600" h="21600">
                <a:moveTo>
                  <a:pt x="21600" y="10154"/>
                </a:moveTo>
                <a:lnTo>
                  <a:pt x="18486" y="406"/>
                </a:lnTo>
                <a:cubicBezTo>
                  <a:pt x="18465" y="336"/>
                  <a:pt x="18439" y="272"/>
                  <a:pt x="18418" y="203"/>
                </a:cubicBezTo>
                <a:cubicBezTo>
                  <a:pt x="18355" y="0"/>
                  <a:pt x="18290" y="0"/>
                  <a:pt x="18225" y="0"/>
                </a:cubicBezTo>
                <a:lnTo>
                  <a:pt x="16991" y="0"/>
                </a:lnTo>
                <a:lnTo>
                  <a:pt x="0" y="151"/>
                </a:lnTo>
                <a:cubicBezTo>
                  <a:pt x="18" y="7300"/>
                  <a:pt x="39" y="14450"/>
                  <a:pt x="58" y="21600"/>
                </a:cubicBezTo>
                <a:lnTo>
                  <a:pt x="16991" y="21526"/>
                </a:lnTo>
                <a:lnTo>
                  <a:pt x="18225" y="21526"/>
                </a:lnTo>
                <a:cubicBezTo>
                  <a:pt x="18290" y="21526"/>
                  <a:pt x="18355" y="21323"/>
                  <a:pt x="18418" y="21323"/>
                </a:cubicBezTo>
                <a:cubicBezTo>
                  <a:pt x="18418" y="21120"/>
                  <a:pt x="18486" y="21120"/>
                  <a:pt x="18486" y="21120"/>
                </a:cubicBezTo>
                <a:lnTo>
                  <a:pt x="21600" y="11372"/>
                </a:lnTo>
                <a:cubicBezTo>
                  <a:pt x="21728" y="10966"/>
                  <a:pt x="21728" y="10560"/>
                  <a:pt x="21600" y="10154"/>
                </a:cubicBezTo>
                <a:close/>
              </a:path>
            </a:pathLst>
          </a:custGeom>
          <a:solidFill xmlns:a="http://schemas.openxmlformats.org/drawingml/2006/main">
            <a:schemeClr val="accent1"/>
          </a:solidFill>
          <a:ln xmlns:a="http://schemas.openxmlformats.org/drawingml/2006/main" cmpd="sng" cap="flat">
            <a:noFill/>
            <a:prstDash val="solid"/>
            <a:round/>
          </a:ln>
        </p:spPr>
      </p:sp>
      <p:sp>
        <p:nvSpPr>
          <p:cNvPr id="81" name="文本框"/>
          <p:cNvSpPr>
            <a:spLocks xmlns:a="http://schemas.openxmlformats.org/drawingml/2006/main" noGrp="1"/>
          </p:cNvSpPr>
          <p:nvPr>
            <p:ph type="sldNum"/>
          </p:nvPr>
        </p:nvSpPr>
        <p:spPr>
          <a:xfrm xmlns:a="http://schemas.openxmlformats.org/drawingml/2006/main" rot="0">
            <a:off x="531813" y="787783"/>
            <a:ext cx="779766" cy="365124"/>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591479036"/>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gradFill xmlns:a="http://schemas.openxmlformats.org/drawingml/2006/main">
          <a:gsLst>
            <a:gs pos="0">
              <a:srgbClr val="DFE8C4"/>
            </a:gs>
            <a:gs pos="100000">
              <a:srgbClr val="FFFFFF"/>
            </a:gs>
          </a:gsLst>
          <a:path path="shape">
            <a:fillToRect l="50000" t="50000" r="50000" b="50000"/>
          </a:path>
        </a:gradFill>
      </p:bgPr>
    </p:bg>
    <p:spTree>
      <p:nvGrpSpPr>
        <p:cNvPr id="1" name=""/>
        <p:cNvGrpSpPr/>
        <p:nvPr/>
      </p:nvGrpSpPr>
      <p:grpSpPr>
        <a:xfrm xmlns:a="http://schemas.openxmlformats.org/drawingml/2006/main">
          <a:off x="0" y="0"/>
          <a:ext cx="0" cy="0"/>
          <a:chOff x="0" y="0"/>
          <a:chExt cx="0" cy="0"/>
        </a:xfrm>
      </p:grpSpPr>
      <p:grpSp>
        <p:nvGrpSpPr>
          <p:cNvPr id="144" name="组合"/>
          <p:cNvGrpSpPr>
            <a:grpSpLocks xmlns:a="http://schemas.openxmlformats.org/drawingml/2006/main"/>
          </p:cNvGrpSpPr>
          <p:nvPr/>
        </p:nvGrpSpPr>
        <p:grpSpPr>
          <a:xfrm xmlns:a="http://schemas.openxmlformats.org/drawingml/2006/main">
            <a:off x="1" y="228600"/>
            <a:ext cx="2851514" cy="6638628"/>
            <a:chOff x="1" y="228600"/>
            <a:chExt cx="2851514" cy="6638628"/>
          </a:xfrm>
        </p:grpSpPr>
        <p:sp>
          <p:nvSpPr>
            <p:cNvPr id="132" name="曲线"/>
            <p:cNvSpPr>
              <a:spLocks xmlns:a="http://schemas.openxmlformats.org/drawingml/2006/main"/>
            </p:cNvSpPr>
            <p:nvPr/>
          </p:nvSpPr>
          <p:spPr>
            <a:xfrm xmlns:a="http://schemas.openxmlformats.org/drawingml/2006/main" rot="0">
              <a:off x="1" y="2575044"/>
              <a:ext cx="100641" cy="626215"/>
            </a:xfrm>
            <a:custGeom xmlns:a="http://schemas.openxmlformats.org/drawingml/2006/main">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3" name="曲线"/>
            <p:cNvSpPr>
              <a:spLocks xmlns:a="http://schemas.openxmlformats.org/drawingml/2006/main"/>
            </p:cNvSpPr>
            <p:nvPr/>
          </p:nvSpPr>
          <p:spPr>
            <a:xfrm xmlns:a="http://schemas.openxmlformats.org/drawingml/2006/main" rot="0">
              <a:off x="128600" y="3156529"/>
              <a:ext cx="646716" cy="2322214"/>
            </a:xfrm>
            <a:custGeom xmlns:a="http://schemas.openxmlformats.org/drawingml/2006/main">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4" name="曲线"/>
            <p:cNvSpPr>
              <a:spLocks xmlns:a="http://schemas.openxmlformats.org/drawingml/2006/main"/>
            </p:cNvSpPr>
            <p:nvPr/>
          </p:nvSpPr>
          <p:spPr>
            <a:xfrm xmlns:a="http://schemas.openxmlformats.org/drawingml/2006/main" rot="0">
              <a:off x="806999" y="5447060"/>
              <a:ext cx="609442" cy="1420166"/>
            </a:xfrm>
            <a:custGeom xmlns:a="http://schemas.openxmlformats.org/drawingml/2006/main">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5" name="曲线"/>
            <p:cNvSpPr>
              <a:spLocks xmlns:a="http://schemas.openxmlformats.org/drawingml/2006/main"/>
            </p:cNvSpPr>
            <p:nvPr/>
          </p:nvSpPr>
          <p:spPr>
            <a:xfrm xmlns:a="http://schemas.openxmlformats.org/drawingml/2006/main" rot="0">
              <a:off x="959826" y="6503799"/>
              <a:ext cx="171463" cy="363429"/>
            </a:xfrm>
            <a:custGeom xmlns:a="http://schemas.openxmlformats.org/drawingml/2006/main">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6" name="曲线"/>
            <p:cNvSpPr>
              <a:spLocks xmlns:a="http://schemas.openxmlformats.org/drawingml/2006/main"/>
            </p:cNvSpPr>
            <p:nvPr/>
          </p:nvSpPr>
          <p:spPr>
            <a:xfrm xmlns:a="http://schemas.openxmlformats.org/drawingml/2006/main" rot="0">
              <a:off x="100643" y="3201259"/>
              <a:ext cx="821907" cy="3328632"/>
            </a:xfrm>
            <a:custGeom xmlns:a="http://schemas.openxmlformats.org/drawingml/2006/main">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7" name="曲线"/>
            <p:cNvSpPr>
              <a:spLocks xmlns:a="http://schemas.openxmlformats.org/drawingml/2006/main"/>
            </p:cNvSpPr>
            <p:nvPr/>
          </p:nvSpPr>
          <p:spPr>
            <a:xfrm xmlns:a="http://schemas.openxmlformats.org/drawingml/2006/main" rot="0">
              <a:off x="22366" y="228600"/>
              <a:ext cx="106233" cy="2927929"/>
            </a:xfrm>
            <a:custGeom xmlns:a="http://schemas.openxmlformats.org/drawingml/2006/main">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8" name="曲线"/>
            <p:cNvSpPr>
              <a:spLocks xmlns:a="http://schemas.openxmlformats.org/drawingml/2006/main"/>
            </p:cNvSpPr>
            <p:nvPr/>
          </p:nvSpPr>
          <p:spPr>
            <a:xfrm xmlns:a="http://schemas.openxmlformats.org/drawingml/2006/main" rot="0">
              <a:off x="78278" y="2944063"/>
              <a:ext cx="78276" cy="49389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39" name="曲线"/>
            <p:cNvSpPr>
              <a:spLocks xmlns:a="http://schemas.openxmlformats.org/drawingml/2006/main"/>
            </p:cNvSpPr>
            <p:nvPr/>
          </p:nvSpPr>
          <p:spPr>
            <a:xfrm xmlns:a="http://schemas.openxmlformats.org/drawingml/2006/main" rot="0">
              <a:off x="769725" y="5478744"/>
              <a:ext cx="190100" cy="1025055"/>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0" name="曲线"/>
            <p:cNvSpPr>
              <a:spLocks xmlns:a="http://schemas.openxmlformats.org/drawingml/2006/main"/>
            </p:cNvSpPr>
            <p:nvPr/>
          </p:nvSpPr>
          <p:spPr>
            <a:xfrm xmlns:a="http://schemas.openxmlformats.org/drawingml/2006/main" rot="0">
              <a:off x="775315" y="1399026"/>
              <a:ext cx="2076201" cy="4048034"/>
            </a:xfrm>
            <a:custGeom xmlns:a="http://schemas.openxmlformats.org/drawingml/2006/main">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1" name="曲线"/>
            <p:cNvSpPr>
              <a:spLocks xmlns:a="http://schemas.openxmlformats.org/drawingml/2006/main"/>
            </p:cNvSpPr>
            <p:nvPr/>
          </p:nvSpPr>
          <p:spPr>
            <a:xfrm xmlns:a="http://schemas.openxmlformats.org/drawingml/2006/main" rot="0">
              <a:off x="922551" y="6529892"/>
              <a:ext cx="162145" cy="337336"/>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2" name="曲线"/>
            <p:cNvSpPr>
              <a:spLocks xmlns:a="http://schemas.openxmlformats.org/drawingml/2006/main"/>
            </p:cNvSpPr>
            <p:nvPr/>
          </p:nvSpPr>
          <p:spPr>
            <a:xfrm xmlns:a="http://schemas.openxmlformats.org/drawingml/2006/main" rot="0">
              <a:off x="769725" y="5359465"/>
              <a:ext cx="37274" cy="221784"/>
            </a:xfrm>
            <a:custGeom xmlns:a="http://schemas.openxmlformats.org/drawingml/2006/main">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sp>
          <p:nvSpPr>
            <p:cNvPr id="143" name="曲线"/>
            <p:cNvSpPr>
              <a:spLocks xmlns:a="http://schemas.openxmlformats.org/drawingml/2006/main"/>
            </p:cNvSpPr>
            <p:nvPr/>
          </p:nvSpPr>
          <p:spPr>
            <a:xfrm xmlns:a="http://schemas.openxmlformats.org/drawingml/2006/main" rot="0">
              <a:off x="849864" y="6244739"/>
              <a:ext cx="238557" cy="622488"/>
            </a:xfrm>
            <a:custGeom xmlns:a="http://schemas.openxmlformats.org/drawingml/2006/main">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xmlns:a="http://schemas.openxmlformats.org/drawingml/2006/main">
              <a:srgbClr val="766F54">
                <a:alpha val="20000"/>
              </a:srgbClr>
            </a:solidFill>
            <a:ln xmlns:a="http://schemas.openxmlformats.org/drawingml/2006/main" cmpd="sng" cap="flat">
              <a:noFill/>
              <a:prstDash val="solid"/>
              <a:round/>
            </a:ln>
          </p:spPr>
        </p:sp>
      </p:grpSp>
      <p:grpSp>
        <p:nvGrpSpPr>
          <p:cNvPr id="131" name="组合"/>
          <p:cNvGrpSpPr>
            <a:grpSpLocks xmlns:a="http://schemas.openxmlformats.org/drawingml/2006/main"/>
          </p:cNvGrpSpPr>
          <p:nvPr/>
        </p:nvGrpSpPr>
        <p:grpSpPr>
          <a:xfrm xmlns:a="http://schemas.openxmlformats.org/drawingml/2006/main">
            <a:off x="27221" y="-785"/>
            <a:ext cx="2356674" cy="6854039"/>
            <a:chOff x="27221" y="-785"/>
            <a:chExt cx="2356674" cy="6854039"/>
          </a:xfrm>
        </p:grpSpPr>
        <p:sp>
          <p:nvSpPr>
            <p:cNvPr id="119" name="曲线"/>
            <p:cNvSpPr>
              <a:spLocks xmlns:a="http://schemas.openxmlformats.org/drawingml/2006/main"/>
            </p:cNvSpPr>
            <p:nvPr/>
          </p:nvSpPr>
          <p:spPr>
            <a:xfrm xmlns:a="http://schemas.openxmlformats.org/drawingml/2006/main" rot="0">
              <a:off x="27221" y="-785"/>
              <a:ext cx="494327" cy="4401044"/>
            </a:xfrm>
            <a:custGeom xmlns:a="http://schemas.openxmlformats.org/drawingml/2006/main">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0" name="曲线"/>
            <p:cNvSpPr>
              <a:spLocks xmlns:a="http://schemas.openxmlformats.org/drawingml/2006/main"/>
            </p:cNvSpPr>
            <p:nvPr/>
          </p:nvSpPr>
          <p:spPr>
            <a:xfrm xmlns:a="http://schemas.openxmlformats.org/drawingml/2006/main" rot="0">
              <a:off x="550288" y="4316472"/>
              <a:ext cx="423435" cy="1580697"/>
            </a:xfrm>
            <a:custGeom xmlns:a="http://schemas.openxmlformats.org/drawingml/2006/main">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1" name="曲线"/>
            <p:cNvSpPr>
              <a:spLocks xmlns:a="http://schemas.openxmlformats.org/drawingml/2006/main"/>
            </p:cNvSpPr>
            <p:nvPr/>
          </p:nvSpPr>
          <p:spPr>
            <a:xfrm xmlns:a="http://schemas.openxmlformats.org/drawingml/2006/main" rot="0">
              <a:off x="1006295" y="5862682"/>
              <a:ext cx="431099" cy="990570"/>
            </a:xfrm>
            <a:custGeom xmlns:a="http://schemas.openxmlformats.org/drawingml/2006/main">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2" name="曲线"/>
            <p:cNvSpPr>
              <a:spLocks xmlns:a="http://schemas.openxmlformats.org/drawingml/2006/main"/>
            </p:cNvSpPr>
            <p:nvPr/>
          </p:nvSpPr>
          <p:spPr>
            <a:xfrm xmlns:a="http://schemas.openxmlformats.org/drawingml/2006/main" rot="0">
              <a:off x="521548" y="4364372"/>
              <a:ext cx="551806" cy="2235968"/>
            </a:xfrm>
            <a:custGeom xmlns:a="http://schemas.openxmlformats.org/drawingml/2006/main">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3" name="曲线"/>
            <p:cNvSpPr>
              <a:spLocks xmlns:a="http://schemas.openxmlformats.org/drawingml/2006/main"/>
            </p:cNvSpPr>
            <p:nvPr/>
          </p:nvSpPr>
          <p:spPr>
            <a:xfrm xmlns:a="http://schemas.openxmlformats.org/drawingml/2006/main" rot="0">
              <a:off x="467899" y="1289198"/>
              <a:ext cx="174355" cy="3027274"/>
            </a:xfrm>
            <a:custGeom xmlns:a="http://schemas.openxmlformats.org/drawingml/2006/main">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4" name="曲线"/>
            <p:cNvSpPr>
              <a:spLocks xmlns:a="http://schemas.openxmlformats.org/drawingml/2006/main"/>
            </p:cNvSpPr>
            <p:nvPr/>
          </p:nvSpPr>
          <p:spPr>
            <a:xfrm xmlns:a="http://schemas.openxmlformats.org/drawingml/2006/main" rot="0">
              <a:off x="1111674" y="6571600"/>
              <a:ext cx="134120" cy="281652"/>
            </a:xfrm>
            <a:custGeom xmlns:a="http://schemas.openxmlformats.org/drawingml/2006/main">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5" name="曲线"/>
            <p:cNvSpPr>
              <a:spLocks xmlns:a="http://schemas.openxmlformats.org/drawingml/2006/main"/>
            </p:cNvSpPr>
            <p:nvPr/>
          </p:nvSpPr>
          <p:spPr>
            <a:xfrm xmlns:a="http://schemas.openxmlformats.org/drawingml/2006/main" rot="0">
              <a:off x="502388" y="4107629"/>
              <a:ext cx="82388" cy="511571"/>
            </a:xfrm>
            <a:custGeom xmlns:a="http://schemas.openxmlformats.org/drawingml/2006/main">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6" name="曲线"/>
            <p:cNvSpPr>
              <a:spLocks xmlns:a="http://schemas.openxmlformats.org/drawingml/2006/main"/>
            </p:cNvSpPr>
            <p:nvPr/>
          </p:nvSpPr>
          <p:spPr>
            <a:xfrm xmlns:a="http://schemas.openxmlformats.org/drawingml/2006/main" rot="0">
              <a:off x="973723" y="3145799"/>
              <a:ext cx="1410172" cy="2716882"/>
            </a:xfrm>
            <a:custGeom xmlns:a="http://schemas.openxmlformats.org/drawingml/2006/main">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7" name="曲线"/>
            <p:cNvSpPr>
              <a:spLocks xmlns:a="http://schemas.openxmlformats.org/drawingml/2006/main"/>
            </p:cNvSpPr>
            <p:nvPr/>
          </p:nvSpPr>
          <p:spPr>
            <a:xfrm xmlns:a="http://schemas.openxmlformats.org/drawingml/2006/main" rot="0">
              <a:off x="1073354" y="6600340"/>
              <a:ext cx="120708" cy="252911"/>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8" name="曲线"/>
            <p:cNvSpPr>
              <a:spLocks xmlns:a="http://schemas.openxmlformats.org/drawingml/2006/main"/>
            </p:cNvSpPr>
            <p:nvPr/>
          </p:nvSpPr>
          <p:spPr>
            <a:xfrm xmlns:a="http://schemas.openxmlformats.org/drawingml/2006/main" rot="0">
              <a:off x="973723" y="5897170"/>
              <a:ext cx="137951" cy="674430"/>
            </a:xfrm>
            <a:custGeom xmlns:a="http://schemas.openxmlformats.org/drawingml/2006/main">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29" name="曲线"/>
            <p:cNvSpPr>
              <a:spLocks xmlns:a="http://schemas.openxmlformats.org/drawingml/2006/main"/>
            </p:cNvSpPr>
            <p:nvPr/>
          </p:nvSpPr>
          <p:spPr>
            <a:xfrm xmlns:a="http://schemas.openxmlformats.org/drawingml/2006/main" rot="0">
              <a:off x="973723" y="5772629"/>
              <a:ext cx="38319" cy="228004"/>
            </a:xfrm>
            <a:custGeom xmlns:a="http://schemas.openxmlformats.org/drawingml/2006/main">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xmlns:a="http://schemas.openxmlformats.org/drawingml/2006/main">
              <a:schemeClr val="tx2"/>
            </a:solidFill>
            <a:ln xmlns:a="http://schemas.openxmlformats.org/drawingml/2006/main" cmpd="sng" cap="flat">
              <a:noFill/>
              <a:prstDash val="solid"/>
              <a:round/>
            </a:ln>
          </p:spPr>
        </p:sp>
        <p:sp>
          <p:nvSpPr>
            <p:cNvPr id="130" name="曲线"/>
            <p:cNvSpPr>
              <a:spLocks xmlns:a="http://schemas.openxmlformats.org/drawingml/2006/main"/>
            </p:cNvSpPr>
            <p:nvPr/>
          </p:nvSpPr>
          <p:spPr>
            <a:xfrm xmlns:a="http://schemas.openxmlformats.org/drawingml/2006/main" rot="0">
              <a:off x="1006295" y="6322521"/>
              <a:ext cx="210759" cy="530731"/>
            </a:xfrm>
            <a:custGeom xmlns:a="http://schemas.openxmlformats.org/drawingml/2006/main">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xmlns:a="http://schemas.openxmlformats.org/drawingml/2006/main">
              <a:schemeClr val="tx2"/>
            </a:solidFill>
            <a:ln xmlns:a="http://schemas.openxmlformats.org/drawingml/2006/main" cmpd="sng" cap="flat">
              <a:noFill/>
              <a:prstDash val="solid"/>
              <a:round/>
            </a:ln>
          </p:spPr>
        </p:sp>
      </p:grpSp>
      <p:sp>
        <p:nvSpPr>
          <p:cNvPr id="118" name="矩形"/>
          <p:cNvSpPr>
            <a:spLocks xmlns:a="http://schemas.openxmlformats.org/drawingml/2006/main"/>
          </p:cNvSpPr>
          <p:nvPr/>
        </p:nvSpPr>
        <p:spPr>
          <a:xfrm xmlns:a="http://schemas.openxmlformats.org/drawingml/2006/main" rot="0">
            <a:off x="1" y="0"/>
            <a:ext cx="182880" cy="6858000"/>
          </a:xfrm>
          <a:prstGeom xmlns:a="http://schemas.openxmlformats.org/drawingml/2006/main" prst="rect"/>
          <a:solidFill xmlns:a="http://schemas.openxmlformats.org/drawingml/2006/main">
            <a:schemeClr val="tx2"/>
          </a:solidFill>
          <a:ln xmlns:a="http://schemas.openxmlformats.org/drawingml/2006/main" w="9525" cmpd="sng" cap="flat">
            <a:noFill/>
            <a:prstDash val="solid"/>
            <a:round/>
          </a:ln>
        </p:spPr>
      </p:sp>
      <p:sp>
        <p:nvSpPr>
          <p:cNvPr id="112" name="文本框"/>
          <p:cNvSpPr>
            <a:spLocks xmlns:a="http://schemas.openxmlformats.org/drawingml/2006/main" noGrp="1"/>
          </p:cNvSpPr>
          <p:nvPr>
            <p:ph type="title"/>
          </p:nvPr>
        </p:nvSpPr>
        <p:spPr>
          <a:xfrm xmlns:a="http://schemas.openxmlformats.org/drawingml/2006/main" rot="0">
            <a:off x="2592926" y="624110"/>
            <a:ext cx="8911688" cy="1280889"/>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title style</a:t>
            </a:r>
            <a:endParaRPr lang="zh-CN" altLang="en-US"/>
          </a:p>
        </p:txBody>
      </p:sp>
      <p:sp>
        <p:nvSpPr>
          <p:cNvPr id="113" name="文本框"/>
          <p:cNvSpPr>
            <a:spLocks xmlns:a="http://schemas.openxmlformats.org/drawingml/2006/main" noGrp="1"/>
          </p:cNvSpPr>
          <p:nvPr>
            <p:ph type="body" idx="1"/>
          </p:nvPr>
        </p:nvSpPr>
        <p:spPr>
          <a:xfrm xmlns:a="http://schemas.openxmlformats.org/drawingml/2006/main" rot="0">
            <a:off x="2589212" y="2133600"/>
            <a:ext cx="8915399" cy="3777621"/>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en-US" altLang="zh-CN"/>
              <a:t>Click to edit Master text styles</a:t>
            </a:r>
            <a:endParaRPr lang="en-US" altLang="zh-CN"/>
          </a:p>
          <a:p xmlns:a="http://schemas.openxmlformats.org/drawingml/2006/main">
            <a:pPr lvl="1"/>
            <a:r>
              <a:rPr lang="en-US" altLang="zh-CN"/>
              <a:t>Second level</a:t>
            </a:r>
            <a:endParaRPr lang="en-US" altLang="zh-CN"/>
          </a:p>
          <a:p xmlns:a="http://schemas.openxmlformats.org/drawingml/2006/main">
            <a:pPr lvl="2"/>
            <a:r>
              <a:rPr lang="en-US" altLang="zh-CN"/>
              <a:t>Third level</a:t>
            </a:r>
            <a:endParaRPr lang="en-US" altLang="zh-CN"/>
          </a:p>
          <a:p xmlns:a="http://schemas.openxmlformats.org/drawingml/2006/main">
            <a:pPr lvl="3"/>
            <a:r>
              <a:rPr lang="en-US" altLang="zh-CN"/>
              <a:t>Fourth level</a:t>
            </a:r>
            <a:endParaRPr lang="en-US" altLang="zh-CN"/>
          </a:p>
          <a:p xmlns:a="http://schemas.openxmlformats.org/drawingml/2006/main">
            <a:pPr lvl="4"/>
            <a:r>
              <a:rPr lang="en-US" altLang="zh-CN"/>
              <a:t>Fifth level</a:t>
            </a:r>
            <a:endParaRPr lang="zh-CN" altLang="en-US"/>
          </a:p>
        </p:txBody>
      </p:sp>
      <p:sp>
        <p:nvSpPr>
          <p:cNvPr id="114" name="文本框"/>
          <p:cNvSpPr>
            <a:spLocks xmlns:a="http://schemas.openxmlformats.org/drawingml/2006/main" noGrp="1"/>
          </p:cNvSpPr>
          <p:nvPr>
            <p:ph type="dt" idx="10"/>
          </p:nvPr>
        </p:nvSpPr>
        <p:spPr>
          <a:xfrm xmlns:a="http://schemas.openxmlformats.org/drawingml/2006/main" rot="0">
            <a:off x="10361613" y="6130437"/>
            <a:ext cx="1146283" cy="370396"/>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endParaRPr lang="zh-CN" altLang="en-US" sz="900">
              <a:solidFill>
                <a:srgbClr val="898989"/>
              </a:solidFill>
              <a:latin typeface="Century Gothic" pitchFamily="0" charset="0"/>
              <a:ea typeface="幼圆" pitchFamily="0" charset="0"/>
              <a:cs typeface="Century Gothic" pitchFamily="0" charset="0"/>
            </a:endParaRPr>
          </a:p>
        </p:txBody>
      </p:sp>
      <p:sp>
        <p:nvSpPr>
          <p:cNvPr id="115" name="文本框"/>
          <p:cNvSpPr>
            <a:spLocks xmlns:a="http://schemas.openxmlformats.org/drawingml/2006/main" noGrp="1"/>
          </p:cNvSpPr>
          <p:nvPr>
            <p:ph type="ftr"/>
          </p:nvPr>
        </p:nvSpPr>
        <p:spPr>
          <a:xfrm xmlns:a="http://schemas.openxmlformats.org/drawingml/2006/main" rot="0">
            <a:off x="2589213" y="6135808"/>
            <a:ext cx="7619998"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116" name="曲线"/>
          <p:cNvSpPr>
            <a:spLocks xmlns:a="http://schemas.openxmlformats.org/drawingml/2006/main"/>
          </p:cNvSpPr>
          <p:nvPr/>
        </p:nvSpPr>
        <p:spPr>
          <a:xfrm xmlns:a="http://schemas.openxmlformats.org/drawingml/2006/main" flipV="1" rot="0">
            <a:off x="-4187" y="714375"/>
            <a:ext cx="1588526" cy="507296"/>
          </a:xfrm>
          <a:custGeom xmlns:a="http://schemas.openxmlformats.org/drawingml/2006/main">
            <a:gdLst>
              <a:gd name="T1" fmla="*/ 0 w 21600"/>
              <a:gd name="T2" fmla="*/ -21600 h 21600"/>
              <a:gd name="T3" fmla="*/ 21600 w 21600"/>
              <a:gd name="T4" fmla="*/ 0 h 21600"/>
            </a:gdLst>
            <a:rect l="T1" t="T2" r="T3" b="T4"/>
            <a:pathLst>
              <a:path w="21600" h="21600">
                <a:moveTo>
                  <a:pt x="21600" y="10154"/>
                </a:moveTo>
                <a:lnTo>
                  <a:pt x="18486" y="406"/>
                </a:lnTo>
                <a:cubicBezTo>
                  <a:pt x="18465" y="336"/>
                  <a:pt x="18439" y="272"/>
                  <a:pt x="18418" y="203"/>
                </a:cubicBezTo>
                <a:cubicBezTo>
                  <a:pt x="18355" y="0"/>
                  <a:pt x="18290" y="0"/>
                  <a:pt x="18225" y="0"/>
                </a:cubicBezTo>
                <a:lnTo>
                  <a:pt x="16991" y="0"/>
                </a:lnTo>
                <a:lnTo>
                  <a:pt x="0" y="151"/>
                </a:lnTo>
                <a:cubicBezTo>
                  <a:pt x="18" y="7300"/>
                  <a:pt x="39" y="14450"/>
                  <a:pt x="58" y="21600"/>
                </a:cubicBezTo>
                <a:lnTo>
                  <a:pt x="16991" y="21526"/>
                </a:lnTo>
                <a:lnTo>
                  <a:pt x="18225" y="21526"/>
                </a:lnTo>
                <a:cubicBezTo>
                  <a:pt x="18290" y="21526"/>
                  <a:pt x="18355" y="21323"/>
                  <a:pt x="18418" y="21323"/>
                </a:cubicBezTo>
                <a:cubicBezTo>
                  <a:pt x="18418" y="21120"/>
                  <a:pt x="18486" y="21120"/>
                  <a:pt x="18486" y="21120"/>
                </a:cubicBezTo>
                <a:lnTo>
                  <a:pt x="21600" y="11372"/>
                </a:lnTo>
                <a:cubicBezTo>
                  <a:pt x="21728" y="10966"/>
                  <a:pt x="21728" y="10560"/>
                  <a:pt x="21600" y="10154"/>
                </a:cubicBezTo>
                <a:close/>
              </a:path>
            </a:pathLst>
          </a:custGeom>
          <a:solidFill xmlns:a="http://schemas.openxmlformats.org/drawingml/2006/main">
            <a:schemeClr val="accent1"/>
          </a:solidFill>
          <a:ln xmlns:a="http://schemas.openxmlformats.org/drawingml/2006/main" cmpd="sng" cap="flat">
            <a:noFill/>
            <a:prstDash val="solid"/>
            <a:round/>
          </a:ln>
        </p:spPr>
      </p:sp>
      <p:sp>
        <p:nvSpPr>
          <p:cNvPr id="117" name="文本框"/>
          <p:cNvSpPr>
            <a:spLocks xmlns:a="http://schemas.openxmlformats.org/drawingml/2006/main" noGrp="1"/>
          </p:cNvSpPr>
          <p:nvPr>
            <p:ph type="sldNum"/>
          </p:nvPr>
        </p:nvSpPr>
        <p:spPr>
          <a:xfrm xmlns:a="http://schemas.openxmlformats.org/drawingml/2006/main" rot="0">
            <a:off x="531813" y="787783"/>
            <a:ext cx="779766" cy="365124"/>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618817784"/>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grpSp>
        <p:nvGrpSpPr>
          <p:cNvPr id="14" name="组合"/>
          <p:cNvGrpSpPr>
            <a:grpSpLocks/>
          </p:cNvGrpSpPr>
          <p:nvPr/>
        </p:nvGrpSpPr>
        <p:grpSpPr>
          <a:xfrm>
            <a:off x="1" y="228600"/>
            <a:ext cx="2851514" cy="6638628"/>
            <a:chOff x="1" y="228600"/>
            <a:chExt cx="2851514" cy="6638628"/>
          </a:xfrm>
        </p:grpSpPr>
        <p:sp>
          <p:nvSpPr>
            <p:cNvPr id="2" name="曲线"/>
            <p:cNvSpPr>
              <a:spLocks/>
            </p:cNvSpPr>
            <p:nvPr/>
          </p:nvSpPr>
          <p:spPr>
            <a:xfrm rot="0">
              <a:off x="1" y="2575044"/>
              <a:ext cx="100641" cy="626215"/>
            </a:xfrm>
            <a:custGeom>
              <a:gdLst>
                <a:gd name="T1" fmla="*/ 0 w 21600"/>
                <a:gd name="T2" fmla="*/ 0 h 21600"/>
                <a:gd name="T3" fmla="*/ 21600 w 21600"/>
                <a:gd name="T4" fmla="*/ 21600 h 21600"/>
              </a:gdLst>
              <a:rect l="T1" t="T2" r="T3" b="T4"/>
              <a:pathLst>
                <a:path w="21600" h="21600">
                  <a:moveTo>
                    <a:pt x="21600" y="21600"/>
                  </a:moveTo>
                  <a:cubicBezTo>
                    <a:pt x="19636" y="18582"/>
                    <a:pt x="18654" y="15723"/>
                    <a:pt x="16690" y="12705"/>
                  </a:cubicBezTo>
                  <a:cubicBezTo>
                    <a:pt x="10799" y="8576"/>
                    <a:pt x="5890" y="4288"/>
                    <a:pt x="0" y="0"/>
                  </a:cubicBezTo>
                  <a:cubicBezTo>
                    <a:pt x="0" y="5558"/>
                    <a:pt x="0" y="5558"/>
                    <a:pt x="0" y="5558"/>
                  </a:cubicBezTo>
                  <a:cubicBezTo>
                    <a:pt x="5890" y="10164"/>
                    <a:pt x="12763" y="14929"/>
                    <a:pt x="19636" y="19694"/>
                  </a:cubicBezTo>
                  <a:cubicBezTo>
                    <a:pt x="19636" y="20329"/>
                    <a:pt x="20618" y="20964"/>
                    <a:pt x="21600" y="21600"/>
                  </a:cubicBezTo>
                  <a:close/>
                </a:path>
              </a:pathLst>
            </a:custGeom>
            <a:solidFill>
              <a:srgbClr val="766F54">
                <a:alpha val="20000"/>
              </a:srgbClr>
            </a:solidFill>
            <a:ln cmpd="sng" cap="flat">
              <a:noFill/>
              <a:prstDash val="solid"/>
              <a:round/>
            </a:ln>
          </p:spPr>
        </p:sp>
        <p:sp>
          <p:nvSpPr>
            <p:cNvPr id="3" name="曲线"/>
            <p:cNvSpPr>
              <a:spLocks/>
            </p:cNvSpPr>
            <p:nvPr/>
          </p:nvSpPr>
          <p:spPr>
            <a:xfrm rot="0">
              <a:off x="128600" y="3156529"/>
              <a:ext cx="646716" cy="2322214"/>
            </a:xfrm>
            <a:custGeom>
              <a:gdLst>
                <a:gd name="T1" fmla="*/ 0 w 21600"/>
                <a:gd name="T2" fmla="*/ 0 h 21600"/>
                <a:gd name="T3" fmla="*/ 21600 w 21600"/>
                <a:gd name="T4" fmla="*/ 21600 h 21600"/>
              </a:gdLst>
              <a:rect l="T1" t="T2" r="T3" b="T4"/>
              <a:pathLst>
                <a:path w="21600" h="21600">
                  <a:moveTo>
                    <a:pt x="13268" y="15000"/>
                  </a:moveTo>
                  <a:cubicBezTo>
                    <a:pt x="15891" y="17228"/>
                    <a:pt x="18514" y="19414"/>
                    <a:pt x="21445" y="21600"/>
                  </a:cubicBezTo>
                  <a:cubicBezTo>
                    <a:pt x="21445" y="21214"/>
                    <a:pt x="21445" y="20871"/>
                    <a:pt x="21600" y="20485"/>
                  </a:cubicBezTo>
                  <a:cubicBezTo>
                    <a:pt x="19131" y="18642"/>
                    <a:pt x="16817" y="16757"/>
                    <a:pt x="14657" y="14871"/>
                  </a:cubicBezTo>
                  <a:cubicBezTo>
                    <a:pt x="8948" y="9985"/>
                    <a:pt x="4165" y="5014"/>
                    <a:pt x="0" y="0"/>
                  </a:cubicBezTo>
                  <a:cubicBezTo>
                    <a:pt x="308" y="857"/>
                    <a:pt x="617" y="1757"/>
                    <a:pt x="925" y="2614"/>
                  </a:cubicBezTo>
                  <a:cubicBezTo>
                    <a:pt x="4628" y="6771"/>
                    <a:pt x="8639" y="10928"/>
                    <a:pt x="13268" y="15000"/>
                  </a:cubicBezTo>
                  <a:close/>
                </a:path>
              </a:pathLst>
            </a:custGeom>
            <a:solidFill>
              <a:srgbClr val="766F54">
                <a:alpha val="20000"/>
              </a:srgbClr>
            </a:solidFill>
            <a:ln cmpd="sng" cap="flat">
              <a:noFill/>
              <a:prstDash val="solid"/>
              <a:round/>
            </a:ln>
          </p:spPr>
        </p:sp>
        <p:sp>
          <p:nvSpPr>
            <p:cNvPr id="4" name="曲线"/>
            <p:cNvSpPr>
              <a:spLocks/>
            </p:cNvSpPr>
            <p:nvPr/>
          </p:nvSpPr>
          <p:spPr>
            <a:xfrm rot="0">
              <a:off x="806999" y="5447060"/>
              <a:ext cx="609442" cy="1420166"/>
            </a:xfrm>
            <a:custGeom>
              <a:gdLst>
                <a:gd name="T1" fmla="*/ 0 w 21600"/>
                <a:gd name="T2" fmla="*/ 0 h 21600"/>
                <a:gd name="T3" fmla="*/ 21600 w 21600"/>
                <a:gd name="T4" fmla="*/ 21600 h 21600"/>
              </a:gdLst>
              <a:rect l="T1" t="T2" r="T3" b="T4"/>
              <a:pathLst>
                <a:path w="21600" h="21600">
                  <a:moveTo>
                    <a:pt x="1309" y="1542"/>
                  </a:moveTo>
                  <a:cubicBezTo>
                    <a:pt x="818" y="1051"/>
                    <a:pt x="327" y="561"/>
                    <a:pt x="0" y="0"/>
                  </a:cubicBezTo>
                  <a:cubicBezTo>
                    <a:pt x="0" y="701"/>
                    <a:pt x="0" y="1332"/>
                    <a:pt x="0" y="2033"/>
                  </a:cubicBezTo>
                  <a:cubicBezTo>
                    <a:pt x="3436" y="5961"/>
                    <a:pt x="7199" y="9818"/>
                    <a:pt x="11127" y="13605"/>
                  </a:cubicBezTo>
                  <a:cubicBezTo>
                    <a:pt x="13909" y="16270"/>
                    <a:pt x="17018" y="18935"/>
                    <a:pt x="20127" y="21600"/>
                  </a:cubicBezTo>
                  <a:cubicBezTo>
                    <a:pt x="21600" y="21600"/>
                    <a:pt x="21600" y="21600"/>
                    <a:pt x="21600" y="21600"/>
                  </a:cubicBezTo>
                  <a:cubicBezTo>
                    <a:pt x="18490" y="18864"/>
                    <a:pt x="15381" y="16129"/>
                    <a:pt x="12600" y="13324"/>
                  </a:cubicBezTo>
                  <a:cubicBezTo>
                    <a:pt x="8509" y="9467"/>
                    <a:pt x="4745" y="5540"/>
                    <a:pt x="1309" y="1542"/>
                  </a:cubicBezTo>
                  <a:close/>
                </a:path>
              </a:pathLst>
            </a:custGeom>
            <a:solidFill>
              <a:srgbClr val="766F54">
                <a:alpha val="20000"/>
              </a:srgbClr>
            </a:solidFill>
            <a:ln cmpd="sng" cap="flat">
              <a:noFill/>
              <a:prstDash val="solid"/>
              <a:round/>
            </a:ln>
          </p:spPr>
        </p:sp>
        <p:sp>
          <p:nvSpPr>
            <p:cNvPr id="5" name="曲线"/>
            <p:cNvSpPr>
              <a:spLocks/>
            </p:cNvSpPr>
            <p:nvPr/>
          </p:nvSpPr>
          <p:spPr>
            <a:xfrm rot="0">
              <a:off x="959826" y="6503799"/>
              <a:ext cx="171463" cy="363429"/>
            </a:xfrm>
            <a:custGeom>
              <a:gdLst>
                <a:gd name="T1" fmla="*/ 0 w 21600"/>
                <a:gd name="T2" fmla="*/ 0 h 21600"/>
                <a:gd name="T3" fmla="*/ 21600 w 21600"/>
                <a:gd name="T4" fmla="*/ 21600 h 21600"/>
              </a:gdLst>
              <a:rect l="T1" t="T2" r="T3" b="T4"/>
              <a:pathLst>
                <a:path w="21600" h="21600">
                  <a:moveTo>
                    <a:pt x="16345" y="21600"/>
                  </a:moveTo>
                  <a:cubicBezTo>
                    <a:pt x="21600" y="21600"/>
                    <a:pt x="21600" y="21600"/>
                    <a:pt x="21600" y="21600"/>
                  </a:cubicBezTo>
                  <a:cubicBezTo>
                    <a:pt x="14010" y="14491"/>
                    <a:pt x="7005" y="7382"/>
                    <a:pt x="0" y="0"/>
                  </a:cubicBezTo>
                  <a:cubicBezTo>
                    <a:pt x="4670" y="7382"/>
                    <a:pt x="9924" y="14491"/>
                    <a:pt x="16345" y="21600"/>
                  </a:cubicBezTo>
                  <a:close/>
                </a:path>
              </a:pathLst>
            </a:custGeom>
            <a:solidFill>
              <a:srgbClr val="766F54">
                <a:alpha val="20000"/>
              </a:srgbClr>
            </a:solidFill>
            <a:ln cmpd="sng" cap="flat">
              <a:noFill/>
              <a:prstDash val="solid"/>
              <a:round/>
            </a:ln>
          </p:spPr>
        </p:sp>
        <p:sp>
          <p:nvSpPr>
            <p:cNvPr id="6" name="曲线"/>
            <p:cNvSpPr>
              <a:spLocks/>
            </p:cNvSpPr>
            <p:nvPr/>
          </p:nvSpPr>
          <p:spPr>
            <a:xfrm rot="0">
              <a:off x="100643" y="3201259"/>
              <a:ext cx="821907" cy="3328632"/>
            </a:xfrm>
            <a:custGeom>
              <a:gdLst>
                <a:gd name="T1" fmla="*/ 0 w 21600"/>
                <a:gd name="T2" fmla="*/ 0 h 21600"/>
                <a:gd name="T3" fmla="*/ 21600 w 21600"/>
                <a:gd name="T4" fmla="*/ 21600 h 21600"/>
              </a:gdLst>
              <a:rect l="T1" t="T2" r="T3" b="T4"/>
              <a:pathLst>
                <a:path w="21600" h="21600">
                  <a:moveTo>
                    <a:pt x="19658" y="19745"/>
                  </a:moveTo>
                  <a:cubicBezTo>
                    <a:pt x="17595" y="18488"/>
                    <a:pt x="15775" y="17232"/>
                    <a:pt x="14076" y="15975"/>
                  </a:cubicBezTo>
                  <a:cubicBezTo>
                    <a:pt x="10193" y="13073"/>
                    <a:pt x="7159" y="10081"/>
                    <a:pt x="4853" y="7060"/>
                  </a:cubicBezTo>
                  <a:cubicBezTo>
                    <a:pt x="3519" y="5235"/>
                    <a:pt x="2426" y="3380"/>
                    <a:pt x="1456" y="1525"/>
                  </a:cubicBezTo>
                  <a:cubicBezTo>
                    <a:pt x="970" y="1017"/>
                    <a:pt x="485" y="508"/>
                    <a:pt x="0" y="0"/>
                  </a:cubicBezTo>
                  <a:cubicBezTo>
                    <a:pt x="970" y="2363"/>
                    <a:pt x="2305" y="4756"/>
                    <a:pt x="4004" y="7090"/>
                  </a:cubicBezTo>
                  <a:cubicBezTo>
                    <a:pt x="6188" y="10141"/>
                    <a:pt x="9222" y="13133"/>
                    <a:pt x="12984" y="16065"/>
                  </a:cubicBezTo>
                  <a:cubicBezTo>
                    <a:pt x="14925" y="17531"/>
                    <a:pt x="17110" y="18967"/>
                    <a:pt x="19415" y="20373"/>
                  </a:cubicBezTo>
                  <a:cubicBezTo>
                    <a:pt x="20143" y="20792"/>
                    <a:pt x="20871" y="21181"/>
                    <a:pt x="21600" y="21600"/>
                  </a:cubicBezTo>
                  <a:cubicBezTo>
                    <a:pt x="21357" y="21450"/>
                    <a:pt x="21235" y="21330"/>
                    <a:pt x="21114" y="21181"/>
                  </a:cubicBezTo>
                  <a:cubicBezTo>
                    <a:pt x="20507" y="20702"/>
                    <a:pt x="20022" y="20223"/>
                    <a:pt x="19658" y="19745"/>
                  </a:cubicBezTo>
                  <a:close/>
                </a:path>
              </a:pathLst>
            </a:custGeom>
            <a:solidFill>
              <a:srgbClr val="766F54">
                <a:alpha val="20000"/>
              </a:srgbClr>
            </a:solidFill>
            <a:ln cmpd="sng" cap="flat">
              <a:noFill/>
              <a:prstDash val="solid"/>
              <a:round/>
            </a:ln>
          </p:spPr>
        </p:sp>
        <p:sp>
          <p:nvSpPr>
            <p:cNvPr id="7" name="曲线"/>
            <p:cNvSpPr>
              <a:spLocks/>
            </p:cNvSpPr>
            <p:nvPr/>
          </p:nvSpPr>
          <p:spPr>
            <a:xfrm rot="0">
              <a:off x="22366" y="228600"/>
              <a:ext cx="106233" cy="2927929"/>
            </a:xfrm>
            <a:custGeom>
              <a:gdLst>
                <a:gd name="T1" fmla="*/ 0 w 21600"/>
                <a:gd name="T2" fmla="*/ 0 h 21600"/>
                <a:gd name="T3" fmla="*/ 21600 w 21600"/>
                <a:gd name="T4" fmla="*/ 21600 h 21600"/>
              </a:gdLst>
              <a:rect l="T1" t="T2" r="T3" b="T4"/>
              <a:pathLst>
                <a:path w="21600" h="21600">
                  <a:moveTo>
                    <a:pt x="10330" y="19627"/>
                  </a:moveTo>
                  <a:cubicBezTo>
                    <a:pt x="11269" y="19763"/>
                    <a:pt x="11269" y="19899"/>
                    <a:pt x="11269" y="20035"/>
                  </a:cubicBezTo>
                  <a:cubicBezTo>
                    <a:pt x="14086" y="20511"/>
                    <a:pt x="17843" y="20987"/>
                    <a:pt x="20660" y="21497"/>
                  </a:cubicBezTo>
                  <a:cubicBezTo>
                    <a:pt x="20660" y="21531"/>
                    <a:pt x="20660" y="21565"/>
                    <a:pt x="21600" y="21600"/>
                  </a:cubicBezTo>
                  <a:cubicBezTo>
                    <a:pt x="19721" y="20919"/>
                    <a:pt x="17843" y="20273"/>
                    <a:pt x="15965" y="19593"/>
                  </a:cubicBezTo>
                  <a:cubicBezTo>
                    <a:pt x="8452" y="16123"/>
                    <a:pt x="4695" y="12653"/>
                    <a:pt x="4695" y="9150"/>
                  </a:cubicBezTo>
                  <a:cubicBezTo>
                    <a:pt x="5634" y="6088"/>
                    <a:pt x="8452" y="3061"/>
                    <a:pt x="14086" y="0"/>
                  </a:cubicBezTo>
                  <a:cubicBezTo>
                    <a:pt x="11269" y="0"/>
                    <a:pt x="11269" y="0"/>
                    <a:pt x="11269" y="0"/>
                  </a:cubicBezTo>
                  <a:cubicBezTo>
                    <a:pt x="4695" y="3027"/>
                    <a:pt x="1878" y="6088"/>
                    <a:pt x="939" y="9150"/>
                  </a:cubicBezTo>
                  <a:cubicBezTo>
                    <a:pt x="0" y="12653"/>
                    <a:pt x="2817" y="16123"/>
                    <a:pt x="10330" y="19627"/>
                  </a:cubicBezTo>
                  <a:close/>
                </a:path>
              </a:pathLst>
            </a:custGeom>
            <a:solidFill>
              <a:srgbClr val="766F54">
                <a:alpha val="20000"/>
              </a:srgbClr>
            </a:solidFill>
            <a:ln cmpd="sng" cap="flat">
              <a:noFill/>
              <a:prstDash val="solid"/>
              <a:round/>
            </a:ln>
          </p:spPr>
        </p:sp>
        <p:sp>
          <p:nvSpPr>
            <p:cNvPr id="8" name="曲线"/>
            <p:cNvSpPr>
              <a:spLocks/>
            </p:cNvSpPr>
            <p:nvPr/>
          </p:nvSpPr>
          <p:spPr>
            <a:xfrm rot="0">
              <a:off x="78278" y="2944063"/>
              <a:ext cx="78276" cy="493890"/>
            </a:xfrm>
            <a:custGeom>
              <a:gdLst>
                <a:gd name="T1" fmla="*/ 0 w 21600"/>
                <a:gd name="T2" fmla="*/ 0 h 21600"/>
                <a:gd name="T3" fmla="*/ 21600 w 21600"/>
                <a:gd name="T4" fmla="*/ 21600 h 21600"/>
              </a:gdLst>
              <a:rect l="T1" t="T2" r="T3" b="T4"/>
              <a:pathLst>
                <a:path w="21600" h="21600">
                  <a:moveTo>
                    <a:pt x="0" y="0"/>
                  </a:moveTo>
                  <a:cubicBezTo>
                    <a:pt x="2541" y="3835"/>
                    <a:pt x="3811" y="7469"/>
                    <a:pt x="6352" y="11304"/>
                  </a:cubicBezTo>
                  <a:cubicBezTo>
                    <a:pt x="11435" y="14736"/>
                    <a:pt x="16517" y="18168"/>
                    <a:pt x="21600" y="21600"/>
                  </a:cubicBezTo>
                  <a:cubicBezTo>
                    <a:pt x="19058" y="17562"/>
                    <a:pt x="16517" y="13323"/>
                    <a:pt x="13976" y="9285"/>
                  </a:cubicBezTo>
                  <a:cubicBezTo>
                    <a:pt x="12705" y="9084"/>
                    <a:pt x="12705" y="8882"/>
                    <a:pt x="12705" y="8680"/>
                  </a:cubicBezTo>
                  <a:cubicBezTo>
                    <a:pt x="8894" y="5652"/>
                    <a:pt x="3811" y="2826"/>
                    <a:pt x="0" y="0"/>
                  </a:cubicBezTo>
                  <a:close/>
                </a:path>
              </a:pathLst>
            </a:custGeom>
            <a:solidFill>
              <a:srgbClr val="766F54">
                <a:alpha val="20000"/>
              </a:srgbClr>
            </a:solidFill>
            <a:ln cmpd="sng" cap="flat">
              <a:noFill/>
              <a:prstDash val="solid"/>
              <a:round/>
            </a:ln>
          </p:spPr>
        </p:sp>
        <p:sp>
          <p:nvSpPr>
            <p:cNvPr id="9" name="曲线"/>
            <p:cNvSpPr>
              <a:spLocks/>
            </p:cNvSpPr>
            <p:nvPr/>
          </p:nvSpPr>
          <p:spPr>
            <a:xfrm rot="0">
              <a:off x="769725" y="5478744"/>
              <a:ext cx="190100" cy="1025055"/>
            </a:xfrm>
            <a:custGeom>
              <a:gdLst>
                <a:gd name="T1" fmla="*/ 0 w 21600"/>
                <a:gd name="T2" fmla="*/ 0 h 21600"/>
                <a:gd name="T3" fmla="*/ 21600 w 21600"/>
                <a:gd name="T4" fmla="*/ 21600 h 21600"/>
              </a:gdLst>
              <a:rect l="T1" t="T2" r="T3" b="T4"/>
              <a:pathLst>
                <a:path w="21600" h="21600">
                  <a:moveTo>
                    <a:pt x="0" y="0"/>
                  </a:moveTo>
                  <a:cubicBezTo>
                    <a:pt x="0" y="3016"/>
                    <a:pt x="1053" y="6032"/>
                    <a:pt x="2634" y="9048"/>
                  </a:cubicBezTo>
                  <a:cubicBezTo>
                    <a:pt x="4214" y="11383"/>
                    <a:pt x="6321" y="13816"/>
                    <a:pt x="8956" y="16151"/>
                  </a:cubicBezTo>
                  <a:cubicBezTo>
                    <a:pt x="10009" y="16735"/>
                    <a:pt x="11590" y="17318"/>
                    <a:pt x="12643" y="17902"/>
                  </a:cubicBezTo>
                  <a:cubicBezTo>
                    <a:pt x="15804" y="19167"/>
                    <a:pt x="18439" y="20335"/>
                    <a:pt x="21600" y="21600"/>
                  </a:cubicBezTo>
                  <a:cubicBezTo>
                    <a:pt x="21073" y="21308"/>
                    <a:pt x="20546" y="20918"/>
                    <a:pt x="20019" y="20627"/>
                  </a:cubicBezTo>
                  <a:cubicBezTo>
                    <a:pt x="13697" y="16735"/>
                    <a:pt x="9482" y="12843"/>
                    <a:pt x="6848" y="8951"/>
                  </a:cubicBezTo>
                  <a:cubicBezTo>
                    <a:pt x="5795" y="6616"/>
                    <a:pt x="4741" y="4378"/>
                    <a:pt x="4214" y="2140"/>
                  </a:cubicBezTo>
                  <a:cubicBezTo>
                    <a:pt x="4214" y="2043"/>
                    <a:pt x="3687" y="1945"/>
                    <a:pt x="3687" y="1751"/>
                  </a:cubicBezTo>
                  <a:cubicBezTo>
                    <a:pt x="2634" y="1167"/>
                    <a:pt x="1053" y="583"/>
                    <a:pt x="0" y="0"/>
                  </a:cubicBezTo>
                  <a:close/>
                </a:path>
              </a:pathLst>
            </a:custGeom>
            <a:solidFill>
              <a:srgbClr val="766F54">
                <a:alpha val="20000"/>
              </a:srgbClr>
            </a:solidFill>
            <a:ln cmpd="sng" cap="flat">
              <a:noFill/>
              <a:prstDash val="solid"/>
              <a:round/>
            </a:ln>
          </p:spPr>
        </p:sp>
        <p:sp>
          <p:nvSpPr>
            <p:cNvPr id="10" name="曲线"/>
            <p:cNvSpPr>
              <a:spLocks/>
            </p:cNvSpPr>
            <p:nvPr/>
          </p:nvSpPr>
          <p:spPr>
            <a:xfrm rot="0">
              <a:off x="775315" y="1399026"/>
              <a:ext cx="2076201" cy="4048034"/>
            </a:xfrm>
            <a:custGeom>
              <a:gdLst>
                <a:gd name="T1" fmla="*/ 0 w 21600"/>
                <a:gd name="T2" fmla="*/ 0 h 21600"/>
                <a:gd name="T3" fmla="*/ 21600 w 21600"/>
                <a:gd name="T4" fmla="*/ 21600 h 21600"/>
              </a:gdLst>
              <a:rect l="T1" t="T2" r="T3" b="T4"/>
              <a:pathLst>
                <a:path w="21600" h="21600">
                  <a:moveTo>
                    <a:pt x="335" y="21009"/>
                  </a:moveTo>
                  <a:cubicBezTo>
                    <a:pt x="480" y="18992"/>
                    <a:pt x="1248" y="16999"/>
                    <a:pt x="2400" y="15080"/>
                  </a:cubicBezTo>
                  <a:cubicBezTo>
                    <a:pt x="3599" y="13161"/>
                    <a:pt x="5232" y="11316"/>
                    <a:pt x="7152" y="9545"/>
                  </a:cubicBezTo>
                  <a:cubicBezTo>
                    <a:pt x="9072" y="7774"/>
                    <a:pt x="11280" y="6101"/>
                    <a:pt x="13679" y="4502"/>
                  </a:cubicBezTo>
                  <a:cubicBezTo>
                    <a:pt x="14879" y="3714"/>
                    <a:pt x="16175" y="2927"/>
                    <a:pt x="17471" y="2189"/>
                  </a:cubicBezTo>
                  <a:cubicBezTo>
                    <a:pt x="18144" y="1820"/>
                    <a:pt x="18815" y="1426"/>
                    <a:pt x="19488" y="1082"/>
                  </a:cubicBezTo>
                  <a:cubicBezTo>
                    <a:pt x="20207" y="713"/>
                    <a:pt x="20880" y="369"/>
                    <a:pt x="21600" y="24"/>
                  </a:cubicBezTo>
                  <a:cubicBezTo>
                    <a:pt x="21600" y="0"/>
                    <a:pt x="21600" y="0"/>
                    <a:pt x="21600" y="0"/>
                  </a:cubicBezTo>
                  <a:cubicBezTo>
                    <a:pt x="20832" y="344"/>
                    <a:pt x="20159" y="688"/>
                    <a:pt x="19440" y="1057"/>
                  </a:cubicBezTo>
                  <a:cubicBezTo>
                    <a:pt x="18767" y="1402"/>
                    <a:pt x="18096" y="1771"/>
                    <a:pt x="17424" y="2164"/>
                  </a:cubicBezTo>
                  <a:cubicBezTo>
                    <a:pt x="16080" y="2902"/>
                    <a:pt x="14784" y="3665"/>
                    <a:pt x="13583" y="4452"/>
                  </a:cubicBezTo>
                  <a:cubicBezTo>
                    <a:pt x="11135" y="6051"/>
                    <a:pt x="8879" y="7724"/>
                    <a:pt x="6960" y="9496"/>
                  </a:cubicBezTo>
                  <a:cubicBezTo>
                    <a:pt x="4991" y="11242"/>
                    <a:pt x="3359" y="13112"/>
                    <a:pt x="2160" y="15031"/>
                  </a:cubicBezTo>
                  <a:cubicBezTo>
                    <a:pt x="912" y="16974"/>
                    <a:pt x="143" y="18967"/>
                    <a:pt x="0" y="21009"/>
                  </a:cubicBezTo>
                  <a:cubicBezTo>
                    <a:pt x="0" y="21058"/>
                    <a:pt x="0" y="21083"/>
                    <a:pt x="0" y="21132"/>
                  </a:cubicBezTo>
                  <a:cubicBezTo>
                    <a:pt x="96" y="21280"/>
                    <a:pt x="191" y="21452"/>
                    <a:pt x="335" y="21600"/>
                  </a:cubicBezTo>
                  <a:cubicBezTo>
                    <a:pt x="335" y="21403"/>
                    <a:pt x="335" y="21206"/>
                    <a:pt x="335" y="21009"/>
                  </a:cubicBezTo>
                  <a:close/>
                </a:path>
              </a:pathLst>
            </a:custGeom>
            <a:solidFill>
              <a:srgbClr val="766F54">
                <a:alpha val="20000"/>
              </a:srgbClr>
            </a:solidFill>
            <a:ln cmpd="sng" cap="flat">
              <a:noFill/>
              <a:prstDash val="solid"/>
              <a:round/>
            </a:ln>
          </p:spPr>
        </p:sp>
        <p:sp>
          <p:nvSpPr>
            <p:cNvPr id="11" name="曲线"/>
            <p:cNvSpPr>
              <a:spLocks/>
            </p:cNvSpPr>
            <p:nvPr/>
          </p:nvSpPr>
          <p:spPr>
            <a:xfrm rot="0">
              <a:off x="922551" y="6529892"/>
              <a:ext cx="162145" cy="337336"/>
            </a:xfrm>
            <a:custGeom>
              <a:gdLst>
                <a:gd name="T1" fmla="*/ 0 w 21600"/>
                <a:gd name="T2" fmla="*/ 0 h 21600"/>
                <a:gd name="T3" fmla="*/ 21600 w 21600"/>
                <a:gd name="T4" fmla="*/ 21600 h 21600"/>
              </a:gdLst>
              <a:rect l="T1" t="T2" r="T3" b="T4"/>
              <a:pathLst>
                <a:path w="21600" h="21600">
                  <a:moveTo>
                    <a:pt x="0" y="0"/>
                  </a:moveTo>
                  <a:cubicBezTo>
                    <a:pt x="4320" y="7101"/>
                    <a:pt x="9874" y="14498"/>
                    <a:pt x="16045" y="21600"/>
                  </a:cubicBezTo>
                  <a:cubicBezTo>
                    <a:pt x="21600" y="21600"/>
                    <a:pt x="21600" y="21600"/>
                    <a:pt x="21600" y="21600"/>
                  </a:cubicBezTo>
                  <a:cubicBezTo>
                    <a:pt x="14194" y="14498"/>
                    <a:pt x="6788" y="7101"/>
                    <a:pt x="0" y="0"/>
                  </a:cubicBezTo>
                  <a:close/>
                </a:path>
              </a:pathLst>
            </a:custGeom>
            <a:solidFill>
              <a:srgbClr val="766F54">
                <a:alpha val="20000"/>
              </a:srgbClr>
            </a:solidFill>
            <a:ln cmpd="sng" cap="flat">
              <a:noFill/>
              <a:prstDash val="solid"/>
              <a:round/>
            </a:ln>
          </p:spPr>
        </p:sp>
        <p:sp>
          <p:nvSpPr>
            <p:cNvPr id="12" name="曲线"/>
            <p:cNvSpPr>
              <a:spLocks/>
            </p:cNvSpPr>
            <p:nvPr/>
          </p:nvSpPr>
          <p:spPr>
            <a:xfrm rot="0">
              <a:off x="769725" y="5359465"/>
              <a:ext cx="37274" cy="221784"/>
            </a:xfrm>
            <a:custGeom>
              <a:gdLst>
                <a:gd name="T1" fmla="*/ 0 w 21600"/>
                <a:gd name="T2" fmla="*/ 0 h 21600"/>
                <a:gd name="T3" fmla="*/ 21600 w 21600"/>
                <a:gd name="T4" fmla="*/ 21600 h 21600"/>
              </a:gdLst>
              <a:rect l="T1" t="T2" r="T3" b="T4"/>
              <a:pathLst>
                <a:path w="21600" h="21600">
                  <a:moveTo>
                    <a:pt x="18900" y="19799"/>
                  </a:moveTo>
                  <a:cubicBezTo>
                    <a:pt x="18900" y="20699"/>
                    <a:pt x="21600" y="21150"/>
                    <a:pt x="21600" y="21600"/>
                  </a:cubicBezTo>
                  <a:cubicBezTo>
                    <a:pt x="21600" y="17099"/>
                    <a:pt x="21600" y="13050"/>
                    <a:pt x="21600" y="8549"/>
                  </a:cubicBezTo>
                  <a:cubicBezTo>
                    <a:pt x="13500" y="5850"/>
                    <a:pt x="8100" y="2699"/>
                    <a:pt x="2700" y="0"/>
                  </a:cubicBezTo>
                  <a:cubicBezTo>
                    <a:pt x="0" y="4049"/>
                    <a:pt x="0" y="7649"/>
                    <a:pt x="0" y="11700"/>
                  </a:cubicBezTo>
                  <a:cubicBezTo>
                    <a:pt x="5400" y="14399"/>
                    <a:pt x="13500" y="17099"/>
                    <a:pt x="18900" y="19799"/>
                  </a:cubicBezTo>
                  <a:close/>
                </a:path>
              </a:pathLst>
            </a:custGeom>
            <a:solidFill>
              <a:srgbClr val="766F54">
                <a:alpha val="20000"/>
              </a:srgbClr>
            </a:solidFill>
            <a:ln cmpd="sng" cap="flat">
              <a:noFill/>
              <a:prstDash val="solid"/>
              <a:round/>
            </a:ln>
          </p:spPr>
        </p:sp>
        <p:sp>
          <p:nvSpPr>
            <p:cNvPr id="13" name="曲线"/>
            <p:cNvSpPr>
              <a:spLocks/>
            </p:cNvSpPr>
            <p:nvPr/>
          </p:nvSpPr>
          <p:spPr>
            <a:xfrm rot="0">
              <a:off x="849864" y="6244739"/>
              <a:ext cx="238557" cy="622488"/>
            </a:xfrm>
            <a:custGeom>
              <a:gdLst>
                <a:gd name="T1" fmla="*/ 0 w 21600"/>
                <a:gd name="T2" fmla="*/ 0 h 21600"/>
                <a:gd name="T3" fmla="*/ 21600 w 21600"/>
                <a:gd name="T4" fmla="*/ 21600 h 21600"/>
              </a:gdLst>
              <a:rect l="T1" t="T2" r="T3" b="T4"/>
              <a:pathLst>
                <a:path w="21600" h="21600">
                  <a:moveTo>
                    <a:pt x="2907" y="2879"/>
                  </a:moveTo>
                  <a:cubicBezTo>
                    <a:pt x="2076" y="1920"/>
                    <a:pt x="830" y="960"/>
                    <a:pt x="0" y="0"/>
                  </a:cubicBezTo>
                  <a:cubicBezTo>
                    <a:pt x="1246" y="2559"/>
                    <a:pt x="2907" y="5119"/>
                    <a:pt x="4984" y="7679"/>
                  </a:cubicBezTo>
                  <a:cubicBezTo>
                    <a:pt x="5399" y="8480"/>
                    <a:pt x="5815" y="9119"/>
                    <a:pt x="6646" y="9919"/>
                  </a:cubicBezTo>
                  <a:cubicBezTo>
                    <a:pt x="11215" y="13759"/>
                    <a:pt x="16200" y="17760"/>
                    <a:pt x="21184" y="21600"/>
                  </a:cubicBezTo>
                  <a:cubicBezTo>
                    <a:pt x="21599" y="21600"/>
                    <a:pt x="21599" y="21600"/>
                    <a:pt x="21599" y="21600"/>
                  </a:cubicBezTo>
                  <a:cubicBezTo>
                    <a:pt x="17030" y="17439"/>
                    <a:pt x="13292" y="13280"/>
                    <a:pt x="9969" y="8959"/>
                  </a:cubicBezTo>
                  <a:cubicBezTo>
                    <a:pt x="7476" y="6879"/>
                    <a:pt x="5399" y="4960"/>
                    <a:pt x="2907" y="2879"/>
                  </a:cubicBezTo>
                  <a:close/>
                </a:path>
              </a:pathLst>
            </a:custGeom>
            <a:solidFill>
              <a:srgbClr val="766F54">
                <a:alpha val="20000"/>
              </a:srgbClr>
            </a:solidFill>
            <a:ln cmpd="sng" cap="flat">
              <a:noFill/>
              <a:prstDash val="solid"/>
              <a:round/>
            </a:ln>
          </p:spPr>
        </p:sp>
      </p:grpSp>
      <p:grpSp>
        <p:nvGrpSpPr>
          <p:cNvPr id="27" name="组合"/>
          <p:cNvGrpSpPr>
            <a:grpSpLocks/>
          </p:cNvGrpSpPr>
          <p:nvPr/>
        </p:nvGrpSpPr>
        <p:grpSpPr>
          <a:xfrm>
            <a:off x="27221" y="-785"/>
            <a:ext cx="2356674" cy="6854039"/>
            <a:chOff x="27221" y="-785"/>
            <a:chExt cx="2356674" cy="6854039"/>
          </a:xfrm>
        </p:grpSpPr>
        <p:sp>
          <p:nvSpPr>
            <p:cNvPr id="15" name="曲线"/>
            <p:cNvSpPr>
              <a:spLocks/>
            </p:cNvSpPr>
            <p:nvPr/>
          </p:nvSpPr>
          <p:spPr>
            <a:xfrm rot="0">
              <a:off x="27221" y="-785"/>
              <a:ext cx="494327" cy="4401044"/>
            </a:xfrm>
            <a:custGeom>
              <a:gdLst>
                <a:gd name="T1" fmla="*/ 0 w 21600"/>
                <a:gd name="T2" fmla="*/ 0 h 21600"/>
                <a:gd name="T3" fmla="*/ 21600 w 21600"/>
                <a:gd name="T4" fmla="*/ 21600 h 21600"/>
              </a:gdLst>
              <a:rect l="T1" t="T2" r="T3" b="T4"/>
              <a:pathLst>
                <a:path w="21600" h="21600">
                  <a:moveTo>
                    <a:pt x="1467" y="4930"/>
                  </a:moveTo>
                  <a:cubicBezTo>
                    <a:pt x="2306" y="6761"/>
                    <a:pt x="3565" y="8616"/>
                    <a:pt x="5452" y="10447"/>
                  </a:cubicBezTo>
                  <a:cubicBezTo>
                    <a:pt x="7130" y="12279"/>
                    <a:pt x="9227" y="14110"/>
                    <a:pt x="11953" y="15941"/>
                  </a:cubicBezTo>
                  <a:cubicBezTo>
                    <a:pt x="14469" y="17773"/>
                    <a:pt x="17615" y="19580"/>
                    <a:pt x="21180" y="21388"/>
                  </a:cubicBezTo>
                  <a:cubicBezTo>
                    <a:pt x="21390" y="21459"/>
                    <a:pt x="21600" y="21529"/>
                    <a:pt x="21600" y="21600"/>
                  </a:cubicBezTo>
                  <a:cubicBezTo>
                    <a:pt x="21390" y="21247"/>
                    <a:pt x="20970" y="20872"/>
                    <a:pt x="20761" y="20520"/>
                  </a:cubicBezTo>
                  <a:cubicBezTo>
                    <a:pt x="20761" y="20449"/>
                    <a:pt x="20761" y="20379"/>
                    <a:pt x="20761" y="20332"/>
                  </a:cubicBezTo>
                  <a:cubicBezTo>
                    <a:pt x="17825" y="18853"/>
                    <a:pt x="15308" y="17397"/>
                    <a:pt x="13211" y="15918"/>
                  </a:cubicBezTo>
                  <a:cubicBezTo>
                    <a:pt x="10485" y="14086"/>
                    <a:pt x="8178" y="12279"/>
                    <a:pt x="6291" y="10424"/>
                  </a:cubicBezTo>
                  <a:cubicBezTo>
                    <a:pt x="4403" y="8593"/>
                    <a:pt x="2935" y="6761"/>
                    <a:pt x="1887" y="4906"/>
                  </a:cubicBezTo>
                  <a:cubicBezTo>
                    <a:pt x="1467" y="3991"/>
                    <a:pt x="1048" y="3075"/>
                    <a:pt x="629" y="2160"/>
                  </a:cubicBezTo>
                  <a:cubicBezTo>
                    <a:pt x="419" y="1432"/>
                    <a:pt x="209" y="727"/>
                    <a:pt x="209" y="0"/>
                  </a:cubicBezTo>
                  <a:cubicBezTo>
                    <a:pt x="0" y="0"/>
                    <a:pt x="0" y="0"/>
                    <a:pt x="0" y="0"/>
                  </a:cubicBezTo>
                  <a:cubicBezTo>
                    <a:pt x="0" y="727"/>
                    <a:pt x="209" y="1432"/>
                    <a:pt x="209" y="2160"/>
                  </a:cubicBezTo>
                  <a:cubicBezTo>
                    <a:pt x="629" y="3075"/>
                    <a:pt x="838" y="3991"/>
                    <a:pt x="1467" y="4930"/>
                  </a:cubicBezTo>
                  <a:close/>
                </a:path>
              </a:pathLst>
            </a:custGeom>
            <a:solidFill>
              <a:schemeClr val="tx2"/>
            </a:solidFill>
            <a:ln cmpd="sng" cap="flat">
              <a:noFill/>
              <a:prstDash val="solid"/>
              <a:round/>
            </a:ln>
          </p:spPr>
        </p:sp>
        <p:sp>
          <p:nvSpPr>
            <p:cNvPr id="16" name="曲线"/>
            <p:cNvSpPr>
              <a:spLocks/>
            </p:cNvSpPr>
            <p:nvPr/>
          </p:nvSpPr>
          <p:spPr>
            <a:xfrm rot="0">
              <a:off x="550288" y="4316472"/>
              <a:ext cx="423435" cy="1580697"/>
            </a:xfrm>
            <a:custGeom>
              <a:gdLst>
                <a:gd name="T1" fmla="*/ 0 w 21600"/>
                <a:gd name="T2" fmla="*/ 0 h 21600"/>
                <a:gd name="T3" fmla="*/ 21600 w 21600"/>
                <a:gd name="T4" fmla="*/ 21600 h 21600"/>
              </a:gdLst>
              <a:rect l="T1" t="T2" r="T3" b="T4"/>
              <a:pathLst>
                <a:path w="21600" h="21600">
                  <a:moveTo>
                    <a:pt x="13009" y="14989"/>
                  </a:moveTo>
                  <a:cubicBezTo>
                    <a:pt x="15709" y="17214"/>
                    <a:pt x="18409" y="19439"/>
                    <a:pt x="21600" y="21600"/>
                  </a:cubicBezTo>
                  <a:cubicBezTo>
                    <a:pt x="21600" y="21141"/>
                    <a:pt x="21600" y="20618"/>
                    <a:pt x="21600" y="20160"/>
                  </a:cubicBezTo>
                  <a:cubicBezTo>
                    <a:pt x="21600" y="20094"/>
                    <a:pt x="21600" y="19963"/>
                    <a:pt x="21600" y="19898"/>
                  </a:cubicBezTo>
                  <a:cubicBezTo>
                    <a:pt x="19390" y="18196"/>
                    <a:pt x="17181" y="16494"/>
                    <a:pt x="15218" y="14792"/>
                  </a:cubicBezTo>
                  <a:cubicBezTo>
                    <a:pt x="9327" y="9949"/>
                    <a:pt x="4172" y="4974"/>
                    <a:pt x="0" y="0"/>
                  </a:cubicBezTo>
                  <a:cubicBezTo>
                    <a:pt x="490" y="1374"/>
                    <a:pt x="981" y="2749"/>
                    <a:pt x="1718" y="4123"/>
                  </a:cubicBezTo>
                  <a:cubicBezTo>
                    <a:pt x="5154" y="7789"/>
                    <a:pt x="8836" y="11389"/>
                    <a:pt x="13009" y="14989"/>
                  </a:cubicBezTo>
                  <a:close/>
                </a:path>
              </a:pathLst>
            </a:custGeom>
            <a:solidFill>
              <a:schemeClr val="tx2"/>
            </a:solidFill>
            <a:ln cmpd="sng" cap="flat">
              <a:noFill/>
              <a:prstDash val="solid"/>
              <a:round/>
            </a:ln>
          </p:spPr>
        </p:sp>
        <p:sp>
          <p:nvSpPr>
            <p:cNvPr id="17" name="曲线"/>
            <p:cNvSpPr>
              <a:spLocks/>
            </p:cNvSpPr>
            <p:nvPr/>
          </p:nvSpPr>
          <p:spPr>
            <a:xfrm rot="0">
              <a:off x="1006295" y="5862682"/>
              <a:ext cx="431099" cy="990570"/>
            </a:xfrm>
            <a:custGeom>
              <a:gdLst>
                <a:gd name="T1" fmla="*/ 0 w 21600"/>
                <a:gd name="T2" fmla="*/ 0 h 21600"/>
                <a:gd name="T3" fmla="*/ 21600 w 21600"/>
                <a:gd name="T4" fmla="*/ 21600 h 21600"/>
              </a:gdLst>
              <a:rect l="T1" t="T2" r="T3" b="T4"/>
              <a:pathLst>
                <a:path w="21600" h="21600">
                  <a:moveTo>
                    <a:pt x="1440" y="1565"/>
                  </a:moveTo>
                  <a:cubicBezTo>
                    <a:pt x="959" y="1043"/>
                    <a:pt x="480" y="521"/>
                    <a:pt x="0" y="0"/>
                  </a:cubicBezTo>
                  <a:cubicBezTo>
                    <a:pt x="0" y="939"/>
                    <a:pt x="0" y="1982"/>
                    <a:pt x="240" y="3026"/>
                  </a:cubicBezTo>
                  <a:cubicBezTo>
                    <a:pt x="3360" y="6469"/>
                    <a:pt x="6479" y="9913"/>
                    <a:pt x="10079" y="13252"/>
                  </a:cubicBezTo>
                  <a:cubicBezTo>
                    <a:pt x="12959" y="16069"/>
                    <a:pt x="16079" y="18886"/>
                    <a:pt x="19199" y="21599"/>
                  </a:cubicBezTo>
                  <a:cubicBezTo>
                    <a:pt x="21600" y="21599"/>
                    <a:pt x="21600" y="21599"/>
                    <a:pt x="21600" y="21599"/>
                  </a:cubicBezTo>
                  <a:cubicBezTo>
                    <a:pt x="18239" y="18782"/>
                    <a:pt x="15119" y="15860"/>
                    <a:pt x="12000" y="12834"/>
                  </a:cubicBezTo>
                  <a:cubicBezTo>
                    <a:pt x="8159" y="9182"/>
                    <a:pt x="4799" y="5321"/>
                    <a:pt x="1440" y="1565"/>
                  </a:cubicBezTo>
                  <a:close/>
                </a:path>
              </a:pathLst>
            </a:custGeom>
            <a:solidFill>
              <a:schemeClr val="tx2"/>
            </a:solidFill>
            <a:ln cmpd="sng" cap="flat">
              <a:noFill/>
              <a:prstDash val="solid"/>
              <a:round/>
            </a:ln>
          </p:spPr>
        </p:sp>
        <p:sp>
          <p:nvSpPr>
            <p:cNvPr id="18" name="曲线"/>
            <p:cNvSpPr>
              <a:spLocks/>
            </p:cNvSpPr>
            <p:nvPr/>
          </p:nvSpPr>
          <p:spPr>
            <a:xfrm rot="0">
              <a:off x="521548" y="4364372"/>
              <a:ext cx="551806" cy="2235968"/>
            </a:xfrm>
            <a:custGeom>
              <a:gdLst>
                <a:gd name="T1" fmla="*/ 0 w 21600"/>
                <a:gd name="T2" fmla="*/ 0 h 21600"/>
                <a:gd name="T3" fmla="*/ 21600 w 21600"/>
                <a:gd name="T4" fmla="*/ 21600 h 21600"/>
              </a:gdLst>
              <a:rect l="T1" t="T2" r="T3" b="T4"/>
              <a:pathLst>
                <a:path w="21600" h="21600">
                  <a:moveTo>
                    <a:pt x="18970" y="18917"/>
                  </a:moveTo>
                  <a:cubicBezTo>
                    <a:pt x="17467" y="17946"/>
                    <a:pt x="15965" y="16928"/>
                    <a:pt x="14650" y="15910"/>
                  </a:cubicBezTo>
                  <a:cubicBezTo>
                    <a:pt x="10706" y="12997"/>
                    <a:pt x="7700" y="9990"/>
                    <a:pt x="5446" y="6984"/>
                  </a:cubicBezTo>
                  <a:cubicBezTo>
                    <a:pt x="4132" y="5504"/>
                    <a:pt x="3193" y="3977"/>
                    <a:pt x="2441" y="2451"/>
                  </a:cubicBezTo>
                  <a:cubicBezTo>
                    <a:pt x="1690" y="1618"/>
                    <a:pt x="751" y="832"/>
                    <a:pt x="0" y="0"/>
                  </a:cubicBezTo>
                  <a:cubicBezTo>
                    <a:pt x="939" y="2358"/>
                    <a:pt x="2253" y="4717"/>
                    <a:pt x="3944" y="7030"/>
                  </a:cubicBezTo>
                  <a:cubicBezTo>
                    <a:pt x="6198" y="10083"/>
                    <a:pt x="9203" y="13089"/>
                    <a:pt x="12959" y="16049"/>
                  </a:cubicBezTo>
                  <a:cubicBezTo>
                    <a:pt x="14838" y="17483"/>
                    <a:pt x="16904" y="18963"/>
                    <a:pt x="19346" y="20397"/>
                  </a:cubicBezTo>
                  <a:cubicBezTo>
                    <a:pt x="20097" y="20767"/>
                    <a:pt x="20848" y="21183"/>
                    <a:pt x="21600" y="21600"/>
                  </a:cubicBezTo>
                  <a:cubicBezTo>
                    <a:pt x="21412" y="21461"/>
                    <a:pt x="21224" y="21322"/>
                    <a:pt x="21036" y="21183"/>
                  </a:cubicBezTo>
                  <a:cubicBezTo>
                    <a:pt x="20285" y="20443"/>
                    <a:pt x="19533" y="19657"/>
                    <a:pt x="18970" y="18917"/>
                  </a:cubicBezTo>
                  <a:close/>
                </a:path>
              </a:pathLst>
            </a:custGeom>
            <a:solidFill>
              <a:schemeClr val="tx2"/>
            </a:solidFill>
            <a:ln cmpd="sng" cap="flat">
              <a:noFill/>
              <a:prstDash val="solid"/>
              <a:round/>
            </a:ln>
          </p:spPr>
        </p:sp>
        <p:sp>
          <p:nvSpPr>
            <p:cNvPr id="19" name="曲线"/>
            <p:cNvSpPr>
              <a:spLocks/>
            </p:cNvSpPr>
            <p:nvPr/>
          </p:nvSpPr>
          <p:spPr>
            <a:xfrm rot="0">
              <a:off x="467899" y="1289198"/>
              <a:ext cx="174355" cy="3027274"/>
            </a:xfrm>
            <a:custGeom>
              <a:gdLst>
                <a:gd name="T1" fmla="*/ 0 w 21600"/>
                <a:gd name="T2" fmla="*/ 0 h 21600"/>
                <a:gd name="T3" fmla="*/ 21600 w 21600"/>
                <a:gd name="T4" fmla="*/ 21600 h 21600"/>
              </a:gdLst>
              <a:rect l="T1" t="T2" r="T3" b="T4"/>
              <a:pathLst>
                <a:path w="21600" h="21600">
                  <a:moveTo>
                    <a:pt x="10200" y="21600"/>
                  </a:moveTo>
                  <a:cubicBezTo>
                    <a:pt x="9000" y="21190"/>
                    <a:pt x="8400" y="20781"/>
                    <a:pt x="7799" y="20371"/>
                  </a:cubicBezTo>
                  <a:cubicBezTo>
                    <a:pt x="4799" y="18085"/>
                    <a:pt x="3000" y="15833"/>
                    <a:pt x="3000" y="13581"/>
                  </a:cubicBezTo>
                  <a:cubicBezTo>
                    <a:pt x="3000" y="11294"/>
                    <a:pt x="4799" y="9042"/>
                    <a:pt x="7799" y="6756"/>
                  </a:cubicBezTo>
                  <a:cubicBezTo>
                    <a:pt x="9000" y="5630"/>
                    <a:pt x="10799" y="4504"/>
                    <a:pt x="13199" y="3378"/>
                  </a:cubicBezTo>
                  <a:cubicBezTo>
                    <a:pt x="15600" y="2252"/>
                    <a:pt x="17999" y="1126"/>
                    <a:pt x="21600" y="0"/>
                  </a:cubicBezTo>
                  <a:cubicBezTo>
                    <a:pt x="20999" y="0"/>
                    <a:pt x="20999" y="0"/>
                    <a:pt x="20999" y="0"/>
                  </a:cubicBezTo>
                  <a:cubicBezTo>
                    <a:pt x="17400" y="1126"/>
                    <a:pt x="14399" y="2252"/>
                    <a:pt x="11999" y="3378"/>
                  </a:cubicBezTo>
                  <a:cubicBezTo>
                    <a:pt x="9600" y="4504"/>
                    <a:pt x="7799" y="5630"/>
                    <a:pt x="5999" y="6756"/>
                  </a:cubicBezTo>
                  <a:cubicBezTo>
                    <a:pt x="2400" y="9008"/>
                    <a:pt x="600" y="11294"/>
                    <a:pt x="600" y="13581"/>
                  </a:cubicBezTo>
                  <a:cubicBezTo>
                    <a:pt x="0" y="15730"/>
                    <a:pt x="1199" y="17914"/>
                    <a:pt x="4199" y="20098"/>
                  </a:cubicBezTo>
                  <a:cubicBezTo>
                    <a:pt x="5999" y="20576"/>
                    <a:pt x="7799" y="21088"/>
                    <a:pt x="9600" y="21565"/>
                  </a:cubicBezTo>
                  <a:cubicBezTo>
                    <a:pt x="9600" y="21565"/>
                    <a:pt x="10200" y="21600"/>
                    <a:pt x="10200" y="21600"/>
                  </a:cubicBezTo>
                  <a:close/>
                </a:path>
              </a:pathLst>
            </a:custGeom>
            <a:solidFill>
              <a:schemeClr val="tx2"/>
            </a:solidFill>
            <a:ln cmpd="sng" cap="flat">
              <a:noFill/>
              <a:prstDash val="solid"/>
              <a:round/>
            </a:ln>
          </p:spPr>
        </p:sp>
        <p:sp>
          <p:nvSpPr>
            <p:cNvPr id="20" name="曲线"/>
            <p:cNvSpPr>
              <a:spLocks/>
            </p:cNvSpPr>
            <p:nvPr/>
          </p:nvSpPr>
          <p:spPr>
            <a:xfrm rot="0">
              <a:off x="1111674" y="6571600"/>
              <a:ext cx="134120" cy="281652"/>
            </a:xfrm>
            <a:custGeom>
              <a:gdLst>
                <a:gd name="T1" fmla="*/ 0 w 21600"/>
                <a:gd name="T2" fmla="*/ 0 h 21600"/>
                <a:gd name="T3" fmla="*/ 21600 w 21600"/>
                <a:gd name="T4" fmla="*/ 21600 h 21600"/>
              </a:gdLst>
              <a:rect l="T1" t="T2" r="T3" b="T4"/>
              <a:pathLst>
                <a:path w="21600" h="21600">
                  <a:moveTo>
                    <a:pt x="16971" y="21600"/>
                  </a:moveTo>
                  <a:cubicBezTo>
                    <a:pt x="21600" y="21600"/>
                    <a:pt x="21600" y="21600"/>
                    <a:pt x="21600" y="21600"/>
                  </a:cubicBezTo>
                  <a:cubicBezTo>
                    <a:pt x="13885" y="14644"/>
                    <a:pt x="6942" y="7322"/>
                    <a:pt x="0" y="0"/>
                  </a:cubicBezTo>
                  <a:cubicBezTo>
                    <a:pt x="4628" y="7322"/>
                    <a:pt x="10028" y="14644"/>
                    <a:pt x="16971" y="21600"/>
                  </a:cubicBezTo>
                  <a:close/>
                </a:path>
              </a:pathLst>
            </a:custGeom>
            <a:solidFill>
              <a:schemeClr val="tx2"/>
            </a:solidFill>
            <a:ln cmpd="sng" cap="flat">
              <a:noFill/>
              <a:prstDash val="solid"/>
              <a:round/>
            </a:ln>
          </p:spPr>
        </p:sp>
        <p:sp>
          <p:nvSpPr>
            <p:cNvPr id="21" name="曲线"/>
            <p:cNvSpPr>
              <a:spLocks/>
            </p:cNvSpPr>
            <p:nvPr/>
          </p:nvSpPr>
          <p:spPr>
            <a:xfrm rot="0">
              <a:off x="502388" y="4107629"/>
              <a:ext cx="82388" cy="511571"/>
            </a:xfrm>
            <a:custGeom>
              <a:gdLst>
                <a:gd name="T1" fmla="*/ 0 w 21600"/>
                <a:gd name="T2" fmla="*/ 0 h 21600"/>
                <a:gd name="T3" fmla="*/ 21600 w 21600"/>
                <a:gd name="T4" fmla="*/ 21600 h 21600"/>
              </a:gdLst>
              <a:rect l="T1" t="T2" r="T3" b="T4"/>
              <a:pathLst>
                <a:path w="21600" h="21600">
                  <a:moveTo>
                    <a:pt x="5082" y="10900"/>
                  </a:moveTo>
                  <a:cubicBezTo>
                    <a:pt x="10164" y="14534"/>
                    <a:pt x="16517" y="17966"/>
                    <a:pt x="21600" y="21600"/>
                  </a:cubicBezTo>
                  <a:cubicBezTo>
                    <a:pt x="17788" y="17360"/>
                    <a:pt x="15246" y="13121"/>
                    <a:pt x="12705" y="8882"/>
                  </a:cubicBezTo>
                  <a:cubicBezTo>
                    <a:pt x="12705" y="8882"/>
                    <a:pt x="11435" y="8680"/>
                    <a:pt x="11435" y="8680"/>
                  </a:cubicBezTo>
                  <a:cubicBezTo>
                    <a:pt x="7623" y="5854"/>
                    <a:pt x="3811" y="2826"/>
                    <a:pt x="0" y="0"/>
                  </a:cubicBezTo>
                  <a:cubicBezTo>
                    <a:pt x="0" y="403"/>
                    <a:pt x="0" y="1009"/>
                    <a:pt x="0" y="1614"/>
                  </a:cubicBezTo>
                  <a:cubicBezTo>
                    <a:pt x="1270" y="4642"/>
                    <a:pt x="3811" y="7872"/>
                    <a:pt x="5082" y="10900"/>
                  </a:cubicBezTo>
                  <a:close/>
                </a:path>
              </a:pathLst>
            </a:custGeom>
            <a:solidFill>
              <a:schemeClr val="tx2"/>
            </a:solidFill>
            <a:ln cmpd="sng" cap="flat">
              <a:noFill/>
              <a:prstDash val="solid"/>
              <a:round/>
            </a:ln>
          </p:spPr>
        </p:sp>
        <p:sp>
          <p:nvSpPr>
            <p:cNvPr id="22" name="曲线"/>
            <p:cNvSpPr>
              <a:spLocks/>
            </p:cNvSpPr>
            <p:nvPr/>
          </p:nvSpPr>
          <p:spPr>
            <a:xfrm rot="0">
              <a:off x="973723" y="3145799"/>
              <a:ext cx="1410172" cy="2716882"/>
            </a:xfrm>
            <a:custGeom>
              <a:gdLst>
                <a:gd name="T1" fmla="*/ 0 w 21600"/>
                <a:gd name="T2" fmla="*/ 0 h 21600"/>
                <a:gd name="T3" fmla="*/ 21600 w 21600"/>
                <a:gd name="T4" fmla="*/ 21600 h 21600"/>
              </a:gdLst>
              <a:rect l="T1" t="T2" r="T3" b="T4"/>
              <a:pathLst>
                <a:path w="21600" h="21600">
                  <a:moveTo>
                    <a:pt x="587" y="21029"/>
                  </a:moveTo>
                  <a:cubicBezTo>
                    <a:pt x="661" y="19052"/>
                    <a:pt x="1395" y="17036"/>
                    <a:pt x="2571" y="15097"/>
                  </a:cubicBezTo>
                  <a:cubicBezTo>
                    <a:pt x="3746" y="13195"/>
                    <a:pt x="5363" y="11332"/>
                    <a:pt x="7273" y="9583"/>
                  </a:cubicBezTo>
                  <a:cubicBezTo>
                    <a:pt x="9110" y="7795"/>
                    <a:pt x="11314" y="6122"/>
                    <a:pt x="13738" y="4525"/>
                  </a:cubicBezTo>
                  <a:cubicBezTo>
                    <a:pt x="14914" y="3726"/>
                    <a:pt x="16163" y="2928"/>
                    <a:pt x="17485" y="2205"/>
                  </a:cubicBezTo>
                  <a:cubicBezTo>
                    <a:pt x="18146" y="1825"/>
                    <a:pt x="18808" y="1445"/>
                    <a:pt x="19469" y="1064"/>
                  </a:cubicBezTo>
                  <a:cubicBezTo>
                    <a:pt x="20130" y="722"/>
                    <a:pt x="20865" y="342"/>
                    <a:pt x="21600" y="0"/>
                  </a:cubicBezTo>
                  <a:cubicBezTo>
                    <a:pt x="21526" y="0"/>
                    <a:pt x="21526" y="0"/>
                    <a:pt x="21526" y="0"/>
                  </a:cubicBezTo>
                  <a:cubicBezTo>
                    <a:pt x="20791" y="342"/>
                    <a:pt x="20057" y="684"/>
                    <a:pt x="19395" y="1026"/>
                  </a:cubicBezTo>
                  <a:cubicBezTo>
                    <a:pt x="18734" y="1407"/>
                    <a:pt x="18073" y="1787"/>
                    <a:pt x="17412" y="2129"/>
                  </a:cubicBezTo>
                  <a:cubicBezTo>
                    <a:pt x="16016" y="2890"/>
                    <a:pt x="14767" y="3650"/>
                    <a:pt x="13591" y="4449"/>
                  </a:cubicBezTo>
                  <a:cubicBezTo>
                    <a:pt x="11093" y="6046"/>
                    <a:pt x="8889" y="7719"/>
                    <a:pt x="6979" y="9469"/>
                  </a:cubicBezTo>
                  <a:cubicBezTo>
                    <a:pt x="4995" y="11256"/>
                    <a:pt x="3379" y="13119"/>
                    <a:pt x="2204" y="15059"/>
                  </a:cubicBezTo>
                  <a:cubicBezTo>
                    <a:pt x="955" y="16922"/>
                    <a:pt x="220" y="18900"/>
                    <a:pt x="0" y="20877"/>
                  </a:cubicBezTo>
                  <a:cubicBezTo>
                    <a:pt x="220" y="21105"/>
                    <a:pt x="367" y="21333"/>
                    <a:pt x="514" y="21600"/>
                  </a:cubicBezTo>
                  <a:cubicBezTo>
                    <a:pt x="514" y="21409"/>
                    <a:pt x="514" y="21219"/>
                    <a:pt x="587" y="21029"/>
                  </a:cubicBezTo>
                  <a:close/>
                </a:path>
              </a:pathLst>
            </a:custGeom>
            <a:solidFill>
              <a:schemeClr val="tx2"/>
            </a:solidFill>
            <a:ln cmpd="sng" cap="flat">
              <a:noFill/>
              <a:prstDash val="solid"/>
              <a:round/>
            </a:ln>
          </p:spPr>
        </p:sp>
        <p:sp>
          <p:nvSpPr>
            <p:cNvPr id="23" name="曲线"/>
            <p:cNvSpPr>
              <a:spLocks/>
            </p:cNvSpPr>
            <p:nvPr/>
          </p:nvSpPr>
          <p:spPr>
            <a:xfrm rot="0">
              <a:off x="1073354" y="6600340"/>
              <a:ext cx="120708" cy="252911"/>
            </a:xfrm>
            <a:custGeom>
              <a:gdLst>
                <a:gd name="T1" fmla="*/ 0 w 21600"/>
                <a:gd name="T2" fmla="*/ 0 h 21600"/>
                <a:gd name="T3" fmla="*/ 21600 w 21600"/>
                <a:gd name="T4" fmla="*/ 21600 h 21600"/>
              </a:gdLst>
              <a:rect l="T1" t="T2" r="T3" b="T4"/>
              <a:pathLst>
                <a:path w="21600" h="21600">
                  <a:moveTo>
                    <a:pt x="0" y="0"/>
                  </a:moveTo>
                  <a:cubicBezTo>
                    <a:pt x="4319" y="7335"/>
                    <a:pt x="10367" y="14671"/>
                    <a:pt x="16416" y="21600"/>
                  </a:cubicBezTo>
                  <a:cubicBezTo>
                    <a:pt x="21600" y="21600"/>
                    <a:pt x="21600" y="21600"/>
                    <a:pt x="21600" y="21600"/>
                  </a:cubicBezTo>
                  <a:cubicBezTo>
                    <a:pt x="13824" y="14671"/>
                    <a:pt x="6911" y="7335"/>
                    <a:pt x="0" y="0"/>
                  </a:cubicBezTo>
                  <a:close/>
                </a:path>
              </a:pathLst>
            </a:custGeom>
            <a:solidFill>
              <a:schemeClr val="tx2"/>
            </a:solidFill>
            <a:ln cmpd="sng" cap="flat">
              <a:noFill/>
              <a:prstDash val="solid"/>
              <a:round/>
            </a:ln>
          </p:spPr>
        </p:sp>
        <p:sp>
          <p:nvSpPr>
            <p:cNvPr id="24" name="曲线"/>
            <p:cNvSpPr>
              <a:spLocks/>
            </p:cNvSpPr>
            <p:nvPr/>
          </p:nvSpPr>
          <p:spPr>
            <a:xfrm rot="0">
              <a:off x="973723" y="5897170"/>
              <a:ext cx="137951" cy="674430"/>
            </a:xfrm>
            <a:custGeom>
              <a:gdLst>
                <a:gd name="T1" fmla="*/ 0 w 21600"/>
                <a:gd name="T2" fmla="*/ 0 h 21600"/>
                <a:gd name="T3" fmla="*/ 21600 w 21600"/>
                <a:gd name="T4" fmla="*/ 21600 h 21600"/>
              </a:gdLst>
              <a:rect l="T1" t="T2" r="T3" b="T4"/>
              <a:pathLst>
                <a:path w="21600" h="21600">
                  <a:moveTo>
                    <a:pt x="0" y="0"/>
                  </a:moveTo>
                  <a:cubicBezTo>
                    <a:pt x="0" y="4595"/>
                    <a:pt x="1489" y="9191"/>
                    <a:pt x="5213" y="13634"/>
                  </a:cubicBezTo>
                  <a:cubicBezTo>
                    <a:pt x="8193" y="15012"/>
                    <a:pt x="10427" y="16544"/>
                    <a:pt x="13406" y="17923"/>
                  </a:cubicBezTo>
                  <a:cubicBezTo>
                    <a:pt x="16386" y="19148"/>
                    <a:pt x="18620" y="20374"/>
                    <a:pt x="21600" y="21600"/>
                  </a:cubicBezTo>
                  <a:cubicBezTo>
                    <a:pt x="20855" y="21293"/>
                    <a:pt x="20855" y="20987"/>
                    <a:pt x="20110" y="20680"/>
                  </a:cubicBezTo>
                  <a:cubicBezTo>
                    <a:pt x="11917" y="15012"/>
                    <a:pt x="7448" y="9191"/>
                    <a:pt x="5958" y="3370"/>
                  </a:cubicBezTo>
                  <a:cubicBezTo>
                    <a:pt x="5213" y="2757"/>
                    <a:pt x="3724" y="2297"/>
                    <a:pt x="2979" y="1685"/>
                  </a:cubicBezTo>
                  <a:cubicBezTo>
                    <a:pt x="1489" y="1072"/>
                    <a:pt x="744" y="459"/>
                    <a:pt x="0" y="0"/>
                  </a:cubicBezTo>
                  <a:close/>
                </a:path>
              </a:pathLst>
            </a:custGeom>
            <a:solidFill>
              <a:schemeClr val="tx2"/>
            </a:solidFill>
            <a:ln cmpd="sng" cap="flat">
              <a:noFill/>
              <a:prstDash val="solid"/>
              <a:round/>
            </a:ln>
          </p:spPr>
        </p:sp>
        <p:sp>
          <p:nvSpPr>
            <p:cNvPr id="25" name="曲线"/>
            <p:cNvSpPr>
              <a:spLocks/>
            </p:cNvSpPr>
            <p:nvPr/>
          </p:nvSpPr>
          <p:spPr>
            <a:xfrm rot="0">
              <a:off x="973723" y="5772629"/>
              <a:ext cx="38319" cy="228004"/>
            </a:xfrm>
            <a:custGeom>
              <a:gdLst>
                <a:gd name="T1" fmla="*/ 0 w 21600"/>
                <a:gd name="T2" fmla="*/ 0 h 21600"/>
                <a:gd name="T3" fmla="*/ 21600 w 21600"/>
                <a:gd name="T4" fmla="*/ 21600 h 21600"/>
              </a:gdLst>
              <a:rect l="T1" t="T2" r="T3" b="T4"/>
              <a:pathLst>
                <a:path w="21600" h="21600">
                  <a:moveTo>
                    <a:pt x="0" y="11700"/>
                  </a:moveTo>
                  <a:cubicBezTo>
                    <a:pt x="2700" y="13049"/>
                    <a:pt x="5400" y="14849"/>
                    <a:pt x="10800" y="16649"/>
                  </a:cubicBezTo>
                  <a:cubicBezTo>
                    <a:pt x="13500" y="18449"/>
                    <a:pt x="18899" y="19799"/>
                    <a:pt x="21600" y="21600"/>
                  </a:cubicBezTo>
                  <a:cubicBezTo>
                    <a:pt x="18899" y="17099"/>
                    <a:pt x="18899" y="12599"/>
                    <a:pt x="18899" y="8550"/>
                  </a:cubicBezTo>
                  <a:cubicBezTo>
                    <a:pt x="13500" y="5399"/>
                    <a:pt x="8099" y="2699"/>
                    <a:pt x="0" y="0"/>
                  </a:cubicBezTo>
                  <a:cubicBezTo>
                    <a:pt x="0" y="450"/>
                    <a:pt x="0" y="1350"/>
                    <a:pt x="0" y="1800"/>
                  </a:cubicBezTo>
                  <a:cubicBezTo>
                    <a:pt x="0" y="4950"/>
                    <a:pt x="0" y="8550"/>
                    <a:pt x="0" y="11700"/>
                  </a:cubicBezTo>
                  <a:close/>
                </a:path>
              </a:pathLst>
            </a:custGeom>
            <a:solidFill>
              <a:schemeClr val="tx2"/>
            </a:solidFill>
            <a:ln cmpd="sng" cap="flat">
              <a:noFill/>
              <a:prstDash val="solid"/>
              <a:round/>
            </a:ln>
          </p:spPr>
        </p:sp>
        <p:sp>
          <p:nvSpPr>
            <p:cNvPr id="26" name="曲线"/>
            <p:cNvSpPr>
              <a:spLocks/>
            </p:cNvSpPr>
            <p:nvPr/>
          </p:nvSpPr>
          <p:spPr>
            <a:xfrm rot="0">
              <a:off x="1006295" y="6322521"/>
              <a:ext cx="210759" cy="530731"/>
            </a:xfrm>
            <a:custGeom>
              <a:gdLst>
                <a:gd name="T1" fmla="*/ 0 w 21600"/>
                <a:gd name="T2" fmla="*/ 0 h 21600"/>
                <a:gd name="T3" fmla="*/ 21600 w 21600"/>
                <a:gd name="T4" fmla="*/ 21600 h 21600"/>
              </a:gdLst>
              <a:rect l="T1" t="T2" r="T3" b="T4"/>
              <a:pathLst>
                <a:path w="21600" h="21600">
                  <a:moveTo>
                    <a:pt x="5399" y="5448"/>
                  </a:moveTo>
                  <a:cubicBezTo>
                    <a:pt x="3436" y="3697"/>
                    <a:pt x="1963" y="1751"/>
                    <a:pt x="0" y="0"/>
                  </a:cubicBezTo>
                  <a:cubicBezTo>
                    <a:pt x="1472" y="3113"/>
                    <a:pt x="3436" y="6421"/>
                    <a:pt x="5399" y="9535"/>
                  </a:cubicBezTo>
                  <a:cubicBezTo>
                    <a:pt x="5890" y="10118"/>
                    <a:pt x="6381" y="10702"/>
                    <a:pt x="6872" y="11286"/>
                  </a:cubicBezTo>
                  <a:cubicBezTo>
                    <a:pt x="10800" y="14789"/>
                    <a:pt x="14727" y="18291"/>
                    <a:pt x="19145" y="21600"/>
                  </a:cubicBezTo>
                  <a:cubicBezTo>
                    <a:pt x="21600" y="21600"/>
                    <a:pt x="21600" y="21600"/>
                    <a:pt x="21600" y="21600"/>
                  </a:cubicBezTo>
                  <a:cubicBezTo>
                    <a:pt x="17181" y="17902"/>
                    <a:pt x="13745" y="14010"/>
                    <a:pt x="10800" y="10118"/>
                  </a:cubicBezTo>
                  <a:cubicBezTo>
                    <a:pt x="8836" y="8562"/>
                    <a:pt x="7363" y="7005"/>
                    <a:pt x="5399" y="5448"/>
                  </a:cubicBezTo>
                  <a:close/>
                </a:path>
              </a:pathLst>
            </a:custGeom>
            <a:solidFill>
              <a:schemeClr val="tx2"/>
            </a:solidFill>
            <a:ln cmpd="sng" cap="flat">
              <a:noFill/>
              <a:prstDash val="solid"/>
              <a:round/>
            </a:ln>
          </p:spPr>
        </p:sp>
      </p:grpSp>
      <p:sp>
        <p:nvSpPr>
          <p:cNvPr id="28" name="矩形"/>
          <p:cNvSpPr>
            <a:spLocks/>
          </p:cNvSpPr>
          <p:nvPr/>
        </p:nvSpPr>
        <p:spPr>
          <a:xfrm rot="0">
            <a:off x="1" y="0"/>
            <a:ext cx="182880" cy="6858000"/>
          </a:xfrm>
          <a:prstGeom prst="rect"/>
          <a:solidFill>
            <a:schemeClr val="tx2"/>
          </a:solidFill>
          <a:ln w="9525" cmpd="sng" cap="flat">
            <a:noFill/>
            <a:prstDash val="solid"/>
            <a:round/>
          </a:ln>
        </p:spPr>
      </p:sp>
      <p:sp>
        <p:nvSpPr>
          <p:cNvPr id="29" name="文本框"/>
          <p:cNvSpPr>
            <a:spLocks noGrp="1"/>
          </p:cNvSpPr>
          <p:nvPr>
            <p:ph type="title"/>
          </p:nvPr>
        </p:nvSpPr>
        <p:spPr>
          <a:xfrm rot="0">
            <a:off x="2592924" y="624110"/>
            <a:ext cx="8911687" cy="1280889"/>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title style</a:t>
            </a:r>
            <a:endParaRPr lang="zh-CN" altLang="en-US"/>
          </a:p>
        </p:txBody>
      </p:sp>
      <p:sp>
        <p:nvSpPr>
          <p:cNvPr id="30" name="文本框"/>
          <p:cNvSpPr>
            <a:spLocks noGrp="1"/>
          </p:cNvSpPr>
          <p:nvPr>
            <p:ph type="body" idx="1"/>
          </p:nvPr>
        </p:nvSpPr>
        <p:spPr>
          <a:xfrm rot="0">
            <a:off x="2589212" y="2133600"/>
            <a:ext cx="8915399" cy="388620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1" name="文本框"/>
          <p:cNvSpPr>
            <a:spLocks noGrp="1"/>
          </p:cNvSpPr>
          <p:nvPr>
            <p:ph type="dt" idx="2"/>
          </p:nvPr>
        </p:nvSpPr>
        <p:spPr>
          <a:xfrm rot="0">
            <a:off x="10361613" y="6130437"/>
            <a:ext cx="1146283" cy="370396"/>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datetime1">
              <a:rPr lang="en-US" altLang="zh-CN" sz="900">
                <a:solidFill>
                  <a:srgbClr val="898989"/>
                </a:solidFill>
                <a:latin typeface="Century Gothic" pitchFamily="0" charset="0"/>
                <a:ea typeface="幼圆" pitchFamily="0" charset="0"/>
                <a:cs typeface="Century Gothic" pitchFamily="0" charset="0"/>
              </a:rPr>
              <a:t>2/13/2026</a:t>
            </a:fld>
            <a:endParaRPr lang="zh-CN" altLang="en-US" sz="900">
              <a:solidFill>
                <a:srgbClr val="898989"/>
              </a:solidFill>
              <a:latin typeface="Century Gothic" pitchFamily="0" charset="0"/>
              <a:ea typeface="幼圆" pitchFamily="0" charset="0"/>
              <a:cs typeface="Century Gothic" pitchFamily="0" charset="0"/>
            </a:endParaRPr>
          </a:p>
        </p:txBody>
      </p:sp>
      <p:sp>
        <p:nvSpPr>
          <p:cNvPr id="32" name="文本框"/>
          <p:cNvSpPr>
            <a:spLocks noGrp="1"/>
          </p:cNvSpPr>
          <p:nvPr>
            <p:ph type="ftr" idx="3"/>
          </p:nvPr>
        </p:nvSpPr>
        <p:spPr>
          <a:xfrm rot="0">
            <a:off x="2589213" y="6135808"/>
            <a:ext cx="7619998" cy="365125"/>
          </a:xfrm>
          <a:prstGeom prst="rect"/>
          <a:noFill/>
          <a:ln w="12700" cmpd="sng" cap="flat">
            <a:noFill/>
            <a:prstDash val="solid"/>
            <a:miter/>
          </a:ln>
        </p:spPr>
        <p:txBody>
          <a:bodyPr vert="horz" wrap="square" lIns="91440" tIns="45720" rIns="91440" bIns="45720" anchor="ctr" anchorCtr="0">
            <a:prstTxWarp prst="textNoShape"/>
          </a:bodyPr>
          <a:lstStyle/>
          <a:p>
            <a:pPr algn="l"/>
            <a:endParaRPr lang="zh-CN" altLang="en-US" sz="900">
              <a:solidFill>
                <a:srgbClr val="898989"/>
              </a:solidFill>
              <a:latin typeface="Century Gothic" pitchFamily="0" charset="0"/>
              <a:ea typeface="幼圆" pitchFamily="0" charset="0"/>
              <a:cs typeface="Century Gothic" pitchFamily="0" charset="0"/>
            </a:endParaRPr>
          </a:p>
        </p:txBody>
      </p:sp>
      <p:sp>
        <p:nvSpPr>
          <p:cNvPr id="33" name="文本框"/>
          <p:cNvSpPr>
            <a:spLocks noGrp="1"/>
          </p:cNvSpPr>
          <p:nvPr>
            <p:ph type="sldNum" idx="4"/>
          </p:nvPr>
        </p:nvSpPr>
        <p:spPr>
          <a:xfrm rot="0">
            <a:off x="531813" y="787783"/>
            <a:ext cx="779766" cy="365124"/>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2000" b="0" i="0" u="none" strike="noStrike" kern="1200" cap="none" spc="0" baseline="0">
                <a:solidFill>
                  <a:srgbClr val="FEFFFF"/>
                </a:solidFill>
                <a:latin typeface="Century Gothic" pitchFamily="0" charset="0"/>
                <a:ea typeface="幼圆" pitchFamily="0" charset="0"/>
                <a:cs typeface="Century Gothic" pitchFamily="0" charset="0"/>
              </a:rPr>
              <a:t>&lt;#&gt;</a:t>
            </a:fld>
            <a:endParaRPr lang="zh-CN" altLang="en-US" sz="2000">
              <a:solidFill>
                <a:srgbClr val="FEFFFF"/>
              </a:solidFill>
              <a:latin typeface="Century Gothic" pitchFamily="0" charset="0"/>
              <a:ea typeface="幼圆" pitchFamily="0" charset="0"/>
              <a:cs typeface="Century Gothic" pitchFamily="0" charset="0"/>
            </a:endParaRPr>
          </a:p>
        </p:txBody>
      </p:sp>
    </p:spTree>
    <p:extLst>
      <p:ext uri="{BB962C8B-B14F-4D97-AF65-F5344CB8AC3E}">
        <p14:creationId xmlns:p14="http://schemas.microsoft.com/office/powerpoint/2010/main" val="1197867982"/>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sldNum="0" hdr="0" ftr="0" dt="0"/>
  <p:txStyles>
    <p:titleStyle>
      <a:lvl1pPr algn="l" defTabSz="914400" eaLnBrk="1" fontAlgn="auto" latinLnBrk="0" hangingPunct="1">
        <a:spcBef>
          <a:spcPts val="0"/>
        </a:spcBef>
        <a:buNone/>
        <a:defRPr sz="3600" kern="1200">
          <a:solidFill>
            <a:srgbClr val="262626"/>
          </a:solidFill>
          <a:latin typeface="Century Gothic" pitchFamily="0" charset="0"/>
          <a:ea typeface="幼圆" pitchFamily="0" charset="0"/>
          <a:cs typeface="Century Gothic" pitchFamily="0" charset="0"/>
        </a:defRPr>
      </a:lvl1pPr>
    </p:titleStyle>
    <p:bodyStyle>
      <a:lvl1pPr marL="342900" indent="-342900" algn="l" defTabSz="914400" eaLnBrk="1" fontAlgn="auto" latinLnBrk="0" hangingPunct="1">
        <a:spcBef>
          <a:spcPts val="1000"/>
        </a:spcBef>
        <a:spcAft>
          <a:spcPts val="0"/>
        </a:spcAft>
        <a:buClr>
          <a:schemeClr val="accent1"/>
        </a:buClr>
        <a:buFont typeface="Wingdings 3" pitchFamily="0" charset="2"/>
        <a:buChar char=""/>
        <a:defRPr sz="1800" kern="1200">
          <a:solidFill>
            <a:srgbClr val="404040"/>
          </a:solidFill>
          <a:latin typeface="Century Gothic" pitchFamily="0" charset="0"/>
          <a:ea typeface="幼圆" pitchFamily="0" charset="0"/>
          <a:cs typeface="Century Gothic" pitchFamily="0" charset="0"/>
        </a:defRPr>
      </a:lvl1pPr>
      <a:lvl2pPr marL="742950" indent="-285750" algn="l" defTabSz="914400" eaLnBrk="1" fontAlgn="auto" latinLnBrk="0" hangingPunct="1">
        <a:spcBef>
          <a:spcPts val="1000"/>
        </a:spcBef>
        <a:spcAft>
          <a:spcPts val="0"/>
        </a:spcAft>
        <a:buClr>
          <a:schemeClr val="accent1"/>
        </a:buClr>
        <a:buFont typeface="Wingdings 3" pitchFamily="0" charset="2"/>
        <a:buChar char=""/>
        <a:defRPr sz="1600" kern="1200">
          <a:solidFill>
            <a:srgbClr val="404040"/>
          </a:solidFill>
          <a:latin typeface="Century Gothic" pitchFamily="0" charset="0"/>
          <a:ea typeface="幼圆" pitchFamily="0" charset="0"/>
          <a:cs typeface="Century Gothic" pitchFamily="0" charset="0"/>
        </a:defRPr>
      </a:lvl2pPr>
      <a:lvl3pPr marL="1143000" indent="-228600" algn="l" defTabSz="914400" eaLnBrk="1" fontAlgn="auto" latinLnBrk="0" hangingPunct="1">
        <a:spcBef>
          <a:spcPts val="1000"/>
        </a:spcBef>
        <a:spcAft>
          <a:spcPts val="0"/>
        </a:spcAft>
        <a:buClr>
          <a:schemeClr val="accent1"/>
        </a:buClr>
        <a:buFont typeface="Wingdings 3" pitchFamily="0" charset="2"/>
        <a:buChar char=""/>
        <a:defRPr sz="1400" kern="1200">
          <a:solidFill>
            <a:srgbClr val="404040"/>
          </a:solidFill>
          <a:latin typeface="Century Gothic" pitchFamily="0" charset="0"/>
          <a:ea typeface="幼圆" pitchFamily="0" charset="0"/>
          <a:cs typeface="Century Gothic" pitchFamily="0" charset="0"/>
        </a:defRPr>
      </a:lvl3pPr>
      <a:lvl4pPr marL="1600327"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4pPr>
      <a:lvl5pPr marL="2057526"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5pPr>
      <a:lvl6pPr marL="2514727"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6pPr>
      <a:lvl7pPr marL="2972054"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7pPr>
      <a:lvl8pPr marL="3429254"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8pPr>
      <a:lvl9pPr marL="3429254" indent="-228600" algn="l" defTabSz="914400" eaLnBrk="1" fontAlgn="auto" latinLnBrk="0" hangingPunct="1">
        <a:spcBef>
          <a:spcPts val="1000"/>
        </a:spcBef>
        <a:spcAft>
          <a:spcPts val="0"/>
        </a:spcAft>
        <a:buClr>
          <a:schemeClr val="accent1"/>
        </a:buClr>
        <a:buFont typeface="Wingdings 3" pitchFamily="0" charset="2"/>
        <a:buChar char=""/>
        <a:defRPr sz="1200" kern="1200">
          <a:solidFill>
            <a:srgbClr val="404040"/>
          </a:solidFill>
          <a:latin typeface="Century Gothic" pitchFamily="0" charset="0"/>
          <a:ea typeface="幼圆" pitchFamily="0" charset="0"/>
          <a:cs typeface="Century Gothic"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3.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3.png"/><Relationship Id="rId2" Type="http://schemas.openxmlformats.org/officeDocument/2006/relationships/slideLayout" Target="../slideLayouts/slideLayout13.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4.jpeg"/><Relationship Id="rId2" Type="http://schemas.openxmlformats.org/officeDocument/2006/relationships/slideLayout" Target="../slideLayouts/slideLayout13.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5.jpeg"/><Relationship Id="rId2" Type="http://schemas.openxmlformats.org/officeDocument/2006/relationships/slideLayout" Target="../slideLayouts/slideLayout13.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6.jpeg"/><Relationship Id="rId2" Type="http://schemas.openxmlformats.org/officeDocument/2006/relationships/slideLayout" Target="../slideLayouts/slideLayout13.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image" Target="../media/8.jpeg"/><Relationship Id="rId3" Type="http://schemas.openxmlformats.org/officeDocument/2006/relationships/slideLayout" Target="../slideLayouts/slideLayout13.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image" Target="../media/7.png"/><Relationship Id="rId3" Type="http://schemas.openxmlformats.org/officeDocument/2006/relationships/slideLayout" Target="../slideLayouts/slideLayout13.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image" Target="../media/7.png"/><Relationship Id="rId3" Type="http://schemas.openxmlformats.org/officeDocument/2006/relationships/slideLayout" Target="../slideLayouts/slideLayout13.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2.jpeg"/><Relationship Id="rId2" Type="http://schemas.openxmlformats.org/officeDocument/2006/relationships/slideLayout" Target="../slideLayouts/slideLayout13.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9.jpeg"/><Relationship Id="rId2" Type="http://schemas.openxmlformats.org/officeDocument/2006/relationships/slideLayout" Target="../slideLayouts/slideLayout13.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10.png"/><Relationship Id="rId2" Type="http://schemas.openxmlformats.org/officeDocument/2006/relationships/image" Target="../media/11.png"/><Relationship Id="rId3" Type="http://schemas.openxmlformats.org/officeDocument/2006/relationships/image" Target="../media/12.png"/><Relationship Id="rId4" Type="http://schemas.openxmlformats.org/officeDocument/2006/relationships/image" Target="../media/13.jpeg"/><Relationship Id="rId5" Type="http://schemas.openxmlformats.org/officeDocument/2006/relationships/image" Target="../media/14.jpeg"/><Relationship Id="rId6" Type="http://schemas.openxmlformats.org/officeDocument/2006/relationships/image" Target="../media/15.jpeg"/><Relationship Id="rId7" Type="http://schemas.openxmlformats.org/officeDocument/2006/relationships/image" Target="../media/16.jpeg"/><Relationship Id="rId8" Type="http://schemas.openxmlformats.org/officeDocument/2006/relationships/image" Target="../media/17.jpeg"/><Relationship Id="rId9" Type="http://schemas.openxmlformats.org/officeDocument/2006/relationships/image" Target="../media/18.jpeg"/><Relationship Id="rId10" Type="http://schemas.openxmlformats.org/officeDocument/2006/relationships/image" Target="../media/19.jpeg"/><Relationship Id="rId11" Type="http://schemas.openxmlformats.org/officeDocument/2006/relationships/image" Target="../media/20.jpeg"/><Relationship Id="rId12" Type="http://schemas.openxmlformats.org/officeDocument/2006/relationships/image" Target="../media/21.png"/><Relationship Id="rId13" Type="http://schemas.openxmlformats.org/officeDocument/2006/relationships/image" Target="../media/22.png"/><Relationship Id="rId14" Type="http://schemas.openxmlformats.org/officeDocument/2006/relationships/image" Target="../media/23.png"/><Relationship Id="rId15" Type="http://schemas.openxmlformats.org/officeDocument/2006/relationships/image" Target="../media/24.png"/><Relationship Id="rId16" Type="http://schemas.openxmlformats.org/officeDocument/2006/relationships/slideLayout" Target="../slideLayouts/slideLayout1.xml"/><Relationship Id="rId1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25.png"/><Relationship Id="rId2" Type="http://schemas.openxmlformats.org/officeDocument/2006/relationships/image" Target="../media/26.png"/><Relationship Id="rId3" Type="http://schemas.openxmlformats.org/officeDocument/2006/relationships/image" Target="../media/27.jpg"/><Relationship Id="rId4" Type="http://schemas.openxmlformats.org/officeDocument/2006/relationships/slideLayout" Target="../slideLayouts/slideLayout12.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28.png"/><Relationship Id="rId2" Type="http://schemas.openxmlformats.org/officeDocument/2006/relationships/image" Target="../media/29.png"/><Relationship Id="rId3" Type="http://schemas.openxmlformats.org/officeDocument/2006/relationships/image" Target="../media/30.png"/><Relationship Id="rId4" Type="http://schemas.openxmlformats.org/officeDocument/2006/relationships/slideLayout" Target="../slideLayouts/slideLayout12.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31.png"/><Relationship Id="rId2" Type="http://schemas.openxmlformats.org/officeDocument/2006/relationships/image" Target="../media/32.png"/><Relationship Id="rId3" Type="http://schemas.openxmlformats.org/officeDocument/2006/relationships/image" Target="../media/33.png"/><Relationship Id="rId4" Type="http://schemas.openxmlformats.org/officeDocument/2006/relationships/image" Target="../media/34.png"/><Relationship Id="rId5" Type="http://schemas.openxmlformats.org/officeDocument/2006/relationships/slideLayout" Target="../slideLayouts/slideLayout13.xml"/><Relationship Id="rId6"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35.png"/><Relationship Id="rId2" Type="http://schemas.openxmlformats.org/officeDocument/2006/relationships/slideLayout" Target="../slideLayouts/slideLayout13.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36.jpeg"/><Relationship Id="rId2" Type="http://schemas.openxmlformats.org/officeDocument/2006/relationships/slideLayout" Target="../slideLayouts/slideLayout13.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37.jpeg"/><Relationship Id="rId2" Type="http://schemas.openxmlformats.org/officeDocument/2006/relationships/slideLayout" Target="../slideLayouts/slideLayout13.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38.jpeg"/><Relationship Id="rId2" Type="http://schemas.openxmlformats.org/officeDocument/2006/relationships/slideLayout" Target="../slideLayouts/slideLayout13.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39.png"/><Relationship Id="rId2" Type="http://schemas.openxmlformats.org/officeDocument/2006/relationships/slideLayout" Target="../slideLayouts/slideLayout13.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40.jpeg"/><Relationship Id="rId2" Type="http://schemas.openxmlformats.org/officeDocument/2006/relationships/slideLayout" Target="../slideLayouts/slideLayout13.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hyperlink" Target="https://ash.org.uk/" TargetMode="External"/><Relationship Id="rId2" Type="http://schemas.openxmlformats.org/officeDocument/2006/relationships/hyperlink" Target="https://www.adph.org.uk/" TargetMode="External"/><Relationship Id="rId3" Type="http://schemas.openxmlformats.org/officeDocument/2006/relationships/hyperlink" Target="https://doi.org/10.1177/00333549241268644" TargetMode="External"/><Relationship Id="rId4" Type="http://schemas.openxmlformats.org/officeDocument/2006/relationships/slideLayout" Target="../slideLayouts/slideLayout13.xml"/><Relationship Id="rId5"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hyperlink" Target="https://www.essex.gov.uk/" TargetMode="External"/><Relationship Id="rId2" Type="http://schemas.openxmlformats.org/officeDocument/2006/relationships/slideLayout" Target="../slideLayouts/slideLayout13.xml"/><Relationship Id="rId3"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hyperlink" Target="https://doi.org/10.7759/cureus.69236" TargetMode="External"/><Relationship Id="rId2" Type="http://schemas.openxmlformats.org/officeDocument/2006/relationships/slideLayout" Target="../slideLayouts/slideLayout13.xml"/><Relationship Id="rId3"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hyperlink" Target="https://www.sheffield.gov.uk/" TargetMode="External"/><Relationship Id="rId2" Type="http://schemas.openxmlformats.org/officeDocument/2006/relationships/hyperlink" Target="https://doi.org/10.1177/1359105320985576" TargetMode="External"/><Relationship Id="rId3" Type="http://schemas.openxmlformats.org/officeDocument/2006/relationships/slideLayout" Target="../slideLayouts/slideLayout13.xml"/><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hyperlink" Target="https://doi.org/10.1080/21642850.2024.2365931" TargetMode="External"/><Relationship Id="rId2" Type="http://schemas.openxmlformats.org/officeDocument/2006/relationships/slideLayout" Target="../slideLayouts/slideLayout13.xml"/><Relationship Id="rId3"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Relationships>
</file>

<file path=ppt/slides/slide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73" name="文本框"/>
          <p:cNvSpPr>
            <a:spLocks noGrp="1"/>
          </p:cNvSpPr>
          <p:nvPr>
            <p:ph type="ctrTitle"/>
          </p:nvPr>
        </p:nvSpPr>
        <p:spPr>
          <a:xfrm rot="0">
            <a:off x="2299846" y="-671332"/>
            <a:ext cx="8915398" cy="1625669"/>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2650" b="1" i="0" u="none" strike="noStrike" kern="1200" cap="none" spc="0" baseline="0">
                <a:solidFill>
                  <a:srgbClr val="262626"/>
                </a:solidFill>
                <a:latin typeface="Arial" pitchFamily="34" charset="0"/>
                <a:ea typeface="幼圆" pitchFamily="0" charset="0"/>
                <a:cs typeface="Arial" pitchFamily="34" charset="0"/>
              </a:rPr>
              <a:t> </a:t>
            </a:r>
            <a:r>
              <a:rPr lang="en-US" altLang="zh-CN" sz="2650" b="1" i="0" u="none" strike="noStrike" kern="1200" cap="none" spc="0" baseline="0">
                <a:solidFill>
                  <a:srgbClr val="262626"/>
                </a:solidFill>
                <a:latin typeface="Arial" pitchFamily="34" charset="0"/>
                <a:ea typeface="幼圆" pitchFamily="0" charset="0"/>
                <a:cs typeface="Arial" pitchFamily="34" charset="0"/>
              </a:rPr>
              <a:t>Smoking and Vaping: The Silent Killer of Young Youth </a:t>
            </a:r>
            <a:endParaRPr lang="zh-CN" altLang="en-US" sz="2650" b="1" i="0" u="none" strike="noStrike" kern="1200" cap="none" spc="0" baseline="0">
              <a:solidFill>
                <a:srgbClr val="262626"/>
              </a:solidFill>
              <a:latin typeface="Arial" pitchFamily="34" charset="0"/>
              <a:ea typeface="幼圆" pitchFamily="0" charset="0"/>
              <a:cs typeface="Arial" pitchFamily="34" charset="0"/>
            </a:endParaRPr>
          </a:p>
        </p:txBody>
      </p:sp>
      <p:sp>
        <p:nvSpPr>
          <p:cNvPr id="74" name="文本框"/>
          <p:cNvSpPr>
            <a:spLocks noGrp="1"/>
          </p:cNvSpPr>
          <p:nvPr>
            <p:ph type="subTitle" idx="1"/>
          </p:nvPr>
        </p:nvSpPr>
        <p:spPr>
          <a:xfrm rot="0">
            <a:off x="2589213" y="1770928"/>
            <a:ext cx="8915399" cy="4132735"/>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Module name </a:t>
            </a: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Social Epidemiology and Public Health Development</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Module Code </a:t>
            </a:r>
            <a:r>
              <a:rPr lang="en-US" altLang="zh-CN" sz="1800" b="0" i="0" u="none" strike="noStrike" kern="1200" cap="none" spc="0" baseline="0">
                <a:solidFill>
                  <a:srgbClr val="595959"/>
                </a:solidFill>
                <a:latin typeface="Arial" pitchFamily="34" charset="0"/>
                <a:ea typeface="幼圆" pitchFamily="0" charset="0"/>
                <a:cs typeface="Arial" pitchFamily="34" charset="0"/>
              </a:rPr>
              <a:t>: LCHS7000</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Lecturer Name</a:t>
            </a:r>
            <a:r>
              <a:rPr lang="en-US" altLang="zh-CN" sz="1800" b="0" i="0" u="none" strike="noStrike" kern="1200" cap="none" spc="0" baseline="0">
                <a:solidFill>
                  <a:srgbClr val="595959"/>
                </a:solidFill>
                <a:latin typeface="Arial" pitchFamily="34" charset="0"/>
                <a:ea typeface="幼圆" pitchFamily="0" charset="0"/>
                <a:cs typeface="Arial" pitchFamily="34" charset="0"/>
              </a:rPr>
              <a:t>: Dr. Hamdi Hussain</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Student name </a:t>
            </a: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Fahmidah faruk patel</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Student ID </a:t>
            </a:r>
            <a:r>
              <a:rPr lang="en-US" altLang="zh-CN" sz="1800" b="0" i="0" u="none" strike="noStrike" kern="1200" cap="none" spc="0" baseline="0">
                <a:solidFill>
                  <a:srgbClr val="595959"/>
                </a:solidFill>
                <a:latin typeface="Arial" pitchFamily="34" charset="0"/>
                <a:ea typeface="幼圆" pitchFamily="0" charset="0"/>
                <a:cs typeface="Arial" pitchFamily="34" charset="0"/>
              </a:rPr>
              <a:t>: </a:t>
            </a:r>
            <a:r>
              <a:rPr lang="en-US" altLang="zh-CN" sz="1800" b="0" i="0" u="none" strike="noStrike" kern="1200" cap="none" spc="0" baseline="0">
                <a:solidFill>
                  <a:srgbClr val="595959"/>
                </a:solidFill>
                <a:latin typeface="Arial" pitchFamily="34" charset="0"/>
                <a:ea typeface="幼圆" pitchFamily="0" charset="0"/>
                <a:cs typeface="Arial" pitchFamily="34" charset="0"/>
              </a:rPr>
              <a:t>2519425</a:t>
            </a:r>
            <a:endParaRPr lang="en-US" altLang="zh-CN" sz="1800" b="0" i="0" u="none" strike="noStrike" kern="1200" cap="none" spc="0" baseline="0">
              <a:solidFill>
                <a:srgbClr val="595959"/>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595959"/>
                </a:solidFill>
                <a:latin typeface="Arial" pitchFamily="34" charset="0"/>
                <a:ea typeface="幼圆" pitchFamily="0" charset="0"/>
                <a:cs typeface="Arial" pitchFamily="34" charset="0"/>
              </a:rPr>
              <a:t>Course Name </a:t>
            </a:r>
            <a:r>
              <a:rPr lang="en-US" altLang="zh-CN" sz="1800" b="0" i="0" u="none" strike="noStrike" kern="1200" cap="none" spc="0" baseline="0">
                <a:solidFill>
                  <a:srgbClr val="595959"/>
                </a:solidFill>
                <a:latin typeface="Arial" pitchFamily="34" charset="0"/>
                <a:ea typeface="幼圆" pitchFamily="0" charset="0"/>
                <a:cs typeface="Arial" pitchFamily="34" charset="0"/>
              </a:rPr>
              <a:t>: M.Sc. Public Health and Social Care in Practice</a:t>
            </a:r>
            <a:endParaRPr lang="zh-CN" altLang="en-US" sz="1800" b="0" i="0" u="none" strike="noStrike" kern="1200" cap="none" spc="0" baseline="0">
              <a:solidFill>
                <a:srgbClr val="595959"/>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57301106"/>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09" name="文本框"/>
          <p:cNvSpPr>
            <a:spLocks noGrp="1"/>
          </p:cNvSpPr>
          <p:nvPr>
            <p:ph type="title"/>
          </p:nvPr>
        </p:nvSpPr>
        <p:spPr>
          <a:xfrm rot="0">
            <a:off x="1728674" y="1"/>
            <a:ext cx="4365735" cy="4572000"/>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4000" b="1" i="0" u="none" strike="noStrike" kern="1200" cap="none" spc="0" baseline="0">
                <a:solidFill>
                  <a:srgbClr val="262626"/>
                </a:solidFill>
                <a:latin typeface="Arial" pitchFamily="34" charset="0"/>
                <a:ea typeface="幼圆" pitchFamily="0" charset="0"/>
                <a:cs typeface="Arial" pitchFamily="34" charset="0"/>
              </a:rPr>
              <a:t>Reduce Vaping among Young People : Awareness, Action, Change</a:t>
            </a:r>
            <a:endParaRPr lang="zh-CN" altLang="en-US" sz="4000" b="1" i="0" u="none" strike="noStrike" kern="1200" cap="none" spc="0" baseline="0">
              <a:solidFill>
                <a:srgbClr val="262626"/>
              </a:solidFill>
              <a:latin typeface="Arial" pitchFamily="34" charset="0"/>
              <a:ea typeface="幼圆" pitchFamily="0" charset="0"/>
              <a:cs typeface="Arial" pitchFamily="34" charset="0"/>
            </a:endParaRPr>
          </a:p>
        </p:txBody>
      </p:sp>
      <p:pic>
        <p:nvPicPr>
          <p:cNvPr id="110" name="图片"/>
          <p:cNvPicPr>
            <a:picLocks noChangeAspect="1"/>
          </p:cNvPicPr>
          <p:nvPr/>
        </p:nvPicPr>
        <p:blipFill>
          <a:blip r:embed="rId1" cstate="print"/>
          <a:stretch>
            <a:fillRect/>
          </a:stretch>
        </p:blipFill>
        <p:spPr>
          <a:xfrm rot="0">
            <a:off x="7283679" y="870292"/>
            <a:ext cx="4365738" cy="4365737"/>
          </a:xfrm>
          <a:prstGeom prst="rect"/>
          <a:noFill/>
          <a:ln w="12700" cmpd="sng" cap="flat">
            <a:noFill/>
            <a:prstDash val="solid"/>
            <a:miter/>
          </a:ln>
        </p:spPr>
      </p:pic>
      <p:sp>
        <p:nvSpPr>
          <p:cNvPr id="111" name="矩形"/>
          <p:cNvSpPr>
            <a:spLocks/>
          </p:cNvSpPr>
          <p:nvPr/>
        </p:nvSpPr>
        <p:spPr>
          <a:xfrm rot="0">
            <a:off x="8358508" y="5521326"/>
            <a:ext cx="2488557"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Shutterstcok,2025</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090083695"/>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45"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endParaRPr lang="zh-CN" altLang="en-US" sz="3600" b="0" i="0" u="none" strike="noStrike" kern="1200" cap="none" spc="0" baseline="0">
              <a:solidFill>
                <a:srgbClr val="262626"/>
              </a:solidFill>
              <a:latin typeface="Century Gothic" pitchFamily="0" charset="0"/>
              <a:ea typeface="幼圆" pitchFamily="0" charset="0"/>
              <a:cs typeface="Lucida Sans"/>
            </a:endParaRPr>
          </a:p>
        </p:txBody>
      </p:sp>
      <p:pic>
        <p:nvPicPr>
          <p:cNvPr id="146" name="图片"/>
          <p:cNvPicPr>
            <a:picLocks noChangeAspect="1"/>
          </p:cNvPicPr>
          <p:nvPr/>
        </p:nvPicPr>
        <p:blipFill>
          <a:blip r:embed="rId1" cstate="print"/>
          <a:stretch>
            <a:fillRect/>
          </a:stretch>
        </p:blipFill>
        <p:spPr>
          <a:xfrm rot="0">
            <a:off x="2024741" y="229180"/>
            <a:ext cx="8993058" cy="6399640"/>
          </a:xfrm>
          <a:prstGeom prst="rect"/>
          <a:noFill/>
          <a:ln w="12700" cmpd="sng" cap="flat">
            <a:noFill/>
            <a:prstDash val="solid"/>
            <a:miter/>
          </a:ln>
        </p:spPr>
      </p:pic>
    </p:spTree>
    <p:extLst>
      <p:ext uri="{BB962C8B-B14F-4D97-AF65-F5344CB8AC3E}">
        <p14:creationId xmlns:p14="http://schemas.microsoft.com/office/powerpoint/2010/main" val="66642852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47"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Vape Smoking</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48" name="文本框"/>
          <p:cNvSpPr>
            <a:spLocks noGrp="1"/>
          </p:cNvSpPr>
          <p:nvPr>
            <p:ph type="body" idx="1"/>
          </p:nvPr>
        </p:nvSpPr>
        <p:spPr>
          <a:xfrm rot="0">
            <a:off x="1638300" y="1643743"/>
            <a:ext cx="6177643" cy="4963886"/>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Smoking</a:t>
            </a:r>
            <a:r>
              <a:rPr lang="en-US" altLang="zh-CN" sz="1800" b="0" i="0" u="none" strike="noStrike" kern="1200" cap="none" spc="0" baseline="0">
                <a:solidFill>
                  <a:srgbClr val="404040"/>
                </a:solidFill>
                <a:latin typeface="Arial" pitchFamily="34" charset="0"/>
                <a:ea typeface="幼圆" pitchFamily="0" charset="0"/>
                <a:cs typeface="Arial" pitchFamily="34" charset="0"/>
              </a:rPr>
              <a:t> and </a:t>
            </a:r>
            <a:r>
              <a:rPr lang="en-US" altLang="zh-CN" sz="1800" b="1" i="0" u="none" strike="noStrike" kern="1200" cap="none" spc="0" baseline="0">
                <a:solidFill>
                  <a:srgbClr val="404040"/>
                </a:solidFill>
                <a:latin typeface="Arial" pitchFamily="34" charset="0"/>
                <a:ea typeface="幼圆" pitchFamily="0" charset="0"/>
                <a:cs typeface="Arial" pitchFamily="34" charset="0"/>
              </a:rPr>
              <a:t>vaping</a:t>
            </a:r>
            <a:r>
              <a:rPr lang="en-US" altLang="zh-CN" sz="1800" b="0" i="0" u="none" strike="noStrike" kern="1200" cap="none" spc="0" baseline="0">
                <a:solidFill>
                  <a:srgbClr val="404040"/>
                </a:solidFill>
                <a:latin typeface="Arial" pitchFamily="34" charset="0"/>
                <a:ea typeface="幼圆" pitchFamily="0" charset="0"/>
                <a:cs typeface="Arial" pitchFamily="34" charset="0"/>
              </a:rPr>
              <a:t> are serious health issues among young people today. Many teenagers believe that vaping is safer than smoking, but both usually contain nicotine, which is addictive and harmful.</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Nicotine</a:t>
            </a:r>
            <a:r>
              <a:rPr lang="en-US" altLang="zh-CN" sz="1800" b="0" i="0" u="none" strike="noStrike" kern="1200" cap="none" spc="0" baseline="0">
                <a:solidFill>
                  <a:srgbClr val="404040"/>
                </a:solidFill>
                <a:latin typeface="Arial" pitchFamily="34" charset="0"/>
                <a:ea typeface="幼圆" pitchFamily="0" charset="0"/>
                <a:cs typeface="Arial" pitchFamily="34" charset="0"/>
              </a:rPr>
              <a:t> can negatively affect health, especially in young people. </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The use of e-cigarettes and vapes is increasing due to peer pressure, </a:t>
            </a:r>
            <a:r>
              <a:rPr lang="en-US" altLang="zh-CN" sz="1800" b="0" i="0" u="none" strike="noStrike" kern="1200" cap="none" spc="0" baseline="0">
                <a:solidFill>
                  <a:srgbClr val="404040"/>
                </a:solidFill>
                <a:latin typeface="Arial" pitchFamily="34" charset="0"/>
                <a:ea typeface="幼圆" pitchFamily="0" charset="0"/>
                <a:cs typeface="Arial" pitchFamily="34" charset="0"/>
              </a:rPr>
              <a:t>flavours</a:t>
            </a:r>
            <a:r>
              <a:rPr lang="en-US" altLang="zh-CN" sz="1800" b="0" i="0" u="none" strike="noStrike" kern="1200" cap="none" spc="0" baseline="0">
                <a:solidFill>
                  <a:srgbClr val="404040"/>
                </a:solidFill>
                <a:latin typeface="Arial" pitchFamily="34" charset="0"/>
                <a:ea typeface="幼圆" pitchFamily="0" charset="0"/>
                <a:cs typeface="Arial" pitchFamily="34" charset="0"/>
              </a:rPr>
              <a:t>, and social media influence (ASH,2025).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Young people aged 16-25 years are most at risk, as this is the age when these habits often begin (NCSCT,2023).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This presentation focuses on </a:t>
            </a:r>
            <a:r>
              <a:rPr lang="en-US" altLang="zh-CN" sz="1800" b="1" i="0" u="none" strike="noStrike" kern="1200" cap="none" spc="0" baseline="0">
                <a:solidFill>
                  <a:srgbClr val="404040"/>
                </a:solidFill>
                <a:latin typeface="Arial" pitchFamily="34" charset="0"/>
                <a:ea typeface="幼圆" pitchFamily="0" charset="0"/>
                <a:cs typeface="Arial" pitchFamily="34" charset="0"/>
              </a:rPr>
              <a:t>Reduce Vaping among Young People : Awareness, Action, Change</a:t>
            </a:r>
            <a:r>
              <a:rPr lang="en-US" altLang="zh-CN" sz="1800" b="0" i="0" u="none" strike="noStrike" kern="1200" cap="none" spc="0" baseline="0">
                <a:solidFill>
                  <a:srgbClr val="404040"/>
                </a:solidFill>
                <a:latin typeface="Arial" pitchFamily="34" charset="0"/>
                <a:ea typeface="幼圆" pitchFamily="0" charset="0"/>
                <a:cs typeface="Arial" pitchFamily="34" charset="0"/>
              </a:rPr>
              <a:t> aims to raise awareness about health risks and promote healthier choices.</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49" name="图片"/>
          <p:cNvPicPr>
            <a:picLocks noChangeAspect="1"/>
          </p:cNvPicPr>
          <p:nvPr/>
        </p:nvPicPr>
        <p:blipFill>
          <a:blip r:embed="rId1" cstate="print"/>
          <a:stretch>
            <a:fillRect/>
          </a:stretch>
        </p:blipFill>
        <p:spPr>
          <a:xfrm rot="0">
            <a:off x="7815943" y="2449285"/>
            <a:ext cx="4176033" cy="2362200"/>
          </a:xfrm>
          <a:prstGeom prst="rect"/>
          <a:noFill/>
          <a:ln w="12700" cmpd="sng" cap="flat">
            <a:noFill/>
            <a:prstDash val="solid"/>
            <a:miter/>
          </a:ln>
        </p:spPr>
      </p:pic>
      <p:sp>
        <p:nvSpPr>
          <p:cNvPr id="150" name="矩形"/>
          <p:cNvSpPr>
            <a:spLocks/>
          </p:cNvSpPr>
          <p:nvPr/>
        </p:nvSpPr>
        <p:spPr>
          <a:xfrm rot="0">
            <a:off x="8619169" y="5069711"/>
            <a:ext cx="2569580"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(Shutterstock,2019)</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427250749"/>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51"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Task 1- Rationale</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52" name="文本框"/>
          <p:cNvSpPr>
            <a:spLocks noGrp="1"/>
          </p:cNvSpPr>
          <p:nvPr>
            <p:ph type="body" idx="1"/>
          </p:nvPr>
        </p:nvSpPr>
        <p:spPr>
          <a:xfrm rot="0">
            <a:off x="2066698" y="1763485"/>
            <a:ext cx="8915399" cy="4125965"/>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Campaign Outline :</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Title: Reducing Vaping Among Young People: Awareness, Action, Change</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Target Group: </a:t>
            </a:r>
            <a:r>
              <a:rPr lang="en-US" altLang="zh-CN" sz="1700" b="0" i="0" u="none" strike="noStrike" kern="1200" cap="none" spc="0" baseline="0">
                <a:solidFill>
                  <a:srgbClr val="404040"/>
                </a:solidFill>
                <a:latin typeface="Arial" pitchFamily="34" charset="0"/>
                <a:ea typeface="幼圆" pitchFamily="0" charset="0"/>
                <a:cs typeface="Arial" pitchFamily="34" charset="0"/>
              </a:rPr>
              <a:t>16-25 years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Duration: </a:t>
            </a:r>
            <a:r>
              <a:rPr lang="en-US" altLang="zh-CN" sz="1700" b="0" i="0" u="none" strike="noStrike" kern="1200" cap="none" spc="0" baseline="0">
                <a:solidFill>
                  <a:srgbClr val="404040"/>
                </a:solidFill>
                <a:latin typeface="Arial" pitchFamily="34" charset="0"/>
                <a:ea typeface="幼圆" pitchFamily="0" charset="0"/>
                <a:cs typeface="Arial" pitchFamily="34" charset="0"/>
              </a:rPr>
              <a:t>1 hour, workshops in college or universities </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Why this group ?</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We selected the 16 to 25 age group because this is the stage of life when most people first try smoking or vaping.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At this age, the brain is still developing, especially the part responsible for decision-making, self-control, and understanding long-term consequences (ASH,2025).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Nicotine exposure during this stage can interfere with brain development and increase the risk of addiction(Rachael Harker,2024).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This makes young people more vulnerable to becoming dependent on nicotine compared to older adults.</a:t>
            </a: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
        <p:nvSpPr>
          <p:cNvPr id="153" name="矩形"/>
          <p:cNvSpPr>
            <a:spLocks/>
          </p:cNvSpPr>
          <p:nvPr/>
        </p:nvSpPr>
        <p:spPr>
          <a:xfrm rot="0">
            <a:off x="9494886" y="6233890"/>
            <a:ext cx="2492520" cy="32956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841779341"/>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54"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Why this campaign matters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55" name="文本框"/>
          <p:cNvSpPr>
            <a:spLocks noGrp="1"/>
          </p:cNvSpPr>
          <p:nvPr>
            <p:ph type="body" idx="1"/>
          </p:nvPr>
        </p:nvSpPr>
        <p:spPr>
          <a:xfrm rot="0">
            <a:off x="1500640" y="1905000"/>
            <a:ext cx="6337072" cy="377762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 National matters:</a:t>
            </a:r>
            <a:endParaRPr lang="en-US" altLang="zh-CN" sz="18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National health data shows that young adults aged 18-24 have the highest vaping rates in the UK (ONS, 2024).</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Approximately 13.0% of people aged 16 to 24 in Great Britain are current vapers (ONS, 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Vaping among females in this age group has seen a sharp historical rise. In 2023, daily vaping for females aged 16–24 reached 8.7%, up from just 1.9% in 2021.</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Daily vaping for males in the same age group was approximately 5.3% in 2023(ONS,2025).</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56" name="图片"/>
          <p:cNvPicPr>
            <a:picLocks noChangeAspect="1"/>
          </p:cNvPicPr>
          <p:nvPr/>
        </p:nvPicPr>
        <p:blipFill>
          <a:blip r:embed="rId1" cstate="print"/>
          <a:stretch>
            <a:fillRect/>
          </a:stretch>
        </p:blipFill>
        <p:spPr>
          <a:xfrm rot="0">
            <a:off x="8015074" y="2342238"/>
            <a:ext cx="3720787" cy="2325924"/>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57" name="矩形"/>
          <p:cNvSpPr>
            <a:spLocks/>
          </p:cNvSpPr>
          <p:nvPr/>
        </p:nvSpPr>
        <p:spPr>
          <a:xfrm rot="0">
            <a:off x="8631189" y="4920734"/>
            <a:ext cx="2488557"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(ASH Surveys, 2025)</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158" name="矩形"/>
          <p:cNvSpPr>
            <a:spLocks/>
          </p:cNvSpPr>
          <p:nvPr/>
        </p:nvSpPr>
        <p:spPr>
          <a:xfrm rot="0">
            <a:off x="8679711" y="6049224"/>
            <a:ext cx="6093911"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920459785"/>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59"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Strong National Guidance:</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Nicotine vaping products must not be sold or supplied to anyone under 18, as nicotine is highly addictive and can harm adolescent health. This is a national legal safeguard to protect young people(ASH, 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The NHS clearly states that vaping is not recommended for children, young people, or non-smokers, because nicotine can negatively affect brain development, which continues until around age 25 (NHS, 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The UK Government </a:t>
            </a:r>
            <a:r>
              <a:rPr lang="en-US" altLang="zh-CN" sz="1700" b="0" i="0" u="none" strike="noStrike" kern="1200" cap="none" spc="0" baseline="0">
                <a:solidFill>
                  <a:srgbClr val="404040"/>
                </a:solidFill>
                <a:latin typeface="Arial" pitchFamily="34" charset="0"/>
                <a:ea typeface="幼圆" pitchFamily="0" charset="0"/>
                <a:cs typeface="Arial" pitchFamily="34" charset="0"/>
              </a:rPr>
              <a:t>recognises</a:t>
            </a:r>
            <a:r>
              <a:rPr lang="en-US" altLang="zh-CN" sz="1700" b="0" i="0" u="none" strike="noStrike" kern="1200" cap="none" spc="0" baseline="0">
                <a:solidFill>
                  <a:srgbClr val="404040"/>
                </a:solidFill>
                <a:latin typeface="Arial" pitchFamily="34" charset="0"/>
                <a:ea typeface="幼圆" pitchFamily="0" charset="0"/>
                <a:cs typeface="Arial" pitchFamily="34" charset="0"/>
              </a:rPr>
              <a:t> youth vaping as a public health concern and has introduced national policies to reduce vaping among young people, including restrictions on </a:t>
            </a:r>
            <a:r>
              <a:rPr lang="en-US" altLang="zh-CN" sz="1700" b="0" i="0" u="none" strike="noStrike" kern="1200" cap="none" spc="0" baseline="0">
                <a:solidFill>
                  <a:srgbClr val="404040"/>
                </a:solidFill>
                <a:latin typeface="Arial" pitchFamily="34" charset="0"/>
                <a:ea typeface="幼圆" pitchFamily="0" charset="0"/>
                <a:cs typeface="Arial" pitchFamily="34" charset="0"/>
              </a:rPr>
              <a:t>flavours</a:t>
            </a:r>
            <a:r>
              <a:rPr lang="en-US" altLang="zh-CN" sz="1700" b="0" i="0" u="none" strike="noStrike" kern="1200" cap="none" spc="0" baseline="0">
                <a:solidFill>
                  <a:srgbClr val="404040"/>
                </a:solidFill>
                <a:latin typeface="Arial" pitchFamily="34" charset="0"/>
                <a:ea typeface="幼圆" pitchFamily="0" charset="0"/>
                <a:cs typeface="Arial" pitchFamily="34" charset="0"/>
              </a:rPr>
              <a:t>, </a:t>
            </a:r>
            <a:r>
              <a:rPr lang="en-US" altLang="zh-CN" sz="1700" b="0" i="0" u="none" strike="noStrike" kern="1200" cap="none" spc="0" baseline="0">
                <a:solidFill>
                  <a:srgbClr val="404040"/>
                </a:solidFill>
                <a:latin typeface="Arial" pitchFamily="34" charset="0"/>
                <a:ea typeface="幼圆" pitchFamily="0" charset="0"/>
                <a:cs typeface="Arial" pitchFamily="34" charset="0"/>
              </a:rPr>
              <a:t>packagina</a:t>
            </a:r>
            <a:r>
              <a:rPr lang="en-US" altLang="zh-CN" sz="1700" b="0" i="0" u="none" strike="noStrike" kern="1200" cap="none" spc="0" baseline="0">
                <a:solidFill>
                  <a:srgbClr val="404040"/>
                </a:solidFill>
                <a:latin typeface="Arial" pitchFamily="34" charset="0"/>
                <a:ea typeface="幼圆" pitchFamily="0" charset="0"/>
                <a:cs typeface="Arial" pitchFamily="34" charset="0"/>
              </a:rPr>
              <a:t> and marketing.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Public health guidance </a:t>
            </a:r>
            <a:r>
              <a:rPr lang="en-US" altLang="zh-CN" sz="1700" b="0" i="0" u="none" strike="noStrike" kern="1200" cap="none" spc="0" baseline="0">
                <a:solidFill>
                  <a:srgbClr val="404040"/>
                </a:solidFill>
                <a:latin typeface="Arial" pitchFamily="34" charset="0"/>
                <a:ea typeface="幼圆" pitchFamily="0" charset="0"/>
                <a:cs typeface="Arial" pitchFamily="34" charset="0"/>
              </a:rPr>
              <a:t>emphasises</a:t>
            </a:r>
            <a:r>
              <a:rPr lang="en-US" altLang="zh-CN" sz="1700" b="0" i="0" u="none" strike="noStrike" kern="1200" cap="none" spc="0" baseline="0">
                <a:solidFill>
                  <a:srgbClr val="404040"/>
                </a:solidFill>
                <a:latin typeface="Arial" pitchFamily="34" charset="0"/>
                <a:ea typeface="幼圆" pitchFamily="0" charset="0"/>
                <a:cs typeface="Arial" pitchFamily="34" charset="0"/>
              </a:rPr>
              <a:t> prevention, stating that young people who have never smoked should not start vaping due to the risk of nicotine addiction and unknown long-term health effects(ASH, 2025; NHS, 2025).</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
        <p:nvSpPr>
          <p:cNvPr id="160" name="矩形"/>
          <p:cNvSpPr>
            <a:spLocks/>
          </p:cNvSpPr>
          <p:nvPr/>
        </p:nvSpPr>
        <p:spPr>
          <a:xfrm rot="0">
            <a:off x="9560490" y="6216134"/>
            <a:ext cx="6093911"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30846252"/>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61"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Short -term consequences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62" name="文本框"/>
          <p:cNvSpPr>
            <a:spLocks noGrp="1"/>
          </p:cNvSpPr>
          <p:nvPr>
            <p:ph type="body" idx="1"/>
          </p:nvPr>
        </p:nvSpPr>
        <p:spPr>
          <a:xfrm rot="0">
            <a:off x="1792827" y="1695450"/>
            <a:ext cx="6121087" cy="377762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Coughing, throat irritation, chest pain, shortness of breath</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Headache, dizziness, nausea</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EVALI (vaping-related lung injury)</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Nicotine addiction &amp; poisoning (Wang et al., 2023).</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Increased heart rate &amp; blood pressure</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Burns or injuries from device explosions (Tao et al., 2024).</a:t>
            </a:r>
            <a:endParaRPr lang="zh-CN" altLang="en-US" sz="24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63" name="图片"/>
          <p:cNvPicPr>
            <a:picLocks noChangeAspect="1"/>
          </p:cNvPicPr>
          <p:nvPr/>
        </p:nvPicPr>
        <p:blipFill>
          <a:blip r:embed="rId1" cstate="print"/>
          <a:stretch>
            <a:fillRect/>
          </a:stretch>
        </p:blipFill>
        <p:spPr>
          <a:xfrm rot="0">
            <a:off x="8054293" y="1762999"/>
            <a:ext cx="3583804" cy="333200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64" name="矩形"/>
          <p:cNvSpPr>
            <a:spLocks/>
          </p:cNvSpPr>
          <p:nvPr/>
        </p:nvSpPr>
        <p:spPr>
          <a:xfrm rot="0">
            <a:off x="8926007" y="5473072"/>
            <a:ext cx="1840375"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(iStock, 2022)</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165" name="矩形"/>
          <p:cNvSpPr>
            <a:spLocks/>
          </p:cNvSpPr>
          <p:nvPr/>
        </p:nvSpPr>
        <p:spPr>
          <a:xfrm rot="0">
            <a:off x="8821455" y="6341394"/>
            <a:ext cx="6093912"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55008169"/>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66"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Long term consequences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67" name="文本框"/>
          <p:cNvSpPr>
            <a:spLocks noGrp="1"/>
          </p:cNvSpPr>
          <p:nvPr>
            <p:ph type="body" idx="1"/>
          </p:nvPr>
        </p:nvSpPr>
        <p:spPr>
          <a:xfrm rot="0">
            <a:off x="1998902" y="1759352"/>
            <a:ext cx="5420469" cy="4151870"/>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Chronic lung diseases (asthma, bronchitis, popcorn lung)</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Heart and cardiovascular disease</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Brain development damage in youth (under 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Exposure to cancer- </a:t>
            </a:r>
            <a:r>
              <a:rPr lang="en-US" altLang="zh-CN" sz="1800" b="0" i="0" u="none" strike="noStrike" kern="1200" cap="none" spc="0" baseline="0">
                <a:solidFill>
                  <a:srgbClr val="404040"/>
                </a:solidFill>
                <a:latin typeface="Arial" pitchFamily="34" charset="0"/>
                <a:ea typeface="幼圆" pitchFamily="0" charset="0"/>
                <a:cs typeface="Arial" pitchFamily="34" charset="0"/>
              </a:rPr>
              <a:t>causina</a:t>
            </a:r>
            <a:r>
              <a:rPr lang="en-US" altLang="zh-CN" sz="1800" b="0" i="0" u="none" strike="noStrike" kern="1200" cap="none" spc="0" baseline="0">
                <a:solidFill>
                  <a:srgbClr val="404040"/>
                </a:solidFill>
                <a:latin typeface="Arial" pitchFamily="34" charset="0"/>
                <a:ea typeface="幼圆" pitchFamily="0" charset="0"/>
                <a:cs typeface="Arial" pitchFamily="34" charset="0"/>
              </a:rPr>
              <a:t> chemicals</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Heart and cardiovascular disease (</a:t>
            </a:r>
            <a:r>
              <a:rPr lang="en-US" altLang="zh-CN" sz="1800" b="0" i="0" u="none" strike="noStrike" kern="1200" cap="none" spc="0" baseline="0">
                <a:solidFill>
                  <a:srgbClr val="404040"/>
                </a:solidFill>
                <a:latin typeface="Arial" pitchFamily="34" charset="0"/>
                <a:ea typeface="幼圆" pitchFamily="0" charset="0"/>
                <a:cs typeface="Arial" pitchFamily="34" charset="0"/>
              </a:rPr>
              <a:t>Jesch, E., Kikut, A. I., &amp; Hornik, R</a:t>
            </a:r>
            <a:r>
              <a:rPr lang="en-US" altLang="zh-CN" sz="1800" b="0" i="0" u="none" strike="noStrike" kern="1200" cap="none" spc="0" baseline="0">
                <a:solidFill>
                  <a:srgbClr val="404040"/>
                </a:solidFill>
                <a:latin typeface="Arial" pitchFamily="34" charset="0"/>
                <a:ea typeface="幼圆" pitchFamily="0" charset="0"/>
                <a:cs typeface="Arial" pitchFamily="34" charset="0"/>
              </a:rPr>
              <a:t>, </a:t>
            </a:r>
            <a:r>
              <a:rPr lang="en-US" altLang="zh-CN" sz="1800" b="0" i="0" u="none" strike="noStrike" kern="1200" cap="none" spc="0" baseline="0">
                <a:solidFill>
                  <a:srgbClr val="404040"/>
                </a:solidFill>
                <a:latin typeface="Arial" pitchFamily="34" charset="0"/>
                <a:ea typeface="幼圆" pitchFamily="0" charset="0"/>
                <a:cs typeface="Arial" pitchFamily="34" charset="0"/>
              </a:rPr>
              <a:t>2023.</a:t>
            </a:r>
            <a:r>
              <a:rPr lang="en-US" altLang="zh-CN" sz="1800" b="0" i="0" u="none" strike="noStrike" kern="1200" cap="none" spc="0" baseline="0">
                <a:solidFill>
                  <a:srgbClr val="404040"/>
                </a:solidFill>
                <a:latin typeface="Arial" pitchFamily="34" charset="0"/>
                <a:ea typeface="幼圆" pitchFamily="0" charset="0"/>
                <a:cs typeface="Arial" pitchFamily="34" charset="0"/>
              </a:rPr>
              <a:t>)</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Brain development damage in youth (under 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Exposure to cancer-causing chemicals</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Memory and concentration problems (CDC,2025). </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68" name="图片"/>
          <p:cNvPicPr>
            <a:picLocks noChangeAspect="1"/>
          </p:cNvPicPr>
          <p:nvPr/>
        </p:nvPicPr>
        <p:blipFill>
          <a:blip r:embed="rId1" cstate="print"/>
          <a:stretch>
            <a:fillRect/>
          </a:stretch>
        </p:blipFill>
        <p:spPr>
          <a:xfrm rot="0">
            <a:off x="7966255" y="1905000"/>
            <a:ext cx="3538357" cy="3538356"/>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69" name="矩形"/>
          <p:cNvSpPr>
            <a:spLocks/>
          </p:cNvSpPr>
          <p:nvPr/>
        </p:nvSpPr>
        <p:spPr>
          <a:xfrm rot="0">
            <a:off x="8427495" y="5726556"/>
            <a:ext cx="2615877"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(NSW Government)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170" name="矩形"/>
          <p:cNvSpPr>
            <a:spLocks/>
          </p:cNvSpPr>
          <p:nvPr/>
        </p:nvSpPr>
        <p:spPr>
          <a:xfrm rot="0">
            <a:off x="8934189" y="6379087"/>
            <a:ext cx="6093911"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40575724"/>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71"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800" b="1" i="0" u="none" strike="noStrike" kern="1200" cap="none" spc="0" baseline="0">
                <a:solidFill>
                  <a:srgbClr val="262626"/>
                </a:solidFill>
                <a:latin typeface="Arial" pitchFamily="34" charset="0"/>
                <a:ea typeface="幼圆" pitchFamily="0" charset="0"/>
                <a:cs typeface="Arial" pitchFamily="34" charset="0"/>
              </a:rPr>
              <a:t>Aim 1 </a:t>
            </a:r>
            <a:br>
              <a:rPr lang="zh-CN" altLang="en-US" sz="2800" b="1" i="0" u="none" strike="noStrike" kern="1200" cap="none" spc="0" baseline="0">
                <a:solidFill>
                  <a:srgbClr val="262626"/>
                </a:solidFill>
                <a:latin typeface="Arial" pitchFamily="34" charset="0"/>
                <a:ea typeface="幼圆" pitchFamily="0" charset="0"/>
                <a:cs typeface="Arial" pitchFamily="34" charset="0"/>
              </a:rPr>
            </a:br>
            <a:r>
              <a:rPr lang="en-US" altLang="zh-CN" sz="2800" b="1" i="0" u="none" strike="noStrike" kern="1200" cap="none" spc="0" baseline="0">
                <a:solidFill>
                  <a:srgbClr val="262626"/>
                </a:solidFill>
                <a:latin typeface="Arial" pitchFamily="34" charset="0"/>
                <a:ea typeface="幼圆" pitchFamily="0" charset="0"/>
                <a:cs typeface="Arial" pitchFamily="34" charset="0"/>
              </a:rPr>
              <a:t>To increase awareness about vaping and its harmful effects among young people aged 16-26</a:t>
            </a:r>
            <a:endParaRPr lang="zh-CN" altLang="en-US" sz="2800" b="0" i="0" u="none" strike="noStrike" kern="1200" cap="none" spc="0" baseline="0">
              <a:solidFill>
                <a:srgbClr val="262626"/>
              </a:solidFill>
              <a:latin typeface="Century Gothic" pitchFamily="0" charset="0"/>
              <a:ea typeface="幼圆" pitchFamily="0" charset="0"/>
              <a:cs typeface="Lucida Sans"/>
            </a:endParaRPr>
          </a:p>
        </p:txBody>
      </p:sp>
      <p:sp>
        <p:nvSpPr>
          <p:cNvPr id="172" name="文本框"/>
          <p:cNvSpPr>
            <a:spLocks noGrp="1"/>
          </p:cNvSpPr>
          <p:nvPr>
            <p:ph type="body" idx="1"/>
          </p:nvPr>
        </p:nvSpPr>
        <p:spPr>
          <a:xfrm rot="0">
            <a:off x="1370012" y="2456268"/>
            <a:ext cx="6271759" cy="377762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Aim</a:t>
            </a:r>
            <a:r>
              <a:rPr lang="en-US" altLang="zh-CN" sz="1700" b="0" i="0" u="none" strike="noStrike" kern="1200" cap="none" spc="0" baseline="0">
                <a:solidFill>
                  <a:srgbClr val="404040"/>
                </a:solidFill>
                <a:latin typeface="Arial" pitchFamily="34" charset="0"/>
                <a:ea typeface="幼圆" pitchFamily="0" charset="0"/>
                <a:cs typeface="Arial" pitchFamily="34" charset="0"/>
              </a:rPr>
              <a:t>: By the end of the campaign, at least 80% of young people aged 16-26 will be able to identify 5 harmful effects of smoking on physical and mental health.</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Explanation</a:t>
            </a:r>
            <a:r>
              <a:rPr lang="en-US" altLang="zh-CN" sz="1700" b="0" i="0" u="none" strike="noStrike" kern="1200" cap="none" spc="0" baseline="0">
                <a:solidFill>
                  <a:srgbClr val="404040"/>
                </a:solidFill>
                <a:latin typeface="Arial" pitchFamily="34" charset="0"/>
                <a:ea typeface="幼圆" pitchFamily="0" charset="0"/>
                <a:cs typeface="Arial" pitchFamily="34" charset="0"/>
              </a:rPr>
              <a:t>: Many young people start smoking due to peer pressure and lack of awareness.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Increasing awareness helps them understand that smoking is addictive and harmful, which can prevent smoking and encourage healthier choices. (McNeill, A, </a:t>
            </a:r>
            <a:r>
              <a:rPr lang="en-US" altLang="zh-CN" sz="1700" b="0" i="0" u="none" strike="noStrike" kern="1200" cap="none" spc="0" baseline="0">
                <a:solidFill>
                  <a:srgbClr val="404040"/>
                </a:solidFill>
                <a:latin typeface="Arial" pitchFamily="34" charset="0"/>
                <a:ea typeface="幼圆" pitchFamily="0" charset="0"/>
                <a:cs typeface="Arial" pitchFamily="34" charset="0"/>
              </a:rPr>
              <a:t>Simonavičius</a:t>
            </a:r>
            <a:r>
              <a:rPr lang="en-US" altLang="zh-CN" sz="1700" b="0" i="0" u="none" strike="noStrike" kern="1200" cap="none" spc="0" baseline="0">
                <a:solidFill>
                  <a:srgbClr val="404040"/>
                </a:solidFill>
                <a:latin typeface="Arial" pitchFamily="34" charset="0"/>
                <a:ea typeface="幼圆" pitchFamily="0" charset="0"/>
                <a:cs typeface="Arial" pitchFamily="34" charset="0"/>
              </a:rPr>
              <a:t>, E, Brose, LS, Taylor, E, East, K, </a:t>
            </a:r>
            <a:r>
              <a:rPr lang="en-US" altLang="zh-CN" sz="1700" b="0" i="0" u="none" strike="noStrike" kern="1200" cap="none" spc="0" baseline="0">
                <a:solidFill>
                  <a:srgbClr val="404040"/>
                </a:solidFill>
                <a:latin typeface="Arial" pitchFamily="34" charset="0"/>
                <a:ea typeface="幼圆" pitchFamily="0" charset="0"/>
                <a:cs typeface="Arial" pitchFamily="34" charset="0"/>
              </a:rPr>
              <a:t>Zuikova</a:t>
            </a:r>
            <a:r>
              <a:rPr lang="en-US" altLang="zh-CN" sz="1700" b="0" i="0" u="none" strike="noStrike" kern="1200" cap="none" spc="0" baseline="0">
                <a:solidFill>
                  <a:srgbClr val="404040"/>
                </a:solidFill>
                <a:latin typeface="Arial" pitchFamily="34" charset="0"/>
                <a:ea typeface="幼圆" pitchFamily="0" charset="0"/>
                <a:cs typeface="Arial" pitchFamily="34" charset="0"/>
              </a:rPr>
              <a:t>, E, Calder, R and Robson, D 2022).</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1" i="0" u="none" strike="noStrike" kern="1200" cap="none" spc="0" baseline="0">
                <a:solidFill>
                  <a:srgbClr val="404040"/>
                </a:solidFill>
                <a:latin typeface="Arial" pitchFamily="34" charset="0"/>
                <a:ea typeface="幼圆" pitchFamily="0" charset="0"/>
                <a:cs typeface="Arial" pitchFamily="34" charset="0"/>
              </a:rPr>
              <a:t>Benefits:</a:t>
            </a:r>
            <a:endParaRPr lang="en-US" altLang="zh-CN" sz="17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r>
              <a:rPr lang="en-US" altLang="zh-CN" sz="1700" b="0" i="0" u="none" strike="noStrike" kern="1200" cap="none" spc="0" baseline="0">
                <a:solidFill>
                  <a:srgbClr val="404040"/>
                </a:solidFill>
                <a:latin typeface="Arial" pitchFamily="34" charset="0"/>
                <a:ea typeface="幼圆" pitchFamily="0" charset="0"/>
                <a:cs typeface="Arial" pitchFamily="34" charset="0"/>
              </a:rPr>
              <a:t>       • Improves knowledge about smoking risks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r>
              <a:rPr lang="en-US" altLang="zh-CN" sz="1700" b="0" i="0" u="none" strike="noStrike" kern="1200" cap="none" spc="0" baseline="0">
                <a:solidFill>
                  <a:srgbClr val="404040"/>
                </a:solidFill>
                <a:latin typeface="Arial" pitchFamily="34" charset="0"/>
                <a:ea typeface="幼圆" pitchFamily="0" charset="0"/>
                <a:cs typeface="Arial" pitchFamily="34" charset="0"/>
              </a:rPr>
              <a:t>       • Reduces myths about smoking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r>
              <a:rPr lang="en-US" altLang="zh-CN" sz="1700" b="0" i="0" u="none" strike="noStrike" kern="1200" cap="none" spc="0" baseline="0">
                <a:solidFill>
                  <a:srgbClr val="404040"/>
                </a:solidFill>
                <a:latin typeface="Arial" pitchFamily="34" charset="0"/>
                <a:ea typeface="幼圆" pitchFamily="0" charset="0"/>
                <a:cs typeface="Arial" pitchFamily="34" charset="0"/>
              </a:rPr>
              <a:t>       • Encourages healthy lifestyle decisions</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73" name="图片" descr="Target with solid fill"/>
          <p:cNvPicPr>
            <a:picLocks noChangeAspect="1"/>
          </p:cNvPicPr>
          <p:nvPr/>
        </p:nvPicPr>
        <p:blipFill>
          <a:blip r:embed="rId1" cstate="print"/>
          <a:stretch>
            <a:fillRect/>
          </a:stretch>
        </p:blipFill>
        <p:spPr>
          <a:xfrm rot="0">
            <a:off x="2146613" y="656768"/>
            <a:ext cx="446313" cy="466563"/>
          </a:xfrm>
          <a:prstGeom prst="rect"/>
          <a:noFill/>
          <a:ln w="12700" cmpd="sng" cap="flat">
            <a:noFill/>
            <a:prstDash val="solid"/>
            <a:miter/>
          </a:ln>
        </p:spPr>
      </p:pic>
      <p:pic>
        <p:nvPicPr>
          <p:cNvPr id="174" name="图片"/>
          <p:cNvPicPr>
            <a:picLocks noChangeAspect="1"/>
          </p:cNvPicPr>
          <p:nvPr/>
        </p:nvPicPr>
        <p:blipFill>
          <a:blip r:embed="rId2" cstate="print"/>
          <a:stretch>
            <a:fillRect/>
          </a:stretch>
        </p:blipFill>
        <p:spPr>
          <a:xfrm rot="0">
            <a:off x="8737374" y="2456268"/>
            <a:ext cx="2476500" cy="266700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175" name="矩形"/>
          <p:cNvSpPr>
            <a:spLocks/>
          </p:cNvSpPr>
          <p:nvPr/>
        </p:nvSpPr>
        <p:spPr>
          <a:xfrm rot="0">
            <a:off x="8898937" y="5489869"/>
            <a:ext cx="2314936"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(Shutterstock, 2025)</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
        <p:nvSpPr>
          <p:cNvPr id="176" name="矩形"/>
          <p:cNvSpPr>
            <a:spLocks/>
          </p:cNvSpPr>
          <p:nvPr/>
        </p:nvSpPr>
        <p:spPr>
          <a:xfrm rot="0">
            <a:off x="8737374" y="6488668"/>
            <a:ext cx="6093911"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609170445"/>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77"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262626"/>
                </a:solidFill>
                <a:latin typeface="Arial" pitchFamily="34" charset="0"/>
                <a:ea typeface="幼圆" pitchFamily="0" charset="0"/>
                <a:cs typeface="Arial" pitchFamily="34" charset="0"/>
              </a:rPr>
              <a:t>AIM 2</a:t>
            </a:r>
            <a:br>
              <a:rPr lang="zh-CN" altLang="en-US" sz="2400" b="1" i="0" u="none" strike="noStrike" kern="1200" cap="none" spc="0" baseline="0">
                <a:solidFill>
                  <a:srgbClr val="262626"/>
                </a:solidFill>
                <a:latin typeface="Arial" pitchFamily="34" charset="0"/>
                <a:ea typeface="幼圆" pitchFamily="0" charset="0"/>
                <a:cs typeface="Arial" pitchFamily="34" charset="0"/>
              </a:rPr>
            </a:br>
            <a:r>
              <a:rPr lang="en-US" altLang="zh-CN" sz="2400" b="1" i="0" u="none" strike="noStrike" kern="1200" cap="none" spc="0" baseline="0">
                <a:solidFill>
                  <a:srgbClr val="262626"/>
                </a:solidFill>
                <a:latin typeface="Arial" pitchFamily="34" charset="0"/>
                <a:ea typeface="幼圆" pitchFamily="0" charset="0"/>
                <a:cs typeface="Arial" pitchFamily="34" charset="0"/>
              </a:rPr>
              <a:t>To identify the short-term and long-term health risks associated with vaping.</a:t>
            </a:r>
            <a:endParaRPr lang="zh-CN" altLang="en-US" sz="2400" b="1" i="0" u="none" strike="noStrike" kern="1200" cap="none" spc="0" baseline="0">
              <a:solidFill>
                <a:srgbClr val="262626"/>
              </a:solidFill>
              <a:latin typeface="Arial" pitchFamily="34" charset="0"/>
              <a:ea typeface="幼圆" pitchFamily="0" charset="0"/>
              <a:cs typeface="Arial" pitchFamily="34" charset="0"/>
            </a:endParaRPr>
          </a:p>
        </p:txBody>
      </p:sp>
      <p:sp>
        <p:nvSpPr>
          <p:cNvPr id="178"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AIM: </a:t>
            </a:r>
            <a:r>
              <a:rPr lang="en-US" altLang="zh-CN" sz="1800" b="0" i="0" u="none" strike="noStrike" kern="1200" cap="none" spc="0" baseline="0">
                <a:solidFill>
                  <a:srgbClr val="404040"/>
                </a:solidFill>
                <a:latin typeface="Arial" pitchFamily="34" charset="0"/>
                <a:ea typeface="幼圆" pitchFamily="0" charset="0"/>
                <a:cs typeface="Arial" pitchFamily="34" charset="0"/>
              </a:rPr>
              <a:t>75% of young people (16-26) will be able to identify 3 short-term and 3 long-term effects of smoking.</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Explanation</a:t>
            </a:r>
            <a:r>
              <a:rPr lang="en-US" altLang="zh-CN" sz="1800" b="0" i="0" u="none" strike="noStrike" kern="1200" cap="none" spc="0" baseline="0">
                <a:solidFill>
                  <a:srgbClr val="404040"/>
                </a:solidFill>
                <a:latin typeface="Arial" pitchFamily="34" charset="0"/>
                <a:ea typeface="幼圆" pitchFamily="0" charset="0"/>
                <a:cs typeface="Arial" pitchFamily="34" charset="0"/>
              </a:rPr>
              <a:t>: According to health research, smoking causes immediate breathing problems and increases heart rate, while long-term use leads to lung cancer, heart disease, and chronic lung conditions (ASH,2025).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1" i="0" u="none" strike="noStrike" kern="1200" cap="none" spc="0" baseline="0">
                <a:solidFill>
                  <a:srgbClr val="404040"/>
                </a:solidFill>
                <a:latin typeface="Arial" pitchFamily="34" charset="0"/>
                <a:ea typeface="幼圆" pitchFamily="0" charset="0"/>
                <a:cs typeface="Arial" pitchFamily="34" charset="0"/>
              </a:rPr>
              <a:t>Benefits:</a:t>
            </a:r>
            <a:endParaRPr lang="en-US" altLang="zh-CN" sz="18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0" i="0" u="none" strike="noStrike" kern="1200" cap="none" spc="0" baseline="0">
                <a:solidFill>
                  <a:srgbClr val="404040"/>
                </a:solidFill>
                <a:latin typeface="Arial" pitchFamily="34" charset="0"/>
                <a:ea typeface="幼圆" pitchFamily="0" charset="0"/>
                <a:cs typeface="Arial" pitchFamily="34" charset="0"/>
              </a:rPr>
              <a:t>           • Improves awareness of health risks</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0" i="0" u="none" strike="noStrike" kern="1200" cap="none" spc="0" baseline="0">
                <a:solidFill>
                  <a:srgbClr val="404040"/>
                </a:solidFill>
                <a:latin typeface="Arial" pitchFamily="34" charset="0"/>
                <a:ea typeface="幼圆" pitchFamily="0" charset="0"/>
                <a:cs typeface="Arial" pitchFamily="34" charset="0"/>
              </a:rPr>
              <a:t>           • Encourages early prevention</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0" i="0" u="none" strike="noStrike" kern="1200" cap="none" spc="0" baseline="0">
                <a:solidFill>
                  <a:srgbClr val="404040"/>
                </a:solidFill>
                <a:latin typeface="Arial" pitchFamily="34" charset="0"/>
                <a:ea typeface="幼圆" pitchFamily="0" charset="0"/>
                <a:cs typeface="Arial" pitchFamily="34" charset="0"/>
              </a:rPr>
              <a:t>           • Supports healthier lifestyle choices(</a:t>
            </a:r>
            <a:r>
              <a:rPr lang="en-US" altLang="zh-CN" sz="1800" b="0" i="0" u="none" strike="noStrike" kern="1200" cap="none" spc="0" baseline="0">
                <a:solidFill>
                  <a:srgbClr val="404040"/>
                </a:solidFill>
                <a:latin typeface="Arial" pitchFamily="34" charset="0"/>
                <a:ea typeface="幼圆" pitchFamily="0" charset="0"/>
                <a:cs typeface="Arial" pitchFamily="34" charset="0"/>
              </a:rPr>
              <a:t>Ng et al.,2010)</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79" name="图片" descr="Target with solid fill"/>
          <p:cNvPicPr>
            <a:picLocks noChangeAspect="1"/>
          </p:cNvPicPr>
          <p:nvPr/>
        </p:nvPicPr>
        <p:blipFill>
          <a:blip r:embed="rId1" cstate="print"/>
          <a:stretch>
            <a:fillRect/>
          </a:stretch>
        </p:blipFill>
        <p:spPr>
          <a:xfrm rot="0">
            <a:off x="2146613" y="624110"/>
            <a:ext cx="446313" cy="466563"/>
          </a:xfrm>
          <a:prstGeom prst="rect"/>
          <a:noFill/>
          <a:ln w="12700" cmpd="sng" cap="flat">
            <a:noFill/>
            <a:prstDash val="solid"/>
            <a:miter/>
          </a:ln>
        </p:spPr>
      </p:pic>
      <p:pic>
        <p:nvPicPr>
          <p:cNvPr id="180" name="图片" descr="Target with solid fill"/>
          <p:cNvPicPr>
            <a:picLocks noChangeAspect="1"/>
          </p:cNvPicPr>
          <p:nvPr/>
        </p:nvPicPr>
        <p:blipFill>
          <a:blip r:embed="rId2" cstate="print"/>
          <a:stretch>
            <a:fillRect/>
          </a:stretch>
        </p:blipFill>
        <p:spPr>
          <a:xfrm rot="0">
            <a:off x="2092183" y="656764"/>
            <a:ext cx="446312" cy="466563"/>
          </a:xfrm>
          <a:prstGeom prst="rect"/>
          <a:noFill/>
          <a:ln w="12700" cmpd="sng" cap="flat">
            <a:noFill/>
            <a:prstDash val="solid"/>
            <a:miter/>
          </a:ln>
        </p:spPr>
      </p:pic>
      <p:sp>
        <p:nvSpPr>
          <p:cNvPr id="181" name="矩形"/>
          <p:cNvSpPr>
            <a:spLocks/>
          </p:cNvSpPr>
          <p:nvPr/>
        </p:nvSpPr>
        <p:spPr>
          <a:xfrm rot="0">
            <a:off x="8984294" y="6233890"/>
            <a:ext cx="6093912"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799615511"/>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82"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2400" b="1" i="0" u="none" strike="noStrike" kern="1200" cap="none" spc="0" baseline="0">
                <a:solidFill>
                  <a:srgbClr val="262626"/>
                </a:solidFill>
                <a:latin typeface="Arial" pitchFamily="34" charset="0"/>
                <a:ea typeface="幼圆" pitchFamily="0" charset="0"/>
                <a:cs typeface="Arial" pitchFamily="34" charset="0"/>
              </a:rPr>
              <a:t>AIM 3</a:t>
            </a:r>
            <a:br>
              <a:rPr lang="zh-CN" altLang="en-US" sz="2400" b="1" i="0" u="none" strike="noStrike" kern="1200" cap="none" spc="0" baseline="0">
                <a:solidFill>
                  <a:srgbClr val="262626"/>
                </a:solidFill>
                <a:latin typeface="Arial" pitchFamily="34" charset="0"/>
                <a:ea typeface="幼圆" pitchFamily="0" charset="0"/>
                <a:cs typeface="Arial" pitchFamily="34" charset="0"/>
              </a:rPr>
            </a:br>
            <a:r>
              <a:rPr lang="en-US" altLang="zh-CN" sz="2400" b="1" i="0" u="none" strike="noStrike" kern="1200" cap="none" spc="0" baseline="0">
                <a:solidFill>
                  <a:srgbClr val="262626"/>
                </a:solidFill>
                <a:latin typeface="Arial" pitchFamily="34" charset="0"/>
                <a:ea typeface="幼圆" pitchFamily="0" charset="0"/>
                <a:cs typeface="Arial" pitchFamily="34" charset="0"/>
              </a:rPr>
              <a:t>To encourage young people to reduce or stop vaping and adopt healthier lifestyle changes</a:t>
            </a:r>
            <a:endParaRPr lang="zh-CN" altLang="en-US" sz="2400" b="1" i="0" u="none" strike="noStrike" kern="1200" cap="none" spc="0" baseline="0">
              <a:solidFill>
                <a:srgbClr val="262626"/>
              </a:solidFill>
              <a:latin typeface="Arial" pitchFamily="34" charset="0"/>
              <a:ea typeface="幼圆" pitchFamily="0" charset="0"/>
              <a:cs typeface="Arial" pitchFamily="34" charset="0"/>
            </a:endParaRPr>
          </a:p>
        </p:txBody>
      </p:sp>
      <p:sp>
        <p:nvSpPr>
          <p:cNvPr id="183" name="文本框"/>
          <p:cNvSpPr>
            <a:spLocks noGrp="1"/>
          </p:cNvSpPr>
          <p:nvPr>
            <p:ph type="body" idx="1"/>
          </p:nvPr>
        </p:nvSpPr>
        <p:spPr>
          <a:xfrm rot="0">
            <a:off x="2589212" y="2133599"/>
            <a:ext cx="8915399" cy="4539343"/>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Aim: </a:t>
            </a:r>
            <a:r>
              <a:rPr lang="en-US" altLang="zh-CN" sz="1600" b="0" i="0" u="none" strike="noStrike" kern="1200" cap="none" spc="0" baseline="0">
                <a:solidFill>
                  <a:srgbClr val="404040"/>
                </a:solidFill>
                <a:latin typeface="Arial" pitchFamily="34" charset="0"/>
                <a:ea typeface="幼圆" pitchFamily="0" charset="0"/>
                <a:cs typeface="Arial" pitchFamily="34" charset="0"/>
              </a:rPr>
              <a:t>By the end of the campaign, at least 60% of young people aged 16-26 will demonstrate motivation to reduce or quit smoking.</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Explanation: </a:t>
            </a:r>
            <a:r>
              <a:rPr lang="en-US" altLang="zh-CN" sz="1600" b="0" i="0" u="none" strike="noStrike" kern="1200" cap="none" spc="0" baseline="0">
                <a:solidFill>
                  <a:srgbClr val="404040"/>
                </a:solidFill>
                <a:latin typeface="Arial" pitchFamily="34" charset="0"/>
                <a:ea typeface="幼圆" pitchFamily="0" charset="0"/>
                <a:cs typeface="Arial" pitchFamily="34" charset="0"/>
              </a:rPr>
              <a:t>Evidence from public health research shows that access to stop-smoking services, counselling, and accurate health information increases quit attempts and long-term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change among young people (NCSCT,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Benefits:</a:t>
            </a:r>
            <a:endParaRPr lang="en-US" altLang="zh-CN" sz="16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Improves lung function and breathing capacity</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Reduces risk of heart disease and stroke</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Decreases nicotine dependence and withdrawal symptoms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Improves mental wellbeing and stress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Improves mental wellbeing and stress management</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Encourages adoption of healthier daily habits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 Reduces long-term healthcare costs (Nicorette,2024)</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84" name="图片" descr="Target with solid fill"/>
          <p:cNvPicPr>
            <a:picLocks noChangeAspect="1"/>
          </p:cNvPicPr>
          <p:nvPr/>
        </p:nvPicPr>
        <p:blipFill>
          <a:blip r:embed="rId1" cstate="print"/>
          <a:stretch>
            <a:fillRect/>
          </a:stretch>
        </p:blipFill>
        <p:spPr>
          <a:xfrm rot="0">
            <a:off x="2146613" y="624110"/>
            <a:ext cx="446313" cy="466563"/>
          </a:xfrm>
          <a:prstGeom prst="rect"/>
          <a:noFill/>
          <a:ln w="12700" cmpd="sng" cap="flat">
            <a:noFill/>
            <a:prstDash val="solid"/>
            <a:miter/>
          </a:ln>
        </p:spPr>
      </p:pic>
      <p:pic>
        <p:nvPicPr>
          <p:cNvPr id="185" name="图片" descr="Target with solid fill"/>
          <p:cNvPicPr>
            <a:picLocks noChangeAspect="1"/>
          </p:cNvPicPr>
          <p:nvPr/>
        </p:nvPicPr>
        <p:blipFill>
          <a:blip r:embed="rId2" cstate="print"/>
          <a:stretch>
            <a:fillRect/>
          </a:stretch>
        </p:blipFill>
        <p:spPr>
          <a:xfrm rot="0">
            <a:off x="2146609" y="634992"/>
            <a:ext cx="446312" cy="466563"/>
          </a:xfrm>
          <a:prstGeom prst="rect"/>
          <a:noFill/>
          <a:ln w="12700" cmpd="sng" cap="flat">
            <a:noFill/>
            <a:prstDash val="solid"/>
            <a:miter/>
          </a:ln>
        </p:spPr>
      </p:pic>
      <p:sp>
        <p:nvSpPr>
          <p:cNvPr id="186" name="矩形"/>
          <p:cNvSpPr>
            <a:spLocks/>
          </p:cNvSpPr>
          <p:nvPr/>
        </p:nvSpPr>
        <p:spPr>
          <a:xfrm rot="0">
            <a:off x="9322496" y="6303610"/>
            <a:ext cx="6093912"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Fahmidah Patel</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69175407"/>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87" name="文本框"/>
          <p:cNvSpPr>
            <a:spLocks noGrp="1"/>
          </p:cNvSpPr>
          <p:nvPr>
            <p:ph type="title"/>
          </p:nvPr>
        </p:nvSpPr>
        <p:spPr>
          <a:xfrm rot="0">
            <a:off x="3191640" y="2387596"/>
            <a:ext cx="8911687"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CAMPAIGN OVERVIEW</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191205"/>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88" name="文本框"/>
          <p:cNvSpPr>
            <a:spLocks noGrp="1"/>
          </p:cNvSpPr>
          <p:nvPr>
            <p:ph type="title"/>
          </p:nvPr>
        </p:nvSpPr>
        <p:spPr>
          <a:xfrm rot="0">
            <a:off x="1771124" y="589386"/>
            <a:ext cx="8911687"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Campaign Outline</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89" name="文本框"/>
          <p:cNvSpPr>
            <a:spLocks noGrp="1"/>
          </p:cNvSpPr>
          <p:nvPr>
            <p:ph type="body" idx="1"/>
          </p:nvPr>
        </p:nvSpPr>
        <p:spPr>
          <a:xfrm rot="0">
            <a:off x="2010478" y="1655935"/>
            <a:ext cx="5860307" cy="4788407"/>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This campaign uses an eight-week, age-appropriate </a:t>
            </a:r>
            <a:r>
              <a:rPr lang="en-US" altLang="zh-CN" sz="24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2400" b="0" i="0" u="none" strike="noStrike" kern="1200" cap="none" spc="0" baseline="0">
                <a:solidFill>
                  <a:srgbClr val="404040"/>
                </a:solidFill>
                <a:latin typeface="Arial" pitchFamily="34" charset="0"/>
                <a:ea typeface="幼圆" pitchFamily="0" charset="0"/>
                <a:cs typeface="Arial" pitchFamily="34" charset="0"/>
              </a:rPr>
              <a:t> that gradually builds awareness, confidence, and </a:t>
            </a:r>
            <a:r>
              <a:rPr lang="en-US" altLang="zh-CN" sz="2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2400" b="0" i="0" u="none" strike="noStrike" kern="1200" cap="none" spc="0" baseline="0">
                <a:solidFill>
                  <a:srgbClr val="404040"/>
                </a:solidFill>
                <a:latin typeface="Arial" pitchFamily="34" charset="0"/>
                <a:ea typeface="幼圆" pitchFamily="0" charset="0"/>
                <a:cs typeface="Arial" pitchFamily="34" charset="0"/>
              </a:rPr>
              <a:t> change to reduce vaping among young people</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The session targets adolescents and uses a youth-centered, </a:t>
            </a:r>
            <a:r>
              <a:rPr lang="en-US" altLang="zh-CN" sz="2400" b="0" i="0" u="none" strike="noStrike" kern="1200" cap="none" spc="0" baseline="0">
                <a:solidFill>
                  <a:srgbClr val="404040"/>
                </a:solidFill>
                <a:latin typeface="Arial" pitchFamily="34" charset="0"/>
                <a:ea typeface="幼圆" pitchFamily="0" charset="0"/>
                <a:cs typeface="Arial" pitchFamily="34" charset="0"/>
              </a:rPr>
              <a:t>non-judgemental</a:t>
            </a:r>
            <a:r>
              <a:rPr lang="en-US" altLang="zh-CN" sz="2400" b="0" i="0" u="none" strike="noStrike" kern="1200" cap="none" spc="0" baseline="0">
                <a:solidFill>
                  <a:srgbClr val="404040"/>
                </a:solidFill>
                <a:latin typeface="Arial" pitchFamily="34" charset="0"/>
                <a:ea typeface="幼圆" pitchFamily="0" charset="0"/>
                <a:cs typeface="Arial" pitchFamily="34" charset="0"/>
              </a:rPr>
              <a:t> approach.</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Attendance, Feedback forms and pre post sessions are used to monitor engagement and assess the effectiveness of the campaign.</a:t>
            </a:r>
            <a:endParaRPr lang="zh-CN" altLang="en-US" sz="24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90" name="图片"/>
          <p:cNvPicPr>
            <a:picLocks noChangeAspect="1"/>
          </p:cNvPicPr>
          <p:nvPr/>
        </p:nvPicPr>
        <p:blipFill>
          <a:blip r:embed="rId1" cstate="print"/>
          <a:stretch>
            <a:fillRect/>
          </a:stretch>
        </p:blipFill>
        <p:spPr>
          <a:xfrm rot="0">
            <a:off x="8370256" y="1776016"/>
            <a:ext cx="3367888" cy="2828640"/>
          </a:xfrm>
          <a:prstGeom prst="rect"/>
          <a:noFill/>
          <a:ln w="12700" cmpd="sng" cap="flat">
            <a:noFill/>
            <a:prstDash val="solid"/>
            <a:miter/>
          </a:ln>
        </p:spPr>
      </p:pic>
      <p:sp>
        <p:nvSpPr>
          <p:cNvPr id="191" name="矩形"/>
          <p:cNvSpPr>
            <a:spLocks/>
          </p:cNvSpPr>
          <p:nvPr/>
        </p:nvSpPr>
        <p:spPr>
          <a:xfrm rot="0">
            <a:off x="9271321" y="6268614"/>
            <a:ext cx="2326511"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575992725"/>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2" name="文本框"/>
          <p:cNvSpPr>
            <a:spLocks noGrp="1"/>
          </p:cNvSpPr>
          <p:nvPr>
            <p:ph type="title"/>
          </p:nvPr>
        </p:nvSpPr>
        <p:spPr>
          <a:xfrm rot="0">
            <a:off x="2137799" y="184272"/>
            <a:ext cx="8911687" cy="1280891"/>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200" b="1" i="0" u="none" strike="noStrike" kern="1200" cap="none" spc="0" baseline="0">
                <a:solidFill>
                  <a:srgbClr val="262626"/>
                </a:solidFill>
                <a:latin typeface="Arial" pitchFamily="34" charset="0"/>
                <a:ea typeface="幼圆" pitchFamily="0" charset="0"/>
                <a:cs typeface="Arial" pitchFamily="34" charset="0"/>
              </a:rPr>
              <a:t>Evaluation Methods</a:t>
            </a:r>
            <a:br>
              <a:rPr lang="zh-CN" altLang="en-US" sz="3200" b="1" i="0" u="none" strike="noStrike" kern="1200" cap="none" spc="0" baseline="0">
                <a:solidFill>
                  <a:srgbClr val="262626"/>
                </a:solidFill>
                <a:latin typeface="Arial" pitchFamily="34" charset="0"/>
                <a:ea typeface="幼圆" pitchFamily="0" charset="0"/>
                <a:cs typeface="Arial" pitchFamily="34" charset="0"/>
              </a:rPr>
            </a:br>
            <a:br>
              <a:rPr lang="zh-CN" altLang="en-US" sz="3200" b="1" i="0" u="none" strike="noStrike" kern="1200" cap="none" spc="0" baseline="0">
                <a:solidFill>
                  <a:srgbClr val="262626"/>
                </a:solidFill>
                <a:latin typeface="Arial" pitchFamily="34" charset="0"/>
                <a:ea typeface="幼圆" pitchFamily="0" charset="0"/>
                <a:cs typeface="Arial" pitchFamily="34" charset="0"/>
              </a:rPr>
            </a:br>
            <a:r>
              <a:rPr lang="en-US" altLang="zh-CN" sz="3200" b="1" i="0" u="none" strike="noStrike" kern="1200" cap="none" spc="0" baseline="0">
                <a:solidFill>
                  <a:srgbClr val="002060"/>
                </a:solidFill>
                <a:latin typeface="Arial" pitchFamily="34" charset="0"/>
                <a:ea typeface="幼圆" pitchFamily="0" charset="0"/>
                <a:cs typeface="Arial" pitchFamily="34" charset="0"/>
              </a:rPr>
              <a:t>Process Evaluation</a:t>
            </a:r>
            <a:endParaRPr lang="zh-CN" altLang="en-US" sz="3200" b="1" i="0" u="none" strike="noStrike" kern="1200" cap="none" spc="0" baseline="0">
              <a:solidFill>
                <a:srgbClr val="002060"/>
              </a:solidFill>
              <a:latin typeface="Arial" pitchFamily="34" charset="0"/>
              <a:ea typeface="幼圆" pitchFamily="0" charset="0"/>
              <a:cs typeface="Arial" pitchFamily="34" charset="0"/>
            </a:endParaRPr>
          </a:p>
        </p:txBody>
      </p:sp>
      <p:sp>
        <p:nvSpPr>
          <p:cNvPr id="193" name="文本框"/>
          <p:cNvSpPr>
            <a:spLocks noGrp="1"/>
          </p:cNvSpPr>
          <p:nvPr>
            <p:ph type="body" idx="1"/>
          </p:nvPr>
        </p:nvSpPr>
        <p:spPr>
          <a:xfrm rot="0">
            <a:off x="2608649" y="2164466"/>
            <a:ext cx="7299280" cy="415531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It evaluates that the </a:t>
            </a:r>
            <a:r>
              <a:rPr lang="en-US" altLang="zh-CN" sz="24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2400" b="0" i="0" u="none" strike="noStrike" kern="1200" cap="none" spc="0" baseline="0">
                <a:solidFill>
                  <a:srgbClr val="404040"/>
                </a:solidFill>
                <a:latin typeface="Arial" pitchFamily="34" charset="0"/>
                <a:ea typeface="幼圆" pitchFamily="0" charset="0"/>
                <a:cs typeface="Arial" pitchFamily="34" charset="0"/>
              </a:rPr>
              <a:t> was implemented as planned or not (WHO,1998;</a:t>
            </a:r>
            <a:r>
              <a:rPr lang="en-US" altLang="zh-CN" sz="2400" b="0" i="0" u="none" strike="noStrike" kern="1200" cap="none" spc="0" baseline="0">
                <a:solidFill>
                  <a:srgbClr val="404040"/>
                </a:solidFill>
                <a:latin typeface="Arial" pitchFamily="34" charset="0"/>
                <a:ea typeface="幼圆" pitchFamily="0" charset="0"/>
                <a:cs typeface="Arial" pitchFamily="34" charset="0"/>
              </a:rPr>
              <a:t>Caruso </a:t>
            </a:r>
            <a:r>
              <a:rPr lang="en-US" altLang="zh-CN" sz="2400" b="0" i="1" u="none" strike="noStrike" kern="1200" cap="none" spc="0" baseline="0">
                <a:solidFill>
                  <a:srgbClr val="404040"/>
                </a:solidFill>
                <a:latin typeface="Arial" pitchFamily="34" charset="0"/>
                <a:ea typeface="幼圆" pitchFamily="0" charset="0"/>
                <a:cs typeface="Arial" pitchFamily="34" charset="0"/>
              </a:rPr>
              <a:t>et al</a:t>
            </a:r>
            <a:r>
              <a:rPr lang="en-US" altLang="zh-CN" sz="2400" b="0" i="0" u="none" strike="noStrike" kern="1200" cap="none" spc="0" baseline="0">
                <a:solidFill>
                  <a:srgbClr val="404040"/>
                </a:solidFill>
                <a:latin typeface="Arial" pitchFamily="34" charset="0"/>
                <a:ea typeface="幼圆" pitchFamily="0" charset="0"/>
                <a:cs typeface="Arial" pitchFamily="34" charset="0"/>
              </a:rPr>
              <a:t>., 2024)</a:t>
            </a:r>
            <a:r>
              <a:rPr lang="en-US" altLang="zh-CN" sz="2400" b="0" i="0" u="none" strike="noStrike" kern="1200" cap="none" spc="0" baseline="0">
                <a:solidFill>
                  <a:srgbClr val="404040"/>
                </a:solidFill>
                <a:latin typeface="Arial" pitchFamily="34" charset="0"/>
                <a:ea typeface="幼圆" pitchFamily="0" charset="0"/>
                <a:cs typeface="Arial" pitchFamily="34" charset="0"/>
              </a:rPr>
              <a:t>.</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 Attendance per session.</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Student’s participation and engagement.</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Group discussion.</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Use planned material likes videos or posters.</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400" b="0" i="0" u="none" strike="noStrike" kern="1200" cap="none" spc="0" baseline="0">
                <a:solidFill>
                  <a:srgbClr val="404040"/>
                </a:solidFill>
                <a:latin typeface="Arial" pitchFamily="34" charset="0"/>
                <a:ea typeface="幼圆" pitchFamily="0" charset="0"/>
                <a:cs typeface="Arial" pitchFamily="34" charset="0"/>
              </a:rPr>
              <a:t>It helps to identify the barriers or problem such as low attendance or time constraints. (WHO,2023)</a:t>
            </a:r>
            <a:endParaRPr lang="en-US" altLang="zh-CN" sz="2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zh-CN" altLang="en-US" sz="2400" b="0" i="0" u="none" strike="noStrike" kern="1200" cap="none" spc="0" baseline="0">
              <a:solidFill>
                <a:srgbClr val="404040"/>
              </a:solidFill>
              <a:latin typeface="Arial" pitchFamily="34" charset="0"/>
              <a:ea typeface="幼圆" pitchFamily="0" charset="0"/>
              <a:cs typeface="Arial" pitchFamily="34" charset="0"/>
            </a:endParaRPr>
          </a:p>
        </p:txBody>
      </p:sp>
      <p:sp>
        <p:nvSpPr>
          <p:cNvPr id="194" name="矩形"/>
          <p:cNvSpPr>
            <a:spLocks/>
          </p:cNvSpPr>
          <p:nvPr/>
        </p:nvSpPr>
        <p:spPr>
          <a:xfrm rot="0">
            <a:off x="9907930" y="6488668"/>
            <a:ext cx="6094070"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71881149"/>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5" name="文本框"/>
          <p:cNvSpPr>
            <a:spLocks noGrp="1"/>
          </p:cNvSpPr>
          <p:nvPr>
            <p:ph type="title"/>
          </p:nvPr>
        </p:nvSpPr>
        <p:spPr>
          <a:xfrm rot="0">
            <a:off x="2592926" y="330196"/>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Impact Evaluation</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196" name="文本框"/>
          <p:cNvSpPr>
            <a:spLocks noGrp="1"/>
          </p:cNvSpPr>
          <p:nvPr>
            <p:ph type="body" idx="1"/>
          </p:nvPr>
        </p:nvSpPr>
        <p:spPr>
          <a:xfrm rot="0">
            <a:off x="1026630" y="1404394"/>
            <a:ext cx="6601085" cy="4829494"/>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It helps us understand whether the </a:t>
            </a:r>
            <a:r>
              <a:rPr lang="en-US" altLang="zh-CN" sz="18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1800" b="0" i="0" u="none" strike="noStrike" kern="1200" cap="none" spc="0" baseline="0">
                <a:solidFill>
                  <a:srgbClr val="404040"/>
                </a:solidFill>
                <a:latin typeface="Arial" pitchFamily="34" charset="0"/>
                <a:ea typeface="幼圆" pitchFamily="0" charset="0"/>
                <a:cs typeface="Arial" pitchFamily="34" charset="0"/>
              </a:rPr>
              <a:t> actually made a meaningful difference in people’s knowledge, attitudes, or </a:t>
            </a:r>
            <a:r>
              <a:rPr lang="en-US" altLang="zh-CN" sz="18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800" b="0" i="0" u="none" strike="noStrike" kern="1200" cap="none" spc="0" baseline="0">
                <a:solidFill>
                  <a:srgbClr val="404040"/>
                </a:solidFill>
                <a:latin typeface="Arial" pitchFamily="34" charset="0"/>
                <a:ea typeface="幼圆" pitchFamily="0" charset="0"/>
                <a:cs typeface="Arial" pitchFamily="34" charset="0"/>
              </a:rPr>
              <a:t> (UNEG, 2013).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It measures the changes that happen because of campaign that can be a short term or long term.</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2000" b="1" i="0" u="none" strike="noStrike" kern="1200" cap="none" spc="0" baseline="0">
                <a:solidFill>
                  <a:srgbClr val="404040"/>
                </a:solidFill>
                <a:latin typeface="Arial" pitchFamily="34" charset="0"/>
                <a:ea typeface="幼圆" pitchFamily="0" charset="0"/>
                <a:cs typeface="Arial" pitchFamily="34" charset="0"/>
              </a:rPr>
              <a:t>Pre and Post campaign surveys:</a:t>
            </a:r>
            <a:endParaRPr lang="en-US" altLang="zh-CN" sz="2000" b="1"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1" i="0" u="none" strike="noStrike" kern="1200" cap="none" spc="0" baseline="0">
                <a:solidFill>
                  <a:srgbClr val="404040"/>
                </a:solidFill>
                <a:latin typeface="Arial" pitchFamily="34" charset="0"/>
                <a:ea typeface="幼圆" pitchFamily="0" charset="0"/>
                <a:cs typeface="Arial" pitchFamily="34" charset="0"/>
              </a:rPr>
              <a:t>    </a:t>
            </a:r>
            <a:r>
              <a:rPr lang="en-US" altLang="zh-CN" sz="2000" b="0" i="0" u="none" strike="noStrike" kern="1200" cap="none" spc="0" baseline="0">
                <a:solidFill>
                  <a:srgbClr val="404040"/>
                </a:solidFill>
                <a:latin typeface="Arial" pitchFamily="34" charset="0"/>
                <a:ea typeface="幼圆" pitchFamily="0" charset="0"/>
                <a:cs typeface="Arial" pitchFamily="34" charset="0"/>
              </a:rPr>
              <a:t>Short Questions should be given.</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1" i="0" u="none" strike="noStrike" kern="1200" cap="none" spc="0" baseline="0">
                <a:solidFill>
                  <a:srgbClr val="404040"/>
                </a:solidFill>
                <a:latin typeface="Arial" pitchFamily="34" charset="0"/>
                <a:ea typeface="幼圆" pitchFamily="0" charset="0"/>
                <a:cs typeface="Arial" pitchFamily="34" charset="0"/>
              </a:rPr>
              <a:t>    </a:t>
            </a:r>
            <a:r>
              <a:rPr lang="en-US" altLang="zh-CN" sz="2000" b="0" i="0" u="none" strike="noStrike" kern="1200" cap="none" spc="0" baseline="0">
                <a:solidFill>
                  <a:srgbClr val="404040"/>
                </a:solidFill>
                <a:latin typeface="Arial" pitchFamily="34" charset="0"/>
                <a:ea typeface="幼圆" pitchFamily="0" charset="0"/>
                <a:cs typeface="Arial" pitchFamily="34" charset="0"/>
              </a:rPr>
              <a:t>Quiz organize</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rgbClr val="404040"/>
                </a:solidFill>
                <a:latin typeface="Arial" pitchFamily="34" charset="0"/>
                <a:ea typeface="幼圆" pitchFamily="0" charset="0"/>
                <a:cs typeface="Arial" pitchFamily="34" charset="0"/>
              </a:rPr>
              <a:t>    Feedback forms </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2000" b="0" i="0" u="none" strike="noStrike" kern="1200" cap="none" spc="0" baseline="0">
                <a:solidFill>
                  <a:srgbClr val="404040"/>
                </a:solidFill>
                <a:latin typeface="Arial" pitchFamily="34" charset="0"/>
                <a:ea typeface="幼圆" pitchFamily="0" charset="0"/>
                <a:cs typeface="Arial" pitchFamily="34" charset="0"/>
              </a:rPr>
              <a:t>  Evaluation should collect numerical data and feedback to measures the success of the intervention(WHO,2023).</a:t>
            </a:r>
            <a:endParaRPr lang="en-US" altLang="zh-CN" sz="20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zh-CN" altLang="en-US" sz="2000" b="0" i="0" u="none" strike="noStrike" kern="1200" cap="none" spc="0" baseline="0">
              <a:solidFill>
                <a:srgbClr val="404040"/>
              </a:solidFill>
              <a:latin typeface="Arial" pitchFamily="34" charset="0"/>
              <a:ea typeface="幼圆" pitchFamily="0" charset="0"/>
              <a:cs typeface="Arial" pitchFamily="34" charset="0"/>
            </a:endParaRPr>
          </a:p>
        </p:txBody>
      </p:sp>
      <p:pic>
        <p:nvPicPr>
          <p:cNvPr id="197" name="图片"/>
          <p:cNvPicPr>
            <a:picLocks noChangeAspect="1"/>
          </p:cNvPicPr>
          <p:nvPr/>
        </p:nvPicPr>
        <p:blipFill>
          <a:blip r:embed="rId1" cstate="print"/>
          <a:stretch>
            <a:fillRect/>
          </a:stretch>
        </p:blipFill>
        <p:spPr>
          <a:xfrm rot="0">
            <a:off x="8102278" y="1404394"/>
            <a:ext cx="3402335" cy="4650108"/>
          </a:xfrm>
          <a:prstGeom prst="rect"/>
          <a:noFill/>
          <a:ln w="12700" cmpd="sng" cap="flat">
            <a:noFill/>
            <a:prstDash val="solid"/>
            <a:miter/>
          </a:ln>
        </p:spPr>
      </p:pic>
      <p:sp>
        <p:nvSpPr>
          <p:cNvPr id="198" name="矩形"/>
          <p:cNvSpPr>
            <a:spLocks/>
          </p:cNvSpPr>
          <p:nvPr/>
        </p:nvSpPr>
        <p:spPr>
          <a:xfrm rot="0">
            <a:off x="9803445" y="6488668"/>
            <a:ext cx="6094070"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762664455"/>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199" name="矩形"/>
          <p:cNvSpPr>
            <a:spLocks/>
          </p:cNvSpPr>
          <p:nvPr/>
        </p:nvSpPr>
        <p:spPr>
          <a:xfrm rot="0">
            <a:off x="3537857" y="0"/>
            <a:ext cx="5007429" cy="6858000"/>
          </a:xfrm>
          <a:prstGeom prst="rect"/>
          <a:solidFill>
            <a:schemeClr val="accent2"/>
          </a:solidFill>
          <a:ln w="15875" cmpd="sng" cap="rnd">
            <a:solidFill>
              <a:srgbClr val="430E03"/>
            </a:solidFill>
            <a:prstDash val="solid"/>
            <a:round/>
          </a:ln>
        </p:spPr>
      </p:sp>
      <p:sp>
        <p:nvSpPr>
          <p:cNvPr id="200" name="矩形"/>
          <p:cNvSpPr>
            <a:spLocks/>
          </p:cNvSpPr>
          <p:nvPr/>
        </p:nvSpPr>
        <p:spPr>
          <a:xfrm rot="0">
            <a:off x="4032813" y="1122363"/>
            <a:ext cx="4121621" cy="1020979"/>
          </a:xfrm>
          <a:prstGeom prst="rect"/>
          <a:gradFill rotWithShape="1">
            <a:gsLst>
              <a:gs pos="0">
                <a:srgbClr val="98AE5D">
                  <a:lumMod val="96000"/>
                  <a:lumOff val="4000"/>
                  <a:alpha val="100000"/>
                </a:srgbClr>
              </a:gs>
              <a:gs pos="100000">
                <a:srgbClr val="91A84B">
                  <a:lumMod val="94000"/>
                  <a:alpha val="100000"/>
                </a:srgbClr>
              </a:gs>
            </a:gsLst>
            <a:lin ang="5400000" scaled="1"/>
          </a:gradFill>
          <a:ln w="9525" cmpd="sng" cap="rnd">
            <a:solidFill>
              <a:srgbClr val="8BA248"/>
            </a:solidFill>
            <a:prstDash val="solid"/>
            <a:round/>
          </a:ln>
          <a:effectLst>
            <a:outerShdw sx="100000" sy="100000" algn="b" rotWithShape="0" blurRad="38100" dist="25400" dir="5400000">
              <a:srgbClr val="000000">
                <a:alpha val="24705"/>
              </a:srgbClr>
            </a:outerShdw>
          </a:effectLst>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endParaRPr lang="en-US" altLang="zh-CN" sz="1155" b="0" i="0" u="none" strike="noStrike" kern="1200" cap="none" spc="0" baseline="0">
              <a:solidFill>
                <a:srgbClr val="FFFFFF"/>
              </a:solidFill>
              <a:latin typeface="Arial" pitchFamily="34" charset="0"/>
              <a:ea typeface="幼圆" pitchFamily="0" charset="0"/>
              <a:cs typeface="Arial" pitchFamily="34" charset="0"/>
            </a:endParaRPr>
          </a:p>
          <a:p>
            <a:pPr marL="0" indent="0" algn="ctr">
              <a:lnSpc>
                <a:spcPct val="100000"/>
              </a:lnSpc>
              <a:spcBef>
                <a:spcPts val="0"/>
              </a:spcBef>
              <a:spcAft>
                <a:spcPts val="0"/>
              </a:spcAft>
              <a:buNone/>
            </a:pPr>
            <a:endParaRPr lang="en-US" altLang="zh-CN" sz="1155" b="0" i="0" u="none" strike="noStrike" kern="1200" cap="none" spc="0" baseline="0">
              <a:solidFill>
                <a:srgbClr val="FFFFFF"/>
              </a:solidFill>
              <a:latin typeface="Arial" pitchFamily="34" charset="0"/>
              <a:ea typeface="幼圆" pitchFamily="0" charset="0"/>
              <a:cs typeface="Arial" pitchFamily="34" charset="0"/>
            </a:endParaRPr>
          </a:p>
          <a:p>
            <a:pPr marL="0" indent="0" algn="ctr">
              <a:lnSpc>
                <a:spcPct val="100000"/>
              </a:lnSpc>
              <a:spcBef>
                <a:spcPts val="0"/>
              </a:spcBef>
              <a:spcAft>
                <a:spcPts val="0"/>
              </a:spcAft>
              <a:buNone/>
            </a:pPr>
            <a:endParaRPr lang="zh-CN" altLang="en-US" sz="1155" b="0" i="0" u="none" strike="noStrike" kern="1200" cap="none" spc="0" baseline="0">
              <a:solidFill>
                <a:srgbClr val="FFFFFF"/>
              </a:solidFill>
              <a:latin typeface="Arial" pitchFamily="34" charset="0"/>
              <a:ea typeface="幼圆" pitchFamily="0" charset="0"/>
              <a:cs typeface="Arial" pitchFamily="34" charset="0"/>
            </a:endParaRPr>
          </a:p>
        </p:txBody>
      </p:sp>
      <p:sp>
        <p:nvSpPr>
          <p:cNvPr id="201" name="矩形"/>
          <p:cNvSpPr>
            <a:spLocks/>
          </p:cNvSpPr>
          <p:nvPr/>
        </p:nvSpPr>
        <p:spPr>
          <a:xfrm rot="0">
            <a:off x="4032812" y="2467262"/>
            <a:ext cx="4121621" cy="2085401"/>
          </a:xfrm>
          <a:prstGeom prst="rect"/>
          <a:solidFill>
            <a:schemeClr val="accent5"/>
          </a:solidFill>
          <a:ln w="22225" cmpd="sng" cap="rnd">
            <a:solidFill>
              <a:srgbClr val="FFFFFF"/>
            </a:solidFill>
            <a:prstDash val="solid"/>
            <a:round/>
          </a:ln>
        </p:spPr>
      </p:sp>
      <p:sp>
        <p:nvSpPr>
          <p:cNvPr id="202" name="矩形"/>
          <p:cNvSpPr>
            <a:spLocks/>
          </p:cNvSpPr>
          <p:nvPr/>
        </p:nvSpPr>
        <p:spPr>
          <a:xfrm rot="0">
            <a:off x="4035189" y="4808767"/>
            <a:ext cx="4121621" cy="943761"/>
          </a:xfrm>
          <a:prstGeom prst="rect"/>
          <a:solidFill>
            <a:schemeClr val="accent1"/>
          </a:solidFill>
          <a:ln w="15875" cmpd="sng" cap="rnd">
            <a:solidFill>
              <a:srgbClr val="430E03"/>
            </a:solidFill>
            <a:prstDash val="solid"/>
            <a:round/>
          </a:ln>
        </p:spPr>
      </p:sp>
      <p:sp>
        <p:nvSpPr>
          <p:cNvPr id="203" name="椭圆"/>
          <p:cNvSpPr>
            <a:spLocks/>
          </p:cNvSpPr>
          <p:nvPr/>
        </p:nvSpPr>
        <p:spPr>
          <a:xfrm rot="0">
            <a:off x="5300735" y="1000524"/>
            <a:ext cx="1585774" cy="295204"/>
          </a:xfrm>
          <a:prstGeom prst="ellipse"/>
          <a:solidFill>
            <a:schemeClr val="accent4"/>
          </a:solidFill>
          <a:ln w="15875" cmpd="sng" cap="rnd">
            <a:solidFill>
              <a:srgbClr val="2C351E"/>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52"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rPr>
              <a:t>AIMS</a:t>
            </a:r>
            <a:endParaRPr lang="zh-CN" altLang="en-US" sz="2052"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endParaRPr>
          </a:p>
        </p:txBody>
      </p:sp>
      <p:sp>
        <p:nvSpPr>
          <p:cNvPr id="204" name="圆角矩形"/>
          <p:cNvSpPr>
            <a:spLocks/>
          </p:cNvSpPr>
          <p:nvPr/>
        </p:nvSpPr>
        <p:spPr>
          <a:xfrm rot="0">
            <a:off x="5091651" y="2242914"/>
            <a:ext cx="2003940" cy="338446"/>
          </a:xfrm>
          <a:prstGeom prst="roundRect">
            <a:avLst>
              <a:gd name="adj" fmla="val 16666"/>
            </a:avLst>
          </a:prstGeom>
          <a:solidFill>
            <a:schemeClr val="accent4"/>
          </a:solidFill>
          <a:ln w="22225" cmpd="sng" cap="rnd">
            <a:solidFill>
              <a:srgbClr val="FFFFFF"/>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539"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rPr>
              <a:t>WEEKLY ACTIVITY</a:t>
            </a:r>
            <a:endParaRPr lang="zh-CN" altLang="en-US" sz="1539"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endParaRPr>
          </a:p>
        </p:txBody>
      </p:sp>
      <p:sp>
        <p:nvSpPr>
          <p:cNvPr id="205" name="椭圆"/>
          <p:cNvSpPr>
            <a:spLocks/>
          </p:cNvSpPr>
          <p:nvPr/>
        </p:nvSpPr>
        <p:spPr>
          <a:xfrm rot="0">
            <a:off x="5167163" y="4584081"/>
            <a:ext cx="1852918" cy="451015"/>
          </a:xfrm>
          <a:prstGeom prst="ellipse"/>
          <a:solidFill>
            <a:schemeClr val="accent4"/>
          </a:solidFill>
          <a:ln w="22225" cmpd="sng" cap="rnd">
            <a:solidFill>
              <a:srgbClr val="FFFFFF"/>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795"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rPr>
              <a:t>BENEFITS</a:t>
            </a:r>
            <a:endParaRPr lang="zh-CN" altLang="en-US" sz="1795" b="0" i="0" u="none" strike="noStrike" kern="1200" cap="none" spc="0" baseline="0">
              <a:solidFill>
                <a:schemeClr val="tx1"/>
              </a:solidFill>
              <a:effectLst>
                <a:outerShdw sx="100000" sy="100000" blurRad="38100" dir="2700000" dist="19050" algn="tl">
                  <a:srgbClr val="000000">
                    <a:alpha val="40000"/>
                  </a:srgbClr>
                </a:outerShdw>
              </a:effectLst>
              <a:latin typeface="Arial" pitchFamily="34" charset="0"/>
              <a:ea typeface="幼圆" pitchFamily="0" charset="0"/>
              <a:cs typeface="Arial" pitchFamily="34" charset="0"/>
            </a:endParaRPr>
          </a:p>
        </p:txBody>
      </p:sp>
      <p:pic>
        <p:nvPicPr>
          <p:cNvPr id="206" name="图片" descr="Brain in head with solid fill"/>
          <p:cNvPicPr>
            <a:picLocks noChangeAspect="1"/>
          </p:cNvPicPr>
          <p:nvPr/>
        </p:nvPicPr>
        <p:blipFill>
          <a:blip r:embed="rId1" cstate="print"/>
          <a:stretch>
            <a:fillRect/>
          </a:stretch>
        </p:blipFill>
        <p:spPr>
          <a:xfrm rot="0">
            <a:off x="4277638" y="1231341"/>
            <a:ext cx="586518" cy="586518"/>
          </a:xfrm>
          <a:prstGeom prst="rect"/>
          <a:noFill/>
          <a:ln w="12700" cmpd="sng" cap="flat">
            <a:noFill/>
            <a:prstDash val="solid"/>
            <a:miter/>
          </a:ln>
        </p:spPr>
      </p:pic>
      <p:sp>
        <p:nvSpPr>
          <p:cNvPr id="207" name="矩形"/>
          <p:cNvSpPr>
            <a:spLocks/>
          </p:cNvSpPr>
          <p:nvPr/>
        </p:nvSpPr>
        <p:spPr>
          <a:xfrm rot="0">
            <a:off x="4277638" y="1752926"/>
            <a:ext cx="1023097" cy="44781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Increase Awareness</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pic>
        <p:nvPicPr>
          <p:cNvPr id="208" name="图片" descr="Lungs with solid fill"/>
          <p:cNvPicPr>
            <a:picLocks noChangeAspect="1"/>
          </p:cNvPicPr>
          <p:nvPr/>
        </p:nvPicPr>
        <p:blipFill>
          <a:blip r:embed="rId2" cstate="print"/>
          <a:stretch>
            <a:fillRect/>
          </a:stretch>
        </p:blipFill>
        <p:spPr>
          <a:xfrm rot="0">
            <a:off x="5800362" y="1288340"/>
            <a:ext cx="586519" cy="586519"/>
          </a:xfrm>
          <a:prstGeom prst="rect"/>
          <a:noFill/>
          <a:ln w="12700" cmpd="sng" cap="flat">
            <a:noFill/>
            <a:prstDash val="solid"/>
            <a:miter/>
          </a:ln>
        </p:spPr>
      </p:pic>
      <p:sp>
        <p:nvSpPr>
          <p:cNvPr id="209" name="矩形"/>
          <p:cNvSpPr>
            <a:spLocks/>
          </p:cNvSpPr>
          <p:nvPr/>
        </p:nvSpPr>
        <p:spPr>
          <a:xfrm rot="0">
            <a:off x="5667492" y="1765247"/>
            <a:ext cx="1219016" cy="44781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Identify Health Risks</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pic>
        <p:nvPicPr>
          <p:cNvPr id="210" name="图片" descr="Group success with solid fill"/>
          <p:cNvPicPr>
            <a:picLocks noChangeAspect="1"/>
          </p:cNvPicPr>
          <p:nvPr/>
        </p:nvPicPr>
        <p:blipFill>
          <a:blip r:embed="rId3" cstate="print"/>
          <a:stretch>
            <a:fillRect/>
          </a:stretch>
        </p:blipFill>
        <p:spPr>
          <a:xfrm rot="0">
            <a:off x="7236195" y="1281801"/>
            <a:ext cx="586519" cy="586518"/>
          </a:xfrm>
          <a:prstGeom prst="rect"/>
          <a:noFill/>
          <a:ln w="12700" cmpd="sng" cap="flat">
            <a:noFill/>
            <a:prstDash val="solid"/>
            <a:miter/>
          </a:ln>
        </p:spPr>
      </p:pic>
      <p:sp>
        <p:nvSpPr>
          <p:cNvPr id="211" name="矩形"/>
          <p:cNvSpPr>
            <a:spLocks/>
          </p:cNvSpPr>
          <p:nvPr/>
        </p:nvSpPr>
        <p:spPr>
          <a:xfrm rot="0">
            <a:off x="6886509" y="1812335"/>
            <a:ext cx="1477081"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Encouragement</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grpSp>
        <p:nvGrpSpPr>
          <p:cNvPr id="214" name="组合"/>
          <p:cNvGrpSpPr>
            <a:grpSpLocks/>
          </p:cNvGrpSpPr>
          <p:nvPr/>
        </p:nvGrpSpPr>
        <p:grpSpPr>
          <a:xfrm>
            <a:off x="4882571" y="25034"/>
            <a:ext cx="2422107" cy="3375709"/>
            <a:chOff x="4882571" y="25034"/>
            <a:chExt cx="2422107" cy="3375709"/>
          </a:xfrm>
        </p:grpSpPr>
        <p:sp>
          <p:nvSpPr>
            <p:cNvPr id="212" name="矩形"/>
            <p:cNvSpPr>
              <a:spLocks/>
            </p:cNvSpPr>
            <p:nvPr/>
          </p:nvSpPr>
          <p:spPr>
            <a:xfrm rot="0">
              <a:off x="4882571" y="3130670"/>
              <a:ext cx="2422107" cy="270073"/>
            </a:xfrm>
            <a:prstGeom prst="rect"/>
            <a:noFill/>
            <a:ln w="12700" cmpd="sng" cap="flat">
              <a:noFill/>
              <a:prstDash val="solid"/>
              <a:miter/>
            </a:ln>
          </p:spPr>
        </p:sp>
        <p:sp>
          <p:nvSpPr>
            <p:cNvPr id="213" name="矩形"/>
            <p:cNvSpPr>
              <a:spLocks/>
            </p:cNvSpPr>
            <p:nvPr/>
          </p:nvSpPr>
          <p:spPr>
            <a:xfrm rot="0">
              <a:off x="4882571" y="25034"/>
              <a:ext cx="2422107" cy="934407"/>
            </a:xfrm>
            <a:prstGeom prst="rect"/>
            <a:solidFill>
              <a:schemeClr val="accent4"/>
            </a:solid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1539" b="1" i="0" u="none" strike="noStrike" kern="1200" cap="none" spc="0" baseline="0">
                  <a:solidFill>
                    <a:srgbClr val="002060"/>
                  </a:solidFill>
                  <a:effectLst>
                    <a:outerShdw sx="100000" sy="100000" blurRad="38100" dir="2700000" dist="19050" algn="tl">
                      <a:srgbClr val="000000">
                        <a:alpha val="40000"/>
                      </a:srgbClr>
                    </a:outerShdw>
                  </a:effectLst>
                  <a:latin typeface="Century Gothic" pitchFamily="0" charset="0"/>
                  <a:ea typeface="幼圆" pitchFamily="0" charset="0"/>
                  <a:cs typeface="Century Gothic" pitchFamily="0" charset="0"/>
                </a:rPr>
                <a:t>Reduce Vaping Among Young People:</a:t>
              </a:r>
              <a:endParaRPr lang="en-US" altLang="zh-CN" sz="1539" b="1" i="0" u="none" strike="noStrike" kern="1200" cap="none" spc="0" baseline="0">
                <a:solidFill>
                  <a:srgbClr val="002060"/>
                </a:solidFill>
                <a:effectLst>
                  <a:outerShdw sx="100000" sy="100000" blurRad="38100" dir="2700000" dist="19050" algn="tl">
                    <a:srgbClr val="000000">
                      <a:alpha val="40000"/>
                    </a:srgbClr>
                  </a:outerShdw>
                </a:effectLst>
                <a:latin typeface="Century Gothic" pitchFamily="0" charset="0"/>
                <a:ea typeface="幼圆" pitchFamily="0" charset="0"/>
                <a:cs typeface="Century Gothic" pitchFamily="0" charset="0"/>
              </a:endParaRPr>
            </a:p>
            <a:p>
              <a:pPr marL="0" indent="0" algn="ctr">
                <a:lnSpc>
                  <a:spcPct val="100000"/>
                </a:lnSpc>
                <a:spcBef>
                  <a:spcPts val="0"/>
                </a:spcBef>
                <a:spcAft>
                  <a:spcPts val="0"/>
                </a:spcAft>
                <a:buNone/>
              </a:pPr>
              <a:r>
                <a:rPr lang="en-US" altLang="zh-CN" sz="1539" b="1" i="0" u="none" strike="noStrike" kern="1200" cap="none" spc="0" baseline="0">
                  <a:solidFill>
                    <a:srgbClr val="002060"/>
                  </a:solidFill>
                  <a:effectLst>
                    <a:outerShdw sx="100000" sy="100000" blurRad="38100" dir="2700000" dist="19050" algn="tl">
                      <a:srgbClr val="000000">
                        <a:alpha val="40000"/>
                      </a:srgbClr>
                    </a:outerShdw>
                  </a:effectLst>
                  <a:latin typeface="Century Gothic" pitchFamily="0" charset="0"/>
                  <a:ea typeface="幼圆" pitchFamily="0" charset="0"/>
                  <a:cs typeface="Century Gothic" pitchFamily="0" charset="0"/>
                </a:rPr>
                <a:t>Awareness, Action, Change</a:t>
              </a:r>
              <a:endParaRPr lang="zh-CN" altLang="en-US" sz="1539" b="1" i="0" u="none" strike="noStrike" kern="1200" cap="none" spc="0" baseline="0">
                <a:solidFill>
                  <a:srgbClr val="002060"/>
                </a:solidFill>
                <a:latin typeface="Century Gothic" pitchFamily="0" charset="0"/>
                <a:ea typeface="幼圆" pitchFamily="0" charset="0"/>
                <a:cs typeface="Century Gothic" pitchFamily="0" charset="0"/>
              </a:endParaRPr>
            </a:p>
          </p:txBody>
        </p:sp>
      </p:grpSp>
      <p:pic>
        <p:nvPicPr>
          <p:cNvPr id="215" name="图片"/>
          <p:cNvPicPr>
            <a:picLocks noChangeAspect="1"/>
          </p:cNvPicPr>
          <p:nvPr/>
        </p:nvPicPr>
        <p:blipFill>
          <a:blip r:embed="rId4" cstate="print"/>
          <a:stretch>
            <a:fillRect/>
          </a:stretch>
        </p:blipFill>
        <p:spPr>
          <a:xfrm rot="0">
            <a:off x="4086948" y="2655245"/>
            <a:ext cx="926450" cy="711296"/>
          </a:xfrm>
          <a:prstGeom prst="rect"/>
          <a:noFill/>
          <a:ln w="12700" cmpd="sng" cap="flat">
            <a:solidFill>
              <a:srgbClr val="000000"/>
            </a:solidFill>
            <a:prstDash val="solid"/>
            <a:round/>
          </a:ln>
        </p:spPr>
      </p:pic>
      <p:pic>
        <p:nvPicPr>
          <p:cNvPr id="216" name="图片"/>
          <p:cNvPicPr>
            <a:picLocks noChangeAspect="1"/>
          </p:cNvPicPr>
          <p:nvPr/>
        </p:nvPicPr>
        <p:blipFill>
          <a:blip r:embed="rId5" cstate="print"/>
          <a:stretch>
            <a:fillRect/>
          </a:stretch>
        </p:blipFill>
        <p:spPr>
          <a:xfrm rot="0">
            <a:off x="5033325" y="2655245"/>
            <a:ext cx="1073512" cy="711296"/>
          </a:xfrm>
          <a:prstGeom prst="rect"/>
          <a:noFill/>
          <a:ln w="12700" cmpd="sng" cap="flat">
            <a:solidFill>
              <a:srgbClr val="000000"/>
            </a:solidFill>
            <a:prstDash val="solid"/>
            <a:round/>
          </a:ln>
        </p:spPr>
      </p:pic>
      <p:pic>
        <p:nvPicPr>
          <p:cNvPr id="217" name="图片"/>
          <p:cNvPicPr>
            <a:picLocks noChangeAspect="1"/>
          </p:cNvPicPr>
          <p:nvPr/>
        </p:nvPicPr>
        <p:blipFill>
          <a:blip r:embed="rId6" cstate="print"/>
          <a:stretch>
            <a:fillRect/>
          </a:stretch>
        </p:blipFill>
        <p:spPr>
          <a:xfrm rot="0">
            <a:off x="6150248" y="2659949"/>
            <a:ext cx="1073512" cy="707866"/>
          </a:xfrm>
          <a:prstGeom prst="rect"/>
          <a:noFill/>
          <a:ln w="12700" cmpd="sng" cap="flat">
            <a:solidFill>
              <a:srgbClr val="000000"/>
            </a:solidFill>
            <a:prstDash val="solid"/>
            <a:round/>
          </a:ln>
        </p:spPr>
      </p:pic>
      <p:pic>
        <p:nvPicPr>
          <p:cNvPr id="218" name="图片"/>
          <p:cNvPicPr>
            <a:picLocks noChangeAspect="1"/>
          </p:cNvPicPr>
          <p:nvPr/>
        </p:nvPicPr>
        <p:blipFill>
          <a:blip r:embed="rId7" cstate="print"/>
          <a:stretch>
            <a:fillRect/>
          </a:stretch>
        </p:blipFill>
        <p:spPr>
          <a:xfrm rot="0">
            <a:off x="7256122" y="2659949"/>
            <a:ext cx="895936" cy="706592"/>
          </a:xfrm>
          <a:prstGeom prst="rect"/>
          <a:noFill/>
          <a:ln w="12700" cmpd="sng" cap="flat">
            <a:solidFill>
              <a:srgbClr val="000000"/>
            </a:solidFill>
            <a:prstDash val="solid"/>
            <a:round/>
          </a:ln>
        </p:spPr>
      </p:pic>
      <p:pic>
        <p:nvPicPr>
          <p:cNvPr id="219" name="图片"/>
          <p:cNvPicPr>
            <a:picLocks noChangeAspect="1"/>
          </p:cNvPicPr>
          <p:nvPr/>
        </p:nvPicPr>
        <p:blipFill>
          <a:blip r:embed="rId8" cstate="print"/>
          <a:stretch>
            <a:fillRect/>
          </a:stretch>
        </p:blipFill>
        <p:spPr>
          <a:xfrm rot="0">
            <a:off x="4086948" y="3734312"/>
            <a:ext cx="926450" cy="716209"/>
          </a:xfrm>
          <a:prstGeom prst="rect"/>
          <a:noFill/>
          <a:ln w="12700" cmpd="sng" cap="flat">
            <a:solidFill>
              <a:srgbClr val="000000"/>
            </a:solidFill>
            <a:prstDash val="solid"/>
            <a:round/>
          </a:ln>
        </p:spPr>
      </p:pic>
      <p:pic>
        <p:nvPicPr>
          <p:cNvPr id="220" name="图片"/>
          <p:cNvPicPr>
            <a:picLocks noChangeAspect="1"/>
          </p:cNvPicPr>
          <p:nvPr/>
        </p:nvPicPr>
        <p:blipFill>
          <a:blip r:embed="rId9" cstate="print"/>
          <a:stretch>
            <a:fillRect/>
          </a:stretch>
        </p:blipFill>
        <p:spPr>
          <a:xfrm rot="0">
            <a:off x="5033326" y="3734312"/>
            <a:ext cx="1116921" cy="716209"/>
          </a:xfrm>
          <a:prstGeom prst="rect"/>
          <a:noFill/>
          <a:ln w="12700" cmpd="sng" cap="flat">
            <a:solidFill>
              <a:srgbClr val="000000"/>
            </a:solidFill>
            <a:prstDash val="solid"/>
            <a:round/>
          </a:ln>
        </p:spPr>
      </p:pic>
      <p:pic>
        <p:nvPicPr>
          <p:cNvPr id="221" name="图片"/>
          <p:cNvPicPr>
            <a:picLocks noChangeAspect="1"/>
          </p:cNvPicPr>
          <p:nvPr/>
        </p:nvPicPr>
        <p:blipFill>
          <a:blip r:embed="rId10" cstate="print"/>
          <a:stretch>
            <a:fillRect/>
          </a:stretch>
        </p:blipFill>
        <p:spPr>
          <a:xfrm rot="0">
            <a:off x="6150248" y="3734311"/>
            <a:ext cx="1012229" cy="704062"/>
          </a:xfrm>
          <a:prstGeom prst="rect"/>
          <a:noFill/>
          <a:ln w="12700" cmpd="sng" cap="flat">
            <a:solidFill>
              <a:srgbClr val="000000"/>
            </a:solidFill>
            <a:prstDash val="solid"/>
            <a:round/>
          </a:ln>
        </p:spPr>
      </p:pic>
      <p:pic>
        <p:nvPicPr>
          <p:cNvPr id="222" name="图片"/>
          <p:cNvPicPr>
            <a:picLocks noChangeAspect="1"/>
          </p:cNvPicPr>
          <p:nvPr/>
        </p:nvPicPr>
        <p:blipFill>
          <a:blip r:embed="rId11" cstate="print"/>
          <a:stretch>
            <a:fillRect/>
          </a:stretch>
        </p:blipFill>
        <p:spPr>
          <a:xfrm rot="0">
            <a:off x="7191431" y="3734311"/>
            <a:ext cx="959762" cy="704062"/>
          </a:xfrm>
          <a:prstGeom prst="rect"/>
          <a:noFill/>
          <a:ln w="12700" cmpd="sng" cap="flat">
            <a:solidFill>
              <a:srgbClr val="000000"/>
            </a:solidFill>
            <a:prstDash val="solid"/>
            <a:round/>
          </a:ln>
        </p:spPr>
      </p:pic>
      <p:pic>
        <p:nvPicPr>
          <p:cNvPr id="223" name="图片" descr="Brain with solid fill"/>
          <p:cNvPicPr>
            <a:picLocks noChangeAspect="1"/>
          </p:cNvPicPr>
          <p:nvPr/>
        </p:nvPicPr>
        <p:blipFill>
          <a:blip r:embed="rId12" cstate="print"/>
          <a:stretch>
            <a:fillRect/>
          </a:stretch>
        </p:blipFill>
        <p:spPr>
          <a:xfrm rot="0">
            <a:off x="5878771" y="4982187"/>
            <a:ext cx="586519" cy="586519"/>
          </a:xfrm>
          <a:prstGeom prst="rect"/>
          <a:noFill/>
          <a:ln w="12700" cmpd="sng" cap="flat">
            <a:noFill/>
            <a:prstDash val="solid"/>
            <a:miter/>
          </a:ln>
        </p:spPr>
      </p:pic>
      <p:pic>
        <p:nvPicPr>
          <p:cNvPr id="224" name="图片" descr="Children with solid fill"/>
          <p:cNvPicPr>
            <a:picLocks noChangeAspect="1"/>
          </p:cNvPicPr>
          <p:nvPr/>
        </p:nvPicPr>
        <p:blipFill>
          <a:blip r:embed="rId13" cstate="print"/>
          <a:stretch>
            <a:fillRect/>
          </a:stretch>
        </p:blipFill>
        <p:spPr>
          <a:xfrm rot="0">
            <a:off x="7269034" y="4938744"/>
            <a:ext cx="586519" cy="586519"/>
          </a:xfrm>
          <a:prstGeom prst="rect"/>
          <a:noFill/>
          <a:ln w="12700" cmpd="sng" cap="flat">
            <a:noFill/>
            <a:prstDash val="solid"/>
            <a:miter/>
          </a:ln>
        </p:spPr>
      </p:pic>
      <p:pic>
        <p:nvPicPr>
          <p:cNvPr id="225" name="图片" descr="Angel face with solid fill with solid fill"/>
          <p:cNvPicPr>
            <a:picLocks noChangeAspect="1"/>
          </p:cNvPicPr>
          <p:nvPr/>
        </p:nvPicPr>
        <p:blipFill>
          <a:blip r:embed="rId14" cstate="print"/>
          <a:stretch>
            <a:fillRect/>
          </a:stretch>
        </p:blipFill>
        <p:spPr>
          <a:xfrm rot="0">
            <a:off x="4303857" y="4949606"/>
            <a:ext cx="475528" cy="475528"/>
          </a:xfrm>
          <a:prstGeom prst="rect"/>
          <a:noFill/>
          <a:ln w="12700" cmpd="sng" cap="flat">
            <a:noFill/>
            <a:prstDash val="solid"/>
            <a:miter/>
          </a:ln>
        </p:spPr>
      </p:pic>
      <p:sp>
        <p:nvSpPr>
          <p:cNvPr id="226" name="矩形"/>
          <p:cNvSpPr>
            <a:spLocks/>
          </p:cNvSpPr>
          <p:nvPr/>
        </p:nvSpPr>
        <p:spPr>
          <a:xfrm rot="0">
            <a:off x="4032812" y="5406814"/>
            <a:ext cx="1139108"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Physiological</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sp>
        <p:nvSpPr>
          <p:cNvPr id="227" name="矩形"/>
          <p:cNvSpPr>
            <a:spLocks/>
          </p:cNvSpPr>
          <p:nvPr/>
        </p:nvSpPr>
        <p:spPr>
          <a:xfrm rot="0">
            <a:off x="5667969" y="5446344"/>
            <a:ext cx="1299806"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Psychological</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sp>
        <p:nvSpPr>
          <p:cNvPr id="228" name="矩形"/>
          <p:cNvSpPr>
            <a:spLocks/>
          </p:cNvSpPr>
          <p:nvPr/>
        </p:nvSpPr>
        <p:spPr>
          <a:xfrm rot="0">
            <a:off x="7106450" y="5425136"/>
            <a:ext cx="1050361" cy="270074"/>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Sociological</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pic>
        <p:nvPicPr>
          <p:cNvPr id="229" name="图片"/>
          <p:cNvPicPr>
            <a:picLocks noChangeAspect="1"/>
          </p:cNvPicPr>
          <p:nvPr/>
        </p:nvPicPr>
        <p:blipFill>
          <a:blip r:embed="rId15" cstate="print"/>
          <a:stretch>
            <a:fillRect/>
          </a:stretch>
        </p:blipFill>
        <p:spPr>
          <a:xfrm rot="0">
            <a:off x="6855554" y="5806524"/>
            <a:ext cx="999999" cy="943762"/>
          </a:xfrm>
          <a:prstGeom prst="rect"/>
          <a:noFill/>
          <a:ln w="12700" cmpd="sng" cap="flat">
            <a:noFill/>
            <a:prstDash val="solid"/>
            <a:miter/>
          </a:ln>
        </p:spPr>
      </p:pic>
      <p:sp>
        <p:nvSpPr>
          <p:cNvPr id="230" name="矩形"/>
          <p:cNvSpPr>
            <a:spLocks/>
          </p:cNvSpPr>
          <p:nvPr/>
        </p:nvSpPr>
        <p:spPr>
          <a:xfrm rot="0">
            <a:off x="4303857" y="5893369"/>
            <a:ext cx="1378239" cy="625555"/>
          </a:xfrm>
          <a:prstGeom prst="rect"/>
          <a:solidFill>
            <a:schemeClr val="accent1"/>
          </a:solid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ASH Helpline Number</a:t>
            </a:r>
            <a:endParaRPr lang="en-US" altLang="zh-CN" sz="1155" b="1" i="0" u="none" strike="noStrike" kern="1200" cap="none" spc="0" baseline="0">
              <a:solidFill>
                <a:schemeClr val="tx1"/>
              </a:solidFill>
              <a:latin typeface="Arial" pitchFamily="34" charset="0"/>
              <a:ea typeface="幼圆" pitchFamily="0" charset="0"/>
              <a:cs typeface="Arial" pitchFamily="34" charset="0"/>
            </a:endParaRPr>
          </a:p>
          <a:p>
            <a:pPr marL="0" indent="0" algn="l">
              <a:lnSpc>
                <a:spcPct val="100000"/>
              </a:lnSpc>
              <a:spcBef>
                <a:spcPts val="0"/>
              </a:spcBef>
              <a:spcAft>
                <a:spcPts val="0"/>
              </a:spcAft>
              <a:buNone/>
            </a:pPr>
            <a:r>
              <a:rPr lang="en-US" altLang="zh-CN" sz="1155" b="1" i="0" u="none" strike="noStrike" kern="1200" cap="none" spc="0" baseline="0">
                <a:solidFill>
                  <a:schemeClr val="tx1"/>
                </a:solidFill>
                <a:latin typeface="Arial" pitchFamily="34" charset="0"/>
                <a:ea typeface="幼圆" pitchFamily="0" charset="0"/>
                <a:cs typeface="Arial" pitchFamily="34" charset="0"/>
              </a:rPr>
              <a:t>0172-2660078</a:t>
            </a:r>
            <a:endParaRPr lang="zh-CN" altLang="en-US" sz="1155" b="1" i="0" u="none" strike="noStrike" kern="1200" cap="none" spc="0" baseline="0">
              <a:solidFill>
                <a:schemeClr val="tx1"/>
              </a:solidFill>
              <a:latin typeface="Arial" pitchFamily="34" charset="0"/>
              <a:ea typeface="幼圆" pitchFamily="0" charset="0"/>
              <a:cs typeface="Arial" pitchFamily="34" charset="0"/>
            </a:endParaRPr>
          </a:p>
        </p:txBody>
      </p:sp>
      <p:sp>
        <p:nvSpPr>
          <p:cNvPr id="231" name="矩形"/>
          <p:cNvSpPr>
            <a:spLocks/>
          </p:cNvSpPr>
          <p:nvPr/>
        </p:nvSpPr>
        <p:spPr>
          <a:xfrm rot="0">
            <a:off x="9864524" y="6424724"/>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8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620416784"/>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34" name="文本框"/>
          <p:cNvSpPr>
            <a:spLocks noGrp="1"/>
          </p:cNvSpPr>
          <p:nvPr>
            <p:ph type="title"/>
          </p:nvPr>
        </p:nvSpPr>
        <p:spPr>
          <a:xfrm rot="0">
            <a:off x="2589213" y="446088"/>
            <a:ext cx="3505199" cy="97631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2000" b="1" i="0" u="none" strike="noStrike" kern="1200" cap="none" spc="0" baseline="0">
                <a:solidFill>
                  <a:srgbClr val="262626"/>
                </a:solidFill>
                <a:latin typeface="Arial" pitchFamily="34" charset="0"/>
                <a:ea typeface="幼圆" pitchFamily="0" charset="0"/>
                <a:cs typeface="Arial" pitchFamily="34" charset="0"/>
              </a:rPr>
              <a:t>LOCAL PARTNERS</a:t>
            </a:r>
            <a:br>
              <a:rPr lang="zh-CN" altLang="en-US" sz="2000" b="1" i="0" u="none" strike="noStrike" kern="1200" cap="none" spc="0" baseline="0">
                <a:solidFill>
                  <a:srgbClr val="262626"/>
                </a:solidFill>
                <a:latin typeface="Arial" pitchFamily="34" charset="0"/>
                <a:ea typeface="幼圆" pitchFamily="0" charset="0"/>
                <a:cs typeface="Arial" pitchFamily="34" charset="0"/>
              </a:rPr>
            </a:br>
            <a:endParaRPr lang="zh-CN" altLang="en-US" sz="20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35" name="图片"/>
          <p:cNvPicPr>
            <a:picLocks noChangeAspect="1"/>
          </p:cNvPicPr>
          <p:nvPr/>
        </p:nvPicPr>
        <p:blipFill>
          <a:blip r:embed="rId1" cstate="print"/>
          <a:stretch>
            <a:fillRect/>
          </a:stretch>
        </p:blipFill>
        <p:spPr>
          <a:xfrm rot="0">
            <a:off x="6250055" y="1306635"/>
            <a:ext cx="3443410" cy="143112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36" name="文本框"/>
          <p:cNvSpPr>
            <a:spLocks noGrp="1"/>
          </p:cNvSpPr>
          <p:nvPr>
            <p:ph type="body" idx="2"/>
          </p:nvPr>
        </p:nvSpPr>
        <p:spPr>
          <a:xfrm rot="0">
            <a:off x="1478525" y="1422398"/>
            <a:ext cx="3908315" cy="5128871"/>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285750" indent="-28575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Sheffield City Council resources for schools on youth vaping. These were developed in collaboration with ASH to help make children and young people aware of the facts about vaping.</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285750" indent="-28575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The UK government ran a national awareness campaign in autumn 2025 warning young people about the dangers of drugs and harmful vaping products (UK GOV,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285750" indent="-28575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Local public health teams in places like Essex have developed practical toolkits to help schools, parents and communities talk to young people about the risks of vaping, including facts, conversation guides, and prevention advice(ESSEX PH, 2025).</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37" name="图片"/>
          <p:cNvPicPr>
            <a:picLocks noChangeAspect="1"/>
          </p:cNvPicPr>
          <p:nvPr/>
        </p:nvPicPr>
        <p:blipFill>
          <a:blip r:embed="rId2" cstate="print"/>
          <a:stretch>
            <a:fillRect/>
          </a:stretch>
        </p:blipFill>
        <p:spPr>
          <a:xfrm rot="0">
            <a:off x="8481973" y="2993569"/>
            <a:ext cx="2980730" cy="157281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pic>
        <p:nvPicPr>
          <p:cNvPr id="238" name="图片"/>
          <p:cNvPicPr>
            <a:picLocks noChangeAspect="1"/>
          </p:cNvPicPr>
          <p:nvPr/>
        </p:nvPicPr>
        <p:blipFill>
          <a:blip r:embed="rId3" cstate="print"/>
          <a:stretch>
            <a:fillRect/>
          </a:stretch>
        </p:blipFill>
        <p:spPr>
          <a:xfrm rot="0">
            <a:off x="6094412" y="4764959"/>
            <a:ext cx="3145619" cy="157281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39" name="矩形"/>
          <p:cNvSpPr>
            <a:spLocks/>
          </p:cNvSpPr>
          <p:nvPr/>
        </p:nvSpPr>
        <p:spPr>
          <a:xfrm rot="0">
            <a:off x="9693466" y="6366605"/>
            <a:ext cx="6094069"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967840926"/>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40" name="文本框"/>
          <p:cNvSpPr>
            <a:spLocks noGrp="1"/>
          </p:cNvSpPr>
          <p:nvPr>
            <p:ph type="title"/>
          </p:nvPr>
        </p:nvSpPr>
        <p:spPr>
          <a:xfrm rot="0">
            <a:off x="2296887" y="446088"/>
            <a:ext cx="3797526" cy="976312"/>
          </a:xfrm>
          <a:prstGeom prst="rect"/>
          <a:noFill/>
          <a:ln w="12700" cmpd="sng" cap="flat">
            <a:noFill/>
            <a:prstDash val="solid"/>
            <a:miter/>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rgbClr val="262626"/>
                </a:solidFill>
                <a:latin typeface="Arial" pitchFamily="34" charset="0"/>
                <a:ea typeface="幼圆" pitchFamily="0" charset="0"/>
                <a:cs typeface="Arial" pitchFamily="34" charset="0"/>
              </a:rPr>
              <a:t>National Partners</a:t>
            </a:r>
            <a:endParaRPr lang="zh-CN" altLang="en-US" sz="32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41" name="图片"/>
          <p:cNvPicPr>
            <a:picLocks noChangeAspect="1"/>
          </p:cNvPicPr>
          <p:nvPr/>
        </p:nvPicPr>
        <p:blipFill>
          <a:blip r:embed="rId1" cstate="print"/>
          <a:stretch>
            <a:fillRect/>
          </a:stretch>
        </p:blipFill>
        <p:spPr>
          <a:xfrm rot="0">
            <a:off x="6924467" y="831976"/>
            <a:ext cx="2788329" cy="1533272"/>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2" name="文本框"/>
          <p:cNvSpPr>
            <a:spLocks noGrp="1"/>
          </p:cNvSpPr>
          <p:nvPr>
            <p:ph type="body" idx="2"/>
          </p:nvPr>
        </p:nvSpPr>
        <p:spPr>
          <a:xfrm rot="0">
            <a:off x="1153886" y="1598612"/>
            <a:ext cx="5083627" cy="481329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ASH- offers education to correct young people’s misconceptions about vaping (ASH,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 NHS Digital – developed digital quit-smoking tools and apps(NHS digital,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pitchFamily="2" charset="2"/>
              <a:buChar char="Ø"/>
            </a:pPr>
            <a:r>
              <a:rPr lang="en-US" altLang="zh-CN" sz="1600" b="0" i="0" u="none" strike="noStrike" kern="1200" cap="none" spc="0" baseline="0">
                <a:solidFill>
                  <a:srgbClr val="404040"/>
                </a:solidFill>
                <a:latin typeface="Arial" pitchFamily="34" charset="0"/>
                <a:ea typeface="幼圆" pitchFamily="0" charset="0"/>
                <a:cs typeface="Arial" pitchFamily="34" charset="0"/>
              </a:rPr>
              <a:t>ADPH- Youth protection: ADPH strongly supports policies that prevent young people from starting vaping or smoking, including restrictions on </a:t>
            </a:r>
            <a:r>
              <a:rPr lang="en-US" altLang="zh-CN" sz="1600" b="0" i="0" u="none" strike="noStrike" kern="1200" cap="none" spc="0" baseline="0">
                <a:solidFill>
                  <a:srgbClr val="404040"/>
                </a:solidFill>
                <a:latin typeface="Arial" pitchFamily="34" charset="0"/>
                <a:ea typeface="幼圆" pitchFamily="0" charset="0"/>
                <a:cs typeface="Arial" pitchFamily="34" charset="0"/>
              </a:rPr>
              <a:t>flavours</a:t>
            </a:r>
            <a:r>
              <a:rPr lang="en-US" altLang="zh-CN" sz="1600" b="0" i="0" u="none" strike="noStrike" kern="1200" cap="none" spc="0" baseline="0">
                <a:solidFill>
                  <a:srgbClr val="404040"/>
                </a:solidFill>
                <a:latin typeface="Arial" pitchFamily="34" charset="0"/>
                <a:ea typeface="幼圆" pitchFamily="0" charset="0"/>
                <a:cs typeface="Arial" pitchFamily="34" charset="0"/>
              </a:rPr>
              <a:t>, packaging, and marketing that appeal to youth (ADPH, 2025).</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600" b="0" i="0" u="none" strike="noStrike" kern="1200" cap="none" spc="0" baseline="0">
                <a:solidFill>
                  <a:srgbClr val="404040"/>
                </a:solidFill>
                <a:latin typeface="Arial" pitchFamily="34" charset="0"/>
                <a:ea typeface="幼圆" pitchFamily="0" charset="0"/>
                <a:cs typeface="Arial" pitchFamily="34" charset="0"/>
              </a:rPr>
              <a:t>             </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43" name="图片"/>
          <p:cNvPicPr>
            <a:picLocks noChangeAspect="1"/>
          </p:cNvPicPr>
          <p:nvPr/>
        </p:nvPicPr>
        <p:blipFill>
          <a:blip r:embed="rId2" cstate="print"/>
          <a:stretch>
            <a:fillRect/>
          </a:stretch>
        </p:blipFill>
        <p:spPr>
          <a:xfrm rot="0">
            <a:off x="9207806" y="2630968"/>
            <a:ext cx="2788331" cy="1666280"/>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pic>
        <p:nvPicPr>
          <p:cNvPr id="244" name="图片"/>
          <p:cNvPicPr>
            <a:picLocks noChangeAspect="1"/>
          </p:cNvPicPr>
          <p:nvPr/>
        </p:nvPicPr>
        <p:blipFill>
          <a:blip r:embed="rId3" cstate="print"/>
          <a:stretch>
            <a:fillRect/>
          </a:stretch>
        </p:blipFill>
        <p:spPr>
          <a:xfrm rot="0">
            <a:off x="6924467" y="4562971"/>
            <a:ext cx="2011196" cy="175074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5" name="矩形"/>
          <p:cNvSpPr>
            <a:spLocks/>
          </p:cNvSpPr>
          <p:nvPr/>
        </p:nvSpPr>
        <p:spPr>
          <a:xfrm rot="0">
            <a:off x="9207806" y="6411911"/>
            <a:ext cx="6094071"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337570384"/>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46" name="文本框"/>
          <p:cNvSpPr>
            <a:spLocks noGrp="1"/>
          </p:cNvSpPr>
          <p:nvPr>
            <p:ph type="title"/>
          </p:nvPr>
        </p:nvSpPr>
        <p:spPr>
          <a:xfrm rot="0">
            <a:off x="2468054" y="186590"/>
            <a:ext cx="8911687" cy="760467"/>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Resources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47" name="图片"/>
          <p:cNvPicPr>
            <a:picLocks noChangeAspect="1"/>
          </p:cNvPicPr>
          <p:nvPr/>
        </p:nvPicPr>
        <p:blipFill>
          <a:blip r:embed="rId1" cstate="print"/>
          <a:stretch>
            <a:fillRect/>
          </a:stretch>
        </p:blipFill>
        <p:spPr>
          <a:xfrm rot="20184540">
            <a:off x="705179" y="1914755"/>
            <a:ext cx="1261382" cy="126138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48" name="矩形"/>
          <p:cNvSpPr>
            <a:spLocks/>
          </p:cNvSpPr>
          <p:nvPr/>
        </p:nvSpPr>
        <p:spPr>
          <a:xfrm rot="0">
            <a:off x="2590799" y="1105806"/>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NHS Quit smoking services(2023)</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49" name="矩形"/>
          <p:cNvSpPr>
            <a:spLocks/>
          </p:cNvSpPr>
          <p:nvPr/>
        </p:nvSpPr>
        <p:spPr>
          <a:xfrm rot="0">
            <a:off x="5350328" y="1105806"/>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NHS Digital advice and online support (2023)</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0" name="矩形"/>
          <p:cNvSpPr>
            <a:spLocks/>
          </p:cNvSpPr>
          <p:nvPr/>
        </p:nvSpPr>
        <p:spPr>
          <a:xfrm rot="0">
            <a:off x="7993417" y="1116692"/>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Public Health England/NICE Guidelines(2021)</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1" name="矩形"/>
          <p:cNvSpPr>
            <a:spLocks/>
          </p:cNvSpPr>
          <p:nvPr/>
        </p:nvSpPr>
        <p:spPr>
          <a:xfrm rot="0">
            <a:off x="2590799" y="2746336"/>
            <a:ext cx="2286000" cy="1280890"/>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Educational presentations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2" name="矩形"/>
          <p:cNvSpPr>
            <a:spLocks/>
          </p:cNvSpPr>
          <p:nvPr/>
        </p:nvSpPr>
        <p:spPr>
          <a:xfrm rot="0">
            <a:off x="5350328" y="2788555"/>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Feedback &amp; Evaluation tools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3" name="矩形"/>
          <p:cNvSpPr>
            <a:spLocks/>
          </p:cNvSpPr>
          <p:nvPr/>
        </p:nvSpPr>
        <p:spPr>
          <a:xfrm rot="0">
            <a:off x="7993417" y="2788555"/>
            <a:ext cx="2286000" cy="1280889"/>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Behavior change tools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4" name="矩形"/>
          <p:cNvSpPr>
            <a:spLocks/>
          </p:cNvSpPr>
          <p:nvPr/>
        </p:nvSpPr>
        <p:spPr>
          <a:xfrm rot="0">
            <a:off x="2590799" y="4475095"/>
            <a:ext cx="2286000" cy="1280890"/>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CDC helpline tools</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sp>
        <p:nvSpPr>
          <p:cNvPr id="255" name="矩形"/>
          <p:cNvSpPr>
            <a:spLocks/>
          </p:cNvSpPr>
          <p:nvPr/>
        </p:nvSpPr>
        <p:spPr>
          <a:xfrm rot="0">
            <a:off x="5350328" y="4475095"/>
            <a:ext cx="2286000" cy="1280890"/>
          </a:xfrm>
          <a:prstGeom prst="rect"/>
          <a:solidFill>
            <a:schemeClr val="accent1"/>
          </a:solidFill>
          <a:ln w="15875" cmpd="sng" cap="rnd">
            <a:solidFill>
              <a:srgbClr val="430E03"/>
            </a:solid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000" b="0" i="0" u="none" strike="noStrike" kern="1200" cap="none" spc="0" baseline="0">
                <a:solidFill>
                  <a:srgbClr val="FFFFFF"/>
                </a:solidFill>
                <a:latin typeface="Arial" pitchFamily="34" charset="0"/>
                <a:ea typeface="幼圆" pitchFamily="0" charset="0"/>
                <a:cs typeface="Arial" pitchFamily="34" charset="0"/>
              </a:rPr>
              <a:t>ASH Guidance and </a:t>
            </a:r>
            <a:r>
              <a:rPr lang="en-US" altLang="zh-CN" sz="2000" b="0" i="0" u="none" strike="noStrike" kern="1200" cap="none" spc="0" baseline="0">
                <a:solidFill>
                  <a:srgbClr val="FFFFFF"/>
                </a:solidFill>
                <a:latin typeface="Arial" pitchFamily="34" charset="0"/>
                <a:ea typeface="幼圆" pitchFamily="0" charset="0"/>
                <a:cs typeface="Arial" pitchFamily="34" charset="0"/>
              </a:rPr>
              <a:t>qutting</a:t>
            </a:r>
            <a:r>
              <a:rPr lang="en-US" altLang="zh-CN" sz="2000" b="0" i="0" u="none" strike="noStrike" kern="1200" cap="none" spc="0" baseline="0">
                <a:solidFill>
                  <a:srgbClr val="FFFFFF"/>
                </a:solidFill>
                <a:latin typeface="Arial" pitchFamily="34" charset="0"/>
                <a:ea typeface="幼圆" pitchFamily="0" charset="0"/>
                <a:cs typeface="Arial" pitchFamily="34" charset="0"/>
              </a:rPr>
              <a:t> service(2024)</a:t>
            </a:r>
            <a:endParaRPr lang="zh-CN" altLang="en-US" sz="2000" b="0" i="0" u="none" strike="noStrike" kern="1200" cap="none" spc="0" baseline="0">
              <a:solidFill>
                <a:srgbClr val="FFFFFF"/>
              </a:solidFill>
              <a:latin typeface="Arial" pitchFamily="34" charset="0"/>
              <a:ea typeface="幼圆" pitchFamily="0" charset="0"/>
              <a:cs typeface="Arial" pitchFamily="34" charset="0"/>
            </a:endParaRPr>
          </a:p>
        </p:txBody>
      </p:sp>
      <p:pic>
        <p:nvPicPr>
          <p:cNvPr id="256" name="图片"/>
          <p:cNvPicPr>
            <a:picLocks noChangeAspect="1"/>
          </p:cNvPicPr>
          <p:nvPr/>
        </p:nvPicPr>
        <p:blipFill>
          <a:blip r:embed="rId2" cstate="print"/>
          <a:stretch>
            <a:fillRect/>
          </a:stretch>
        </p:blipFill>
        <p:spPr>
          <a:xfrm rot="19827080">
            <a:off x="847716" y="4248224"/>
            <a:ext cx="1217285" cy="1217284"/>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pic>
        <p:nvPicPr>
          <p:cNvPr id="257" name="图片"/>
          <p:cNvPicPr>
            <a:picLocks noChangeAspect="1"/>
          </p:cNvPicPr>
          <p:nvPr/>
        </p:nvPicPr>
        <p:blipFill>
          <a:blip r:embed="rId3" cstate="print"/>
          <a:stretch>
            <a:fillRect/>
          </a:stretch>
        </p:blipFill>
        <p:spPr>
          <a:xfrm rot="1640421">
            <a:off x="10828205" y="1652530"/>
            <a:ext cx="1103075" cy="1103074"/>
          </a:xfrm>
          <a:prstGeom prst="rect"/>
          <a:noFill/>
          <a:ln w="12700" cmpd="sng" cap="flat">
            <a:noFill/>
            <a:prstDash val="solid"/>
            <a:miter/>
          </a:ln>
        </p:spPr>
      </p:pic>
      <p:pic>
        <p:nvPicPr>
          <p:cNvPr id="258" name="图片"/>
          <p:cNvPicPr>
            <a:picLocks noChangeAspect="1"/>
          </p:cNvPicPr>
          <p:nvPr/>
        </p:nvPicPr>
        <p:blipFill>
          <a:blip r:embed="rId4" cstate="print"/>
          <a:stretch>
            <a:fillRect/>
          </a:stretch>
        </p:blipFill>
        <p:spPr>
          <a:xfrm rot="1778463">
            <a:off x="10268508" y="4574478"/>
            <a:ext cx="1468654" cy="1645380"/>
          </a:xfrm>
          <a:prstGeom prst="rect"/>
          <a:noFill/>
          <a:ln w="12700" cmpd="sng" cap="flat">
            <a:noFill/>
            <a:prstDash val="solid"/>
            <a:miter/>
          </a:ln>
        </p:spPr>
      </p:pic>
      <p:sp>
        <p:nvSpPr>
          <p:cNvPr id="259" name="矩形"/>
          <p:cNvSpPr>
            <a:spLocks/>
          </p:cNvSpPr>
          <p:nvPr/>
        </p:nvSpPr>
        <p:spPr>
          <a:xfrm rot="0">
            <a:off x="9285790" y="6475373"/>
            <a:ext cx="6094069"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91538050"/>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0" name="文本框"/>
          <p:cNvSpPr>
            <a:spLocks noGrp="1"/>
          </p:cNvSpPr>
          <p:nvPr>
            <p:ph type="title"/>
          </p:nvPr>
        </p:nvSpPr>
        <p:spPr>
          <a:xfrm rot="0">
            <a:off x="2384582" y="253720"/>
            <a:ext cx="8911687"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CHECKLIST</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pic>
        <p:nvPicPr>
          <p:cNvPr id="261" name="图片"/>
          <p:cNvPicPr>
            <a:picLocks noChangeAspect="1"/>
          </p:cNvPicPr>
          <p:nvPr/>
        </p:nvPicPr>
        <p:blipFill>
          <a:blip r:embed="rId1" cstate="print"/>
          <a:stretch>
            <a:fillRect/>
          </a:stretch>
        </p:blipFill>
        <p:spPr>
          <a:xfrm rot="0">
            <a:off x="5195683" y="1206681"/>
            <a:ext cx="3706171" cy="5242819"/>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62" name="矩形"/>
          <p:cNvSpPr>
            <a:spLocks/>
          </p:cNvSpPr>
          <p:nvPr/>
        </p:nvSpPr>
        <p:spPr>
          <a:xfrm rot="0">
            <a:off x="9864524" y="6449500"/>
            <a:ext cx="6094070"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Rajveersinh</a:t>
            </a:r>
            <a:r>
              <a:rPr lang="en-US" altLang="zh-CN" sz="1600" b="0" i="0" u="none" strike="noStrike" kern="1200" cap="none" spc="0" baseline="0">
                <a:solidFill>
                  <a:schemeClr val="tx1"/>
                </a:solidFill>
                <a:latin typeface="Arial" pitchFamily="34" charset="0"/>
                <a:ea typeface="幼圆" pitchFamily="0" charset="0"/>
                <a:cs typeface="Arial" pitchFamily="34" charset="0"/>
              </a:rPr>
              <a:t> Rana</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80452443"/>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3" name="文本框"/>
          <p:cNvSpPr>
            <a:spLocks noGrp="1"/>
          </p:cNvSpPr>
          <p:nvPr>
            <p:ph type="title"/>
          </p:nvPr>
        </p:nvSpPr>
        <p:spPr>
          <a:xfrm rot="0">
            <a:off x="2168383" y="2788555"/>
            <a:ext cx="8911686"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BENEFITS &amp; CHALLENGES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212025343"/>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4"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Psychological benefits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65" name="文本框"/>
          <p:cNvSpPr>
            <a:spLocks noGrp="1"/>
          </p:cNvSpPr>
          <p:nvPr>
            <p:ph type="body" idx="1"/>
          </p:nvPr>
        </p:nvSpPr>
        <p:spPr>
          <a:xfrm rot="0">
            <a:off x="1348241" y="1905000"/>
            <a:ext cx="5977846" cy="4713513"/>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Reduced anxiety and stress by breaking the nicotine craving-withdrawal cycle (WHO,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Improved mood stability and reduced irritability after nicotine cessation.</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Better concentration and focus due to reduced dependence and cravings (CDC, 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Improved sleep quality and reduced restlessness (CDC, 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Increased self-confidence and self-efficacy after successful quitting (Journal of Medical Internet Research 2020).</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Reduced psychological dependence on vaping as a coping mechanism (WHO, 2023).</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66" name="图片"/>
          <p:cNvPicPr>
            <a:picLocks noChangeAspect="1"/>
          </p:cNvPicPr>
          <p:nvPr/>
        </p:nvPicPr>
        <p:blipFill>
          <a:blip r:embed="rId1" cstate="print"/>
          <a:stretch>
            <a:fillRect/>
          </a:stretch>
        </p:blipFill>
        <p:spPr>
          <a:xfrm rot="0">
            <a:off x="7859299" y="1567370"/>
            <a:ext cx="3645314" cy="421036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67" name="矩形"/>
          <p:cNvSpPr>
            <a:spLocks/>
          </p:cNvSpPr>
          <p:nvPr/>
        </p:nvSpPr>
        <p:spPr>
          <a:xfrm rot="0">
            <a:off x="7951805" y="5926113"/>
            <a:ext cx="4791919" cy="307777"/>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400" b="1" i="0" u="none" strike="noStrike" kern="1200" cap="none" spc="0" baseline="0">
                <a:solidFill>
                  <a:schemeClr val="tx1"/>
                </a:solidFill>
                <a:latin typeface="Arial" pitchFamily="34" charset="0"/>
                <a:ea typeface="幼圆" pitchFamily="0" charset="0"/>
                <a:cs typeface="Arial" pitchFamily="34" charset="0"/>
              </a:rPr>
              <a:t>Medical research &amp; clinical data,2025</a:t>
            </a:r>
            <a:endParaRPr lang="zh-CN" altLang="en-US" sz="1400" b="1" i="0" u="none" strike="noStrike" kern="1200" cap="none" spc="0" baseline="0">
              <a:solidFill>
                <a:schemeClr val="tx1"/>
              </a:solidFill>
              <a:latin typeface="Arial" pitchFamily="34" charset="0"/>
              <a:ea typeface="幼圆" pitchFamily="0" charset="0"/>
              <a:cs typeface="Arial" pitchFamily="34" charset="0"/>
            </a:endParaRPr>
          </a:p>
        </p:txBody>
      </p:sp>
      <p:sp>
        <p:nvSpPr>
          <p:cNvPr id="268" name="矩形"/>
          <p:cNvSpPr>
            <a:spLocks/>
          </p:cNvSpPr>
          <p:nvPr/>
        </p:nvSpPr>
        <p:spPr>
          <a:xfrm rot="0">
            <a:off x="10417214" y="6488668"/>
            <a:ext cx="2326512"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0" i="0" u="none" strike="noStrike" kern="1200" cap="none" spc="0" baseline="0">
                <a:solidFill>
                  <a:schemeClr val="tx1"/>
                </a:solidFill>
                <a:latin typeface="Arial" pitchFamily="34" charset="0"/>
                <a:ea typeface="幼圆" pitchFamily="0" charset="0"/>
                <a:cs typeface="Arial" pitchFamily="34" charset="0"/>
              </a:rPr>
              <a:t>Hetvi </a:t>
            </a:r>
            <a:r>
              <a:rPr lang="en-US" altLang="zh-CN" sz="16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6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014734210"/>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69" name="文本框"/>
          <p:cNvSpPr>
            <a:spLocks noGrp="1"/>
          </p:cNvSpPr>
          <p:nvPr>
            <p:ph type="title"/>
          </p:nvPr>
        </p:nvSpPr>
        <p:spPr>
          <a:xfrm rot="0">
            <a:off x="2157498" y="497653"/>
            <a:ext cx="8911687" cy="1280890"/>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Physiological Benefits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graphicFrame>
        <p:nvGraphicFramePr>
          <p:cNvPr id="270" name="Table"/>
          <p:cNvGraphicFramePr>
            <a:graphicFrameLocks noGrp="1"/>
          </p:cNvGraphicFramePr>
          <p:nvPr>
            <p:ph type="body" idx="1"/>
            <p:extLst>
              <p:ext uri="{D42A27DB-BD31-4B8C-83A1-F6EECF244321}"/>
            </p:extLst>
          </p:nvPr>
        </p:nvGraphicFramePr>
        <p:xfrm>
          <a:off x="1326468" y="1778543"/>
          <a:ext cx="9940244" cy="4488577"/>
        </p:xfrm>
        <a:graphic>
          <a:graphicData uri="http://schemas.openxmlformats.org/drawingml/2006/table">
            <a:tbl>
              <a:tblPr bandRow="1">
                <a:noFill/>
              </a:tblPr>
              <a:tblGrid>
                <a:gridCol w="3313401"/>
                <a:gridCol w="3313401"/>
                <a:gridCol w="3313401"/>
              </a:tblGrid>
              <a:tr h="495114">
                <a:tc>
                  <a:txBody>
                    <a:bodyPr/>
                    <a:lstStyle/>
                    <a:p>
                      <a:pPr marL="0" indent="0" algn="l" defTabSz="457200" eaLnBrk="1" latinLnBrk="0" hangingPunct="1">
                        <a:lnSpc>
                          <a:spcPct val="100000"/>
                        </a:lnSpc>
                        <a:spcBef>
                          <a:spcPts val="0"/>
                        </a:spcBef>
                        <a:spcAft>
                          <a:spcPts val="0"/>
                        </a:spcAft>
                        <a:buNone/>
                      </a:pPr>
                      <a:r>
                        <a:rPr lang="en-US" altLang="zh-CN" sz="1800" b="1" i="0" u="none" strike="noStrike" kern="1200" cap="none" spc="0" baseline="0">
                          <a:solidFill>
                            <a:srgbClr val="FFFFFF"/>
                          </a:solidFill>
                          <a:latin typeface="Arial" pitchFamily="34" charset="0"/>
                          <a:ea typeface="幼圆" pitchFamily="0" charset="0"/>
                          <a:cs typeface="Arial" pitchFamily="34" charset="0"/>
                        </a:rPr>
                        <a:t>Benefit Category</a:t>
                      </a:r>
                      <a:endParaRPr lang="zh-CN" altLang="en-US" sz="1800" b="1" i="0" u="none" strike="noStrike" kern="1200" cap="none" spc="0" baseline="0">
                        <a:solidFill>
                          <a:srgbClr val="FFFFFF"/>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A53010"/>
                    </a:solidFill>
                  </a:tcPr>
                </a:tc>
                <a:tc>
                  <a:txBody>
                    <a:bodyPr/>
                    <a:lstStyle/>
                    <a:p>
                      <a:pPr marL="0" indent="0" algn="l" defTabSz="457200" eaLnBrk="1" latinLnBrk="0" hangingPunct="1">
                        <a:lnSpc>
                          <a:spcPct val="100000"/>
                        </a:lnSpc>
                        <a:spcBef>
                          <a:spcPts val="0"/>
                        </a:spcBef>
                        <a:spcAft>
                          <a:spcPts val="0"/>
                        </a:spcAft>
                        <a:buNone/>
                      </a:pPr>
                      <a:r>
                        <a:rPr lang="en-US" altLang="zh-CN" sz="1800" b="1" i="0" u="none" strike="noStrike" kern="1200" cap="none" spc="0" baseline="0">
                          <a:solidFill>
                            <a:srgbClr val="FFFFFF"/>
                          </a:solidFill>
                          <a:latin typeface="Century Gothic" pitchFamily="0" charset="0"/>
                          <a:ea typeface="幼圆" pitchFamily="0" charset="0"/>
                          <a:cs typeface="Century Gothic" pitchFamily="0" charset="0"/>
                        </a:rPr>
                        <a:t>What Improves</a:t>
                      </a:r>
                      <a:endParaRPr lang="zh-CN" altLang="en-US" sz="1800" b="1" i="0" u="none" strike="noStrike" kern="1200" cap="none" spc="0" baseline="0">
                        <a:solidFill>
                          <a:srgbClr val="FFFFFF"/>
                        </a:solidFill>
                        <a:latin typeface="Century Gothic" pitchFamily="0" charset="0"/>
                        <a:ea typeface="幼圆" pitchFamily="0" charset="0"/>
                        <a:cs typeface="Century Gothic" pitchFamily="0"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A53010"/>
                    </a:solidFill>
                  </a:tcPr>
                </a:tc>
                <a:tc>
                  <a:txBody>
                    <a:bodyPr/>
                    <a:lstStyle/>
                    <a:p>
                      <a:pPr marL="0" indent="0" algn="l" defTabSz="457200" eaLnBrk="1" latinLnBrk="0" hangingPunct="1">
                        <a:lnSpc>
                          <a:spcPct val="100000"/>
                        </a:lnSpc>
                        <a:spcBef>
                          <a:spcPts val="0"/>
                        </a:spcBef>
                        <a:spcAft>
                          <a:spcPts val="0"/>
                        </a:spcAft>
                        <a:buNone/>
                      </a:pPr>
                      <a:r>
                        <a:rPr lang="en-US" altLang="zh-CN" sz="1800" b="1" i="0" u="none" strike="noStrike" kern="1200" cap="none" spc="0" baseline="0">
                          <a:solidFill>
                            <a:srgbClr val="FFFFFF"/>
                          </a:solidFill>
                          <a:latin typeface="Century Gothic" pitchFamily="0" charset="0"/>
                          <a:ea typeface="幼圆" pitchFamily="0" charset="0"/>
                          <a:cs typeface="Century Gothic" pitchFamily="0" charset="0"/>
                        </a:rPr>
                        <a:t>Research Evidence</a:t>
                      </a:r>
                      <a:endParaRPr lang="zh-CN" altLang="en-US" sz="1800" b="1" i="0" u="none" strike="noStrike" kern="1200" cap="none" spc="0" baseline="0">
                        <a:solidFill>
                          <a:srgbClr val="FFFFFF"/>
                        </a:solidFill>
                        <a:latin typeface="Century Gothic" pitchFamily="0" charset="0"/>
                        <a:ea typeface="幼圆" pitchFamily="0" charset="0"/>
                        <a:cs typeface="Century Gothic" pitchFamily="0"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A53010"/>
                    </a:solidFill>
                  </a:tcPr>
                </a:tc>
              </a:tr>
              <a:tr h="85244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Lung function</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Better airflow, fewer respiratory symptoms</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Lung healing begins weeks after quitting(Healthline,2023)</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r>
              <a:tr h="117605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Heart &amp; Circulation</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Improved blood vessel function, lower CV risk</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Endothelial improvements after quitting nicotine</a:t>
                      </a:r>
                      <a:r>
                        <a:rPr lang="en-US" altLang="zh-CN" sz="1800" b="0" i="0" u="none" strike="noStrike" kern="1200" cap="none" spc="0" baseline="0">
                          <a:solidFill>
                            <a:srgbClr val="000000"/>
                          </a:solidFill>
                          <a:latin typeface="Arial" pitchFamily="34" charset="0"/>
                          <a:ea typeface="幼圆" pitchFamily="0" charset="0"/>
                          <a:cs typeface="Arial" pitchFamily="34" charset="0"/>
                        </a:rPr>
                        <a:t>(Jack </a:t>
                      </a:r>
                      <a:r>
                        <a:rPr lang="en-US" altLang="zh-CN" sz="1800" b="0" i="0" u="none" strike="noStrike" kern="1200" cap="none" spc="0" baseline="0">
                          <a:solidFill>
                            <a:srgbClr val="000000"/>
                          </a:solidFill>
                          <a:latin typeface="Arial" pitchFamily="34" charset="0"/>
                          <a:ea typeface="幼圆" pitchFamily="0" charset="0"/>
                          <a:cs typeface="Arial" pitchFamily="34" charset="0"/>
                        </a:rPr>
                        <a:t>T.Pryor</a:t>
                      </a:r>
                      <a:r>
                        <a:rPr lang="en-US" altLang="zh-CN" sz="1800" b="0" i="0" u="none" strike="noStrike" kern="1200" cap="none" spc="0" baseline="0">
                          <a:solidFill>
                            <a:srgbClr val="000000"/>
                          </a:solidFill>
                          <a:latin typeface="Arial" pitchFamily="34" charset="0"/>
                          <a:ea typeface="幼圆" pitchFamily="0" charset="0"/>
                          <a:cs typeface="Arial" pitchFamily="34" charset="0"/>
                        </a:rPr>
                        <a:t>, Lachlan O, Cowley and Stephanie E. Simonds, 2022)</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r>
              <a:tr h="82704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Inflammation &amp; Metabolism</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Decreases oxidative stress and inflammation</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Biomarker changes after cessation( </a:t>
                      </a:r>
                      <a:r>
                        <a:rPr lang="en-US" altLang="zh-CN" sz="1800" b="0" i="0" u="none" strike="noStrike" kern="1200" cap="none" spc="0" baseline="0">
                          <a:solidFill>
                            <a:srgbClr val="000000"/>
                          </a:solidFill>
                          <a:latin typeface="Arial" pitchFamily="34" charset="0"/>
                          <a:ea typeface="幼圆" pitchFamily="0" charset="0"/>
                          <a:cs typeface="Arial" pitchFamily="34" charset="0"/>
                        </a:rPr>
                        <a:t>Mughis</a:t>
                      </a:r>
                      <a:r>
                        <a:rPr lang="en-US" altLang="zh-CN" sz="1800" b="0" i="0" u="none" strike="noStrike" kern="1200" cap="none" spc="0" baseline="0">
                          <a:solidFill>
                            <a:srgbClr val="000000"/>
                          </a:solidFill>
                          <a:latin typeface="Arial" pitchFamily="34" charset="0"/>
                          <a:ea typeface="幼圆" pitchFamily="0" charset="0"/>
                          <a:cs typeface="Arial" pitchFamily="34" charset="0"/>
                        </a:rPr>
                        <a:t> et al.,2024)</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0CCCB"/>
                    </a:solidFill>
                  </a:tcPr>
                </a:tc>
              </a:tr>
              <a:tr h="839746">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Oral &amp; Skin health</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Better gum health and skin repair</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c>
                  <a:txBody>
                    <a:bodyPr/>
                    <a:lstStyle/>
                    <a:p>
                      <a:pPr marL="0" indent="0" algn="l" defTabSz="457200" eaLnBrk="1"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Arial" pitchFamily="34" charset="0"/>
                          <a:ea typeface="幼圆" pitchFamily="0" charset="0"/>
                          <a:cs typeface="Arial" pitchFamily="34" charset="0"/>
                        </a:rPr>
                        <a:t>Increased blood flow improves tissue recovery(Healthline,2023)</a:t>
                      </a:r>
                      <a:endParaRPr lang="zh-CN" altLang="en-US" sz="1800" b="0" i="0" u="none" strike="noStrike" kern="1200" cap="none" spc="0" baseline="0">
                        <a:solidFill>
                          <a:srgbClr val="000000"/>
                        </a:solidFill>
                        <a:latin typeface="Arial" pitchFamily="34" charset="0"/>
                        <a:ea typeface="幼圆" pitchFamily="0" charset="0"/>
                        <a:cs typeface="Arial" pitchFamily="34" charset="0"/>
                      </a:endParaRPr>
                    </a:p>
                  </a:txBody>
                  <a:tcPr marL="0" marT="0" marR="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F0E7E7"/>
                    </a:solidFill>
                  </a:tcPr>
                </a:tc>
              </a:tr>
            </a:tbl>
          </a:graphicData>
        </a:graphic>
      </p:graphicFrame>
      <p:sp>
        <p:nvSpPr>
          <p:cNvPr id="271" name="矩形"/>
          <p:cNvSpPr>
            <a:spLocks/>
          </p:cNvSpPr>
          <p:nvPr/>
        </p:nvSpPr>
        <p:spPr>
          <a:xfrm rot="0">
            <a:off x="10408534" y="6360345"/>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032936653"/>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72"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Sociological benefit</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73" name="文本框"/>
          <p:cNvSpPr>
            <a:spLocks noGrp="1"/>
          </p:cNvSpPr>
          <p:nvPr>
            <p:ph type="body" idx="1"/>
          </p:nvPr>
        </p:nvSpPr>
        <p:spPr>
          <a:xfrm rot="0">
            <a:off x="1065212" y="1709056"/>
            <a:ext cx="5683931" cy="4865914"/>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Less social pressure</a:t>
            </a:r>
            <a:r>
              <a:rPr lang="en-US" altLang="zh-CN" sz="1800" b="0" i="0" u="none" strike="noStrike" kern="1200" cap="none" spc="0" baseline="0">
                <a:solidFill>
                  <a:srgbClr val="404040"/>
                </a:solidFill>
                <a:latin typeface="Arial" pitchFamily="34" charset="0"/>
                <a:ea typeface="幼圆" pitchFamily="0" charset="0"/>
                <a:cs typeface="Arial" pitchFamily="34" charset="0"/>
              </a:rPr>
              <a:t>: Campaigns push back against the idea that vaping is cool or normal (WHO,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E-cigarette use loses its appeal: </a:t>
            </a:r>
            <a:r>
              <a:rPr lang="en-US" altLang="zh-CN" sz="1800" b="0" i="0" u="none" strike="noStrike" kern="1200" cap="none" spc="0" baseline="0">
                <a:solidFill>
                  <a:srgbClr val="404040"/>
                </a:solidFill>
                <a:latin typeface="Arial" pitchFamily="34" charset="0"/>
                <a:ea typeface="幼圆" pitchFamily="0" charset="0"/>
                <a:cs typeface="Arial" pitchFamily="34" charset="0"/>
              </a:rPr>
              <a:t>People see vaping more as a health risk than something social or fun (PHE, 2021).</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Healthier social norms: </a:t>
            </a:r>
            <a:r>
              <a:rPr lang="en-US" altLang="zh-CN" sz="1800" b="0" i="0" u="none" strike="noStrike" kern="1200" cap="none" spc="0" baseline="0">
                <a:solidFill>
                  <a:srgbClr val="404040"/>
                </a:solidFill>
                <a:latin typeface="Arial" pitchFamily="34" charset="0"/>
                <a:ea typeface="幼圆" pitchFamily="0" charset="0"/>
                <a:cs typeface="Arial" pitchFamily="34" charset="0"/>
              </a:rPr>
              <a:t>Not vaping becomes what people expect (WHO,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More support from others</a:t>
            </a:r>
            <a:r>
              <a:rPr lang="en-US" altLang="zh-CN" sz="1800" b="0" i="0" u="none" strike="noStrike" kern="1200" cap="none" spc="0" baseline="0">
                <a:solidFill>
                  <a:srgbClr val="404040"/>
                </a:solidFill>
                <a:latin typeface="Arial" pitchFamily="34" charset="0"/>
                <a:ea typeface="幼圆" pitchFamily="0" charset="0"/>
                <a:cs typeface="Arial" pitchFamily="34" charset="0"/>
              </a:rPr>
              <a:t>: Friends and communities step up to help people quit (NHS, 2023).</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r>
              <a:rPr lang="en-US" altLang="zh-CN" sz="1800" b="1" i="0" u="none" strike="noStrike" kern="1200" cap="none" spc="0" baseline="0">
                <a:solidFill>
                  <a:srgbClr val="404040"/>
                </a:solidFill>
                <a:latin typeface="Arial" pitchFamily="34" charset="0"/>
                <a:ea typeface="幼圆" pitchFamily="0" charset="0"/>
                <a:cs typeface="Arial" pitchFamily="34" charset="0"/>
              </a:rPr>
              <a:t>Smaller gaps: </a:t>
            </a:r>
            <a:r>
              <a:rPr lang="en-US" altLang="zh-CN" sz="1800" b="0" i="0" u="none" strike="noStrike" kern="1200" cap="none" spc="0" baseline="0">
                <a:solidFill>
                  <a:srgbClr val="404040"/>
                </a:solidFill>
                <a:latin typeface="Arial" pitchFamily="34" charset="0"/>
                <a:ea typeface="幼圆" pitchFamily="0" charset="0"/>
                <a:cs typeface="Arial" pitchFamily="34" charset="0"/>
              </a:rPr>
              <a:t>Campaigns focus on helping groups at higher risk (WHO, 2023).</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74" name="图片"/>
          <p:cNvPicPr>
            <a:picLocks noChangeAspect="1"/>
          </p:cNvPicPr>
          <p:nvPr/>
        </p:nvPicPr>
        <p:blipFill>
          <a:blip r:embed="rId1" cstate="print"/>
          <a:stretch>
            <a:fillRect/>
          </a:stretch>
        </p:blipFill>
        <p:spPr>
          <a:xfrm rot="0">
            <a:off x="8043678" y="996042"/>
            <a:ext cx="3460935" cy="4865913"/>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75" name="矩形"/>
          <p:cNvSpPr>
            <a:spLocks/>
          </p:cNvSpPr>
          <p:nvPr/>
        </p:nvSpPr>
        <p:spPr>
          <a:xfrm rot="0">
            <a:off x="8043678" y="5895336"/>
            <a:ext cx="4247909" cy="338553"/>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600" b="1" i="0" u="none" strike="noStrike" kern="1200" cap="none" spc="0" baseline="0">
                <a:solidFill>
                  <a:schemeClr val="tx1"/>
                </a:solidFill>
                <a:latin typeface="Arial" pitchFamily="34" charset="0"/>
                <a:ea typeface="幼圆" pitchFamily="0" charset="0"/>
                <a:cs typeface="Arial" pitchFamily="34" charset="0"/>
              </a:rPr>
              <a:t>(Singapore Cancer Spciety,2025)</a:t>
            </a:r>
            <a:endParaRPr lang="zh-CN" altLang="en-US" sz="1600" b="1" i="0" u="none" strike="noStrike" kern="1200" cap="none" spc="0" baseline="0">
              <a:solidFill>
                <a:schemeClr val="tx1"/>
              </a:solidFill>
              <a:latin typeface="Arial" pitchFamily="34" charset="0"/>
              <a:ea typeface="幼圆" pitchFamily="0" charset="0"/>
              <a:cs typeface="Arial" pitchFamily="34" charset="0"/>
            </a:endParaRPr>
          </a:p>
        </p:txBody>
      </p:sp>
      <p:sp>
        <p:nvSpPr>
          <p:cNvPr id="276" name="矩形"/>
          <p:cNvSpPr>
            <a:spLocks/>
          </p:cNvSpPr>
          <p:nvPr/>
        </p:nvSpPr>
        <p:spPr>
          <a:xfrm rot="0">
            <a:off x="10205977" y="6491199"/>
            <a:ext cx="6221392"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290988404"/>
      </p:ext>
    </p:extLst>
  </p:cSld>
  <p:clrMapOvr>
    <a:masterClrMapping/>
  </p:clrMapOvr>
</p:sld>
</file>

<file path=ppt/slides/slide2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77" name="文本框"/>
          <p:cNvSpPr>
            <a:spLocks noGrp="1"/>
          </p:cNvSpPr>
          <p:nvPr>
            <p:ph type="title"/>
          </p:nvPr>
        </p:nvSpPr>
        <p:spPr>
          <a:xfrm rot="0">
            <a:off x="2589212" y="2605310"/>
            <a:ext cx="8911687" cy="128089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Health </a:t>
            </a:r>
            <a:r>
              <a:rPr lang="en-US" altLang="zh-CN" sz="3600" b="1" i="0" u="none" strike="noStrike" kern="1200" cap="none" spc="0" baseline="0">
                <a:solidFill>
                  <a:srgbClr val="262626"/>
                </a:solidFill>
                <a:latin typeface="Arial" pitchFamily="34" charset="0"/>
                <a:ea typeface="幼圆" pitchFamily="0" charset="0"/>
                <a:cs typeface="Arial" pitchFamily="34" charset="0"/>
              </a:rPr>
              <a:t>Behavioural</a:t>
            </a:r>
            <a:r>
              <a:rPr lang="en-US" altLang="zh-CN" sz="3600" b="1" i="0" u="none" strike="noStrike" kern="1200" cap="none" spc="0" baseline="0">
                <a:solidFill>
                  <a:srgbClr val="262626"/>
                </a:solidFill>
                <a:latin typeface="Arial" pitchFamily="34" charset="0"/>
                <a:ea typeface="幼圆" pitchFamily="0" charset="0"/>
                <a:cs typeface="Arial" pitchFamily="34" charset="0"/>
              </a:rPr>
              <a:t> Theories</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651754338"/>
      </p:ext>
    </p:extLst>
  </p:cSld>
  <p:clrMapOvr>
    <a:masterClrMapping/>
  </p:clrMapOvr>
</p:sld>
</file>

<file path=ppt/slides/slide2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78" name="文本框"/>
          <p:cNvSpPr>
            <a:spLocks noGrp="1"/>
          </p:cNvSpPr>
          <p:nvPr>
            <p:ph type="title"/>
          </p:nvPr>
        </p:nvSpPr>
        <p:spPr>
          <a:xfrm rot="0">
            <a:off x="1852697" y="395510"/>
            <a:ext cx="8911687" cy="831406"/>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Social Cognitive Theory</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79" name="文本框"/>
          <p:cNvSpPr>
            <a:spLocks noGrp="1"/>
          </p:cNvSpPr>
          <p:nvPr>
            <p:ph type="body" idx="1"/>
          </p:nvPr>
        </p:nvSpPr>
        <p:spPr>
          <a:xfrm rot="0">
            <a:off x="1581382" y="821420"/>
            <a:ext cx="6060389" cy="5654212"/>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1" i="0" u="none" strike="noStrike" kern="1200" cap="none" spc="0" baseline="0">
                <a:solidFill>
                  <a:srgbClr val="404040"/>
                </a:solidFill>
                <a:latin typeface="Arial" pitchFamily="34" charset="0"/>
                <a:ea typeface="幼圆" pitchFamily="0" charset="0"/>
                <a:cs typeface="Arial" pitchFamily="34" charset="0"/>
              </a:rPr>
              <a:t>Concept</a:t>
            </a:r>
            <a:r>
              <a:rPr lang="en-US" altLang="zh-CN" sz="1400" b="0" i="0" u="none" strike="noStrike" kern="1200" cap="none" spc="0" baseline="0">
                <a:solidFill>
                  <a:srgbClr val="404040"/>
                </a:solidFill>
                <a:latin typeface="Arial" pitchFamily="34" charset="0"/>
                <a:ea typeface="幼圆" pitchFamily="0" charset="0"/>
                <a:cs typeface="Arial" pitchFamily="34" charset="0"/>
              </a:rPr>
              <a:t>: Social Cognitive Theory explains that health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is learned and changed through interaction between:</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Personal factors (knowledge, beliefs, self-efficacy),</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Environmental factors (social norms, peer influence, role models),</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itself (past actions and reinforcement).</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This interaction is called reciprocal determinism.</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1" i="0" u="none" strike="noStrike" kern="1200" cap="none" spc="0" baseline="0">
                <a:solidFill>
                  <a:srgbClr val="404040"/>
                </a:solidFill>
                <a:latin typeface="Arial" pitchFamily="34" charset="0"/>
                <a:ea typeface="幼圆" pitchFamily="0" charset="0"/>
                <a:cs typeface="Arial" pitchFamily="34" charset="0"/>
              </a:rPr>
              <a:t>Definition</a:t>
            </a:r>
            <a:r>
              <a:rPr lang="en-US" altLang="zh-CN" sz="1400" b="0" i="0" u="none" strike="noStrike" kern="1200" cap="none" spc="0" baseline="0">
                <a:solidFill>
                  <a:srgbClr val="404040"/>
                </a:solidFill>
                <a:latin typeface="Arial" pitchFamily="34" charset="0"/>
                <a:ea typeface="幼圆" pitchFamily="0" charset="0"/>
                <a:cs typeface="Arial" pitchFamily="34" charset="0"/>
              </a:rPr>
              <a:t>: Social Cognitive Theory, developed by Albert Bandura, states that people do not change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solely through information, but by observing others, gaining confidence (self-efficacy), and receiving reinforcement within their social environment.</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1" i="0" u="none" strike="noStrike" kern="1200" cap="none" spc="0" baseline="0">
                <a:solidFill>
                  <a:srgbClr val="404040"/>
                </a:solidFill>
                <a:latin typeface="Arial" pitchFamily="34" charset="0"/>
                <a:ea typeface="幼圆" pitchFamily="0" charset="0"/>
                <a:cs typeface="Arial" pitchFamily="34" charset="0"/>
              </a:rPr>
              <a:t>Key Components of SCT: </a:t>
            </a:r>
            <a:r>
              <a:rPr lang="en-US" altLang="zh-CN" sz="1400" b="0" i="0" u="none" strike="noStrike" kern="1200" cap="none" spc="0" baseline="0">
                <a:solidFill>
                  <a:srgbClr val="404040"/>
                </a:solidFill>
                <a:latin typeface="Arial" pitchFamily="34" charset="0"/>
                <a:ea typeface="幼圆" pitchFamily="0" charset="0"/>
                <a:cs typeface="Arial" pitchFamily="34" charset="0"/>
              </a:rPr>
              <a:t>Self-efficacy – belief in one’s ability to perform a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Observational learning – learning by watching others</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Outcome expectations – belief about results of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Reinforcement – rewards that strengthen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endParaRPr lang="en-US" altLang="zh-CN" sz="14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400" b="0" i="0" u="none" strike="noStrike" kern="1200" cap="none" spc="0" baseline="0">
                <a:solidFill>
                  <a:srgbClr val="404040"/>
                </a:solidFill>
                <a:latin typeface="Arial" pitchFamily="34" charset="0"/>
                <a:ea typeface="幼圆" pitchFamily="0" charset="0"/>
                <a:cs typeface="Arial" pitchFamily="34" charset="0"/>
              </a:rPr>
              <a:t>Reciprocal determinism – interaction between person, environment and </a:t>
            </a:r>
            <a:r>
              <a:rPr lang="en-US" altLang="zh-CN" sz="14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400" b="0" i="0" u="none" strike="noStrike" kern="1200" cap="none" spc="0" baseline="0">
                <a:solidFill>
                  <a:srgbClr val="404040"/>
                </a:solidFill>
                <a:latin typeface="Arial" pitchFamily="34" charset="0"/>
                <a:ea typeface="幼圆" pitchFamily="0" charset="0"/>
                <a:cs typeface="Arial" pitchFamily="34" charset="0"/>
              </a:rPr>
              <a:t> (Catherine E Dubé, Lori </a:t>
            </a:r>
            <a:r>
              <a:rPr lang="en-US" altLang="zh-CN" sz="1400" b="0" i="0" u="none" strike="noStrike" kern="1200" cap="none" spc="0" baseline="0">
                <a:solidFill>
                  <a:srgbClr val="404040"/>
                </a:solidFill>
                <a:latin typeface="Arial" pitchFamily="34" charset="0"/>
                <a:ea typeface="幼圆" pitchFamily="0" charset="0"/>
                <a:cs typeface="Arial" pitchFamily="34" charset="0"/>
              </a:rPr>
              <a:t>Pbert</a:t>
            </a:r>
            <a:r>
              <a:rPr lang="en-US" altLang="zh-CN" sz="1400" b="0" i="0" u="none" strike="noStrike" kern="1200" cap="none" spc="0" baseline="0">
                <a:solidFill>
                  <a:srgbClr val="404040"/>
                </a:solidFill>
                <a:latin typeface="Arial" pitchFamily="34" charset="0"/>
                <a:ea typeface="幼圆" pitchFamily="0" charset="0"/>
                <a:cs typeface="Arial" pitchFamily="34" charset="0"/>
              </a:rPr>
              <a:t>, Catherine S Nagawa, Dante P Simone, Jessica G Wijesundara and Rajani S Sadasivam,2023).</a:t>
            </a:r>
            <a:endParaRPr lang="zh-CN" altLang="en-US" sz="14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80" name="图片"/>
          <p:cNvPicPr>
            <a:picLocks noChangeAspect="1"/>
          </p:cNvPicPr>
          <p:nvPr/>
        </p:nvPicPr>
        <p:blipFill>
          <a:blip r:embed="rId1" cstate="print"/>
          <a:stretch>
            <a:fillRect/>
          </a:stretch>
        </p:blipFill>
        <p:spPr>
          <a:xfrm rot="0">
            <a:off x="8211607" y="1759715"/>
            <a:ext cx="3460004" cy="3777621"/>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81" name="矩形"/>
          <p:cNvSpPr>
            <a:spLocks/>
          </p:cNvSpPr>
          <p:nvPr/>
        </p:nvSpPr>
        <p:spPr>
          <a:xfrm rot="0">
            <a:off x="8453850" y="5885470"/>
            <a:ext cx="3217763"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(Rubenstein, D. et al.,2023)</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282" name="矩形"/>
          <p:cNvSpPr>
            <a:spLocks/>
          </p:cNvSpPr>
          <p:nvPr/>
        </p:nvSpPr>
        <p:spPr>
          <a:xfrm rot="0">
            <a:off x="10062731" y="6488668"/>
            <a:ext cx="6094070"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628539377"/>
      </p:ext>
    </p:extLst>
  </p:cSld>
  <p:clrMapOvr>
    <a:masterClrMapping/>
  </p:clrMapOvr>
</p:sld>
</file>

<file path=ppt/slides/slide28.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83" name="文本框"/>
          <p:cNvSpPr>
            <a:spLocks noGrp="1"/>
          </p:cNvSpPr>
          <p:nvPr>
            <p:ph type="title"/>
          </p:nvPr>
        </p:nvSpPr>
        <p:spPr>
          <a:xfrm rot="0">
            <a:off x="2592924" y="362852"/>
            <a:ext cx="8911686" cy="812805"/>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Transtheoretical Model</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84" name="文本框"/>
          <p:cNvSpPr>
            <a:spLocks noGrp="1"/>
          </p:cNvSpPr>
          <p:nvPr>
            <p:ph type="body" idx="1"/>
          </p:nvPr>
        </p:nvSpPr>
        <p:spPr>
          <a:xfrm rot="0">
            <a:off x="2388094" y="943432"/>
            <a:ext cx="4660673" cy="5914567"/>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Concept</a:t>
            </a:r>
            <a:r>
              <a:rPr lang="en-US" altLang="zh-CN" sz="1600" b="0" i="0" u="none" strike="noStrike" kern="1200" cap="none" spc="0" baseline="0">
                <a:solidFill>
                  <a:srgbClr val="404040"/>
                </a:solidFill>
                <a:latin typeface="Arial" pitchFamily="34" charset="0"/>
                <a:ea typeface="幼圆" pitchFamily="0" charset="0"/>
                <a:cs typeface="Arial" pitchFamily="34" charset="0"/>
              </a:rPr>
              <a:t>: The Transtheoretical Model explains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change as a step-by-step process, where individuals move through stages of readiness to change rather than changing suddenly.</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Definition</a:t>
            </a:r>
            <a:r>
              <a:rPr lang="en-US" altLang="zh-CN" sz="1600" b="0" i="0" u="none" strike="noStrike" kern="1200" cap="none" spc="0" baseline="0">
                <a:solidFill>
                  <a:srgbClr val="404040"/>
                </a:solidFill>
                <a:latin typeface="Arial" pitchFamily="34" charset="0"/>
                <a:ea typeface="幼圆" pitchFamily="0" charset="0"/>
                <a:cs typeface="Arial" pitchFamily="34" charset="0"/>
              </a:rPr>
              <a:t>: TTM proposes that people progress through five stages—pre-contemplation, contemplation, preparation, action, and maintenance—when changing health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behaviours</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Application</a:t>
            </a:r>
            <a:r>
              <a:rPr lang="en-US" altLang="zh-CN" sz="1600" b="0" i="0" u="none" strike="noStrike" kern="1200" cap="none" spc="0" baseline="0">
                <a:solidFill>
                  <a:srgbClr val="404040"/>
                </a:solidFill>
                <a:latin typeface="Arial" pitchFamily="34" charset="0"/>
                <a:ea typeface="幼圆" pitchFamily="0" charset="0"/>
                <a:cs typeface="Arial" pitchFamily="34" charset="0"/>
              </a:rPr>
              <a:t> (vape-smoking campaigns): Campaigns tailor messages to each stage, such as raising awareness for vapers not considering quitting and providing quit support for those ready to stop.</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1" i="0" u="none" strike="noStrike" kern="1200" cap="none" spc="0" baseline="0">
                <a:solidFill>
                  <a:srgbClr val="404040"/>
                </a:solidFill>
                <a:latin typeface="Arial" pitchFamily="34" charset="0"/>
                <a:ea typeface="幼圆" pitchFamily="0" charset="0"/>
                <a:cs typeface="Arial" pitchFamily="34" charset="0"/>
              </a:rPr>
              <a:t>Barrier</a:t>
            </a:r>
            <a:r>
              <a:rPr lang="en-US" altLang="zh-CN" sz="1600" b="0" i="0" u="none" strike="noStrike" kern="1200" cap="none" spc="0" baseline="0">
                <a:solidFill>
                  <a:srgbClr val="404040"/>
                </a:solidFill>
                <a:latin typeface="Arial" pitchFamily="34" charset="0"/>
                <a:ea typeface="幼圆" pitchFamily="0" charset="0"/>
                <a:cs typeface="Arial" pitchFamily="34" charset="0"/>
              </a:rPr>
              <a:t>: People may relapse or remain stuck in early stages, and the model does not fully account for social or environmental influences (Jack </a:t>
            </a:r>
            <a:r>
              <a:rPr lang="en-US" altLang="zh-CN" sz="1600" b="0" i="0" u="none" strike="noStrike" kern="1200" cap="none" spc="0" baseline="0">
                <a:solidFill>
                  <a:srgbClr val="404040"/>
                </a:solidFill>
                <a:latin typeface="Arial" pitchFamily="34" charset="0"/>
                <a:ea typeface="幼圆" pitchFamily="0" charset="0"/>
                <a:cs typeface="Arial" pitchFamily="34" charset="0"/>
              </a:rPr>
              <a:t>T.Pryor</a:t>
            </a:r>
            <a:r>
              <a:rPr lang="en-US" altLang="zh-CN" sz="1600" b="0" i="0" u="none" strike="noStrike" kern="1200" cap="none" spc="0" baseline="0">
                <a:solidFill>
                  <a:srgbClr val="404040"/>
                </a:solidFill>
                <a:latin typeface="Arial" pitchFamily="34" charset="0"/>
                <a:ea typeface="幼圆" pitchFamily="0" charset="0"/>
                <a:cs typeface="Arial" pitchFamily="34" charset="0"/>
              </a:rPr>
              <a:t>, Lachlan O, Cowley and Stephanie E. Simonds, 2022).</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85" name="图片"/>
          <p:cNvPicPr>
            <a:picLocks noChangeAspect="1"/>
          </p:cNvPicPr>
          <p:nvPr/>
        </p:nvPicPr>
        <p:blipFill>
          <a:blip r:embed="rId1" cstate="print"/>
          <a:stretch>
            <a:fillRect/>
          </a:stretch>
        </p:blipFill>
        <p:spPr>
          <a:xfrm rot="0">
            <a:off x="7915095" y="1807029"/>
            <a:ext cx="3777622" cy="3777621"/>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86" name="矩形"/>
          <p:cNvSpPr>
            <a:spLocks/>
          </p:cNvSpPr>
          <p:nvPr/>
        </p:nvSpPr>
        <p:spPr>
          <a:xfrm rot="0">
            <a:off x="8880677" y="6031357"/>
            <a:ext cx="6094069"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(Dreamstime,2024)</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287" name="矩形"/>
          <p:cNvSpPr>
            <a:spLocks/>
          </p:cNvSpPr>
          <p:nvPr/>
        </p:nvSpPr>
        <p:spPr>
          <a:xfrm rot="0">
            <a:off x="10064188" y="6495148"/>
            <a:ext cx="7488819"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921950931"/>
      </p:ext>
    </p:extLst>
  </p:cSld>
  <p:clrMapOvr>
    <a:masterClrMapping/>
  </p:clrMapOvr>
</p:sld>
</file>

<file path=ppt/slides/slide29.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88" name="文本框"/>
          <p:cNvSpPr>
            <a:spLocks noGrp="1"/>
          </p:cNvSpPr>
          <p:nvPr>
            <p:ph type="title"/>
          </p:nvPr>
        </p:nvSpPr>
        <p:spPr>
          <a:xfrm rot="0">
            <a:off x="2592926" y="264880"/>
            <a:ext cx="8911688" cy="80192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Health Belief Model</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89" name="文本框"/>
          <p:cNvSpPr>
            <a:spLocks noGrp="1"/>
          </p:cNvSpPr>
          <p:nvPr>
            <p:ph type="body" idx="1"/>
          </p:nvPr>
        </p:nvSpPr>
        <p:spPr>
          <a:xfrm rot="0">
            <a:off x="2592926" y="1066800"/>
            <a:ext cx="4384817" cy="5667835"/>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1000"/>
              </a:spcBef>
              <a:spcAft>
                <a:spcPts val="0"/>
              </a:spcAft>
              <a:buNone/>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Concept: The Health Belief Model explains health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based on individuals’ beliefs about risk, seriousness, benefits, and barriers, combined with cues to action and self-efficacy.</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Definition: HBM suggests people are more likely to change </a:t>
            </a:r>
            <a:r>
              <a:rPr lang="en-US" altLang="zh-CN" sz="16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600" b="0" i="0" u="none" strike="noStrike" kern="1200" cap="none" spc="0" baseline="0">
                <a:solidFill>
                  <a:srgbClr val="404040"/>
                </a:solidFill>
                <a:latin typeface="Arial" pitchFamily="34" charset="0"/>
                <a:ea typeface="幼圆" pitchFamily="0" charset="0"/>
                <a:cs typeface="Arial" pitchFamily="34" charset="0"/>
              </a:rPr>
              <a:t> when they believe they are susceptible to a serious health problem, that action will bring benefits, and that barriers are manageable (</a:t>
            </a:r>
            <a:r>
              <a:rPr lang="en-US" altLang="zh-CN" sz="1600" b="0" i="0" u="none" strike="noStrike" kern="1200" cap="none" spc="0" baseline="0">
                <a:solidFill>
                  <a:srgbClr val="404040"/>
                </a:solidFill>
                <a:latin typeface="Arial" pitchFamily="34" charset="0"/>
                <a:ea typeface="幼圆" pitchFamily="0" charset="0"/>
                <a:cs typeface="Arial" pitchFamily="34" charset="0"/>
              </a:rPr>
              <a:t>Pribadi</a:t>
            </a:r>
            <a:r>
              <a:rPr lang="en-US" altLang="zh-CN" sz="1600" b="0" i="0" u="none" strike="noStrike" kern="1200" cap="none" spc="0" baseline="0">
                <a:solidFill>
                  <a:srgbClr val="404040"/>
                </a:solidFill>
                <a:latin typeface="Arial" pitchFamily="34" charset="0"/>
                <a:ea typeface="幼圆" pitchFamily="0" charset="0"/>
                <a:cs typeface="Arial" pitchFamily="34" charset="0"/>
              </a:rPr>
              <a:t> </a:t>
            </a:r>
            <a:r>
              <a:rPr lang="en-US" altLang="zh-CN" sz="1600" b="0" i="1" u="none" strike="noStrike" kern="1200" cap="none" spc="0" baseline="0">
                <a:solidFill>
                  <a:srgbClr val="404040"/>
                </a:solidFill>
                <a:latin typeface="Arial" pitchFamily="34" charset="0"/>
                <a:ea typeface="幼圆" pitchFamily="0" charset="0"/>
                <a:cs typeface="Arial" pitchFamily="34" charset="0"/>
              </a:rPr>
              <a:t>et al</a:t>
            </a:r>
            <a:r>
              <a:rPr lang="en-US" altLang="zh-CN" sz="1600" b="0" i="0" u="none" strike="noStrike" kern="1200" cap="none" spc="0" baseline="0">
                <a:solidFill>
                  <a:srgbClr val="404040"/>
                </a:solidFill>
                <a:latin typeface="Arial" pitchFamily="34" charset="0"/>
                <a:ea typeface="幼圆" pitchFamily="0" charset="0"/>
                <a:cs typeface="Arial" pitchFamily="34" charset="0"/>
              </a:rPr>
              <a:t>., 2020)</a:t>
            </a:r>
            <a:r>
              <a:rPr lang="en-US" altLang="zh-CN" sz="1600" b="0" i="0" u="none" strike="noStrike" kern="1200" cap="none" spc="0" baseline="0">
                <a:solidFill>
                  <a:srgbClr val="404040"/>
                </a:solidFill>
                <a:latin typeface="Arial" pitchFamily="34" charset="0"/>
                <a:ea typeface="幼圆" pitchFamily="0" charset="0"/>
                <a:cs typeface="Arial" pitchFamily="34" charset="0"/>
              </a:rPr>
              <a:t>.</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Application (vape-smoking campaigns): Campaigns highlight health risks of vaping, </a:t>
            </a:r>
            <a:r>
              <a:rPr lang="en-US" altLang="zh-CN" sz="1600" b="0" i="0" u="none" strike="noStrike" kern="1200" cap="none" spc="0" baseline="0">
                <a:solidFill>
                  <a:srgbClr val="404040"/>
                </a:solidFill>
                <a:latin typeface="Arial" pitchFamily="34" charset="0"/>
                <a:ea typeface="幼圆" pitchFamily="0" charset="0"/>
                <a:cs typeface="Arial" pitchFamily="34" charset="0"/>
              </a:rPr>
              <a:t>emphasise</a:t>
            </a:r>
            <a:r>
              <a:rPr lang="en-US" altLang="zh-CN" sz="1600" b="0" i="0" u="none" strike="noStrike" kern="1200" cap="none" spc="0" baseline="0">
                <a:solidFill>
                  <a:srgbClr val="404040"/>
                </a:solidFill>
                <a:latin typeface="Arial" pitchFamily="34" charset="0"/>
                <a:ea typeface="幼圆" pitchFamily="0" charset="0"/>
                <a:cs typeface="Arial" pitchFamily="34" charset="0"/>
              </a:rPr>
              <a:t> benefits of quitting, reduce barriers through support services, and use NHS reminders as cues to action.</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Barrier: Low perceived risk, addiction, and social norms can reduce motivation to quit.</a:t>
            </a: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pic>
        <p:nvPicPr>
          <p:cNvPr id="290" name="图片"/>
          <p:cNvPicPr>
            <a:picLocks noChangeAspect="1"/>
          </p:cNvPicPr>
          <p:nvPr/>
        </p:nvPicPr>
        <p:blipFill>
          <a:blip r:embed="rId1" cstate="print"/>
          <a:stretch>
            <a:fillRect/>
          </a:stretch>
        </p:blipFill>
        <p:spPr>
          <a:xfrm rot="0">
            <a:off x="7732056" y="2077099"/>
            <a:ext cx="4159694" cy="2703802"/>
          </a:xfrm>
          <a:prstGeom prst="rect"/>
          <a:solidFill>
            <a:srgbClr val="EDEDED"/>
          </a:solidFill>
          <a:ln w="190500" cmpd="sng" cap="rnd">
            <a:solidFill>
              <a:srgbClr val="FFFFFF"/>
            </a:solidFill>
            <a:prstDash val="solid"/>
            <a:round/>
          </a:ln>
          <a:effectLst>
            <a:outerShdw sx="100000" sy="100000" algn="tl" rotWithShape="0" blurRad="50000" dist="0" dir="0">
              <a:srgbClr val="000000">
                <a:alpha val="40784"/>
              </a:srgbClr>
            </a:outerShdw>
          </a:effectLst>
        </p:spPr>
      </p:pic>
      <p:sp>
        <p:nvSpPr>
          <p:cNvPr id="291" name="矩形"/>
          <p:cNvSpPr>
            <a:spLocks/>
          </p:cNvSpPr>
          <p:nvPr/>
        </p:nvSpPr>
        <p:spPr>
          <a:xfrm rot="0">
            <a:off x="7732056" y="5034987"/>
            <a:ext cx="4502552"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(K Glaz, BK Rimer, K Viswanath,2015)</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
        <p:nvSpPr>
          <p:cNvPr id="292" name="矩形"/>
          <p:cNvSpPr>
            <a:spLocks/>
          </p:cNvSpPr>
          <p:nvPr/>
        </p:nvSpPr>
        <p:spPr>
          <a:xfrm rot="0">
            <a:off x="9599074" y="6365303"/>
            <a:ext cx="6117220" cy="369332"/>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860879333"/>
      </p:ext>
    </p:extLst>
  </p:cSld>
  <p:clrMapOvr>
    <a:masterClrMapping/>
  </p:clrMapOvr>
</p:sld>
</file>

<file path=ppt/slides/slide30.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93"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600" b="1" i="0" u="none" strike="noStrike" kern="1200" cap="none" spc="0" baseline="0">
                <a:solidFill>
                  <a:srgbClr val="262626"/>
                </a:solidFill>
                <a:latin typeface="Arial" pitchFamily="34" charset="0"/>
                <a:ea typeface="幼圆" pitchFamily="0" charset="0"/>
                <a:cs typeface="Arial" pitchFamily="34" charset="0"/>
              </a:rPr>
              <a:t>Barriers to Changing Vaping </a:t>
            </a:r>
            <a:r>
              <a:rPr lang="en-US" altLang="zh-CN" sz="3600" b="1" i="0" u="none" strike="noStrike" kern="1200" cap="none" spc="0" baseline="0">
                <a:solidFill>
                  <a:srgbClr val="262626"/>
                </a:solidFill>
                <a:latin typeface="Arial" pitchFamily="34" charset="0"/>
                <a:ea typeface="幼圆" pitchFamily="0" charset="0"/>
                <a:cs typeface="Arial" pitchFamily="34" charset="0"/>
              </a:rPr>
              <a:t>Behaviour</a:t>
            </a:r>
            <a:r>
              <a:rPr lang="en-US" altLang="zh-CN" sz="3600" b="1" i="0" u="none" strike="noStrike" kern="1200" cap="none" spc="0" baseline="0">
                <a:solidFill>
                  <a:srgbClr val="262626"/>
                </a:solidFill>
                <a:latin typeface="Arial" pitchFamily="34" charset="0"/>
                <a:ea typeface="幼圆" pitchFamily="0" charset="0"/>
                <a:cs typeface="Arial" pitchFamily="34" charset="0"/>
              </a:rPr>
              <a:t> (Youth Vaping - UK)</a:t>
            </a:r>
            <a:endParaRPr lang="zh-CN" altLang="en-US" sz="3600" b="1" i="0" u="none" strike="noStrike" kern="1200" cap="none" spc="0" baseline="0">
              <a:solidFill>
                <a:srgbClr val="262626"/>
              </a:solidFill>
              <a:latin typeface="Arial" pitchFamily="34" charset="0"/>
              <a:ea typeface="幼圆" pitchFamily="0" charset="0"/>
              <a:cs typeface="Arial" pitchFamily="34" charset="0"/>
            </a:endParaRPr>
          </a:p>
        </p:txBody>
      </p:sp>
      <p:sp>
        <p:nvSpPr>
          <p:cNvPr id="294"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Nicotine addiction reduces motivation to quit, making </a:t>
            </a:r>
            <a:r>
              <a:rPr lang="en-US" altLang="zh-CN" sz="17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0" u="none" strike="noStrike" kern="1200" cap="none" spc="0" baseline="0">
                <a:solidFill>
                  <a:srgbClr val="404040"/>
                </a:solidFill>
                <a:latin typeface="Arial" pitchFamily="34" charset="0"/>
                <a:ea typeface="幼圆" pitchFamily="0" charset="0"/>
                <a:cs typeface="Arial" pitchFamily="34" charset="0"/>
              </a:rPr>
              <a:t> change difficult even when young people are aware of health risks (NHS, 2023; McNeill et al., 2018).</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Low perceived harm of vaping compared to smoking leads to reduced urgency to stop(ASH, 2024; Public Health England, 2018).</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Strong peer pressure and social norms </a:t>
            </a:r>
            <a:r>
              <a:rPr lang="en-US" altLang="zh-CN" sz="1700" b="0" i="0" u="none" strike="noStrike" kern="1200" cap="none" spc="0" baseline="0">
                <a:solidFill>
                  <a:srgbClr val="404040"/>
                </a:solidFill>
                <a:latin typeface="Arial" pitchFamily="34" charset="0"/>
                <a:ea typeface="幼圆" pitchFamily="0" charset="0"/>
                <a:cs typeface="Arial" pitchFamily="34" charset="0"/>
              </a:rPr>
              <a:t>normalise</a:t>
            </a:r>
            <a:r>
              <a:rPr lang="en-US" altLang="zh-CN" sz="1700" b="0" i="0" u="none" strike="noStrike" kern="1200" cap="none" spc="0" baseline="0">
                <a:solidFill>
                  <a:srgbClr val="404040"/>
                </a:solidFill>
                <a:latin typeface="Arial" pitchFamily="34" charset="0"/>
                <a:ea typeface="幼圆" pitchFamily="0" charset="0"/>
                <a:cs typeface="Arial" pitchFamily="34" charset="0"/>
              </a:rPr>
              <a:t> vaping among young people, discouraging quitting(Office for Health Improvement and Disparities, 2023). </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Easy access to disposable vapes through shops, peers, and online sources increases opportunity to continue vaping (UK Government, 2023). </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Social media marketing and </a:t>
            </a:r>
            <a:r>
              <a:rPr lang="en-US" altLang="zh-CN" sz="1700" b="0" i="0" u="none" strike="noStrike" kern="1200" cap="none" spc="0" baseline="0">
                <a:solidFill>
                  <a:srgbClr val="404040"/>
                </a:solidFill>
                <a:latin typeface="Arial" pitchFamily="34" charset="0"/>
                <a:ea typeface="幼圆" pitchFamily="0" charset="0"/>
                <a:cs typeface="Arial" pitchFamily="34" charset="0"/>
              </a:rPr>
              <a:t>flavoured</a:t>
            </a:r>
            <a:r>
              <a:rPr lang="en-US" altLang="zh-CN" sz="1700" b="0" i="0" u="none" strike="noStrike" kern="1200" cap="none" spc="0" baseline="0">
                <a:solidFill>
                  <a:srgbClr val="404040"/>
                </a:solidFill>
                <a:latin typeface="Arial" pitchFamily="34" charset="0"/>
                <a:ea typeface="幼圆" pitchFamily="0" charset="0"/>
                <a:cs typeface="Arial" pitchFamily="34" charset="0"/>
              </a:rPr>
              <a:t> products increase appeal and reinforce vaping </a:t>
            </a:r>
            <a:r>
              <a:rPr lang="en-US" altLang="zh-CN" sz="17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0" u="none" strike="noStrike" kern="1200" cap="none" spc="0" baseline="0">
                <a:solidFill>
                  <a:srgbClr val="404040"/>
                </a:solidFill>
                <a:latin typeface="Arial" pitchFamily="34" charset="0"/>
                <a:ea typeface="幼圆" pitchFamily="0" charset="0"/>
                <a:cs typeface="Arial" pitchFamily="34" charset="0"/>
              </a:rPr>
              <a:t> (WHO, 2022; ASH, 2024).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 Low self-efficacy and fear of withdrawal symptoms reduce confidence in quitting successfully (Brwon, Shahab &amp; West, 2019).</a:t>
            </a: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
        <p:nvSpPr>
          <p:cNvPr id="295" name="矩形"/>
          <p:cNvSpPr>
            <a:spLocks/>
          </p:cNvSpPr>
          <p:nvPr/>
        </p:nvSpPr>
        <p:spPr>
          <a:xfrm rot="0">
            <a:off x="9841375" y="6349242"/>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719821045"/>
      </p:ext>
    </p:extLst>
  </p:cSld>
  <p:clrMapOvr>
    <a:masterClrMapping/>
  </p:clrMapOvr>
</p:sld>
</file>

<file path=ppt/slides/slide31.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96" name="文本框"/>
          <p:cNvSpPr>
            <a:spLocks noGrp="1"/>
          </p:cNvSpPr>
          <p:nvPr>
            <p:ph type="title"/>
          </p:nvPr>
        </p:nvSpPr>
        <p:spPr>
          <a:xfrm rot="0">
            <a:off x="2592926" y="624110"/>
            <a:ext cx="8911688" cy="1280889"/>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r>
              <a:rPr lang="en-US" altLang="zh-CN" sz="3200" b="1" i="0" u="none" strike="noStrike" kern="1200" cap="none" spc="0" baseline="0">
                <a:solidFill>
                  <a:srgbClr val="262626"/>
                </a:solidFill>
                <a:latin typeface="Arial" pitchFamily="34" charset="0"/>
                <a:ea typeface="幼圆" pitchFamily="0" charset="0"/>
                <a:cs typeface="Arial" pitchFamily="34" charset="0"/>
              </a:rPr>
              <a:t>Campaign Solutions to Overcome </a:t>
            </a:r>
            <a:r>
              <a:rPr lang="en-US" altLang="zh-CN" sz="3200" b="1" i="0" u="none" strike="noStrike" kern="1200" cap="none" spc="0" baseline="0">
                <a:solidFill>
                  <a:srgbClr val="262626"/>
                </a:solidFill>
                <a:latin typeface="Arial" pitchFamily="34" charset="0"/>
                <a:ea typeface="幼圆" pitchFamily="0" charset="0"/>
                <a:cs typeface="Arial" pitchFamily="34" charset="0"/>
              </a:rPr>
              <a:t>Behaviour</a:t>
            </a:r>
            <a:r>
              <a:rPr lang="en-US" altLang="zh-CN" sz="3200" b="1" i="0" u="none" strike="noStrike" kern="1200" cap="none" spc="0" baseline="0">
                <a:solidFill>
                  <a:srgbClr val="262626"/>
                </a:solidFill>
                <a:latin typeface="Arial" pitchFamily="34" charset="0"/>
                <a:ea typeface="幼圆" pitchFamily="0" charset="0"/>
                <a:cs typeface="Arial" pitchFamily="34" charset="0"/>
              </a:rPr>
              <a:t> Change Challenges (Youth Vaping - UK)</a:t>
            </a:r>
            <a:endParaRPr lang="zh-CN" altLang="en-US" sz="3200" b="1" i="0" u="none" strike="noStrike" kern="1200" cap="none" spc="0" baseline="0">
              <a:solidFill>
                <a:srgbClr val="262626"/>
              </a:solidFill>
              <a:latin typeface="Arial" pitchFamily="34" charset="0"/>
              <a:ea typeface="幼圆" pitchFamily="0" charset="0"/>
              <a:cs typeface="Arial" pitchFamily="34" charset="0"/>
            </a:endParaRPr>
          </a:p>
        </p:txBody>
      </p:sp>
      <p:sp>
        <p:nvSpPr>
          <p:cNvPr id="297" name="文本框"/>
          <p:cNvSpPr>
            <a:spLocks noGrp="1"/>
          </p:cNvSpPr>
          <p:nvPr>
            <p:ph type="body" idx="1"/>
          </p:nvPr>
        </p:nvSpPr>
        <p:spPr>
          <a:xfrm rot="0">
            <a:off x="2589212" y="2133600"/>
            <a:ext cx="8915399" cy="3777621"/>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Peer-Led and Youth-Focused Interventions (Veenstra and Laninga- Wijnen,2022).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Restricting Opportunity and Access (Fan et al.,2025).</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Behavioural</a:t>
            </a:r>
            <a:r>
              <a:rPr lang="en-US" altLang="zh-CN" sz="1800" b="0" i="0" u="none" strike="noStrike" kern="1200" cap="none" spc="0" baseline="0">
                <a:solidFill>
                  <a:srgbClr val="404040"/>
                </a:solidFill>
                <a:latin typeface="Arial" pitchFamily="34" charset="0"/>
                <a:ea typeface="幼圆" pitchFamily="0" charset="0"/>
                <a:cs typeface="Arial" pitchFamily="34" charset="0"/>
              </a:rPr>
              <a:t> Skills and Quit Support (Smith, P.,2021).</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Motivational and Positive Messaging </a:t>
            </a:r>
            <a:r>
              <a:rPr lang="en-US" altLang="zh-CN" sz="1800" b="0" i="0" u="none" strike="noStrike" kern="1200" cap="none" spc="0" baseline="0">
                <a:solidFill>
                  <a:srgbClr val="404040"/>
                </a:solidFill>
                <a:latin typeface="Arial" pitchFamily="34" charset="0"/>
                <a:ea typeface="幼圆" pitchFamily="0" charset="0"/>
                <a:cs typeface="Arial" pitchFamily="34" charset="0"/>
              </a:rPr>
              <a:t>(Talbot and Branley-Bell,2022).</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Education and Awareness Campaigns(</a:t>
            </a:r>
            <a:r>
              <a:rPr lang="en-US" altLang="zh-CN" sz="1800" b="0" i="0" u="none" strike="noStrike" kern="1200" cap="none" spc="0" baseline="0">
                <a:solidFill>
                  <a:srgbClr val="404040"/>
                </a:solidFill>
                <a:latin typeface="Arial" pitchFamily="34" charset="0"/>
                <a:ea typeface="幼圆" pitchFamily="0" charset="0"/>
                <a:cs typeface="Arial" pitchFamily="34" charset="0"/>
              </a:rPr>
              <a:t>McNeill et al.,2018).</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Health education campaigns to increase awareness of nicotine addiction and health risks, correcting the belief that vaping is harmless (NHS, 2023; WHO, 2022).</a:t>
            </a:r>
            <a:endParaRPr lang="zh-CN" altLang="en-US" sz="1800" b="0" i="0" u="none" strike="noStrike" kern="1200" cap="none" spc="0" baseline="0">
              <a:solidFill>
                <a:srgbClr val="404040"/>
              </a:solidFill>
              <a:latin typeface="Arial" pitchFamily="34" charset="0"/>
              <a:ea typeface="幼圆" pitchFamily="0" charset="0"/>
              <a:cs typeface="Arial" pitchFamily="34" charset="0"/>
            </a:endParaRPr>
          </a:p>
        </p:txBody>
      </p:sp>
      <p:sp>
        <p:nvSpPr>
          <p:cNvPr id="298" name="矩形"/>
          <p:cNvSpPr>
            <a:spLocks/>
          </p:cNvSpPr>
          <p:nvPr/>
        </p:nvSpPr>
        <p:spPr>
          <a:xfrm rot="0">
            <a:off x="9609881" y="6383967"/>
            <a:ext cx="6094070" cy="369331"/>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Arial" pitchFamily="34" charset="0"/>
                <a:ea typeface="幼圆" pitchFamily="0" charset="0"/>
                <a:cs typeface="Arial" pitchFamily="34" charset="0"/>
              </a:rPr>
              <a:t>Hetvi </a:t>
            </a:r>
            <a:r>
              <a:rPr lang="en-US" altLang="zh-CN" sz="1800" b="0" i="0" u="none" strike="noStrike" kern="1200" cap="none" spc="0" baseline="0">
                <a:solidFill>
                  <a:schemeClr val="tx1"/>
                </a:solidFill>
                <a:latin typeface="Arial" pitchFamily="34" charset="0"/>
                <a:ea typeface="幼圆" pitchFamily="0" charset="0"/>
                <a:cs typeface="Arial" pitchFamily="34" charset="0"/>
              </a:rPr>
              <a:t>Sangdot</a:t>
            </a:r>
            <a:endParaRPr lang="zh-CN" altLang="en-US" sz="1800" b="0" i="0" u="none" strike="noStrike" kern="1200" cap="none" spc="0" baseline="0">
              <a:solidFill>
                <a:schemeClr val="tx1"/>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779807803"/>
      </p:ext>
    </p:extLst>
  </p:cSld>
  <p:clrMapOvr>
    <a:masterClrMapping/>
  </p:clrMapOvr>
</p:sld>
</file>

<file path=ppt/slides/slide32.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299" name="文本框"/>
          <p:cNvSpPr>
            <a:spLocks noGrp="1"/>
          </p:cNvSpPr>
          <p:nvPr>
            <p:ph type="title"/>
          </p:nvPr>
        </p:nvSpPr>
        <p:spPr>
          <a:xfrm rot="0">
            <a:off x="2592926" y="0"/>
            <a:ext cx="8911688" cy="604164"/>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100000"/>
              </a:lnSpc>
              <a:spcBef>
                <a:spcPts val="0"/>
              </a:spcBef>
              <a:spcAft>
                <a:spcPts val="0"/>
              </a:spcAft>
              <a:buNone/>
            </a:pPr>
            <a:r>
              <a:rPr lang="en-US" altLang="zh-CN" sz="3200" b="0" i="0" u="none" strike="noStrike" kern="1200" cap="none" spc="0" baseline="0">
                <a:solidFill>
                  <a:srgbClr val="262626"/>
                </a:solidFill>
                <a:latin typeface="Arial" pitchFamily="34" charset="0"/>
                <a:ea typeface="幼圆" pitchFamily="0" charset="0"/>
                <a:cs typeface="Arial" pitchFamily="34" charset="0"/>
              </a:rPr>
              <a:t>References</a:t>
            </a:r>
            <a:endParaRPr lang="zh-CN" altLang="en-US" sz="3200" b="0" i="0" u="none" strike="noStrike" kern="1200" cap="none" spc="0" baseline="0">
              <a:solidFill>
                <a:srgbClr val="262626"/>
              </a:solidFill>
              <a:latin typeface="Arial" pitchFamily="34" charset="0"/>
              <a:ea typeface="幼圆" pitchFamily="0" charset="0"/>
              <a:cs typeface="Arial" pitchFamily="34" charset="0"/>
            </a:endParaRPr>
          </a:p>
        </p:txBody>
      </p:sp>
      <p:sp>
        <p:nvSpPr>
          <p:cNvPr id="300" name="文本框"/>
          <p:cNvSpPr>
            <a:spLocks noGrp="1"/>
          </p:cNvSpPr>
          <p:nvPr>
            <p:ph type="body" idx="1"/>
          </p:nvPr>
        </p:nvSpPr>
        <p:spPr>
          <a:xfrm rot="0">
            <a:off x="2592926" y="604164"/>
            <a:ext cx="8915398" cy="644977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Action on Smoking and Health (ASH) (2024) Use of e-cigarettes among young people in Great Britain. Available at: https://ash.org.uk/key-topics/youth-vaping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Action on Smoking and Health (ASH) (2025) Youth vaping in Great Britain. Available at: https://ash.org.uk/key-topics/youth-vaping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Action on Smoking and Health (ASH), 2025. </a:t>
            </a:r>
            <a:r>
              <a:rPr lang="en-US" altLang="zh-CN" sz="1700" b="0" i="1" u="none" strike="noStrike" kern="1200" cap="none" spc="0" baseline="0">
                <a:solidFill>
                  <a:srgbClr val="404040"/>
                </a:solidFill>
                <a:latin typeface="Arial" pitchFamily="34" charset="0"/>
                <a:ea typeface="幼圆" pitchFamily="0" charset="0"/>
                <a:cs typeface="Arial" pitchFamily="34" charset="0"/>
              </a:rPr>
              <a:t>Youth vaping information and school resources</a:t>
            </a:r>
            <a:r>
              <a:rPr lang="en-US" altLang="zh-CN" sz="17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1"/>
              </a:rPr>
              <a:t>https://ash.org.uk</a:t>
            </a:r>
            <a:r>
              <a:rPr lang="en-US" altLang="zh-CN" sz="1700" b="0" i="0" u="none" strike="noStrike" kern="1200" cap="none" spc="0" baseline="0">
                <a:solidFill>
                  <a:srgbClr val="404040"/>
                </a:solidFill>
                <a:latin typeface="Arial" pitchFamily="34" charset="0"/>
                <a:ea typeface="幼圆" pitchFamily="0" charset="0"/>
                <a:cs typeface="Arial" pitchFamily="34" charset="0"/>
              </a:rPr>
              <a:t> [Accessed 13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Association of Directors of Public Health (ADPH), 2025. </a:t>
            </a:r>
            <a:r>
              <a:rPr lang="en-US" altLang="zh-CN" sz="1700" b="0" i="1" u="none" strike="noStrike" kern="1200" cap="none" spc="0" baseline="0">
                <a:solidFill>
                  <a:srgbClr val="404040"/>
                </a:solidFill>
                <a:latin typeface="Arial" pitchFamily="34" charset="0"/>
                <a:ea typeface="幼圆" pitchFamily="0" charset="0"/>
                <a:cs typeface="Arial" pitchFamily="34" charset="0"/>
              </a:rPr>
              <a:t>Youth protection and vaping policy position</a:t>
            </a:r>
            <a:r>
              <a:rPr lang="en-US" altLang="zh-CN" sz="17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2"/>
              </a:rPr>
              <a:t>https://www.adph.org.uk</a:t>
            </a:r>
            <a:r>
              <a:rPr lang="en-US" altLang="zh-CN" sz="1700" b="0" i="0" u="none" strike="noStrike" kern="1200" cap="none" spc="0" baseline="0">
                <a:solidFill>
                  <a:srgbClr val="404040"/>
                </a:solidFill>
                <a:latin typeface="Arial" pitchFamily="34" charset="0"/>
                <a:ea typeface="幼圆" pitchFamily="0" charset="0"/>
                <a:cs typeface="Arial" pitchFamily="34" charset="0"/>
              </a:rPr>
              <a:t> [Accessed 13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Australian Government Department of Health (2026) Vaping – Give up for good. Available at: https://www.health.gov.au/give-up-for-good/vaping(Accessed: 8 February 2026). </a:t>
            </a:r>
            <a:endParaRPr lang="en-US" altLang="zh-CN" sz="1700" b="0"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Caruso, E., Parmer, J., Allen, L., Maiuri, A., Mangan, J., Bouwkamp, B. and DeLuca, N., 2024. Process and outcome evaluation of the Centers for Disease Control and Prevention’s Think. Test. Treat TB health communications campaign, United States, March–September 2022. </a:t>
            </a:r>
            <a:r>
              <a:rPr lang="en-US" altLang="zh-CN" sz="1700" b="0" i="1" u="none" strike="noStrike" kern="1200" cap="none" spc="0" baseline="0">
                <a:solidFill>
                  <a:srgbClr val="404040"/>
                </a:solidFill>
                <a:latin typeface="Arial" pitchFamily="34" charset="0"/>
                <a:ea typeface="幼圆" pitchFamily="0" charset="0"/>
                <a:cs typeface="Arial" pitchFamily="34" charset="0"/>
              </a:rPr>
              <a:t>Public Health Reports</a:t>
            </a:r>
            <a:r>
              <a:rPr lang="en-US" altLang="zh-CN" sz="1700" b="0" i="0" u="none" strike="noStrike" kern="1200" cap="none" spc="0" baseline="0">
                <a:solidFill>
                  <a:srgbClr val="404040"/>
                </a:solidFill>
                <a:latin typeface="Arial" pitchFamily="34" charset="0"/>
                <a:ea typeface="幼圆" pitchFamily="0" charset="0"/>
                <a:cs typeface="Arial" pitchFamily="34" charset="0"/>
              </a:rPr>
              <a:t>, 140(1), pp.13–21.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3"/>
              </a:rPr>
              <a:t>https://doi.org/10.1177/00333549241268644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Centers for Disease Control and Prevention (CDC) (2023) Health effects of vaping. Available at: https://www.cdc.gov/tobacco/e-cigarettes/health-effects.html (Accessed: 7 February 2026).</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529370295"/>
      </p:ext>
    </p:extLst>
  </p:cSld>
  <p:clrMapOvr>
    <a:masterClrMapping/>
  </p:clrMapOvr>
</p:sld>
</file>

<file path=ppt/slides/slide33.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1" name="文本框"/>
          <p:cNvSpPr>
            <a:spLocks noGrp="1"/>
          </p:cNvSpPr>
          <p:nvPr>
            <p:ph type="body" idx="1"/>
          </p:nvPr>
        </p:nvSpPr>
        <p:spPr>
          <a:xfrm rot="0">
            <a:off x="2461891" y="353786"/>
            <a:ext cx="8915399" cy="6504213"/>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Centers for Disease Control and Prevention (CDC) (2025) Health effects of vaping. Available at: https://www.cdc.gov/tobacco/e-cigarettes/health-effects.html (Accessed: 13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Essex County Council, 2025. </a:t>
            </a:r>
            <a:r>
              <a:rPr lang="en-US" altLang="zh-CN" sz="1600" b="0" i="1" u="none" strike="noStrike" kern="1200" cap="none" spc="0" baseline="0">
                <a:solidFill>
                  <a:srgbClr val="404040"/>
                </a:solidFill>
                <a:latin typeface="Arial" pitchFamily="34" charset="0"/>
                <a:ea typeface="幼圆" pitchFamily="0" charset="0"/>
                <a:cs typeface="Arial" pitchFamily="34" charset="0"/>
              </a:rPr>
              <a:t>Youth vaping resources for schools, parents and communities</a:t>
            </a:r>
            <a:r>
              <a:rPr lang="en-US" altLang="zh-CN" sz="16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600" b="0" i="0" u="none" strike="noStrike" kern="1200" cap="none" spc="0" baseline="0">
                <a:solidFill>
                  <a:srgbClr val="404040"/>
                </a:solidFill>
                <a:latin typeface="Arial" pitchFamily="34" charset="0"/>
                <a:ea typeface="幼圆" pitchFamily="0" charset="0"/>
                <a:cs typeface="Arial" pitchFamily="34" charset="0"/>
                <a:hlinkClick r:id="rId1"/>
              </a:rPr>
              <a:t>https://www.essex.gov.uk</a:t>
            </a:r>
            <a:r>
              <a:rPr lang="en-US" altLang="zh-CN" sz="1600" b="0" i="0" u="none" strike="noStrike" kern="1200" cap="none" spc="0" baseline="0">
                <a:solidFill>
                  <a:srgbClr val="404040"/>
                </a:solidFill>
                <a:latin typeface="Arial" pitchFamily="34" charset="0"/>
                <a:ea typeface="幼圆" pitchFamily="0" charset="0"/>
                <a:cs typeface="Arial" pitchFamily="34" charset="0"/>
              </a:rPr>
              <a:t> [Accessed 12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Fan, J., Brown, J., Cox, S., Shahab, L. and Jackson, S.E. (2025) ‘Level of support for proposed vaping policies: an online survey of UK’, International Journal of Drug Policy, 142. Available at: https://www.elsevier.com/locate/drugpo (Accessed: 13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Healthline (2023) Benefits of quitting vaping. Available at: https://www.healthline.com/health/benefits-of-quitting-vaping (Accessed: 7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ICE Creates (2025) Supporting young people to stop vaping safely. 10 November.</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Jackson, S.E., Shahab, L., West, R. and Brown, J., 2019. </a:t>
            </a:r>
            <a:r>
              <a:rPr lang="en-US" altLang="zh-CN" sz="1600" b="0" i="1" u="none" strike="noStrike" kern="1200" cap="none" spc="0" baseline="0">
                <a:solidFill>
                  <a:srgbClr val="404040"/>
                </a:solidFill>
                <a:latin typeface="Arial" pitchFamily="34" charset="0"/>
                <a:ea typeface="幼圆" pitchFamily="0" charset="0"/>
                <a:cs typeface="Arial" pitchFamily="34" charset="0"/>
              </a:rPr>
              <a:t>Associations between dual use of e-cigarettes and smoking cessation: A prospective study of smokers in England.</a:t>
            </a:r>
            <a:r>
              <a:rPr lang="en-US" altLang="zh-CN" sz="1600" b="0" i="0" u="none" strike="noStrike" kern="1200" cap="none" spc="0" baseline="0">
                <a:solidFill>
                  <a:srgbClr val="404040"/>
                </a:solidFill>
                <a:latin typeface="Arial" pitchFamily="34" charset="0"/>
                <a:ea typeface="幼圆" pitchFamily="0" charset="0"/>
                <a:cs typeface="Arial" pitchFamily="34" charset="0"/>
              </a:rPr>
              <a:t> Addictive Behaviors, 103, p.106230. https://doi.org/10.1016/j.addbeh.2019.106230</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600" b="0" i="0" u="none" strike="noStrike" kern="1200" cap="none" spc="0" baseline="0">
                <a:solidFill>
                  <a:srgbClr val="404040"/>
                </a:solidFill>
                <a:latin typeface="Arial" pitchFamily="34" charset="0"/>
                <a:ea typeface="幼圆" pitchFamily="0" charset="0"/>
                <a:cs typeface="Arial" pitchFamily="34" charset="0"/>
              </a:rPr>
              <a:t>Jesch, E., Kikut, A.I. and Hornik, R. (2023) ‘Comparing belief in short-term versus long-term consequences of smoking and vaping as predictors of non-use in a 3-year nationally representative survey study of US youth’, Tobacco Control, 32(4), pp. 435–442. Available at: https://doi.org/10.1136/tobaccocontrol-2021-056886 (Accessed: 13 February 2026).</a:t>
            </a: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en-US" altLang="zh-CN" sz="16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100000"/>
              </a:lnSpc>
              <a:spcBef>
                <a:spcPts val="1000"/>
              </a:spcBef>
              <a:spcAft>
                <a:spcPts val="0"/>
              </a:spcAft>
              <a:buNone/>
            </a:pPr>
            <a:endParaRPr lang="zh-CN" altLang="en-US" sz="16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523347070"/>
      </p:ext>
    </p:extLst>
  </p:cSld>
  <p:clrMapOvr>
    <a:masterClrMapping/>
  </p:clrMapOvr>
</p:sld>
</file>

<file path=ppt/slides/slide34.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2" name="文本框"/>
          <p:cNvSpPr>
            <a:spLocks noGrp="1"/>
          </p:cNvSpPr>
          <p:nvPr>
            <p:ph type="body" idx="1"/>
          </p:nvPr>
        </p:nvSpPr>
        <p:spPr>
          <a:xfrm rot="0">
            <a:off x="2589212" y="402771"/>
            <a:ext cx="8915399" cy="645522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McNeill, A., Brose, L.S., Calder, R., Bauld, L. and Robson, D. (2018) Evidence review of e-cigarettes and heated tobacco products. London: Public Health England</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McNeill, A., </a:t>
            </a:r>
            <a:r>
              <a:rPr lang="en-US" altLang="zh-CN" sz="1700" b="0" i="0" u="none" strike="noStrike" kern="1200" cap="none" spc="0" baseline="0">
                <a:solidFill>
                  <a:srgbClr val="404040"/>
                </a:solidFill>
                <a:latin typeface="Arial" pitchFamily="34" charset="0"/>
                <a:ea typeface="幼圆" pitchFamily="0" charset="0"/>
                <a:cs typeface="Arial" pitchFamily="34" charset="0"/>
              </a:rPr>
              <a:t>Simonavičius</a:t>
            </a:r>
            <a:r>
              <a:rPr lang="en-US" altLang="zh-CN" sz="1700" b="0" i="0" u="none" strike="noStrike" kern="1200" cap="none" spc="0" baseline="0">
                <a:solidFill>
                  <a:srgbClr val="404040"/>
                </a:solidFill>
                <a:latin typeface="Arial" pitchFamily="34" charset="0"/>
                <a:ea typeface="幼圆" pitchFamily="0" charset="0"/>
                <a:cs typeface="Arial" pitchFamily="34" charset="0"/>
              </a:rPr>
              <a:t>, E., Brose, L.S., Taylor, E., East, K., </a:t>
            </a:r>
            <a:r>
              <a:rPr lang="en-US" altLang="zh-CN" sz="1700" b="0" i="0" u="none" strike="noStrike" kern="1200" cap="none" spc="0" baseline="0">
                <a:solidFill>
                  <a:srgbClr val="404040"/>
                </a:solidFill>
                <a:latin typeface="Arial" pitchFamily="34" charset="0"/>
                <a:ea typeface="幼圆" pitchFamily="0" charset="0"/>
                <a:cs typeface="Arial" pitchFamily="34" charset="0"/>
              </a:rPr>
              <a:t>Zuikova</a:t>
            </a:r>
            <a:r>
              <a:rPr lang="en-US" altLang="zh-CN" sz="1700" b="0" i="0" u="none" strike="noStrike" kern="1200" cap="none" spc="0" baseline="0">
                <a:solidFill>
                  <a:srgbClr val="404040"/>
                </a:solidFill>
                <a:latin typeface="Arial" pitchFamily="34" charset="0"/>
                <a:ea typeface="幼圆" pitchFamily="0" charset="0"/>
                <a:cs typeface="Arial" pitchFamily="34" charset="0"/>
              </a:rPr>
              <a:t>, E., Calder, R. and Robson, D., 2022. </a:t>
            </a:r>
            <a:r>
              <a:rPr lang="en-US" altLang="zh-CN" sz="1700" b="0" i="1" u="none" strike="noStrike" kern="1200" cap="none" spc="0" baseline="0">
                <a:solidFill>
                  <a:srgbClr val="404040"/>
                </a:solidFill>
                <a:latin typeface="Arial" pitchFamily="34" charset="0"/>
                <a:ea typeface="幼圆" pitchFamily="0" charset="0"/>
                <a:cs typeface="Arial" pitchFamily="34" charset="0"/>
              </a:rPr>
              <a:t>Nicotine vaping in England: an evidence update including health risks and perceptions</a:t>
            </a:r>
            <a:r>
              <a:rPr lang="en-US" altLang="zh-CN" sz="1700" b="0" i="0" u="none" strike="noStrike" kern="1200" cap="none" spc="0" baseline="0">
                <a:solidFill>
                  <a:srgbClr val="404040"/>
                </a:solidFill>
                <a:latin typeface="Arial" pitchFamily="34" charset="0"/>
                <a:ea typeface="幼圆" pitchFamily="0" charset="0"/>
                <a:cs typeface="Arial" pitchFamily="34" charset="0"/>
              </a:rPr>
              <a:t>. Report commissioned by the Office for Health Improvement and Disparities, 29 September 2022</a:t>
            </a:r>
            <a:r>
              <a:rPr lang="en-US" altLang="zh-CN" sz="1700" b="0" i="0" u="none" strike="noStrike" kern="1200" cap="none" spc="0" baseline="0">
                <a:solidFill>
                  <a:srgbClr val="404040"/>
                </a:solidFill>
                <a:latin typeface="Century Gothic" pitchFamily="0" charset="0"/>
                <a:ea typeface="幼圆" pitchFamily="0" charset="0"/>
                <a:cs typeface="Lucida Sans"/>
              </a:rPr>
              <a:t>. </a:t>
            </a:r>
            <a:endParaRPr lang="en-US" altLang="zh-CN" sz="1700" b="0" i="0" u="none" strike="noStrike" kern="1200" cap="none" spc="0" baseline="0">
              <a:solidFill>
                <a:srgbClr val="404040"/>
              </a:solidFill>
              <a:latin typeface="Century Gothic" pitchFamily="0" charset="0"/>
              <a:ea typeface="幼圆" pitchFamily="0" charset="0"/>
              <a:cs typeface="Lucida Sans"/>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Mughis</a:t>
            </a:r>
            <a:r>
              <a:rPr lang="en-US" altLang="zh-CN" sz="1700" b="0" i="0" u="none" strike="noStrike" kern="1200" cap="none" spc="0" baseline="0">
                <a:solidFill>
                  <a:srgbClr val="404040"/>
                </a:solidFill>
                <a:latin typeface="Arial" pitchFamily="34" charset="0"/>
                <a:ea typeface="幼圆" pitchFamily="0" charset="0"/>
                <a:cs typeface="Arial" pitchFamily="34" charset="0"/>
              </a:rPr>
              <a:t>, M., Ahmad, M., Rashid, H., Nasir, A., Mukarram, H., Chaudhary, S., Tariq, S. and Zaman, T., 2024. </a:t>
            </a:r>
            <a:r>
              <a:rPr lang="en-US" altLang="zh-CN" sz="1700" b="0" i="1" u="none" strike="noStrike" kern="1200" cap="none" spc="0" baseline="0">
                <a:solidFill>
                  <a:srgbClr val="404040"/>
                </a:solidFill>
                <a:latin typeface="Arial" pitchFamily="34" charset="0"/>
                <a:ea typeface="幼圆" pitchFamily="0" charset="0"/>
                <a:cs typeface="Arial" pitchFamily="34" charset="0"/>
              </a:rPr>
              <a:t>Assessment of respiratory health implications of vaping: a systematic review of toxicity mechanisms and adverse effects of electronic nicotine delivery systems</a:t>
            </a:r>
            <a:r>
              <a:rPr lang="en-US" altLang="zh-CN" sz="1700" b="0" i="0" u="none" strike="noStrike" kern="1200" cap="none" spc="0" baseline="0">
                <a:solidFill>
                  <a:srgbClr val="404040"/>
                </a:solidFill>
                <a:latin typeface="Arial" pitchFamily="34" charset="0"/>
                <a:ea typeface="幼圆" pitchFamily="0" charset="0"/>
                <a:cs typeface="Arial" pitchFamily="34" charset="0"/>
              </a:rPr>
              <a:t>. </a:t>
            </a:r>
            <a:r>
              <a:rPr lang="en-US" altLang="zh-CN" sz="1700" b="0" i="0" u="none" strike="noStrike" kern="1200" cap="none" spc="0" baseline="0">
                <a:solidFill>
                  <a:srgbClr val="404040"/>
                </a:solidFill>
                <a:latin typeface="Arial" pitchFamily="34" charset="0"/>
                <a:ea typeface="幼圆" pitchFamily="0" charset="0"/>
                <a:cs typeface="Arial" pitchFamily="34" charset="0"/>
              </a:rPr>
              <a:t>Cureus</a:t>
            </a:r>
            <a:r>
              <a:rPr lang="en-US" altLang="zh-CN" sz="1700" b="0" i="0" u="none" strike="noStrike" kern="1200" cap="none" spc="0" baseline="0">
                <a:solidFill>
                  <a:srgbClr val="404040"/>
                </a:solidFill>
                <a:latin typeface="Arial" pitchFamily="34" charset="0"/>
                <a:ea typeface="幼圆" pitchFamily="0" charset="0"/>
                <a:cs typeface="Arial" pitchFamily="34" charset="0"/>
              </a:rPr>
              <a:t>, 16(9), e69236.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1"/>
              </a:rPr>
              <a:t>https://doi.org/10.7759/cureus.69236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National Centre for Smoking Cessation and Training (2025). Evidence: young people and vaping — patterns and prevalence of vaping in young people. London: National Centre for Smoking Cessation and Training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NHS (2023) Vaping myths and the facts. Available at: https://www.nhs.uk/better-health/quit-smoking/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NHS (2025) Young people and vaping. Available at: https://www.nhs.uk/better-health/quit-smoking/help-others-quit/young-people-and-vaping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Nicorette (2024) 10 tips to stop smoking. Available at: https://www.nicorette.co.uk/getting-ready-to-quit/10-tips-to-stop-smoking?</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Office for Health Improvement and Disparities (2023) Youth vaping in England. London: OHID.</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Office for National Statistics (ONS) (2024) Adult smoking habits in the UK. Available at: https://www.ons.gov.uk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0" indent="0" algn="l">
              <a:lnSpc>
                <a:spcPct val="80000"/>
              </a:lnSpc>
              <a:spcBef>
                <a:spcPts val="1000"/>
              </a:spcBef>
              <a:spcAft>
                <a:spcPts val="0"/>
              </a:spcAft>
              <a:buNone/>
            </a:pP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1459359710"/>
      </p:ext>
    </p:extLst>
  </p:cSld>
  <p:clrMapOvr>
    <a:masterClrMapping/>
  </p:clrMapOvr>
</p:sld>
</file>

<file path=ppt/slides/slide35.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3" name="文本框"/>
          <p:cNvSpPr>
            <a:spLocks noGrp="1"/>
          </p:cNvSpPr>
          <p:nvPr>
            <p:ph type="body" idx="1"/>
          </p:nvPr>
        </p:nvSpPr>
        <p:spPr>
          <a:xfrm rot="0">
            <a:off x="2589212" y="250371"/>
            <a:ext cx="8915399" cy="6379029"/>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Parker, R. (2024) Youth vaping in England. London: House of Commons Library, pp. 9–10.</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Pribadi</a:t>
            </a:r>
            <a:r>
              <a:rPr lang="en-US" altLang="zh-CN" sz="1700" b="0" i="0" u="none" strike="noStrike" kern="1200" cap="none" spc="0" baseline="0">
                <a:solidFill>
                  <a:srgbClr val="404040"/>
                </a:solidFill>
                <a:latin typeface="Arial" pitchFamily="34" charset="0"/>
                <a:ea typeface="幼圆" pitchFamily="0" charset="0"/>
                <a:cs typeface="Arial" pitchFamily="34" charset="0"/>
              </a:rPr>
              <a:t>, E.T., Devy, S.R., Budi, Y. and Nuraini, S., 2020. </a:t>
            </a:r>
            <a:r>
              <a:rPr lang="en-US" altLang="zh-CN" sz="1700" b="0" i="1" u="none" strike="noStrike" kern="1200" cap="none" spc="0" baseline="0">
                <a:solidFill>
                  <a:srgbClr val="404040"/>
                </a:solidFill>
                <a:latin typeface="Arial" pitchFamily="34" charset="0"/>
                <a:ea typeface="幼圆" pitchFamily="0" charset="0"/>
                <a:cs typeface="Arial" pitchFamily="34" charset="0"/>
              </a:rPr>
              <a:t>Smoking and vaping </a:t>
            </a:r>
            <a:r>
              <a:rPr lang="en-US" altLang="zh-CN" sz="1700" b="0" i="1"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1" u="none" strike="noStrike" kern="1200" cap="none" spc="0" baseline="0">
                <a:solidFill>
                  <a:srgbClr val="404040"/>
                </a:solidFill>
                <a:latin typeface="Arial" pitchFamily="34" charset="0"/>
                <a:ea typeface="幼圆" pitchFamily="0" charset="0"/>
                <a:cs typeface="Arial" pitchFamily="34" charset="0"/>
              </a:rPr>
              <a:t> among adolescents: A study in Indonesian cities.</a:t>
            </a:r>
            <a:r>
              <a:rPr lang="en-US" altLang="zh-CN" sz="1700" b="0" i="0" u="none" strike="noStrike" kern="1200" cap="none" spc="0" baseline="0">
                <a:solidFill>
                  <a:srgbClr val="404040"/>
                </a:solidFill>
                <a:latin typeface="Arial" pitchFamily="34" charset="0"/>
                <a:ea typeface="幼圆" pitchFamily="0" charset="0"/>
                <a:cs typeface="Arial" pitchFamily="34" charset="0"/>
              </a:rPr>
              <a:t> Journal of Public Health Research, 9(3), p.1864. https://doi.org/10.4081/jphr.2020.1864</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Public Health England (2021) Evidence review of e-cigarettes and heated tobacco products. London: PHE.</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Pryor, J.T., Cowley, L.O. and Simonds, S.E. (2022). The physiological effects of air pollution: particulate matter. Physiology and Disease, 10, pp. 5–6.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Quit Victoria (2022) Health benefits after quitting smoking and vaping. Available at: https://www.quit.org.au/en/why-quit/health-benefits (Accessed: 7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Rosenstock, I.M. (1974) ‘The Health Belief Model and preventive health </a:t>
            </a:r>
            <a:r>
              <a:rPr lang="en-US" altLang="zh-CN" sz="17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700" b="0" i="0" u="none" strike="noStrike" kern="1200" cap="none" spc="0" baseline="0">
                <a:solidFill>
                  <a:srgbClr val="404040"/>
                </a:solidFill>
                <a:latin typeface="Arial" pitchFamily="34" charset="0"/>
                <a:ea typeface="幼圆" pitchFamily="0" charset="0"/>
                <a:cs typeface="Arial" pitchFamily="34" charset="0"/>
              </a:rPr>
              <a:t>’, Health Education Monographs, 2(4), pp. 354–386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Sheffield City Council, 2025. </a:t>
            </a:r>
            <a:r>
              <a:rPr lang="en-US" altLang="zh-CN" sz="1700" b="0" i="1" u="none" strike="noStrike" kern="1200" cap="none" spc="0" baseline="0">
                <a:solidFill>
                  <a:srgbClr val="404040"/>
                </a:solidFill>
                <a:latin typeface="Arial" pitchFamily="34" charset="0"/>
                <a:ea typeface="幼圆" pitchFamily="0" charset="0"/>
                <a:cs typeface="Arial" pitchFamily="34" charset="0"/>
              </a:rPr>
              <a:t>Resources for schools on youth vaping</a:t>
            </a:r>
            <a:r>
              <a:rPr lang="en-US" altLang="zh-CN" sz="1700" b="0" i="0" u="none" strike="noStrike" kern="1200" cap="none" spc="0" baseline="0">
                <a:solidFill>
                  <a:srgbClr val="404040"/>
                </a:solidFill>
                <a:latin typeface="Arial" pitchFamily="34" charset="0"/>
                <a:ea typeface="幼圆" pitchFamily="0" charset="0"/>
                <a:cs typeface="Arial" pitchFamily="34" charset="0"/>
              </a:rPr>
              <a:t>. [online] Available at: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1"/>
              </a:rPr>
              <a:t>https://www.sheffield.gov.uk</a:t>
            </a:r>
            <a:r>
              <a:rPr lang="en-US" altLang="zh-CN" sz="1700" b="0" i="0" u="none" strike="noStrike" kern="1200" cap="none" spc="0" baseline="0">
                <a:solidFill>
                  <a:srgbClr val="404040"/>
                </a:solidFill>
                <a:latin typeface="Arial" pitchFamily="34" charset="0"/>
                <a:ea typeface="幼圆" pitchFamily="0" charset="0"/>
                <a:cs typeface="Arial" pitchFamily="34" charset="0"/>
              </a:rPr>
              <a:t> [Accessed 13 February 2026]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Smith, P. (2021). Understanding the influences on quit motivation and smoking cessation in older smokers from deprived backgrounds. PhD thesis, Cardiff University.</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Talbot, C.V. and Branley-Bell, D. (2022). #BetterHealth: A qualitative analysis of reactions to the UK government’s Better Health campaign. Journal of Health Psychology, 27(5), pp. 1252–1258. </a:t>
            </a:r>
            <a:r>
              <a:rPr lang="en-US" altLang="zh-CN" sz="1700" b="0" i="0" u="none" strike="noStrike" kern="1200" cap="none" spc="0" baseline="0">
                <a:solidFill>
                  <a:srgbClr val="404040"/>
                </a:solidFill>
                <a:latin typeface="Arial" pitchFamily="34" charset="0"/>
                <a:ea typeface="幼圆" pitchFamily="0" charset="0"/>
                <a:cs typeface="Arial" pitchFamily="34" charset="0"/>
                <a:hlinkClick r:id="rId2"/>
              </a:rPr>
              <a:t>https://doi.org/10.1177/1359105320985576</a:t>
            </a:r>
            <a:endParaRPr lang="en-US" altLang="zh-CN" sz="17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80000"/>
              </a:lnSpc>
              <a:spcBef>
                <a:spcPts val="1000"/>
              </a:spcBef>
              <a:spcAft>
                <a:spcPts val="0"/>
              </a:spcAft>
              <a:buClr>
                <a:schemeClr val="accent1"/>
              </a:buClr>
              <a:buFont typeface="Wingdings 3" pitchFamily="0" charset="2"/>
              <a:buChar char=""/>
            </a:pPr>
            <a:r>
              <a:rPr lang="en-US" altLang="zh-CN" sz="1700" b="0" i="0" u="none" strike="noStrike" kern="1200" cap="none" spc="0" baseline="0">
                <a:solidFill>
                  <a:srgbClr val="404040"/>
                </a:solidFill>
                <a:latin typeface="Arial" pitchFamily="34" charset="0"/>
                <a:ea typeface="幼圆" pitchFamily="0" charset="0"/>
                <a:cs typeface="Arial" pitchFamily="34" charset="0"/>
              </a:rPr>
              <a:t>Tao, X., Zhang, J., Meng, Q., Chu, J., Zhao, R., Liu, Y., Dong, Y., Xu, H., Tian, T., Cui, J., Zhang, L. and Chu, M. (2024) ‘The potential health effects associated with electronic-cigarette’, Environmental Research, 245. Available at: https://doi.org/10.1016/j.envres.2023.118056 (Accessed: 13 February 2026).</a:t>
            </a:r>
            <a:endParaRPr lang="zh-CN" altLang="en-US" sz="1700" b="0" i="0" u="none" strike="noStrike" kern="1200" cap="none" spc="0" baseline="0">
              <a:solidFill>
                <a:srgbClr val="404040"/>
              </a:solidFill>
              <a:latin typeface="Arial" pitchFamily="34" charset="0"/>
              <a:ea typeface="幼圆" pitchFamily="0" charset="0"/>
              <a:cs typeface="Arial" pitchFamily="34" charset="0"/>
            </a:endParaRPr>
          </a:p>
        </p:txBody>
      </p:sp>
    </p:spTree>
    <p:extLst>
      <p:ext uri="{BB962C8B-B14F-4D97-AF65-F5344CB8AC3E}">
        <p14:creationId xmlns:p14="http://schemas.microsoft.com/office/powerpoint/2010/main" val="42090228"/>
      </p:ext>
    </p:extLst>
  </p:cSld>
  <p:clrMapOvr>
    <a:masterClrMapping/>
  </p:clrMapOvr>
</p:sld>
</file>

<file path=ppt/slides/slide36.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4" name="文本框"/>
          <p:cNvSpPr>
            <a:spLocks noGrp="1"/>
          </p:cNvSpPr>
          <p:nvPr>
            <p:ph type="body" idx="1"/>
          </p:nvPr>
        </p:nvSpPr>
        <p:spPr>
          <a:xfrm rot="0">
            <a:off x="2589212" y="173620"/>
            <a:ext cx="8915399" cy="573760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TPC (2024) ‘Physiological and health effects associated with vaping and nicotine exposure’, </a:t>
            </a:r>
            <a:r>
              <a:rPr lang="en-US" altLang="zh-CN" sz="1500" b="0" i="1" u="none" strike="noStrike" kern="1200" cap="none" spc="0" baseline="0">
                <a:solidFill>
                  <a:srgbClr val="404040"/>
                </a:solidFill>
                <a:latin typeface="Arial" pitchFamily="34" charset="0"/>
                <a:ea typeface="幼圆" pitchFamily="0" charset="0"/>
                <a:cs typeface="Arial" pitchFamily="34" charset="0"/>
              </a:rPr>
              <a:t>Tobacco Prevention &amp; Cessation</a:t>
            </a:r>
            <a:r>
              <a:rPr lang="en-US" altLang="zh-CN" sz="1500" b="0" i="0" u="none" strike="noStrike" kern="1200" cap="none" spc="0" baseline="0">
                <a:solidFill>
                  <a:srgbClr val="404040"/>
                </a:solidFill>
                <a:latin typeface="Arial" pitchFamily="34" charset="0"/>
                <a:ea typeface="幼圆" pitchFamily="0" charset="0"/>
                <a:cs typeface="Arial" pitchFamily="34" charset="0"/>
              </a:rPr>
              <a:t>, 10, pp. 1–17. Available at: https://pmc.ncbi.nlm.nih.gov/articles/PMC11007666/ (Accessed: 8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UK Government (2023) Youth vaping: call for evidence. Available at: https://www.gov.uk (Accessed: 7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UK Government (2024) Creating a smokefree generation and tackling youth vaping. Available at: https://www.gov.uk/government/consultations/creating-a-smokefree-generation-and-tackling-youth-vaping (Accessed: 7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van den </a:t>
            </a:r>
            <a:r>
              <a:rPr lang="en-US" altLang="zh-CN" sz="1500" b="0" i="0" u="none" strike="noStrike" kern="1200" cap="none" spc="0" baseline="0">
                <a:solidFill>
                  <a:srgbClr val="404040"/>
                </a:solidFill>
                <a:latin typeface="Arial" pitchFamily="34" charset="0"/>
                <a:ea typeface="幼圆" pitchFamily="0" charset="0"/>
                <a:cs typeface="Arial" pitchFamily="34" charset="0"/>
              </a:rPr>
              <a:t>Bekerom</a:t>
            </a:r>
            <a:r>
              <a:rPr lang="en-US" altLang="zh-CN" sz="1500" b="0" i="0" u="none" strike="noStrike" kern="1200" cap="none" spc="0" baseline="0">
                <a:solidFill>
                  <a:srgbClr val="404040"/>
                </a:solidFill>
                <a:latin typeface="Arial" pitchFamily="34" charset="0"/>
                <a:ea typeface="幼圆" pitchFamily="0" charset="0"/>
                <a:cs typeface="Arial" pitchFamily="34" charset="0"/>
              </a:rPr>
              <a:t>, L., van </a:t>
            </a:r>
            <a:r>
              <a:rPr lang="en-US" altLang="zh-CN" sz="1500" b="0" i="0" u="none" strike="noStrike" kern="1200" cap="none" spc="0" baseline="0">
                <a:solidFill>
                  <a:srgbClr val="404040"/>
                </a:solidFill>
                <a:latin typeface="Arial" pitchFamily="34" charset="0"/>
                <a:ea typeface="幼圆" pitchFamily="0" charset="0"/>
                <a:cs typeface="Arial" pitchFamily="34" charset="0"/>
              </a:rPr>
              <a:t>Gestel</a:t>
            </a:r>
            <a:r>
              <a:rPr lang="en-US" altLang="zh-CN" sz="1500" b="0" i="0" u="none" strike="noStrike" kern="1200" cap="none" spc="0" baseline="0">
                <a:solidFill>
                  <a:srgbClr val="404040"/>
                </a:solidFill>
                <a:latin typeface="Arial" pitchFamily="34" charset="0"/>
                <a:ea typeface="幼圆" pitchFamily="0" charset="0"/>
                <a:cs typeface="Arial" pitchFamily="34" charset="0"/>
              </a:rPr>
              <a:t>, L.C., Schoones, J.W., </a:t>
            </a:r>
            <a:r>
              <a:rPr lang="en-US" altLang="zh-CN" sz="1500" b="0" i="0" u="none" strike="noStrike" kern="1200" cap="none" spc="0" baseline="0">
                <a:solidFill>
                  <a:srgbClr val="404040"/>
                </a:solidFill>
                <a:latin typeface="Arial" pitchFamily="34" charset="0"/>
                <a:ea typeface="幼圆" pitchFamily="0" charset="0"/>
                <a:cs typeface="Arial" pitchFamily="34" charset="0"/>
              </a:rPr>
              <a:t>Bussemaker</a:t>
            </a:r>
            <a:r>
              <a:rPr lang="en-US" altLang="zh-CN" sz="1500" b="0" i="0" u="none" strike="noStrike" kern="1200" cap="none" spc="0" baseline="0">
                <a:solidFill>
                  <a:srgbClr val="404040"/>
                </a:solidFill>
                <a:latin typeface="Arial" pitchFamily="34" charset="0"/>
                <a:ea typeface="幼圆" pitchFamily="0" charset="0"/>
                <a:cs typeface="Arial" pitchFamily="34" charset="0"/>
              </a:rPr>
              <a:t>, J. and Adriaanse, M.A. (2024). Health behavior interventions among people with lower socio-economic position: a scoping review of behavior change techniques and effectiveness. Health Psychology and Behavioral Medicine, 12(1), 2365931. </a:t>
            </a:r>
            <a:r>
              <a:rPr lang="en-US" altLang="zh-CN" sz="1500" b="0" i="0" u="none" strike="noStrike" kern="1200" cap="none" spc="0" baseline="0">
                <a:solidFill>
                  <a:srgbClr val="404040"/>
                </a:solidFill>
                <a:latin typeface="Arial" pitchFamily="34" charset="0"/>
                <a:ea typeface="幼圆" pitchFamily="0" charset="0"/>
                <a:cs typeface="Arial" pitchFamily="34" charset="0"/>
                <a:hlinkClick r:id="rId1"/>
              </a:rPr>
              <a:t>https://doi.org/10.1080/21642850.2024.2365931</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Veenstra, R. and Laninga-</a:t>
            </a:r>
            <a:r>
              <a:rPr lang="en-US" altLang="zh-CN" sz="1500" b="0" i="0" u="none" strike="noStrike" kern="1200" cap="none" spc="0" baseline="0">
                <a:solidFill>
                  <a:srgbClr val="404040"/>
                </a:solidFill>
                <a:latin typeface="Arial" pitchFamily="34" charset="0"/>
                <a:ea typeface="幼圆" pitchFamily="0" charset="0"/>
                <a:cs typeface="Arial" pitchFamily="34" charset="0"/>
              </a:rPr>
              <a:t>Wijnen</a:t>
            </a:r>
            <a:r>
              <a:rPr lang="en-US" altLang="zh-CN" sz="1500" b="0" i="0" u="none" strike="noStrike" kern="1200" cap="none" spc="0" baseline="0">
                <a:solidFill>
                  <a:srgbClr val="404040"/>
                </a:solidFill>
                <a:latin typeface="Arial" pitchFamily="34" charset="0"/>
                <a:ea typeface="幼圆" pitchFamily="0" charset="0"/>
                <a:cs typeface="Arial" pitchFamily="34" charset="0"/>
              </a:rPr>
              <a:t>, L. (2022) ‘Peer network studies and interventions in adolescence’, Current Opinion in Psychology, 44, pp. 157–163. Available at: https://www.sciencedirect.com (Accessed: 13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Wang, Q., Du, W., Wang, H., Geng, P., Sun, Y., Zhang, J., Wang, W. and Jin, X. (2023) ‘Nicotine’s effect on cognition, a friend or foe?’, Progress in Neuro-Psychopharmacology &amp; Biological Psychiatry, 124, 110723. Available at: https://doi.org/10.1016/j.pnpbp.2023.110723 (Accessed: 13 February 2026).</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West, R., Brown, J. and Beard, E. (2019) </a:t>
            </a:r>
            <a:r>
              <a:rPr lang="en-US" altLang="zh-CN" sz="1500" b="0" i="0" u="none" strike="noStrike" kern="1200" cap="none" spc="0" baseline="0">
                <a:solidFill>
                  <a:srgbClr val="404040"/>
                </a:solidFill>
                <a:latin typeface="Arial" pitchFamily="34" charset="0"/>
                <a:ea typeface="幼圆" pitchFamily="0" charset="0"/>
                <a:cs typeface="Arial" pitchFamily="34" charset="0"/>
              </a:rPr>
              <a:t>Behaviour</a:t>
            </a:r>
            <a:r>
              <a:rPr lang="en-US" altLang="zh-CN" sz="1500" b="0" i="0" u="none" strike="noStrike" kern="1200" cap="none" spc="0" baseline="0">
                <a:solidFill>
                  <a:srgbClr val="404040"/>
                </a:solidFill>
                <a:latin typeface="Arial" pitchFamily="34" charset="0"/>
                <a:ea typeface="幼圆" pitchFamily="0" charset="0"/>
                <a:cs typeface="Arial" pitchFamily="34" charset="0"/>
              </a:rPr>
              <a:t> change and addiction. London: UCL</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r>
              <a:rPr lang="en-US" altLang="zh-CN" sz="1500" b="0" i="0" u="none" strike="noStrike" kern="1200" cap="none" spc="0" baseline="0">
                <a:solidFill>
                  <a:srgbClr val="404040"/>
                </a:solidFill>
                <a:latin typeface="Arial" pitchFamily="34" charset="0"/>
                <a:ea typeface="幼圆" pitchFamily="0" charset="0"/>
                <a:cs typeface="Arial" pitchFamily="34" charset="0"/>
              </a:rPr>
              <a:t>World Health Organization (WHO) (2022) E-cigarettes and youth. Geneva: WHO.</a:t>
            </a:r>
            <a:endParaRPr lang="en-US" altLang="zh-CN" sz="15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90000"/>
              </a:lnSpc>
              <a:spcBef>
                <a:spcPts val="1000"/>
              </a:spcBef>
              <a:spcAft>
                <a:spcPts val="0"/>
              </a:spcAft>
              <a:buClr>
                <a:schemeClr val="accent1"/>
              </a:buClr>
              <a:buFont typeface="Wingdings 3" pitchFamily="0" charset="2"/>
              <a:buChar char=""/>
            </a:pPr>
            <a:endParaRPr lang="zh-CN" altLang="en-US" sz="1500" b="0" i="0" u="none" strike="noStrike" kern="1200" cap="none" spc="0" baseline="0">
              <a:solidFill>
                <a:srgbClr val="404040"/>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255050118"/>
      </p:ext>
    </p:extLst>
  </p:cSld>
  <p:clrMapOvr>
    <a:masterClrMapping/>
  </p:clrMapOvr>
</p:sld>
</file>

<file path=ppt/slides/slide37.xml><?xml version="1.0" encoding="utf-8"?>
<p:sld xmlns:p="http://schemas.openxmlformats.org/presentationml/2006/main" xmlns:r="http://schemas.openxmlformats.org/officeDocument/2006/relationships" xmlns:a="http://schemas.openxmlformats.org/drawingml/2006/main">
  <p:cSld>
    <p:bg>
      <p:bgPr>
        <a:gradFill>
          <a:gsLst>
            <a:gs pos="0">
              <a:srgbClr val="DFE8C4"/>
            </a:gs>
            <a:gs pos="100000">
              <a:srgbClr val="FFFFFF"/>
            </a:gs>
          </a:gsLst>
          <a:path path="shape">
            <a:fillToRect l="50000" t="50000" r="50000" b="50000"/>
          </a:path>
        </a:gradFill>
      </p:bgPr>
    </p:bg>
    <p:spTree>
      <p:nvGrpSpPr>
        <p:cNvPr id="1" name=""/>
        <p:cNvGrpSpPr/>
        <p:nvPr/>
      </p:nvGrpSpPr>
      <p:grpSpPr>
        <a:xfrm>
          <a:off x="0" y="0"/>
          <a:ext cx="0" cy="0"/>
          <a:chOff x="0" y="0"/>
          <a:chExt cx="0" cy="0"/>
        </a:xfrm>
      </p:grpSpPr>
      <p:sp>
        <p:nvSpPr>
          <p:cNvPr id="305" name="文本框"/>
          <p:cNvSpPr>
            <a:spLocks noGrp="1"/>
          </p:cNvSpPr>
          <p:nvPr>
            <p:ph type="body" idx="1"/>
          </p:nvPr>
        </p:nvSpPr>
        <p:spPr>
          <a:xfrm rot="0">
            <a:off x="2589212" y="127322"/>
            <a:ext cx="8915399" cy="5783900"/>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Electronic nicotine delivery systems and health risks. Geneva: WHO.</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Practical guide to evaluation for </a:t>
            </a:r>
            <a:r>
              <a:rPr lang="en-US" altLang="zh-CN" sz="1800" b="0" i="0" u="none" strike="noStrike" kern="1200" cap="none" spc="0" baseline="0">
                <a:solidFill>
                  <a:srgbClr val="404040"/>
                </a:solidFill>
                <a:latin typeface="Arial" pitchFamily="34" charset="0"/>
                <a:ea typeface="幼圆" pitchFamily="0" charset="0"/>
                <a:cs typeface="Arial" pitchFamily="34" charset="0"/>
              </a:rPr>
              <a:t>programme</a:t>
            </a:r>
            <a:r>
              <a:rPr lang="en-US" altLang="zh-CN" sz="1800" b="0" i="0" u="none" strike="noStrike" kern="1200" cap="none" spc="0" baseline="0">
                <a:solidFill>
                  <a:srgbClr val="404040"/>
                </a:solidFill>
                <a:latin typeface="Arial" pitchFamily="34" charset="0"/>
                <a:ea typeface="幼圆" pitchFamily="0" charset="0"/>
                <a:cs typeface="Arial" pitchFamily="34" charset="0"/>
              </a:rPr>
              <a:t> managers and evaluation staff. Geneva: World Health Organization.</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Tobacco: e-cigarettes. Available at: https://www.who.int/news-room/questions-and-answers/item/tobacco-e-cigarettes (Accessed: 7 February 2026).</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r>
              <a:rPr lang="en-US" altLang="zh-CN" sz="1800" b="0" i="0" u="none" strike="noStrike" kern="1200" cap="none" spc="0" baseline="0">
                <a:solidFill>
                  <a:srgbClr val="404040"/>
                </a:solidFill>
                <a:latin typeface="Arial" pitchFamily="34" charset="0"/>
                <a:ea typeface="幼圆" pitchFamily="0" charset="0"/>
                <a:cs typeface="Arial" pitchFamily="34" charset="0"/>
              </a:rPr>
              <a:t>World Health Organization (WHO) (2023) WHO report on the global tobacco epidemic. Geneva: WHO. Available at: https://www.who.int/teams/health-promotion/tobacco-control (Accessed: 7 February 2026).</a:t>
            </a:r>
            <a:endParaRPr lang="en-US" altLang="zh-CN" sz="1800" b="0" i="0" u="none" strike="noStrike" kern="1200" cap="none" spc="0" baseline="0">
              <a:solidFill>
                <a:srgbClr val="404040"/>
              </a:solidFill>
              <a:latin typeface="Arial" pitchFamily="34" charset="0"/>
              <a:ea typeface="幼圆" pitchFamily="0" charset="0"/>
              <a:cs typeface="Arial" pitchFamily="34" charset="0"/>
            </a:endParaRPr>
          </a:p>
          <a:p>
            <a:pPr marL="342900" indent="-342900" algn="l">
              <a:lnSpc>
                <a:spcPct val="100000"/>
              </a:lnSpc>
              <a:spcBef>
                <a:spcPts val="1000"/>
              </a:spcBef>
              <a:spcAft>
                <a:spcPts val="0"/>
              </a:spcAft>
              <a:buClr>
                <a:schemeClr val="accent1"/>
              </a:buClr>
              <a:buFont typeface="Wingdings 3" pitchFamily="0" charset="2"/>
              <a:buChar char=""/>
            </a:pPr>
            <a:endParaRPr lang="zh-CN" altLang="en-US" sz="1800" b="0" i="0" u="none" strike="noStrike" kern="1200" cap="none" spc="0" baseline="0">
              <a:solidFill>
                <a:srgbClr val="404040"/>
              </a:solidFill>
              <a:latin typeface="Century Gothic" pitchFamily="0" charset="0"/>
              <a:ea typeface="幼圆" pitchFamily="0" charset="0"/>
              <a:cs typeface="Lucida Sans"/>
            </a:endParaRPr>
          </a:p>
        </p:txBody>
      </p:sp>
    </p:spTree>
    <p:extLst>
      <p:ext uri="{BB962C8B-B14F-4D97-AF65-F5344CB8AC3E}">
        <p14:creationId xmlns:p14="http://schemas.microsoft.com/office/powerpoint/2010/main" val="1676452354"/>
      </p:ext>
    </p:extLst>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
        <a:ea typeface=""/>
        <a:cs typeface=""/>
      </a:majorFont>
      <a:minorFont>
        <a:latin typeface=""/>
        <a:ea typeface=""/>
        <a:cs typeface=""/>
      </a:minorFont>
    </a:fontScheme>
    <a:fmtScheme name="Wisp">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1413</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creator>Rajveer Rana</dc:creator>
  <cp:lastModifiedBy>root</cp:lastModifiedBy>
  <cp:revision>44</cp:revision>
  <dcterms:created xsi:type="dcterms:W3CDTF">2026-02-06T13:17:46Z</dcterms:created>
  <dcterms:modified xsi:type="dcterms:W3CDTF">2026-02-13T11:15:41Z</dcterms:modified>
</cp:coreProperties>
</file>