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99" r:id="rId5"/>
    <p:sldId id="300" r:id="rId6"/>
    <p:sldId id="301" r:id="rId7"/>
    <p:sldId id="302" r:id="rId8"/>
    <p:sldId id="303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4" r:id="rId18"/>
    <p:sldId id="321" r:id="rId19"/>
    <p:sldId id="320" r:id="rId20"/>
    <p:sldId id="313" r:id="rId21"/>
    <p:sldId id="319" r:id="rId22"/>
    <p:sldId id="322" r:id="rId23"/>
    <p:sldId id="323" r:id="rId24"/>
    <p:sldId id="324" r:id="rId25"/>
    <p:sldId id="325" r:id="rId26"/>
    <p:sldId id="326" r:id="rId27"/>
    <p:sldId id="327" r:id="rId28"/>
    <p:sldId id="328" r:id="rId29"/>
    <p:sldId id="329" r:id="rId30"/>
    <p:sldId id="330" r:id="rId31"/>
    <p:sldId id="331" r:id="rId32"/>
    <p:sldId id="332" r:id="rId33"/>
    <p:sldId id="333" r:id="rId34"/>
    <p:sldId id="296" r:id="rId3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3" autoAdjust="0"/>
    <p:restoredTop sz="89317" autoAdjust="0"/>
  </p:normalViewPr>
  <p:slideViewPr>
    <p:cSldViewPr>
      <p:cViewPr varScale="1">
        <p:scale>
          <a:sx n="104" d="100"/>
          <a:sy n="104" d="100"/>
        </p:scale>
        <p:origin x="169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524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though,</a:t>
            </a:r>
            <a:r>
              <a:rPr lang="en-GB" baseline="0" dirty="0"/>
              <a:t> we are only looking at the Staff and Property table for the examples, this demonstrates that the series of actions required to delete a staff member in reality goes beyond these two tables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the staff member were a branch manager or supervised other members of staff, similar actions would need to be taken.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864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137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476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Transaction </a:t>
            </a:r>
            <a:r>
              <a:rPr lang="en-GB" smtClean="0"/>
              <a:t>Management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12a: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12-Feb-2018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Diagram</a:t>
            </a:r>
          </a:p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78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three very closely related functions </a:t>
            </a:r>
            <a:r>
              <a:rPr lang="en-GB" dirty="0" smtClean="0"/>
              <a:t>the </a:t>
            </a:r>
            <a:r>
              <a:rPr lang="en-GB" dirty="0"/>
              <a:t>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r>
              <a:rPr lang="en-GB" dirty="0"/>
              <a:t>This reliability and consistency is important and must be maintained:</a:t>
            </a:r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database.</a:t>
            </a:r>
          </a:p>
          <a:p>
            <a:r>
              <a:rPr lang="en-GB" dirty="0"/>
              <a:t>We will be mostly looking at the first two of these, Transaction Support and Concurrency Control.</a:t>
            </a:r>
          </a:p>
        </p:txBody>
      </p:sp>
    </p:spTree>
    <p:extLst>
      <p:ext uri="{BB962C8B-B14F-4D97-AF65-F5344CB8AC3E}">
        <p14:creationId xmlns:p14="http://schemas.microsoft.com/office/powerpoint/2010/main" val="62528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A transaction is 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  <a:r>
              <a:rPr lang="en-GB" i="1" dirty="0"/>
              <a:t>carried out by a single user or application</a:t>
            </a:r>
            <a:r>
              <a:rPr lang="en-GB" dirty="0"/>
              <a:t>, 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  <a:p>
            <a:r>
              <a:rPr lang="en-GB" dirty="0"/>
              <a:t>It is a sequence of operations consisting of:</a:t>
            </a:r>
          </a:p>
          <a:p>
            <a:pPr lvl="1"/>
            <a:r>
              <a:rPr lang="en-GB" dirty="0"/>
              <a:t>A series of read/write actions on the database with non-database processing taking place in between, </a:t>
            </a:r>
          </a:p>
          <a:p>
            <a:pPr lvl="1"/>
            <a:r>
              <a:rPr lang="en-GB" dirty="0"/>
              <a:t>Followed by what is known as a commit or abort action.</a:t>
            </a:r>
          </a:p>
          <a:p>
            <a:r>
              <a:rPr lang="en-GB" dirty="0"/>
              <a:t>The required series of actions that make up a transaction collectively form a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549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50" y="3399525"/>
            <a:ext cx="3318277" cy="32698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99525"/>
            <a:ext cx="334853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75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 </a:t>
            </a:r>
            <a:r>
              <a:rPr lang="en-GB" dirty="0"/>
              <a:t>required 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S26010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281502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query for the question on the last slide is an example of a simple transaction.</a:t>
            </a:r>
          </a:p>
          <a:p>
            <a:r>
              <a:rPr lang="en-GB" dirty="0"/>
              <a:t>Using pseudocode, the following illustrates the operations involved:</a:t>
            </a:r>
          </a:p>
          <a:p>
            <a:pPr lvl="1"/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2"/>
            <a:r>
              <a:rPr lang="en-GB" dirty="0"/>
              <a:t>Two database operations (read and write)</a:t>
            </a:r>
          </a:p>
          <a:p>
            <a:pPr lvl="2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03648" y="5345896"/>
          <a:ext cx="6768752" cy="110744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Read(</a:t>
                      </a:r>
                      <a:r>
                        <a:rPr lang="en-GB" dirty="0" err="1"/>
                        <a:t>StaffNo</a:t>
                      </a:r>
                      <a:r>
                        <a:rPr lang="en-GB" dirty="0"/>
                        <a:t> = x,</a:t>
                      </a:r>
                      <a:r>
                        <a:rPr lang="en-GB" baseline="0" dirty="0"/>
                        <a:t> salary)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Non-database</a:t>
                      </a:r>
                      <a:r>
                        <a:rPr lang="en-GB" baseline="0" dirty="0"/>
                        <a:t>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Write(</a:t>
                      </a:r>
                      <a:r>
                        <a:rPr lang="en-GB" dirty="0" err="1"/>
                        <a:t>staffNo</a:t>
                      </a:r>
                      <a:r>
                        <a:rPr lang="en-GB" dirty="0"/>
                        <a:t> = x, </a:t>
                      </a:r>
                      <a:r>
                        <a:rPr lang="en-GB" dirty="0" err="1"/>
                        <a:t>new_salary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237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Staff member </a:t>
            </a:r>
            <a:r>
              <a:rPr lang="en-GB" b="1" dirty="0"/>
              <a:t>S26012</a:t>
            </a:r>
            <a:r>
              <a:rPr lang="en-GB" dirty="0"/>
              <a:t> has decided he is leaving Dream Homes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Homes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S26012</a:t>
            </a:r>
            <a:r>
              <a:rPr lang="en-GB" dirty="0"/>
              <a:t> is not a branch manager and does not supervise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S26012?</a:t>
            </a:r>
          </a:p>
        </p:txBody>
      </p:sp>
    </p:spTree>
    <p:extLst>
      <p:ext uri="{BB962C8B-B14F-4D97-AF65-F5344CB8AC3E}">
        <p14:creationId xmlns:p14="http://schemas.microsoft.com/office/powerpoint/2010/main" val="263256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query requirements on the last slide is an example of a more complicated transaction.</a:t>
            </a:r>
          </a:p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clients registered by staff no x, </a:t>
            </a:r>
            <a:r>
              <a:rPr lang="en-GB" b="1" i="1" dirty="0"/>
              <a:t>but</a:t>
            </a:r>
            <a:r>
              <a:rPr lang="en-GB" dirty="0"/>
              <a:t> you cannot delete the client unless they are leaving too, so your only choices are to:</a:t>
            </a:r>
          </a:p>
          <a:p>
            <a:pPr lvl="2"/>
            <a:r>
              <a:rPr lang="en-GB" dirty="0"/>
              <a:t>Set the registered by column to null, or</a:t>
            </a:r>
          </a:p>
          <a:p>
            <a:pPr lvl="2"/>
            <a:r>
              <a:rPr lang="en-GB" dirty="0"/>
              <a:t>Set the registered by column to someone else (assume this person is now in charge of this client).</a:t>
            </a:r>
          </a:p>
          <a:p>
            <a:pPr lvl="1"/>
            <a:r>
              <a:rPr lang="en-GB" dirty="0" smtClean="0"/>
              <a:t>Find any viewings for staff </a:t>
            </a:r>
            <a:r>
              <a:rPr lang="en-GB" dirty="0"/>
              <a:t>no x and </a:t>
            </a:r>
            <a:r>
              <a:rPr lang="en-GB" dirty="0" smtClean="0"/>
              <a:t>similarly reassign </a:t>
            </a:r>
            <a:r>
              <a:rPr lang="en-GB" dirty="0"/>
              <a:t>to someone </a:t>
            </a:r>
            <a:r>
              <a:rPr lang="en-GB" dirty="0" smtClean="0"/>
              <a:t>else, delete or set to null.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37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For example, a property being managed by a member of staff who no longer exists.</a:t>
            </a:r>
          </a:p>
          <a:p>
            <a:r>
              <a:rPr lang="en-GB" b="1" i="1" dirty="0"/>
              <a:t>On a side note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Setting the registered by column to null or someone else in the client, however, is </a:t>
            </a:r>
            <a:r>
              <a:rPr lang="en-GB" b="1" i="1" dirty="0"/>
              <a:t>not a true reflection</a:t>
            </a:r>
            <a:r>
              <a:rPr lang="en-GB" dirty="0"/>
              <a:t>!</a:t>
            </a:r>
          </a:p>
          <a:p>
            <a:pPr lvl="2"/>
            <a:r>
              <a:rPr lang="en-GB" dirty="0"/>
              <a:t>The client was probably registered by someone, its just that the staff who did the registration has now left!</a:t>
            </a:r>
          </a:p>
          <a:p>
            <a:pPr lvl="2"/>
            <a:r>
              <a:rPr lang="en-GB" dirty="0"/>
              <a:t>This is why some database implementations do not like deleting records and instead use a status code, for example, to mark the record as deleted when it has other dependencies (related records)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54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client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3212976"/>
          <a:ext cx="7434408" cy="33528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Delete(</a:t>
                      </a:r>
                      <a:r>
                        <a:rPr lang="en-GB" sz="1600" dirty="0" err="1"/>
                        <a:t>StaffNo</a:t>
                      </a:r>
                      <a:r>
                        <a:rPr lang="en-GB" sz="16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600" dirty="0"/>
                        <a:t>For all Property</a:t>
                      </a:r>
                      <a:r>
                        <a:rPr lang="en-GB" sz="1600" baseline="0" dirty="0"/>
                        <a:t> records, </a:t>
                      </a:r>
                      <a:r>
                        <a:rPr lang="en-GB" sz="1600" baseline="0" dirty="0" err="1"/>
                        <a:t>pNo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6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600" dirty="0"/>
                        <a:t>Read(</a:t>
                      </a:r>
                      <a:r>
                        <a:rPr lang="en-GB" sz="1600" baseline="0" dirty="0" err="1"/>
                        <a:t>PropertyNo</a:t>
                      </a:r>
                      <a:r>
                        <a:rPr lang="en-GB" sz="1600" dirty="0"/>
                        <a:t> = </a:t>
                      </a:r>
                      <a:r>
                        <a:rPr lang="en-GB" sz="1600" dirty="0" err="1"/>
                        <a:t>pNo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600" dirty="0"/>
                        <a:t>If (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baseline="0" dirty="0"/>
                        <a:t> = x) Then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6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600" dirty="0" err="1"/>
                        <a:t>ManagedBy</a:t>
                      </a:r>
                      <a:r>
                        <a:rPr lang="en-GB" sz="1600" baseline="0" dirty="0"/>
                        <a:t> = </a:t>
                      </a:r>
                      <a:r>
                        <a:rPr lang="en-GB" sz="1600" baseline="0" dirty="0" err="1"/>
                        <a:t>newStaffNo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600" dirty="0"/>
                        <a:t>Write(</a:t>
                      </a:r>
                      <a:r>
                        <a:rPr lang="en-GB" sz="1600" dirty="0" err="1"/>
                        <a:t>PropertyNo</a:t>
                      </a:r>
                      <a:r>
                        <a:rPr lang="en-GB" sz="1600" dirty="0"/>
                        <a:t> = </a:t>
                      </a:r>
                      <a:r>
                        <a:rPr lang="en-GB" sz="1600" dirty="0" err="1"/>
                        <a:t>pNo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872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progress.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</a:t>
            </a:r>
            <a:r>
              <a:rPr lang="en-GB" dirty="0" smtClean="0"/>
              <a:t>number </a:t>
            </a:r>
            <a:r>
              <a:rPr lang="en-GB" dirty="0"/>
              <a:t>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</a:t>
            </a:r>
            <a:r>
              <a:rPr lang="en-GB" dirty="0" smtClean="0"/>
              <a:t>number </a:t>
            </a:r>
            <a:r>
              <a:rPr lang="en-GB" dirty="0"/>
              <a:t>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</p:txBody>
      </p:sp>
    </p:spTree>
    <p:extLst>
      <p:ext uri="{BB962C8B-B14F-4D97-AF65-F5344CB8AC3E}">
        <p14:creationId xmlns:p14="http://schemas.microsoft.com/office/powerpoint/2010/main" val="57110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 a 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another, it can have one of two outcomes. </a:t>
            </a:r>
            <a:endParaRPr lang="en-GB" dirty="0" smtClean="0"/>
          </a:p>
          <a:p>
            <a:r>
              <a:rPr lang="en-GB" dirty="0" smtClean="0"/>
              <a:t>It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Succeeds</a:t>
            </a:r>
            <a:r>
              <a:rPr lang="en-GB" dirty="0"/>
              <a:t>: Completes successfully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Fails</a:t>
            </a:r>
            <a:r>
              <a:rPr lang="en-GB" dirty="0"/>
              <a:t>: Terminates unsuccessfully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65256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compensate for the 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406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no idea which statements to group together as a transaction.</a:t>
            </a:r>
          </a:p>
          <a:p>
            <a:r>
              <a:rPr lang="en-GB" dirty="0"/>
              <a:t>A method must be provided for the user to identify the boundaries of a transaction.</a:t>
            </a:r>
          </a:p>
          <a:p>
            <a:r>
              <a:rPr lang="en-GB" dirty="0"/>
              <a:t>The DBMS needs to know which database actions are grouped together to form a transaction (a logical unit of work).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80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An 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49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44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8465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allows for the  creation of 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28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can use a Transaction as an alternative solution for the Dream Home rule that prevents a member of staff from managing more than 100 properties at the same time.</a:t>
            </a:r>
          </a:p>
          <a:p>
            <a:r>
              <a:rPr lang="en-GB" dirty="0"/>
              <a:t>For example, we will use 8 properties.</a:t>
            </a:r>
          </a:p>
          <a:p>
            <a:r>
              <a:rPr lang="en-GB" dirty="0"/>
              <a:t>The steps:</a:t>
            </a:r>
          </a:p>
          <a:p>
            <a:pPr lvl="1"/>
            <a:r>
              <a:rPr lang="en-GB" dirty="0"/>
              <a:t>Begin a new transaction</a:t>
            </a:r>
          </a:p>
          <a:p>
            <a:pPr lvl="1"/>
            <a:r>
              <a:rPr lang="en-GB" dirty="0"/>
              <a:t>Create a new property record assigned to S27007</a:t>
            </a:r>
          </a:p>
          <a:p>
            <a:pPr lvl="1"/>
            <a:r>
              <a:rPr lang="en-GB" dirty="0"/>
              <a:t>Cross-check how many properties S27007 is now managing</a:t>
            </a:r>
          </a:p>
          <a:p>
            <a:pPr lvl="1"/>
            <a:r>
              <a:rPr lang="en-GB" dirty="0"/>
              <a:t>If more than 9, rollback the transaction, otherwise commit it.</a:t>
            </a:r>
          </a:p>
        </p:txBody>
      </p:sp>
    </p:spTree>
    <p:extLst>
      <p:ext uri="{BB962C8B-B14F-4D97-AF65-F5344CB8AC3E}">
        <p14:creationId xmlns:p14="http://schemas.microsoft.com/office/powerpoint/2010/main" val="319426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managed by S26007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'P180003'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'CO17029'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'S27007'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Check how many properties staff is now managing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If more than 8, not OK, abort the transaction and raise an error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'S27007'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</a:p>
          <a:p>
            <a:pPr marL="1051560" lvl="3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Less than 8, OK to commit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71235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Try running the transaction</a:t>
            </a:r>
          </a:p>
          <a:p>
            <a:pPr lvl="1"/>
            <a:r>
              <a:rPr lang="en-GB" dirty="0"/>
              <a:t>You will probably get an error message saying that the transaction ended in the Trigger, </a:t>
            </a:r>
            <a:r>
              <a:rPr lang="en-GB" dirty="0" err="1"/>
              <a:t>StaffManagingTooMuch</a:t>
            </a:r>
            <a:r>
              <a:rPr lang="en-GB" dirty="0"/>
              <a:t> </a:t>
            </a:r>
          </a:p>
          <a:p>
            <a:r>
              <a:rPr lang="en-GB" b="1" dirty="0"/>
              <a:t>Drop</a:t>
            </a:r>
            <a:r>
              <a:rPr lang="en-GB" dirty="0"/>
              <a:t> the </a:t>
            </a:r>
            <a:r>
              <a:rPr lang="en-GB" dirty="0" err="1"/>
              <a:t>StaffManagingTooMuch</a:t>
            </a:r>
            <a:r>
              <a:rPr lang="en-GB" dirty="0"/>
              <a:t> Trigger and run the transaction again.</a:t>
            </a:r>
          </a:p>
          <a:p>
            <a:pPr lvl="1"/>
            <a:r>
              <a:rPr lang="en-GB" dirty="0"/>
              <a:t>If you wish to restore the trigger later, the SQL is at the end of these slides.</a:t>
            </a:r>
          </a:p>
          <a:p>
            <a:r>
              <a:rPr lang="en-GB" dirty="0"/>
              <a:t>Now you should get the error message. </a:t>
            </a:r>
            <a:r>
              <a:rPr lang="en-GB" b="1" dirty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'P180003'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0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may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r>
              <a:rPr lang="en-GB" dirty="0"/>
              <a:t>In this scenario:</a:t>
            </a:r>
          </a:p>
          <a:p>
            <a:pPr lvl="1"/>
            <a:r>
              <a:rPr lang="en-GB" dirty="0"/>
              <a:t>If all statements in Try block are successful, it should commit – </a:t>
            </a:r>
            <a:r>
              <a:rPr lang="en-GB" b="1" i="1" dirty="0"/>
              <a:t>commit would be the last line of try block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an error occurs, the Catch block should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76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try to catch any errors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new client record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[Owner]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Email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'CO18001'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'Wear'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'34 Albert Road'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'SA3 7OR'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'01792555555'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'david@where.com'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'password'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the new property for new client managed by S27007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'P180003'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'CO18001'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'S28007'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Commit ALL changes, inserts successful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endParaRPr lang="en-GB" sz="12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catch to handle error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an error occurred!'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773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transaction example on 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managed by S28007</a:t>
            </a:r>
          </a:p>
          <a:p>
            <a:pPr lvl="2"/>
            <a:r>
              <a:rPr lang="en-GB" dirty="0"/>
              <a:t>Oops! Staff member S28007 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error and causes the Catch block to execute – rollback 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000" y="5445224"/>
            <a:ext cx="3472000" cy="100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2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sells tickets for Events online?</a:t>
            </a:r>
          </a:p>
          <a:p>
            <a:r>
              <a:rPr lang="en-GB" dirty="0"/>
              <a:t>For example what series of actions will make up a transaction to complete the purchase of a ticket?</a:t>
            </a:r>
          </a:p>
          <a:p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20302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four basic properties that define transactions.</a:t>
            </a:r>
          </a:p>
          <a:p>
            <a:pPr lvl="1"/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properties: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b="1" dirty="0"/>
              <a:t>A</a:t>
            </a:r>
            <a:r>
              <a:rPr lang="en-GB" dirty="0"/>
              <a:t>tomicity		</a:t>
            </a:r>
            <a:r>
              <a:rPr lang="en-GB" b="1" dirty="0"/>
              <a:t>I</a:t>
            </a:r>
            <a:r>
              <a:rPr lang="en-GB" dirty="0"/>
              <a:t>solation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b="1" dirty="0"/>
              <a:t>C</a:t>
            </a:r>
            <a:r>
              <a:rPr lang="en-GB" dirty="0"/>
              <a:t>onsistency		</a:t>
            </a:r>
            <a:r>
              <a:rPr lang="en-GB" b="1" dirty="0"/>
              <a:t>D</a:t>
            </a:r>
            <a:r>
              <a:rPr lang="en-GB" dirty="0"/>
              <a:t>urability</a:t>
            </a:r>
          </a:p>
          <a:p>
            <a:r>
              <a:rPr lang="en-GB" b="1" dirty="0"/>
              <a:t>All</a:t>
            </a:r>
            <a:r>
              <a:rPr lang="en-GB" dirty="0"/>
              <a:t> transactions </a:t>
            </a:r>
            <a:r>
              <a:rPr lang="en-GB" b="1" i="1" dirty="0"/>
              <a:t>should</a:t>
            </a:r>
            <a:r>
              <a:rPr lang="en-GB" dirty="0"/>
              <a:t> possess these properties.</a:t>
            </a:r>
          </a:p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databases 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</p:txBody>
      </p:sp>
    </p:spTree>
    <p:extLst>
      <p:ext uri="{BB962C8B-B14F-4D97-AF65-F5344CB8AC3E}">
        <p14:creationId xmlns:p14="http://schemas.microsoft.com/office/powerpoint/2010/main" val="33719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41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/>
                        <a:t>Part 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/>
                        <a:t>Part</a:t>
                      </a:r>
                      <a:r>
                        <a:rPr lang="en-GB" sz="1400" b="0" i="0" baseline="0" dirty="0"/>
                        <a:t> 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dirty="0"/>
                        <a:t> </a:t>
                      </a:r>
                      <a:r>
                        <a:rPr lang="en-GB" sz="1400" b="1" i="1" dirty="0"/>
                        <a:t>Control</a:t>
                      </a:r>
                      <a:r>
                        <a:rPr lang="en-GB" sz="1400" b="0" i="0" baseline="0" dirty="0"/>
                        <a:t> subsystem</a:t>
                      </a:r>
                      <a:r>
                        <a:rPr lang="en-GB" sz="1400" b="0" dirty="0"/>
                        <a:t>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i="0" dirty="0"/>
                        <a:t>Part 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i="0" dirty="0"/>
                        <a:t>Part 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135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There are four basic properties, popularly referred to as </a:t>
            </a:r>
            <a:r>
              <a:rPr lang="en-GB" b="1" dirty="0"/>
              <a:t>ACID</a:t>
            </a:r>
            <a:r>
              <a:rPr lang="en-GB" dirty="0"/>
              <a:t>, that define transactions. They are:</a:t>
            </a:r>
          </a:p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12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There are four basic properties, popularly referred to as </a:t>
            </a:r>
            <a:r>
              <a:rPr lang="en-GB" b="1" dirty="0"/>
              <a:t>ACID</a:t>
            </a:r>
            <a:r>
              <a:rPr lang="en-GB" dirty="0"/>
              <a:t>, that define transactions. They are:</a:t>
            </a:r>
          </a:p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i="1" dirty="0"/>
              <a:t>Effects of a committed transaction 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17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consistency and reliability aspects of transactions are due to the “</a:t>
            </a:r>
            <a:r>
              <a:rPr lang="en-GB" dirty="0" err="1"/>
              <a:t>ACIDity</a:t>
            </a:r>
            <a:r>
              <a:rPr lang="en-GB" dirty="0"/>
              <a:t>” properties of transactions. </a:t>
            </a:r>
          </a:p>
          <a:p>
            <a:pPr marL="320040" lvl="1" indent="0">
              <a:buNone/>
            </a:pPr>
            <a:r>
              <a:rPr lang="en-GB" dirty="0"/>
              <a:t>Discuss each of these properties and how they relate to the concurrency control and recovery mechanisms. Give examples to illustrate your answer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853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06730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11980</TotalTime>
  <Words>2541</Words>
  <Application>Microsoft Office PowerPoint</Application>
  <PresentationFormat>On-screen Show (4:3)</PresentationFormat>
  <Paragraphs>272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Transactions</vt:lpstr>
      <vt:lpstr>Transaction Examples</vt:lpstr>
      <vt:lpstr>Question</vt:lpstr>
      <vt:lpstr>A Simple Transaction Example</vt:lpstr>
      <vt:lpstr>Question</vt:lpstr>
      <vt:lpstr>A More Complicated Transaction</vt:lpstr>
      <vt:lpstr>A More Complicated Transaction</vt:lpstr>
      <vt:lpstr>A More Complicated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 State Diagram</vt:lpstr>
      <vt:lpstr>Transactions in MS SQL Server</vt:lpstr>
      <vt:lpstr>Transactions Example</vt:lpstr>
      <vt:lpstr>Transaction Example Solution</vt:lpstr>
      <vt:lpstr>Transaction Example Test</vt:lpstr>
      <vt:lpstr>Transactions Example</vt:lpstr>
      <vt:lpstr>Transaction Example Using Try… Catch</vt:lpstr>
      <vt:lpstr>Transaction Example</vt:lpstr>
      <vt:lpstr>Question</vt:lpstr>
      <vt:lpstr>ACID Properties of Transactions</vt:lpstr>
      <vt:lpstr>ACID Properties of Transactions</vt:lpstr>
      <vt:lpstr>ACID Properties of Transactions</vt:lpstr>
      <vt:lpstr>ACID Properties of Transactions</vt:lpstr>
      <vt:lpstr>Revision Questions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1496</cp:revision>
  <cp:lastPrinted>2017-10-24T09:14:20Z</cp:lastPrinted>
  <dcterms:created xsi:type="dcterms:W3CDTF">2013-09-18T07:00:31Z</dcterms:created>
  <dcterms:modified xsi:type="dcterms:W3CDTF">2018-02-13T09:21:35Z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