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6" r:id="rId3"/>
    <p:sldId id="257" r:id="rId4"/>
    <p:sldId id="267" r:id="rId5"/>
    <p:sldId id="262" r:id="rId6"/>
    <p:sldId id="265" r:id="rId7"/>
    <p:sldId id="258" r:id="rId8"/>
    <p:sldId id="268" r:id="rId9"/>
    <p:sldId id="259" r:id="rId10"/>
    <p:sldId id="261" r:id="rId11"/>
    <p:sldId id="260" r:id="rId12"/>
    <p:sldId id="264" r:id="rId13"/>
    <p:sldId id="266" r:id="rId14"/>
    <p:sldId id="269" r:id="rId15"/>
    <p:sldId id="263" r:id="rId16"/>
    <p:sldId id="285" r:id="rId17"/>
    <p:sldId id="284" r:id="rId18"/>
    <p:sldId id="270" r:id="rId19"/>
    <p:sldId id="271" r:id="rId20"/>
    <p:sldId id="273" r:id="rId21"/>
    <p:sldId id="274" r:id="rId22"/>
    <p:sldId id="276" r:id="rId23"/>
    <p:sldId id="277" r:id="rId24"/>
    <p:sldId id="279" r:id="rId25"/>
    <p:sldId id="280" r:id="rId26"/>
    <p:sldId id="272" r:id="rId27"/>
    <p:sldId id="281" r:id="rId28"/>
    <p:sldId id="282" r:id="rId29"/>
    <p:sldId id="283"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p:cViewPr varScale="1">
        <p:scale>
          <a:sx n="90" d="100"/>
          <a:sy n="90" d="100"/>
        </p:scale>
        <p:origin x="208" y="6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iagrams/_rels/data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6.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0D9A23-FB4C-4D6F-9423-54FF14DA4A2D}"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C649FD01-6E9E-4A2E-A800-E0B7F67A005F}">
      <dgm:prSet/>
      <dgm:spPr/>
      <dgm:t>
        <a:bodyPr/>
        <a:lstStyle/>
        <a:p>
          <a:r>
            <a:rPr lang="en-GB"/>
            <a:t>Recent evidence (Ammar et al., 2020) suggests that physical activity levels have decreased by ~30% and sitting time has increased by ~30%. </a:t>
          </a:r>
          <a:endParaRPr lang="en-US"/>
        </a:p>
      </dgm:t>
    </dgm:pt>
    <dgm:pt modelId="{94396C46-E708-44DD-980F-41F357FFC602}" type="parTrans" cxnId="{6C06F85D-C33B-4152-8B3C-FE4C14E42C89}">
      <dgm:prSet/>
      <dgm:spPr/>
      <dgm:t>
        <a:bodyPr/>
        <a:lstStyle/>
        <a:p>
          <a:endParaRPr lang="en-US"/>
        </a:p>
      </dgm:t>
    </dgm:pt>
    <dgm:pt modelId="{49F45B2C-030E-4690-B325-81DDC3BB20A3}" type="sibTrans" cxnId="{6C06F85D-C33B-4152-8B3C-FE4C14E42C89}">
      <dgm:prSet/>
      <dgm:spPr/>
      <dgm:t>
        <a:bodyPr/>
        <a:lstStyle/>
        <a:p>
          <a:endParaRPr lang="en-US"/>
        </a:p>
      </dgm:t>
    </dgm:pt>
    <dgm:pt modelId="{206F19C9-2435-41E7-B920-9EBC74F5234F}">
      <dgm:prSet/>
      <dgm:spPr/>
      <dgm:t>
        <a:bodyPr/>
        <a:lstStyle/>
        <a:p>
          <a:r>
            <a:rPr lang="en-GB"/>
            <a:t>This is a major concern as physical inactivity and sedentary behaviour are risk factors for cardiovascular disease, obesity, cancer, diabetes, hypertension, bone and joint disease, depression and premature death (Warburton &amp; Bredin, 2017)</a:t>
          </a:r>
          <a:endParaRPr lang="en-US"/>
        </a:p>
      </dgm:t>
    </dgm:pt>
    <dgm:pt modelId="{C600D767-6225-4C5E-8CF7-130135702F4F}" type="parTrans" cxnId="{95E46650-06F1-4B7E-9A7D-56C871616F37}">
      <dgm:prSet/>
      <dgm:spPr/>
      <dgm:t>
        <a:bodyPr/>
        <a:lstStyle/>
        <a:p>
          <a:endParaRPr lang="en-US"/>
        </a:p>
      </dgm:t>
    </dgm:pt>
    <dgm:pt modelId="{51BDC393-CBB0-46C5-BE2C-0A9722D8BBAB}" type="sibTrans" cxnId="{95E46650-06F1-4B7E-9A7D-56C871616F37}">
      <dgm:prSet/>
      <dgm:spPr/>
      <dgm:t>
        <a:bodyPr/>
        <a:lstStyle/>
        <a:p>
          <a:endParaRPr lang="en-US"/>
        </a:p>
      </dgm:t>
    </dgm:pt>
    <dgm:pt modelId="{0E7A3E61-599A-FD4A-B943-5B5648CC9F2C}" type="pres">
      <dgm:prSet presAssocID="{600D9A23-FB4C-4D6F-9423-54FF14DA4A2D}" presName="hierChild1" presStyleCnt="0">
        <dgm:presLayoutVars>
          <dgm:chPref val="1"/>
          <dgm:dir/>
          <dgm:animOne val="branch"/>
          <dgm:animLvl val="lvl"/>
          <dgm:resizeHandles/>
        </dgm:presLayoutVars>
      </dgm:prSet>
      <dgm:spPr/>
    </dgm:pt>
    <dgm:pt modelId="{5811BBD7-B32E-B445-B29B-7BCF9F4CB26C}" type="pres">
      <dgm:prSet presAssocID="{C649FD01-6E9E-4A2E-A800-E0B7F67A005F}" presName="hierRoot1" presStyleCnt="0"/>
      <dgm:spPr/>
    </dgm:pt>
    <dgm:pt modelId="{BBD23C7F-2C01-9941-B52D-6F23504CA696}" type="pres">
      <dgm:prSet presAssocID="{C649FD01-6E9E-4A2E-A800-E0B7F67A005F}" presName="composite" presStyleCnt="0"/>
      <dgm:spPr/>
    </dgm:pt>
    <dgm:pt modelId="{05D3A67D-F324-D847-B322-7F3CBA99587D}" type="pres">
      <dgm:prSet presAssocID="{C649FD01-6E9E-4A2E-A800-E0B7F67A005F}" presName="background" presStyleLbl="node0" presStyleIdx="0" presStyleCnt="2"/>
      <dgm:spPr/>
    </dgm:pt>
    <dgm:pt modelId="{31E62CBC-0ED1-5648-A16F-A125245FFC49}" type="pres">
      <dgm:prSet presAssocID="{C649FD01-6E9E-4A2E-A800-E0B7F67A005F}" presName="text" presStyleLbl="fgAcc0" presStyleIdx="0" presStyleCnt="2">
        <dgm:presLayoutVars>
          <dgm:chPref val="3"/>
        </dgm:presLayoutVars>
      </dgm:prSet>
      <dgm:spPr/>
    </dgm:pt>
    <dgm:pt modelId="{762416A4-4307-7246-B581-195A019BA8BA}" type="pres">
      <dgm:prSet presAssocID="{C649FD01-6E9E-4A2E-A800-E0B7F67A005F}" presName="hierChild2" presStyleCnt="0"/>
      <dgm:spPr/>
    </dgm:pt>
    <dgm:pt modelId="{5E86C196-7961-EA46-A377-CD2D45D52959}" type="pres">
      <dgm:prSet presAssocID="{206F19C9-2435-41E7-B920-9EBC74F5234F}" presName="hierRoot1" presStyleCnt="0"/>
      <dgm:spPr/>
    </dgm:pt>
    <dgm:pt modelId="{963B5B38-CF55-2D4E-9130-A1F6C9F8BA30}" type="pres">
      <dgm:prSet presAssocID="{206F19C9-2435-41E7-B920-9EBC74F5234F}" presName="composite" presStyleCnt="0"/>
      <dgm:spPr/>
    </dgm:pt>
    <dgm:pt modelId="{D7943E3D-776A-B647-B857-424C94362955}" type="pres">
      <dgm:prSet presAssocID="{206F19C9-2435-41E7-B920-9EBC74F5234F}" presName="background" presStyleLbl="node0" presStyleIdx="1" presStyleCnt="2"/>
      <dgm:spPr/>
    </dgm:pt>
    <dgm:pt modelId="{BF8009BD-6ED2-374F-836E-6916C8BC65B4}" type="pres">
      <dgm:prSet presAssocID="{206F19C9-2435-41E7-B920-9EBC74F5234F}" presName="text" presStyleLbl="fgAcc0" presStyleIdx="1" presStyleCnt="2">
        <dgm:presLayoutVars>
          <dgm:chPref val="3"/>
        </dgm:presLayoutVars>
      </dgm:prSet>
      <dgm:spPr/>
    </dgm:pt>
    <dgm:pt modelId="{F16856C1-1A6F-1841-B899-8F15190099BB}" type="pres">
      <dgm:prSet presAssocID="{206F19C9-2435-41E7-B920-9EBC74F5234F}" presName="hierChild2" presStyleCnt="0"/>
      <dgm:spPr/>
    </dgm:pt>
  </dgm:ptLst>
  <dgm:cxnLst>
    <dgm:cxn modelId="{95E46650-06F1-4B7E-9A7D-56C871616F37}" srcId="{600D9A23-FB4C-4D6F-9423-54FF14DA4A2D}" destId="{206F19C9-2435-41E7-B920-9EBC74F5234F}" srcOrd="1" destOrd="0" parTransId="{C600D767-6225-4C5E-8CF7-130135702F4F}" sibTransId="{51BDC393-CBB0-46C5-BE2C-0A9722D8BBAB}"/>
    <dgm:cxn modelId="{6C06F85D-C33B-4152-8B3C-FE4C14E42C89}" srcId="{600D9A23-FB4C-4D6F-9423-54FF14DA4A2D}" destId="{C649FD01-6E9E-4A2E-A800-E0B7F67A005F}" srcOrd="0" destOrd="0" parTransId="{94396C46-E708-44DD-980F-41F357FFC602}" sibTransId="{49F45B2C-030E-4690-B325-81DDC3BB20A3}"/>
    <dgm:cxn modelId="{0AB4745F-B5D9-984D-8F0F-1BDCB749FC5F}" type="presOf" srcId="{C649FD01-6E9E-4A2E-A800-E0B7F67A005F}" destId="{31E62CBC-0ED1-5648-A16F-A125245FFC49}" srcOrd="0" destOrd="0" presId="urn:microsoft.com/office/officeart/2005/8/layout/hierarchy1"/>
    <dgm:cxn modelId="{9790C185-F0FE-F547-BB6C-C74E25C3F5C9}" type="presOf" srcId="{600D9A23-FB4C-4D6F-9423-54FF14DA4A2D}" destId="{0E7A3E61-599A-FD4A-B943-5B5648CC9F2C}" srcOrd="0" destOrd="0" presId="urn:microsoft.com/office/officeart/2005/8/layout/hierarchy1"/>
    <dgm:cxn modelId="{6506F986-770E-FF42-A087-A3FAB13E0A41}" type="presOf" srcId="{206F19C9-2435-41E7-B920-9EBC74F5234F}" destId="{BF8009BD-6ED2-374F-836E-6916C8BC65B4}" srcOrd="0" destOrd="0" presId="urn:microsoft.com/office/officeart/2005/8/layout/hierarchy1"/>
    <dgm:cxn modelId="{0BDCAC06-D4D4-DE49-A009-3FA6E203E591}" type="presParOf" srcId="{0E7A3E61-599A-FD4A-B943-5B5648CC9F2C}" destId="{5811BBD7-B32E-B445-B29B-7BCF9F4CB26C}" srcOrd="0" destOrd="0" presId="urn:microsoft.com/office/officeart/2005/8/layout/hierarchy1"/>
    <dgm:cxn modelId="{E577D8AF-9EE6-7848-B969-143AB842055C}" type="presParOf" srcId="{5811BBD7-B32E-B445-B29B-7BCF9F4CB26C}" destId="{BBD23C7F-2C01-9941-B52D-6F23504CA696}" srcOrd="0" destOrd="0" presId="urn:microsoft.com/office/officeart/2005/8/layout/hierarchy1"/>
    <dgm:cxn modelId="{7DDA365E-106C-9D49-97BE-2C0D381A664B}" type="presParOf" srcId="{BBD23C7F-2C01-9941-B52D-6F23504CA696}" destId="{05D3A67D-F324-D847-B322-7F3CBA99587D}" srcOrd="0" destOrd="0" presId="urn:microsoft.com/office/officeart/2005/8/layout/hierarchy1"/>
    <dgm:cxn modelId="{0F283141-BD15-EA42-B068-92352667854C}" type="presParOf" srcId="{BBD23C7F-2C01-9941-B52D-6F23504CA696}" destId="{31E62CBC-0ED1-5648-A16F-A125245FFC49}" srcOrd="1" destOrd="0" presId="urn:microsoft.com/office/officeart/2005/8/layout/hierarchy1"/>
    <dgm:cxn modelId="{BBC2596B-0A0D-BF48-8F37-DB98F49353AA}" type="presParOf" srcId="{5811BBD7-B32E-B445-B29B-7BCF9F4CB26C}" destId="{762416A4-4307-7246-B581-195A019BA8BA}" srcOrd="1" destOrd="0" presId="urn:microsoft.com/office/officeart/2005/8/layout/hierarchy1"/>
    <dgm:cxn modelId="{E05831D3-DD15-B64C-962E-6959C2B64A71}" type="presParOf" srcId="{0E7A3E61-599A-FD4A-B943-5B5648CC9F2C}" destId="{5E86C196-7961-EA46-A377-CD2D45D52959}" srcOrd="1" destOrd="0" presId="urn:microsoft.com/office/officeart/2005/8/layout/hierarchy1"/>
    <dgm:cxn modelId="{85168151-E47E-884C-8179-E63D573F7D96}" type="presParOf" srcId="{5E86C196-7961-EA46-A377-CD2D45D52959}" destId="{963B5B38-CF55-2D4E-9130-A1F6C9F8BA30}" srcOrd="0" destOrd="0" presId="urn:microsoft.com/office/officeart/2005/8/layout/hierarchy1"/>
    <dgm:cxn modelId="{FE1BC98A-5084-4F40-9267-846A059B7CB5}" type="presParOf" srcId="{963B5B38-CF55-2D4E-9130-A1F6C9F8BA30}" destId="{D7943E3D-776A-B647-B857-424C94362955}" srcOrd="0" destOrd="0" presId="urn:microsoft.com/office/officeart/2005/8/layout/hierarchy1"/>
    <dgm:cxn modelId="{8C89C96B-B0D8-0F4F-A7E9-E2D687B9D06A}" type="presParOf" srcId="{963B5B38-CF55-2D4E-9130-A1F6C9F8BA30}" destId="{BF8009BD-6ED2-374F-836E-6916C8BC65B4}" srcOrd="1" destOrd="0" presId="urn:microsoft.com/office/officeart/2005/8/layout/hierarchy1"/>
    <dgm:cxn modelId="{53AD8B83-32E9-4B4C-86D6-BAB00F4B1D7F}" type="presParOf" srcId="{5E86C196-7961-EA46-A377-CD2D45D52959}" destId="{F16856C1-1A6F-1841-B899-8F15190099B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2F2AFB-3E85-46D2-9B0C-C71E17368B9D}" type="doc">
      <dgm:prSet loTypeId="urn:microsoft.com/office/officeart/2005/8/layout/hList1" loCatId="list" qsTypeId="urn:microsoft.com/office/officeart/2005/8/quickstyle/simple1" qsCatId="simple" csTypeId="urn:microsoft.com/office/officeart/2005/8/colors/colorful2" csCatId="colorful"/>
      <dgm:spPr/>
      <dgm:t>
        <a:bodyPr/>
        <a:lstStyle/>
        <a:p>
          <a:endParaRPr lang="en-US"/>
        </a:p>
      </dgm:t>
    </dgm:pt>
    <dgm:pt modelId="{E3C2BFF8-E49F-4BF8-8930-D57BA2C768CC}">
      <dgm:prSet/>
      <dgm:spPr/>
      <dgm:t>
        <a:bodyPr/>
        <a:lstStyle/>
        <a:p>
          <a:r>
            <a:rPr lang="en-GB"/>
            <a:t>During the initial phase of the COVID-19 pandemic, governing bodies worldwide took decisive action to protect their citizens against the novel coronavirus by enforcing public lockdown and closing all non-essential services.</a:t>
          </a:r>
          <a:endParaRPr lang="en-US"/>
        </a:p>
      </dgm:t>
    </dgm:pt>
    <dgm:pt modelId="{F6260AB7-0953-4295-BE63-EC8E617485EB}" type="parTrans" cxnId="{10E554E7-A519-45BB-A338-E03215B287F9}">
      <dgm:prSet/>
      <dgm:spPr/>
      <dgm:t>
        <a:bodyPr/>
        <a:lstStyle/>
        <a:p>
          <a:endParaRPr lang="en-US"/>
        </a:p>
      </dgm:t>
    </dgm:pt>
    <dgm:pt modelId="{04A75C55-9F8F-4618-8B2A-847D53D77FA1}" type="sibTrans" cxnId="{10E554E7-A519-45BB-A338-E03215B287F9}">
      <dgm:prSet/>
      <dgm:spPr/>
      <dgm:t>
        <a:bodyPr/>
        <a:lstStyle/>
        <a:p>
          <a:endParaRPr lang="en-US"/>
        </a:p>
      </dgm:t>
    </dgm:pt>
    <dgm:pt modelId="{26D55A3D-0E7A-4980-8D36-9F1B8F1E75B4}">
      <dgm:prSet/>
      <dgm:spPr/>
      <dgm:t>
        <a:bodyPr/>
        <a:lstStyle/>
        <a:p>
          <a:r>
            <a:rPr lang="en-GB"/>
            <a:t>Although such measures helped to “flatten the curve” and minimize infection rates, the restrictions also had significant consequences on citizens’ health and well-being in that pandemic-related concerns amplified mental distress of citizens worldwide.</a:t>
          </a:r>
          <a:endParaRPr lang="en-US"/>
        </a:p>
      </dgm:t>
    </dgm:pt>
    <dgm:pt modelId="{602939E6-E042-475D-A15D-21551EC06D10}" type="parTrans" cxnId="{94B12104-1C4D-4583-92C7-9C11465A2465}">
      <dgm:prSet/>
      <dgm:spPr/>
      <dgm:t>
        <a:bodyPr/>
        <a:lstStyle/>
        <a:p>
          <a:endParaRPr lang="en-US"/>
        </a:p>
      </dgm:t>
    </dgm:pt>
    <dgm:pt modelId="{9029987D-114A-45B5-93ED-71C0778EE5F0}" type="sibTrans" cxnId="{94B12104-1C4D-4583-92C7-9C11465A2465}">
      <dgm:prSet/>
      <dgm:spPr/>
      <dgm:t>
        <a:bodyPr/>
        <a:lstStyle/>
        <a:p>
          <a:endParaRPr lang="en-US"/>
        </a:p>
      </dgm:t>
    </dgm:pt>
    <dgm:pt modelId="{AECEAFD1-4E84-4A17-8E67-C8594CA27B12}">
      <dgm:prSet/>
      <dgm:spPr/>
      <dgm:t>
        <a:bodyPr/>
        <a:lstStyle/>
        <a:p>
          <a:r>
            <a:rPr lang="en-GB" baseline="0"/>
            <a:t>Casagrande et al. (2020)</a:t>
          </a:r>
          <a:endParaRPr lang="en-US"/>
        </a:p>
      </dgm:t>
    </dgm:pt>
    <dgm:pt modelId="{CA28B0A7-4B6D-43B7-9945-12FCF09EEB30}" type="parTrans" cxnId="{3BA9D7B2-3FF7-41A5-9254-2DEBCC6717D9}">
      <dgm:prSet/>
      <dgm:spPr/>
      <dgm:t>
        <a:bodyPr/>
        <a:lstStyle/>
        <a:p>
          <a:endParaRPr lang="en-US"/>
        </a:p>
      </dgm:t>
    </dgm:pt>
    <dgm:pt modelId="{D9AC6C00-D22A-466D-8A34-1247AB3DB394}" type="sibTrans" cxnId="{3BA9D7B2-3FF7-41A5-9254-2DEBCC6717D9}">
      <dgm:prSet/>
      <dgm:spPr/>
      <dgm:t>
        <a:bodyPr/>
        <a:lstStyle/>
        <a:p>
          <a:endParaRPr lang="en-US"/>
        </a:p>
      </dgm:t>
    </dgm:pt>
    <dgm:pt modelId="{C9F0CB1F-755F-42F5-B87A-7A20ACACB640}">
      <dgm:prSet/>
      <dgm:spPr/>
      <dgm:t>
        <a:bodyPr/>
        <a:lstStyle/>
        <a:p>
          <a:r>
            <a:rPr lang="en-GB" baseline="0"/>
            <a:t>Huang &amp; Zhao (2020)</a:t>
          </a:r>
          <a:endParaRPr lang="en-US"/>
        </a:p>
      </dgm:t>
    </dgm:pt>
    <dgm:pt modelId="{2236A103-3A6D-4D9D-8E60-1ACF94171D0F}" type="parTrans" cxnId="{9C577305-B205-476C-9303-4EA3A5DA8810}">
      <dgm:prSet/>
      <dgm:spPr/>
      <dgm:t>
        <a:bodyPr/>
        <a:lstStyle/>
        <a:p>
          <a:endParaRPr lang="en-US"/>
        </a:p>
      </dgm:t>
    </dgm:pt>
    <dgm:pt modelId="{C695BC7E-123E-42C1-9BAE-6E387E52C007}" type="sibTrans" cxnId="{9C577305-B205-476C-9303-4EA3A5DA8810}">
      <dgm:prSet/>
      <dgm:spPr/>
      <dgm:t>
        <a:bodyPr/>
        <a:lstStyle/>
        <a:p>
          <a:endParaRPr lang="en-US"/>
        </a:p>
      </dgm:t>
    </dgm:pt>
    <dgm:pt modelId="{F7104691-A04B-474E-97A4-F9F737CB9933}">
      <dgm:prSet/>
      <dgm:spPr/>
      <dgm:t>
        <a:bodyPr/>
        <a:lstStyle/>
        <a:p>
          <a:r>
            <a:rPr lang="en-GB" baseline="0"/>
            <a:t>Jungmann &amp; Witthoft (2020)</a:t>
          </a:r>
          <a:endParaRPr lang="en-US"/>
        </a:p>
      </dgm:t>
    </dgm:pt>
    <dgm:pt modelId="{F11A2E5E-B9F9-459E-A7E6-0D56CC5053E9}" type="parTrans" cxnId="{44396862-89AB-45C7-83C6-BF2B12EB253C}">
      <dgm:prSet/>
      <dgm:spPr/>
      <dgm:t>
        <a:bodyPr/>
        <a:lstStyle/>
        <a:p>
          <a:endParaRPr lang="en-US"/>
        </a:p>
      </dgm:t>
    </dgm:pt>
    <dgm:pt modelId="{8120CA33-461E-4343-ABE6-80AA3086F19E}" type="sibTrans" cxnId="{44396862-89AB-45C7-83C6-BF2B12EB253C}">
      <dgm:prSet/>
      <dgm:spPr/>
      <dgm:t>
        <a:bodyPr/>
        <a:lstStyle/>
        <a:p>
          <a:endParaRPr lang="en-US"/>
        </a:p>
      </dgm:t>
    </dgm:pt>
    <dgm:pt modelId="{59DCE0BF-8C52-43E3-B685-3BE2CB8843BB}">
      <dgm:prSet/>
      <dgm:spPr/>
      <dgm:t>
        <a:bodyPr/>
        <a:lstStyle/>
        <a:p>
          <a:r>
            <a:rPr lang="en-GB" baseline="0"/>
            <a:t>Luo et al. (2020)</a:t>
          </a:r>
          <a:endParaRPr lang="en-US"/>
        </a:p>
      </dgm:t>
    </dgm:pt>
    <dgm:pt modelId="{85FA85DE-1F6F-406D-8B78-15671C2427DC}" type="parTrans" cxnId="{679DB9BB-1769-4496-9D6C-F2CC294CDE14}">
      <dgm:prSet/>
      <dgm:spPr/>
      <dgm:t>
        <a:bodyPr/>
        <a:lstStyle/>
        <a:p>
          <a:endParaRPr lang="en-US"/>
        </a:p>
      </dgm:t>
    </dgm:pt>
    <dgm:pt modelId="{BD643A6F-3BDA-49C1-A4BE-4B4311171FCF}" type="sibTrans" cxnId="{679DB9BB-1769-4496-9D6C-F2CC294CDE14}">
      <dgm:prSet/>
      <dgm:spPr/>
      <dgm:t>
        <a:bodyPr/>
        <a:lstStyle/>
        <a:p>
          <a:endParaRPr lang="en-US"/>
        </a:p>
      </dgm:t>
    </dgm:pt>
    <dgm:pt modelId="{9648A780-C2E9-4C5E-AF57-7EC942E99F24}">
      <dgm:prSet/>
      <dgm:spPr/>
      <dgm:t>
        <a:bodyPr/>
        <a:lstStyle/>
        <a:p>
          <a:r>
            <a:rPr lang="en-GB" baseline="0"/>
            <a:t>Mazza et al. (2020)</a:t>
          </a:r>
          <a:endParaRPr lang="en-US"/>
        </a:p>
      </dgm:t>
    </dgm:pt>
    <dgm:pt modelId="{F2EE51F7-61A7-42ED-BB9D-077806A8ADEE}" type="parTrans" cxnId="{37F8D1D5-3457-4424-8CE4-90F9C55E0491}">
      <dgm:prSet/>
      <dgm:spPr/>
      <dgm:t>
        <a:bodyPr/>
        <a:lstStyle/>
        <a:p>
          <a:endParaRPr lang="en-US"/>
        </a:p>
      </dgm:t>
    </dgm:pt>
    <dgm:pt modelId="{C4BA4AFA-8337-4EBE-BB13-D9E9AC41E774}" type="sibTrans" cxnId="{37F8D1D5-3457-4424-8CE4-90F9C55E0491}">
      <dgm:prSet/>
      <dgm:spPr/>
      <dgm:t>
        <a:bodyPr/>
        <a:lstStyle/>
        <a:p>
          <a:endParaRPr lang="en-US"/>
        </a:p>
      </dgm:t>
    </dgm:pt>
    <dgm:pt modelId="{DE70F8DF-F3F0-5E41-A28D-FAA727064B24}" type="pres">
      <dgm:prSet presAssocID="{C92F2AFB-3E85-46D2-9B0C-C71E17368B9D}" presName="Name0" presStyleCnt="0">
        <dgm:presLayoutVars>
          <dgm:dir/>
          <dgm:animLvl val="lvl"/>
          <dgm:resizeHandles val="exact"/>
        </dgm:presLayoutVars>
      </dgm:prSet>
      <dgm:spPr/>
    </dgm:pt>
    <dgm:pt modelId="{3A6B4FBF-6E9C-C34D-8766-4EAA2E19969C}" type="pres">
      <dgm:prSet presAssocID="{E3C2BFF8-E49F-4BF8-8930-D57BA2C768CC}" presName="composite" presStyleCnt="0"/>
      <dgm:spPr/>
    </dgm:pt>
    <dgm:pt modelId="{308D4EA9-307C-2A47-8BE4-E2E1DDB6B9C3}" type="pres">
      <dgm:prSet presAssocID="{E3C2BFF8-E49F-4BF8-8930-D57BA2C768CC}" presName="parTx" presStyleLbl="alignNode1" presStyleIdx="0" presStyleCnt="2">
        <dgm:presLayoutVars>
          <dgm:chMax val="0"/>
          <dgm:chPref val="0"/>
          <dgm:bulletEnabled val="1"/>
        </dgm:presLayoutVars>
      </dgm:prSet>
      <dgm:spPr/>
    </dgm:pt>
    <dgm:pt modelId="{6521B53C-9502-E046-B3F5-C4CB20FBB73E}" type="pres">
      <dgm:prSet presAssocID="{E3C2BFF8-E49F-4BF8-8930-D57BA2C768CC}" presName="desTx" presStyleLbl="alignAccFollowNode1" presStyleIdx="0" presStyleCnt="2">
        <dgm:presLayoutVars>
          <dgm:bulletEnabled val="1"/>
        </dgm:presLayoutVars>
      </dgm:prSet>
      <dgm:spPr/>
    </dgm:pt>
    <dgm:pt modelId="{B7253888-513A-CC4F-A0A4-7D54C5BD228A}" type="pres">
      <dgm:prSet presAssocID="{04A75C55-9F8F-4618-8B2A-847D53D77FA1}" presName="space" presStyleCnt="0"/>
      <dgm:spPr/>
    </dgm:pt>
    <dgm:pt modelId="{C913E365-F416-BB47-AECE-949BB0980007}" type="pres">
      <dgm:prSet presAssocID="{26D55A3D-0E7A-4980-8D36-9F1B8F1E75B4}" presName="composite" presStyleCnt="0"/>
      <dgm:spPr/>
    </dgm:pt>
    <dgm:pt modelId="{25425B15-9A1E-FD40-9817-61F9B1D60292}" type="pres">
      <dgm:prSet presAssocID="{26D55A3D-0E7A-4980-8D36-9F1B8F1E75B4}" presName="parTx" presStyleLbl="alignNode1" presStyleIdx="1" presStyleCnt="2">
        <dgm:presLayoutVars>
          <dgm:chMax val="0"/>
          <dgm:chPref val="0"/>
          <dgm:bulletEnabled val="1"/>
        </dgm:presLayoutVars>
      </dgm:prSet>
      <dgm:spPr/>
    </dgm:pt>
    <dgm:pt modelId="{C0140BEF-F85E-AE4D-A3A8-0D174DCED914}" type="pres">
      <dgm:prSet presAssocID="{26D55A3D-0E7A-4980-8D36-9F1B8F1E75B4}" presName="desTx" presStyleLbl="alignAccFollowNode1" presStyleIdx="1" presStyleCnt="2">
        <dgm:presLayoutVars>
          <dgm:bulletEnabled val="1"/>
        </dgm:presLayoutVars>
      </dgm:prSet>
      <dgm:spPr/>
    </dgm:pt>
  </dgm:ptLst>
  <dgm:cxnLst>
    <dgm:cxn modelId="{94B12104-1C4D-4583-92C7-9C11465A2465}" srcId="{C92F2AFB-3E85-46D2-9B0C-C71E17368B9D}" destId="{26D55A3D-0E7A-4980-8D36-9F1B8F1E75B4}" srcOrd="1" destOrd="0" parTransId="{602939E6-E042-475D-A15D-21551EC06D10}" sibTransId="{9029987D-114A-45B5-93ED-71C0778EE5F0}"/>
    <dgm:cxn modelId="{9C577305-B205-476C-9303-4EA3A5DA8810}" srcId="{26D55A3D-0E7A-4980-8D36-9F1B8F1E75B4}" destId="{C9F0CB1F-755F-42F5-B87A-7A20ACACB640}" srcOrd="1" destOrd="0" parTransId="{2236A103-3A6D-4D9D-8E60-1ACF94171D0F}" sibTransId="{C695BC7E-123E-42C1-9BAE-6E387E52C007}"/>
    <dgm:cxn modelId="{9E0BD034-8767-5146-AE86-AB2318EC828A}" type="presOf" srcId="{AECEAFD1-4E84-4A17-8E67-C8594CA27B12}" destId="{C0140BEF-F85E-AE4D-A3A8-0D174DCED914}" srcOrd="0" destOrd="0" presId="urn:microsoft.com/office/officeart/2005/8/layout/hList1"/>
    <dgm:cxn modelId="{ACF3FC3B-3767-5843-AE68-FFF3A55A31BD}" type="presOf" srcId="{26D55A3D-0E7A-4980-8D36-9F1B8F1E75B4}" destId="{25425B15-9A1E-FD40-9817-61F9B1D60292}" srcOrd="0" destOrd="0" presId="urn:microsoft.com/office/officeart/2005/8/layout/hList1"/>
    <dgm:cxn modelId="{75507958-C4AE-2144-84AF-2B39DF6050D6}" type="presOf" srcId="{E3C2BFF8-E49F-4BF8-8930-D57BA2C768CC}" destId="{308D4EA9-307C-2A47-8BE4-E2E1DDB6B9C3}" srcOrd="0" destOrd="0" presId="urn:microsoft.com/office/officeart/2005/8/layout/hList1"/>
    <dgm:cxn modelId="{44396862-89AB-45C7-83C6-BF2B12EB253C}" srcId="{26D55A3D-0E7A-4980-8D36-9F1B8F1E75B4}" destId="{F7104691-A04B-474E-97A4-F9F737CB9933}" srcOrd="2" destOrd="0" parTransId="{F11A2E5E-B9F9-459E-A7E6-0D56CC5053E9}" sibTransId="{8120CA33-461E-4343-ABE6-80AA3086F19E}"/>
    <dgm:cxn modelId="{3E62B078-A88D-5A49-88B8-157449A63E67}" type="presOf" srcId="{9648A780-C2E9-4C5E-AF57-7EC942E99F24}" destId="{C0140BEF-F85E-AE4D-A3A8-0D174DCED914}" srcOrd="0" destOrd="4" presId="urn:microsoft.com/office/officeart/2005/8/layout/hList1"/>
    <dgm:cxn modelId="{D54382A0-8FFB-A843-B921-929CBCBB0F4D}" type="presOf" srcId="{C9F0CB1F-755F-42F5-B87A-7A20ACACB640}" destId="{C0140BEF-F85E-AE4D-A3A8-0D174DCED914}" srcOrd="0" destOrd="1" presId="urn:microsoft.com/office/officeart/2005/8/layout/hList1"/>
    <dgm:cxn modelId="{854EBCAF-CDFB-794B-9D39-DD236FFFA616}" type="presOf" srcId="{C92F2AFB-3E85-46D2-9B0C-C71E17368B9D}" destId="{DE70F8DF-F3F0-5E41-A28D-FAA727064B24}" srcOrd="0" destOrd="0" presId="urn:microsoft.com/office/officeart/2005/8/layout/hList1"/>
    <dgm:cxn modelId="{3BA9D7B2-3FF7-41A5-9254-2DEBCC6717D9}" srcId="{26D55A3D-0E7A-4980-8D36-9F1B8F1E75B4}" destId="{AECEAFD1-4E84-4A17-8E67-C8594CA27B12}" srcOrd="0" destOrd="0" parTransId="{CA28B0A7-4B6D-43B7-9945-12FCF09EEB30}" sibTransId="{D9AC6C00-D22A-466D-8A34-1247AB3DB394}"/>
    <dgm:cxn modelId="{679DB9BB-1769-4496-9D6C-F2CC294CDE14}" srcId="{26D55A3D-0E7A-4980-8D36-9F1B8F1E75B4}" destId="{59DCE0BF-8C52-43E3-B685-3BE2CB8843BB}" srcOrd="3" destOrd="0" parTransId="{85FA85DE-1F6F-406D-8B78-15671C2427DC}" sibTransId="{BD643A6F-3BDA-49C1-A4BE-4B4311171FCF}"/>
    <dgm:cxn modelId="{B9FF26CB-1432-C948-9D39-6C96B013DB1C}" type="presOf" srcId="{59DCE0BF-8C52-43E3-B685-3BE2CB8843BB}" destId="{C0140BEF-F85E-AE4D-A3A8-0D174DCED914}" srcOrd="0" destOrd="3" presId="urn:microsoft.com/office/officeart/2005/8/layout/hList1"/>
    <dgm:cxn modelId="{37F8D1D5-3457-4424-8CE4-90F9C55E0491}" srcId="{26D55A3D-0E7A-4980-8D36-9F1B8F1E75B4}" destId="{9648A780-C2E9-4C5E-AF57-7EC942E99F24}" srcOrd="4" destOrd="0" parTransId="{F2EE51F7-61A7-42ED-BB9D-077806A8ADEE}" sibTransId="{C4BA4AFA-8337-4EBE-BB13-D9E9AC41E774}"/>
    <dgm:cxn modelId="{E95ECBD7-28C8-2A43-BADC-6DCDA25EF8B6}" type="presOf" srcId="{F7104691-A04B-474E-97A4-F9F737CB9933}" destId="{C0140BEF-F85E-AE4D-A3A8-0D174DCED914}" srcOrd="0" destOrd="2" presId="urn:microsoft.com/office/officeart/2005/8/layout/hList1"/>
    <dgm:cxn modelId="{10E554E7-A519-45BB-A338-E03215B287F9}" srcId="{C92F2AFB-3E85-46D2-9B0C-C71E17368B9D}" destId="{E3C2BFF8-E49F-4BF8-8930-D57BA2C768CC}" srcOrd="0" destOrd="0" parTransId="{F6260AB7-0953-4295-BE63-EC8E617485EB}" sibTransId="{04A75C55-9F8F-4618-8B2A-847D53D77FA1}"/>
    <dgm:cxn modelId="{59C48176-10D7-014F-9AF8-BEBCEC8B0FCB}" type="presParOf" srcId="{DE70F8DF-F3F0-5E41-A28D-FAA727064B24}" destId="{3A6B4FBF-6E9C-C34D-8766-4EAA2E19969C}" srcOrd="0" destOrd="0" presId="urn:microsoft.com/office/officeart/2005/8/layout/hList1"/>
    <dgm:cxn modelId="{279B8A6B-24D8-7047-8F6B-C31DB146166E}" type="presParOf" srcId="{3A6B4FBF-6E9C-C34D-8766-4EAA2E19969C}" destId="{308D4EA9-307C-2A47-8BE4-E2E1DDB6B9C3}" srcOrd="0" destOrd="0" presId="urn:microsoft.com/office/officeart/2005/8/layout/hList1"/>
    <dgm:cxn modelId="{3B632F26-E890-A34C-A96D-A6DB1CEFF7F7}" type="presParOf" srcId="{3A6B4FBF-6E9C-C34D-8766-4EAA2E19969C}" destId="{6521B53C-9502-E046-B3F5-C4CB20FBB73E}" srcOrd="1" destOrd="0" presId="urn:microsoft.com/office/officeart/2005/8/layout/hList1"/>
    <dgm:cxn modelId="{BFB78221-30C1-E749-B6DF-C6AC46D076C3}" type="presParOf" srcId="{DE70F8DF-F3F0-5E41-A28D-FAA727064B24}" destId="{B7253888-513A-CC4F-A0A4-7D54C5BD228A}" srcOrd="1" destOrd="0" presId="urn:microsoft.com/office/officeart/2005/8/layout/hList1"/>
    <dgm:cxn modelId="{45939848-9995-A04E-9A92-7755FD114231}" type="presParOf" srcId="{DE70F8DF-F3F0-5E41-A28D-FAA727064B24}" destId="{C913E365-F416-BB47-AECE-949BB0980007}" srcOrd="2" destOrd="0" presId="urn:microsoft.com/office/officeart/2005/8/layout/hList1"/>
    <dgm:cxn modelId="{C9328FD6-81E6-6F48-B798-61C59E017E96}" type="presParOf" srcId="{C913E365-F416-BB47-AECE-949BB0980007}" destId="{25425B15-9A1E-FD40-9817-61F9B1D60292}" srcOrd="0" destOrd="0" presId="urn:microsoft.com/office/officeart/2005/8/layout/hList1"/>
    <dgm:cxn modelId="{AA54BB85-B2F4-7C4B-892A-F096F81A8536}" type="presParOf" srcId="{C913E365-F416-BB47-AECE-949BB0980007}" destId="{C0140BEF-F85E-AE4D-A3A8-0D174DCED91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354A0E-9186-4BA1-903B-39C7B31678BC}" type="doc">
      <dgm:prSet loTypeId="urn:microsoft.com/office/officeart/2005/8/layout/process4" loCatId="process" qsTypeId="urn:microsoft.com/office/officeart/2005/8/quickstyle/simple4" qsCatId="simple" csTypeId="urn:microsoft.com/office/officeart/2005/8/colors/colorful2" csCatId="colorful"/>
      <dgm:spPr/>
      <dgm:t>
        <a:bodyPr/>
        <a:lstStyle/>
        <a:p>
          <a:endParaRPr lang="en-US"/>
        </a:p>
      </dgm:t>
    </dgm:pt>
    <dgm:pt modelId="{D829CD43-6AE0-435C-A579-B4251D073A2D}">
      <dgm:prSet/>
      <dgm:spPr/>
      <dgm:t>
        <a:bodyPr/>
        <a:lstStyle/>
        <a:p>
          <a:r>
            <a:rPr lang="en-GB"/>
            <a:t>Has your exercise behaviour changed at all during (and now ‘post’) the Covid-19 pandemic?</a:t>
          </a:r>
          <a:endParaRPr lang="en-US"/>
        </a:p>
      </dgm:t>
    </dgm:pt>
    <dgm:pt modelId="{DE8C3377-0239-49A3-99B4-F5C5C89A9EA4}" type="parTrans" cxnId="{2DC962C0-9C5F-4AEC-BAF2-5582FD660C98}">
      <dgm:prSet/>
      <dgm:spPr/>
      <dgm:t>
        <a:bodyPr/>
        <a:lstStyle/>
        <a:p>
          <a:endParaRPr lang="en-US"/>
        </a:p>
      </dgm:t>
    </dgm:pt>
    <dgm:pt modelId="{311EE495-A9F1-481B-BAE8-FFDBA97FA325}" type="sibTrans" cxnId="{2DC962C0-9C5F-4AEC-BAF2-5582FD660C98}">
      <dgm:prSet/>
      <dgm:spPr/>
      <dgm:t>
        <a:bodyPr/>
        <a:lstStyle/>
        <a:p>
          <a:endParaRPr lang="en-US"/>
        </a:p>
      </dgm:t>
    </dgm:pt>
    <dgm:pt modelId="{C75ECA62-4057-43A5-9271-C45099D1DF2B}">
      <dgm:prSet/>
      <dgm:spPr/>
      <dgm:t>
        <a:bodyPr/>
        <a:lstStyle/>
        <a:p>
          <a:r>
            <a:rPr lang="en-GB"/>
            <a:t>Consider the following times:</a:t>
          </a:r>
          <a:endParaRPr lang="en-US"/>
        </a:p>
      </dgm:t>
    </dgm:pt>
    <dgm:pt modelId="{9A360F44-5C7E-4968-9D25-B1B155CD8ADE}" type="parTrans" cxnId="{3A85C380-2BC1-4BC4-B55E-7194C9A06C22}">
      <dgm:prSet/>
      <dgm:spPr/>
      <dgm:t>
        <a:bodyPr/>
        <a:lstStyle/>
        <a:p>
          <a:endParaRPr lang="en-US"/>
        </a:p>
      </dgm:t>
    </dgm:pt>
    <dgm:pt modelId="{89515281-3564-4C21-9C95-4CDD72BD5D59}" type="sibTrans" cxnId="{3A85C380-2BC1-4BC4-B55E-7194C9A06C22}">
      <dgm:prSet/>
      <dgm:spPr/>
      <dgm:t>
        <a:bodyPr/>
        <a:lstStyle/>
        <a:p>
          <a:endParaRPr lang="en-US"/>
        </a:p>
      </dgm:t>
    </dgm:pt>
    <dgm:pt modelId="{9B6775FE-1672-46B1-BBEF-9E36F4660967}">
      <dgm:prSet/>
      <dgm:spPr/>
      <dgm:t>
        <a:bodyPr/>
        <a:lstStyle/>
        <a:p>
          <a:r>
            <a:rPr lang="en-GB"/>
            <a:t>Lockdown (first and second major ones)</a:t>
          </a:r>
          <a:endParaRPr lang="en-US"/>
        </a:p>
      </dgm:t>
    </dgm:pt>
    <dgm:pt modelId="{99B5AB3F-788B-46F4-B0D9-6A98398BDDB2}" type="parTrans" cxnId="{DA34118D-968A-438C-AF57-F3287DB3EEE9}">
      <dgm:prSet/>
      <dgm:spPr/>
      <dgm:t>
        <a:bodyPr/>
        <a:lstStyle/>
        <a:p>
          <a:endParaRPr lang="en-US"/>
        </a:p>
      </dgm:t>
    </dgm:pt>
    <dgm:pt modelId="{5EDF230B-EF7F-40D7-8BA3-047CB67BBBCE}" type="sibTrans" cxnId="{DA34118D-968A-438C-AF57-F3287DB3EEE9}">
      <dgm:prSet/>
      <dgm:spPr/>
      <dgm:t>
        <a:bodyPr/>
        <a:lstStyle/>
        <a:p>
          <a:endParaRPr lang="en-US"/>
        </a:p>
      </dgm:t>
    </dgm:pt>
    <dgm:pt modelId="{EDD1CE2F-F176-4EBA-A34F-13AFF831ACA9}">
      <dgm:prSet/>
      <dgm:spPr/>
      <dgm:t>
        <a:bodyPr/>
        <a:lstStyle/>
        <a:p>
          <a:r>
            <a:rPr lang="en-GB"/>
            <a:t>Firebreak Wales (two weeks)</a:t>
          </a:r>
          <a:endParaRPr lang="en-US"/>
        </a:p>
      </dgm:t>
    </dgm:pt>
    <dgm:pt modelId="{EDC00A87-498F-456E-9E3A-5B3050B05475}" type="parTrans" cxnId="{82ABF0F1-67E0-4A75-BC93-9C22DDD801FF}">
      <dgm:prSet/>
      <dgm:spPr/>
      <dgm:t>
        <a:bodyPr/>
        <a:lstStyle/>
        <a:p>
          <a:endParaRPr lang="en-US"/>
        </a:p>
      </dgm:t>
    </dgm:pt>
    <dgm:pt modelId="{FB4A7AE4-B54A-47DC-880A-E1E6FCBFD7A3}" type="sibTrans" cxnId="{82ABF0F1-67E0-4A75-BC93-9C22DDD801FF}">
      <dgm:prSet/>
      <dgm:spPr/>
      <dgm:t>
        <a:bodyPr/>
        <a:lstStyle/>
        <a:p>
          <a:endParaRPr lang="en-US"/>
        </a:p>
      </dgm:t>
    </dgm:pt>
    <dgm:pt modelId="{B74134E8-13CA-44B6-B5A2-FBC4A6497B79}">
      <dgm:prSet/>
      <dgm:spPr/>
      <dgm:t>
        <a:bodyPr/>
        <a:lstStyle/>
        <a:p>
          <a:r>
            <a:rPr lang="en-GB"/>
            <a:t>Now…Back to normal?</a:t>
          </a:r>
          <a:endParaRPr lang="en-US"/>
        </a:p>
      </dgm:t>
    </dgm:pt>
    <dgm:pt modelId="{EFBFCADF-5E9C-4DDD-8159-B99DDA851E25}" type="parTrans" cxnId="{15C0EE84-A7BF-4126-99EC-BFF3C5000E31}">
      <dgm:prSet/>
      <dgm:spPr/>
      <dgm:t>
        <a:bodyPr/>
        <a:lstStyle/>
        <a:p>
          <a:endParaRPr lang="en-US"/>
        </a:p>
      </dgm:t>
    </dgm:pt>
    <dgm:pt modelId="{8AE2B151-09F2-40DD-B944-DDF8A5001FC4}" type="sibTrans" cxnId="{15C0EE84-A7BF-4126-99EC-BFF3C5000E31}">
      <dgm:prSet/>
      <dgm:spPr/>
      <dgm:t>
        <a:bodyPr/>
        <a:lstStyle/>
        <a:p>
          <a:endParaRPr lang="en-US"/>
        </a:p>
      </dgm:t>
    </dgm:pt>
    <dgm:pt modelId="{61FCCF3A-C215-B543-8079-9AC1E971243A}" type="pres">
      <dgm:prSet presAssocID="{D8354A0E-9186-4BA1-903B-39C7B31678BC}" presName="Name0" presStyleCnt="0">
        <dgm:presLayoutVars>
          <dgm:dir/>
          <dgm:animLvl val="lvl"/>
          <dgm:resizeHandles val="exact"/>
        </dgm:presLayoutVars>
      </dgm:prSet>
      <dgm:spPr/>
    </dgm:pt>
    <dgm:pt modelId="{0F611187-FE96-834B-B340-A8EF65AC3F81}" type="pres">
      <dgm:prSet presAssocID="{C75ECA62-4057-43A5-9271-C45099D1DF2B}" presName="boxAndChildren" presStyleCnt="0"/>
      <dgm:spPr/>
    </dgm:pt>
    <dgm:pt modelId="{CA2846FA-604D-3C44-8651-A43F20284EB1}" type="pres">
      <dgm:prSet presAssocID="{C75ECA62-4057-43A5-9271-C45099D1DF2B}" presName="parentTextBox" presStyleLbl="node1" presStyleIdx="0" presStyleCnt="2"/>
      <dgm:spPr/>
    </dgm:pt>
    <dgm:pt modelId="{E53C2704-CC16-B846-9DCA-9014EEE96D4F}" type="pres">
      <dgm:prSet presAssocID="{C75ECA62-4057-43A5-9271-C45099D1DF2B}" presName="entireBox" presStyleLbl="node1" presStyleIdx="0" presStyleCnt="2"/>
      <dgm:spPr/>
    </dgm:pt>
    <dgm:pt modelId="{71C23125-EAEF-4640-A593-6D6326178793}" type="pres">
      <dgm:prSet presAssocID="{C75ECA62-4057-43A5-9271-C45099D1DF2B}" presName="descendantBox" presStyleCnt="0"/>
      <dgm:spPr/>
    </dgm:pt>
    <dgm:pt modelId="{97E3AD8C-283B-A743-A623-0E1450F6A901}" type="pres">
      <dgm:prSet presAssocID="{9B6775FE-1672-46B1-BBEF-9E36F4660967}" presName="childTextBox" presStyleLbl="fgAccFollowNode1" presStyleIdx="0" presStyleCnt="3">
        <dgm:presLayoutVars>
          <dgm:bulletEnabled val="1"/>
        </dgm:presLayoutVars>
      </dgm:prSet>
      <dgm:spPr/>
    </dgm:pt>
    <dgm:pt modelId="{84F55193-66AE-E949-9D67-33BC07B4E039}" type="pres">
      <dgm:prSet presAssocID="{EDD1CE2F-F176-4EBA-A34F-13AFF831ACA9}" presName="childTextBox" presStyleLbl="fgAccFollowNode1" presStyleIdx="1" presStyleCnt="3">
        <dgm:presLayoutVars>
          <dgm:bulletEnabled val="1"/>
        </dgm:presLayoutVars>
      </dgm:prSet>
      <dgm:spPr/>
    </dgm:pt>
    <dgm:pt modelId="{50148496-00FB-D34C-906C-B393741A88C4}" type="pres">
      <dgm:prSet presAssocID="{B74134E8-13CA-44B6-B5A2-FBC4A6497B79}" presName="childTextBox" presStyleLbl="fgAccFollowNode1" presStyleIdx="2" presStyleCnt="3">
        <dgm:presLayoutVars>
          <dgm:bulletEnabled val="1"/>
        </dgm:presLayoutVars>
      </dgm:prSet>
      <dgm:spPr/>
    </dgm:pt>
    <dgm:pt modelId="{B17E7F08-3CB0-5047-B10D-BD0F6A4AAA2B}" type="pres">
      <dgm:prSet presAssocID="{311EE495-A9F1-481B-BAE8-FFDBA97FA325}" presName="sp" presStyleCnt="0"/>
      <dgm:spPr/>
    </dgm:pt>
    <dgm:pt modelId="{99FD9A5A-E21C-1F44-8CC4-224010FFD2CF}" type="pres">
      <dgm:prSet presAssocID="{D829CD43-6AE0-435C-A579-B4251D073A2D}" presName="arrowAndChildren" presStyleCnt="0"/>
      <dgm:spPr/>
    </dgm:pt>
    <dgm:pt modelId="{9883BCFD-E799-CD48-99E0-8159825707E8}" type="pres">
      <dgm:prSet presAssocID="{D829CD43-6AE0-435C-A579-B4251D073A2D}" presName="parentTextArrow" presStyleLbl="node1" presStyleIdx="1" presStyleCnt="2"/>
      <dgm:spPr/>
    </dgm:pt>
  </dgm:ptLst>
  <dgm:cxnLst>
    <dgm:cxn modelId="{5C39081A-9FD0-2947-921C-95B8A623BEBE}" type="presOf" srcId="{EDD1CE2F-F176-4EBA-A34F-13AFF831ACA9}" destId="{84F55193-66AE-E949-9D67-33BC07B4E039}" srcOrd="0" destOrd="0" presId="urn:microsoft.com/office/officeart/2005/8/layout/process4"/>
    <dgm:cxn modelId="{E9DB3268-A31C-7643-A115-2103BB190CB1}" type="presOf" srcId="{D8354A0E-9186-4BA1-903B-39C7B31678BC}" destId="{61FCCF3A-C215-B543-8079-9AC1E971243A}" srcOrd="0" destOrd="0" presId="urn:microsoft.com/office/officeart/2005/8/layout/process4"/>
    <dgm:cxn modelId="{3A85C380-2BC1-4BC4-B55E-7194C9A06C22}" srcId="{D8354A0E-9186-4BA1-903B-39C7B31678BC}" destId="{C75ECA62-4057-43A5-9271-C45099D1DF2B}" srcOrd="1" destOrd="0" parTransId="{9A360F44-5C7E-4968-9D25-B1B155CD8ADE}" sibTransId="{89515281-3564-4C21-9C95-4CDD72BD5D59}"/>
    <dgm:cxn modelId="{15C0EE84-A7BF-4126-99EC-BFF3C5000E31}" srcId="{C75ECA62-4057-43A5-9271-C45099D1DF2B}" destId="{B74134E8-13CA-44B6-B5A2-FBC4A6497B79}" srcOrd="2" destOrd="0" parTransId="{EFBFCADF-5E9C-4DDD-8159-B99DDA851E25}" sibTransId="{8AE2B151-09F2-40DD-B944-DDF8A5001FC4}"/>
    <dgm:cxn modelId="{DA34118D-968A-438C-AF57-F3287DB3EEE9}" srcId="{C75ECA62-4057-43A5-9271-C45099D1DF2B}" destId="{9B6775FE-1672-46B1-BBEF-9E36F4660967}" srcOrd="0" destOrd="0" parTransId="{99B5AB3F-788B-46F4-B0D9-6A98398BDDB2}" sibTransId="{5EDF230B-EF7F-40D7-8BA3-047CB67BBBCE}"/>
    <dgm:cxn modelId="{F33171B4-0924-E04D-A05A-A9A1128F0A1B}" type="presOf" srcId="{D829CD43-6AE0-435C-A579-B4251D073A2D}" destId="{9883BCFD-E799-CD48-99E0-8159825707E8}" srcOrd="0" destOrd="0" presId="urn:microsoft.com/office/officeart/2005/8/layout/process4"/>
    <dgm:cxn modelId="{2DC962C0-9C5F-4AEC-BAF2-5582FD660C98}" srcId="{D8354A0E-9186-4BA1-903B-39C7B31678BC}" destId="{D829CD43-6AE0-435C-A579-B4251D073A2D}" srcOrd="0" destOrd="0" parTransId="{DE8C3377-0239-49A3-99B4-F5C5C89A9EA4}" sibTransId="{311EE495-A9F1-481B-BAE8-FFDBA97FA325}"/>
    <dgm:cxn modelId="{3D06D4D4-DD2C-9B4E-B23F-15F83DBE5DDB}" type="presOf" srcId="{B74134E8-13CA-44B6-B5A2-FBC4A6497B79}" destId="{50148496-00FB-D34C-906C-B393741A88C4}" srcOrd="0" destOrd="0" presId="urn:microsoft.com/office/officeart/2005/8/layout/process4"/>
    <dgm:cxn modelId="{F9B5EFD4-2E71-4D4F-ACF3-5541AC72B774}" type="presOf" srcId="{C75ECA62-4057-43A5-9271-C45099D1DF2B}" destId="{CA2846FA-604D-3C44-8651-A43F20284EB1}" srcOrd="0" destOrd="0" presId="urn:microsoft.com/office/officeart/2005/8/layout/process4"/>
    <dgm:cxn modelId="{EEA174DC-C4CB-904A-82B8-F09645832FB2}" type="presOf" srcId="{9B6775FE-1672-46B1-BBEF-9E36F4660967}" destId="{97E3AD8C-283B-A743-A623-0E1450F6A901}" srcOrd="0" destOrd="0" presId="urn:microsoft.com/office/officeart/2005/8/layout/process4"/>
    <dgm:cxn modelId="{82ABF0F1-67E0-4A75-BC93-9C22DDD801FF}" srcId="{C75ECA62-4057-43A5-9271-C45099D1DF2B}" destId="{EDD1CE2F-F176-4EBA-A34F-13AFF831ACA9}" srcOrd="1" destOrd="0" parTransId="{EDC00A87-498F-456E-9E3A-5B3050B05475}" sibTransId="{FB4A7AE4-B54A-47DC-880A-E1E6FCBFD7A3}"/>
    <dgm:cxn modelId="{AB93F8FF-9B7F-AD47-812A-8264C3A933CC}" type="presOf" srcId="{C75ECA62-4057-43A5-9271-C45099D1DF2B}" destId="{E53C2704-CC16-B846-9DCA-9014EEE96D4F}" srcOrd="1" destOrd="0" presId="urn:microsoft.com/office/officeart/2005/8/layout/process4"/>
    <dgm:cxn modelId="{E5DC9C81-147F-434F-8AC0-CF338BAA989E}" type="presParOf" srcId="{61FCCF3A-C215-B543-8079-9AC1E971243A}" destId="{0F611187-FE96-834B-B340-A8EF65AC3F81}" srcOrd="0" destOrd="0" presId="urn:microsoft.com/office/officeart/2005/8/layout/process4"/>
    <dgm:cxn modelId="{A55C2F41-986A-B142-8ED8-80380502114E}" type="presParOf" srcId="{0F611187-FE96-834B-B340-A8EF65AC3F81}" destId="{CA2846FA-604D-3C44-8651-A43F20284EB1}" srcOrd="0" destOrd="0" presId="urn:microsoft.com/office/officeart/2005/8/layout/process4"/>
    <dgm:cxn modelId="{2C07653A-5CA0-8842-A7D6-070E49EB71BA}" type="presParOf" srcId="{0F611187-FE96-834B-B340-A8EF65AC3F81}" destId="{E53C2704-CC16-B846-9DCA-9014EEE96D4F}" srcOrd="1" destOrd="0" presId="urn:microsoft.com/office/officeart/2005/8/layout/process4"/>
    <dgm:cxn modelId="{186C7192-2D53-1646-B9C5-D0E60E511AB0}" type="presParOf" srcId="{0F611187-FE96-834B-B340-A8EF65AC3F81}" destId="{71C23125-EAEF-4640-A593-6D6326178793}" srcOrd="2" destOrd="0" presId="urn:microsoft.com/office/officeart/2005/8/layout/process4"/>
    <dgm:cxn modelId="{92D85637-FFDA-8D49-8661-773D9D4A272D}" type="presParOf" srcId="{71C23125-EAEF-4640-A593-6D6326178793}" destId="{97E3AD8C-283B-A743-A623-0E1450F6A901}" srcOrd="0" destOrd="0" presId="urn:microsoft.com/office/officeart/2005/8/layout/process4"/>
    <dgm:cxn modelId="{F5F4077C-B551-AB40-A14E-E45C6BDF823D}" type="presParOf" srcId="{71C23125-EAEF-4640-A593-6D6326178793}" destId="{84F55193-66AE-E949-9D67-33BC07B4E039}" srcOrd="1" destOrd="0" presId="urn:microsoft.com/office/officeart/2005/8/layout/process4"/>
    <dgm:cxn modelId="{D3F7D27A-B969-3341-8C13-2E42D6DFDF02}" type="presParOf" srcId="{71C23125-EAEF-4640-A593-6D6326178793}" destId="{50148496-00FB-D34C-906C-B393741A88C4}" srcOrd="2" destOrd="0" presId="urn:microsoft.com/office/officeart/2005/8/layout/process4"/>
    <dgm:cxn modelId="{67736202-9CB5-CC41-B269-B734015F587C}" type="presParOf" srcId="{61FCCF3A-C215-B543-8079-9AC1E971243A}" destId="{B17E7F08-3CB0-5047-B10D-BD0F6A4AAA2B}" srcOrd="1" destOrd="0" presId="urn:microsoft.com/office/officeart/2005/8/layout/process4"/>
    <dgm:cxn modelId="{31C91768-D84C-F549-B7DC-63DA252666FC}" type="presParOf" srcId="{61FCCF3A-C215-B543-8079-9AC1E971243A}" destId="{99FD9A5A-E21C-1F44-8CC4-224010FFD2CF}" srcOrd="2" destOrd="0" presId="urn:microsoft.com/office/officeart/2005/8/layout/process4"/>
    <dgm:cxn modelId="{28915E8C-8E9D-A143-A867-1C1118F56B02}" type="presParOf" srcId="{99FD9A5A-E21C-1F44-8CC4-224010FFD2CF}" destId="{9883BCFD-E799-CD48-99E0-8159825707E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5CDD12-00B6-4380-A05C-92A751DB25F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F7517C27-012C-4037-BAB7-03B92A412BA8}">
      <dgm:prSet/>
      <dgm:spPr/>
      <dgm:t>
        <a:bodyPr/>
        <a:lstStyle/>
        <a:p>
          <a:pPr>
            <a:lnSpc>
              <a:spcPct val="100000"/>
            </a:lnSpc>
          </a:pPr>
          <a:r>
            <a:rPr lang="en-GB"/>
            <a:t>To date, more than 130 authors from across the world have provided COVID- 19-related commentary on these concerns. </a:t>
          </a:r>
          <a:endParaRPr lang="en-US"/>
        </a:p>
      </dgm:t>
    </dgm:pt>
    <dgm:pt modelId="{B8870703-6F2E-4DF5-AED6-CEFC5400A354}" type="parTrans" cxnId="{A9F21F35-E2D8-4688-B18E-C29A0E69F20E}">
      <dgm:prSet/>
      <dgm:spPr/>
      <dgm:t>
        <a:bodyPr/>
        <a:lstStyle/>
        <a:p>
          <a:endParaRPr lang="en-US"/>
        </a:p>
      </dgm:t>
    </dgm:pt>
    <dgm:pt modelId="{1F44CCD6-E28B-424C-A822-6FCCD3A315E6}" type="sibTrans" cxnId="{A9F21F35-E2D8-4688-B18E-C29A0E69F20E}">
      <dgm:prSet/>
      <dgm:spPr/>
      <dgm:t>
        <a:bodyPr/>
        <a:lstStyle/>
        <a:p>
          <a:endParaRPr lang="en-US"/>
        </a:p>
      </dgm:t>
    </dgm:pt>
    <dgm:pt modelId="{6B1E334F-9D6B-4305-A078-7B6A7F7F5042}">
      <dgm:prSet/>
      <dgm:spPr/>
      <dgm:t>
        <a:bodyPr/>
        <a:lstStyle/>
        <a:p>
          <a:pPr>
            <a:lnSpc>
              <a:spcPct val="100000"/>
            </a:lnSpc>
          </a:pPr>
          <a:r>
            <a:rPr lang="en-GB"/>
            <a:t>Many experts (Arena &amp; Lavie, 2020) have emphasised the importance of increasing healthy living behaviours and others (Hall et al., 2020) have indicated that we are now simultaneously fighting not one but two pandemics (ie, COVID-19, physical inactivity).</a:t>
          </a:r>
          <a:endParaRPr lang="en-US"/>
        </a:p>
      </dgm:t>
    </dgm:pt>
    <dgm:pt modelId="{C11BF8C8-C429-4585-ADCD-859341740B70}" type="parTrans" cxnId="{D24D9771-F3CE-4477-B010-73EB04844F55}">
      <dgm:prSet/>
      <dgm:spPr/>
      <dgm:t>
        <a:bodyPr/>
        <a:lstStyle/>
        <a:p>
          <a:endParaRPr lang="en-US"/>
        </a:p>
      </dgm:t>
    </dgm:pt>
    <dgm:pt modelId="{8386BD8F-6DDA-4E79-9CA7-6DF51C2DD2E2}" type="sibTrans" cxnId="{D24D9771-F3CE-4477-B010-73EB04844F55}">
      <dgm:prSet/>
      <dgm:spPr/>
      <dgm:t>
        <a:bodyPr/>
        <a:lstStyle/>
        <a:p>
          <a:endParaRPr lang="en-US"/>
        </a:p>
      </dgm:t>
    </dgm:pt>
    <dgm:pt modelId="{78C14446-AE57-43A1-AA03-2D4BC8F5072C}">
      <dgm:prSet/>
      <dgm:spPr/>
      <dgm:t>
        <a:bodyPr/>
        <a:lstStyle/>
        <a:p>
          <a:pPr>
            <a:lnSpc>
              <a:spcPct val="100000"/>
            </a:lnSpc>
          </a:pPr>
          <a:r>
            <a:rPr lang="en-GB"/>
            <a:t>Physical inactivity alone results in over 3 million deaths per year (Hall et al., 2020) and a global burden of US$50 billion (Lim et al., 2012)</a:t>
          </a:r>
          <a:endParaRPr lang="en-US"/>
        </a:p>
      </dgm:t>
    </dgm:pt>
    <dgm:pt modelId="{1F62DA90-94C1-447F-B4F5-4C2E733F9EF9}" type="parTrans" cxnId="{5ADA32AE-CAA5-4157-896F-50E2DE158C9C}">
      <dgm:prSet/>
      <dgm:spPr/>
      <dgm:t>
        <a:bodyPr/>
        <a:lstStyle/>
        <a:p>
          <a:endParaRPr lang="en-US"/>
        </a:p>
      </dgm:t>
    </dgm:pt>
    <dgm:pt modelId="{DEC7C642-8D35-4C7D-AF7E-29DFEB826CEE}" type="sibTrans" cxnId="{5ADA32AE-CAA5-4157-896F-50E2DE158C9C}">
      <dgm:prSet/>
      <dgm:spPr/>
      <dgm:t>
        <a:bodyPr/>
        <a:lstStyle/>
        <a:p>
          <a:endParaRPr lang="en-US"/>
        </a:p>
      </dgm:t>
    </dgm:pt>
    <dgm:pt modelId="{A181FCC5-BABC-462B-B638-C30EB861F51A}">
      <dgm:prSet/>
      <dgm:spPr/>
      <dgm:t>
        <a:bodyPr/>
        <a:lstStyle/>
        <a:p>
          <a:pPr>
            <a:lnSpc>
              <a:spcPct val="100000"/>
            </a:lnSpc>
          </a:pPr>
          <a:r>
            <a:rPr lang="en-GB"/>
            <a:t>Immediate action is required to facilitate physical activity during the COVID-19 pandemic because it is an effective form of medicine (Warburton &amp; Bredin, 2017) to promote good health, prevent disease and bolster immune function. </a:t>
          </a:r>
          <a:endParaRPr lang="en-US"/>
        </a:p>
      </dgm:t>
    </dgm:pt>
    <dgm:pt modelId="{AFBB187C-5CDF-4EA7-8BC4-E5EC06AFBE36}" type="parTrans" cxnId="{57E5FEFA-9477-455F-BF67-0711A4F1B5D3}">
      <dgm:prSet/>
      <dgm:spPr/>
      <dgm:t>
        <a:bodyPr/>
        <a:lstStyle/>
        <a:p>
          <a:endParaRPr lang="en-US"/>
        </a:p>
      </dgm:t>
    </dgm:pt>
    <dgm:pt modelId="{95808368-45DD-4C5A-BBFD-851512E11AF2}" type="sibTrans" cxnId="{57E5FEFA-9477-455F-BF67-0711A4F1B5D3}">
      <dgm:prSet/>
      <dgm:spPr/>
      <dgm:t>
        <a:bodyPr/>
        <a:lstStyle/>
        <a:p>
          <a:endParaRPr lang="en-US"/>
        </a:p>
      </dgm:t>
    </dgm:pt>
    <dgm:pt modelId="{9C33BE33-629B-4EA4-9C22-00A3BDBB8102}">
      <dgm:prSet/>
      <dgm:spPr/>
      <dgm:t>
        <a:bodyPr/>
        <a:lstStyle/>
        <a:p>
          <a:pPr>
            <a:lnSpc>
              <a:spcPct val="100000"/>
            </a:lnSpc>
          </a:pPr>
          <a:r>
            <a:rPr lang="en-GB"/>
            <a:t>Accordingly, widespread messaging to keep adults physically active is of paramount importance.</a:t>
          </a:r>
          <a:endParaRPr lang="en-US"/>
        </a:p>
      </dgm:t>
    </dgm:pt>
    <dgm:pt modelId="{1048EA23-AABD-4517-8A7B-11015C5DC09D}" type="parTrans" cxnId="{E6427949-6036-4868-8832-018188BE9887}">
      <dgm:prSet/>
      <dgm:spPr/>
      <dgm:t>
        <a:bodyPr/>
        <a:lstStyle/>
        <a:p>
          <a:endParaRPr lang="en-US"/>
        </a:p>
      </dgm:t>
    </dgm:pt>
    <dgm:pt modelId="{47693E9C-8ECF-4CD1-8337-C783030844D5}" type="sibTrans" cxnId="{E6427949-6036-4868-8832-018188BE9887}">
      <dgm:prSet/>
      <dgm:spPr/>
      <dgm:t>
        <a:bodyPr/>
        <a:lstStyle/>
        <a:p>
          <a:endParaRPr lang="en-US"/>
        </a:p>
      </dgm:t>
    </dgm:pt>
    <dgm:pt modelId="{E2D9171B-932F-4D5B-98A2-90D290D15D53}" type="pres">
      <dgm:prSet presAssocID="{625CDD12-00B6-4380-A05C-92A751DB25F5}" presName="root" presStyleCnt="0">
        <dgm:presLayoutVars>
          <dgm:dir/>
          <dgm:resizeHandles val="exact"/>
        </dgm:presLayoutVars>
      </dgm:prSet>
      <dgm:spPr/>
    </dgm:pt>
    <dgm:pt modelId="{3C3F434A-4C4D-4E18-BD55-591E3AEE405B}" type="pres">
      <dgm:prSet presAssocID="{F7517C27-012C-4037-BAB7-03B92A412BA8}" presName="compNode" presStyleCnt="0"/>
      <dgm:spPr/>
    </dgm:pt>
    <dgm:pt modelId="{4594B8D2-9952-4F56-B794-27829E52B7AF}" type="pres">
      <dgm:prSet presAssocID="{F7517C27-012C-4037-BAB7-03B92A412BA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Quotes"/>
        </a:ext>
      </dgm:extLst>
    </dgm:pt>
    <dgm:pt modelId="{AFA54A42-BBE1-4EE1-9238-3680C49CCFEF}" type="pres">
      <dgm:prSet presAssocID="{F7517C27-012C-4037-BAB7-03B92A412BA8}" presName="spaceRect" presStyleCnt="0"/>
      <dgm:spPr/>
    </dgm:pt>
    <dgm:pt modelId="{D7AF62F1-21C3-410D-9C76-0973D0B66EC6}" type="pres">
      <dgm:prSet presAssocID="{F7517C27-012C-4037-BAB7-03B92A412BA8}" presName="textRect" presStyleLbl="revTx" presStyleIdx="0" presStyleCnt="5">
        <dgm:presLayoutVars>
          <dgm:chMax val="1"/>
          <dgm:chPref val="1"/>
        </dgm:presLayoutVars>
      </dgm:prSet>
      <dgm:spPr/>
    </dgm:pt>
    <dgm:pt modelId="{F15CADC3-D7CE-4D5B-8072-7C6CEA0004E5}" type="pres">
      <dgm:prSet presAssocID="{1F44CCD6-E28B-424C-A822-6FCCD3A315E6}" presName="sibTrans" presStyleCnt="0"/>
      <dgm:spPr/>
    </dgm:pt>
    <dgm:pt modelId="{FBA87BB8-2607-4ED0-869A-A204257DB129}" type="pres">
      <dgm:prSet presAssocID="{6B1E334F-9D6B-4305-A078-7B6A7F7F5042}" presName="compNode" presStyleCnt="0"/>
      <dgm:spPr/>
    </dgm:pt>
    <dgm:pt modelId="{BA35857A-D27E-4FBD-95EA-943B1F62AD6E}" type="pres">
      <dgm:prSet presAssocID="{6B1E334F-9D6B-4305-A078-7B6A7F7F504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ark scene"/>
        </a:ext>
      </dgm:extLst>
    </dgm:pt>
    <dgm:pt modelId="{ADAA0219-5D73-4241-B74A-C5764C537AE2}" type="pres">
      <dgm:prSet presAssocID="{6B1E334F-9D6B-4305-A078-7B6A7F7F5042}" presName="spaceRect" presStyleCnt="0"/>
      <dgm:spPr/>
    </dgm:pt>
    <dgm:pt modelId="{381B0ABB-3D9B-4432-B3C3-12ADB4DD4740}" type="pres">
      <dgm:prSet presAssocID="{6B1E334F-9D6B-4305-A078-7B6A7F7F5042}" presName="textRect" presStyleLbl="revTx" presStyleIdx="1" presStyleCnt="5">
        <dgm:presLayoutVars>
          <dgm:chMax val="1"/>
          <dgm:chPref val="1"/>
        </dgm:presLayoutVars>
      </dgm:prSet>
      <dgm:spPr/>
    </dgm:pt>
    <dgm:pt modelId="{DEF7483C-10B7-4AE0-89F1-B8EF479AC24D}" type="pres">
      <dgm:prSet presAssocID="{8386BD8F-6DDA-4E79-9CA7-6DF51C2DD2E2}" presName="sibTrans" presStyleCnt="0"/>
      <dgm:spPr/>
    </dgm:pt>
    <dgm:pt modelId="{C20C4E6C-55A3-4A1A-9342-10FCE2E5F181}" type="pres">
      <dgm:prSet presAssocID="{78C14446-AE57-43A1-AA03-2D4BC8F5072C}" presName="compNode" presStyleCnt="0"/>
      <dgm:spPr/>
    </dgm:pt>
    <dgm:pt modelId="{0EDA3353-BBAF-4617-9816-0B1AE5AC2D3D}" type="pres">
      <dgm:prSet presAssocID="{78C14446-AE57-43A1-AA03-2D4BC8F5072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port Balls"/>
        </a:ext>
      </dgm:extLst>
    </dgm:pt>
    <dgm:pt modelId="{31743230-E6D5-4F46-A2E6-FA389612439C}" type="pres">
      <dgm:prSet presAssocID="{78C14446-AE57-43A1-AA03-2D4BC8F5072C}" presName="spaceRect" presStyleCnt="0"/>
      <dgm:spPr/>
    </dgm:pt>
    <dgm:pt modelId="{BCF2205F-1D47-4BC0-A864-2489F46373C3}" type="pres">
      <dgm:prSet presAssocID="{78C14446-AE57-43A1-AA03-2D4BC8F5072C}" presName="textRect" presStyleLbl="revTx" presStyleIdx="2" presStyleCnt="5">
        <dgm:presLayoutVars>
          <dgm:chMax val="1"/>
          <dgm:chPref val="1"/>
        </dgm:presLayoutVars>
      </dgm:prSet>
      <dgm:spPr/>
    </dgm:pt>
    <dgm:pt modelId="{2E9578C8-9762-4F80-A7FC-0B08FD467879}" type="pres">
      <dgm:prSet presAssocID="{DEC7C642-8D35-4C7D-AF7E-29DFEB826CEE}" presName="sibTrans" presStyleCnt="0"/>
      <dgm:spPr/>
    </dgm:pt>
    <dgm:pt modelId="{C90CBABF-D81E-4587-AF32-65F6FB7F79CF}" type="pres">
      <dgm:prSet presAssocID="{A181FCC5-BABC-462B-B638-C30EB861F51A}" presName="compNode" presStyleCnt="0"/>
      <dgm:spPr/>
    </dgm:pt>
    <dgm:pt modelId="{6B5A2976-E223-4731-ADC3-337CF962FBD2}" type="pres">
      <dgm:prSet presAssocID="{A181FCC5-BABC-462B-B638-C30EB861F51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arget"/>
        </a:ext>
      </dgm:extLst>
    </dgm:pt>
    <dgm:pt modelId="{A9F32CDD-E082-4773-A4E5-0B48B94C0A0F}" type="pres">
      <dgm:prSet presAssocID="{A181FCC5-BABC-462B-B638-C30EB861F51A}" presName="spaceRect" presStyleCnt="0"/>
      <dgm:spPr/>
    </dgm:pt>
    <dgm:pt modelId="{A6C11CEB-E338-4F21-B9C4-66C08C76E54E}" type="pres">
      <dgm:prSet presAssocID="{A181FCC5-BABC-462B-B638-C30EB861F51A}" presName="textRect" presStyleLbl="revTx" presStyleIdx="3" presStyleCnt="5">
        <dgm:presLayoutVars>
          <dgm:chMax val="1"/>
          <dgm:chPref val="1"/>
        </dgm:presLayoutVars>
      </dgm:prSet>
      <dgm:spPr/>
    </dgm:pt>
    <dgm:pt modelId="{52015A9C-536C-4E55-B867-DB1AC4713A7C}" type="pres">
      <dgm:prSet presAssocID="{95808368-45DD-4C5A-BBFD-851512E11AF2}" presName="sibTrans" presStyleCnt="0"/>
      <dgm:spPr/>
    </dgm:pt>
    <dgm:pt modelId="{85BE7C6E-8C37-41C0-88A6-4D6397AE07E9}" type="pres">
      <dgm:prSet presAssocID="{9C33BE33-629B-4EA4-9C22-00A3BDBB8102}" presName="compNode" presStyleCnt="0"/>
      <dgm:spPr/>
    </dgm:pt>
    <dgm:pt modelId="{E5757B8C-163A-4892-A024-B378A7547A1E}" type="pres">
      <dgm:prSet presAssocID="{9C33BE33-629B-4EA4-9C22-00A3BDBB810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aseball"/>
        </a:ext>
      </dgm:extLst>
    </dgm:pt>
    <dgm:pt modelId="{FA5DE0C4-034B-4D23-AF46-19FA8473C1A8}" type="pres">
      <dgm:prSet presAssocID="{9C33BE33-629B-4EA4-9C22-00A3BDBB8102}" presName="spaceRect" presStyleCnt="0"/>
      <dgm:spPr/>
    </dgm:pt>
    <dgm:pt modelId="{39314AF4-B91A-4374-9597-A145F5A55C2D}" type="pres">
      <dgm:prSet presAssocID="{9C33BE33-629B-4EA4-9C22-00A3BDBB8102}" presName="textRect" presStyleLbl="revTx" presStyleIdx="4" presStyleCnt="5">
        <dgm:presLayoutVars>
          <dgm:chMax val="1"/>
          <dgm:chPref val="1"/>
        </dgm:presLayoutVars>
      </dgm:prSet>
      <dgm:spPr/>
    </dgm:pt>
  </dgm:ptLst>
  <dgm:cxnLst>
    <dgm:cxn modelId="{9701E310-BAEA-4543-9BF5-0E1B7CE8E261}" type="presOf" srcId="{F7517C27-012C-4037-BAB7-03B92A412BA8}" destId="{D7AF62F1-21C3-410D-9C76-0973D0B66EC6}" srcOrd="0" destOrd="0" presId="urn:microsoft.com/office/officeart/2018/2/layout/IconLabelList"/>
    <dgm:cxn modelId="{0EB60D28-5CCE-4D81-B353-E82462E38A74}" type="presOf" srcId="{9C33BE33-629B-4EA4-9C22-00A3BDBB8102}" destId="{39314AF4-B91A-4374-9597-A145F5A55C2D}" srcOrd="0" destOrd="0" presId="urn:microsoft.com/office/officeart/2018/2/layout/IconLabelList"/>
    <dgm:cxn modelId="{A9F21F35-E2D8-4688-B18E-C29A0E69F20E}" srcId="{625CDD12-00B6-4380-A05C-92A751DB25F5}" destId="{F7517C27-012C-4037-BAB7-03B92A412BA8}" srcOrd="0" destOrd="0" parTransId="{B8870703-6F2E-4DF5-AED6-CEFC5400A354}" sibTransId="{1F44CCD6-E28B-424C-A822-6FCCD3A315E6}"/>
    <dgm:cxn modelId="{046E5A40-0BCC-4935-BE28-69C83D12A679}" type="presOf" srcId="{A181FCC5-BABC-462B-B638-C30EB861F51A}" destId="{A6C11CEB-E338-4F21-B9C4-66C08C76E54E}" srcOrd="0" destOrd="0" presId="urn:microsoft.com/office/officeart/2018/2/layout/IconLabelList"/>
    <dgm:cxn modelId="{E6427949-6036-4868-8832-018188BE9887}" srcId="{625CDD12-00B6-4380-A05C-92A751DB25F5}" destId="{9C33BE33-629B-4EA4-9C22-00A3BDBB8102}" srcOrd="4" destOrd="0" parTransId="{1048EA23-AABD-4517-8A7B-11015C5DC09D}" sibTransId="{47693E9C-8ECF-4CD1-8337-C783030844D5}"/>
    <dgm:cxn modelId="{D826CF5A-4360-4D81-AEDD-6853B7806D57}" type="presOf" srcId="{625CDD12-00B6-4380-A05C-92A751DB25F5}" destId="{E2D9171B-932F-4D5B-98A2-90D290D15D53}" srcOrd="0" destOrd="0" presId="urn:microsoft.com/office/officeart/2018/2/layout/IconLabelList"/>
    <dgm:cxn modelId="{D24D9771-F3CE-4477-B010-73EB04844F55}" srcId="{625CDD12-00B6-4380-A05C-92A751DB25F5}" destId="{6B1E334F-9D6B-4305-A078-7B6A7F7F5042}" srcOrd="1" destOrd="0" parTransId="{C11BF8C8-C429-4585-ADCD-859341740B70}" sibTransId="{8386BD8F-6DDA-4E79-9CA7-6DF51C2DD2E2}"/>
    <dgm:cxn modelId="{776E77AB-71FF-482E-A609-606BB4A55AD4}" type="presOf" srcId="{78C14446-AE57-43A1-AA03-2D4BC8F5072C}" destId="{BCF2205F-1D47-4BC0-A864-2489F46373C3}" srcOrd="0" destOrd="0" presId="urn:microsoft.com/office/officeart/2018/2/layout/IconLabelList"/>
    <dgm:cxn modelId="{5ADA32AE-CAA5-4157-896F-50E2DE158C9C}" srcId="{625CDD12-00B6-4380-A05C-92A751DB25F5}" destId="{78C14446-AE57-43A1-AA03-2D4BC8F5072C}" srcOrd="2" destOrd="0" parTransId="{1F62DA90-94C1-447F-B4F5-4C2E733F9EF9}" sibTransId="{DEC7C642-8D35-4C7D-AF7E-29DFEB826CEE}"/>
    <dgm:cxn modelId="{097839EB-901B-45DD-AC95-FB0AFE8D9748}" type="presOf" srcId="{6B1E334F-9D6B-4305-A078-7B6A7F7F5042}" destId="{381B0ABB-3D9B-4432-B3C3-12ADB4DD4740}" srcOrd="0" destOrd="0" presId="urn:microsoft.com/office/officeart/2018/2/layout/IconLabelList"/>
    <dgm:cxn modelId="{57E5FEFA-9477-455F-BF67-0711A4F1B5D3}" srcId="{625CDD12-00B6-4380-A05C-92A751DB25F5}" destId="{A181FCC5-BABC-462B-B638-C30EB861F51A}" srcOrd="3" destOrd="0" parTransId="{AFBB187C-5CDF-4EA7-8BC4-E5EC06AFBE36}" sibTransId="{95808368-45DD-4C5A-BBFD-851512E11AF2}"/>
    <dgm:cxn modelId="{BA94E7E7-A94A-4DD2-A9F0-F375CA09FC92}" type="presParOf" srcId="{E2D9171B-932F-4D5B-98A2-90D290D15D53}" destId="{3C3F434A-4C4D-4E18-BD55-591E3AEE405B}" srcOrd="0" destOrd="0" presId="urn:microsoft.com/office/officeart/2018/2/layout/IconLabelList"/>
    <dgm:cxn modelId="{F87463D2-F0BF-48C4-B7EA-6F6DDF55BE5B}" type="presParOf" srcId="{3C3F434A-4C4D-4E18-BD55-591E3AEE405B}" destId="{4594B8D2-9952-4F56-B794-27829E52B7AF}" srcOrd="0" destOrd="0" presId="urn:microsoft.com/office/officeart/2018/2/layout/IconLabelList"/>
    <dgm:cxn modelId="{2B46B8F3-89EC-49FE-A95E-1E819A188D9E}" type="presParOf" srcId="{3C3F434A-4C4D-4E18-BD55-591E3AEE405B}" destId="{AFA54A42-BBE1-4EE1-9238-3680C49CCFEF}" srcOrd="1" destOrd="0" presId="urn:microsoft.com/office/officeart/2018/2/layout/IconLabelList"/>
    <dgm:cxn modelId="{63683FC5-6D00-4F80-9258-0D0E9CA8A0BC}" type="presParOf" srcId="{3C3F434A-4C4D-4E18-BD55-591E3AEE405B}" destId="{D7AF62F1-21C3-410D-9C76-0973D0B66EC6}" srcOrd="2" destOrd="0" presId="urn:microsoft.com/office/officeart/2018/2/layout/IconLabelList"/>
    <dgm:cxn modelId="{C6DFE05A-40BC-4030-8C80-4F0DCA330988}" type="presParOf" srcId="{E2D9171B-932F-4D5B-98A2-90D290D15D53}" destId="{F15CADC3-D7CE-4D5B-8072-7C6CEA0004E5}" srcOrd="1" destOrd="0" presId="urn:microsoft.com/office/officeart/2018/2/layout/IconLabelList"/>
    <dgm:cxn modelId="{859EB30A-FE7C-42BE-AD84-9DD4D043EFA1}" type="presParOf" srcId="{E2D9171B-932F-4D5B-98A2-90D290D15D53}" destId="{FBA87BB8-2607-4ED0-869A-A204257DB129}" srcOrd="2" destOrd="0" presId="urn:microsoft.com/office/officeart/2018/2/layout/IconLabelList"/>
    <dgm:cxn modelId="{8E0BAD48-2509-4C0A-9234-F7AE6FB86E53}" type="presParOf" srcId="{FBA87BB8-2607-4ED0-869A-A204257DB129}" destId="{BA35857A-D27E-4FBD-95EA-943B1F62AD6E}" srcOrd="0" destOrd="0" presId="urn:microsoft.com/office/officeart/2018/2/layout/IconLabelList"/>
    <dgm:cxn modelId="{6A141667-85F0-463C-A3DA-548EEBCC57AD}" type="presParOf" srcId="{FBA87BB8-2607-4ED0-869A-A204257DB129}" destId="{ADAA0219-5D73-4241-B74A-C5764C537AE2}" srcOrd="1" destOrd="0" presId="urn:microsoft.com/office/officeart/2018/2/layout/IconLabelList"/>
    <dgm:cxn modelId="{3FD69392-042D-4A38-8E61-409C3193B24A}" type="presParOf" srcId="{FBA87BB8-2607-4ED0-869A-A204257DB129}" destId="{381B0ABB-3D9B-4432-B3C3-12ADB4DD4740}" srcOrd="2" destOrd="0" presId="urn:microsoft.com/office/officeart/2018/2/layout/IconLabelList"/>
    <dgm:cxn modelId="{12FB66FA-4ABD-40E8-942A-507486151D0D}" type="presParOf" srcId="{E2D9171B-932F-4D5B-98A2-90D290D15D53}" destId="{DEF7483C-10B7-4AE0-89F1-B8EF479AC24D}" srcOrd="3" destOrd="0" presId="urn:microsoft.com/office/officeart/2018/2/layout/IconLabelList"/>
    <dgm:cxn modelId="{9512765F-46C6-41DC-AF6D-1C59BD24EB8C}" type="presParOf" srcId="{E2D9171B-932F-4D5B-98A2-90D290D15D53}" destId="{C20C4E6C-55A3-4A1A-9342-10FCE2E5F181}" srcOrd="4" destOrd="0" presId="urn:microsoft.com/office/officeart/2018/2/layout/IconLabelList"/>
    <dgm:cxn modelId="{87F19253-48EE-4CAF-A10A-EF1A0136F025}" type="presParOf" srcId="{C20C4E6C-55A3-4A1A-9342-10FCE2E5F181}" destId="{0EDA3353-BBAF-4617-9816-0B1AE5AC2D3D}" srcOrd="0" destOrd="0" presId="urn:microsoft.com/office/officeart/2018/2/layout/IconLabelList"/>
    <dgm:cxn modelId="{98111495-B4BE-4978-980B-4D08482803F0}" type="presParOf" srcId="{C20C4E6C-55A3-4A1A-9342-10FCE2E5F181}" destId="{31743230-E6D5-4F46-A2E6-FA389612439C}" srcOrd="1" destOrd="0" presId="urn:microsoft.com/office/officeart/2018/2/layout/IconLabelList"/>
    <dgm:cxn modelId="{B456AAAE-721F-4AF3-B1E3-24541105D203}" type="presParOf" srcId="{C20C4E6C-55A3-4A1A-9342-10FCE2E5F181}" destId="{BCF2205F-1D47-4BC0-A864-2489F46373C3}" srcOrd="2" destOrd="0" presId="urn:microsoft.com/office/officeart/2018/2/layout/IconLabelList"/>
    <dgm:cxn modelId="{3C844C72-E0E0-4B86-86F5-2936D32F50D1}" type="presParOf" srcId="{E2D9171B-932F-4D5B-98A2-90D290D15D53}" destId="{2E9578C8-9762-4F80-A7FC-0B08FD467879}" srcOrd="5" destOrd="0" presId="urn:microsoft.com/office/officeart/2018/2/layout/IconLabelList"/>
    <dgm:cxn modelId="{E7ED5CC8-92A8-453D-B740-5583156C5CD0}" type="presParOf" srcId="{E2D9171B-932F-4D5B-98A2-90D290D15D53}" destId="{C90CBABF-D81E-4587-AF32-65F6FB7F79CF}" srcOrd="6" destOrd="0" presId="urn:microsoft.com/office/officeart/2018/2/layout/IconLabelList"/>
    <dgm:cxn modelId="{8F0D10C6-3109-4D6A-9ED5-F425BA563A8E}" type="presParOf" srcId="{C90CBABF-D81E-4587-AF32-65F6FB7F79CF}" destId="{6B5A2976-E223-4731-ADC3-337CF962FBD2}" srcOrd="0" destOrd="0" presId="urn:microsoft.com/office/officeart/2018/2/layout/IconLabelList"/>
    <dgm:cxn modelId="{FAD2C705-D814-4F87-8ED1-3C811D53CAC0}" type="presParOf" srcId="{C90CBABF-D81E-4587-AF32-65F6FB7F79CF}" destId="{A9F32CDD-E082-4773-A4E5-0B48B94C0A0F}" srcOrd="1" destOrd="0" presId="urn:microsoft.com/office/officeart/2018/2/layout/IconLabelList"/>
    <dgm:cxn modelId="{0B476B05-862F-4781-BA0C-204AA7782630}" type="presParOf" srcId="{C90CBABF-D81E-4587-AF32-65F6FB7F79CF}" destId="{A6C11CEB-E338-4F21-B9C4-66C08C76E54E}" srcOrd="2" destOrd="0" presId="urn:microsoft.com/office/officeart/2018/2/layout/IconLabelList"/>
    <dgm:cxn modelId="{9BFF45BB-33CA-4E74-8D00-51667E96923E}" type="presParOf" srcId="{E2D9171B-932F-4D5B-98A2-90D290D15D53}" destId="{52015A9C-536C-4E55-B867-DB1AC4713A7C}" srcOrd="7" destOrd="0" presId="urn:microsoft.com/office/officeart/2018/2/layout/IconLabelList"/>
    <dgm:cxn modelId="{E2DDD3BE-77F7-478C-AF71-635615B1932D}" type="presParOf" srcId="{E2D9171B-932F-4D5B-98A2-90D290D15D53}" destId="{85BE7C6E-8C37-41C0-88A6-4D6397AE07E9}" srcOrd="8" destOrd="0" presId="urn:microsoft.com/office/officeart/2018/2/layout/IconLabelList"/>
    <dgm:cxn modelId="{3B9E2F0A-577F-4B21-BABA-3DC58B672484}" type="presParOf" srcId="{85BE7C6E-8C37-41C0-88A6-4D6397AE07E9}" destId="{E5757B8C-163A-4892-A024-B378A7547A1E}" srcOrd="0" destOrd="0" presId="urn:microsoft.com/office/officeart/2018/2/layout/IconLabelList"/>
    <dgm:cxn modelId="{C8E7887B-7F79-4E77-8A43-2FCEBA98E401}" type="presParOf" srcId="{85BE7C6E-8C37-41C0-88A6-4D6397AE07E9}" destId="{FA5DE0C4-034B-4D23-AF46-19FA8473C1A8}" srcOrd="1" destOrd="0" presId="urn:microsoft.com/office/officeart/2018/2/layout/IconLabelList"/>
    <dgm:cxn modelId="{0F4DA02B-29BD-4646-A5F4-DEC848BA1946}" type="presParOf" srcId="{85BE7C6E-8C37-41C0-88A6-4D6397AE07E9}" destId="{39314AF4-B91A-4374-9597-A145F5A55C2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CFCAFE-849E-4640-AB9A-A1223A0D6F6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728C30B-612E-4D93-9038-1CC9206E0F38}">
      <dgm:prSet/>
      <dgm:spPr/>
      <dgm:t>
        <a:bodyPr/>
        <a:lstStyle/>
        <a:p>
          <a:r>
            <a:rPr lang="en-GB"/>
            <a:t>Several organisations including the WHO,  American Heart Association and  American College of Sports Medicine have offered initial suggestions and resources for engaging in physical activity during the COVID-19 pandemic. </a:t>
          </a:r>
          <a:endParaRPr lang="en-US"/>
        </a:p>
      </dgm:t>
    </dgm:pt>
    <dgm:pt modelId="{C3CC204D-1D17-4F85-A793-740E675464D4}" type="parTrans" cxnId="{5265209E-FB15-4294-B9B1-6D416D11A8DF}">
      <dgm:prSet/>
      <dgm:spPr/>
      <dgm:t>
        <a:bodyPr/>
        <a:lstStyle/>
        <a:p>
          <a:endParaRPr lang="en-US"/>
        </a:p>
      </dgm:t>
    </dgm:pt>
    <dgm:pt modelId="{9B847A41-3A8E-4C82-9894-799CED22F3C5}" type="sibTrans" cxnId="{5265209E-FB15-4294-B9B1-6D416D11A8DF}">
      <dgm:prSet/>
      <dgm:spPr/>
      <dgm:t>
        <a:bodyPr/>
        <a:lstStyle/>
        <a:p>
          <a:endParaRPr lang="en-US"/>
        </a:p>
      </dgm:t>
    </dgm:pt>
    <dgm:pt modelId="{3AEBBD7B-8BD5-459F-9D71-004CD33B074F}">
      <dgm:prSet/>
      <dgm:spPr/>
      <dgm:t>
        <a:bodyPr/>
        <a:lstStyle/>
        <a:p>
          <a:r>
            <a:rPr lang="en-GB"/>
            <a:t>Expanding on these resources, Wedig et al. (2021) provided an infographic which aims to present a comprehensive illustration for promoting daily physical activity to the lay audience during the COVID-19 pandemic</a:t>
          </a:r>
          <a:endParaRPr lang="en-US"/>
        </a:p>
      </dgm:t>
    </dgm:pt>
    <dgm:pt modelId="{F1E4154F-FEB0-400F-8474-51310380EABC}" type="parTrans" cxnId="{F3AAAA50-5571-42A7-AA1B-5487E2179E95}">
      <dgm:prSet/>
      <dgm:spPr/>
      <dgm:t>
        <a:bodyPr/>
        <a:lstStyle/>
        <a:p>
          <a:endParaRPr lang="en-US"/>
        </a:p>
      </dgm:t>
    </dgm:pt>
    <dgm:pt modelId="{2AC4B693-6C0D-4677-AB01-1B61A4131EB0}" type="sibTrans" cxnId="{F3AAAA50-5571-42A7-AA1B-5487E2179E95}">
      <dgm:prSet/>
      <dgm:spPr/>
      <dgm:t>
        <a:bodyPr/>
        <a:lstStyle/>
        <a:p>
          <a:endParaRPr lang="en-US"/>
        </a:p>
      </dgm:t>
    </dgm:pt>
    <dgm:pt modelId="{FF41219F-8FE5-46BA-B115-CDBAA0EBAE28}">
      <dgm:prSet/>
      <dgm:spPr/>
      <dgm:t>
        <a:bodyPr/>
        <a:lstStyle/>
        <a:p>
          <a:r>
            <a:rPr lang="en-GB"/>
            <a:t>As illustrated, adults are spending more time at home, moving less and sitting more. Physical activity provides numerous health benefits, some of which may even help directly combat the effects of COVID-19.</a:t>
          </a:r>
          <a:endParaRPr lang="en-US"/>
        </a:p>
      </dgm:t>
    </dgm:pt>
    <dgm:pt modelId="{FC05DDD8-42EE-4D44-9291-9E2A6415B452}" type="parTrans" cxnId="{0713D860-76B7-412E-974A-B55F290DB307}">
      <dgm:prSet/>
      <dgm:spPr/>
      <dgm:t>
        <a:bodyPr/>
        <a:lstStyle/>
        <a:p>
          <a:endParaRPr lang="en-US"/>
        </a:p>
      </dgm:t>
    </dgm:pt>
    <dgm:pt modelId="{5E3040F3-B375-47F2-90B8-1373C2791F06}" type="sibTrans" cxnId="{0713D860-76B7-412E-974A-B55F290DB307}">
      <dgm:prSet/>
      <dgm:spPr/>
      <dgm:t>
        <a:bodyPr/>
        <a:lstStyle/>
        <a:p>
          <a:endParaRPr lang="en-US"/>
        </a:p>
      </dgm:t>
    </dgm:pt>
    <dgm:pt modelId="{F4585C0E-ABAB-4BAE-988E-4CFA90545AF7}" type="pres">
      <dgm:prSet presAssocID="{5BCFCAFE-849E-4640-AB9A-A1223A0D6F62}" presName="root" presStyleCnt="0">
        <dgm:presLayoutVars>
          <dgm:dir/>
          <dgm:resizeHandles val="exact"/>
        </dgm:presLayoutVars>
      </dgm:prSet>
      <dgm:spPr/>
    </dgm:pt>
    <dgm:pt modelId="{E8E7D736-905F-42C1-A0A4-3EF59393BE2C}" type="pres">
      <dgm:prSet presAssocID="{2728C30B-612E-4D93-9038-1CC9206E0F38}" presName="compNode" presStyleCnt="0"/>
      <dgm:spPr/>
    </dgm:pt>
    <dgm:pt modelId="{E170C37E-FDE2-4C4C-9550-F9B33B48A10F}" type="pres">
      <dgm:prSet presAssocID="{2728C30B-612E-4D93-9038-1CC9206E0F38}" presName="bgRect" presStyleLbl="bgShp" presStyleIdx="0" presStyleCnt="3"/>
      <dgm:spPr/>
    </dgm:pt>
    <dgm:pt modelId="{F33B800F-D0FE-4180-A310-DB1416E106B1}" type="pres">
      <dgm:prSet presAssocID="{2728C30B-612E-4D93-9038-1CC9206E0F3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umbbell"/>
        </a:ext>
      </dgm:extLst>
    </dgm:pt>
    <dgm:pt modelId="{EADA7639-40A1-477F-94C0-B2BAE2ABD2E4}" type="pres">
      <dgm:prSet presAssocID="{2728C30B-612E-4D93-9038-1CC9206E0F38}" presName="spaceRect" presStyleCnt="0"/>
      <dgm:spPr/>
    </dgm:pt>
    <dgm:pt modelId="{A2AB370E-A42C-4188-84B9-055D85189768}" type="pres">
      <dgm:prSet presAssocID="{2728C30B-612E-4D93-9038-1CC9206E0F38}" presName="parTx" presStyleLbl="revTx" presStyleIdx="0" presStyleCnt="3">
        <dgm:presLayoutVars>
          <dgm:chMax val="0"/>
          <dgm:chPref val="0"/>
        </dgm:presLayoutVars>
      </dgm:prSet>
      <dgm:spPr/>
    </dgm:pt>
    <dgm:pt modelId="{22AA4BDB-47DD-49DC-887B-FF24FC675AC5}" type="pres">
      <dgm:prSet presAssocID="{9B847A41-3A8E-4C82-9894-799CED22F3C5}" presName="sibTrans" presStyleCnt="0"/>
      <dgm:spPr/>
    </dgm:pt>
    <dgm:pt modelId="{9CA64A75-58EB-440F-9DD9-250B2F36BE29}" type="pres">
      <dgm:prSet presAssocID="{3AEBBD7B-8BD5-459F-9D71-004CD33B074F}" presName="compNode" presStyleCnt="0"/>
      <dgm:spPr/>
    </dgm:pt>
    <dgm:pt modelId="{EB966ADB-EF4D-42E7-BD93-C768C1A264BB}" type="pres">
      <dgm:prSet presAssocID="{3AEBBD7B-8BD5-459F-9D71-004CD33B074F}" presName="bgRect" presStyleLbl="bgShp" presStyleIdx="1" presStyleCnt="3"/>
      <dgm:spPr/>
    </dgm:pt>
    <dgm:pt modelId="{2B14A972-11A2-46CE-BD32-64435BDAAF8B}" type="pres">
      <dgm:prSet presAssocID="{3AEBBD7B-8BD5-459F-9D71-004CD33B074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oles"/>
        </a:ext>
      </dgm:extLst>
    </dgm:pt>
    <dgm:pt modelId="{541BA997-9CBE-4B05-A1BF-37ECC88C10AE}" type="pres">
      <dgm:prSet presAssocID="{3AEBBD7B-8BD5-459F-9D71-004CD33B074F}" presName="spaceRect" presStyleCnt="0"/>
      <dgm:spPr/>
    </dgm:pt>
    <dgm:pt modelId="{81FA4182-8085-4E8E-8077-43C870E1AB19}" type="pres">
      <dgm:prSet presAssocID="{3AEBBD7B-8BD5-459F-9D71-004CD33B074F}" presName="parTx" presStyleLbl="revTx" presStyleIdx="1" presStyleCnt="3">
        <dgm:presLayoutVars>
          <dgm:chMax val="0"/>
          <dgm:chPref val="0"/>
        </dgm:presLayoutVars>
      </dgm:prSet>
      <dgm:spPr/>
    </dgm:pt>
    <dgm:pt modelId="{4417C5B7-03D0-482F-94AD-1814E8AC1F2A}" type="pres">
      <dgm:prSet presAssocID="{2AC4B693-6C0D-4677-AB01-1B61A4131EB0}" presName="sibTrans" presStyleCnt="0"/>
      <dgm:spPr/>
    </dgm:pt>
    <dgm:pt modelId="{7AA5A3E9-EA2B-4B43-9689-674FED01772F}" type="pres">
      <dgm:prSet presAssocID="{FF41219F-8FE5-46BA-B115-CDBAA0EBAE28}" presName="compNode" presStyleCnt="0"/>
      <dgm:spPr/>
    </dgm:pt>
    <dgm:pt modelId="{DC495431-C1D4-4BDB-A7C0-213B1DF7DAE0}" type="pres">
      <dgm:prSet presAssocID="{FF41219F-8FE5-46BA-B115-CDBAA0EBAE28}" presName="bgRect" presStyleLbl="bgShp" presStyleIdx="2" presStyleCnt="3"/>
      <dgm:spPr/>
    </dgm:pt>
    <dgm:pt modelId="{3E454F28-16FF-4FFD-8E1B-5431FBB57CD2}" type="pres">
      <dgm:prSet presAssocID="{FF41219F-8FE5-46BA-B115-CDBAA0EBAE2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Cane"/>
        </a:ext>
      </dgm:extLst>
    </dgm:pt>
    <dgm:pt modelId="{4136E533-E855-4B2E-B911-246629CA812B}" type="pres">
      <dgm:prSet presAssocID="{FF41219F-8FE5-46BA-B115-CDBAA0EBAE28}" presName="spaceRect" presStyleCnt="0"/>
      <dgm:spPr/>
    </dgm:pt>
    <dgm:pt modelId="{F9C2A005-2397-471C-8DBE-6BD84FA902B4}" type="pres">
      <dgm:prSet presAssocID="{FF41219F-8FE5-46BA-B115-CDBAA0EBAE28}" presName="parTx" presStyleLbl="revTx" presStyleIdx="2" presStyleCnt="3">
        <dgm:presLayoutVars>
          <dgm:chMax val="0"/>
          <dgm:chPref val="0"/>
        </dgm:presLayoutVars>
      </dgm:prSet>
      <dgm:spPr/>
    </dgm:pt>
  </dgm:ptLst>
  <dgm:cxnLst>
    <dgm:cxn modelId="{AB8D0A27-BE93-4874-987A-982367FFF618}" type="presOf" srcId="{3AEBBD7B-8BD5-459F-9D71-004CD33B074F}" destId="{81FA4182-8085-4E8E-8077-43C870E1AB19}" srcOrd="0" destOrd="0" presId="urn:microsoft.com/office/officeart/2018/2/layout/IconVerticalSolidList"/>
    <dgm:cxn modelId="{C8D46E48-93AB-4C72-A681-C513260F918F}" type="presOf" srcId="{5BCFCAFE-849E-4640-AB9A-A1223A0D6F62}" destId="{F4585C0E-ABAB-4BAE-988E-4CFA90545AF7}" srcOrd="0" destOrd="0" presId="urn:microsoft.com/office/officeart/2018/2/layout/IconVerticalSolidList"/>
    <dgm:cxn modelId="{F3AAAA50-5571-42A7-AA1B-5487E2179E95}" srcId="{5BCFCAFE-849E-4640-AB9A-A1223A0D6F62}" destId="{3AEBBD7B-8BD5-459F-9D71-004CD33B074F}" srcOrd="1" destOrd="0" parTransId="{F1E4154F-FEB0-400F-8474-51310380EABC}" sibTransId="{2AC4B693-6C0D-4677-AB01-1B61A4131EB0}"/>
    <dgm:cxn modelId="{79713C51-F82A-4A27-ADA1-EB116C6D3D6C}" type="presOf" srcId="{2728C30B-612E-4D93-9038-1CC9206E0F38}" destId="{A2AB370E-A42C-4188-84B9-055D85189768}" srcOrd="0" destOrd="0" presId="urn:microsoft.com/office/officeart/2018/2/layout/IconVerticalSolidList"/>
    <dgm:cxn modelId="{0713D860-76B7-412E-974A-B55F290DB307}" srcId="{5BCFCAFE-849E-4640-AB9A-A1223A0D6F62}" destId="{FF41219F-8FE5-46BA-B115-CDBAA0EBAE28}" srcOrd="2" destOrd="0" parTransId="{FC05DDD8-42EE-4D44-9291-9E2A6415B452}" sibTransId="{5E3040F3-B375-47F2-90B8-1373C2791F06}"/>
    <dgm:cxn modelId="{5265209E-FB15-4294-B9B1-6D416D11A8DF}" srcId="{5BCFCAFE-849E-4640-AB9A-A1223A0D6F62}" destId="{2728C30B-612E-4D93-9038-1CC9206E0F38}" srcOrd="0" destOrd="0" parTransId="{C3CC204D-1D17-4F85-A793-740E675464D4}" sibTransId="{9B847A41-3A8E-4C82-9894-799CED22F3C5}"/>
    <dgm:cxn modelId="{919E3DD8-498D-447E-B920-FD24BE955F65}" type="presOf" srcId="{FF41219F-8FE5-46BA-B115-CDBAA0EBAE28}" destId="{F9C2A005-2397-471C-8DBE-6BD84FA902B4}" srcOrd="0" destOrd="0" presId="urn:microsoft.com/office/officeart/2018/2/layout/IconVerticalSolidList"/>
    <dgm:cxn modelId="{669DB546-C434-4FF3-9423-B1D1CE628F0C}" type="presParOf" srcId="{F4585C0E-ABAB-4BAE-988E-4CFA90545AF7}" destId="{E8E7D736-905F-42C1-A0A4-3EF59393BE2C}" srcOrd="0" destOrd="0" presId="urn:microsoft.com/office/officeart/2018/2/layout/IconVerticalSolidList"/>
    <dgm:cxn modelId="{EDF4BF26-A199-43C4-8397-11198F9086C1}" type="presParOf" srcId="{E8E7D736-905F-42C1-A0A4-3EF59393BE2C}" destId="{E170C37E-FDE2-4C4C-9550-F9B33B48A10F}" srcOrd="0" destOrd="0" presId="urn:microsoft.com/office/officeart/2018/2/layout/IconVerticalSolidList"/>
    <dgm:cxn modelId="{1462F1A9-45BF-4EBA-B008-274B6E5EDCA3}" type="presParOf" srcId="{E8E7D736-905F-42C1-A0A4-3EF59393BE2C}" destId="{F33B800F-D0FE-4180-A310-DB1416E106B1}" srcOrd="1" destOrd="0" presId="urn:microsoft.com/office/officeart/2018/2/layout/IconVerticalSolidList"/>
    <dgm:cxn modelId="{49BE2DE7-AD90-4A5A-9839-B182E7F7551B}" type="presParOf" srcId="{E8E7D736-905F-42C1-A0A4-3EF59393BE2C}" destId="{EADA7639-40A1-477F-94C0-B2BAE2ABD2E4}" srcOrd="2" destOrd="0" presId="urn:microsoft.com/office/officeart/2018/2/layout/IconVerticalSolidList"/>
    <dgm:cxn modelId="{5D8FA79D-1447-44CC-BC09-D867DF2F63F2}" type="presParOf" srcId="{E8E7D736-905F-42C1-A0A4-3EF59393BE2C}" destId="{A2AB370E-A42C-4188-84B9-055D85189768}" srcOrd="3" destOrd="0" presId="urn:microsoft.com/office/officeart/2018/2/layout/IconVerticalSolidList"/>
    <dgm:cxn modelId="{5D4FD126-BAE7-4313-8306-B7317A16B706}" type="presParOf" srcId="{F4585C0E-ABAB-4BAE-988E-4CFA90545AF7}" destId="{22AA4BDB-47DD-49DC-887B-FF24FC675AC5}" srcOrd="1" destOrd="0" presId="urn:microsoft.com/office/officeart/2018/2/layout/IconVerticalSolidList"/>
    <dgm:cxn modelId="{87A8651B-7991-43CC-8050-8100975B428D}" type="presParOf" srcId="{F4585C0E-ABAB-4BAE-988E-4CFA90545AF7}" destId="{9CA64A75-58EB-440F-9DD9-250B2F36BE29}" srcOrd="2" destOrd="0" presId="urn:microsoft.com/office/officeart/2018/2/layout/IconVerticalSolidList"/>
    <dgm:cxn modelId="{5B83D9B9-AE65-4BB4-B8CC-BEADF7173889}" type="presParOf" srcId="{9CA64A75-58EB-440F-9DD9-250B2F36BE29}" destId="{EB966ADB-EF4D-42E7-BD93-C768C1A264BB}" srcOrd="0" destOrd="0" presId="urn:microsoft.com/office/officeart/2018/2/layout/IconVerticalSolidList"/>
    <dgm:cxn modelId="{00FCA8AA-8B37-4EAC-B12A-7E4163C4F2AB}" type="presParOf" srcId="{9CA64A75-58EB-440F-9DD9-250B2F36BE29}" destId="{2B14A972-11A2-46CE-BD32-64435BDAAF8B}" srcOrd="1" destOrd="0" presId="urn:microsoft.com/office/officeart/2018/2/layout/IconVerticalSolidList"/>
    <dgm:cxn modelId="{B85E37F4-B7E1-425E-9BC2-14A616910C8C}" type="presParOf" srcId="{9CA64A75-58EB-440F-9DD9-250B2F36BE29}" destId="{541BA997-9CBE-4B05-A1BF-37ECC88C10AE}" srcOrd="2" destOrd="0" presId="urn:microsoft.com/office/officeart/2018/2/layout/IconVerticalSolidList"/>
    <dgm:cxn modelId="{F6984FAD-797D-472A-9411-7E6208A773ED}" type="presParOf" srcId="{9CA64A75-58EB-440F-9DD9-250B2F36BE29}" destId="{81FA4182-8085-4E8E-8077-43C870E1AB19}" srcOrd="3" destOrd="0" presId="urn:microsoft.com/office/officeart/2018/2/layout/IconVerticalSolidList"/>
    <dgm:cxn modelId="{F5711FC3-738D-42C7-A919-926AB07175AC}" type="presParOf" srcId="{F4585C0E-ABAB-4BAE-988E-4CFA90545AF7}" destId="{4417C5B7-03D0-482F-94AD-1814E8AC1F2A}" srcOrd="3" destOrd="0" presId="urn:microsoft.com/office/officeart/2018/2/layout/IconVerticalSolidList"/>
    <dgm:cxn modelId="{84DDE2E7-2D65-4F61-A24E-56453C923782}" type="presParOf" srcId="{F4585C0E-ABAB-4BAE-988E-4CFA90545AF7}" destId="{7AA5A3E9-EA2B-4B43-9689-674FED01772F}" srcOrd="4" destOrd="0" presId="urn:microsoft.com/office/officeart/2018/2/layout/IconVerticalSolidList"/>
    <dgm:cxn modelId="{C2850B2D-FB9B-4163-9500-10DAB83F18AC}" type="presParOf" srcId="{7AA5A3E9-EA2B-4B43-9689-674FED01772F}" destId="{DC495431-C1D4-4BDB-A7C0-213B1DF7DAE0}" srcOrd="0" destOrd="0" presId="urn:microsoft.com/office/officeart/2018/2/layout/IconVerticalSolidList"/>
    <dgm:cxn modelId="{4CB331DC-FB6F-4888-8582-45F8B4F3C9FB}" type="presParOf" srcId="{7AA5A3E9-EA2B-4B43-9689-674FED01772F}" destId="{3E454F28-16FF-4FFD-8E1B-5431FBB57CD2}" srcOrd="1" destOrd="0" presId="urn:microsoft.com/office/officeart/2018/2/layout/IconVerticalSolidList"/>
    <dgm:cxn modelId="{2ADBA143-88B0-46A9-9103-7AFAE99AAB71}" type="presParOf" srcId="{7AA5A3E9-EA2B-4B43-9689-674FED01772F}" destId="{4136E533-E855-4B2E-B911-246629CA812B}" srcOrd="2" destOrd="0" presId="urn:microsoft.com/office/officeart/2018/2/layout/IconVerticalSolidList"/>
    <dgm:cxn modelId="{EC244147-FFF6-4444-B3F3-D3A9E01753BD}" type="presParOf" srcId="{7AA5A3E9-EA2B-4B43-9689-674FED01772F}" destId="{F9C2A005-2397-471C-8DBE-6BD84FA902B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21EF987-9450-499B-9A13-2DE6E7715E0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47D50AF-F4C9-48AF-8F8F-1BD30CDD305D}">
      <dgm:prSet/>
      <dgm:spPr/>
      <dgm:t>
        <a:bodyPr/>
        <a:lstStyle/>
        <a:p>
          <a:r>
            <a:rPr lang="en-GB"/>
            <a:t>Aimed to determine what it is about the pandemic that is making people less active. What were the most pertinent motivators reported by those continuing to meet daily PA targets?</a:t>
          </a:r>
          <a:endParaRPr lang="en-US"/>
        </a:p>
      </dgm:t>
    </dgm:pt>
    <dgm:pt modelId="{7413A57F-4520-46CF-9B28-96125B3996D2}" type="parTrans" cxnId="{E770A7C2-1EB0-4FDC-9761-A367FB690019}">
      <dgm:prSet/>
      <dgm:spPr/>
      <dgm:t>
        <a:bodyPr/>
        <a:lstStyle/>
        <a:p>
          <a:endParaRPr lang="en-US"/>
        </a:p>
      </dgm:t>
    </dgm:pt>
    <dgm:pt modelId="{44A98D2F-E3DE-4B21-BDBB-677DC53B08FC}" type="sibTrans" cxnId="{E770A7C2-1EB0-4FDC-9761-A367FB690019}">
      <dgm:prSet/>
      <dgm:spPr/>
      <dgm:t>
        <a:bodyPr/>
        <a:lstStyle/>
        <a:p>
          <a:endParaRPr lang="en-US"/>
        </a:p>
      </dgm:t>
    </dgm:pt>
    <dgm:pt modelId="{3352A413-A4F4-47A7-B47D-A5EF552C2FA9}">
      <dgm:prSet/>
      <dgm:spPr/>
      <dgm:t>
        <a:bodyPr/>
        <a:lstStyle/>
        <a:p>
          <a:r>
            <a:rPr lang="en-GB"/>
            <a:t>They examined shifts in people’s perceived barriers and motivators to being physically active during the pandemic. </a:t>
          </a:r>
          <a:endParaRPr lang="en-US"/>
        </a:p>
      </dgm:t>
    </dgm:pt>
    <dgm:pt modelId="{02E86D66-4731-44B7-9352-A93D4F1CE204}" type="parTrans" cxnId="{5B07BEE4-E22A-4751-91DF-17C48781BC32}">
      <dgm:prSet/>
      <dgm:spPr/>
      <dgm:t>
        <a:bodyPr/>
        <a:lstStyle/>
        <a:p>
          <a:endParaRPr lang="en-US"/>
        </a:p>
      </dgm:t>
    </dgm:pt>
    <dgm:pt modelId="{92879054-CB33-49D0-A8B6-77042CB5A465}" type="sibTrans" cxnId="{5B07BEE4-E22A-4751-91DF-17C48781BC32}">
      <dgm:prSet/>
      <dgm:spPr/>
      <dgm:t>
        <a:bodyPr/>
        <a:lstStyle/>
        <a:p>
          <a:endParaRPr lang="en-US"/>
        </a:p>
      </dgm:t>
    </dgm:pt>
    <dgm:pt modelId="{EAED9223-3DA2-4F89-89C4-21A638532539}">
      <dgm:prSet/>
      <dgm:spPr/>
      <dgm:t>
        <a:bodyPr/>
        <a:lstStyle/>
        <a:p>
          <a:r>
            <a:rPr lang="en-GB"/>
            <a:t>Using an online survey, the present study gathered information from 1669 respondents pertaining to their physical activity, sedentary behaviour and mental health before and during the initial lockdown of COVID-19. </a:t>
          </a:r>
          <a:endParaRPr lang="en-US"/>
        </a:p>
      </dgm:t>
    </dgm:pt>
    <dgm:pt modelId="{C7B83CF5-E87F-4561-95B8-A20307B25727}" type="parTrans" cxnId="{B4E9D553-9D14-46BD-8ADF-8403D1AAC8C3}">
      <dgm:prSet/>
      <dgm:spPr/>
      <dgm:t>
        <a:bodyPr/>
        <a:lstStyle/>
        <a:p>
          <a:endParaRPr lang="en-US"/>
        </a:p>
      </dgm:t>
    </dgm:pt>
    <dgm:pt modelId="{2C0446CE-7051-486A-ABAD-48D5487313FC}" type="sibTrans" cxnId="{B4E9D553-9D14-46BD-8ADF-8403D1AAC8C3}">
      <dgm:prSet/>
      <dgm:spPr/>
      <dgm:t>
        <a:bodyPr/>
        <a:lstStyle/>
        <a:p>
          <a:endParaRPr lang="en-US"/>
        </a:p>
      </dgm:t>
    </dgm:pt>
    <dgm:pt modelId="{73683FB9-B266-46FE-9C62-AB1B0B58AE81}">
      <dgm:prSet/>
      <dgm:spPr/>
      <dgm:t>
        <a:bodyPr/>
        <a:lstStyle/>
        <a:p>
          <a:r>
            <a:rPr lang="en-GB"/>
            <a:t>Results from this survey not only describe changes in barriers and motivators to PA, but provide concrete factors practitioners can explore with clients in an effort to promote PA behaviour during a global pandemic.</a:t>
          </a:r>
          <a:endParaRPr lang="en-US"/>
        </a:p>
      </dgm:t>
    </dgm:pt>
    <dgm:pt modelId="{0E64313C-A214-4B02-9088-6DE2BF9103EF}" type="parTrans" cxnId="{89893E08-D5FE-4826-8D19-3AFDE205F070}">
      <dgm:prSet/>
      <dgm:spPr/>
      <dgm:t>
        <a:bodyPr/>
        <a:lstStyle/>
        <a:p>
          <a:endParaRPr lang="en-US"/>
        </a:p>
      </dgm:t>
    </dgm:pt>
    <dgm:pt modelId="{7020945C-5027-48DE-A94B-ACBB1CF5211B}" type="sibTrans" cxnId="{89893E08-D5FE-4826-8D19-3AFDE205F070}">
      <dgm:prSet/>
      <dgm:spPr/>
      <dgm:t>
        <a:bodyPr/>
        <a:lstStyle/>
        <a:p>
          <a:endParaRPr lang="en-US"/>
        </a:p>
      </dgm:t>
    </dgm:pt>
    <dgm:pt modelId="{694BA93C-5CCE-42A4-831A-78E1F93B91A4}" type="pres">
      <dgm:prSet presAssocID="{621EF987-9450-499B-9A13-2DE6E7715E08}" presName="root" presStyleCnt="0">
        <dgm:presLayoutVars>
          <dgm:dir/>
          <dgm:resizeHandles val="exact"/>
        </dgm:presLayoutVars>
      </dgm:prSet>
      <dgm:spPr/>
    </dgm:pt>
    <dgm:pt modelId="{06888976-28F2-4908-A094-411F897596F1}" type="pres">
      <dgm:prSet presAssocID="{147D50AF-F4C9-48AF-8F8F-1BD30CDD305D}" presName="compNode" presStyleCnt="0"/>
      <dgm:spPr/>
    </dgm:pt>
    <dgm:pt modelId="{86A87EAD-F039-46A4-BECC-CD8DEAE63743}" type="pres">
      <dgm:prSet presAssocID="{147D50AF-F4C9-48AF-8F8F-1BD30CDD305D}" presName="bgRect" presStyleLbl="bgShp" presStyleIdx="0" presStyleCnt="4"/>
      <dgm:spPr/>
    </dgm:pt>
    <dgm:pt modelId="{EE0FD3EC-97E1-4E12-8165-8C87EEB48798}" type="pres">
      <dgm:prSet presAssocID="{147D50AF-F4C9-48AF-8F8F-1BD30CDD305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07722EA8-C2DE-452E-A04D-3CDB83F95CC9}" type="pres">
      <dgm:prSet presAssocID="{147D50AF-F4C9-48AF-8F8F-1BD30CDD305D}" presName="spaceRect" presStyleCnt="0"/>
      <dgm:spPr/>
    </dgm:pt>
    <dgm:pt modelId="{089F6DD0-EF95-42FA-9E42-5662EB71A25F}" type="pres">
      <dgm:prSet presAssocID="{147D50AF-F4C9-48AF-8F8F-1BD30CDD305D}" presName="parTx" presStyleLbl="revTx" presStyleIdx="0" presStyleCnt="4">
        <dgm:presLayoutVars>
          <dgm:chMax val="0"/>
          <dgm:chPref val="0"/>
        </dgm:presLayoutVars>
      </dgm:prSet>
      <dgm:spPr/>
    </dgm:pt>
    <dgm:pt modelId="{5C1FDD70-F6BA-4040-9BA9-4AC2FF7F1831}" type="pres">
      <dgm:prSet presAssocID="{44A98D2F-E3DE-4B21-BDBB-677DC53B08FC}" presName="sibTrans" presStyleCnt="0"/>
      <dgm:spPr/>
    </dgm:pt>
    <dgm:pt modelId="{CB6B3E73-A93D-403B-ADAE-DFB4A4ED1B0F}" type="pres">
      <dgm:prSet presAssocID="{3352A413-A4F4-47A7-B47D-A5EF552C2FA9}" presName="compNode" presStyleCnt="0"/>
      <dgm:spPr/>
    </dgm:pt>
    <dgm:pt modelId="{92CE4F09-D63F-4A5B-8960-0A9AFEE94CBF}" type="pres">
      <dgm:prSet presAssocID="{3352A413-A4F4-47A7-B47D-A5EF552C2FA9}" presName="bgRect" presStyleLbl="bgShp" presStyleIdx="1" presStyleCnt="4"/>
      <dgm:spPr/>
    </dgm:pt>
    <dgm:pt modelId="{03789FEB-B166-4BDF-B49C-C42EFC0C8E64}" type="pres">
      <dgm:prSet presAssocID="{3352A413-A4F4-47A7-B47D-A5EF552C2FA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F6D2D501-088E-4096-84B9-E506C5F76321}" type="pres">
      <dgm:prSet presAssocID="{3352A413-A4F4-47A7-B47D-A5EF552C2FA9}" presName="spaceRect" presStyleCnt="0"/>
      <dgm:spPr/>
    </dgm:pt>
    <dgm:pt modelId="{ABDE9EA8-955B-4C43-B75E-F41D99CDBDF8}" type="pres">
      <dgm:prSet presAssocID="{3352A413-A4F4-47A7-B47D-A5EF552C2FA9}" presName="parTx" presStyleLbl="revTx" presStyleIdx="1" presStyleCnt="4">
        <dgm:presLayoutVars>
          <dgm:chMax val="0"/>
          <dgm:chPref val="0"/>
        </dgm:presLayoutVars>
      </dgm:prSet>
      <dgm:spPr/>
    </dgm:pt>
    <dgm:pt modelId="{84505A25-8CA3-4214-8DCB-A895AEBDEF81}" type="pres">
      <dgm:prSet presAssocID="{92879054-CB33-49D0-A8B6-77042CB5A465}" presName="sibTrans" presStyleCnt="0"/>
      <dgm:spPr/>
    </dgm:pt>
    <dgm:pt modelId="{9B6A137D-8FAE-44E9-A143-1580EC1A95F2}" type="pres">
      <dgm:prSet presAssocID="{EAED9223-3DA2-4F89-89C4-21A638532539}" presName="compNode" presStyleCnt="0"/>
      <dgm:spPr/>
    </dgm:pt>
    <dgm:pt modelId="{5256DF37-7F9A-42AE-B503-4CC0B601CEA9}" type="pres">
      <dgm:prSet presAssocID="{EAED9223-3DA2-4F89-89C4-21A638532539}" presName="bgRect" presStyleLbl="bgShp" presStyleIdx="2" presStyleCnt="4"/>
      <dgm:spPr/>
    </dgm:pt>
    <dgm:pt modelId="{1C74746B-2764-43D6-9AB8-C008EEE1492C}" type="pres">
      <dgm:prSet presAssocID="{EAED9223-3DA2-4F89-89C4-21A63853253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CE9D8D88-C3AC-4F13-ABE3-01CC52BBB919}" type="pres">
      <dgm:prSet presAssocID="{EAED9223-3DA2-4F89-89C4-21A638532539}" presName="spaceRect" presStyleCnt="0"/>
      <dgm:spPr/>
    </dgm:pt>
    <dgm:pt modelId="{82EB8579-671F-4304-9B76-23D60FACC550}" type="pres">
      <dgm:prSet presAssocID="{EAED9223-3DA2-4F89-89C4-21A638532539}" presName="parTx" presStyleLbl="revTx" presStyleIdx="2" presStyleCnt="4">
        <dgm:presLayoutVars>
          <dgm:chMax val="0"/>
          <dgm:chPref val="0"/>
        </dgm:presLayoutVars>
      </dgm:prSet>
      <dgm:spPr/>
    </dgm:pt>
    <dgm:pt modelId="{24615373-B4BA-4D2C-8E5F-B35019744FF8}" type="pres">
      <dgm:prSet presAssocID="{2C0446CE-7051-486A-ABAD-48D5487313FC}" presName="sibTrans" presStyleCnt="0"/>
      <dgm:spPr/>
    </dgm:pt>
    <dgm:pt modelId="{DF60E83A-850D-4FA0-8AE3-0DFD489C686A}" type="pres">
      <dgm:prSet presAssocID="{73683FB9-B266-46FE-9C62-AB1B0B58AE81}" presName="compNode" presStyleCnt="0"/>
      <dgm:spPr/>
    </dgm:pt>
    <dgm:pt modelId="{0B5B6959-8D19-422E-921E-4CBF3E575A63}" type="pres">
      <dgm:prSet presAssocID="{73683FB9-B266-46FE-9C62-AB1B0B58AE81}" presName="bgRect" presStyleLbl="bgShp" presStyleIdx="3" presStyleCnt="4"/>
      <dgm:spPr/>
    </dgm:pt>
    <dgm:pt modelId="{99F2816A-165A-4558-81F1-390DA4921FBB}" type="pres">
      <dgm:prSet presAssocID="{73683FB9-B266-46FE-9C62-AB1B0B58AE8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tor"/>
        </a:ext>
      </dgm:extLst>
    </dgm:pt>
    <dgm:pt modelId="{4C16F70C-19A2-4EF5-BDDB-8F9FEABCE0BD}" type="pres">
      <dgm:prSet presAssocID="{73683FB9-B266-46FE-9C62-AB1B0B58AE81}" presName="spaceRect" presStyleCnt="0"/>
      <dgm:spPr/>
    </dgm:pt>
    <dgm:pt modelId="{BCF3450C-E391-4124-8B98-9AC479D692D7}" type="pres">
      <dgm:prSet presAssocID="{73683FB9-B266-46FE-9C62-AB1B0B58AE81}" presName="parTx" presStyleLbl="revTx" presStyleIdx="3" presStyleCnt="4">
        <dgm:presLayoutVars>
          <dgm:chMax val="0"/>
          <dgm:chPref val="0"/>
        </dgm:presLayoutVars>
      </dgm:prSet>
      <dgm:spPr/>
    </dgm:pt>
  </dgm:ptLst>
  <dgm:cxnLst>
    <dgm:cxn modelId="{89893E08-D5FE-4826-8D19-3AFDE205F070}" srcId="{621EF987-9450-499B-9A13-2DE6E7715E08}" destId="{73683FB9-B266-46FE-9C62-AB1B0B58AE81}" srcOrd="3" destOrd="0" parTransId="{0E64313C-A214-4B02-9088-6DE2BF9103EF}" sibTransId="{7020945C-5027-48DE-A94B-ACBB1CF5211B}"/>
    <dgm:cxn modelId="{B0989811-5B70-42C9-9B16-CA1A1D9A54B9}" type="presOf" srcId="{73683FB9-B266-46FE-9C62-AB1B0B58AE81}" destId="{BCF3450C-E391-4124-8B98-9AC479D692D7}" srcOrd="0" destOrd="0" presId="urn:microsoft.com/office/officeart/2018/2/layout/IconVerticalSolidList"/>
    <dgm:cxn modelId="{6E9BE849-E0E3-4259-B1A0-CB56457F0D6B}" type="presOf" srcId="{EAED9223-3DA2-4F89-89C4-21A638532539}" destId="{82EB8579-671F-4304-9B76-23D60FACC550}" srcOrd="0" destOrd="0" presId="urn:microsoft.com/office/officeart/2018/2/layout/IconVerticalSolidList"/>
    <dgm:cxn modelId="{B4E9D553-9D14-46BD-8ADF-8403D1AAC8C3}" srcId="{621EF987-9450-499B-9A13-2DE6E7715E08}" destId="{EAED9223-3DA2-4F89-89C4-21A638532539}" srcOrd="2" destOrd="0" parTransId="{C7B83CF5-E87F-4561-95B8-A20307B25727}" sibTransId="{2C0446CE-7051-486A-ABAD-48D5487313FC}"/>
    <dgm:cxn modelId="{DDC7EA7A-6C5E-4DC8-B628-71B6BECBDCC6}" type="presOf" srcId="{621EF987-9450-499B-9A13-2DE6E7715E08}" destId="{694BA93C-5CCE-42A4-831A-78E1F93B91A4}" srcOrd="0" destOrd="0" presId="urn:microsoft.com/office/officeart/2018/2/layout/IconVerticalSolidList"/>
    <dgm:cxn modelId="{6C5A2F90-BCDE-48FD-A72E-ECDF1F62B545}" type="presOf" srcId="{147D50AF-F4C9-48AF-8F8F-1BD30CDD305D}" destId="{089F6DD0-EF95-42FA-9E42-5662EB71A25F}" srcOrd="0" destOrd="0" presId="urn:microsoft.com/office/officeart/2018/2/layout/IconVerticalSolidList"/>
    <dgm:cxn modelId="{E770A7C2-1EB0-4FDC-9761-A367FB690019}" srcId="{621EF987-9450-499B-9A13-2DE6E7715E08}" destId="{147D50AF-F4C9-48AF-8F8F-1BD30CDD305D}" srcOrd="0" destOrd="0" parTransId="{7413A57F-4520-46CF-9B28-96125B3996D2}" sibTransId="{44A98D2F-E3DE-4B21-BDBB-677DC53B08FC}"/>
    <dgm:cxn modelId="{5B07BEE4-E22A-4751-91DF-17C48781BC32}" srcId="{621EF987-9450-499B-9A13-2DE6E7715E08}" destId="{3352A413-A4F4-47A7-B47D-A5EF552C2FA9}" srcOrd="1" destOrd="0" parTransId="{02E86D66-4731-44B7-9352-A93D4F1CE204}" sibTransId="{92879054-CB33-49D0-A8B6-77042CB5A465}"/>
    <dgm:cxn modelId="{858D4BED-85E0-4749-994C-8EB54B4DAC78}" type="presOf" srcId="{3352A413-A4F4-47A7-B47D-A5EF552C2FA9}" destId="{ABDE9EA8-955B-4C43-B75E-F41D99CDBDF8}" srcOrd="0" destOrd="0" presId="urn:microsoft.com/office/officeart/2018/2/layout/IconVerticalSolidList"/>
    <dgm:cxn modelId="{3F08BD24-7390-430A-988C-6D31A1E2070B}" type="presParOf" srcId="{694BA93C-5CCE-42A4-831A-78E1F93B91A4}" destId="{06888976-28F2-4908-A094-411F897596F1}" srcOrd="0" destOrd="0" presId="urn:microsoft.com/office/officeart/2018/2/layout/IconVerticalSolidList"/>
    <dgm:cxn modelId="{511CCACB-1986-49D4-966D-8993B06BBB8D}" type="presParOf" srcId="{06888976-28F2-4908-A094-411F897596F1}" destId="{86A87EAD-F039-46A4-BECC-CD8DEAE63743}" srcOrd="0" destOrd="0" presId="urn:microsoft.com/office/officeart/2018/2/layout/IconVerticalSolidList"/>
    <dgm:cxn modelId="{3E6B0A64-CFB7-49B2-9573-1E69ECCD4916}" type="presParOf" srcId="{06888976-28F2-4908-A094-411F897596F1}" destId="{EE0FD3EC-97E1-4E12-8165-8C87EEB48798}" srcOrd="1" destOrd="0" presId="urn:microsoft.com/office/officeart/2018/2/layout/IconVerticalSolidList"/>
    <dgm:cxn modelId="{85B7DE3F-B715-4FE3-BF94-E43E37D87C57}" type="presParOf" srcId="{06888976-28F2-4908-A094-411F897596F1}" destId="{07722EA8-C2DE-452E-A04D-3CDB83F95CC9}" srcOrd="2" destOrd="0" presId="urn:microsoft.com/office/officeart/2018/2/layout/IconVerticalSolidList"/>
    <dgm:cxn modelId="{E7422F02-E252-46A1-97CD-9825342C821C}" type="presParOf" srcId="{06888976-28F2-4908-A094-411F897596F1}" destId="{089F6DD0-EF95-42FA-9E42-5662EB71A25F}" srcOrd="3" destOrd="0" presId="urn:microsoft.com/office/officeart/2018/2/layout/IconVerticalSolidList"/>
    <dgm:cxn modelId="{0FFAB660-2CFB-473E-80D4-BA7B915235CD}" type="presParOf" srcId="{694BA93C-5CCE-42A4-831A-78E1F93B91A4}" destId="{5C1FDD70-F6BA-4040-9BA9-4AC2FF7F1831}" srcOrd="1" destOrd="0" presId="urn:microsoft.com/office/officeart/2018/2/layout/IconVerticalSolidList"/>
    <dgm:cxn modelId="{629774A5-F3BA-466D-AB4B-C42219634CCB}" type="presParOf" srcId="{694BA93C-5CCE-42A4-831A-78E1F93B91A4}" destId="{CB6B3E73-A93D-403B-ADAE-DFB4A4ED1B0F}" srcOrd="2" destOrd="0" presId="urn:microsoft.com/office/officeart/2018/2/layout/IconVerticalSolidList"/>
    <dgm:cxn modelId="{1AE5D691-5786-4C39-AB4E-F2D63742E8E1}" type="presParOf" srcId="{CB6B3E73-A93D-403B-ADAE-DFB4A4ED1B0F}" destId="{92CE4F09-D63F-4A5B-8960-0A9AFEE94CBF}" srcOrd="0" destOrd="0" presId="urn:microsoft.com/office/officeart/2018/2/layout/IconVerticalSolidList"/>
    <dgm:cxn modelId="{A0186069-19C7-4511-9636-33E74293C2AF}" type="presParOf" srcId="{CB6B3E73-A93D-403B-ADAE-DFB4A4ED1B0F}" destId="{03789FEB-B166-4BDF-B49C-C42EFC0C8E64}" srcOrd="1" destOrd="0" presId="urn:microsoft.com/office/officeart/2018/2/layout/IconVerticalSolidList"/>
    <dgm:cxn modelId="{4EA94787-1B87-488E-AE0E-E81755748917}" type="presParOf" srcId="{CB6B3E73-A93D-403B-ADAE-DFB4A4ED1B0F}" destId="{F6D2D501-088E-4096-84B9-E506C5F76321}" srcOrd="2" destOrd="0" presId="urn:microsoft.com/office/officeart/2018/2/layout/IconVerticalSolidList"/>
    <dgm:cxn modelId="{543C1B7C-C28E-4CC9-93C8-1953C121CA92}" type="presParOf" srcId="{CB6B3E73-A93D-403B-ADAE-DFB4A4ED1B0F}" destId="{ABDE9EA8-955B-4C43-B75E-F41D99CDBDF8}" srcOrd="3" destOrd="0" presId="urn:microsoft.com/office/officeart/2018/2/layout/IconVerticalSolidList"/>
    <dgm:cxn modelId="{33242F5C-D99D-463B-8B11-C55EDCFB437F}" type="presParOf" srcId="{694BA93C-5CCE-42A4-831A-78E1F93B91A4}" destId="{84505A25-8CA3-4214-8DCB-A895AEBDEF81}" srcOrd="3" destOrd="0" presId="urn:microsoft.com/office/officeart/2018/2/layout/IconVerticalSolidList"/>
    <dgm:cxn modelId="{CF62E7B8-DE63-45D4-9CE3-6E301B3E5BFC}" type="presParOf" srcId="{694BA93C-5CCE-42A4-831A-78E1F93B91A4}" destId="{9B6A137D-8FAE-44E9-A143-1580EC1A95F2}" srcOrd="4" destOrd="0" presId="urn:microsoft.com/office/officeart/2018/2/layout/IconVerticalSolidList"/>
    <dgm:cxn modelId="{0AA61BA4-2238-4A79-9873-E5A85A743422}" type="presParOf" srcId="{9B6A137D-8FAE-44E9-A143-1580EC1A95F2}" destId="{5256DF37-7F9A-42AE-B503-4CC0B601CEA9}" srcOrd="0" destOrd="0" presId="urn:microsoft.com/office/officeart/2018/2/layout/IconVerticalSolidList"/>
    <dgm:cxn modelId="{4C8BF981-6AE2-44B9-8DF3-13A301D31662}" type="presParOf" srcId="{9B6A137D-8FAE-44E9-A143-1580EC1A95F2}" destId="{1C74746B-2764-43D6-9AB8-C008EEE1492C}" srcOrd="1" destOrd="0" presId="urn:microsoft.com/office/officeart/2018/2/layout/IconVerticalSolidList"/>
    <dgm:cxn modelId="{DFBC63CD-F622-438A-BE31-9D8AB0605279}" type="presParOf" srcId="{9B6A137D-8FAE-44E9-A143-1580EC1A95F2}" destId="{CE9D8D88-C3AC-4F13-ABE3-01CC52BBB919}" srcOrd="2" destOrd="0" presId="urn:microsoft.com/office/officeart/2018/2/layout/IconVerticalSolidList"/>
    <dgm:cxn modelId="{FABB301F-AEA8-4B1A-9B90-59807AE6E3CC}" type="presParOf" srcId="{9B6A137D-8FAE-44E9-A143-1580EC1A95F2}" destId="{82EB8579-671F-4304-9B76-23D60FACC550}" srcOrd="3" destOrd="0" presId="urn:microsoft.com/office/officeart/2018/2/layout/IconVerticalSolidList"/>
    <dgm:cxn modelId="{62848F2B-71F3-4372-923E-44B586ABEAE3}" type="presParOf" srcId="{694BA93C-5CCE-42A4-831A-78E1F93B91A4}" destId="{24615373-B4BA-4D2C-8E5F-B35019744FF8}" srcOrd="5" destOrd="0" presId="urn:microsoft.com/office/officeart/2018/2/layout/IconVerticalSolidList"/>
    <dgm:cxn modelId="{6AF971A9-F73B-4FD7-9B93-A0EDDE0E99B2}" type="presParOf" srcId="{694BA93C-5CCE-42A4-831A-78E1F93B91A4}" destId="{DF60E83A-850D-4FA0-8AE3-0DFD489C686A}" srcOrd="6" destOrd="0" presId="urn:microsoft.com/office/officeart/2018/2/layout/IconVerticalSolidList"/>
    <dgm:cxn modelId="{9B357177-43B3-474A-8145-6D0EBB8F3F97}" type="presParOf" srcId="{DF60E83A-850D-4FA0-8AE3-0DFD489C686A}" destId="{0B5B6959-8D19-422E-921E-4CBF3E575A63}" srcOrd="0" destOrd="0" presId="urn:microsoft.com/office/officeart/2018/2/layout/IconVerticalSolidList"/>
    <dgm:cxn modelId="{43F9A4E8-9EEC-4666-95FD-0C4DA3504BCA}" type="presParOf" srcId="{DF60E83A-850D-4FA0-8AE3-0DFD489C686A}" destId="{99F2816A-165A-4558-81F1-390DA4921FBB}" srcOrd="1" destOrd="0" presId="urn:microsoft.com/office/officeart/2018/2/layout/IconVerticalSolidList"/>
    <dgm:cxn modelId="{B0565881-22F3-407E-A69B-59D63D1899B2}" type="presParOf" srcId="{DF60E83A-850D-4FA0-8AE3-0DFD489C686A}" destId="{4C16F70C-19A2-4EF5-BDDB-8F9FEABCE0BD}" srcOrd="2" destOrd="0" presId="urn:microsoft.com/office/officeart/2018/2/layout/IconVerticalSolidList"/>
    <dgm:cxn modelId="{1F018E86-C2F1-43A2-A85F-B68E38851E9A}" type="presParOf" srcId="{DF60E83A-850D-4FA0-8AE3-0DFD489C686A}" destId="{BCF3450C-E391-4124-8B98-9AC479D692D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48F595C-F216-4D22-A05E-BA583DD00809}"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FADFEA04-F8BE-48AC-839B-83ACDF6C1DC3}">
      <dgm:prSet/>
      <dgm:spPr/>
      <dgm:t>
        <a:bodyPr/>
        <a:lstStyle/>
        <a:p>
          <a:r>
            <a:rPr lang="en-GB"/>
            <a:t>The sample consisted mainly of young (18–29), highly educated (Bachelor’s degree or higher), female-identifying Canadian inhabitants which may limit the generalisation of the results. </a:t>
          </a:r>
          <a:endParaRPr lang="en-US"/>
        </a:p>
      </dgm:t>
    </dgm:pt>
    <dgm:pt modelId="{22AF1DCE-E508-4892-A6EB-75D6412AC4D1}" type="parTrans" cxnId="{5BC0C3E5-50B5-4F1E-B1D9-AEE90779B284}">
      <dgm:prSet/>
      <dgm:spPr/>
      <dgm:t>
        <a:bodyPr/>
        <a:lstStyle/>
        <a:p>
          <a:endParaRPr lang="en-US"/>
        </a:p>
      </dgm:t>
    </dgm:pt>
    <dgm:pt modelId="{6A4A7CB6-B6F0-4891-809E-4A60072BFCA8}" type="sibTrans" cxnId="{5BC0C3E5-50B5-4F1E-B1D9-AEE90779B284}">
      <dgm:prSet/>
      <dgm:spPr/>
      <dgm:t>
        <a:bodyPr/>
        <a:lstStyle/>
        <a:p>
          <a:endParaRPr lang="en-US"/>
        </a:p>
      </dgm:t>
    </dgm:pt>
    <dgm:pt modelId="{317ECB51-28DC-42D9-B626-C7F4079C2CAE}">
      <dgm:prSet/>
      <dgm:spPr/>
      <dgm:t>
        <a:bodyPr/>
        <a:lstStyle/>
        <a:p>
          <a:r>
            <a:rPr lang="en-GB"/>
            <a:t>On average, our respondents were meeting the physical activity recommendations, which is not representative of the population at large. </a:t>
          </a:r>
          <a:endParaRPr lang="en-US"/>
        </a:p>
      </dgm:t>
    </dgm:pt>
    <dgm:pt modelId="{179A5466-FE1E-4534-B0CA-5F700AD4E960}" type="parTrans" cxnId="{128917AF-0CF7-4E3C-B91C-8C901B527B26}">
      <dgm:prSet/>
      <dgm:spPr/>
      <dgm:t>
        <a:bodyPr/>
        <a:lstStyle/>
        <a:p>
          <a:endParaRPr lang="en-US"/>
        </a:p>
      </dgm:t>
    </dgm:pt>
    <dgm:pt modelId="{D4CC0E58-523D-417F-BA0F-6F0BE038E4A8}" type="sibTrans" cxnId="{128917AF-0CF7-4E3C-B91C-8C901B527B26}">
      <dgm:prSet/>
      <dgm:spPr/>
      <dgm:t>
        <a:bodyPr/>
        <a:lstStyle/>
        <a:p>
          <a:endParaRPr lang="en-US"/>
        </a:p>
      </dgm:t>
    </dgm:pt>
    <dgm:pt modelId="{36BE6A98-0734-4342-963B-11F10CCE9073}">
      <dgm:prSet/>
      <dgm:spPr/>
      <dgm:t>
        <a:bodyPr/>
        <a:lstStyle/>
        <a:p>
          <a:r>
            <a:rPr lang="en-GB"/>
            <a:t>During stressful times, like the COVID-19 pandemic, people are especially motivated to be physically active for their mental health but may be too anxious or depressed to partake. </a:t>
          </a:r>
          <a:endParaRPr lang="en-US"/>
        </a:p>
      </dgm:t>
    </dgm:pt>
    <dgm:pt modelId="{712B0A44-8AD0-4CD3-8EEA-52CD7F3C729D}" type="parTrans" cxnId="{8A147E6D-11F3-4A9A-9427-464924B3C440}">
      <dgm:prSet/>
      <dgm:spPr/>
      <dgm:t>
        <a:bodyPr/>
        <a:lstStyle/>
        <a:p>
          <a:endParaRPr lang="en-US"/>
        </a:p>
      </dgm:t>
    </dgm:pt>
    <dgm:pt modelId="{BC5F0A32-C010-4F3B-B97A-44A024304C5A}" type="sibTrans" cxnId="{8A147E6D-11F3-4A9A-9427-464924B3C440}">
      <dgm:prSet/>
      <dgm:spPr/>
      <dgm:t>
        <a:bodyPr/>
        <a:lstStyle/>
        <a:p>
          <a:endParaRPr lang="en-US"/>
        </a:p>
      </dgm:t>
    </dgm:pt>
    <dgm:pt modelId="{80C0DA5A-83FF-411F-AC2E-A615203A211B}">
      <dgm:prSet/>
      <dgm:spPr/>
      <dgm:t>
        <a:bodyPr/>
        <a:lstStyle/>
        <a:p>
          <a:r>
            <a:rPr lang="en-GB"/>
            <a:t>The results point to the need for additional psychological support to help people maintain their physical activity levels during stressful times.</a:t>
          </a:r>
          <a:endParaRPr lang="en-US"/>
        </a:p>
      </dgm:t>
    </dgm:pt>
    <dgm:pt modelId="{22C1DEEF-4C22-4F15-8AE0-EE66D6970C69}" type="parTrans" cxnId="{0B206D1C-EA2E-4272-B95D-DA660E582281}">
      <dgm:prSet/>
      <dgm:spPr/>
      <dgm:t>
        <a:bodyPr/>
        <a:lstStyle/>
        <a:p>
          <a:endParaRPr lang="en-US"/>
        </a:p>
      </dgm:t>
    </dgm:pt>
    <dgm:pt modelId="{9C5B3924-548F-427E-880C-7FD83997D522}" type="sibTrans" cxnId="{0B206D1C-EA2E-4272-B95D-DA660E582281}">
      <dgm:prSet/>
      <dgm:spPr/>
      <dgm:t>
        <a:bodyPr/>
        <a:lstStyle/>
        <a:p>
          <a:endParaRPr lang="en-US"/>
        </a:p>
      </dgm:t>
    </dgm:pt>
    <dgm:pt modelId="{20CDC9ED-F986-E64C-AEA1-523A9DE297A5}" type="pres">
      <dgm:prSet presAssocID="{748F595C-F216-4D22-A05E-BA583DD00809}" presName="outerComposite" presStyleCnt="0">
        <dgm:presLayoutVars>
          <dgm:chMax val="5"/>
          <dgm:dir/>
          <dgm:resizeHandles val="exact"/>
        </dgm:presLayoutVars>
      </dgm:prSet>
      <dgm:spPr/>
    </dgm:pt>
    <dgm:pt modelId="{845CCB73-2EFC-B340-A06E-A5626BE9CE5B}" type="pres">
      <dgm:prSet presAssocID="{748F595C-F216-4D22-A05E-BA583DD00809}" presName="dummyMaxCanvas" presStyleCnt="0">
        <dgm:presLayoutVars/>
      </dgm:prSet>
      <dgm:spPr/>
    </dgm:pt>
    <dgm:pt modelId="{4E2A327D-25FF-9444-A276-B868B624659B}" type="pres">
      <dgm:prSet presAssocID="{748F595C-F216-4D22-A05E-BA583DD00809}" presName="FourNodes_1" presStyleLbl="node1" presStyleIdx="0" presStyleCnt="4">
        <dgm:presLayoutVars>
          <dgm:bulletEnabled val="1"/>
        </dgm:presLayoutVars>
      </dgm:prSet>
      <dgm:spPr/>
    </dgm:pt>
    <dgm:pt modelId="{C8BA1D69-F44B-F049-A9EB-726477B162A6}" type="pres">
      <dgm:prSet presAssocID="{748F595C-F216-4D22-A05E-BA583DD00809}" presName="FourNodes_2" presStyleLbl="node1" presStyleIdx="1" presStyleCnt="4">
        <dgm:presLayoutVars>
          <dgm:bulletEnabled val="1"/>
        </dgm:presLayoutVars>
      </dgm:prSet>
      <dgm:spPr/>
    </dgm:pt>
    <dgm:pt modelId="{B864824D-9222-AF41-8310-0F04A76D0D23}" type="pres">
      <dgm:prSet presAssocID="{748F595C-F216-4D22-A05E-BA583DD00809}" presName="FourNodes_3" presStyleLbl="node1" presStyleIdx="2" presStyleCnt="4">
        <dgm:presLayoutVars>
          <dgm:bulletEnabled val="1"/>
        </dgm:presLayoutVars>
      </dgm:prSet>
      <dgm:spPr/>
    </dgm:pt>
    <dgm:pt modelId="{0CEFCBC2-BEE5-8340-BD90-122E5F9603E9}" type="pres">
      <dgm:prSet presAssocID="{748F595C-F216-4D22-A05E-BA583DD00809}" presName="FourNodes_4" presStyleLbl="node1" presStyleIdx="3" presStyleCnt="4">
        <dgm:presLayoutVars>
          <dgm:bulletEnabled val="1"/>
        </dgm:presLayoutVars>
      </dgm:prSet>
      <dgm:spPr/>
    </dgm:pt>
    <dgm:pt modelId="{52E94067-C4E9-4C4F-8D43-58CAAF0B41B8}" type="pres">
      <dgm:prSet presAssocID="{748F595C-F216-4D22-A05E-BA583DD00809}" presName="FourConn_1-2" presStyleLbl="fgAccFollowNode1" presStyleIdx="0" presStyleCnt="3">
        <dgm:presLayoutVars>
          <dgm:bulletEnabled val="1"/>
        </dgm:presLayoutVars>
      </dgm:prSet>
      <dgm:spPr/>
    </dgm:pt>
    <dgm:pt modelId="{E4FBC0C9-E644-3249-942B-2FBC744C51FC}" type="pres">
      <dgm:prSet presAssocID="{748F595C-F216-4D22-A05E-BA583DD00809}" presName="FourConn_2-3" presStyleLbl="fgAccFollowNode1" presStyleIdx="1" presStyleCnt="3">
        <dgm:presLayoutVars>
          <dgm:bulletEnabled val="1"/>
        </dgm:presLayoutVars>
      </dgm:prSet>
      <dgm:spPr/>
    </dgm:pt>
    <dgm:pt modelId="{0376D399-4379-2749-B0F7-3A0D81F05543}" type="pres">
      <dgm:prSet presAssocID="{748F595C-F216-4D22-A05E-BA583DD00809}" presName="FourConn_3-4" presStyleLbl="fgAccFollowNode1" presStyleIdx="2" presStyleCnt="3">
        <dgm:presLayoutVars>
          <dgm:bulletEnabled val="1"/>
        </dgm:presLayoutVars>
      </dgm:prSet>
      <dgm:spPr/>
    </dgm:pt>
    <dgm:pt modelId="{661766AE-D7B9-414C-A763-37FF8A0BF74C}" type="pres">
      <dgm:prSet presAssocID="{748F595C-F216-4D22-A05E-BA583DD00809}" presName="FourNodes_1_text" presStyleLbl="node1" presStyleIdx="3" presStyleCnt="4">
        <dgm:presLayoutVars>
          <dgm:bulletEnabled val="1"/>
        </dgm:presLayoutVars>
      </dgm:prSet>
      <dgm:spPr/>
    </dgm:pt>
    <dgm:pt modelId="{35F374FE-B279-4C40-AF4C-42597BB658FD}" type="pres">
      <dgm:prSet presAssocID="{748F595C-F216-4D22-A05E-BA583DD00809}" presName="FourNodes_2_text" presStyleLbl="node1" presStyleIdx="3" presStyleCnt="4">
        <dgm:presLayoutVars>
          <dgm:bulletEnabled val="1"/>
        </dgm:presLayoutVars>
      </dgm:prSet>
      <dgm:spPr/>
    </dgm:pt>
    <dgm:pt modelId="{9B230853-1291-6449-933D-3C88441C6075}" type="pres">
      <dgm:prSet presAssocID="{748F595C-F216-4D22-A05E-BA583DD00809}" presName="FourNodes_3_text" presStyleLbl="node1" presStyleIdx="3" presStyleCnt="4">
        <dgm:presLayoutVars>
          <dgm:bulletEnabled val="1"/>
        </dgm:presLayoutVars>
      </dgm:prSet>
      <dgm:spPr/>
    </dgm:pt>
    <dgm:pt modelId="{03E63CCC-BE16-3B4A-8FD1-1052777713DE}" type="pres">
      <dgm:prSet presAssocID="{748F595C-F216-4D22-A05E-BA583DD00809}" presName="FourNodes_4_text" presStyleLbl="node1" presStyleIdx="3" presStyleCnt="4">
        <dgm:presLayoutVars>
          <dgm:bulletEnabled val="1"/>
        </dgm:presLayoutVars>
      </dgm:prSet>
      <dgm:spPr/>
    </dgm:pt>
  </dgm:ptLst>
  <dgm:cxnLst>
    <dgm:cxn modelId="{0B206D1C-EA2E-4272-B95D-DA660E582281}" srcId="{748F595C-F216-4D22-A05E-BA583DD00809}" destId="{80C0DA5A-83FF-411F-AC2E-A615203A211B}" srcOrd="3" destOrd="0" parTransId="{22C1DEEF-4C22-4F15-8AE0-EE66D6970C69}" sibTransId="{9C5B3924-548F-427E-880C-7FD83997D522}"/>
    <dgm:cxn modelId="{6BAC9338-5B00-7E4A-8151-7DE1D4AC23D0}" type="presOf" srcId="{317ECB51-28DC-42D9-B626-C7F4079C2CAE}" destId="{35F374FE-B279-4C40-AF4C-42597BB658FD}" srcOrd="1" destOrd="0" presId="urn:microsoft.com/office/officeart/2005/8/layout/vProcess5"/>
    <dgm:cxn modelId="{9457324D-161A-DE4D-8AB5-91D017F4E723}" type="presOf" srcId="{FADFEA04-F8BE-48AC-839B-83ACDF6C1DC3}" destId="{4E2A327D-25FF-9444-A276-B868B624659B}" srcOrd="0" destOrd="0" presId="urn:microsoft.com/office/officeart/2005/8/layout/vProcess5"/>
    <dgm:cxn modelId="{383EC158-83A8-8B48-B203-5B66B4DE1528}" type="presOf" srcId="{748F595C-F216-4D22-A05E-BA583DD00809}" destId="{20CDC9ED-F986-E64C-AEA1-523A9DE297A5}" srcOrd="0" destOrd="0" presId="urn:microsoft.com/office/officeart/2005/8/layout/vProcess5"/>
    <dgm:cxn modelId="{ACDDE65A-AA87-A945-95DD-48387CB49AB1}" type="presOf" srcId="{80C0DA5A-83FF-411F-AC2E-A615203A211B}" destId="{03E63CCC-BE16-3B4A-8FD1-1052777713DE}" srcOrd="1" destOrd="0" presId="urn:microsoft.com/office/officeart/2005/8/layout/vProcess5"/>
    <dgm:cxn modelId="{8A147E6D-11F3-4A9A-9427-464924B3C440}" srcId="{748F595C-F216-4D22-A05E-BA583DD00809}" destId="{36BE6A98-0734-4342-963B-11F10CCE9073}" srcOrd="2" destOrd="0" parTransId="{712B0A44-8AD0-4CD3-8EEA-52CD7F3C729D}" sibTransId="{BC5F0A32-C010-4F3B-B97A-44A024304C5A}"/>
    <dgm:cxn modelId="{B6434576-ABC1-5B4F-ABE5-401093FCAFD3}" type="presOf" srcId="{BC5F0A32-C010-4F3B-B97A-44A024304C5A}" destId="{0376D399-4379-2749-B0F7-3A0D81F05543}" srcOrd="0" destOrd="0" presId="urn:microsoft.com/office/officeart/2005/8/layout/vProcess5"/>
    <dgm:cxn modelId="{D52D7092-F488-0A40-9938-2BFC446F4D5D}" type="presOf" srcId="{80C0DA5A-83FF-411F-AC2E-A615203A211B}" destId="{0CEFCBC2-BEE5-8340-BD90-122E5F9603E9}" srcOrd="0" destOrd="0" presId="urn:microsoft.com/office/officeart/2005/8/layout/vProcess5"/>
    <dgm:cxn modelId="{128917AF-0CF7-4E3C-B91C-8C901B527B26}" srcId="{748F595C-F216-4D22-A05E-BA583DD00809}" destId="{317ECB51-28DC-42D9-B626-C7F4079C2CAE}" srcOrd="1" destOrd="0" parTransId="{179A5466-FE1E-4534-B0CA-5F700AD4E960}" sibTransId="{D4CC0E58-523D-417F-BA0F-6F0BE038E4A8}"/>
    <dgm:cxn modelId="{D9D984CB-ED0E-C74F-BDC3-E801D83F1304}" type="presOf" srcId="{FADFEA04-F8BE-48AC-839B-83ACDF6C1DC3}" destId="{661766AE-D7B9-414C-A763-37FF8A0BF74C}" srcOrd="1" destOrd="0" presId="urn:microsoft.com/office/officeart/2005/8/layout/vProcess5"/>
    <dgm:cxn modelId="{4E3BD7CE-2FF0-C042-BDEE-97230DD0FAD6}" type="presOf" srcId="{D4CC0E58-523D-417F-BA0F-6F0BE038E4A8}" destId="{E4FBC0C9-E644-3249-942B-2FBC744C51FC}" srcOrd="0" destOrd="0" presId="urn:microsoft.com/office/officeart/2005/8/layout/vProcess5"/>
    <dgm:cxn modelId="{3F6506D8-2AD7-8342-9249-8B9D0B98B923}" type="presOf" srcId="{317ECB51-28DC-42D9-B626-C7F4079C2CAE}" destId="{C8BA1D69-F44B-F049-A9EB-726477B162A6}" srcOrd="0" destOrd="0" presId="urn:microsoft.com/office/officeart/2005/8/layout/vProcess5"/>
    <dgm:cxn modelId="{AE2555DA-88CE-3245-8A2B-0F3B5C129A09}" type="presOf" srcId="{36BE6A98-0734-4342-963B-11F10CCE9073}" destId="{9B230853-1291-6449-933D-3C88441C6075}" srcOrd="1" destOrd="0" presId="urn:microsoft.com/office/officeart/2005/8/layout/vProcess5"/>
    <dgm:cxn modelId="{5BC0C3E5-50B5-4F1E-B1D9-AEE90779B284}" srcId="{748F595C-F216-4D22-A05E-BA583DD00809}" destId="{FADFEA04-F8BE-48AC-839B-83ACDF6C1DC3}" srcOrd="0" destOrd="0" parTransId="{22AF1DCE-E508-4892-A6EB-75D6412AC4D1}" sibTransId="{6A4A7CB6-B6F0-4891-809E-4A60072BFCA8}"/>
    <dgm:cxn modelId="{00F17AEC-0E51-EB4D-898B-AAE8B193C0B2}" type="presOf" srcId="{6A4A7CB6-B6F0-4891-809E-4A60072BFCA8}" destId="{52E94067-C4E9-4C4F-8D43-58CAAF0B41B8}" srcOrd="0" destOrd="0" presId="urn:microsoft.com/office/officeart/2005/8/layout/vProcess5"/>
    <dgm:cxn modelId="{0158C6EF-CC47-4F46-AFB8-8CCB2486B83D}" type="presOf" srcId="{36BE6A98-0734-4342-963B-11F10CCE9073}" destId="{B864824D-9222-AF41-8310-0F04A76D0D23}" srcOrd="0" destOrd="0" presId="urn:microsoft.com/office/officeart/2005/8/layout/vProcess5"/>
    <dgm:cxn modelId="{2293CBF7-EF63-844B-98C7-FC5CEE384789}" type="presParOf" srcId="{20CDC9ED-F986-E64C-AEA1-523A9DE297A5}" destId="{845CCB73-2EFC-B340-A06E-A5626BE9CE5B}" srcOrd="0" destOrd="0" presId="urn:microsoft.com/office/officeart/2005/8/layout/vProcess5"/>
    <dgm:cxn modelId="{31DDDDC3-5B68-FB46-9593-A04162E1BBF7}" type="presParOf" srcId="{20CDC9ED-F986-E64C-AEA1-523A9DE297A5}" destId="{4E2A327D-25FF-9444-A276-B868B624659B}" srcOrd="1" destOrd="0" presId="urn:microsoft.com/office/officeart/2005/8/layout/vProcess5"/>
    <dgm:cxn modelId="{8A4B76DB-4D94-EE40-89AE-77A24C45186E}" type="presParOf" srcId="{20CDC9ED-F986-E64C-AEA1-523A9DE297A5}" destId="{C8BA1D69-F44B-F049-A9EB-726477B162A6}" srcOrd="2" destOrd="0" presId="urn:microsoft.com/office/officeart/2005/8/layout/vProcess5"/>
    <dgm:cxn modelId="{F980BB42-0546-E04F-9CBC-E5F842666D10}" type="presParOf" srcId="{20CDC9ED-F986-E64C-AEA1-523A9DE297A5}" destId="{B864824D-9222-AF41-8310-0F04A76D0D23}" srcOrd="3" destOrd="0" presId="urn:microsoft.com/office/officeart/2005/8/layout/vProcess5"/>
    <dgm:cxn modelId="{629EEBE8-DD6A-A54C-8EDB-E5DAB65B4D45}" type="presParOf" srcId="{20CDC9ED-F986-E64C-AEA1-523A9DE297A5}" destId="{0CEFCBC2-BEE5-8340-BD90-122E5F9603E9}" srcOrd="4" destOrd="0" presId="urn:microsoft.com/office/officeart/2005/8/layout/vProcess5"/>
    <dgm:cxn modelId="{C2481023-3859-334E-9899-F43EFA322450}" type="presParOf" srcId="{20CDC9ED-F986-E64C-AEA1-523A9DE297A5}" destId="{52E94067-C4E9-4C4F-8D43-58CAAF0B41B8}" srcOrd="5" destOrd="0" presId="urn:microsoft.com/office/officeart/2005/8/layout/vProcess5"/>
    <dgm:cxn modelId="{1EBCAB64-B14D-5E4C-B16A-0F8760987975}" type="presParOf" srcId="{20CDC9ED-F986-E64C-AEA1-523A9DE297A5}" destId="{E4FBC0C9-E644-3249-942B-2FBC744C51FC}" srcOrd="6" destOrd="0" presId="urn:microsoft.com/office/officeart/2005/8/layout/vProcess5"/>
    <dgm:cxn modelId="{F72ED452-BB9F-6D42-87F4-25B39816B51E}" type="presParOf" srcId="{20CDC9ED-F986-E64C-AEA1-523A9DE297A5}" destId="{0376D399-4379-2749-B0F7-3A0D81F05543}" srcOrd="7" destOrd="0" presId="urn:microsoft.com/office/officeart/2005/8/layout/vProcess5"/>
    <dgm:cxn modelId="{FFAC72F1-0DF7-6A46-9986-BF5DC979E77A}" type="presParOf" srcId="{20CDC9ED-F986-E64C-AEA1-523A9DE297A5}" destId="{661766AE-D7B9-414C-A763-37FF8A0BF74C}" srcOrd="8" destOrd="0" presId="urn:microsoft.com/office/officeart/2005/8/layout/vProcess5"/>
    <dgm:cxn modelId="{1EB8528C-CE11-CD49-ABF8-DE5F7C09DAC9}" type="presParOf" srcId="{20CDC9ED-F986-E64C-AEA1-523A9DE297A5}" destId="{35F374FE-B279-4C40-AF4C-42597BB658FD}" srcOrd="9" destOrd="0" presId="urn:microsoft.com/office/officeart/2005/8/layout/vProcess5"/>
    <dgm:cxn modelId="{25A8DCC6-CF9F-3844-A40D-C1AFF3382BD1}" type="presParOf" srcId="{20CDC9ED-F986-E64C-AEA1-523A9DE297A5}" destId="{9B230853-1291-6449-933D-3C88441C6075}" srcOrd="10" destOrd="0" presId="urn:microsoft.com/office/officeart/2005/8/layout/vProcess5"/>
    <dgm:cxn modelId="{69B45401-4094-714F-8910-8C323ADF9C79}" type="presParOf" srcId="{20CDC9ED-F986-E64C-AEA1-523A9DE297A5}" destId="{03E63CCC-BE16-3B4A-8FD1-1052777713DE}"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3A67D-F324-D847-B322-7F3CBA99587D}">
      <dsp:nvSpPr>
        <dsp:cNvPr id="0" name=""/>
        <dsp:cNvSpPr/>
      </dsp:nvSpPr>
      <dsp:spPr>
        <a:xfrm>
          <a:off x="1172" y="138496"/>
          <a:ext cx="4115155" cy="2613123"/>
        </a:xfrm>
        <a:prstGeom prst="roundRect">
          <a:avLst>
            <a:gd name="adj" fmla="val 10000"/>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31E62CBC-0ED1-5648-A16F-A125245FFC49}">
      <dsp:nvSpPr>
        <dsp:cNvPr id="0" name=""/>
        <dsp:cNvSpPr/>
      </dsp:nvSpPr>
      <dsp:spPr>
        <a:xfrm>
          <a:off x="458411" y="572873"/>
          <a:ext cx="4115155" cy="261312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Recent evidence (Ammar et al., 2020) suggests that physical activity levels have decreased by ~30% and sitting time has increased by ~30%. </a:t>
          </a:r>
          <a:endParaRPr lang="en-US" sz="2100" kern="1200"/>
        </a:p>
      </dsp:txBody>
      <dsp:txXfrm>
        <a:off x="534947" y="649409"/>
        <a:ext cx="3962083" cy="2460051"/>
      </dsp:txXfrm>
    </dsp:sp>
    <dsp:sp modelId="{D7943E3D-776A-B647-B857-424C94362955}">
      <dsp:nvSpPr>
        <dsp:cNvPr id="0" name=""/>
        <dsp:cNvSpPr/>
      </dsp:nvSpPr>
      <dsp:spPr>
        <a:xfrm>
          <a:off x="5030807" y="138496"/>
          <a:ext cx="4115155" cy="2613123"/>
        </a:xfrm>
        <a:prstGeom prst="roundRect">
          <a:avLst>
            <a:gd name="adj" fmla="val 10000"/>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F8009BD-6ED2-374F-836E-6916C8BC65B4}">
      <dsp:nvSpPr>
        <dsp:cNvPr id="0" name=""/>
        <dsp:cNvSpPr/>
      </dsp:nvSpPr>
      <dsp:spPr>
        <a:xfrm>
          <a:off x="5488046" y="572873"/>
          <a:ext cx="4115155" cy="261312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This is a major concern as physical inactivity and sedentary behaviour are risk factors for cardiovascular disease, obesity, cancer, diabetes, hypertension, bone and joint disease, depression and premature death (Warburton &amp; Bredin, 2017)</a:t>
          </a:r>
          <a:endParaRPr lang="en-US" sz="2100" kern="1200"/>
        </a:p>
      </dsp:txBody>
      <dsp:txXfrm>
        <a:off x="5564582" y="649409"/>
        <a:ext cx="3962083" cy="24600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8D4EA9-307C-2A47-8BE4-E2E1DDB6B9C3}">
      <dsp:nvSpPr>
        <dsp:cNvPr id="0" name=""/>
        <dsp:cNvSpPr/>
      </dsp:nvSpPr>
      <dsp:spPr>
        <a:xfrm>
          <a:off x="46" y="248501"/>
          <a:ext cx="4487981" cy="1595693"/>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t>During the initial phase of the COVID-19 pandemic, governing bodies worldwide took decisive action to protect their citizens against the novel coronavirus by enforcing public lockdown and closing all non-essential services.</a:t>
          </a:r>
          <a:endParaRPr lang="en-US" sz="1800" kern="1200"/>
        </a:p>
      </dsp:txBody>
      <dsp:txXfrm>
        <a:off x="46" y="248501"/>
        <a:ext cx="4487981" cy="1595693"/>
      </dsp:txXfrm>
    </dsp:sp>
    <dsp:sp modelId="{6521B53C-9502-E046-B3F5-C4CB20FBB73E}">
      <dsp:nvSpPr>
        <dsp:cNvPr id="0" name=""/>
        <dsp:cNvSpPr/>
      </dsp:nvSpPr>
      <dsp:spPr>
        <a:xfrm>
          <a:off x="46" y="1844195"/>
          <a:ext cx="4487981" cy="1630529"/>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425B15-9A1E-FD40-9817-61F9B1D60292}">
      <dsp:nvSpPr>
        <dsp:cNvPr id="0" name=""/>
        <dsp:cNvSpPr/>
      </dsp:nvSpPr>
      <dsp:spPr>
        <a:xfrm>
          <a:off x="5116346" y="248501"/>
          <a:ext cx="4487981" cy="1595693"/>
        </a:xfrm>
        <a:prstGeom prst="rect">
          <a:avLst/>
        </a:prstGeom>
        <a:solidFill>
          <a:schemeClr val="accent2">
            <a:hueOff val="-3392975"/>
            <a:satOff val="11185"/>
            <a:lumOff val="11961"/>
            <a:alphaOff val="0"/>
          </a:schemeClr>
        </a:solidFill>
        <a:ln w="15875" cap="flat" cmpd="sng" algn="ctr">
          <a:solidFill>
            <a:schemeClr val="accent2">
              <a:hueOff val="-3392975"/>
              <a:satOff val="11185"/>
              <a:lumOff val="1196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t>Although such measures helped to “flatten the curve” and minimize infection rates, the restrictions also had significant consequences on citizens’ health and well-being in that pandemic-related concerns amplified mental distress of citizens worldwide.</a:t>
          </a:r>
          <a:endParaRPr lang="en-US" sz="1800" kern="1200"/>
        </a:p>
      </dsp:txBody>
      <dsp:txXfrm>
        <a:off x="5116346" y="248501"/>
        <a:ext cx="4487981" cy="1595693"/>
      </dsp:txXfrm>
    </dsp:sp>
    <dsp:sp modelId="{C0140BEF-F85E-AE4D-A3A8-0D174DCED914}">
      <dsp:nvSpPr>
        <dsp:cNvPr id="0" name=""/>
        <dsp:cNvSpPr/>
      </dsp:nvSpPr>
      <dsp:spPr>
        <a:xfrm>
          <a:off x="5116346" y="1844195"/>
          <a:ext cx="4487981" cy="1630529"/>
        </a:xfrm>
        <a:prstGeom prst="rect">
          <a:avLst/>
        </a:prstGeom>
        <a:solidFill>
          <a:schemeClr val="accent2">
            <a:tint val="40000"/>
            <a:alpha val="90000"/>
            <a:hueOff val="-4192819"/>
            <a:satOff val="16804"/>
            <a:lumOff val="2495"/>
            <a:alphaOff val="0"/>
          </a:schemeClr>
        </a:solidFill>
        <a:ln w="15875" cap="flat" cmpd="sng" algn="ctr">
          <a:solidFill>
            <a:schemeClr val="accent2">
              <a:tint val="40000"/>
              <a:alpha val="90000"/>
              <a:hueOff val="-4192819"/>
              <a:satOff val="16804"/>
              <a:lumOff val="24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baseline="0"/>
            <a:t>Casagrande et al. (2020)</a:t>
          </a:r>
          <a:endParaRPr lang="en-US" sz="1800" kern="1200"/>
        </a:p>
        <a:p>
          <a:pPr marL="171450" lvl="1" indent="-171450" algn="l" defTabSz="800100">
            <a:lnSpc>
              <a:spcPct val="90000"/>
            </a:lnSpc>
            <a:spcBef>
              <a:spcPct val="0"/>
            </a:spcBef>
            <a:spcAft>
              <a:spcPct val="15000"/>
            </a:spcAft>
            <a:buChar char="•"/>
          </a:pPr>
          <a:r>
            <a:rPr lang="en-GB" sz="1800" kern="1200" baseline="0"/>
            <a:t>Huang &amp; Zhao (2020)</a:t>
          </a:r>
          <a:endParaRPr lang="en-US" sz="1800" kern="1200"/>
        </a:p>
        <a:p>
          <a:pPr marL="171450" lvl="1" indent="-171450" algn="l" defTabSz="800100">
            <a:lnSpc>
              <a:spcPct val="90000"/>
            </a:lnSpc>
            <a:spcBef>
              <a:spcPct val="0"/>
            </a:spcBef>
            <a:spcAft>
              <a:spcPct val="15000"/>
            </a:spcAft>
            <a:buChar char="•"/>
          </a:pPr>
          <a:r>
            <a:rPr lang="en-GB" sz="1800" kern="1200" baseline="0"/>
            <a:t>Jungmann &amp; Witthoft (2020)</a:t>
          </a:r>
          <a:endParaRPr lang="en-US" sz="1800" kern="1200"/>
        </a:p>
        <a:p>
          <a:pPr marL="171450" lvl="1" indent="-171450" algn="l" defTabSz="800100">
            <a:lnSpc>
              <a:spcPct val="90000"/>
            </a:lnSpc>
            <a:spcBef>
              <a:spcPct val="0"/>
            </a:spcBef>
            <a:spcAft>
              <a:spcPct val="15000"/>
            </a:spcAft>
            <a:buChar char="•"/>
          </a:pPr>
          <a:r>
            <a:rPr lang="en-GB" sz="1800" kern="1200" baseline="0"/>
            <a:t>Luo et al. (2020)</a:t>
          </a:r>
          <a:endParaRPr lang="en-US" sz="1800" kern="1200"/>
        </a:p>
        <a:p>
          <a:pPr marL="171450" lvl="1" indent="-171450" algn="l" defTabSz="800100">
            <a:lnSpc>
              <a:spcPct val="90000"/>
            </a:lnSpc>
            <a:spcBef>
              <a:spcPct val="0"/>
            </a:spcBef>
            <a:spcAft>
              <a:spcPct val="15000"/>
            </a:spcAft>
            <a:buChar char="•"/>
          </a:pPr>
          <a:r>
            <a:rPr lang="en-GB" sz="1800" kern="1200" baseline="0"/>
            <a:t>Mazza et al. (2020)</a:t>
          </a:r>
          <a:endParaRPr lang="en-US" sz="1800" kern="1200"/>
        </a:p>
      </dsp:txBody>
      <dsp:txXfrm>
        <a:off x="5116346" y="1844195"/>
        <a:ext cx="4487981" cy="16305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3C2704-CC16-B846-9DCA-9014EEE96D4F}">
      <dsp:nvSpPr>
        <dsp:cNvPr id="0" name=""/>
        <dsp:cNvSpPr/>
      </dsp:nvSpPr>
      <dsp:spPr>
        <a:xfrm>
          <a:off x="0" y="2798728"/>
          <a:ext cx="5913437" cy="1836268"/>
        </a:xfrm>
        <a:prstGeom prst="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GB" sz="3300" kern="1200"/>
            <a:t>Consider the following times:</a:t>
          </a:r>
          <a:endParaRPr lang="en-US" sz="3300" kern="1200"/>
        </a:p>
      </dsp:txBody>
      <dsp:txXfrm>
        <a:off x="0" y="2798728"/>
        <a:ext cx="5913437" cy="991585"/>
      </dsp:txXfrm>
    </dsp:sp>
    <dsp:sp modelId="{97E3AD8C-283B-A743-A623-0E1450F6A901}">
      <dsp:nvSpPr>
        <dsp:cNvPr id="0" name=""/>
        <dsp:cNvSpPr/>
      </dsp:nvSpPr>
      <dsp:spPr>
        <a:xfrm>
          <a:off x="2887" y="3753588"/>
          <a:ext cx="1969220" cy="844683"/>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a:t>Lockdown (first and second major ones)</a:t>
          </a:r>
          <a:endParaRPr lang="en-US" sz="1900" kern="1200"/>
        </a:p>
      </dsp:txBody>
      <dsp:txXfrm>
        <a:off x="2887" y="3753588"/>
        <a:ext cx="1969220" cy="844683"/>
      </dsp:txXfrm>
    </dsp:sp>
    <dsp:sp modelId="{84F55193-66AE-E949-9D67-33BC07B4E039}">
      <dsp:nvSpPr>
        <dsp:cNvPr id="0" name=""/>
        <dsp:cNvSpPr/>
      </dsp:nvSpPr>
      <dsp:spPr>
        <a:xfrm>
          <a:off x="1972108" y="3753588"/>
          <a:ext cx="1969220" cy="844683"/>
        </a:xfrm>
        <a:prstGeom prst="rect">
          <a:avLst/>
        </a:prstGeom>
        <a:solidFill>
          <a:schemeClr val="accent2">
            <a:tint val="40000"/>
            <a:alpha val="90000"/>
            <a:hueOff val="-2096409"/>
            <a:satOff val="8402"/>
            <a:lumOff val="1248"/>
            <a:alphaOff val="0"/>
          </a:schemeClr>
        </a:solidFill>
        <a:ln w="9525" cap="flat" cmpd="sng" algn="ctr">
          <a:solidFill>
            <a:schemeClr val="accent2">
              <a:tint val="40000"/>
              <a:alpha val="90000"/>
              <a:hueOff val="-2096409"/>
              <a:satOff val="8402"/>
              <a:lumOff val="124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a:t>Firebreak Wales (two weeks)</a:t>
          </a:r>
          <a:endParaRPr lang="en-US" sz="1900" kern="1200"/>
        </a:p>
      </dsp:txBody>
      <dsp:txXfrm>
        <a:off x="1972108" y="3753588"/>
        <a:ext cx="1969220" cy="844683"/>
      </dsp:txXfrm>
    </dsp:sp>
    <dsp:sp modelId="{50148496-00FB-D34C-906C-B393741A88C4}">
      <dsp:nvSpPr>
        <dsp:cNvPr id="0" name=""/>
        <dsp:cNvSpPr/>
      </dsp:nvSpPr>
      <dsp:spPr>
        <a:xfrm>
          <a:off x="3941328" y="3753588"/>
          <a:ext cx="1969220" cy="844683"/>
        </a:xfrm>
        <a:prstGeom prst="rect">
          <a:avLst/>
        </a:prstGeom>
        <a:solidFill>
          <a:schemeClr val="accent2">
            <a:tint val="40000"/>
            <a:alpha val="90000"/>
            <a:hueOff val="-4192819"/>
            <a:satOff val="16804"/>
            <a:lumOff val="2495"/>
            <a:alphaOff val="0"/>
          </a:schemeClr>
        </a:solidFill>
        <a:ln w="9525" cap="flat" cmpd="sng" algn="ctr">
          <a:solidFill>
            <a:schemeClr val="accent2">
              <a:tint val="40000"/>
              <a:alpha val="90000"/>
              <a:hueOff val="-4192819"/>
              <a:satOff val="16804"/>
              <a:lumOff val="249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GB" sz="1900" kern="1200"/>
            <a:t>Now…Back to normal?</a:t>
          </a:r>
          <a:endParaRPr lang="en-US" sz="1900" kern="1200"/>
        </a:p>
      </dsp:txBody>
      <dsp:txXfrm>
        <a:off x="3941328" y="3753588"/>
        <a:ext cx="1969220" cy="844683"/>
      </dsp:txXfrm>
    </dsp:sp>
    <dsp:sp modelId="{9883BCFD-E799-CD48-99E0-8159825707E8}">
      <dsp:nvSpPr>
        <dsp:cNvPr id="0" name=""/>
        <dsp:cNvSpPr/>
      </dsp:nvSpPr>
      <dsp:spPr>
        <a:xfrm rot="10800000">
          <a:off x="0" y="2090"/>
          <a:ext cx="5913437" cy="2824181"/>
        </a:xfrm>
        <a:prstGeom prst="upArrowCallou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GB" sz="3300" kern="1200"/>
            <a:t>Has your exercise behaviour changed at all during (and now ‘post’) the Covid-19 pandemic?</a:t>
          </a:r>
          <a:endParaRPr lang="en-US" sz="3300" kern="1200"/>
        </a:p>
      </dsp:txBody>
      <dsp:txXfrm rot="10800000">
        <a:off x="0" y="2090"/>
        <a:ext cx="5913437" cy="18350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4B8D2-9952-4F56-B794-27829E52B7AF}">
      <dsp:nvSpPr>
        <dsp:cNvPr id="0" name=""/>
        <dsp:cNvSpPr/>
      </dsp:nvSpPr>
      <dsp:spPr>
        <a:xfrm>
          <a:off x="820919" y="385217"/>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AF62F1-21C3-410D-9C76-0973D0B66EC6}">
      <dsp:nvSpPr>
        <dsp:cNvPr id="0" name=""/>
        <dsp:cNvSpPr/>
      </dsp:nvSpPr>
      <dsp:spPr>
        <a:xfrm>
          <a:off x="325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To date, more than 130 authors from across the world have provided COVID- 19-related commentary on these concerns. </a:t>
          </a:r>
          <a:endParaRPr lang="en-US" sz="1100" kern="1200"/>
        </a:p>
      </dsp:txBody>
      <dsp:txXfrm>
        <a:off x="325919" y="1597270"/>
        <a:ext cx="1800000" cy="1468125"/>
      </dsp:txXfrm>
    </dsp:sp>
    <dsp:sp modelId="{BA35857A-D27E-4FBD-95EA-943B1F62AD6E}">
      <dsp:nvSpPr>
        <dsp:cNvPr id="0" name=""/>
        <dsp:cNvSpPr/>
      </dsp:nvSpPr>
      <dsp:spPr>
        <a:xfrm>
          <a:off x="2935919" y="385217"/>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1B0ABB-3D9B-4432-B3C3-12ADB4DD4740}">
      <dsp:nvSpPr>
        <dsp:cNvPr id="0" name=""/>
        <dsp:cNvSpPr/>
      </dsp:nvSpPr>
      <dsp:spPr>
        <a:xfrm>
          <a:off x="2440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Many experts (Arena &amp; Lavie, 2020) have emphasised the importance of increasing healthy living behaviours and others (Hall et al., 2020) have indicated that we are now simultaneously fighting not one but two pandemics (ie, COVID-19, physical inactivity).</a:t>
          </a:r>
          <a:endParaRPr lang="en-US" sz="1100" kern="1200"/>
        </a:p>
      </dsp:txBody>
      <dsp:txXfrm>
        <a:off x="2440919" y="1597270"/>
        <a:ext cx="1800000" cy="1468125"/>
      </dsp:txXfrm>
    </dsp:sp>
    <dsp:sp modelId="{0EDA3353-BBAF-4617-9816-0B1AE5AC2D3D}">
      <dsp:nvSpPr>
        <dsp:cNvPr id="0" name=""/>
        <dsp:cNvSpPr/>
      </dsp:nvSpPr>
      <dsp:spPr>
        <a:xfrm>
          <a:off x="5050919" y="385217"/>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F2205F-1D47-4BC0-A864-2489F46373C3}">
      <dsp:nvSpPr>
        <dsp:cNvPr id="0" name=""/>
        <dsp:cNvSpPr/>
      </dsp:nvSpPr>
      <dsp:spPr>
        <a:xfrm>
          <a:off x="4555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Physical inactivity alone results in over 3 million deaths per year (Hall et al., 2020) and a global burden of US$50 billion (Lim et al., 2012)</a:t>
          </a:r>
          <a:endParaRPr lang="en-US" sz="1100" kern="1200"/>
        </a:p>
      </dsp:txBody>
      <dsp:txXfrm>
        <a:off x="4555919" y="1597270"/>
        <a:ext cx="1800000" cy="1468125"/>
      </dsp:txXfrm>
    </dsp:sp>
    <dsp:sp modelId="{6B5A2976-E223-4731-ADC3-337CF962FBD2}">
      <dsp:nvSpPr>
        <dsp:cNvPr id="0" name=""/>
        <dsp:cNvSpPr/>
      </dsp:nvSpPr>
      <dsp:spPr>
        <a:xfrm>
          <a:off x="7165919" y="385217"/>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C11CEB-E338-4F21-B9C4-66C08C76E54E}">
      <dsp:nvSpPr>
        <dsp:cNvPr id="0" name=""/>
        <dsp:cNvSpPr/>
      </dsp:nvSpPr>
      <dsp:spPr>
        <a:xfrm>
          <a:off x="6670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Immediate action is required to facilitate physical activity during the COVID-19 pandemic because it is an effective form of medicine (Warburton &amp; Bredin, 2017) to promote good health, prevent disease and bolster immune function. </a:t>
          </a:r>
          <a:endParaRPr lang="en-US" sz="1100" kern="1200"/>
        </a:p>
      </dsp:txBody>
      <dsp:txXfrm>
        <a:off x="6670919" y="1597270"/>
        <a:ext cx="1800000" cy="1468125"/>
      </dsp:txXfrm>
    </dsp:sp>
    <dsp:sp modelId="{E5757B8C-163A-4892-A024-B378A7547A1E}">
      <dsp:nvSpPr>
        <dsp:cNvPr id="0" name=""/>
        <dsp:cNvSpPr/>
      </dsp:nvSpPr>
      <dsp:spPr>
        <a:xfrm>
          <a:off x="9280919" y="385217"/>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314AF4-B91A-4374-9597-A145F5A55C2D}">
      <dsp:nvSpPr>
        <dsp:cNvPr id="0" name=""/>
        <dsp:cNvSpPr/>
      </dsp:nvSpPr>
      <dsp:spPr>
        <a:xfrm>
          <a:off x="8785919" y="1597270"/>
          <a:ext cx="1800000" cy="146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Accordingly, widespread messaging to keep adults physically active is of paramount importance.</a:t>
          </a:r>
          <a:endParaRPr lang="en-US" sz="1100" kern="1200"/>
        </a:p>
      </dsp:txBody>
      <dsp:txXfrm>
        <a:off x="8785919" y="1597270"/>
        <a:ext cx="1800000" cy="14681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0C37E-FDE2-4C4C-9550-F9B33B48A10F}">
      <dsp:nvSpPr>
        <dsp:cNvPr id="0" name=""/>
        <dsp:cNvSpPr/>
      </dsp:nvSpPr>
      <dsp:spPr>
        <a:xfrm>
          <a:off x="0" y="566"/>
          <a:ext cx="5913437" cy="132455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3B800F-D0FE-4180-A310-DB1416E106B1}">
      <dsp:nvSpPr>
        <dsp:cNvPr id="0" name=""/>
        <dsp:cNvSpPr/>
      </dsp:nvSpPr>
      <dsp:spPr>
        <a:xfrm>
          <a:off x="400679" y="298591"/>
          <a:ext cx="728507" cy="72850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2AB370E-A42C-4188-84B9-055D85189768}">
      <dsp:nvSpPr>
        <dsp:cNvPr id="0" name=""/>
        <dsp:cNvSpPr/>
      </dsp:nvSpPr>
      <dsp:spPr>
        <a:xfrm>
          <a:off x="1529865" y="566"/>
          <a:ext cx="4383571" cy="1324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182" tIns="140182" rIns="140182" bIns="140182" numCol="1" spcCol="1270" anchor="ctr" anchorCtr="0">
          <a:noAutofit/>
        </a:bodyPr>
        <a:lstStyle/>
        <a:p>
          <a:pPr marL="0" lvl="0" indent="0" algn="l" defTabSz="666750">
            <a:lnSpc>
              <a:spcPct val="90000"/>
            </a:lnSpc>
            <a:spcBef>
              <a:spcPct val="0"/>
            </a:spcBef>
            <a:spcAft>
              <a:spcPct val="35000"/>
            </a:spcAft>
            <a:buNone/>
          </a:pPr>
          <a:r>
            <a:rPr lang="en-GB" sz="1500" kern="1200"/>
            <a:t>Several organisations including the WHO,  American Heart Association and  American College of Sports Medicine have offered initial suggestions and resources for engaging in physical activity during the COVID-19 pandemic. </a:t>
          </a:r>
          <a:endParaRPr lang="en-US" sz="1500" kern="1200"/>
        </a:p>
      </dsp:txBody>
      <dsp:txXfrm>
        <a:off x="1529865" y="566"/>
        <a:ext cx="4383571" cy="1324558"/>
      </dsp:txXfrm>
    </dsp:sp>
    <dsp:sp modelId="{EB966ADB-EF4D-42E7-BD93-C768C1A264BB}">
      <dsp:nvSpPr>
        <dsp:cNvPr id="0" name=""/>
        <dsp:cNvSpPr/>
      </dsp:nvSpPr>
      <dsp:spPr>
        <a:xfrm>
          <a:off x="0" y="1656264"/>
          <a:ext cx="5913437" cy="132455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14A972-11A2-46CE-BD32-64435BDAAF8B}">
      <dsp:nvSpPr>
        <dsp:cNvPr id="0" name=""/>
        <dsp:cNvSpPr/>
      </dsp:nvSpPr>
      <dsp:spPr>
        <a:xfrm>
          <a:off x="400679" y="1954290"/>
          <a:ext cx="728507" cy="7285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FA4182-8085-4E8E-8077-43C870E1AB19}">
      <dsp:nvSpPr>
        <dsp:cNvPr id="0" name=""/>
        <dsp:cNvSpPr/>
      </dsp:nvSpPr>
      <dsp:spPr>
        <a:xfrm>
          <a:off x="1529865" y="1656264"/>
          <a:ext cx="4383571" cy="1324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182" tIns="140182" rIns="140182" bIns="140182" numCol="1" spcCol="1270" anchor="ctr" anchorCtr="0">
          <a:noAutofit/>
        </a:bodyPr>
        <a:lstStyle/>
        <a:p>
          <a:pPr marL="0" lvl="0" indent="0" algn="l" defTabSz="666750">
            <a:lnSpc>
              <a:spcPct val="90000"/>
            </a:lnSpc>
            <a:spcBef>
              <a:spcPct val="0"/>
            </a:spcBef>
            <a:spcAft>
              <a:spcPct val="35000"/>
            </a:spcAft>
            <a:buNone/>
          </a:pPr>
          <a:r>
            <a:rPr lang="en-GB" sz="1500" kern="1200"/>
            <a:t>Expanding on these resources, Wedig et al. (2021) provided an infographic which aims to present a comprehensive illustration for promoting daily physical activity to the lay audience during the COVID-19 pandemic</a:t>
          </a:r>
          <a:endParaRPr lang="en-US" sz="1500" kern="1200"/>
        </a:p>
      </dsp:txBody>
      <dsp:txXfrm>
        <a:off x="1529865" y="1656264"/>
        <a:ext cx="4383571" cy="1324558"/>
      </dsp:txXfrm>
    </dsp:sp>
    <dsp:sp modelId="{DC495431-C1D4-4BDB-A7C0-213B1DF7DAE0}">
      <dsp:nvSpPr>
        <dsp:cNvPr id="0" name=""/>
        <dsp:cNvSpPr/>
      </dsp:nvSpPr>
      <dsp:spPr>
        <a:xfrm>
          <a:off x="0" y="3311963"/>
          <a:ext cx="5913437" cy="132455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454F28-16FF-4FFD-8E1B-5431FBB57CD2}">
      <dsp:nvSpPr>
        <dsp:cNvPr id="0" name=""/>
        <dsp:cNvSpPr/>
      </dsp:nvSpPr>
      <dsp:spPr>
        <a:xfrm>
          <a:off x="400679" y="3609988"/>
          <a:ext cx="728507" cy="72850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C2A005-2397-471C-8DBE-6BD84FA902B4}">
      <dsp:nvSpPr>
        <dsp:cNvPr id="0" name=""/>
        <dsp:cNvSpPr/>
      </dsp:nvSpPr>
      <dsp:spPr>
        <a:xfrm>
          <a:off x="1529865" y="3311963"/>
          <a:ext cx="4383571" cy="1324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182" tIns="140182" rIns="140182" bIns="140182" numCol="1" spcCol="1270" anchor="ctr" anchorCtr="0">
          <a:noAutofit/>
        </a:bodyPr>
        <a:lstStyle/>
        <a:p>
          <a:pPr marL="0" lvl="0" indent="0" algn="l" defTabSz="666750">
            <a:lnSpc>
              <a:spcPct val="90000"/>
            </a:lnSpc>
            <a:spcBef>
              <a:spcPct val="0"/>
            </a:spcBef>
            <a:spcAft>
              <a:spcPct val="35000"/>
            </a:spcAft>
            <a:buNone/>
          </a:pPr>
          <a:r>
            <a:rPr lang="en-GB" sz="1500" kern="1200"/>
            <a:t>As illustrated, adults are spending more time at home, moving less and sitting more. Physical activity provides numerous health benefits, some of which may even help directly combat the effects of COVID-19.</a:t>
          </a:r>
          <a:endParaRPr lang="en-US" sz="1500" kern="1200"/>
        </a:p>
      </dsp:txBody>
      <dsp:txXfrm>
        <a:off x="1529865" y="3311963"/>
        <a:ext cx="4383571" cy="13245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A87EAD-F039-46A4-BECC-CD8DEAE63743}">
      <dsp:nvSpPr>
        <dsp:cNvPr id="0" name=""/>
        <dsp:cNvSpPr/>
      </dsp:nvSpPr>
      <dsp:spPr>
        <a:xfrm>
          <a:off x="0" y="1924"/>
          <a:ext cx="5913437" cy="9754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0FD3EC-97E1-4E12-8165-8C87EEB48798}">
      <dsp:nvSpPr>
        <dsp:cNvPr id="0" name=""/>
        <dsp:cNvSpPr/>
      </dsp:nvSpPr>
      <dsp:spPr>
        <a:xfrm>
          <a:off x="295064" y="221393"/>
          <a:ext cx="536480" cy="5364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9F6DD0-EF95-42FA-9E42-5662EB71A25F}">
      <dsp:nvSpPr>
        <dsp:cNvPr id="0" name=""/>
        <dsp:cNvSpPr/>
      </dsp:nvSpPr>
      <dsp:spPr>
        <a:xfrm>
          <a:off x="1126608" y="192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Aimed to determine what it is about the pandemic that is making people less active. What were the most pertinent motivators reported by those continuing to meet daily PA targets?</a:t>
          </a:r>
          <a:endParaRPr lang="en-US" sz="1400" kern="1200"/>
        </a:p>
      </dsp:txBody>
      <dsp:txXfrm>
        <a:off x="1126608" y="1924"/>
        <a:ext cx="4786828" cy="975418"/>
      </dsp:txXfrm>
    </dsp:sp>
    <dsp:sp modelId="{92CE4F09-D63F-4A5B-8960-0A9AFEE94CBF}">
      <dsp:nvSpPr>
        <dsp:cNvPr id="0" name=""/>
        <dsp:cNvSpPr/>
      </dsp:nvSpPr>
      <dsp:spPr>
        <a:xfrm>
          <a:off x="0" y="1221197"/>
          <a:ext cx="5913437" cy="9754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789FEB-B166-4BDF-B49C-C42EFC0C8E64}">
      <dsp:nvSpPr>
        <dsp:cNvPr id="0" name=""/>
        <dsp:cNvSpPr/>
      </dsp:nvSpPr>
      <dsp:spPr>
        <a:xfrm>
          <a:off x="295064" y="1440667"/>
          <a:ext cx="536480" cy="5364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DE9EA8-955B-4C43-B75E-F41D99CDBDF8}">
      <dsp:nvSpPr>
        <dsp:cNvPr id="0" name=""/>
        <dsp:cNvSpPr/>
      </dsp:nvSpPr>
      <dsp:spPr>
        <a:xfrm>
          <a:off x="1126608" y="1221197"/>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They examined shifts in people’s perceived barriers and motivators to being physically active during the pandemic. </a:t>
          </a:r>
          <a:endParaRPr lang="en-US" sz="1400" kern="1200"/>
        </a:p>
      </dsp:txBody>
      <dsp:txXfrm>
        <a:off x="1126608" y="1221197"/>
        <a:ext cx="4786828" cy="975418"/>
      </dsp:txXfrm>
    </dsp:sp>
    <dsp:sp modelId="{5256DF37-7F9A-42AE-B503-4CC0B601CEA9}">
      <dsp:nvSpPr>
        <dsp:cNvPr id="0" name=""/>
        <dsp:cNvSpPr/>
      </dsp:nvSpPr>
      <dsp:spPr>
        <a:xfrm>
          <a:off x="0" y="2440471"/>
          <a:ext cx="5913437" cy="97541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74746B-2764-43D6-9AB8-C008EEE1492C}">
      <dsp:nvSpPr>
        <dsp:cNvPr id="0" name=""/>
        <dsp:cNvSpPr/>
      </dsp:nvSpPr>
      <dsp:spPr>
        <a:xfrm>
          <a:off x="295064" y="2659940"/>
          <a:ext cx="536480" cy="5364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2EB8579-671F-4304-9B76-23D60FACC550}">
      <dsp:nvSpPr>
        <dsp:cNvPr id="0" name=""/>
        <dsp:cNvSpPr/>
      </dsp:nvSpPr>
      <dsp:spPr>
        <a:xfrm>
          <a:off x="1126608" y="2440471"/>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Using an online survey, the present study gathered information from 1669 respondents pertaining to their physical activity, sedentary behaviour and mental health before and during the initial lockdown of COVID-19. </a:t>
          </a:r>
          <a:endParaRPr lang="en-US" sz="1400" kern="1200"/>
        </a:p>
      </dsp:txBody>
      <dsp:txXfrm>
        <a:off x="1126608" y="2440471"/>
        <a:ext cx="4786828" cy="975418"/>
      </dsp:txXfrm>
    </dsp:sp>
    <dsp:sp modelId="{0B5B6959-8D19-422E-921E-4CBF3E575A63}">
      <dsp:nvSpPr>
        <dsp:cNvPr id="0" name=""/>
        <dsp:cNvSpPr/>
      </dsp:nvSpPr>
      <dsp:spPr>
        <a:xfrm>
          <a:off x="0" y="3659744"/>
          <a:ext cx="5913437" cy="97541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F2816A-165A-4558-81F1-390DA4921FBB}">
      <dsp:nvSpPr>
        <dsp:cNvPr id="0" name=""/>
        <dsp:cNvSpPr/>
      </dsp:nvSpPr>
      <dsp:spPr>
        <a:xfrm>
          <a:off x="295064" y="3879213"/>
          <a:ext cx="536480" cy="53648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CF3450C-E391-4124-8B98-9AC479D692D7}">
      <dsp:nvSpPr>
        <dsp:cNvPr id="0" name=""/>
        <dsp:cNvSpPr/>
      </dsp:nvSpPr>
      <dsp:spPr>
        <a:xfrm>
          <a:off x="1126608" y="365974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622300">
            <a:lnSpc>
              <a:spcPct val="90000"/>
            </a:lnSpc>
            <a:spcBef>
              <a:spcPct val="0"/>
            </a:spcBef>
            <a:spcAft>
              <a:spcPct val="35000"/>
            </a:spcAft>
            <a:buNone/>
          </a:pPr>
          <a:r>
            <a:rPr lang="en-GB" sz="1400" kern="1200"/>
            <a:t>Results from this survey not only describe changes in barriers and motivators to PA, but provide concrete factors practitioners can explore with clients in an effort to promote PA behaviour during a global pandemic.</a:t>
          </a:r>
          <a:endParaRPr lang="en-US" sz="1400" kern="1200"/>
        </a:p>
      </dsp:txBody>
      <dsp:txXfrm>
        <a:off x="1126608" y="3659744"/>
        <a:ext cx="4786828" cy="97541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2A327D-25FF-9444-A276-B868B624659B}">
      <dsp:nvSpPr>
        <dsp:cNvPr id="0" name=""/>
        <dsp:cNvSpPr/>
      </dsp:nvSpPr>
      <dsp:spPr>
        <a:xfrm>
          <a:off x="0" y="0"/>
          <a:ext cx="7683500" cy="819109"/>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sample consisted mainly of young (18–29), highly educated (Bachelor’s degree or higher), female-identifying Canadian inhabitants which may limit the generalisation of the results. </a:t>
          </a:r>
          <a:endParaRPr lang="en-US" sz="1600" kern="1200"/>
        </a:p>
      </dsp:txBody>
      <dsp:txXfrm>
        <a:off x="23991" y="23991"/>
        <a:ext cx="6730401" cy="771127"/>
      </dsp:txXfrm>
    </dsp:sp>
    <dsp:sp modelId="{C8BA1D69-F44B-F049-A9EB-726477B162A6}">
      <dsp:nvSpPr>
        <dsp:cNvPr id="0" name=""/>
        <dsp:cNvSpPr/>
      </dsp:nvSpPr>
      <dsp:spPr>
        <a:xfrm>
          <a:off x="643493" y="968039"/>
          <a:ext cx="7683500" cy="819109"/>
        </a:xfrm>
        <a:prstGeom prst="roundRect">
          <a:avLst>
            <a:gd name="adj" fmla="val 10000"/>
          </a:avLst>
        </a:prstGeom>
        <a:solidFill>
          <a:schemeClr val="accent5">
            <a:hueOff val="-561544"/>
            <a:satOff val="-2648"/>
            <a:lumOff val="6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On average, our respondents were meeting the physical activity recommendations, which is not representative of the population at large. </a:t>
          </a:r>
          <a:endParaRPr lang="en-US" sz="1600" kern="1200"/>
        </a:p>
      </dsp:txBody>
      <dsp:txXfrm>
        <a:off x="667484" y="992030"/>
        <a:ext cx="6459603" cy="771127"/>
      </dsp:txXfrm>
    </dsp:sp>
    <dsp:sp modelId="{B864824D-9222-AF41-8310-0F04A76D0D23}">
      <dsp:nvSpPr>
        <dsp:cNvPr id="0" name=""/>
        <dsp:cNvSpPr/>
      </dsp:nvSpPr>
      <dsp:spPr>
        <a:xfrm>
          <a:off x="1277381" y="1936078"/>
          <a:ext cx="7683500" cy="819109"/>
        </a:xfrm>
        <a:prstGeom prst="roundRect">
          <a:avLst>
            <a:gd name="adj" fmla="val 10000"/>
          </a:avLst>
        </a:prstGeom>
        <a:solidFill>
          <a:schemeClr val="accent5">
            <a:hueOff val="-1123087"/>
            <a:satOff val="-5296"/>
            <a:lumOff val="130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During stressful times, like the COVID-19 pandemic, people are especially motivated to be physically active for their mental health but may be too anxious or depressed to partake. </a:t>
          </a:r>
          <a:endParaRPr lang="en-US" sz="1600" kern="1200"/>
        </a:p>
      </dsp:txBody>
      <dsp:txXfrm>
        <a:off x="1301372" y="1960069"/>
        <a:ext cx="6469207" cy="771127"/>
      </dsp:txXfrm>
    </dsp:sp>
    <dsp:sp modelId="{0CEFCBC2-BEE5-8340-BD90-122E5F9603E9}">
      <dsp:nvSpPr>
        <dsp:cNvPr id="0" name=""/>
        <dsp:cNvSpPr/>
      </dsp:nvSpPr>
      <dsp:spPr>
        <a:xfrm>
          <a:off x="1920875" y="2904117"/>
          <a:ext cx="7683500" cy="819109"/>
        </a:xfrm>
        <a:prstGeom prst="roundRect">
          <a:avLst>
            <a:gd name="adj" fmla="val 10000"/>
          </a:avLst>
        </a:prstGeom>
        <a:solidFill>
          <a:schemeClr val="accent5">
            <a:hueOff val="-1684631"/>
            <a:satOff val="-7944"/>
            <a:lumOff val="19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 results point to the need for additional psychological support to help people maintain their physical activity levels during stressful times.</a:t>
          </a:r>
          <a:endParaRPr lang="en-US" sz="1600" kern="1200"/>
        </a:p>
      </dsp:txBody>
      <dsp:txXfrm>
        <a:off x="1944866" y="2928108"/>
        <a:ext cx="6459603" cy="771127"/>
      </dsp:txXfrm>
    </dsp:sp>
    <dsp:sp modelId="{52E94067-C4E9-4C4F-8D43-58CAAF0B41B8}">
      <dsp:nvSpPr>
        <dsp:cNvPr id="0" name=""/>
        <dsp:cNvSpPr/>
      </dsp:nvSpPr>
      <dsp:spPr>
        <a:xfrm>
          <a:off x="7151078" y="627363"/>
          <a:ext cx="532421" cy="532421"/>
        </a:xfrm>
        <a:prstGeom prst="downArrow">
          <a:avLst>
            <a:gd name="adj1" fmla="val 55000"/>
            <a:gd name="adj2" fmla="val 45000"/>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270873" y="627363"/>
        <a:ext cx="292831" cy="400647"/>
      </dsp:txXfrm>
    </dsp:sp>
    <dsp:sp modelId="{E4FBC0C9-E644-3249-942B-2FBC744C51FC}">
      <dsp:nvSpPr>
        <dsp:cNvPr id="0" name=""/>
        <dsp:cNvSpPr/>
      </dsp:nvSpPr>
      <dsp:spPr>
        <a:xfrm>
          <a:off x="7794571" y="1595402"/>
          <a:ext cx="532421" cy="532421"/>
        </a:xfrm>
        <a:prstGeom prst="downArrow">
          <a:avLst>
            <a:gd name="adj1" fmla="val 55000"/>
            <a:gd name="adj2" fmla="val 45000"/>
          </a:avLst>
        </a:prstGeom>
        <a:solidFill>
          <a:schemeClr val="accent5">
            <a:tint val="40000"/>
            <a:alpha val="90000"/>
            <a:hueOff val="-887704"/>
            <a:satOff val="-2520"/>
            <a:lumOff val="76"/>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914366" y="1595402"/>
        <a:ext cx="292831" cy="400647"/>
      </dsp:txXfrm>
    </dsp:sp>
    <dsp:sp modelId="{0376D399-4379-2749-B0F7-3A0D81F05543}">
      <dsp:nvSpPr>
        <dsp:cNvPr id="0" name=""/>
        <dsp:cNvSpPr/>
      </dsp:nvSpPr>
      <dsp:spPr>
        <a:xfrm>
          <a:off x="8428460" y="2563441"/>
          <a:ext cx="532421" cy="532421"/>
        </a:xfrm>
        <a:prstGeom prst="downArrow">
          <a:avLst>
            <a:gd name="adj1" fmla="val 55000"/>
            <a:gd name="adj2" fmla="val 45000"/>
          </a:avLst>
        </a:prstGeom>
        <a:solidFill>
          <a:schemeClr val="accent5">
            <a:tint val="40000"/>
            <a:alpha val="90000"/>
            <a:hueOff val="-1775408"/>
            <a:satOff val="-5040"/>
            <a:lumOff val="151"/>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8548255" y="2563441"/>
        <a:ext cx="292831" cy="4006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9/30/24</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9/30/24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9/30/24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9/30/24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9/30/24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9/30/24</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9/30/24</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unicef.org/northmacedonia/stories/how-are-young-people-exercising-during-covid-19-pandemic"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youtu.be/hnOtrnh80h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Barriers and motives for exercise and Physical activity </a:t>
            </a:r>
          </a:p>
        </p:txBody>
      </p:sp>
      <p:sp>
        <p:nvSpPr>
          <p:cNvPr id="3" name="Subtitle 2"/>
          <p:cNvSpPr>
            <a:spLocks noGrp="1"/>
          </p:cNvSpPr>
          <p:nvPr>
            <p:ph type="subTitle" idx="1"/>
          </p:nvPr>
        </p:nvSpPr>
        <p:spPr/>
        <p:txBody>
          <a:bodyPr/>
          <a:lstStyle/>
          <a:p>
            <a:r>
              <a:rPr lang="en-GB" dirty="0"/>
              <a:t>Week 1 – October 2024</a:t>
            </a:r>
          </a:p>
          <a:p>
            <a:r>
              <a:rPr lang="en-GB" dirty="0"/>
              <a:t>Alison </a:t>
            </a:r>
            <a:r>
              <a:rPr lang="en-GB" dirty="0" err="1"/>
              <a:t>connaughton</a:t>
            </a:r>
            <a:endParaRPr lang="en-GB" dirty="0"/>
          </a:p>
        </p:txBody>
      </p:sp>
    </p:spTree>
    <p:extLst>
      <p:ext uri="{BB962C8B-B14F-4D97-AF65-F5344CB8AC3E}">
        <p14:creationId xmlns:p14="http://schemas.microsoft.com/office/powerpoint/2010/main" val="1727131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17" name="Picture 16">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3" name="Rectangle 22">
            <a:extLst>
              <a:ext uri="{FF2B5EF4-FFF2-40B4-BE49-F238E27FC236}">
                <a16:creationId xmlns:a16="http://schemas.microsoft.com/office/drawing/2014/main" id="{8BC298DB-2D5C-40A1-9A78-6B4A12198A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5C2355B-7CE9-4192-9142-A41CA0A0C0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6585200" y="967167"/>
            <a:ext cx="4151306" cy="2374516"/>
          </a:xfrm>
        </p:spPr>
        <p:txBody>
          <a:bodyPr vert="horz" lIns="91440" tIns="45720" rIns="91440" bIns="0" rtlCol="0" anchor="b">
            <a:normAutofit/>
          </a:bodyPr>
          <a:lstStyle/>
          <a:p>
            <a:r>
              <a:rPr lang="en-US" sz="4100"/>
              <a:t>Barriers to exercise and physical activity</a:t>
            </a:r>
          </a:p>
        </p:txBody>
      </p:sp>
      <p:sp>
        <p:nvSpPr>
          <p:cNvPr id="10" name="Content Placeholder 9">
            <a:extLst>
              <a:ext uri="{FF2B5EF4-FFF2-40B4-BE49-F238E27FC236}">
                <a16:creationId xmlns:a16="http://schemas.microsoft.com/office/drawing/2014/main" id="{9545E7CA-C380-E367-2798-BB37C167A8AE}"/>
              </a:ext>
            </a:extLst>
          </p:cNvPr>
          <p:cNvSpPr>
            <a:spLocks noGrp="1"/>
          </p:cNvSpPr>
          <p:nvPr>
            <p:ph idx="1"/>
          </p:nvPr>
        </p:nvSpPr>
        <p:spPr>
          <a:xfrm>
            <a:off x="6579647" y="3529159"/>
            <a:ext cx="4162489" cy="1606576"/>
          </a:xfrm>
        </p:spPr>
        <p:txBody>
          <a:bodyPr vert="horz" lIns="91440" tIns="91440" rIns="91440" bIns="91440" rtlCol="0">
            <a:normAutofit/>
          </a:bodyPr>
          <a:lstStyle/>
          <a:p>
            <a:pPr marL="0" indent="0">
              <a:buNone/>
            </a:pPr>
            <a:r>
              <a:rPr lang="en-US" sz="1600" cap="all"/>
              <a:t>Link to Padlet</a:t>
            </a:r>
          </a:p>
        </p:txBody>
      </p:sp>
      <p:pic>
        <p:nvPicPr>
          <p:cNvPr id="3" name="Picture 2">
            <a:extLst>
              <a:ext uri="{FF2B5EF4-FFF2-40B4-BE49-F238E27FC236}">
                <a16:creationId xmlns:a16="http://schemas.microsoft.com/office/drawing/2014/main" id="{592BCEF0-5F95-D0CC-9BB5-89462E413EF7}"/>
              </a:ext>
            </a:extLst>
          </p:cNvPr>
          <p:cNvPicPr>
            <a:picLocks noChangeAspect="1"/>
          </p:cNvPicPr>
          <p:nvPr/>
        </p:nvPicPr>
        <p:blipFill>
          <a:blip r:embed="rId3"/>
          <a:stretch>
            <a:fillRect/>
          </a:stretch>
        </p:blipFill>
        <p:spPr>
          <a:xfrm>
            <a:off x="1279869" y="805583"/>
            <a:ext cx="4660762" cy="4660762"/>
          </a:xfrm>
          <a:prstGeom prst="rect">
            <a:avLst/>
          </a:prstGeom>
        </p:spPr>
      </p:pic>
      <p:cxnSp>
        <p:nvCxnSpPr>
          <p:cNvPr id="27" name="Straight Connector 26">
            <a:extLst>
              <a:ext uri="{FF2B5EF4-FFF2-40B4-BE49-F238E27FC236}">
                <a16:creationId xmlns:a16="http://schemas.microsoft.com/office/drawing/2014/main" id="{06D05ED8-39E4-42F8-92CB-704C2BD0D2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79647" y="3526496"/>
            <a:ext cx="4149931"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9" name="Picture 28">
            <a:extLst>
              <a:ext uri="{FF2B5EF4-FFF2-40B4-BE49-F238E27FC236}">
                <a16:creationId xmlns:a16="http://schemas.microsoft.com/office/drawing/2014/main" id="{45CE2E7C-6AA3-4710-825D-4CDDF788C7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3256C6C3-0EDC-4651-AB37-9F26CFAA6C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3977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1049235"/>
          </a:xfrm>
        </p:spPr>
        <p:txBody>
          <a:bodyPr>
            <a:normAutofit/>
          </a:bodyPr>
          <a:lstStyle/>
          <a:p>
            <a:r>
              <a:rPr lang="en-GB" dirty="0"/>
              <a:t>The impact of Covid-19</a:t>
            </a:r>
          </a:p>
        </p:txBody>
      </p:sp>
      <p:graphicFrame>
        <p:nvGraphicFramePr>
          <p:cNvPr id="5" name="Content Placeholder 2">
            <a:extLst>
              <a:ext uri="{FF2B5EF4-FFF2-40B4-BE49-F238E27FC236}">
                <a16:creationId xmlns:a16="http://schemas.microsoft.com/office/drawing/2014/main" id="{82C2484E-228F-B46F-4D9E-0312D6CE5AD0}"/>
              </a:ext>
            </a:extLst>
          </p:cNvPr>
          <p:cNvGraphicFramePr>
            <a:graphicFrameLocks noGrp="1"/>
          </p:cNvGraphicFramePr>
          <p:nvPr>
            <p:ph idx="1"/>
            <p:extLst>
              <p:ext uri="{D42A27DB-BD31-4B8C-83A1-F6EECF244321}">
                <p14:modId xmlns:p14="http://schemas.microsoft.com/office/powerpoint/2010/main" val="1843110798"/>
              </p:ext>
            </p:extLst>
          </p:nvPr>
        </p:nvGraphicFramePr>
        <p:xfrm>
          <a:off x="1450975" y="2340435"/>
          <a:ext cx="9604375" cy="3324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9421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451579" y="804519"/>
            <a:ext cx="9603275" cy="1049235"/>
          </a:xfrm>
        </p:spPr>
        <p:txBody>
          <a:bodyPr>
            <a:normAutofit/>
          </a:bodyPr>
          <a:lstStyle/>
          <a:p>
            <a:r>
              <a:rPr lang="en-GB"/>
              <a:t>Lockdown</a:t>
            </a:r>
            <a:endParaRPr lang="en-GB" dirty="0"/>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0" name="Rectangle 19">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E42A0340-3BD3-BA67-2C74-86763D17CFDF}"/>
              </a:ext>
            </a:extLst>
          </p:cNvPr>
          <p:cNvGraphicFramePr>
            <a:graphicFrameLocks noGrp="1"/>
          </p:cNvGraphicFramePr>
          <p:nvPr>
            <p:ph idx="1"/>
            <p:extLst>
              <p:ext uri="{D42A27DB-BD31-4B8C-83A1-F6EECF244321}">
                <p14:modId xmlns:p14="http://schemas.microsoft.com/office/powerpoint/2010/main" val="3822078655"/>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3116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Exercise behaviour during Covid-19</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B1B263B-27D0-4652-63E6-48EC7D30673B}"/>
              </a:ext>
            </a:extLst>
          </p:cNvPr>
          <p:cNvGraphicFramePr>
            <a:graphicFrameLocks noGrp="1"/>
          </p:cNvGraphicFramePr>
          <p:nvPr>
            <p:ph idx="1"/>
            <p:extLst>
              <p:ext uri="{D42A27DB-BD31-4B8C-83A1-F6EECF244321}">
                <p14:modId xmlns:p14="http://schemas.microsoft.com/office/powerpoint/2010/main" val="4177809426"/>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6612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27813" cy="4584527"/>
          </a:xfrm>
        </p:spPr>
        <p:txBody>
          <a:bodyPr>
            <a:normAutofit/>
          </a:bodyPr>
          <a:lstStyle/>
          <a:p>
            <a:r>
              <a:rPr lang="en-GB" sz="3000">
                <a:solidFill>
                  <a:srgbClr val="FFFFFF"/>
                </a:solidFill>
              </a:rPr>
              <a:t>Challenges faced by different countries…</a:t>
            </a:r>
            <a:br>
              <a:rPr lang="en-GB" sz="3000">
                <a:solidFill>
                  <a:srgbClr val="FFFFFF"/>
                </a:solidFill>
              </a:rPr>
            </a:br>
            <a:endParaRPr lang="en-GB" sz="3000">
              <a:solidFill>
                <a:srgbClr val="FFFFFF"/>
              </a:solidFill>
            </a:endParaRPr>
          </a:p>
        </p:txBody>
      </p:sp>
      <p:sp>
        <p:nvSpPr>
          <p:cNvPr id="3" name="Content Placeholder 2"/>
          <p:cNvSpPr>
            <a:spLocks noGrp="1"/>
          </p:cNvSpPr>
          <p:nvPr>
            <p:ph idx="1"/>
          </p:nvPr>
        </p:nvSpPr>
        <p:spPr>
          <a:xfrm>
            <a:off x="4705594" y="1240077"/>
            <a:ext cx="6034827" cy="4916465"/>
          </a:xfrm>
        </p:spPr>
        <p:txBody>
          <a:bodyPr anchor="t">
            <a:normAutofit/>
          </a:bodyPr>
          <a:lstStyle/>
          <a:p>
            <a:pPr>
              <a:lnSpc>
                <a:spcPct val="110000"/>
              </a:lnSpc>
            </a:pPr>
            <a:r>
              <a:rPr lang="en-GB" sz="1700"/>
              <a:t>UNICEF young reporters share more about the ways they found to be able to exercise and hang out with friends during the COVID-19 pandemic</a:t>
            </a:r>
          </a:p>
          <a:p>
            <a:pPr>
              <a:lnSpc>
                <a:spcPct val="110000"/>
              </a:lnSpc>
            </a:pPr>
            <a:r>
              <a:rPr lang="en-GB" sz="1700" u="sng">
                <a:hlinkClick r:id="rId2"/>
              </a:rPr>
              <a:t>https://www.unicef.org/northmacedonia/stories/how-are-young-people-exercising-during-covid-19-pandemic</a:t>
            </a:r>
            <a:endParaRPr lang="en-GB" sz="1700" u="sng"/>
          </a:p>
          <a:p>
            <a:pPr>
              <a:lnSpc>
                <a:spcPct val="110000"/>
              </a:lnSpc>
            </a:pPr>
            <a:endParaRPr lang="en-GB" sz="1700"/>
          </a:p>
          <a:p>
            <a:pPr marL="0" indent="0">
              <a:lnSpc>
                <a:spcPct val="110000"/>
              </a:lnSpc>
              <a:buNone/>
            </a:pPr>
            <a:r>
              <a:rPr lang="en-GB" sz="1700"/>
              <a:t>Different approaches to managing the pandemic / lockdowns. </a:t>
            </a:r>
          </a:p>
          <a:p>
            <a:pPr marL="0" indent="0">
              <a:lnSpc>
                <a:spcPct val="110000"/>
              </a:lnSpc>
              <a:buNone/>
            </a:pPr>
            <a:r>
              <a:rPr lang="en-GB" sz="1700"/>
              <a:t>Task: Choose a country to examine in relation to lockdown and exercise restrictions. </a:t>
            </a:r>
          </a:p>
          <a:p>
            <a:pPr marL="0" indent="0">
              <a:lnSpc>
                <a:spcPct val="110000"/>
              </a:lnSpc>
              <a:buNone/>
            </a:pPr>
            <a:r>
              <a:rPr lang="en-GB" sz="1700"/>
              <a:t>	Ireland / New Zealand / Australia / America / France / UK / Spain / China…</a:t>
            </a:r>
          </a:p>
          <a:p>
            <a:pPr marL="0" indent="0">
              <a:lnSpc>
                <a:spcPct val="110000"/>
              </a:lnSpc>
              <a:buNone/>
            </a:pPr>
            <a:r>
              <a:rPr lang="en-GB" sz="1700"/>
              <a:t>or others!</a:t>
            </a:r>
          </a:p>
        </p:txBody>
      </p:sp>
    </p:spTree>
    <p:extLst>
      <p:ext uri="{BB962C8B-B14F-4D97-AF65-F5344CB8AC3E}">
        <p14:creationId xmlns:p14="http://schemas.microsoft.com/office/powerpoint/2010/main" val="347659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issue of physical inactivity…</a:t>
            </a:r>
          </a:p>
        </p:txBody>
      </p:sp>
      <p:graphicFrame>
        <p:nvGraphicFramePr>
          <p:cNvPr id="5" name="Content Placeholder 2">
            <a:extLst>
              <a:ext uri="{FF2B5EF4-FFF2-40B4-BE49-F238E27FC236}">
                <a16:creationId xmlns:a16="http://schemas.microsoft.com/office/drawing/2014/main" id="{00C27784-87F7-75F1-A9D2-ADB5776F42A0}"/>
              </a:ext>
            </a:extLst>
          </p:cNvPr>
          <p:cNvGraphicFramePr>
            <a:graphicFrameLocks noGrp="1"/>
          </p:cNvGraphicFramePr>
          <p:nvPr>
            <p:ph idx="1"/>
          </p:nvPr>
        </p:nvGraphicFramePr>
        <p:xfrm>
          <a:off x="670560" y="2015732"/>
          <a:ext cx="10911839" cy="3450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7922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44137" y="2015732"/>
            <a:ext cx="11277600" cy="4010599"/>
          </a:xfrm>
        </p:spPr>
        <p:txBody>
          <a:bodyPr>
            <a:normAutofit fontScale="92500" lnSpcReduction="10000"/>
          </a:bodyPr>
          <a:lstStyle/>
          <a:p>
            <a:r>
              <a:rPr lang="en-GB" dirty="0"/>
              <a:t>Globally, about 1 in 4 people were not meeting these guidelines prior to the pandemic (WHO, 2020) with these numbers differing by age (Statistics Canada, 2020) and income (Spinney et al., 2010) such that younger adults are more likely to meet guidelines than older adults and higher income predicts better adherence to the guidelines than lower income.</a:t>
            </a:r>
          </a:p>
          <a:p>
            <a:r>
              <a:rPr lang="en-GB" dirty="0"/>
              <a:t>An online survey administered during the initial stage of the COVID-19 pandemic found that respondents who were less physically active had worse mental health (Lesser &amp; </a:t>
            </a:r>
            <a:r>
              <a:rPr lang="en-GB" dirty="0" err="1"/>
              <a:t>Nienhuis</a:t>
            </a:r>
            <a:r>
              <a:rPr lang="en-GB" dirty="0"/>
              <a:t>, 2020). </a:t>
            </a:r>
          </a:p>
          <a:p>
            <a:r>
              <a:rPr lang="en-GB" dirty="0"/>
              <a:t>Another survey conducted at the same time found that more screen time (a common sedentary behaviour) was associated with worse mental health in all respondents except for those who were physically active (Colley et al., 2020).</a:t>
            </a:r>
          </a:p>
          <a:p>
            <a:r>
              <a:rPr lang="en-GB" dirty="0"/>
              <a:t>Physical activity may protect against the expected mental health decline caused by the sedentary lifestyle of enforced lockdown.</a:t>
            </a:r>
          </a:p>
        </p:txBody>
      </p:sp>
    </p:spTree>
    <p:extLst>
      <p:ext uri="{BB962C8B-B14F-4D97-AF65-F5344CB8AC3E}">
        <p14:creationId xmlns:p14="http://schemas.microsoft.com/office/powerpoint/2010/main" val="2597278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Encouraging engagement…</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B3CEA32-D6AC-4D46-7EF9-8178F0B24F0B}"/>
              </a:ext>
            </a:extLst>
          </p:cNvPr>
          <p:cNvGraphicFramePr>
            <a:graphicFrameLocks noGrp="1"/>
          </p:cNvGraphicFramePr>
          <p:nvPr>
            <p:ph idx="1"/>
            <p:extLst>
              <p:ext uri="{D42A27DB-BD31-4B8C-83A1-F6EECF244321}">
                <p14:modId xmlns:p14="http://schemas.microsoft.com/office/powerpoint/2010/main" val="2189103206"/>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5561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156" y="5487553"/>
            <a:ext cx="9603275" cy="1049235"/>
          </a:xfrm>
        </p:spPr>
        <p:txBody>
          <a:bodyPr/>
          <a:lstStyle/>
          <a:p>
            <a:r>
              <a:rPr lang="en-GB" dirty="0" err="1"/>
              <a:t>Wedig</a:t>
            </a:r>
            <a:r>
              <a:rPr lang="en-GB" dirty="0"/>
              <a:t> et al. (2021)</a:t>
            </a:r>
          </a:p>
        </p:txBody>
      </p:sp>
      <p:pic>
        <p:nvPicPr>
          <p:cNvPr id="4" name="Content Placeholder 3"/>
          <p:cNvPicPr>
            <a:picLocks noGrp="1" noChangeAspect="1"/>
          </p:cNvPicPr>
          <p:nvPr>
            <p:ph idx="1"/>
          </p:nvPr>
        </p:nvPicPr>
        <p:blipFill>
          <a:blip r:embed="rId2"/>
          <a:stretch>
            <a:fillRect/>
          </a:stretch>
        </p:blipFill>
        <p:spPr>
          <a:xfrm>
            <a:off x="1744569" y="500063"/>
            <a:ext cx="9094640" cy="4987490"/>
          </a:xfrm>
          <a:prstGeom prst="rect">
            <a:avLst/>
          </a:prstGeom>
        </p:spPr>
      </p:pic>
    </p:spTree>
    <p:extLst>
      <p:ext uri="{BB962C8B-B14F-4D97-AF65-F5344CB8AC3E}">
        <p14:creationId xmlns:p14="http://schemas.microsoft.com/office/powerpoint/2010/main" val="16881289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Therefore…</a:t>
            </a:r>
          </a:p>
        </p:txBody>
      </p:sp>
      <p:sp>
        <p:nvSpPr>
          <p:cNvPr id="3" name="Content Placeholder 2"/>
          <p:cNvSpPr>
            <a:spLocks noGrp="1"/>
          </p:cNvSpPr>
          <p:nvPr>
            <p:ph idx="1"/>
          </p:nvPr>
        </p:nvSpPr>
        <p:spPr>
          <a:xfrm>
            <a:off x="385763" y="2015732"/>
            <a:ext cx="11201400" cy="3899293"/>
          </a:xfrm>
        </p:spPr>
        <p:txBody>
          <a:bodyPr>
            <a:normAutofit/>
          </a:bodyPr>
          <a:lstStyle/>
          <a:p>
            <a:r>
              <a:rPr lang="en-GB" dirty="0"/>
              <a:t>For substantial health benefits, adults should engage in 150–300 min of moderate-to-vigorous intensity physical activity each week and limit the time spent sitting. </a:t>
            </a:r>
          </a:p>
          <a:p>
            <a:r>
              <a:rPr lang="en-GB" dirty="0"/>
              <a:t>The recommended levels of physical activity are safely attainable even at home.</a:t>
            </a:r>
          </a:p>
          <a:p>
            <a:r>
              <a:rPr lang="en-GB" dirty="0"/>
              <a:t>Using a combination of both formal and informal activities, 150 min can be reached during the week with frequent sessions of physical activity spread throughout the day. </a:t>
            </a:r>
          </a:p>
          <a:p>
            <a:r>
              <a:rPr lang="en-GB" dirty="0"/>
              <a:t>Sedentary behaviour can be further reduced by breaking up prolonged sitting with short active breaks. </a:t>
            </a:r>
          </a:p>
          <a:p>
            <a:r>
              <a:rPr lang="en-GB" dirty="0"/>
              <a:t>Infographic offers as an evidence-based tool for public health officials, clinicians, educators and policymakers to communicate the importance of engaging in physical activity during the COVID-19 pandemic.</a:t>
            </a:r>
          </a:p>
        </p:txBody>
      </p:sp>
    </p:spTree>
    <p:extLst>
      <p:ext uri="{BB962C8B-B14F-4D97-AF65-F5344CB8AC3E}">
        <p14:creationId xmlns:p14="http://schemas.microsoft.com/office/powerpoint/2010/main" val="3778885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GB" dirty="0"/>
              <a:t>Exercise at home…</a:t>
            </a:r>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pPr marL="0" indent="0">
              <a:lnSpc>
                <a:spcPct val="110000"/>
              </a:lnSpc>
              <a:buNone/>
            </a:pPr>
            <a:r>
              <a:rPr lang="en-GB" dirty="0"/>
              <a:t>PE with Joe… up to 1.5 million views per session.  United a nation during lockdown?! </a:t>
            </a:r>
            <a:endParaRPr lang="en-GB"/>
          </a:p>
          <a:p>
            <a:pPr>
              <a:lnSpc>
                <a:spcPct val="110000"/>
              </a:lnSpc>
            </a:pPr>
            <a:r>
              <a:rPr lang="en-GB" dirty="0">
                <a:hlinkClick r:id="rId2"/>
              </a:rPr>
              <a:t>https://youtu.be/hnOtrnh80hs</a:t>
            </a:r>
            <a:endParaRPr lang="en-GB"/>
          </a:p>
          <a:p>
            <a:pPr marL="0" indent="0">
              <a:lnSpc>
                <a:spcPct val="110000"/>
              </a:lnSpc>
              <a:buNone/>
            </a:pPr>
            <a:r>
              <a:rPr lang="en-GB" dirty="0"/>
              <a:t>Other options? </a:t>
            </a:r>
            <a:endParaRPr lang="en-GB"/>
          </a:p>
          <a:p>
            <a:pPr marL="0" indent="0">
              <a:lnSpc>
                <a:spcPct val="110000"/>
              </a:lnSpc>
              <a:buNone/>
            </a:pPr>
            <a:endParaRPr lang="en-GB"/>
          </a:p>
          <a:p>
            <a:pPr marL="0" indent="0">
              <a:lnSpc>
                <a:spcPct val="110000"/>
              </a:lnSpc>
              <a:buNone/>
            </a:pPr>
            <a:r>
              <a:rPr lang="en-GB" dirty="0"/>
              <a:t>Maintaining motivation to exercise during the second lockdown? </a:t>
            </a:r>
            <a:endParaRPr lang="en-GB"/>
          </a:p>
          <a:p>
            <a:pPr marL="0" indent="0">
              <a:lnSpc>
                <a:spcPct val="110000"/>
              </a:lnSpc>
              <a:buNone/>
            </a:pPr>
            <a:r>
              <a:rPr lang="en-GB" dirty="0"/>
              <a:t>Novelty well and truly worn off?</a:t>
            </a:r>
            <a:endParaRPr lang="en-GB"/>
          </a:p>
          <a:p>
            <a:pPr marL="0" indent="0">
              <a:lnSpc>
                <a:spcPct val="110000"/>
              </a:lnSpc>
              <a:buNone/>
            </a:pPr>
            <a:r>
              <a:rPr lang="en-GB" dirty="0"/>
              <a:t>	Time of year / weather? Winter rather than a warm Easter</a:t>
            </a:r>
            <a:endParaRPr lang="en-GB"/>
          </a:p>
          <a:p>
            <a:pPr marL="0" indent="0">
              <a:lnSpc>
                <a:spcPct val="110000"/>
              </a:lnSpc>
              <a:buNone/>
            </a:pPr>
            <a:endParaRPr lang="en-GB"/>
          </a:p>
        </p:txBody>
      </p:sp>
    </p:spTree>
    <p:extLst>
      <p:ext uri="{BB962C8B-B14F-4D97-AF65-F5344CB8AC3E}">
        <p14:creationId xmlns:p14="http://schemas.microsoft.com/office/powerpoint/2010/main" val="24298694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2797" y="484479"/>
            <a:ext cx="9603275" cy="1049235"/>
          </a:xfrm>
        </p:spPr>
        <p:txBody>
          <a:bodyPr>
            <a:normAutofit fontScale="90000"/>
          </a:bodyPr>
          <a:lstStyle/>
          <a:p>
            <a:r>
              <a:rPr lang="en-GB" dirty="0"/>
              <a:t>A mental health paradox: Mental health was both a motivator and barrier to physical activity during the COVID-19 pandemic</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dirty="0"/>
              <a:t>One of the most effective interventions to prevent stress-induced mental illness is physical activity (Bull et al., 2020). </a:t>
            </a:r>
          </a:p>
          <a:p>
            <a:r>
              <a:rPr lang="en-GB" dirty="0"/>
              <a:t>People who are more active also tend to be less anxious and depressed (Stubbs et al., 2017), and sedentary people who engage in a new exercise program experience relief from their depressive symptoms (</a:t>
            </a:r>
            <a:r>
              <a:rPr lang="en-GB" dirty="0" err="1"/>
              <a:t>Kvam</a:t>
            </a:r>
            <a:r>
              <a:rPr lang="en-GB" dirty="0"/>
              <a:t> et al., 2016). </a:t>
            </a:r>
          </a:p>
          <a:p>
            <a:r>
              <a:rPr lang="en-GB" dirty="0"/>
              <a:t>Compared to antidepressant medication, thirty minutes of </a:t>
            </a:r>
            <a:r>
              <a:rPr lang="en-GB" i="1" dirty="0"/>
              <a:t>moderate-intensity</a:t>
            </a:r>
            <a:r>
              <a:rPr lang="en-GB" dirty="0"/>
              <a:t> aerobic exercise three times weekly may be equally effective at reducing psychological distress and decreasing symptoms of depression and anxiety without any of the drug-related side effects such as nausea, fatigue, or loss of appetite (</a:t>
            </a:r>
            <a:r>
              <a:rPr lang="en-GB" dirty="0" err="1"/>
              <a:t>Kvam</a:t>
            </a:r>
            <a:r>
              <a:rPr lang="en-GB" dirty="0"/>
              <a:t> et al., 2016;  </a:t>
            </a:r>
            <a:r>
              <a:rPr lang="en-GB" dirty="0" err="1"/>
              <a:t>Netz</a:t>
            </a:r>
            <a:r>
              <a:rPr lang="en-GB" dirty="0"/>
              <a:t>, 2017).</a:t>
            </a:r>
          </a:p>
        </p:txBody>
      </p:sp>
    </p:spTree>
    <p:extLst>
      <p:ext uri="{BB962C8B-B14F-4D97-AF65-F5344CB8AC3E}">
        <p14:creationId xmlns:p14="http://schemas.microsoft.com/office/powerpoint/2010/main" val="165107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Why has the COVID-19 pandemic exaggerated physical inactivity and sedentary behaviour?</a:t>
            </a:r>
          </a:p>
        </p:txBody>
      </p:sp>
      <p:sp>
        <p:nvSpPr>
          <p:cNvPr id="3" name="Content Placeholder 2"/>
          <p:cNvSpPr>
            <a:spLocks noGrp="1"/>
          </p:cNvSpPr>
          <p:nvPr>
            <p:ph idx="1"/>
          </p:nvPr>
        </p:nvSpPr>
        <p:spPr/>
        <p:txBody>
          <a:bodyPr>
            <a:normAutofit/>
          </a:bodyPr>
          <a:lstStyle/>
          <a:p>
            <a:r>
              <a:rPr lang="en-GB" dirty="0"/>
              <a:t>According to the Health Belief Model health-related </a:t>
            </a:r>
            <a:r>
              <a:rPr lang="en-GB" dirty="0" err="1"/>
              <a:t>behavior</a:t>
            </a:r>
            <a:r>
              <a:rPr lang="en-GB" dirty="0"/>
              <a:t>, and specifically PA, is related to perceived barriers and motivators (</a:t>
            </a:r>
            <a:r>
              <a:rPr lang="en-GB" dirty="0" err="1"/>
              <a:t>Rosenstock</a:t>
            </a:r>
            <a:r>
              <a:rPr lang="en-GB" dirty="0"/>
              <a:t>, 1974). </a:t>
            </a:r>
          </a:p>
          <a:p>
            <a:r>
              <a:rPr lang="en-GB" dirty="0"/>
              <a:t>Typically, the most common perceived barrier to being physically active is lack of time (Justine, 2013). </a:t>
            </a:r>
          </a:p>
          <a:p>
            <a:r>
              <a:rPr lang="en-GB" dirty="0"/>
              <a:t>Lack of motivation is another commonly cited barrier. </a:t>
            </a:r>
          </a:p>
          <a:p>
            <a:r>
              <a:rPr lang="en-GB" dirty="0"/>
              <a:t>However, given the unprecedented circumstances surrounding the COVID-19 pandemic, people may now be facing unique barriers and motivators to engaging in physical activity.</a:t>
            </a:r>
          </a:p>
        </p:txBody>
      </p:sp>
    </p:spTree>
    <p:extLst>
      <p:ext uri="{BB962C8B-B14F-4D97-AF65-F5344CB8AC3E}">
        <p14:creationId xmlns:p14="http://schemas.microsoft.com/office/powerpoint/2010/main" val="2224817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GB" sz="2500"/>
              <a:t>Having an ‘exercise at home plan’ is All well and good…However…</a:t>
            </a:r>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pPr>
              <a:lnSpc>
                <a:spcPct val="110000"/>
              </a:lnSpc>
            </a:pPr>
            <a:r>
              <a:rPr lang="en-GB" dirty="0"/>
              <a:t>Covid-19 specific barriers to exercise</a:t>
            </a:r>
            <a:endParaRPr lang="en-GB"/>
          </a:p>
          <a:p>
            <a:pPr>
              <a:lnSpc>
                <a:spcPct val="110000"/>
              </a:lnSpc>
            </a:pPr>
            <a:r>
              <a:rPr lang="en-GB" dirty="0"/>
              <a:t>Have a look at your previously constructed barriers list on </a:t>
            </a:r>
            <a:r>
              <a:rPr lang="en-GB" dirty="0" err="1"/>
              <a:t>padlet</a:t>
            </a:r>
            <a:r>
              <a:rPr lang="en-GB" dirty="0"/>
              <a:t>.</a:t>
            </a:r>
            <a:endParaRPr lang="en-GB"/>
          </a:p>
          <a:p>
            <a:pPr lvl="1">
              <a:lnSpc>
                <a:spcPct val="110000"/>
              </a:lnSpc>
            </a:pPr>
            <a:r>
              <a:rPr lang="en-GB" dirty="0"/>
              <a:t>Are any of these still relevant to Covid-19?</a:t>
            </a:r>
            <a:endParaRPr lang="en-GB"/>
          </a:p>
          <a:p>
            <a:pPr>
              <a:lnSpc>
                <a:spcPct val="110000"/>
              </a:lnSpc>
            </a:pPr>
            <a:endParaRPr lang="en-GB"/>
          </a:p>
          <a:p>
            <a:pPr>
              <a:lnSpc>
                <a:spcPct val="110000"/>
              </a:lnSpc>
            </a:pPr>
            <a:r>
              <a:rPr lang="en-GB" dirty="0"/>
              <a:t>What additional barriers to exercise and PA may Covid-19 have specifically caused?</a:t>
            </a:r>
            <a:endParaRPr lang="en-GB"/>
          </a:p>
          <a:p>
            <a:pPr lvl="1">
              <a:lnSpc>
                <a:spcPct val="110000"/>
              </a:lnSpc>
            </a:pPr>
            <a:r>
              <a:rPr lang="en-GB" dirty="0"/>
              <a:t>Children</a:t>
            </a:r>
            <a:endParaRPr lang="en-GB"/>
          </a:p>
          <a:p>
            <a:pPr lvl="1">
              <a:lnSpc>
                <a:spcPct val="110000"/>
              </a:lnSpc>
            </a:pPr>
            <a:r>
              <a:rPr lang="en-GB" dirty="0"/>
              <a:t>Teenagers</a:t>
            </a:r>
            <a:endParaRPr lang="en-GB"/>
          </a:p>
          <a:p>
            <a:pPr lvl="1">
              <a:lnSpc>
                <a:spcPct val="110000"/>
              </a:lnSpc>
            </a:pPr>
            <a:r>
              <a:rPr lang="en-GB" dirty="0"/>
              <a:t>Older adults</a:t>
            </a:r>
            <a:endParaRPr lang="en-GB"/>
          </a:p>
          <a:p>
            <a:pPr lvl="1">
              <a:lnSpc>
                <a:spcPct val="110000"/>
              </a:lnSpc>
            </a:pPr>
            <a:r>
              <a:rPr lang="en-GB" dirty="0"/>
              <a:t>Clinically vulnerable </a:t>
            </a:r>
            <a:endParaRPr lang="en-GB"/>
          </a:p>
        </p:txBody>
      </p:sp>
    </p:spTree>
    <p:extLst>
      <p:ext uri="{BB962C8B-B14F-4D97-AF65-F5344CB8AC3E}">
        <p14:creationId xmlns:p14="http://schemas.microsoft.com/office/powerpoint/2010/main" val="1724802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2242" y="2589776"/>
            <a:ext cx="9603275" cy="1049235"/>
          </a:xfrm>
        </p:spPr>
        <p:txBody>
          <a:bodyPr>
            <a:normAutofit fontScale="90000"/>
          </a:bodyPr>
          <a:lstStyle/>
          <a:p>
            <a:r>
              <a:rPr lang="en-GB" dirty="0"/>
              <a:t>Reading: Mental Health was both a motivator and barrier to PA during the Covid-19 pandemic</a:t>
            </a:r>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700330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FDF9410-E530-4E71-A2C0-4C24B48964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752966" y="1427304"/>
            <a:ext cx="8686800" cy="3241515"/>
          </a:xfrm>
        </p:spPr>
        <p:txBody>
          <a:bodyPr anchor="ctr">
            <a:normAutofit/>
          </a:bodyPr>
          <a:lstStyle/>
          <a:p>
            <a:r>
              <a:rPr lang="en-GB" sz="5400"/>
              <a:t>Barriers and Motives for Exercise / Physical activity</a:t>
            </a:r>
          </a:p>
        </p:txBody>
      </p:sp>
      <p:sp>
        <p:nvSpPr>
          <p:cNvPr id="3" name="Subtitle 2"/>
          <p:cNvSpPr>
            <a:spLocks noGrp="1"/>
          </p:cNvSpPr>
          <p:nvPr>
            <p:ph type="subTitle" idx="1"/>
          </p:nvPr>
        </p:nvSpPr>
        <p:spPr>
          <a:xfrm>
            <a:off x="1752966" y="5132139"/>
            <a:ext cx="8686800" cy="631270"/>
          </a:xfrm>
        </p:spPr>
        <p:txBody>
          <a:bodyPr>
            <a:normAutofit/>
          </a:bodyPr>
          <a:lstStyle/>
          <a:p>
            <a:endParaRPr lang="en-GB" dirty="0"/>
          </a:p>
        </p:txBody>
      </p:sp>
      <p:cxnSp>
        <p:nvCxnSpPr>
          <p:cNvPr id="10" name="Straight Connector 9">
            <a:extLst>
              <a:ext uri="{FF2B5EF4-FFF2-40B4-BE49-F238E27FC236}">
                <a16:creationId xmlns:a16="http://schemas.microsoft.com/office/drawing/2014/main" id="{53268B1E-8861-4702-9529-5A8FB23A61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966" y="1094758"/>
            <a:ext cx="8686800"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12" name="Straight Connector 11">
            <a:extLst>
              <a:ext uri="{FF2B5EF4-FFF2-40B4-BE49-F238E27FC236}">
                <a16:creationId xmlns:a16="http://schemas.microsoft.com/office/drawing/2014/main" id="{BC6646AE-8FD6-411E-8640-6CCB250D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966" y="4923706"/>
            <a:ext cx="868680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150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err="1"/>
              <a:t>Marashi</a:t>
            </a:r>
            <a:r>
              <a:rPr lang="en-GB" dirty="0"/>
              <a:t> et al. (2021)</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4D1ED09-455F-FDA1-D71A-3D36C45EC1C1}"/>
              </a:ext>
            </a:extLst>
          </p:cNvPr>
          <p:cNvGraphicFramePr>
            <a:graphicFrameLocks noGrp="1"/>
          </p:cNvGraphicFramePr>
          <p:nvPr>
            <p:ph idx="1"/>
            <p:extLst>
              <p:ext uri="{D42A27DB-BD31-4B8C-83A1-F6EECF244321}">
                <p14:modId xmlns:p14="http://schemas.microsoft.com/office/powerpoint/2010/main" val="922656017"/>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2068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Results: </a:t>
            </a:r>
          </a:p>
        </p:txBody>
      </p:sp>
      <p:sp>
        <p:nvSpPr>
          <p:cNvPr id="4" name="Subtitle 3"/>
          <p:cNvSpPr>
            <a:spLocks noGrp="1"/>
          </p:cNvSpPr>
          <p:nvPr>
            <p:ph type="subTitle" idx="1"/>
          </p:nvPr>
        </p:nvSpPr>
        <p:spPr/>
        <p:txBody>
          <a:bodyPr/>
          <a:lstStyle/>
          <a:p>
            <a:endParaRPr lang="en-GB"/>
          </a:p>
        </p:txBody>
      </p:sp>
    </p:spTree>
    <p:extLst>
      <p:ext uri="{BB962C8B-B14F-4D97-AF65-F5344CB8AC3E}">
        <p14:creationId xmlns:p14="http://schemas.microsoft.com/office/powerpoint/2010/main" val="3593752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2412" y="762000"/>
            <a:ext cx="4527176" cy="4840941"/>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Grp="1" noChangeArrowheads="1"/>
          </p:cNvSpPr>
          <p:nvPr>
            <p:ph type="body" idx="4294967295"/>
          </p:nvPr>
        </p:nvSpPr>
        <p:spPr>
          <a:xfrm>
            <a:off x="1972235" y="246529"/>
            <a:ext cx="8258735" cy="353110"/>
          </a:xfrm>
          <a:noFill/>
          <a:ln/>
        </p:spPr>
        <p:txBody>
          <a:bodyPr>
            <a:spAutoFit/>
          </a:bodyPr>
          <a:lstStyle/>
          <a:p>
            <a:pPr marL="0" indent="0" algn="ctr">
              <a:spcBef>
                <a:spcPct val="0"/>
              </a:spcBef>
              <a:buNone/>
            </a:pPr>
            <a:r>
              <a:rPr lang="en-US" altLang="en-US" sz="1412" b="1">
                <a:solidFill>
                  <a:schemeClr val="tx2"/>
                </a:solidFill>
              </a:rPr>
              <a:t>Fig 1. Psychological stress increased significantly during the COVID-19 pandemic (**p &amp;lt; 0.01).</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3261631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762000"/>
            <a:ext cx="6096000" cy="4840941"/>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Grp="1" noChangeArrowheads="1"/>
          </p:cNvSpPr>
          <p:nvPr>
            <p:ph type="body" idx="4294967295"/>
          </p:nvPr>
        </p:nvSpPr>
        <p:spPr>
          <a:xfrm>
            <a:off x="1972235" y="246529"/>
            <a:ext cx="8258735" cy="353110"/>
          </a:xfrm>
          <a:noFill/>
          <a:ln/>
        </p:spPr>
        <p:txBody>
          <a:bodyPr>
            <a:spAutoFit/>
          </a:bodyPr>
          <a:lstStyle/>
          <a:p>
            <a:pPr marL="0" indent="0" algn="ctr">
              <a:spcBef>
                <a:spcPct val="0"/>
              </a:spcBef>
              <a:buNone/>
            </a:pPr>
            <a:r>
              <a:rPr lang="en-US" altLang="en-US" sz="1412" b="1">
                <a:solidFill>
                  <a:schemeClr val="tx2"/>
                </a:solidFill>
              </a:rPr>
              <a:t>Fig 2. Changes in self-report psychological stress before and during the COVID-19 pandemic.</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1918335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191" y="350519"/>
            <a:ext cx="3888441" cy="48409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944271" y="1235624"/>
            <a:ext cx="9607661" cy="1056319"/>
          </a:xfrm>
        </p:spPr>
        <p:txBody>
          <a:bodyPr/>
          <a:lstStyle/>
          <a:p>
            <a:endParaRPr lang="en-GB" dirty="0"/>
          </a:p>
        </p:txBody>
      </p:sp>
      <p:sp>
        <p:nvSpPr>
          <p:cNvPr id="4099" name="Rectangle 3"/>
          <p:cNvSpPr>
            <a:spLocks noGrp="1" noChangeArrowheads="1"/>
          </p:cNvSpPr>
          <p:nvPr>
            <p:ph type="body" idx="1"/>
          </p:nvPr>
        </p:nvSpPr>
        <p:spPr>
          <a:xfrm>
            <a:off x="6450266" y="262748"/>
            <a:ext cx="4645152" cy="801943"/>
          </a:xfrm>
          <a:noFill/>
          <a:ln/>
        </p:spPr>
        <p:txBody>
          <a:bodyPr>
            <a:spAutoFit/>
          </a:bodyPr>
          <a:lstStyle/>
          <a:p>
            <a:pPr marL="0" indent="0" algn="ctr">
              <a:spcBef>
                <a:spcPct val="0"/>
              </a:spcBef>
              <a:buNone/>
            </a:pPr>
            <a:r>
              <a:rPr lang="en-US" altLang="en-US" sz="1412" b="1" dirty="0">
                <a:solidFill>
                  <a:schemeClr val="tx2"/>
                </a:solidFill>
              </a:rPr>
              <a:t>Fig 3. Changes in physical activity levels before and during the COVID-19 pandemic.</a:t>
            </a:r>
          </a:p>
        </p:txBody>
      </p:sp>
      <p:sp>
        <p:nvSpPr>
          <p:cNvPr id="3" name="Content Placeholder 2"/>
          <p:cNvSpPr>
            <a:spLocks noGrp="1"/>
          </p:cNvSpPr>
          <p:nvPr>
            <p:ph sz="half" idx="2"/>
          </p:nvPr>
        </p:nvSpPr>
        <p:spPr/>
        <p:txBody>
          <a:bodyPr/>
          <a:lstStyle/>
          <a:p>
            <a:endParaRPr lang="en-GB"/>
          </a:p>
        </p:txBody>
      </p:sp>
      <p:sp>
        <p:nvSpPr>
          <p:cNvPr id="4" name="Text Placeholder 3"/>
          <p:cNvSpPr>
            <a:spLocks noGrp="1"/>
          </p:cNvSpPr>
          <p:nvPr>
            <p:ph type="body" sz="quarter" idx="3"/>
          </p:nvPr>
        </p:nvSpPr>
        <p:spPr>
          <a:xfrm>
            <a:off x="6941408" y="945868"/>
            <a:ext cx="4645152" cy="802237"/>
          </a:xfrm>
        </p:spPr>
        <p:txBody>
          <a:bodyPr/>
          <a:lstStyle/>
          <a:p>
            <a:r>
              <a:rPr lang="en-GB" dirty="0"/>
              <a:t>Physical activity</a:t>
            </a:r>
          </a:p>
        </p:txBody>
      </p:sp>
      <p:sp>
        <p:nvSpPr>
          <p:cNvPr id="5" name="Content Placeholder 4"/>
          <p:cNvSpPr>
            <a:spLocks noGrp="1"/>
          </p:cNvSpPr>
          <p:nvPr>
            <p:ph sz="quarter" idx="4"/>
          </p:nvPr>
        </p:nvSpPr>
        <p:spPr>
          <a:xfrm>
            <a:off x="6758528" y="2089971"/>
            <a:ext cx="4645152" cy="3378755"/>
          </a:xfrm>
        </p:spPr>
        <p:txBody>
          <a:bodyPr>
            <a:normAutofit/>
          </a:bodyPr>
          <a:lstStyle/>
          <a:p>
            <a:r>
              <a:rPr lang="en-GB" dirty="0"/>
              <a:t>Since the onset of COVID-19, respondents’ aerobic activity decreased by 22 minutes (</a:t>
            </a:r>
            <a:r>
              <a:rPr lang="en-GB" i="1" dirty="0"/>
              <a:t>p</a:t>
            </a:r>
            <a:r>
              <a:rPr lang="en-GB" dirty="0"/>
              <a:t> &lt; 0.05), their strength-based activity decreased by 32 minutes (</a:t>
            </a:r>
            <a:r>
              <a:rPr lang="en-GB" i="1" dirty="0"/>
              <a:t>p</a:t>
            </a:r>
            <a:r>
              <a:rPr lang="en-GB" dirty="0"/>
              <a:t> &lt; 0.01), and their sedentary times increased by 33 minutes (</a:t>
            </a:r>
            <a:r>
              <a:rPr lang="en-GB" i="1" dirty="0"/>
              <a:t>p</a:t>
            </a:r>
            <a:r>
              <a:rPr lang="en-GB" dirty="0"/>
              <a:t> &lt; 0.01). </a:t>
            </a:r>
          </a:p>
        </p:txBody>
      </p:sp>
      <p:sp>
        <p:nvSpPr>
          <p:cNvPr id="4100" name="Text Box 4"/>
          <p:cNvSpPr txBox="1">
            <a:spLocks noChangeArrowheads="1"/>
          </p:cNvSpPr>
          <p:nvPr/>
        </p:nvSpPr>
        <p:spPr bwMode="auto">
          <a:xfrm>
            <a:off x="2041416" y="5533326"/>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1111367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6030" y="762000"/>
            <a:ext cx="4459941" cy="4840941"/>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Grp="1" noChangeArrowheads="1"/>
          </p:cNvSpPr>
          <p:nvPr>
            <p:ph type="body" idx="4294967295"/>
          </p:nvPr>
        </p:nvSpPr>
        <p:spPr>
          <a:xfrm>
            <a:off x="1972235" y="246529"/>
            <a:ext cx="8258735" cy="353110"/>
          </a:xfrm>
          <a:noFill/>
          <a:ln/>
        </p:spPr>
        <p:txBody>
          <a:bodyPr>
            <a:spAutoFit/>
          </a:bodyPr>
          <a:lstStyle/>
          <a:p>
            <a:pPr marL="0" indent="0" algn="ctr">
              <a:spcBef>
                <a:spcPct val="0"/>
              </a:spcBef>
              <a:buNone/>
            </a:pPr>
            <a:r>
              <a:rPr lang="en-US" altLang="en-US" sz="1412" b="1">
                <a:solidFill>
                  <a:schemeClr val="tx2"/>
                </a:solidFill>
              </a:rPr>
              <a:t>Fig 4. Average sedentary activity before and during the COVID-19 pandemic.</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2677666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908" y="378784"/>
            <a:ext cx="4840941" cy="48409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455194" y="716677"/>
            <a:ext cx="6012470" cy="4658826"/>
          </a:xfrm>
        </p:spPr>
        <p:txBody>
          <a:bodyPr>
            <a:normAutofit fontScale="92500" lnSpcReduction="20000"/>
          </a:bodyPr>
          <a:lstStyle/>
          <a:p>
            <a:r>
              <a:rPr lang="en-GB" b="1" dirty="0"/>
              <a:t>Motivation to Exercise</a:t>
            </a:r>
          </a:p>
          <a:p>
            <a:r>
              <a:rPr lang="en-GB" dirty="0"/>
              <a:t>All motivators shown indicate a significant change (*</a:t>
            </a:r>
            <a:r>
              <a:rPr lang="en-GB" i="1" dirty="0"/>
              <a:t>p</a:t>
            </a:r>
            <a:r>
              <a:rPr lang="en-GB" dirty="0"/>
              <a:t> &lt; 0.05, **</a:t>
            </a:r>
            <a:r>
              <a:rPr lang="en-GB" i="1" dirty="0"/>
              <a:t>p</a:t>
            </a:r>
            <a:r>
              <a:rPr lang="en-GB" dirty="0"/>
              <a:t> &lt; 0.01). </a:t>
            </a:r>
          </a:p>
          <a:p>
            <a:r>
              <a:rPr lang="en-GB" dirty="0"/>
              <a:t>Motivators that increased significantly include ‘stress reduction’, ‘anxiety relief’, ‘improve sleep’ and ‘no motivators’. </a:t>
            </a:r>
          </a:p>
          <a:p>
            <a:r>
              <a:rPr lang="en-GB" dirty="0"/>
              <a:t>Motivators that decreased significantly include ‘weight loss’, ‘strength building’, ‘enjoyment’, ‘appearance goals’, ‘social engagement’, ‘sports training’ and ‘healthcare provider (HCP) recommended’. </a:t>
            </a:r>
          </a:p>
          <a:p>
            <a:r>
              <a:rPr lang="en-GB" dirty="0"/>
              <a:t>There was no change in how ‘increase energy’ was viewed as a motivator to exercise during the pandemic (</a:t>
            </a:r>
            <a:r>
              <a:rPr lang="en-GB" i="1" dirty="0"/>
              <a:t>p</a:t>
            </a:r>
            <a:r>
              <a:rPr lang="en-GB" dirty="0"/>
              <a:t> &gt; 0.05).</a:t>
            </a:r>
          </a:p>
        </p:txBody>
      </p:sp>
      <p:sp>
        <p:nvSpPr>
          <p:cNvPr id="4099" name="Rectangle 3"/>
          <p:cNvSpPr>
            <a:spLocks noGrp="1" noChangeArrowheads="1"/>
          </p:cNvSpPr>
          <p:nvPr>
            <p:ph type="body" sz="half" idx="2"/>
          </p:nvPr>
        </p:nvSpPr>
        <p:spPr>
          <a:xfrm>
            <a:off x="8792528" y="122657"/>
            <a:ext cx="3275013" cy="2248181"/>
          </a:xfrm>
          <a:noFill/>
          <a:ln/>
        </p:spPr>
        <p:txBody>
          <a:bodyPr>
            <a:spAutoFit/>
          </a:bodyPr>
          <a:lstStyle/>
          <a:p>
            <a:pPr marL="0" indent="0" algn="ctr">
              <a:spcBef>
                <a:spcPct val="0"/>
              </a:spcBef>
              <a:buNone/>
            </a:pPr>
            <a:r>
              <a:rPr lang="en-US" altLang="en-US" sz="1412" b="1" dirty="0">
                <a:solidFill>
                  <a:schemeClr val="tx2"/>
                </a:solidFill>
              </a:rPr>
              <a:t>Fig 7. Changes in motivators to exercise before and during COVID-19.</a:t>
            </a:r>
          </a:p>
        </p:txBody>
      </p:sp>
      <p:sp>
        <p:nvSpPr>
          <p:cNvPr id="4100" name="Text Box 4"/>
          <p:cNvSpPr txBox="1">
            <a:spLocks noChangeArrowheads="1"/>
          </p:cNvSpPr>
          <p:nvPr/>
        </p:nvSpPr>
        <p:spPr bwMode="auto">
          <a:xfrm>
            <a:off x="1991893" y="5492595"/>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26491912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854" y="487680"/>
            <a:ext cx="4885765" cy="48409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endParaRPr lang="en-GB" dirty="0"/>
          </a:p>
        </p:txBody>
      </p:sp>
      <p:sp>
        <p:nvSpPr>
          <p:cNvPr id="4099" name="Rectangle 3"/>
          <p:cNvSpPr>
            <a:spLocks noGrp="1" noChangeArrowheads="1"/>
          </p:cNvSpPr>
          <p:nvPr>
            <p:ph type="body" idx="1"/>
          </p:nvPr>
        </p:nvSpPr>
        <p:spPr>
          <a:xfrm>
            <a:off x="7207911" y="-90102"/>
            <a:ext cx="4645152" cy="801943"/>
          </a:xfrm>
          <a:noFill/>
          <a:ln/>
        </p:spPr>
        <p:txBody>
          <a:bodyPr>
            <a:spAutoFit/>
          </a:bodyPr>
          <a:lstStyle/>
          <a:p>
            <a:pPr marL="0" indent="0" algn="ctr">
              <a:spcBef>
                <a:spcPct val="0"/>
              </a:spcBef>
              <a:buNone/>
            </a:pPr>
            <a:r>
              <a:rPr lang="en-US" altLang="en-US" sz="1412" b="1" dirty="0">
                <a:solidFill>
                  <a:schemeClr val="tx2"/>
                </a:solidFill>
              </a:rPr>
              <a:t>Fig 8. Changes in barriers to exercise before and during COVID-19.</a:t>
            </a:r>
          </a:p>
        </p:txBody>
      </p:sp>
      <p:sp>
        <p:nvSpPr>
          <p:cNvPr id="3" name="Content Placeholder 2"/>
          <p:cNvSpPr>
            <a:spLocks noGrp="1"/>
          </p:cNvSpPr>
          <p:nvPr>
            <p:ph sz="half" idx="2"/>
          </p:nvPr>
        </p:nvSpPr>
        <p:spPr/>
        <p:txBody>
          <a:bodyPr/>
          <a:lstStyle/>
          <a:p>
            <a:endParaRPr lang="en-GB"/>
          </a:p>
        </p:txBody>
      </p:sp>
      <p:sp>
        <p:nvSpPr>
          <p:cNvPr id="4" name="Text Placeholder 3"/>
          <p:cNvSpPr>
            <a:spLocks noGrp="1"/>
          </p:cNvSpPr>
          <p:nvPr>
            <p:ph type="body" sz="quarter" idx="3"/>
          </p:nvPr>
        </p:nvSpPr>
        <p:spPr>
          <a:xfrm>
            <a:off x="6549522" y="802005"/>
            <a:ext cx="4645152" cy="802237"/>
          </a:xfrm>
        </p:spPr>
        <p:txBody>
          <a:bodyPr/>
          <a:lstStyle/>
          <a:p>
            <a:r>
              <a:rPr lang="en-GB" dirty="0"/>
              <a:t>Barriers To exercise</a:t>
            </a:r>
          </a:p>
        </p:txBody>
      </p:sp>
      <p:sp>
        <p:nvSpPr>
          <p:cNvPr id="5" name="Content Placeholder 4"/>
          <p:cNvSpPr>
            <a:spLocks noGrp="1"/>
          </p:cNvSpPr>
          <p:nvPr>
            <p:ph sz="quarter" idx="4"/>
          </p:nvPr>
        </p:nvSpPr>
        <p:spPr>
          <a:xfrm>
            <a:off x="6332956" y="1920725"/>
            <a:ext cx="4645152" cy="3805824"/>
          </a:xfrm>
        </p:spPr>
        <p:txBody>
          <a:bodyPr>
            <a:normAutofit fontScale="77500" lnSpcReduction="20000"/>
          </a:bodyPr>
          <a:lstStyle/>
          <a:p>
            <a:r>
              <a:rPr lang="en-GB" dirty="0"/>
              <a:t>All barriers listed showed a significant change (**</a:t>
            </a:r>
            <a:r>
              <a:rPr lang="en-GB" i="1" dirty="0"/>
              <a:t>p</a:t>
            </a:r>
            <a:r>
              <a:rPr lang="en-GB" dirty="0"/>
              <a:t> &lt; 0.01). </a:t>
            </a:r>
          </a:p>
          <a:p>
            <a:r>
              <a:rPr lang="en-GB" dirty="0"/>
              <a:t>Barriers which increased significantly since COVID-19 include ‘lack of motivation’, ‘no facility access’, ‘no equipment’, ‘increased anxiety’ and ‘lack of support’. </a:t>
            </a:r>
          </a:p>
          <a:p>
            <a:r>
              <a:rPr lang="en-GB" dirty="0"/>
              <a:t>Barriers which decreased significantly during COVID-19 include ‘insufficient time’, ‘no barriers’, ‘lack of confidence’, ‘recent injury’ and ‘insufficient finances’. </a:t>
            </a:r>
          </a:p>
          <a:p>
            <a:r>
              <a:rPr lang="en-GB" dirty="0"/>
              <a:t>No change in barriers related to ‘lack of enjoyment’, ‘no access to childcare’ and ‘fear of injury’ (</a:t>
            </a:r>
            <a:r>
              <a:rPr lang="en-GB" i="1" dirty="0"/>
              <a:t>p</a:t>
            </a:r>
            <a:r>
              <a:rPr lang="en-GB" dirty="0"/>
              <a:t> &gt; 0.05).</a:t>
            </a:r>
          </a:p>
        </p:txBody>
      </p:sp>
      <p:sp>
        <p:nvSpPr>
          <p:cNvPr id="4100" name="Text Box 4"/>
          <p:cNvSpPr txBox="1">
            <a:spLocks noChangeArrowheads="1"/>
          </p:cNvSpPr>
          <p:nvPr/>
        </p:nvSpPr>
        <p:spPr bwMode="auto">
          <a:xfrm>
            <a:off x="2050676" y="5748618"/>
            <a:ext cx="8101853" cy="41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1059" dirty="0" err="1"/>
              <a:t>Marashi</a:t>
            </a:r>
            <a:r>
              <a:rPr lang="en-US" altLang="en-US" sz="1059" dirty="0"/>
              <a:t> MY, Nicholson E, </a:t>
            </a:r>
            <a:r>
              <a:rPr lang="en-US" altLang="en-US" sz="1059" dirty="0" err="1"/>
              <a:t>Ogrodnik</a:t>
            </a:r>
            <a:r>
              <a:rPr lang="en-US" altLang="en-US" sz="1059" dirty="0"/>
              <a:t> M, </a:t>
            </a:r>
            <a:r>
              <a:rPr lang="en-US" altLang="en-US" sz="1059" dirty="0" err="1"/>
              <a:t>Fenesi</a:t>
            </a:r>
            <a:r>
              <a:rPr lang="en-US" altLang="en-US" sz="1059" dirty="0"/>
              <a:t> B, </a:t>
            </a:r>
            <a:r>
              <a:rPr lang="en-US" altLang="en-US" sz="1059" dirty="0" err="1"/>
              <a:t>Heisz</a:t>
            </a:r>
            <a:r>
              <a:rPr lang="en-US" altLang="en-US" sz="1059" dirty="0"/>
              <a:t> JJ (2021) A mental health paradox: Mental health was both a motivator and barrier to physical activity during the COVID-19 pandemic. PLOS ONE 16(4): e0239244. https://doi.org/10.1371/journal.pone.0239244</a:t>
            </a:r>
          </a:p>
        </p:txBody>
      </p:sp>
    </p:spTree>
    <p:extLst>
      <p:ext uri="{BB962C8B-B14F-4D97-AF65-F5344CB8AC3E}">
        <p14:creationId xmlns:p14="http://schemas.microsoft.com/office/powerpoint/2010/main" val="4178941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Mental health as a motivator and barrier to exercise</a:t>
            </a:r>
          </a:p>
        </p:txBody>
      </p:sp>
      <p:sp>
        <p:nvSpPr>
          <p:cNvPr id="3" name="Content Placeholder 2"/>
          <p:cNvSpPr>
            <a:spLocks noGrp="1"/>
          </p:cNvSpPr>
          <p:nvPr>
            <p:ph idx="1"/>
          </p:nvPr>
        </p:nvSpPr>
        <p:spPr>
          <a:xfrm>
            <a:off x="1451579" y="2015732"/>
            <a:ext cx="9603275" cy="3901742"/>
          </a:xfrm>
        </p:spPr>
        <p:txBody>
          <a:bodyPr>
            <a:normAutofit fontScale="62500" lnSpcReduction="20000"/>
          </a:bodyPr>
          <a:lstStyle/>
          <a:p>
            <a:r>
              <a:rPr lang="en-GB" dirty="0"/>
              <a:t>Results highlighted a paradox with mental health being both a motivator and barrier to physical activity. </a:t>
            </a:r>
          </a:p>
          <a:p>
            <a:r>
              <a:rPr lang="en-GB" dirty="0"/>
              <a:t>People wanted to be active to improve their mental health but found it difficult to be active due to their poor mental health. </a:t>
            </a:r>
          </a:p>
          <a:p>
            <a:r>
              <a:rPr lang="en-GB" dirty="0"/>
              <a:t>Likewise, respondents who were more depressed were also less motivated to engage in physical activity, and </a:t>
            </a:r>
            <a:r>
              <a:rPr lang="en-GB" dirty="0" err="1"/>
              <a:t>amotivation</a:t>
            </a:r>
            <a:r>
              <a:rPr lang="en-GB" dirty="0"/>
              <a:t> is a symptom of depression itself. </a:t>
            </a:r>
          </a:p>
          <a:p>
            <a:r>
              <a:rPr lang="en-GB" dirty="0"/>
              <a:t>The stressfulness of the pandemic has made this a global issue that now must be considered when devising physical activity programs to support the mental wellbeing of citizens.</a:t>
            </a:r>
          </a:p>
          <a:p>
            <a:r>
              <a:rPr lang="en-GB" dirty="0"/>
              <a:t>The benefits of a two-pronged approach in promoting physical activity during stressful times includes: </a:t>
            </a:r>
          </a:p>
          <a:p>
            <a:pPr lvl="1"/>
            <a:r>
              <a:rPr lang="en-GB" dirty="0"/>
              <a:t>1) adopting a mode of physical activity that supports mental health, and </a:t>
            </a:r>
          </a:p>
          <a:p>
            <a:pPr lvl="1"/>
            <a:r>
              <a:rPr lang="en-GB" dirty="0"/>
              <a:t>2) providing support to help minimize perceived psychological barriers to exercise (Marcus and Forsyth, 2009). </a:t>
            </a:r>
          </a:p>
          <a:p>
            <a:pPr lvl="1"/>
            <a:endParaRPr lang="en-GB" dirty="0"/>
          </a:p>
          <a:p>
            <a:pPr marL="457200" lvl="1" indent="0">
              <a:buNone/>
            </a:pPr>
            <a:r>
              <a:rPr lang="en-GB" dirty="0"/>
              <a:t>For example, symptoms of anxiety may increase with high-intensity exercise and therefore moderate-intensity exercise might be preferable (</a:t>
            </a:r>
            <a:r>
              <a:rPr lang="en-GB" dirty="0" err="1"/>
              <a:t>Pauolucci</a:t>
            </a:r>
            <a:r>
              <a:rPr lang="en-GB" dirty="0"/>
              <a:t> et al., 2018).</a:t>
            </a:r>
          </a:p>
          <a:p>
            <a:r>
              <a:rPr lang="en-GB" dirty="0"/>
              <a:t> At the same time, to help overcome “feeling too anxious to exercise”, people should be encouraged to schedule their physical activity ahead of time in a calendar (Arbour and </a:t>
            </a:r>
            <a:r>
              <a:rPr lang="en-GB" dirty="0" err="1"/>
              <a:t>Ginis</a:t>
            </a:r>
            <a:r>
              <a:rPr lang="en-GB" dirty="0"/>
              <a:t>, 2007) to reduce feelings of uncertainty and decision fatigue that can aggravate their anxiety symptoms (</a:t>
            </a:r>
            <a:r>
              <a:rPr lang="en-GB" dirty="0" err="1"/>
              <a:t>Azjen</a:t>
            </a:r>
            <a:r>
              <a:rPr lang="en-GB" dirty="0"/>
              <a:t>, 1991).</a:t>
            </a:r>
          </a:p>
          <a:p>
            <a:endParaRPr lang="en-GB" dirty="0"/>
          </a:p>
        </p:txBody>
      </p:sp>
    </p:spTree>
    <p:extLst>
      <p:ext uri="{BB962C8B-B14F-4D97-AF65-F5344CB8AC3E}">
        <p14:creationId xmlns:p14="http://schemas.microsoft.com/office/powerpoint/2010/main" val="514445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GB" dirty="0"/>
              <a:t>Barriers explained…</a:t>
            </a:r>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pPr>
              <a:lnSpc>
                <a:spcPct val="110000"/>
              </a:lnSpc>
            </a:pPr>
            <a:r>
              <a:rPr lang="en-GB" sz="1900"/>
              <a:t>Not surprisingly, government-mandated closure to gyms and other recreational training facilities made it more difficult for people to be physically active. </a:t>
            </a:r>
          </a:p>
          <a:p>
            <a:pPr>
              <a:lnSpc>
                <a:spcPct val="110000"/>
              </a:lnSpc>
            </a:pPr>
            <a:r>
              <a:rPr lang="en-GB" sz="1900"/>
              <a:t>The pandemic forced a shift in doing everything at home but not everyone’s home is large enough or well-equipped to support their physical activity needs. </a:t>
            </a:r>
          </a:p>
          <a:p>
            <a:pPr>
              <a:lnSpc>
                <a:spcPct val="110000"/>
              </a:lnSpc>
            </a:pPr>
            <a:r>
              <a:rPr lang="en-GB" sz="1900"/>
              <a:t>Income level was predictive of activity level during the pandemic. </a:t>
            </a:r>
          </a:p>
          <a:p>
            <a:pPr>
              <a:lnSpc>
                <a:spcPct val="110000"/>
              </a:lnSpc>
            </a:pPr>
            <a:r>
              <a:rPr lang="en-GB" sz="1900"/>
              <a:t>People who reported “just enough” or “less than enough” income experienced greater decreases in physical activity and worsening mental health, especially younger adults aged 18 to 29 years old. </a:t>
            </a:r>
          </a:p>
        </p:txBody>
      </p:sp>
    </p:spTree>
    <p:extLst>
      <p:ext uri="{BB962C8B-B14F-4D97-AF65-F5344CB8AC3E}">
        <p14:creationId xmlns:p14="http://schemas.microsoft.com/office/powerpoint/2010/main" val="69288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451579" y="804519"/>
            <a:ext cx="9603275" cy="1049235"/>
          </a:xfrm>
        </p:spPr>
        <p:txBody>
          <a:bodyPr>
            <a:normAutofit/>
          </a:bodyPr>
          <a:lstStyle/>
          <a:p>
            <a:r>
              <a:rPr lang="en-GB" dirty="0"/>
              <a:t>Limitations of the research and practical implications…</a:t>
            </a:r>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985CFEAF-8DE4-2179-43B5-A046A35B4FD4}"/>
              </a:ext>
            </a:extLst>
          </p:cNvPr>
          <p:cNvGraphicFramePr>
            <a:graphicFrameLocks noGrp="1"/>
          </p:cNvGraphicFramePr>
          <p:nvPr>
            <p:ph idx="1"/>
            <p:extLst>
              <p:ext uri="{D42A27DB-BD31-4B8C-83A1-F6EECF244321}">
                <p14:modId xmlns:p14="http://schemas.microsoft.com/office/powerpoint/2010/main" val="120178959"/>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25376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GB" dirty="0"/>
              <a:t>Developing an interview guide: CW 2</a:t>
            </a:r>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pPr>
              <a:lnSpc>
                <a:spcPct val="110000"/>
              </a:lnSpc>
            </a:pPr>
            <a:r>
              <a:rPr lang="en-GB" dirty="0"/>
              <a:t>Task: </a:t>
            </a:r>
          </a:p>
          <a:p>
            <a:pPr>
              <a:lnSpc>
                <a:spcPct val="110000"/>
              </a:lnSpc>
            </a:pPr>
            <a:r>
              <a:rPr lang="en-GB" dirty="0"/>
              <a:t>For the remainder of this session, I would like you to put together a draft list of questions that would potentially answer the coursework task. </a:t>
            </a:r>
          </a:p>
          <a:p>
            <a:pPr>
              <a:lnSpc>
                <a:spcPct val="110000"/>
              </a:lnSpc>
            </a:pPr>
            <a:r>
              <a:rPr lang="en-GB" dirty="0"/>
              <a:t>Motives and barriers to exercise / PA (including the impact of Covid-19 on this).</a:t>
            </a:r>
          </a:p>
          <a:p>
            <a:pPr marL="0" indent="0">
              <a:lnSpc>
                <a:spcPct val="110000"/>
              </a:lnSpc>
              <a:buNone/>
            </a:pPr>
            <a:endParaRPr lang="en-GB" dirty="0"/>
          </a:p>
          <a:p>
            <a:pPr>
              <a:lnSpc>
                <a:spcPct val="110000"/>
              </a:lnSpc>
            </a:pPr>
            <a:r>
              <a:rPr lang="en-GB" dirty="0"/>
              <a:t>Type these up into a word document for sharing (one person from the group). </a:t>
            </a:r>
          </a:p>
          <a:p>
            <a:pPr>
              <a:lnSpc>
                <a:spcPct val="110000"/>
              </a:lnSpc>
            </a:pPr>
            <a:r>
              <a:rPr lang="en-GB" dirty="0"/>
              <a:t>I will collate the draft questions for editing. </a:t>
            </a:r>
          </a:p>
        </p:txBody>
      </p:sp>
    </p:spTree>
    <p:extLst>
      <p:ext uri="{BB962C8B-B14F-4D97-AF65-F5344CB8AC3E}">
        <p14:creationId xmlns:p14="http://schemas.microsoft.com/office/powerpoint/2010/main" val="419666348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TM10001114[[fn=Gallery]]</Template>
  <TotalTime>2702</TotalTime>
  <Words>2599</Words>
  <Application>Microsoft Macintosh PowerPoint</Application>
  <PresentationFormat>Widescreen</PresentationFormat>
  <Paragraphs>138</Paragraphs>
  <Slides>29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29</vt:i4>
      </vt:variant>
    </vt:vector>
  </HeadingPairs>
  <TitlesOfParts>
    <vt:vector size="32" baseType="lpstr">
      <vt:lpstr>Arial</vt:lpstr>
      <vt:lpstr>Gill Sans MT</vt:lpstr>
      <vt:lpstr>Gallery</vt:lpstr>
      <vt:lpstr>Barriers and motives for exercise and Physical activity </vt:lpstr>
      <vt:lpstr>Barriers to exercise and physical activity</vt:lpstr>
      <vt:lpstr>The impact of Covid-19</vt:lpstr>
      <vt:lpstr>Lockdown</vt:lpstr>
      <vt:lpstr>Exercise behaviour during Covid-19</vt:lpstr>
      <vt:lpstr>Challenges faced by different countries… </vt:lpstr>
      <vt:lpstr>The issue of physical inactivity…</vt:lpstr>
      <vt:lpstr>PowerPoint Presentation</vt:lpstr>
      <vt:lpstr>Encouraging engagement…</vt:lpstr>
      <vt:lpstr>Wedig et al. (2021)</vt:lpstr>
      <vt:lpstr>Therefore…</vt:lpstr>
      <vt:lpstr>Exercise at home…</vt:lpstr>
      <vt:lpstr>A mental health paradox: Mental health was both a motivator and barrier to physical activity during the COVID-19 pandemic </vt:lpstr>
      <vt:lpstr>Why has the COVID-19 pandemic exaggerated physical inactivity and sedentary behaviour?</vt:lpstr>
      <vt:lpstr>Having an ‘exercise at home plan’ is All well and good…However…</vt:lpstr>
      <vt:lpstr>Reading: Mental Health was both a motivator and barrier to PA during the Covid-19 pandemic</vt:lpstr>
      <vt:lpstr>Barriers and Motives for Exercise / Physical activity</vt:lpstr>
      <vt:lpstr>Marashi et al. (2021)</vt:lpstr>
      <vt:lpstr>Results: </vt:lpstr>
      <vt:lpstr>PowerPoint Presentation</vt:lpstr>
      <vt:lpstr>PowerPoint Presentation</vt:lpstr>
      <vt:lpstr>PowerPoint Presentation</vt:lpstr>
      <vt:lpstr>PowerPoint Presentation</vt:lpstr>
      <vt:lpstr>PowerPoint Presentation</vt:lpstr>
      <vt:lpstr>PowerPoint Presentation</vt:lpstr>
      <vt:lpstr>Mental health as a motivator and barrier to exercise</vt:lpstr>
      <vt:lpstr>Barriers explained…</vt:lpstr>
      <vt:lpstr>Limitations of the research and practical implications…</vt:lpstr>
      <vt:lpstr>Developing an interview guide: CW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Barriers and motives for exercise and Physical activity</dc:title>
  <dc:creator>Administrator</dc:creator>
  <cp:lastModifiedBy>Alison Connaughton</cp:lastModifiedBy>
  <cp:revision>23</cp:revision>
  <dcterms:created xsi:type="dcterms:W3CDTF">2021-09-29T12:26:44Z</dcterms:created>
  <dcterms:modified xsi:type="dcterms:W3CDTF">2024-09-30T19:59:53Z</dcterms:modified>
</cp:coreProperties>
</file>