
<file path=[Content_Types].xml><?xml version="1.0" encoding="utf-8"?>
<Types xmlns="http://schemas.openxmlformats.org/package/2006/content-types">
  <Override PartName="/ppt/slides/slide29.xml" ContentType="application/vnd.openxmlformats-officedocument.presentationml.slide+xml"/>
  <Override PartName="/ppt/slides/slide47.xml" ContentType="application/vnd.openxmlformats-officedocument.presentationml.slide+xml"/>
  <Override PartName="/ppt/slides/slide58.xml" ContentType="application/vnd.openxmlformats-officedocument.presentationml.slide+xml"/>
  <Override PartName="/ppt/slides/slide76.xml" ContentType="application/vnd.openxmlformats-officedocument.presentationml.slide+xml"/>
  <Override PartName="/ppt/notesSlides/notesSlide2.xml" ContentType="application/vnd.openxmlformats-officedocument.presentationml.notesSlide+xml"/>
  <Override PartName="/ppt/slides/slide4.xml" ContentType="application/vnd.openxmlformats-officedocument.presentationml.slide+xml"/>
  <Override PartName="/ppt/slides/slide18.xml" ContentType="application/vnd.openxmlformats-officedocument.presentationml.slide+xml"/>
  <Override PartName="/ppt/slides/slide36.xml" ContentType="application/vnd.openxmlformats-officedocument.presentationml.slide+xml"/>
  <Override PartName="/ppt/slides/slide54.xml" ContentType="application/vnd.openxmlformats-officedocument.presentationml.slide+xml"/>
  <Override PartName="/ppt/slides/slide65.xml" ContentType="application/vnd.openxmlformats-officedocument.presentationml.slide+xml"/>
  <Override PartName="/ppt/slideLayouts/slideLayout6.xml" ContentType="application/vnd.openxmlformats-officedocument.presentationml.slideLayout+xml"/>
  <Override PartName="/ppt/slides/slide25.xml" ContentType="application/vnd.openxmlformats-officedocument.presentationml.slide+xml"/>
  <Override PartName="/ppt/slides/slide43.xml" ContentType="application/vnd.openxmlformats-officedocument.presentationml.slide+xml"/>
  <Override PartName="/ppt/slides/slide72.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Default Extension="xml" ContentType="application/xml"/>
  <Override PartName="/ppt/slides/slide14.xml" ContentType="application/vnd.openxmlformats-officedocument.presentationml.slide+xml"/>
  <Override PartName="/ppt/slides/slide23.xml" ContentType="application/vnd.openxmlformats-officedocument.presentationml.slide+xml"/>
  <Override PartName="/ppt/slides/slide32.xml" ContentType="application/vnd.openxmlformats-officedocument.presentationml.slide+xml"/>
  <Override PartName="/ppt/slides/slide41.xml" ContentType="application/vnd.openxmlformats-officedocument.presentationml.slide+xml"/>
  <Override PartName="/ppt/slides/slide50.xml" ContentType="application/vnd.openxmlformats-officedocument.presentationml.slide+xml"/>
  <Override PartName="/ppt/slides/slide61.xml" ContentType="application/vnd.openxmlformats-officedocument.presentationml.slide+xml"/>
  <Override PartName="/ppt/slides/slide70.xml" ContentType="application/vnd.openxmlformats-officedocument.presentationml.slide+xml"/>
  <Override PartName="/ppt/notesMasters/notesMaster1.xml" ContentType="application/vnd.openxmlformats-officedocument.presentationml.notesMaster+xml"/>
  <Override PartName="/ppt/slides/slide10.xml" ContentType="application/vnd.openxmlformats-officedocument.presentationml.slide+xml"/>
  <Override PartName="/ppt/slides/slide12.xml" ContentType="application/vnd.openxmlformats-officedocument.presentationml.slide+xml"/>
  <Override PartName="/ppt/slides/slide21.xml" ContentType="application/vnd.openxmlformats-officedocument.presentationml.slide+xml"/>
  <Override PartName="/ppt/slides/slide30.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s/slide79.xml" ContentType="application/vnd.openxmlformats-officedocument.presentationml.slide+xml"/>
  <Override PartName="/ppt/slides/slide7.xml" ContentType="application/vnd.openxmlformats-officedocument.presentationml.slide+xml"/>
  <Override PartName="/ppt/slides/slide9.xml" ContentType="application/vnd.openxmlformats-officedocument.presentationml.slide+xml"/>
  <Override PartName="/ppt/slides/slide59.xml" ContentType="application/vnd.openxmlformats-officedocument.presentationml.slide+xml"/>
  <Override PartName="/ppt/slides/slide68.xml" ContentType="application/vnd.openxmlformats-officedocument.presentationml.slide+xml"/>
  <Override PartName="/ppt/slides/slide77.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slides/slide5.xml" ContentType="application/vnd.openxmlformats-officedocument.presentationml.slide+xml"/>
  <Override PartName="/ppt/slides/slide19.xml" ContentType="application/vnd.openxmlformats-officedocument.presentationml.slide+xml"/>
  <Override PartName="/ppt/slides/slide28.xml" ContentType="application/vnd.openxmlformats-officedocument.presentationml.slide+xml"/>
  <Override PartName="/ppt/slides/slide39.xml" ContentType="application/vnd.openxmlformats-officedocument.presentationml.slide+xml"/>
  <Override PartName="/ppt/slides/slide48.xml" ContentType="application/vnd.openxmlformats-officedocument.presentationml.slide+xml"/>
  <Override PartName="/ppt/slides/slide57.xml" ContentType="application/vnd.openxmlformats-officedocument.presentationml.slide+xml"/>
  <Override PartName="/ppt/slides/slide66.xml" ContentType="application/vnd.openxmlformats-officedocument.presentationml.slide+xml"/>
  <Override PartName="/ppt/slides/slide75.xml" ContentType="application/vnd.openxmlformats-officedocument.presentationml.slide+xml"/>
  <Override PartName="/ppt/slideLayouts/slideLayout7.xml" ContentType="application/vnd.openxmlformats-officedocument.presentationml.slideLayout+xml"/>
  <Default Extension="png" ContentType="image/png"/>
  <Override PartName="/ppt/notesSlides/notesSlide1.xml" ContentType="application/vnd.openxmlformats-officedocument.presentationml.notesSlide+xml"/>
  <Override PartName="/ppt/notesSlides/notesSlide3.xml" ContentType="application/vnd.openxmlformats-officedocument.presentationml.notesSlide+xml"/>
  <Override PartName="/ppt/slides/slide3.xml" ContentType="application/vnd.openxmlformats-officedocument.presentationml.slide+xml"/>
  <Override PartName="/ppt/slides/slide17.xml" ContentType="application/vnd.openxmlformats-officedocument.presentationml.slide+xml"/>
  <Override PartName="/ppt/slides/slide26.xml" ContentType="application/vnd.openxmlformats-officedocument.presentationml.slide+xml"/>
  <Override PartName="/ppt/slides/slide37.xml" ContentType="application/vnd.openxmlformats-officedocument.presentationml.slide+xml"/>
  <Override PartName="/ppt/slides/slide46.xml" ContentType="application/vnd.openxmlformats-officedocument.presentationml.slide+xml"/>
  <Override PartName="/ppt/slides/slide55.xml" ContentType="application/vnd.openxmlformats-officedocument.presentationml.slide+xml"/>
  <Override PartName="/ppt/slides/slide64.xml" ContentType="application/vnd.openxmlformats-officedocument.presentationml.slide+xml"/>
  <Override PartName="/ppt/slides/slide73.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15.xml" ContentType="application/vnd.openxmlformats-officedocument.presentationml.slide+xml"/>
  <Override PartName="/ppt/slides/slide24.xml" ContentType="application/vnd.openxmlformats-officedocument.presentationml.slide+xml"/>
  <Override PartName="/ppt/slides/slide33.xml" ContentType="application/vnd.openxmlformats-officedocument.presentationml.slide+xml"/>
  <Override PartName="/ppt/slides/slide35.xml" ContentType="application/vnd.openxmlformats-officedocument.presentationml.slide+xml"/>
  <Override PartName="/ppt/slides/slide44.xml" ContentType="application/vnd.openxmlformats-officedocument.presentationml.slide+xml"/>
  <Override PartName="/ppt/slides/slide53.xml" ContentType="application/vnd.openxmlformats-officedocument.presentationml.slide+xml"/>
  <Override PartName="/ppt/slides/slide62.xml" ContentType="application/vnd.openxmlformats-officedocument.presentationml.slide+xml"/>
  <Override PartName="/ppt/slides/slide71.xml" ContentType="application/vnd.openxmlformats-officedocument.presentationml.slide+xml"/>
  <Override PartName="/ppt/slides/slide80.xml" ContentType="application/vnd.openxmlformats-officedocument.presentationml.slide+xml"/>
  <Override PartName="/ppt/slides/slide82.xml" ContentType="application/vnd.openxmlformats-officedocument.presentationml.slide+xml"/>
  <Override PartName="/ppt/slideLayouts/slideLayout3.xml" ContentType="application/vnd.openxmlformats-officedocument.presentationml.slideLayout+xml"/>
  <Default Extension="jpeg" ContentType="image/jpeg"/>
  <Override PartName="/ppt/presentation.xml" ContentType="application/vnd.openxmlformats-officedocument.presentationml.presentation.main+xml"/>
  <Override PartName="/ppt/slides/slide13.xml" ContentType="application/vnd.openxmlformats-officedocument.presentationml.slide+xml"/>
  <Override PartName="/ppt/slides/slide22.xml" ContentType="application/vnd.openxmlformats-officedocument.presentationml.slide+xml"/>
  <Override PartName="/ppt/slides/slide31.xml" ContentType="application/vnd.openxmlformats-officedocument.presentationml.slide+xml"/>
  <Override PartName="/ppt/slides/slide42.xml" ContentType="application/vnd.openxmlformats-officedocument.presentationml.slide+xml"/>
  <Override PartName="/ppt/slides/slide51.xml" ContentType="application/vnd.openxmlformats-officedocument.presentationml.slide+xml"/>
  <Override PartName="/ppt/slides/slide60.xml" ContentType="application/vnd.openxmlformats-officedocument.presentationml.slide+xml"/>
  <Override PartName="/ppt/slideLayouts/slideLayout1.xml" ContentType="application/vnd.openxmlformats-officedocument.presentationml.slideLayout+xml"/>
  <Override PartName="/docProps/app.xml" ContentType="application/vnd.openxmlformats-officedocument.extended-properties+xml"/>
  <Override PartName="/ppt/slides/slide11.xml" ContentType="application/vnd.openxmlformats-officedocument.presentationml.slide+xml"/>
  <Override PartName="/ppt/slides/slide20.xml" ContentType="application/vnd.openxmlformats-officedocument.presentationml.slide+xml"/>
  <Override PartName="/ppt/slides/slide40.xml" ContentType="application/vnd.openxmlformats-officedocument.presentationml.slide+xml"/>
  <Override PartName="/ppt/slideLayouts/slideLayout10.xml" ContentType="application/vnd.openxmlformats-officedocument.presentationml.slideLayout+xml"/>
  <Default Extension="gif" ContentType="image/gif"/>
  <Override PartName="/ppt/slides/slide8.xml" ContentType="application/vnd.openxmlformats-officedocument.presentationml.slide+xml"/>
  <Override PartName="/ppt/slides/slide49.xml" ContentType="application/vnd.openxmlformats-officedocument.presentationml.slide+xml"/>
  <Override PartName="/ppt/slides/slide69.xml" ContentType="application/vnd.openxmlformats-officedocument.presentationml.slide+xml"/>
  <Override PartName="/ppt/slides/slide78.xml" ContentType="application/vnd.openxmlformats-officedocument.presentationml.slide+xml"/>
  <Override PartName="/docProps/core.xml" ContentType="application/vnd.openxmlformats-package.core-properties+xml"/>
  <Override PartName="/ppt/slides/slide6.xml" ContentType="application/vnd.openxmlformats-officedocument.presentationml.slide+xml"/>
  <Override PartName="/ppt/slides/slide38.xml" ContentType="application/vnd.openxmlformats-officedocument.presentationml.slide+xml"/>
  <Override PartName="/ppt/slides/slide56.xml" ContentType="application/vnd.openxmlformats-officedocument.presentationml.slide+xml"/>
  <Override PartName="/ppt/slides/slide67.xml" ContentType="application/vnd.openxmlformats-officedocument.presentationml.slide+xml"/>
  <Override PartName="/ppt/slideLayouts/slideLayout8.xml" ContentType="application/vnd.openxmlformats-officedocument.presentationml.slideLayout+xml"/>
  <Override PartName="/ppt/slideMasters/slideMaster1.xml" ContentType="application/vnd.openxmlformats-officedocument.presentationml.slideMaster+xml"/>
  <Override PartName="/ppt/slides/slide27.xml" ContentType="application/vnd.openxmlformats-officedocument.presentationml.slide+xml"/>
  <Override PartName="/ppt/slides/slide45.xml" ContentType="application/vnd.openxmlformats-officedocument.presentationml.slide+xml"/>
  <Override PartName="/ppt/slides/slide74.xml" ContentType="application/vnd.openxmlformats-officedocument.presentationml.slide+xml"/>
  <Override PartName="/ppt/slideLayouts/slideLayout4.xml" ContentType="application/vnd.openxmlformats-officedocument.presentationml.slideLayout+xml"/>
  <Override PartName="/ppt/slides/slide2.xml" ContentType="application/vnd.openxmlformats-officedocument.presentationml.slide+xml"/>
  <Override PartName="/ppt/slides/slide16.xml" ContentType="application/vnd.openxmlformats-officedocument.presentationml.slide+xml"/>
  <Override PartName="/ppt/slides/slide34.xml" ContentType="application/vnd.openxmlformats-officedocument.presentationml.slide+xml"/>
  <Override PartName="/ppt/slides/slide52.xml" ContentType="application/vnd.openxmlformats-officedocument.presentationml.slide+xml"/>
  <Override PartName="/ppt/slides/slide63.xml" ContentType="application/vnd.openxmlformats-officedocument.presentationml.slide+xml"/>
  <Override PartName="/ppt/slides/slide81.xml" ContentType="application/vnd.openxmlformats-officedocument.presentationml.slide+xml"/>
  <Default Extension="rels" ContentType="application/vnd.openxmlformats-package.relationship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84"/>
  </p:notesMasterIdLst>
  <p:sldIdLst>
    <p:sldId id="256" r:id="rId2"/>
    <p:sldId id="257" r:id="rId3"/>
    <p:sldId id="258" r:id="rId4"/>
    <p:sldId id="268" r:id="rId5"/>
    <p:sldId id="273" r:id="rId6"/>
    <p:sldId id="259" r:id="rId7"/>
    <p:sldId id="274" r:id="rId8"/>
    <p:sldId id="265" r:id="rId9"/>
    <p:sldId id="279" r:id="rId10"/>
    <p:sldId id="280" r:id="rId11"/>
    <p:sldId id="281" r:id="rId12"/>
    <p:sldId id="282" r:id="rId13"/>
    <p:sldId id="267" r:id="rId14"/>
    <p:sldId id="266" r:id="rId15"/>
    <p:sldId id="289" r:id="rId16"/>
    <p:sldId id="264" r:id="rId17"/>
    <p:sldId id="277" r:id="rId18"/>
    <p:sldId id="276" r:id="rId19"/>
    <p:sldId id="275" r:id="rId20"/>
    <p:sldId id="278" r:id="rId21"/>
    <p:sldId id="260" r:id="rId22"/>
    <p:sldId id="272" r:id="rId23"/>
    <p:sldId id="283" r:id="rId24"/>
    <p:sldId id="284" r:id="rId25"/>
    <p:sldId id="286" r:id="rId26"/>
    <p:sldId id="262" r:id="rId27"/>
    <p:sldId id="261" r:id="rId28"/>
    <p:sldId id="271" r:id="rId29"/>
    <p:sldId id="287" r:id="rId30"/>
    <p:sldId id="263" r:id="rId31"/>
    <p:sldId id="306" r:id="rId32"/>
    <p:sldId id="313" r:id="rId33"/>
    <p:sldId id="339" r:id="rId34"/>
    <p:sldId id="337" r:id="rId35"/>
    <p:sldId id="338" r:id="rId36"/>
    <p:sldId id="315" r:id="rId37"/>
    <p:sldId id="316" r:id="rId38"/>
    <p:sldId id="317" r:id="rId39"/>
    <p:sldId id="318" r:id="rId40"/>
    <p:sldId id="336" r:id="rId41"/>
    <p:sldId id="319" r:id="rId42"/>
    <p:sldId id="320" r:id="rId43"/>
    <p:sldId id="321" r:id="rId44"/>
    <p:sldId id="322" r:id="rId45"/>
    <p:sldId id="323" r:id="rId46"/>
    <p:sldId id="324" r:id="rId47"/>
    <p:sldId id="325" r:id="rId48"/>
    <p:sldId id="326" r:id="rId49"/>
    <p:sldId id="327" r:id="rId50"/>
    <p:sldId id="328" r:id="rId51"/>
    <p:sldId id="329" r:id="rId52"/>
    <p:sldId id="330" r:id="rId53"/>
    <p:sldId id="331" r:id="rId54"/>
    <p:sldId id="332" r:id="rId55"/>
    <p:sldId id="333" r:id="rId56"/>
    <p:sldId id="334" r:id="rId57"/>
    <p:sldId id="335" r:id="rId58"/>
    <p:sldId id="314" r:id="rId59"/>
    <p:sldId id="290" r:id="rId60"/>
    <p:sldId id="291" r:id="rId61"/>
    <p:sldId id="292" r:id="rId62"/>
    <p:sldId id="298" r:id="rId63"/>
    <p:sldId id="293" r:id="rId64"/>
    <p:sldId id="295" r:id="rId65"/>
    <p:sldId id="300" r:id="rId66"/>
    <p:sldId id="301" r:id="rId67"/>
    <p:sldId id="302" r:id="rId68"/>
    <p:sldId id="303" r:id="rId69"/>
    <p:sldId id="304" r:id="rId70"/>
    <p:sldId id="305" r:id="rId71"/>
    <p:sldId id="296" r:id="rId72"/>
    <p:sldId id="297" r:id="rId73"/>
    <p:sldId id="294" r:id="rId74"/>
    <p:sldId id="307" r:id="rId75"/>
    <p:sldId id="299" r:id="rId76"/>
    <p:sldId id="308" r:id="rId77"/>
    <p:sldId id="309" r:id="rId78"/>
    <p:sldId id="310" r:id="rId79"/>
    <p:sldId id="311" r:id="rId80"/>
    <p:sldId id="285" r:id="rId81"/>
    <p:sldId id="288" r:id="rId82"/>
    <p:sldId id="312" r:id="rId8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E06D"/>
  </p:clrMru>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551" autoAdjust="0"/>
    <p:restoredTop sz="94571" autoAdjust="0"/>
  </p:normalViewPr>
  <p:slideViewPr>
    <p:cSldViewPr showGuides="1">
      <p:cViewPr varScale="1">
        <p:scale>
          <a:sx n="85" d="100"/>
          <a:sy n="85" d="100"/>
        </p:scale>
        <p:origin x="-90" y="-96"/>
      </p:cViewPr>
      <p:guideLst>
        <p:guide orient="horz" pos="2160"/>
        <p:guide pos="2880"/>
      </p:guideLst>
    </p:cSldViewPr>
  </p:slideViewPr>
  <p:notesTextViewPr>
    <p:cViewPr>
      <p:scale>
        <a:sx n="100" d="100"/>
        <a:sy n="100" d="100"/>
      </p:scale>
      <p:origin x="0" y="0"/>
    </p:cViewPr>
  </p:notesTextViewPr>
  <p:sorterViewPr>
    <p:cViewPr>
      <p:scale>
        <a:sx n="66" d="100"/>
        <a:sy n="66" d="100"/>
      </p:scale>
      <p:origin x="0" y="2502"/>
    </p:cViewPr>
  </p:sorterViewPr>
  <p:gridSpacing cx="73736200" cy="7373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slide" Target="slides/slide62.xml"/><Relationship Id="rId68" Type="http://schemas.openxmlformats.org/officeDocument/2006/relationships/slide" Target="slides/slide67.xml"/><Relationship Id="rId76" Type="http://schemas.openxmlformats.org/officeDocument/2006/relationships/slide" Target="slides/slide75.xml"/><Relationship Id="rId84" Type="http://schemas.openxmlformats.org/officeDocument/2006/relationships/notesMaster" Target="notesMasters/notesMaster1.xml"/><Relationship Id="rId7" Type="http://schemas.openxmlformats.org/officeDocument/2006/relationships/slide" Target="slides/slide6.xml"/><Relationship Id="rId71" Type="http://schemas.openxmlformats.org/officeDocument/2006/relationships/slide" Target="slides/slide70.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slide" Target="slides/slide65.xml"/><Relationship Id="rId74" Type="http://schemas.openxmlformats.org/officeDocument/2006/relationships/slide" Target="slides/slide73.xml"/><Relationship Id="rId79" Type="http://schemas.openxmlformats.org/officeDocument/2006/relationships/slide" Target="slides/slide78.xml"/><Relationship Id="rId87" Type="http://schemas.openxmlformats.org/officeDocument/2006/relationships/theme" Target="theme/theme1.xml"/><Relationship Id="rId5" Type="http://schemas.openxmlformats.org/officeDocument/2006/relationships/slide" Target="slides/slide4.xml"/><Relationship Id="rId61" Type="http://schemas.openxmlformats.org/officeDocument/2006/relationships/slide" Target="slides/slide60.xml"/><Relationship Id="rId82" Type="http://schemas.openxmlformats.org/officeDocument/2006/relationships/slide" Target="slides/slide81.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77" Type="http://schemas.openxmlformats.org/officeDocument/2006/relationships/slide" Target="slides/slide76.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80" Type="http://schemas.openxmlformats.org/officeDocument/2006/relationships/slide" Target="slides/slide79.xml"/><Relationship Id="rId85" Type="http://schemas.openxmlformats.org/officeDocument/2006/relationships/presProps" Target="presProp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slide" Target="slides/slide74.xml"/><Relationship Id="rId83" Type="http://schemas.openxmlformats.org/officeDocument/2006/relationships/slide" Target="slides/slide82.xml"/><Relationship Id="rId88"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slide" Target="slides/slide77.xml"/><Relationship Id="rId81" Type="http://schemas.openxmlformats.org/officeDocument/2006/relationships/slide" Target="slides/slide80.xml"/><Relationship Id="rId86"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Kopfzeilenplatzhalt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umsplatzhalt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1C0B5CA3-819B-4F94-8759-0B3C81614C17}" type="datetimeFigureOut">
              <a:rPr lang="en-GB" smtClean="0"/>
              <a:pPr/>
              <a:t>29/03/2014</a:t>
            </a:fld>
            <a:endParaRPr lang="en-GB"/>
          </a:p>
        </p:txBody>
      </p:sp>
      <p:sp>
        <p:nvSpPr>
          <p:cNvPr id="4" name="Folienbildplatzhalt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izenplatzhalt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de-DE" smtClean="0"/>
              <a:t>Textmasterformate durch Klicken bearbeiten</a:t>
            </a:r>
          </a:p>
          <a:p>
            <a:pPr lvl="1"/>
            <a:r>
              <a:rPr lang="de-DE" smtClean="0"/>
              <a:t>Zweite Ebene</a:t>
            </a:r>
          </a:p>
          <a:p>
            <a:pPr lvl="2"/>
            <a:r>
              <a:rPr lang="de-DE" smtClean="0"/>
              <a:t>Dritte Ebene</a:t>
            </a:r>
          </a:p>
          <a:p>
            <a:pPr lvl="3"/>
            <a:r>
              <a:rPr lang="de-DE" smtClean="0"/>
              <a:t>Vierte Ebene</a:t>
            </a:r>
          </a:p>
          <a:p>
            <a:pPr lvl="4"/>
            <a:r>
              <a:rPr lang="de-DE" smtClean="0"/>
              <a:t>Fünfte Ebene</a:t>
            </a:r>
            <a:endParaRPr lang="en-GB"/>
          </a:p>
        </p:txBody>
      </p:sp>
      <p:sp>
        <p:nvSpPr>
          <p:cNvPr id="6" name="Fußzeilenplatzhalt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Foliennummernplatzhalt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FB56D798-75C5-45B2-8FAB-5F3C54DCE0D7}" type="slidenum">
              <a:rPr lang="en-GB" smtClean="0"/>
              <a:pPr/>
              <a:t>‹Nr.›</a:t>
            </a:fld>
            <a:endParaRPr lang="en-GB"/>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8" Type="http://schemas.openxmlformats.org/officeDocument/2006/relationships/hyperlink" Target="http://en.wikipedia.org/wiki/The_Ancient_Economy_(book)" TargetMode="External"/><Relationship Id="rId3" Type="http://schemas.openxmlformats.org/officeDocument/2006/relationships/hyperlink" Target="http://en.wikipedia.org/wiki/Classical_antiquity" TargetMode="External"/><Relationship Id="rId7" Type="http://schemas.openxmlformats.org/officeDocument/2006/relationships/hyperlink" Target="http://en.wikipedia.org/wiki/Karl_Polanyi" TargetMode="External"/><Relationship Id="rId12" Type="http://schemas.openxmlformats.org/officeDocument/2006/relationships/hyperlink" Target="http://en.wikipedia.org/wiki/Special:BookSources/0520219465" TargetMode="External"/><Relationship Id="rId2" Type="http://schemas.openxmlformats.org/officeDocument/2006/relationships/slide" Target="../slides/slide3.xml"/><Relationship Id="rId1" Type="http://schemas.openxmlformats.org/officeDocument/2006/relationships/notesMaster" Target="../notesMasters/notesMaster1.xml"/><Relationship Id="rId6" Type="http://schemas.openxmlformats.org/officeDocument/2006/relationships/hyperlink" Target="http://en.wikipedia.org/wiki/Max_Weber" TargetMode="External"/><Relationship Id="rId11" Type="http://schemas.openxmlformats.org/officeDocument/2006/relationships/hyperlink" Target="http://en.wikipedia.org/wiki/Walter_Scheidel" TargetMode="External"/><Relationship Id="rId5" Type="http://schemas.openxmlformats.org/officeDocument/2006/relationships/hyperlink" Target="http://en.wikipedia.org/wiki/Rostovtzeff" TargetMode="External"/><Relationship Id="rId10" Type="http://schemas.openxmlformats.org/officeDocument/2006/relationships/hyperlink" Target="http://eh.net/book_reviews/ancient-economy" TargetMode="External"/><Relationship Id="rId4" Type="http://schemas.openxmlformats.org/officeDocument/2006/relationships/hyperlink" Target="http://en.wikipedia.org/wiki/Moses_I._Finley" TargetMode="External"/><Relationship Id="rId9" Type="http://schemas.openxmlformats.org/officeDocument/2006/relationships/hyperlink" Target="http://en.wikipedia.org/wiki/Ancient_economic_thought" TargetMode="Externa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normAutofit fontScale="55000" lnSpcReduction="20000"/>
          </a:bodyPr>
          <a:lstStyle/>
          <a:p>
            <a:r>
              <a:rPr lang="en-GB" b="1" i="1" dirty="0" smtClean="0"/>
              <a:t>The Ancient Economy</a:t>
            </a:r>
            <a:r>
              <a:rPr lang="en-GB" dirty="0" smtClean="0"/>
              <a:t> is a book about the economic system of </a:t>
            </a:r>
            <a:r>
              <a:rPr lang="en-GB" dirty="0" smtClean="0">
                <a:hlinkClick r:id="rId3" tooltip="Classical antiquity"/>
              </a:rPr>
              <a:t>classical antiquity</a:t>
            </a:r>
            <a:r>
              <a:rPr lang="en-GB" dirty="0" smtClean="0"/>
              <a:t> written by the classicist </a:t>
            </a:r>
            <a:r>
              <a:rPr lang="en-GB" dirty="0" smtClean="0">
                <a:hlinkClick r:id="rId4" tooltip="Moses I. Finley"/>
              </a:rPr>
              <a:t>Moses I. Finley</a:t>
            </a:r>
            <a:r>
              <a:rPr lang="en-GB" dirty="0" smtClean="0"/>
              <a:t>. It was originally published in 1973. Finley interprets the economy from 1000 BC to 500 AD sociologically, instead of using economic models (such as </a:t>
            </a:r>
            <a:r>
              <a:rPr lang="en-GB" dirty="0" err="1" smtClean="0">
                <a:hlinkClick r:id="rId5" tooltip="Rostovtzeff"/>
              </a:rPr>
              <a:t>Rostovtzeff</a:t>
            </a:r>
            <a:r>
              <a:rPr lang="en-GB" dirty="0" smtClean="0"/>
              <a:t> did). He attempted to prove that the ancient economy was largely a </a:t>
            </a:r>
            <a:r>
              <a:rPr lang="en-GB" dirty="0" err="1" smtClean="0"/>
              <a:t>byproduct</a:t>
            </a:r>
            <a:r>
              <a:rPr lang="en-GB" dirty="0" smtClean="0"/>
              <a:t> of status. In other words, economic systems were not interdependent, they were embedded in status positions. The analysis owes some debt to sociologists such as </a:t>
            </a:r>
            <a:r>
              <a:rPr lang="en-GB" dirty="0" smtClean="0">
                <a:hlinkClick r:id="rId6" tooltip="Max Weber"/>
              </a:rPr>
              <a:t>Max Weber</a:t>
            </a:r>
            <a:r>
              <a:rPr lang="en-GB" dirty="0" smtClean="0"/>
              <a:t> and </a:t>
            </a:r>
            <a:r>
              <a:rPr lang="en-GB" dirty="0" smtClean="0">
                <a:hlinkClick r:id="rId7" tooltip="Karl Polanyi"/>
              </a:rPr>
              <a:t>Karl Polanyi</a:t>
            </a:r>
            <a:r>
              <a:rPr lang="en-GB" dirty="0" smtClean="0"/>
              <a:t>.</a:t>
            </a:r>
          </a:p>
          <a:p>
            <a:r>
              <a:rPr lang="en-GB" b="1" dirty="0" smtClean="0"/>
              <a:t>Summary</a:t>
            </a:r>
          </a:p>
          <a:p>
            <a:r>
              <a:rPr lang="en-GB" dirty="0" smtClean="0"/>
              <a:t>Finley represented the side of the "</a:t>
            </a:r>
            <a:r>
              <a:rPr lang="en-GB" dirty="0" err="1" smtClean="0"/>
              <a:t>primitivists</a:t>
            </a:r>
            <a:r>
              <a:rPr lang="en-GB" dirty="0" smtClean="0"/>
              <a:t>" where he argued that the economies of Ancient Greece and Rome differed wildly than how the economies of the western world function today. The modernists, on the contrary, believed that the ancient economy resembles in many ways the way it functions in western democracies, where economic laws such as supply and demand functioned in the same ways then as it does now. To show how the economies of Ancient Greece and Rome differed from our times, he first examines how the Ancients lacked even the concept of an "economy" in the way we refer to it in our own times. Economy derives from a Greek </a:t>
            </a:r>
            <a:r>
              <a:rPr lang="en-GB" dirty="0" err="1" smtClean="0"/>
              <a:t>word,οἰκονόμος</a:t>
            </a:r>
            <a:r>
              <a:rPr lang="en-GB" dirty="0" smtClean="0"/>
              <a:t>, "one who manages a household". The household was the most important economic unit. Of course, they mined, taxed, and traded, but what the Ancients did not do was to combine all their commercial activities into an overarching sub-system of society, a giant marketplace where the means of production and distribution responded to market forces such as the cost of </a:t>
            </a:r>
            <a:r>
              <a:rPr lang="en-GB" dirty="0" err="1" smtClean="0"/>
              <a:t>labor</a:t>
            </a:r>
            <a:r>
              <a:rPr lang="en-GB" dirty="0" smtClean="0"/>
              <a:t>, supply and demand, trade routes, etc. Moreover, Finley takes the fact that the Ancient Greeks and Romans did not have a sophisticated accounting system as well as how imprecise or carefree they are about numerical data to imply the lack of an economy resembling Western modern ones that place exorbitant demands on numerical computations and precise accounting records. He also deals with the roles of orders and status. He argues that because the ancients placed so much emphasis on status, which heavily regulated what commercial activities was acceptable for those in the upper orders and well as the lower ones, their economy differed from any modern economy where everyone was free and able to participate in whatever legal commercial enterprise. Finley also discusses the institution of slavery which was very prominent in the Ancient world. The relationship between master and slave was complex and even within slaves, there was a diversity of societal rankings. Yet despite this complexity, Finley shows how slavery provided free labour that at times had to be curtailed in order to provide work for the native artisans. Slavery heavily influenced the value placed on labour and certain jobs. Thus, the distribution of labour as well as the means of production that one sees in the ancient economy was different to how modern economies function where human capital plays a role in determinant of price as well as on supply. Another relationship Finley discusses is the way the Ancients viewed the land. Land for the Ancient Greeks and Romans was not seen as a capital investment where profits could be obtained from the growing and selling of crops, but used as showpieces to enhance one's status as well as something that was inherently desirable from a traditional stand-point where economics played no part. To illustrate this, Finley turns to one of Pliny's letters where he writes that he will have to borrow money to buy more land. In the letter, Pliny does not discuss if this new purchase is an economically wise one in terms of the profits that can be derived from it. The last part of the book, Finley discusses the discrepancies between life in the city and country as well as how the State did not play a role in managing the national economy and treasury in the same ways modern governments are expected to do in most Western economies.</a:t>
            </a:r>
          </a:p>
          <a:p>
            <a:r>
              <a:rPr lang="en-GB" dirty="0" smtClean="0"/>
              <a:t>The book has had such an impact on classical scholarship that the views brought forward in The Ancient Economy has been </a:t>
            </a:r>
            <a:r>
              <a:rPr lang="en-GB" dirty="0" err="1" smtClean="0"/>
              <a:t>labeled</a:t>
            </a:r>
            <a:r>
              <a:rPr lang="en-GB" dirty="0" smtClean="0"/>
              <a:t> "the Finley/Polanyi orthodox"</a:t>
            </a:r>
            <a:r>
              <a:rPr lang="en-GB" baseline="30000" dirty="0" smtClean="0">
                <a:hlinkClick r:id="rId8"/>
              </a:rPr>
              <a:t>[1]</a:t>
            </a:r>
            <a:r>
              <a:rPr lang="en-GB" dirty="0" smtClean="0"/>
              <a:t> Finley covers both </a:t>
            </a:r>
            <a:r>
              <a:rPr lang="en-GB" dirty="0" smtClean="0">
                <a:hlinkClick r:id="rId9" tooltip="Ancient economic thought"/>
              </a:rPr>
              <a:t>ancient economic thought</a:t>
            </a:r>
            <a:r>
              <a:rPr lang="en-GB" dirty="0" smtClean="0"/>
              <a:t>, wealth, the role of the state, slavery as well as the tax system. "Indeed, no individual writer (...) has attempted a comprehensive economic overview of the entire classical world since Finley, though period specific, regional or thematic work has abounded." </a:t>
            </a:r>
            <a:r>
              <a:rPr lang="en-GB" baseline="30000" dirty="0" smtClean="0">
                <a:hlinkClick r:id="rId8"/>
              </a:rPr>
              <a:t>[2]</a:t>
            </a:r>
            <a:endParaRPr lang="en-GB" dirty="0" smtClean="0"/>
          </a:p>
          <a:p>
            <a:r>
              <a:rPr lang="en-GB" b="1" dirty="0" smtClean="0"/>
              <a:t>Notes</a:t>
            </a:r>
          </a:p>
          <a:p>
            <a:r>
              <a:rPr lang="en-GB" b="1" dirty="0" smtClean="0">
                <a:hlinkClick r:id="rId8"/>
              </a:rPr>
              <a:t>Jump up ^</a:t>
            </a:r>
            <a:r>
              <a:rPr lang="en-GB" dirty="0" smtClean="0"/>
              <a:t> Silver, Morris. "</a:t>
            </a:r>
            <a:r>
              <a:rPr lang="en-GB" dirty="0" smtClean="0">
                <a:hlinkClick r:id="rId10"/>
              </a:rPr>
              <a:t>Review</a:t>
            </a:r>
            <a:r>
              <a:rPr lang="en-GB" dirty="0" smtClean="0"/>
              <a:t> of </a:t>
            </a:r>
            <a:r>
              <a:rPr lang="en-GB" i="1" dirty="0" smtClean="0"/>
              <a:t>The Ancient Economy</a:t>
            </a:r>
            <a:r>
              <a:rPr lang="en-GB" dirty="0" smtClean="0"/>
              <a:t>, edited by </a:t>
            </a:r>
            <a:r>
              <a:rPr lang="en-GB" dirty="0" smtClean="0">
                <a:hlinkClick r:id="rId11" tooltip="Walter Scheidel"/>
              </a:rPr>
              <a:t>Walter </a:t>
            </a:r>
            <a:r>
              <a:rPr lang="en-GB" dirty="0" err="1" smtClean="0">
                <a:hlinkClick r:id="rId11" tooltip="Walter Scheidel"/>
              </a:rPr>
              <a:t>Scheidel</a:t>
            </a:r>
            <a:r>
              <a:rPr lang="en-GB" dirty="0" smtClean="0"/>
              <a:t> and </a:t>
            </a:r>
            <a:r>
              <a:rPr lang="en-GB" dirty="0" err="1" smtClean="0"/>
              <a:t>Sitta</a:t>
            </a:r>
            <a:r>
              <a:rPr lang="en-GB" dirty="0" smtClean="0"/>
              <a:t> von </a:t>
            </a:r>
            <a:r>
              <a:rPr lang="en-GB" dirty="0" err="1" smtClean="0"/>
              <a:t>Reden</a:t>
            </a:r>
            <a:r>
              <a:rPr lang="en-GB" dirty="0" smtClean="0"/>
              <a:t>", </a:t>
            </a:r>
            <a:r>
              <a:rPr lang="en-GB" i="1" dirty="0" smtClean="0"/>
              <a:t>Economic History Services</a:t>
            </a:r>
            <a:r>
              <a:rPr lang="en-GB" dirty="0" smtClean="0"/>
              <a:t>, January 3, 2003.</a:t>
            </a:r>
          </a:p>
          <a:p>
            <a:r>
              <a:rPr lang="en-GB" b="1" dirty="0" smtClean="0">
                <a:hlinkClick r:id="rId8"/>
              </a:rPr>
              <a:t>Jump up ^</a:t>
            </a:r>
            <a:r>
              <a:rPr lang="en-GB" dirty="0" smtClean="0"/>
              <a:t> Greene, Kevin. "Technological Innovation and Economic Progress in the Ancient World: M.I. Finley Re-Considered", </a:t>
            </a:r>
            <a:r>
              <a:rPr lang="en-GB" i="1" dirty="0" smtClean="0"/>
              <a:t>Economic History Review</a:t>
            </a:r>
            <a:r>
              <a:rPr lang="en-GB" dirty="0" smtClean="0"/>
              <a:t>, Vol. 53, No. 1. (2000), p. 32.</a:t>
            </a:r>
          </a:p>
          <a:p>
            <a:r>
              <a:rPr lang="en-GB" b="1" dirty="0" smtClean="0"/>
              <a:t>Further reading</a:t>
            </a:r>
          </a:p>
          <a:p>
            <a:r>
              <a:rPr lang="en-GB" dirty="0" smtClean="0"/>
              <a:t>Morris, Ian. "The Athenian Economy Twenty Years After </a:t>
            </a:r>
            <a:r>
              <a:rPr lang="en-GB" i="1" dirty="0" smtClean="0"/>
              <a:t>The Ancient Economy</a:t>
            </a:r>
            <a:r>
              <a:rPr lang="en-GB" dirty="0" smtClean="0"/>
              <a:t>", </a:t>
            </a:r>
            <a:r>
              <a:rPr lang="en-GB" i="1" dirty="0" smtClean="0"/>
              <a:t>Classical Philology</a:t>
            </a:r>
            <a:r>
              <a:rPr lang="en-GB" dirty="0" smtClean="0"/>
              <a:t>, Vol. 89. (1994), pp. 351–366.</a:t>
            </a:r>
          </a:p>
          <a:p>
            <a:r>
              <a:rPr lang="en-GB" dirty="0" smtClean="0"/>
              <a:t>Morris, Ian. "Foreword [to the updated edition]", </a:t>
            </a:r>
            <a:r>
              <a:rPr lang="en-GB" i="1" dirty="0" smtClean="0"/>
              <a:t>The Ancient Economy</a:t>
            </a:r>
            <a:r>
              <a:rPr lang="en-GB" dirty="0" smtClean="0"/>
              <a:t> by Moses I. Finley. Berkeley; Los Angeles; London: University of California Press, 1999 (paperback, </a:t>
            </a:r>
            <a:r>
              <a:rPr lang="en-GB" dirty="0" smtClean="0">
                <a:hlinkClick r:id="rId12"/>
              </a:rPr>
              <a:t>ISBN 0-520-21946-5</a:t>
            </a:r>
            <a:r>
              <a:rPr lang="en-GB" dirty="0" smtClean="0"/>
              <a:t>), pp. ix–xxxvi.</a:t>
            </a:r>
          </a:p>
          <a:p>
            <a:r>
              <a:rPr lang="en-GB" dirty="0" err="1" smtClean="0"/>
              <a:t>Derks</a:t>
            </a:r>
            <a:r>
              <a:rPr lang="en-GB" dirty="0" smtClean="0"/>
              <a:t>, Hans, The "Ancient Economy": the problem and the fraud, in: </a:t>
            </a:r>
            <a:r>
              <a:rPr lang="en-GB" i="1" dirty="0" smtClean="0"/>
              <a:t>The European Legacy</a:t>
            </a:r>
            <a:r>
              <a:rPr lang="en-GB" dirty="0" smtClean="0"/>
              <a:t>, 7 (2002), p. 701-735.</a:t>
            </a:r>
          </a:p>
          <a:p>
            <a:endParaRPr lang="en-GB" dirty="0"/>
          </a:p>
        </p:txBody>
      </p:sp>
      <p:sp>
        <p:nvSpPr>
          <p:cNvPr id="4" name="Foliennummernplatzhalter 3"/>
          <p:cNvSpPr>
            <a:spLocks noGrp="1"/>
          </p:cNvSpPr>
          <p:nvPr>
            <p:ph type="sldNum" sz="quarter" idx="10"/>
          </p:nvPr>
        </p:nvSpPr>
        <p:spPr/>
        <p:txBody>
          <a:bodyPr/>
          <a:lstStyle/>
          <a:p>
            <a:fld id="{FB56D798-75C5-45B2-8FAB-5F3C54DCE0D7}" type="slidenum">
              <a:rPr lang="en-GB" smtClean="0"/>
              <a:pPr/>
              <a:t>3</a:t>
            </a:fld>
            <a:endParaRPr lang="en-GB"/>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normAutofit/>
          </a:bodyPr>
          <a:lstStyle/>
          <a:p>
            <a:r>
              <a:rPr lang="en-GB" dirty="0" smtClean="0"/>
              <a:t>, </a:t>
            </a:r>
            <a:r>
              <a:rPr lang="en-GB" dirty="0" err="1" smtClean="0"/>
              <a:t>Büste</a:t>
            </a:r>
            <a:r>
              <a:rPr lang="en-GB" dirty="0" smtClean="0"/>
              <a:t> </a:t>
            </a:r>
            <a:r>
              <a:rPr lang="en-GB" dirty="0" err="1" smtClean="0"/>
              <a:t>mit</a:t>
            </a:r>
            <a:r>
              <a:rPr lang="en-GB" dirty="0" smtClean="0"/>
              <a:t> </a:t>
            </a:r>
            <a:r>
              <a:rPr lang="en-GB" dirty="0" err="1" smtClean="0"/>
              <a:t>Kürass</a:t>
            </a:r>
            <a:r>
              <a:rPr lang="en-GB" dirty="0" smtClean="0"/>
              <a:t> </a:t>
            </a:r>
            <a:r>
              <a:rPr lang="en-GB" dirty="0" err="1" smtClean="0"/>
              <a:t>n.r</a:t>
            </a:r>
            <a:r>
              <a:rPr lang="en-GB" dirty="0" smtClean="0"/>
              <a:t>., auf </a:t>
            </a:r>
            <a:r>
              <a:rPr lang="en-GB" dirty="0" err="1" smtClean="0"/>
              <a:t>dem</a:t>
            </a:r>
            <a:r>
              <a:rPr lang="en-GB" dirty="0" smtClean="0"/>
              <a:t> </a:t>
            </a:r>
            <a:r>
              <a:rPr lang="en-GB" dirty="0" err="1" smtClean="0"/>
              <a:t>Kürass</a:t>
            </a:r>
            <a:r>
              <a:rPr lang="en-GB" dirty="0" smtClean="0"/>
              <a:t> Aegis. </a:t>
            </a:r>
            <a:endParaRPr lang="en-GB" dirty="0"/>
          </a:p>
        </p:txBody>
      </p:sp>
      <p:sp>
        <p:nvSpPr>
          <p:cNvPr id="4" name="Foliennummernplatzhalter 3"/>
          <p:cNvSpPr>
            <a:spLocks noGrp="1"/>
          </p:cNvSpPr>
          <p:nvPr>
            <p:ph type="sldNum" sz="quarter" idx="10"/>
          </p:nvPr>
        </p:nvSpPr>
        <p:spPr/>
        <p:txBody>
          <a:bodyPr/>
          <a:lstStyle/>
          <a:p>
            <a:fld id="{FB56D798-75C5-45B2-8FAB-5F3C54DCE0D7}" type="slidenum">
              <a:rPr lang="en-GB" smtClean="0"/>
              <a:pPr/>
              <a:t>48</a:t>
            </a:fld>
            <a:endParaRPr lang="en-GB"/>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smtClean="0"/>
              <a:t>(</a:t>
            </a:r>
            <a:r>
              <a:rPr lang="en-GB" dirty="0" err="1" smtClean="0"/>
              <a:t>alles</a:t>
            </a:r>
            <a:r>
              <a:rPr lang="en-GB" dirty="0" smtClean="0"/>
              <a:t> </a:t>
            </a:r>
            <a:r>
              <a:rPr lang="en-GB" dirty="0" err="1" smtClean="0"/>
              <a:t>im</a:t>
            </a:r>
            <a:r>
              <a:rPr lang="en-GB" dirty="0" smtClean="0"/>
              <a:t> </a:t>
            </a:r>
            <a:r>
              <a:rPr lang="en-GB" dirty="0" err="1" smtClean="0"/>
              <a:t>Abschnitt</a:t>
            </a:r>
            <a:r>
              <a:rPr lang="en-GB" dirty="0" smtClean="0"/>
              <a:t>), Kaiser auf </a:t>
            </a:r>
            <a:r>
              <a:rPr lang="en-GB" dirty="0" err="1" smtClean="0"/>
              <a:t>Sella</a:t>
            </a:r>
            <a:r>
              <a:rPr lang="en-GB" dirty="0" smtClean="0"/>
              <a:t> </a:t>
            </a:r>
            <a:r>
              <a:rPr lang="en-GB" dirty="0" err="1" smtClean="0"/>
              <a:t>Curulis</a:t>
            </a:r>
            <a:r>
              <a:rPr lang="en-GB" dirty="0" smtClean="0"/>
              <a:t> </a:t>
            </a:r>
            <a:r>
              <a:rPr lang="en-GB" dirty="0" err="1" smtClean="0"/>
              <a:t>sowie</a:t>
            </a:r>
            <a:r>
              <a:rPr lang="en-GB" dirty="0" smtClean="0"/>
              <a:t> Adjutant auf </a:t>
            </a:r>
            <a:r>
              <a:rPr lang="en-GB" dirty="0" err="1" smtClean="0"/>
              <a:t>Sella</a:t>
            </a:r>
            <a:r>
              <a:rPr lang="en-GB" dirty="0" smtClean="0"/>
              <a:t> </a:t>
            </a:r>
            <a:r>
              <a:rPr lang="en-GB" dirty="0" err="1" smtClean="0"/>
              <a:t>nebeneinander</a:t>
            </a:r>
            <a:r>
              <a:rPr lang="en-GB" dirty="0" smtClean="0"/>
              <a:t> auf </a:t>
            </a:r>
            <a:r>
              <a:rPr lang="en-GB" dirty="0" err="1" smtClean="0"/>
              <a:t>Daïs</a:t>
            </a:r>
            <a:r>
              <a:rPr lang="en-GB" dirty="0" smtClean="0"/>
              <a:t> </a:t>
            </a:r>
            <a:r>
              <a:rPr lang="en-GB" dirty="0" err="1" smtClean="0"/>
              <a:t>n.l</a:t>
            </a:r>
            <a:r>
              <a:rPr lang="en-GB" dirty="0" smtClean="0"/>
              <a:t>., </a:t>
            </a:r>
            <a:r>
              <a:rPr lang="en-GB" dirty="0" err="1" smtClean="0"/>
              <a:t>davor</a:t>
            </a:r>
            <a:r>
              <a:rPr lang="en-GB" dirty="0" smtClean="0"/>
              <a:t> </a:t>
            </a:r>
            <a:r>
              <a:rPr lang="en-GB" dirty="0" err="1" smtClean="0"/>
              <a:t>Bürger</a:t>
            </a:r>
            <a:r>
              <a:rPr lang="en-GB" dirty="0" smtClean="0"/>
              <a:t> auf </a:t>
            </a:r>
            <a:r>
              <a:rPr lang="en-GB" dirty="0" err="1" smtClean="0"/>
              <a:t>Stiege</a:t>
            </a:r>
            <a:r>
              <a:rPr lang="en-GB" dirty="0" smtClean="0"/>
              <a:t>, </a:t>
            </a:r>
            <a:r>
              <a:rPr lang="en-GB" dirty="0" err="1" smtClean="0"/>
              <a:t>im</a:t>
            </a:r>
            <a:r>
              <a:rPr lang="en-GB" dirty="0" smtClean="0"/>
              <a:t> </a:t>
            </a:r>
            <a:r>
              <a:rPr lang="en-GB" dirty="0" err="1" smtClean="0"/>
              <a:t>Hintergrund</a:t>
            </a:r>
            <a:r>
              <a:rPr lang="en-GB" dirty="0" smtClean="0"/>
              <a:t> </a:t>
            </a:r>
            <a:r>
              <a:rPr lang="en-GB" dirty="0" err="1" smtClean="0"/>
              <a:t>Liberalit</a:t>
            </a:r>
            <a:endParaRPr lang="en-GB" dirty="0" smtClean="0"/>
          </a:p>
          <a:p>
            <a:endParaRPr lang="en-GB" dirty="0"/>
          </a:p>
        </p:txBody>
      </p:sp>
      <p:sp>
        <p:nvSpPr>
          <p:cNvPr id="4" name="Foliennummernplatzhalter 3"/>
          <p:cNvSpPr>
            <a:spLocks noGrp="1"/>
          </p:cNvSpPr>
          <p:nvPr>
            <p:ph type="sldNum" sz="quarter" idx="10"/>
          </p:nvPr>
        </p:nvSpPr>
        <p:spPr/>
        <p:txBody>
          <a:bodyPr/>
          <a:lstStyle/>
          <a:p>
            <a:fld id="{FB56D798-75C5-45B2-8FAB-5F3C54DCE0D7}" type="slidenum">
              <a:rPr lang="en-GB" smtClean="0"/>
              <a:pPr/>
              <a:t>53</a:t>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elfolie">
    <p:bg>
      <p:bgRef idx="1003">
        <a:schemeClr val="bg2"/>
      </p:bgRef>
    </p:bg>
    <p:spTree>
      <p:nvGrpSpPr>
        <p:cNvPr id="1" name=""/>
        <p:cNvGrpSpPr/>
        <p:nvPr/>
      </p:nvGrpSpPr>
      <p:grpSpPr>
        <a:xfrm>
          <a:off x="0" y="0"/>
          <a:ext cx="0" cy="0"/>
          <a:chOff x="0" y="0"/>
          <a:chExt cx="0" cy="0"/>
        </a:xfrm>
      </p:grpSpPr>
      <p:pic>
        <p:nvPicPr>
          <p:cNvPr id="9" name="Picture 8" descr="Moonlight title.png"/>
          <p:cNvPicPr>
            <a:picLocks noChangeAspect="1"/>
          </p:cNvPicPr>
          <p:nvPr/>
        </p:nvPicPr>
        <p:blipFill>
          <a:blip r:embed="rId2" cstate="print"/>
          <a:srcRect l="6765" r="4151" b="4117"/>
          <a:stretch>
            <a:fillRect/>
          </a:stretch>
        </p:blipFill>
        <p:spPr>
          <a:xfrm>
            <a:off x="0" y="0"/>
            <a:ext cx="9144000" cy="6859302"/>
          </a:xfrm>
          <a:prstGeom prst="rect">
            <a:avLst/>
          </a:prstGeom>
        </p:spPr>
      </p:pic>
      <p:sp>
        <p:nvSpPr>
          <p:cNvPr id="2" name="Title 1"/>
          <p:cNvSpPr>
            <a:spLocks noGrp="1"/>
          </p:cNvSpPr>
          <p:nvPr>
            <p:ph type="ctrTitle"/>
          </p:nvPr>
        </p:nvSpPr>
        <p:spPr>
          <a:xfrm>
            <a:off x="762000" y="1752600"/>
            <a:ext cx="5410200" cy="1801906"/>
          </a:xfrm>
        </p:spPr>
        <p:txBody>
          <a:bodyPr vert="horz" lIns="91440" tIns="45720" rIns="91440" bIns="45720" rtlCol="0" anchor="b" anchorCtr="0">
            <a:normAutofit/>
          </a:bodyPr>
          <a:lstStyle>
            <a:lvl1pPr algn="l" defTabSz="914400" rtl="0" eaLnBrk="1" latinLnBrk="0" hangingPunct="1">
              <a:spcBef>
                <a:spcPct val="0"/>
              </a:spcBef>
              <a:buNone/>
              <a:defRPr sz="4400" kern="1200">
                <a:gradFill>
                  <a:gsLst>
                    <a:gs pos="0">
                      <a:schemeClr val="bg1"/>
                    </a:gs>
                    <a:gs pos="90000">
                      <a:schemeClr val="bg2">
                        <a:lumMod val="90000"/>
                      </a:schemeClr>
                    </a:gs>
                  </a:gsLst>
                  <a:lin ang="5400000" scaled="0"/>
                </a:gradFill>
                <a:effectLst>
                  <a:reflection blurRad="6350" stA="55000" endA="300" endPos="25500" dir="5400000" sy="-100000" algn="bl" rotWithShape="0"/>
                </a:effectLst>
                <a:latin typeface="+mj-lt"/>
                <a:ea typeface="+mj-ea"/>
                <a:cs typeface="+mj-cs"/>
              </a:defRPr>
            </a:lvl1pPr>
          </a:lstStyle>
          <a:p>
            <a:r>
              <a:rPr lang="de-DE" smtClean="0"/>
              <a:t>Titelmasterformat durch Klicken bearbeiten</a:t>
            </a:r>
            <a:endParaRPr/>
          </a:p>
        </p:txBody>
      </p:sp>
      <p:sp>
        <p:nvSpPr>
          <p:cNvPr id="3" name="Subtitle 2"/>
          <p:cNvSpPr>
            <a:spLocks noGrp="1"/>
          </p:cNvSpPr>
          <p:nvPr>
            <p:ph type="subTitle" idx="1"/>
          </p:nvPr>
        </p:nvSpPr>
        <p:spPr>
          <a:xfrm>
            <a:off x="1447800" y="3733800"/>
            <a:ext cx="4724400" cy="1676400"/>
          </a:xfrm>
        </p:spPr>
        <p:txBody>
          <a:bodyPr>
            <a:normAutofit/>
          </a:bodyPr>
          <a:lstStyle>
            <a:lvl1pPr marL="0" indent="0" algn="l">
              <a:buNone/>
              <a:defRPr sz="2200" kern="1200">
                <a:gradFill>
                  <a:gsLst>
                    <a:gs pos="0">
                      <a:schemeClr val="bg1"/>
                    </a:gs>
                    <a:gs pos="90000">
                      <a:schemeClr val="bg2">
                        <a:lumMod val="90000"/>
                      </a:schemeClr>
                    </a:gs>
                  </a:gsLst>
                  <a:lin ang="5400000" scaled="0"/>
                </a:gradFill>
                <a:latin typeface="+mn-lt"/>
                <a:ea typeface="+mn-ea"/>
                <a:cs typeface="+mn-cs"/>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de-DE" smtClean="0"/>
              <a:t>Formatvorlage des Untertitelmasters durch Klicken bearbeiten</a:t>
            </a:r>
            <a:endParaRPr/>
          </a:p>
        </p:txBody>
      </p:sp>
      <p:sp>
        <p:nvSpPr>
          <p:cNvPr id="4" name="Date Placeholder 3"/>
          <p:cNvSpPr>
            <a:spLocks noGrp="1"/>
          </p:cNvSpPr>
          <p:nvPr>
            <p:ph type="dt" sz="half" idx="10"/>
          </p:nvPr>
        </p:nvSpPr>
        <p:spPr>
          <a:xfrm>
            <a:off x="6858000" y="6347908"/>
            <a:ext cx="2133600" cy="182880"/>
          </a:xfrm>
        </p:spPr>
        <p:txBody>
          <a:bodyPr/>
          <a:lstStyle>
            <a:lvl1pPr algn="r">
              <a:defRPr>
                <a:solidFill>
                  <a:schemeClr val="bg2"/>
                </a:solidFill>
              </a:defRPr>
            </a:lvl1pPr>
          </a:lstStyle>
          <a:p>
            <a:fld id="{05B3018C-2D18-46D3-8185-70B84FCEDA91}" type="datetimeFigureOut">
              <a:rPr lang="en-GB" smtClean="0"/>
              <a:pPr/>
              <a:t>29/03/2014</a:t>
            </a:fld>
            <a:endParaRPr lang="en-GB"/>
          </a:p>
        </p:txBody>
      </p:sp>
      <p:sp>
        <p:nvSpPr>
          <p:cNvPr id="5" name="Footer Placeholder 4"/>
          <p:cNvSpPr>
            <a:spLocks noGrp="1"/>
          </p:cNvSpPr>
          <p:nvPr>
            <p:ph type="ftr" sz="quarter" idx="11"/>
          </p:nvPr>
        </p:nvSpPr>
        <p:spPr>
          <a:xfrm>
            <a:off x="6096000" y="6544234"/>
            <a:ext cx="2895600" cy="182880"/>
          </a:xfrm>
        </p:spPr>
        <p:txBody>
          <a:bodyPr/>
          <a:lstStyle>
            <a:lvl1pPr algn="r">
              <a:defRPr>
                <a:solidFill>
                  <a:schemeClr val="bg2"/>
                </a:solidFill>
              </a:defRPr>
            </a:lvl1pPr>
          </a:lstStyle>
          <a:p>
            <a:endParaRPr lang="en-GB"/>
          </a:p>
        </p:txBody>
      </p:sp>
      <p:sp>
        <p:nvSpPr>
          <p:cNvPr id="6" name="Slide Number Placeholder 5"/>
          <p:cNvSpPr>
            <a:spLocks noGrp="1"/>
          </p:cNvSpPr>
          <p:nvPr>
            <p:ph type="sldNum" sz="quarter" idx="12"/>
          </p:nvPr>
        </p:nvSpPr>
        <p:spPr>
          <a:xfrm>
            <a:off x="228600" y="6511960"/>
            <a:ext cx="1066800" cy="215154"/>
          </a:xfrm>
        </p:spPr>
        <p:txBody>
          <a:bodyPr/>
          <a:lstStyle>
            <a:lvl1pPr>
              <a:defRPr>
                <a:solidFill>
                  <a:schemeClr val="bg2"/>
                </a:solidFill>
              </a:defRPr>
            </a:lvl1pPr>
          </a:lstStyle>
          <a:p>
            <a:fld id="{AD246688-DF95-46B3-8BD7-B6A9E41973F3}" type="slidenum">
              <a:rPr lang="en-GB" smtClean="0"/>
              <a:pPr/>
              <a:t>‹Nr.›</a:t>
            </a:fld>
            <a:endParaRPr lang="en-GB"/>
          </a:p>
        </p:txBody>
      </p:sp>
    </p:spTree>
  </p:cSld>
  <p:clrMapOvr>
    <a:overrideClrMapping bg1="lt1" tx1="dk1" bg2="lt2" tx2="dk2" accent1="accent1" accent2="accent2" accent3="accent3" accent4="accent4" accent5="accent5" accent6="accent6" hlink="hlink" folHlink="folHlink"/>
  </p:clrMapOvr>
  <p:transition>
    <p:randomBar dir="vert"/>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el und Inhal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de-DE" smtClean="0"/>
              <a:t>Titelmasterformat durch Klicken bearbeiten</a:t>
            </a:r>
            <a:endParaRPr/>
          </a:p>
        </p:txBody>
      </p:sp>
      <p:sp>
        <p:nvSpPr>
          <p:cNvPr id="3" name="Content Placeholder 2"/>
          <p:cNvSpPr>
            <a:spLocks noGrp="1"/>
          </p:cNvSpPr>
          <p:nvPr>
            <p:ph idx="1"/>
          </p:nvPr>
        </p:nvSpPr>
        <p:spPr/>
        <p:txBody>
          <a:bodyPr/>
          <a:lstStyle/>
          <a:p>
            <a:pPr lvl="0"/>
            <a:r>
              <a:rPr lang="de-DE" smtClean="0"/>
              <a:t>Textmasterformate durch Klicken bearbeiten</a:t>
            </a:r>
          </a:p>
          <a:p>
            <a:pPr lvl="1"/>
            <a:r>
              <a:rPr lang="de-DE" smtClean="0"/>
              <a:t>Zweite Ebene</a:t>
            </a:r>
          </a:p>
          <a:p>
            <a:pPr lvl="2"/>
            <a:r>
              <a:rPr lang="de-DE" smtClean="0"/>
              <a:t>Dritte Ebene</a:t>
            </a:r>
          </a:p>
          <a:p>
            <a:pPr lvl="3"/>
            <a:r>
              <a:rPr lang="de-DE" smtClean="0"/>
              <a:t>Vierte Ebene</a:t>
            </a:r>
          </a:p>
          <a:p>
            <a:pPr lvl="4"/>
            <a:r>
              <a:rPr lang="de-DE" smtClean="0"/>
              <a:t>Fünfte Ebene</a:t>
            </a:r>
            <a:endParaRPr/>
          </a:p>
        </p:txBody>
      </p:sp>
      <p:sp>
        <p:nvSpPr>
          <p:cNvPr id="4" name="Date Placeholder 3"/>
          <p:cNvSpPr>
            <a:spLocks noGrp="1"/>
          </p:cNvSpPr>
          <p:nvPr>
            <p:ph type="dt" sz="half" idx="10"/>
          </p:nvPr>
        </p:nvSpPr>
        <p:spPr/>
        <p:txBody>
          <a:bodyPr/>
          <a:lstStyle/>
          <a:p>
            <a:fld id="{05B3018C-2D18-46D3-8185-70B84FCEDA91}" type="datetimeFigureOut">
              <a:rPr lang="en-GB" smtClean="0"/>
              <a:pPr/>
              <a:t>29/03/2014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D246688-DF95-46B3-8BD7-B6A9E41973F3}" type="slidenum">
              <a:rPr lang="en-GB" smtClean="0"/>
              <a:pPr/>
              <a:t>‹Nr.›</a:t>
            </a:fld>
            <a:endParaRPr lang="en-GB"/>
          </a:p>
        </p:txBody>
      </p:sp>
    </p:spTree>
  </p:cSld>
  <p:clrMapOvr>
    <a:masterClrMapping/>
  </p:clrMapOvr>
  <p:transition>
    <p:randomBar dir="vert"/>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Abschnittsüberschrift">
    <p:bg>
      <p:bgRef idx="1003">
        <a:schemeClr val="bg2"/>
      </p:bgRef>
    </p:bg>
    <p:spTree>
      <p:nvGrpSpPr>
        <p:cNvPr id="1" name=""/>
        <p:cNvGrpSpPr/>
        <p:nvPr/>
      </p:nvGrpSpPr>
      <p:grpSpPr>
        <a:xfrm>
          <a:off x="0" y="0"/>
          <a:ext cx="0" cy="0"/>
          <a:chOff x="0" y="0"/>
          <a:chExt cx="0" cy="0"/>
        </a:xfrm>
      </p:grpSpPr>
      <p:pic>
        <p:nvPicPr>
          <p:cNvPr id="8" name="Picture 7" descr="moonlight section.png"/>
          <p:cNvPicPr>
            <a:picLocks noChangeAspect="1"/>
          </p:cNvPicPr>
          <p:nvPr/>
        </p:nvPicPr>
        <p:blipFill>
          <a:blip r:embed="rId2" cstate="print"/>
          <a:srcRect l="6389" r="4959" b="27051"/>
          <a:stretch>
            <a:fillRect/>
          </a:stretch>
        </p:blipFill>
        <p:spPr>
          <a:xfrm>
            <a:off x="0" y="0"/>
            <a:ext cx="9144000" cy="6858709"/>
          </a:xfrm>
          <a:prstGeom prst="rect">
            <a:avLst/>
          </a:prstGeom>
        </p:spPr>
      </p:pic>
      <p:sp>
        <p:nvSpPr>
          <p:cNvPr id="2" name="Title 1"/>
          <p:cNvSpPr>
            <a:spLocks noGrp="1"/>
          </p:cNvSpPr>
          <p:nvPr>
            <p:ph type="title"/>
          </p:nvPr>
        </p:nvSpPr>
        <p:spPr>
          <a:xfrm>
            <a:off x="685800" y="2438400"/>
            <a:ext cx="7772400" cy="1362075"/>
          </a:xfrm>
        </p:spPr>
        <p:txBody>
          <a:bodyPr vert="horz" lIns="91440" tIns="45720" rIns="91440" bIns="45720" rtlCol="0" anchor="b" anchorCtr="0">
            <a:normAutofit/>
          </a:bodyPr>
          <a:lstStyle>
            <a:lvl1pPr algn="ctr" defTabSz="914400" rtl="0" eaLnBrk="1" latinLnBrk="0" hangingPunct="1">
              <a:spcBef>
                <a:spcPct val="0"/>
              </a:spcBef>
              <a:buNone/>
              <a:defRPr sz="4400" kern="1200">
                <a:gradFill>
                  <a:gsLst>
                    <a:gs pos="0">
                      <a:schemeClr val="bg1"/>
                    </a:gs>
                    <a:gs pos="90000">
                      <a:schemeClr val="bg2">
                        <a:lumMod val="90000"/>
                      </a:schemeClr>
                    </a:gs>
                  </a:gsLst>
                  <a:lin ang="5400000" scaled="0"/>
                </a:gradFill>
                <a:effectLst>
                  <a:reflection blurRad="6350" stA="55000" endA="300" endPos="25500" dir="5400000" sy="-100000" algn="bl" rotWithShape="0"/>
                </a:effectLst>
                <a:latin typeface="+mj-lt"/>
                <a:ea typeface="+mj-ea"/>
                <a:cs typeface="+mj-cs"/>
              </a:defRPr>
            </a:lvl1pPr>
          </a:lstStyle>
          <a:p>
            <a:r>
              <a:rPr lang="de-DE" smtClean="0"/>
              <a:t>Titelmasterformat durch Klicken bearbeiten</a:t>
            </a:r>
            <a:endParaRPr/>
          </a:p>
        </p:txBody>
      </p:sp>
      <p:sp>
        <p:nvSpPr>
          <p:cNvPr id="3" name="Text Placeholder 2"/>
          <p:cNvSpPr>
            <a:spLocks noGrp="1"/>
          </p:cNvSpPr>
          <p:nvPr>
            <p:ph type="body" idx="1"/>
          </p:nvPr>
        </p:nvSpPr>
        <p:spPr>
          <a:xfrm>
            <a:off x="685800" y="3886200"/>
            <a:ext cx="7772400" cy="941294"/>
          </a:xfrm>
        </p:spPr>
        <p:txBody>
          <a:bodyPr anchor="t" anchorCtr="0">
            <a:normAutofit/>
          </a:bodyPr>
          <a:lstStyle>
            <a:lvl1pPr marL="0" indent="0" algn="ctr">
              <a:buNone/>
              <a:defRPr sz="2000" kern="1200">
                <a:gradFill>
                  <a:gsLst>
                    <a:gs pos="0">
                      <a:schemeClr val="bg1"/>
                    </a:gs>
                    <a:gs pos="90000">
                      <a:schemeClr val="bg2">
                        <a:lumMod val="90000"/>
                      </a:schemeClr>
                    </a:gs>
                  </a:gsLst>
                  <a:lin ang="5400000" scaled="0"/>
                </a:gradFill>
                <a:latin typeface="+mn-lt"/>
                <a:ea typeface="+mn-ea"/>
                <a:cs typeface="+mn-cs"/>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de-DE" smtClean="0"/>
              <a:t>Textmasterformate durch Klicken bearbeiten</a:t>
            </a:r>
          </a:p>
        </p:txBody>
      </p:sp>
      <p:sp>
        <p:nvSpPr>
          <p:cNvPr id="4" name="Date Placeholder 3"/>
          <p:cNvSpPr>
            <a:spLocks noGrp="1"/>
          </p:cNvSpPr>
          <p:nvPr>
            <p:ph type="dt" sz="half" idx="10"/>
          </p:nvPr>
        </p:nvSpPr>
        <p:spPr/>
        <p:txBody>
          <a:bodyPr/>
          <a:lstStyle/>
          <a:p>
            <a:fld id="{05B3018C-2D18-46D3-8185-70B84FCEDA91}" type="datetimeFigureOut">
              <a:rPr lang="en-GB" smtClean="0"/>
              <a:pPr/>
              <a:t>29/03/2014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D246688-DF95-46B3-8BD7-B6A9E41973F3}" type="slidenum">
              <a:rPr lang="en-GB" smtClean="0"/>
              <a:pPr/>
              <a:t>‹Nr.›</a:t>
            </a:fld>
            <a:endParaRPr lang="en-GB"/>
          </a:p>
        </p:txBody>
      </p:sp>
    </p:spTree>
  </p:cSld>
  <p:clrMapOvr>
    <a:overrideClrMapping bg1="lt1" tx1="dk1" bg2="lt2" tx2="dk2" accent1="accent1" accent2="accent2" accent3="accent3" accent4="accent4" accent5="accent5" accent6="accent6" hlink="hlink" folHlink="folHlink"/>
  </p:clrMapOvr>
  <p:transition>
    <p:randomBar dir="vert"/>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twoObj" preserve="1">
  <p:cSld name="Zwei Inhalte">
    <p:spTree>
      <p:nvGrpSpPr>
        <p:cNvPr id="1" name=""/>
        <p:cNvGrpSpPr/>
        <p:nvPr/>
      </p:nvGrpSpPr>
      <p:grpSpPr>
        <a:xfrm>
          <a:off x="0" y="0"/>
          <a:ext cx="0" cy="0"/>
          <a:chOff x="0" y="0"/>
          <a:chExt cx="0" cy="0"/>
        </a:xfrm>
      </p:grpSpPr>
      <p:pic>
        <p:nvPicPr>
          <p:cNvPr id="10" name="Picture 9" descr="moonlight - two content.png"/>
          <p:cNvPicPr>
            <a:picLocks noChangeAspect="1"/>
          </p:cNvPicPr>
          <p:nvPr/>
        </p:nvPicPr>
        <p:blipFill>
          <a:blip r:embed="rId2" cstate="print"/>
          <a:srcRect l="2281" t="1035" r="4562"/>
          <a:stretch>
            <a:fillRect/>
          </a:stretch>
        </p:blipFill>
        <p:spPr>
          <a:xfrm>
            <a:off x="0" y="0"/>
            <a:ext cx="9144000" cy="6854302"/>
          </a:xfrm>
          <a:prstGeom prst="rect">
            <a:avLst/>
          </a:prstGeom>
        </p:spPr>
      </p:pic>
      <p:sp>
        <p:nvSpPr>
          <p:cNvPr id="2" name="Title 1"/>
          <p:cNvSpPr>
            <a:spLocks noGrp="1"/>
          </p:cNvSpPr>
          <p:nvPr>
            <p:ph type="title"/>
          </p:nvPr>
        </p:nvSpPr>
        <p:spPr>
          <a:xfrm>
            <a:off x="1981200" y="792162"/>
            <a:ext cx="6019799" cy="808038"/>
          </a:xfrm>
        </p:spPr>
        <p:txBody>
          <a:bodyPr/>
          <a:lstStyle/>
          <a:p>
            <a:r>
              <a:rPr lang="de-DE" smtClean="0"/>
              <a:t>Titelmasterformat durch Klicken bearbeiten</a:t>
            </a:r>
            <a:endParaRPr/>
          </a:p>
        </p:txBody>
      </p:sp>
      <p:sp>
        <p:nvSpPr>
          <p:cNvPr id="3" name="Content Placeholder 2"/>
          <p:cNvSpPr>
            <a:spLocks noGrp="1"/>
          </p:cNvSpPr>
          <p:nvPr>
            <p:ph sz="half" idx="1"/>
          </p:nvPr>
        </p:nvSpPr>
        <p:spPr>
          <a:xfrm>
            <a:off x="1976438" y="2003425"/>
            <a:ext cx="2971800" cy="3832226"/>
          </a:xfrm>
        </p:spPr>
        <p:txBody>
          <a:bodyPr>
            <a:normAutofit/>
          </a:bodyPr>
          <a:lstStyle>
            <a:lvl1pPr>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de-DE" smtClean="0"/>
              <a:t>Textmasterformate durch Klicken bearbeiten</a:t>
            </a:r>
          </a:p>
          <a:p>
            <a:pPr lvl="1"/>
            <a:r>
              <a:rPr lang="de-DE" smtClean="0"/>
              <a:t>Zweite Ebene</a:t>
            </a:r>
          </a:p>
          <a:p>
            <a:pPr lvl="2"/>
            <a:r>
              <a:rPr lang="de-DE" smtClean="0"/>
              <a:t>Dritte Ebene</a:t>
            </a:r>
          </a:p>
          <a:p>
            <a:pPr lvl="3"/>
            <a:r>
              <a:rPr lang="de-DE" smtClean="0"/>
              <a:t>Vierte Ebene</a:t>
            </a:r>
          </a:p>
          <a:p>
            <a:pPr lvl="4"/>
            <a:r>
              <a:rPr lang="de-DE" smtClean="0"/>
              <a:t>Fünfte Ebene</a:t>
            </a:r>
            <a:endParaRPr/>
          </a:p>
        </p:txBody>
      </p:sp>
      <p:sp>
        <p:nvSpPr>
          <p:cNvPr id="4" name="Content Placeholder 3"/>
          <p:cNvSpPr>
            <a:spLocks noGrp="1"/>
          </p:cNvSpPr>
          <p:nvPr>
            <p:ph sz="half" idx="2"/>
          </p:nvPr>
        </p:nvSpPr>
        <p:spPr>
          <a:xfrm>
            <a:off x="5029200" y="2003425"/>
            <a:ext cx="2971800" cy="3832225"/>
          </a:xfrm>
        </p:spPr>
        <p:txBody>
          <a:bodyPr>
            <a:normAutofit/>
          </a:bodyPr>
          <a:lstStyle>
            <a:lvl1pPr>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de-DE" smtClean="0"/>
              <a:t>Textmasterformate durch Klicken bearbeiten</a:t>
            </a:r>
          </a:p>
          <a:p>
            <a:pPr lvl="1"/>
            <a:r>
              <a:rPr lang="de-DE" smtClean="0"/>
              <a:t>Zweite Ebene</a:t>
            </a:r>
          </a:p>
          <a:p>
            <a:pPr lvl="2"/>
            <a:r>
              <a:rPr lang="de-DE" smtClean="0"/>
              <a:t>Dritte Ebene</a:t>
            </a:r>
          </a:p>
          <a:p>
            <a:pPr lvl="3"/>
            <a:r>
              <a:rPr lang="de-DE" smtClean="0"/>
              <a:t>Vierte Ebene</a:t>
            </a:r>
          </a:p>
          <a:p>
            <a:pPr lvl="4"/>
            <a:r>
              <a:rPr lang="de-DE" smtClean="0"/>
              <a:t>Fünfte Ebene</a:t>
            </a:r>
            <a:endParaRPr/>
          </a:p>
        </p:txBody>
      </p:sp>
      <p:sp>
        <p:nvSpPr>
          <p:cNvPr id="5" name="Date Placeholder 4"/>
          <p:cNvSpPr>
            <a:spLocks noGrp="1"/>
          </p:cNvSpPr>
          <p:nvPr>
            <p:ph type="dt" sz="half" idx="10"/>
          </p:nvPr>
        </p:nvSpPr>
        <p:spPr/>
        <p:txBody>
          <a:bodyPr/>
          <a:lstStyle/>
          <a:p>
            <a:fld id="{05B3018C-2D18-46D3-8185-70B84FCEDA91}" type="datetimeFigureOut">
              <a:rPr lang="en-GB" smtClean="0"/>
              <a:pPr/>
              <a:t>29/03/2014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D246688-DF95-46B3-8BD7-B6A9E41973F3}" type="slidenum">
              <a:rPr lang="en-GB" smtClean="0"/>
              <a:pPr/>
              <a:t>‹Nr.›</a:t>
            </a:fld>
            <a:endParaRPr lang="en-GB"/>
          </a:p>
        </p:txBody>
      </p:sp>
    </p:spTree>
  </p:cSld>
  <p:clrMapOvr>
    <a:masterClrMapping/>
  </p:clrMapOvr>
  <p:transition>
    <p:randomBar dir="vert"/>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Vergleich">
    <p:spTree>
      <p:nvGrpSpPr>
        <p:cNvPr id="1" name=""/>
        <p:cNvGrpSpPr/>
        <p:nvPr/>
      </p:nvGrpSpPr>
      <p:grpSpPr>
        <a:xfrm>
          <a:off x="0" y="0"/>
          <a:ext cx="0" cy="0"/>
          <a:chOff x="0" y="0"/>
          <a:chExt cx="0" cy="0"/>
        </a:xfrm>
      </p:grpSpPr>
      <p:pic>
        <p:nvPicPr>
          <p:cNvPr id="10" name="Picture 9" descr="moonlight - two content.png"/>
          <p:cNvPicPr>
            <a:picLocks noChangeAspect="1"/>
          </p:cNvPicPr>
          <p:nvPr/>
        </p:nvPicPr>
        <p:blipFill>
          <a:blip r:embed="rId2" cstate="print"/>
          <a:srcRect l="2281" t="1035" r="4562"/>
          <a:stretch>
            <a:fillRect/>
          </a:stretch>
        </p:blipFill>
        <p:spPr>
          <a:xfrm>
            <a:off x="0" y="0"/>
            <a:ext cx="9144000" cy="6854302"/>
          </a:xfrm>
          <a:prstGeom prst="rect">
            <a:avLst/>
          </a:prstGeom>
        </p:spPr>
      </p:pic>
      <p:sp>
        <p:nvSpPr>
          <p:cNvPr id="2" name="Title 1"/>
          <p:cNvSpPr>
            <a:spLocks noGrp="1"/>
          </p:cNvSpPr>
          <p:nvPr>
            <p:ph type="title"/>
          </p:nvPr>
        </p:nvSpPr>
        <p:spPr>
          <a:xfrm>
            <a:off x="1981200" y="792162"/>
            <a:ext cx="6019799" cy="808038"/>
          </a:xfrm>
        </p:spPr>
        <p:txBody>
          <a:bodyPr/>
          <a:lstStyle>
            <a:lvl1pPr>
              <a:defRPr/>
            </a:lvl1pPr>
          </a:lstStyle>
          <a:p>
            <a:r>
              <a:rPr lang="de-DE" smtClean="0"/>
              <a:t>Titelmasterformat durch Klicken bearbeiten</a:t>
            </a:r>
            <a:endParaRPr/>
          </a:p>
        </p:txBody>
      </p:sp>
      <p:sp>
        <p:nvSpPr>
          <p:cNvPr id="3" name="Text Placeholder 2"/>
          <p:cNvSpPr>
            <a:spLocks noGrp="1"/>
          </p:cNvSpPr>
          <p:nvPr>
            <p:ph type="body" idx="1"/>
          </p:nvPr>
        </p:nvSpPr>
        <p:spPr>
          <a:xfrm>
            <a:off x="1981200" y="1700960"/>
            <a:ext cx="2971800" cy="750887"/>
          </a:xfrm>
        </p:spPr>
        <p:txBody>
          <a:bodyPr anchor="ctr" anchorCtr="0">
            <a:noAutofit/>
          </a:bodyPr>
          <a:lstStyle>
            <a:lvl1pPr marL="0" indent="0" algn="ctr">
              <a:buNone/>
              <a:defRPr sz="22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de-DE" smtClean="0"/>
              <a:t>Textmasterformate durch Klicken bearbeiten</a:t>
            </a:r>
          </a:p>
        </p:txBody>
      </p:sp>
      <p:sp>
        <p:nvSpPr>
          <p:cNvPr id="4" name="Content Placeholder 3"/>
          <p:cNvSpPr>
            <a:spLocks noGrp="1"/>
          </p:cNvSpPr>
          <p:nvPr>
            <p:ph sz="half" idx="2"/>
          </p:nvPr>
        </p:nvSpPr>
        <p:spPr>
          <a:xfrm>
            <a:off x="1981200" y="2541494"/>
            <a:ext cx="2971800" cy="3294156"/>
          </a:xfrm>
        </p:spPr>
        <p:txBody>
          <a:bodyPr>
            <a:normAutofit/>
          </a:bodyPr>
          <a:lstStyle>
            <a:lvl1pPr>
              <a:defRPr sz="18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de-DE" smtClean="0"/>
              <a:t>Textmasterformate durch Klicken bearbeiten</a:t>
            </a:r>
          </a:p>
          <a:p>
            <a:pPr lvl="1"/>
            <a:r>
              <a:rPr lang="de-DE" smtClean="0"/>
              <a:t>Zweite Ebene</a:t>
            </a:r>
          </a:p>
          <a:p>
            <a:pPr lvl="2"/>
            <a:r>
              <a:rPr lang="de-DE" smtClean="0"/>
              <a:t>Dritte Ebene</a:t>
            </a:r>
          </a:p>
          <a:p>
            <a:pPr lvl="3"/>
            <a:r>
              <a:rPr lang="de-DE" smtClean="0"/>
              <a:t>Vierte Ebene</a:t>
            </a:r>
          </a:p>
          <a:p>
            <a:pPr lvl="4"/>
            <a:r>
              <a:rPr lang="de-DE" smtClean="0"/>
              <a:t>Fünfte Ebene</a:t>
            </a:r>
            <a:endParaRPr/>
          </a:p>
        </p:txBody>
      </p:sp>
      <p:sp>
        <p:nvSpPr>
          <p:cNvPr id="5" name="Text Placeholder 4"/>
          <p:cNvSpPr>
            <a:spLocks noGrp="1"/>
          </p:cNvSpPr>
          <p:nvPr>
            <p:ph type="body" sz="quarter" idx="3"/>
          </p:nvPr>
        </p:nvSpPr>
        <p:spPr>
          <a:xfrm>
            <a:off x="5029199" y="1700960"/>
            <a:ext cx="2971800" cy="750887"/>
          </a:xfrm>
        </p:spPr>
        <p:txBody>
          <a:bodyPr anchor="ctr" anchorCtr="0">
            <a:noAutofit/>
          </a:bodyPr>
          <a:lstStyle>
            <a:lvl1pPr marL="0" indent="0" algn="ctr">
              <a:buNone/>
              <a:defRPr sz="22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de-DE" smtClean="0"/>
              <a:t>Textmasterformate durch Klicken bearbeiten</a:t>
            </a:r>
          </a:p>
        </p:txBody>
      </p:sp>
      <p:sp>
        <p:nvSpPr>
          <p:cNvPr id="6" name="Content Placeholder 5"/>
          <p:cNvSpPr>
            <a:spLocks noGrp="1"/>
          </p:cNvSpPr>
          <p:nvPr>
            <p:ph sz="quarter" idx="4"/>
          </p:nvPr>
        </p:nvSpPr>
        <p:spPr>
          <a:xfrm>
            <a:off x="5029200" y="2541494"/>
            <a:ext cx="2971800" cy="3294156"/>
          </a:xfrm>
        </p:spPr>
        <p:txBody>
          <a:bodyPr>
            <a:normAutofit/>
          </a:bodyPr>
          <a:lstStyle>
            <a:lvl1pPr>
              <a:defRPr sz="18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de-DE" smtClean="0"/>
              <a:t>Textmasterformate durch Klicken bearbeiten</a:t>
            </a:r>
          </a:p>
          <a:p>
            <a:pPr lvl="1"/>
            <a:r>
              <a:rPr lang="de-DE" smtClean="0"/>
              <a:t>Zweite Ebene</a:t>
            </a:r>
          </a:p>
          <a:p>
            <a:pPr lvl="2"/>
            <a:r>
              <a:rPr lang="de-DE" smtClean="0"/>
              <a:t>Dritte Ebene</a:t>
            </a:r>
          </a:p>
          <a:p>
            <a:pPr lvl="3"/>
            <a:r>
              <a:rPr lang="de-DE" smtClean="0"/>
              <a:t>Vierte Ebene</a:t>
            </a:r>
          </a:p>
          <a:p>
            <a:pPr lvl="4"/>
            <a:r>
              <a:rPr lang="de-DE" smtClean="0"/>
              <a:t>Fünfte Ebene</a:t>
            </a:r>
            <a:endParaRPr/>
          </a:p>
        </p:txBody>
      </p:sp>
      <p:sp>
        <p:nvSpPr>
          <p:cNvPr id="7" name="Date Placeholder 6"/>
          <p:cNvSpPr>
            <a:spLocks noGrp="1"/>
          </p:cNvSpPr>
          <p:nvPr>
            <p:ph type="dt" sz="half" idx="10"/>
          </p:nvPr>
        </p:nvSpPr>
        <p:spPr/>
        <p:txBody>
          <a:bodyPr/>
          <a:lstStyle/>
          <a:p>
            <a:fld id="{05B3018C-2D18-46D3-8185-70B84FCEDA91}" type="datetimeFigureOut">
              <a:rPr lang="en-GB" smtClean="0"/>
              <a:pPr/>
              <a:t>29/03/2014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D246688-DF95-46B3-8BD7-B6A9E41973F3}" type="slidenum">
              <a:rPr lang="en-GB" smtClean="0"/>
              <a:pPr/>
              <a:t>‹Nr.›</a:t>
            </a:fld>
            <a:endParaRPr lang="en-GB"/>
          </a:p>
        </p:txBody>
      </p:sp>
    </p:spTree>
  </p:cSld>
  <p:clrMapOvr>
    <a:masterClrMapping/>
  </p:clrMapOvr>
  <p:transition>
    <p:randomBar dir="vert"/>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Nur Titel">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de-DE" smtClean="0"/>
              <a:t>Titelmasterformat durch Klicken bearbeiten</a:t>
            </a:r>
            <a:endParaRPr/>
          </a:p>
        </p:txBody>
      </p:sp>
      <p:sp>
        <p:nvSpPr>
          <p:cNvPr id="3" name="Date Placeholder 2"/>
          <p:cNvSpPr>
            <a:spLocks noGrp="1"/>
          </p:cNvSpPr>
          <p:nvPr>
            <p:ph type="dt" sz="half" idx="10"/>
          </p:nvPr>
        </p:nvSpPr>
        <p:spPr/>
        <p:txBody>
          <a:bodyPr/>
          <a:lstStyle/>
          <a:p>
            <a:fld id="{05B3018C-2D18-46D3-8185-70B84FCEDA91}" type="datetimeFigureOut">
              <a:rPr lang="en-GB" smtClean="0"/>
              <a:pPr/>
              <a:t>29/03/2014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D246688-DF95-46B3-8BD7-B6A9E41973F3}" type="slidenum">
              <a:rPr lang="en-GB" smtClean="0"/>
              <a:pPr/>
              <a:t>‹Nr.›</a:t>
            </a:fld>
            <a:endParaRPr lang="en-GB"/>
          </a:p>
        </p:txBody>
      </p:sp>
    </p:spTree>
  </p:cSld>
  <p:clrMapOvr>
    <a:masterClrMapping/>
  </p:clrMapOvr>
  <p:transition>
    <p:randomBar dir="vert"/>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Leer">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5B3018C-2D18-46D3-8185-70B84FCEDA91}" type="datetimeFigureOut">
              <a:rPr lang="en-GB" smtClean="0"/>
              <a:pPr/>
              <a:t>29/03/2014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AD246688-DF95-46B3-8BD7-B6A9E41973F3}" type="slidenum">
              <a:rPr lang="en-GB" smtClean="0"/>
              <a:pPr/>
              <a:t>‹Nr.›</a:t>
            </a:fld>
            <a:endParaRPr lang="en-GB"/>
          </a:p>
        </p:txBody>
      </p:sp>
    </p:spTree>
  </p:cSld>
  <p:clrMapOvr>
    <a:masterClrMapping/>
  </p:clrMapOvr>
  <p:transition>
    <p:randomBar dir="vert"/>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Inhalt mit Überschrift">
    <p:spTree>
      <p:nvGrpSpPr>
        <p:cNvPr id="1" name=""/>
        <p:cNvGrpSpPr/>
        <p:nvPr/>
      </p:nvGrpSpPr>
      <p:grpSpPr>
        <a:xfrm>
          <a:off x="0" y="0"/>
          <a:ext cx="0" cy="0"/>
          <a:chOff x="0" y="0"/>
          <a:chExt cx="0" cy="0"/>
        </a:xfrm>
      </p:grpSpPr>
      <p:pic>
        <p:nvPicPr>
          <p:cNvPr id="8" name="Picture 7" descr="moonlight - two content.png"/>
          <p:cNvPicPr>
            <a:picLocks noChangeAspect="1"/>
          </p:cNvPicPr>
          <p:nvPr/>
        </p:nvPicPr>
        <p:blipFill>
          <a:blip r:embed="rId2" cstate="print"/>
          <a:srcRect l="2281" t="1035" r="4562"/>
          <a:stretch>
            <a:fillRect/>
          </a:stretch>
        </p:blipFill>
        <p:spPr>
          <a:xfrm>
            <a:off x="0" y="0"/>
            <a:ext cx="9144000" cy="6854302"/>
          </a:xfrm>
          <a:prstGeom prst="rect">
            <a:avLst/>
          </a:prstGeom>
        </p:spPr>
      </p:pic>
      <p:sp>
        <p:nvSpPr>
          <p:cNvPr id="2" name="Title 1"/>
          <p:cNvSpPr>
            <a:spLocks noGrp="1"/>
          </p:cNvSpPr>
          <p:nvPr>
            <p:ph type="title"/>
          </p:nvPr>
        </p:nvSpPr>
        <p:spPr>
          <a:xfrm>
            <a:off x="301752" y="1033272"/>
            <a:ext cx="1298448" cy="2624328"/>
          </a:xfrm>
        </p:spPr>
        <p:txBody>
          <a:bodyPr anchor="t" anchorCtr="0"/>
          <a:lstStyle>
            <a:lvl1pPr algn="l">
              <a:defRPr sz="2000" b="1"/>
            </a:lvl1pPr>
          </a:lstStyle>
          <a:p>
            <a:r>
              <a:rPr lang="de-DE" smtClean="0"/>
              <a:t>Titelmasterformat durch Klicken bearbeiten</a:t>
            </a:r>
            <a:endParaRPr/>
          </a:p>
        </p:txBody>
      </p:sp>
      <p:sp>
        <p:nvSpPr>
          <p:cNvPr id="3" name="Content Placeholder 2"/>
          <p:cNvSpPr>
            <a:spLocks noGrp="1"/>
          </p:cNvSpPr>
          <p:nvPr>
            <p:ph idx="1"/>
          </p:nvPr>
        </p:nvSpPr>
        <p:spPr>
          <a:xfrm>
            <a:off x="2133600" y="1371600"/>
            <a:ext cx="4953000" cy="3886200"/>
          </a:xfrm>
        </p:spPr>
        <p:txBody>
          <a:bodyPr>
            <a:normAutofit/>
          </a:bodyPr>
          <a:lstStyle>
            <a:lvl1pPr>
              <a:defRPr sz="2000"/>
            </a:lvl1pPr>
            <a:lvl2pPr>
              <a:defRPr sz="1800"/>
            </a:lvl2pPr>
            <a:lvl3pPr>
              <a:defRPr sz="1800"/>
            </a:lvl3pPr>
            <a:lvl4pPr>
              <a:defRPr sz="1800"/>
            </a:lvl4pPr>
            <a:lvl5pPr>
              <a:defRPr sz="1800"/>
            </a:lvl5pPr>
            <a:lvl6pPr>
              <a:defRPr sz="2000"/>
            </a:lvl6pPr>
            <a:lvl7pPr>
              <a:defRPr sz="2000"/>
            </a:lvl7pPr>
            <a:lvl8pPr>
              <a:defRPr sz="2000"/>
            </a:lvl8pPr>
            <a:lvl9pPr>
              <a:defRPr sz="2000"/>
            </a:lvl9pPr>
          </a:lstStyle>
          <a:p>
            <a:pPr lvl="0"/>
            <a:r>
              <a:rPr lang="de-DE" smtClean="0"/>
              <a:t>Textmasterformate durch Klicken bearbeiten</a:t>
            </a:r>
          </a:p>
          <a:p>
            <a:pPr lvl="1"/>
            <a:r>
              <a:rPr lang="de-DE" smtClean="0"/>
              <a:t>Zweite Ebene</a:t>
            </a:r>
          </a:p>
          <a:p>
            <a:pPr lvl="2"/>
            <a:r>
              <a:rPr lang="de-DE" smtClean="0"/>
              <a:t>Dritte Ebene</a:t>
            </a:r>
          </a:p>
          <a:p>
            <a:pPr lvl="3"/>
            <a:r>
              <a:rPr lang="de-DE" smtClean="0"/>
              <a:t>Vierte Ebene</a:t>
            </a:r>
          </a:p>
          <a:p>
            <a:pPr lvl="4"/>
            <a:r>
              <a:rPr lang="de-DE" smtClean="0"/>
              <a:t>Fünfte Ebene</a:t>
            </a:r>
            <a:endParaRPr/>
          </a:p>
        </p:txBody>
      </p:sp>
      <p:sp>
        <p:nvSpPr>
          <p:cNvPr id="4" name="Text Placeholder 3"/>
          <p:cNvSpPr>
            <a:spLocks noGrp="1"/>
          </p:cNvSpPr>
          <p:nvPr>
            <p:ph type="body" sz="half" idx="2"/>
          </p:nvPr>
        </p:nvSpPr>
        <p:spPr>
          <a:xfrm>
            <a:off x="3127248" y="5486400"/>
            <a:ext cx="4498848" cy="75895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de-DE" smtClean="0"/>
              <a:t>Textmasterformate durch Klicken bearbeiten</a:t>
            </a:r>
          </a:p>
        </p:txBody>
      </p:sp>
      <p:sp>
        <p:nvSpPr>
          <p:cNvPr id="5" name="Date Placeholder 4"/>
          <p:cNvSpPr>
            <a:spLocks noGrp="1"/>
          </p:cNvSpPr>
          <p:nvPr>
            <p:ph type="dt" sz="half" idx="10"/>
          </p:nvPr>
        </p:nvSpPr>
        <p:spPr/>
        <p:txBody>
          <a:bodyPr/>
          <a:lstStyle/>
          <a:p>
            <a:fld id="{05B3018C-2D18-46D3-8185-70B84FCEDA91}" type="datetimeFigureOut">
              <a:rPr lang="en-GB" smtClean="0"/>
              <a:pPr/>
              <a:t>29/03/2014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D246688-DF95-46B3-8BD7-B6A9E41973F3}" type="slidenum">
              <a:rPr lang="en-GB" smtClean="0"/>
              <a:pPr/>
              <a:t>‹Nr.›</a:t>
            </a:fld>
            <a:endParaRPr lang="en-GB"/>
          </a:p>
        </p:txBody>
      </p:sp>
    </p:spTree>
  </p:cSld>
  <p:clrMapOvr>
    <a:masterClrMapping/>
  </p:clrMapOvr>
  <p:transition>
    <p:randomBar dir="vert"/>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Bild mit Überschrift">
    <p:spTree>
      <p:nvGrpSpPr>
        <p:cNvPr id="1" name=""/>
        <p:cNvGrpSpPr/>
        <p:nvPr/>
      </p:nvGrpSpPr>
      <p:grpSpPr>
        <a:xfrm>
          <a:off x="0" y="0"/>
          <a:ext cx="0" cy="0"/>
          <a:chOff x="0" y="0"/>
          <a:chExt cx="0" cy="0"/>
        </a:xfrm>
      </p:grpSpPr>
      <p:pic>
        <p:nvPicPr>
          <p:cNvPr id="8" name="Picture 7" descr="moonlight - two content.png"/>
          <p:cNvPicPr>
            <a:picLocks noChangeAspect="1"/>
          </p:cNvPicPr>
          <p:nvPr/>
        </p:nvPicPr>
        <p:blipFill>
          <a:blip r:embed="rId2" cstate="print"/>
          <a:srcRect l="2281" t="1035" r="4562"/>
          <a:stretch>
            <a:fillRect/>
          </a:stretch>
        </p:blipFill>
        <p:spPr>
          <a:xfrm>
            <a:off x="0" y="0"/>
            <a:ext cx="9144000" cy="6854302"/>
          </a:xfrm>
          <a:prstGeom prst="rect">
            <a:avLst/>
          </a:prstGeom>
        </p:spPr>
      </p:pic>
      <p:sp>
        <p:nvSpPr>
          <p:cNvPr id="2" name="Title 1"/>
          <p:cNvSpPr>
            <a:spLocks noGrp="1"/>
          </p:cNvSpPr>
          <p:nvPr>
            <p:ph type="title"/>
          </p:nvPr>
        </p:nvSpPr>
        <p:spPr>
          <a:xfrm>
            <a:off x="304800" y="1033462"/>
            <a:ext cx="1295400" cy="2624138"/>
          </a:xfrm>
        </p:spPr>
        <p:txBody>
          <a:bodyPr anchor="t" anchorCtr="0"/>
          <a:lstStyle>
            <a:lvl1pPr algn="l">
              <a:defRPr sz="2000" b="1"/>
            </a:lvl1pPr>
          </a:lstStyle>
          <a:p>
            <a:r>
              <a:rPr lang="de-DE" smtClean="0"/>
              <a:t>Titelmasterformat durch Klicken bearbeiten</a:t>
            </a:r>
            <a:endParaRPr/>
          </a:p>
        </p:txBody>
      </p:sp>
      <p:sp>
        <p:nvSpPr>
          <p:cNvPr id="3" name="Picture Placeholder 2"/>
          <p:cNvSpPr>
            <a:spLocks noGrp="1"/>
          </p:cNvSpPr>
          <p:nvPr>
            <p:ph type="pic" idx="1"/>
          </p:nvPr>
        </p:nvSpPr>
        <p:spPr>
          <a:xfrm>
            <a:off x="1905000" y="914400"/>
            <a:ext cx="5486400" cy="4495800"/>
          </a:xfrm>
          <a:prstGeom prst="ellipse">
            <a:avLst/>
          </a:prstGeom>
          <a:effectLst>
            <a:innerShdw blurRad="254000">
              <a:schemeClr val="tx1"/>
            </a:innerShdw>
            <a:softEdge rad="127000"/>
          </a:effectLst>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de-DE" smtClean="0"/>
              <a:t>Bild durch Klicken auf Symbol hinzufügen</a:t>
            </a:r>
            <a:endParaRPr/>
          </a:p>
        </p:txBody>
      </p:sp>
      <p:sp>
        <p:nvSpPr>
          <p:cNvPr id="4" name="Text Placeholder 3"/>
          <p:cNvSpPr>
            <a:spLocks noGrp="1"/>
          </p:cNvSpPr>
          <p:nvPr>
            <p:ph type="body" sz="half" idx="2"/>
          </p:nvPr>
        </p:nvSpPr>
        <p:spPr>
          <a:xfrm>
            <a:off x="3124200" y="5486400"/>
            <a:ext cx="4495800" cy="762000"/>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de-DE" smtClean="0"/>
              <a:t>Textmasterformate durch Klicken bearbeiten</a:t>
            </a:r>
          </a:p>
        </p:txBody>
      </p:sp>
      <p:sp>
        <p:nvSpPr>
          <p:cNvPr id="5" name="Date Placeholder 4"/>
          <p:cNvSpPr>
            <a:spLocks noGrp="1"/>
          </p:cNvSpPr>
          <p:nvPr>
            <p:ph type="dt" sz="half" idx="10"/>
          </p:nvPr>
        </p:nvSpPr>
        <p:spPr/>
        <p:txBody>
          <a:bodyPr/>
          <a:lstStyle/>
          <a:p>
            <a:fld id="{05B3018C-2D18-46D3-8185-70B84FCEDA91}" type="datetimeFigureOut">
              <a:rPr lang="en-GB" smtClean="0"/>
              <a:pPr/>
              <a:t>29/03/2014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D246688-DF95-46B3-8BD7-B6A9E41973F3}" type="slidenum">
              <a:rPr lang="en-GB" smtClean="0"/>
              <a:pPr/>
              <a:t>‹Nr.›</a:t>
            </a:fld>
            <a:endParaRPr lang="en-GB"/>
          </a:p>
        </p:txBody>
      </p:sp>
    </p:spTree>
  </p:cSld>
  <p:clrMapOvr>
    <a:masterClrMapping/>
  </p:clrMapOvr>
  <p:transition>
    <p:randomBar dir="vert"/>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el und vertikaler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de-DE" smtClean="0"/>
              <a:t>Titelmasterformat durch Klicken bearbeiten</a:t>
            </a:r>
            <a:endParaRPr/>
          </a:p>
        </p:txBody>
      </p:sp>
      <p:sp>
        <p:nvSpPr>
          <p:cNvPr id="3" name="Vertical Text Placeholder 2"/>
          <p:cNvSpPr>
            <a:spLocks noGrp="1"/>
          </p:cNvSpPr>
          <p:nvPr>
            <p:ph type="body" orient="vert" idx="1"/>
          </p:nvPr>
        </p:nvSpPr>
        <p:spPr>
          <a:xfrm>
            <a:off x="1976438" y="1981201"/>
            <a:ext cx="5325315" cy="3841375"/>
          </a:xfrm>
        </p:spPr>
        <p:txBody>
          <a:bodyPr vert="eaVert"/>
          <a:lstStyle/>
          <a:p>
            <a:pPr lvl="0"/>
            <a:r>
              <a:rPr lang="de-DE" smtClean="0"/>
              <a:t>Textmasterformate durch Klicken bearbeiten</a:t>
            </a:r>
          </a:p>
          <a:p>
            <a:pPr lvl="1"/>
            <a:r>
              <a:rPr lang="de-DE" smtClean="0"/>
              <a:t>Zweite Ebene</a:t>
            </a:r>
          </a:p>
          <a:p>
            <a:pPr lvl="2"/>
            <a:r>
              <a:rPr lang="de-DE" smtClean="0"/>
              <a:t>Dritte Ebene</a:t>
            </a:r>
          </a:p>
          <a:p>
            <a:pPr lvl="3"/>
            <a:r>
              <a:rPr lang="de-DE" smtClean="0"/>
              <a:t>Vierte Ebene</a:t>
            </a:r>
          </a:p>
          <a:p>
            <a:pPr lvl="4"/>
            <a:r>
              <a:rPr lang="de-DE" smtClean="0"/>
              <a:t>Fünfte Ebene</a:t>
            </a:r>
            <a:endParaRPr/>
          </a:p>
        </p:txBody>
      </p:sp>
      <p:sp>
        <p:nvSpPr>
          <p:cNvPr id="4" name="Date Placeholder 3"/>
          <p:cNvSpPr>
            <a:spLocks noGrp="1"/>
          </p:cNvSpPr>
          <p:nvPr>
            <p:ph type="dt" sz="half" idx="10"/>
          </p:nvPr>
        </p:nvSpPr>
        <p:spPr/>
        <p:txBody>
          <a:bodyPr/>
          <a:lstStyle/>
          <a:p>
            <a:fld id="{05B3018C-2D18-46D3-8185-70B84FCEDA91}" type="datetimeFigureOut">
              <a:rPr lang="en-GB" smtClean="0"/>
              <a:pPr/>
              <a:t>29/03/2014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D246688-DF95-46B3-8BD7-B6A9E41973F3}" type="slidenum">
              <a:rPr lang="en-GB" smtClean="0"/>
              <a:pPr/>
              <a:t>‹Nr.›</a:t>
            </a:fld>
            <a:endParaRPr lang="en-GB"/>
          </a:p>
        </p:txBody>
      </p:sp>
    </p:spTree>
  </p:cSld>
  <p:clrMapOvr>
    <a:masterClrMapping/>
  </p:clrMapOvr>
  <p:transition>
    <p:randomBar dir="vert"/>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kaler Titel u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086600" y="793751"/>
            <a:ext cx="1371600" cy="5041900"/>
          </a:xfrm>
        </p:spPr>
        <p:txBody>
          <a:bodyPr vert="eaVert"/>
          <a:lstStyle/>
          <a:p>
            <a:r>
              <a:rPr lang="de-DE" smtClean="0"/>
              <a:t>Titelmasterformat durch Klicken bearbeiten</a:t>
            </a:r>
            <a:endParaRPr/>
          </a:p>
        </p:txBody>
      </p:sp>
      <p:sp>
        <p:nvSpPr>
          <p:cNvPr id="3" name="Vertical Text Placeholder 2"/>
          <p:cNvSpPr>
            <a:spLocks noGrp="1"/>
          </p:cNvSpPr>
          <p:nvPr>
            <p:ph type="body" orient="vert" idx="1"/>
          </p:nvPr>
        </p:nvSpPr>
        <p:spPr>
          <a:xfrm>
            <a:off x="1976438" y="793751"/>
            <a:ext cx="4500562" cy="5041900"/>
          </a:xfrm>
        </p:spPr>
        <p:txBody>
          <a:bodyPr vert="eaVert"/>
          <a:lstStyle/>
          <a:p>
            <a:pPr lvl="0"/>
            <a:r>
              <a:rPr lang="de-DE" smtClean="0"/>
              <a:t>Textmasterformate durch Klicken bearbeiten</a:t>
            </a:r>
          </a:p>
          <a:p>
            <a:pPr lvl="1"/>
            <a:r>
              <a:rPr lang="de-DE" smtClean="0"/>
              <a:t>Zweite Ebene</a:t>
            </a:r>
          </a:p>
          <a:p>
            <a:pPr lvl="2"/>
            <a:r>
              <a:rPr lang="de-DE" smtClean="0"/>
              <a:t>Dritte Ebene</a:t>
            </a:r>
          </a:p>
          <a:p>
            <a:pPr lvl="3"/>
            <a:r>
              <a:rPr lang="de-DE" smtClean="0"/>
              <a:t>Vierte Ebene</a:t>
            </a:r>
          </a:p>
          <a:p>
            <a:pPr lvl="4"/>
            <a:r>
              <a:rPr lang="de-DE" smtClean="0"/>
              <a:t>Fünfte Ebene</a:t>
            </a:r>
            <a:endParaRPr/>
          </a:p>
        </p:txBody>
      </p:sp>
      <p:sp>
        <p:nvSpPr>
          <p:cNvPr id="4" name="Date Placeholder 3"/>
          <p:cNvSpPr>
            <a:spLocks noGrp="1"/>
          </p:cNvSpPr>
          <p:nvPr>
            <p:ph type="dt" sz="half" idx="10"/>
          </p:nvPr>
        </p:nvSpPr>
        <p:spPr/>
        <p:txBody>
          <a:bodyPr/>
          <a:lstStyle/>
          <a:p>
            <a:fld id="{05B3018C-2D18-46D3-8185-70B84FCEDA91}" type="datetimeFigureOut">
              <a:rPr lang="en-GB" smtClean="0"/>
              <a:pPr/>
              <a:t>29/03/2014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D246688-DF95-46B3-8BD7-B6A9E41973F3}" type="slidenum">
              <a:rPr lang="en-GB" smtClean="0"/>
              <a:pPr/>
              <a:t>‹Nr.›</a:t>
            </a:fld>
            <a:endParaRPr lang="en-GB"/>
          </a:p>
        </p:txBody>
      </p:sp>
    </p:spTree>
  </p:cSld>
  <p:clrMapOvr>
    <a:masterClrMapping/>
  </p:clrMapOvr>
  <p:transition>
    <p:randomBar dir="vert"/>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3.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2.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pic>
        <p:nvPicPr>
          <p:cNvPr id="12" name="Picture 11" descr="moonlight master 2.png"/>
          <p:cNvPicPr>
            <a:picLocks noChangeAspect="1"/>
          </p:cNvPicPr>
          <p:nvPr/>
        </p:nvPicPr>
        <p:blipFill>
          <a:blip r:embed="rId13" cstate="print"/>
          <a:srcRect l="2391" t="1099" r="1988"/>
          <a:stretch>
            <a:fillRect/>
          </a:stretch>
        </p:blipFill>
        <p:spPr>
          <a:xfrm>
            <a:off x="0" y="0"/>
            <a:ext cx="9144000" cy="6858000"/>
          </a:xfrm>
          <a:prstGeom prst="rect">
            <a:avLst/>
          </a:prstGeom>
        </p:spPr>
      </p:pic>
      <p:sp>
        <p:nvSpPr>
          <p:cNvPr id="2" name="Title Placeholder 1"/>
          <p:cNvSpPr>
            <a:spLocks noGrp="1"/>
          </p:cNvSpPr>
          <p:nvPr>
            <p:ph type="title"/>
          </p:nvPr>
        </p:nvSpPr>
        <p:spPr>
          <a:xfrm>
            <a:off x="1981201" y="792162"/>
            <a:ext cx="5311562" cy="808038"/>
          </a:xfrm>
          <a:prstGeom prst="rect">
            <a:avLst/>
          </a:prstGeom>
        </p:spPr>
        <p:txBody>
          <a:bodyPr vert="horz" lIns="91440" tIns="45720" rIns="91440" bIns="45720" rtlCol="0" anchor="ctr">
            <a:normAutofit/>
          </a:bodyPr>
          <a:lstStyle/>
          <a:p>
            <a:r>
              <a:rPr lang="de-DE" smtClean="0"/>
              <a:t>Titelmasterformat durch Klicken bearbeiten</a:t>
            </a:r>
            <a:endParaRPr/>
          </a:p>
        </p:txBody>
      </p:sp>
      <p:sp>
        <p:nvSpPr>
          <p:cNvPr id="3" name="Text Placeholder 2"/>
          <p:cNvSpPr>
            <a:spLocks noGrp="1"/>
          </p:cNvSpPr>
          <p:nvPr>
            <p:ph type="body" idx="1"/>
          </p:nvPr>
        </p:nvSpPr>
        <p:spPr>
          <a:xfrm>
            <a:off x="2286000" y="1981201"/>
            <a:ext cx="5015753" cy="3841375"/>
          </a:xfrm>
          <a:prstGeom prst="rect">
            <a:avLst/>
          </a:prstGeom>
        </p:spPr>
        <p:txBody>
          <a:bodyPr vert="horz" lIns="91440" tIns="45720" rIns="91440" bIns="45720" rtlCol="0">
            <a:normAutofit/>
          </a:bodyPr>
          <a:lstStyle/>
          <a:p>
            <a:pPr lvl="0"/>
            <a:r>
              <a:rPr lang="de-DE" smtClean="0"/>
              <a:t>Textmasterformate durch Klicken bearbeiten</a:t>
            </a:r>
          </a:p>
          <a:p>
            <a:pPr lvl="1"/>
            <a:r>
              <a:rPr lang="de-DE" smtClean="0"/>
              <a:t>Zweite Ebene</a:t>
            </a:r>
          </a:p>
          <a:p>
            <a:pPr lvl="2"/>
            <a:r>
              <a:rPr lang="de-DE" smtClean="0"/>
              <a:t>Dritte Ebene</a:t>
            </a:r>
          </a:p>
          <a:p>
            <a:pPr lvl="3"/>
            <a:r>
              <a:rPr lang="de-DE" smtClean="0"/>
              <a:t>Vierte Ebene</a:t>
            </a:r>
          </a:p>
          <a:p>
            <a:pPr lvl="4"/>
            <a:r>
              <a:rPr lang="de-DE" smtClean="0"/>
              <a:t>Fünfte Ebene</a:t>
            </a:r>
            <a:endParaRPr/>
          </a:p>
        </p:txBody>
      </p:sp>
      <p:sp>
        <p:nvSpPr>
          <p:cNvPr id="4" name="Date Placeholder 3"/>
          <p:cNvSpPr>
            <a:spLocks noGrp="1"/>
          </p:cNvSpPr>
          <p:nvPr>
            <p:ph type="dt" sz="half" idx="2"/>
          </p:nvPr>
        </p:nvSpPr>
        <p:spPr>
          <a:xfrm>
            <a:off x="228600" y="6347908"/>
            <a:ext cx="2133600" cy="182880"/>
          </a:xfrm>
          <a:prstGeom prst="rect">
            <a:avLst/>
          </a:prstGeom>
        </p:spPr>
        <p:txBody>
          <a:bodyPr vert="horz" lIns="91440" tIns="45720" rIns="91440" bIns="45720" rtlCol="0" anchor="ctr"/>
          <a:lstStyle>
            <a:lvl1pPr algn="l">
              <a:defRPr sz="1100">
                <a:solidFill>
                  <a:schemeClr val="bg2"/>
                </a:solidFill>
              </a:defRPr>
            </a:lvl1pPr>
          </a:lstStyle>
          <a:p>
            <a:fld id="{05B3018C-2D18-46D3-8185-70B84FCEDA91}" type="datetimeFigureOut">
              <a:rPr lang="en-GB" smtClean="0"/>
              <a:pPr/>
              <a:t>29/03/2014</a:t>
            </a:fld>
            <a:endParaRPr lang="en-GB"/>
          </a:p>
        </p:txBody>
      </p:sp>
      <p:sp>
        <p:nvSpPr>
          <p:cNvPr id="5" name="Footer Placeholder 4"/>
          <p:cNvSpPr>
            <a:spLocks noGrp="1"/>
          </p:cNvSpPr>
          <p:nvPr>
            <p:ph type="ftr" sz="quarter" idx="3"/>
          </p:nvPr>
        </p:nvSpPr>
        <p:spPr>
          <a:xfrm>
            <a:off x="228600" y="6544234"/>
            <a:ext cx="2895600" cy="182880"/>
          </a:xfrm>
          <a:prstGeom prst="rect">
            <a:avLst/>
          </a:prstGeom>
        </p:spPr>
        <p:txBody>
          <a:bodyPr vert="horz" lIns="91440" tIns="45720" rIns="91440" bIns="45720" rtlCol="0" anchor="ctr"/>
          <a:lstStyle>
            <a:lvl1pPr algn="l">
              <a:defRPr sz="1100">
                <a:solidFill>
                  <a:schemeClr val="bg2"/>
                </a:solidFill>
              </a:defRPr>
            </a:lvl1pPr>
          </a:lstStyle>
          <a:p>
            <a:endParaRPr lang="en-GB"/>
          </a:p>
        </p:txBody>
      </p:sp>
      <p:sp>
        <p:nvSpPr>
          <p:cNvPr id="6" name="Slide Number Placeholder 5"/>
          <p:cNvSpPr>
            <a:spLocks noGrp="1"/>
          </p:cNvSpPr>
          <p:nvPr>
            <p:ph type="sldNum" sz="quarter" idx="4"/>
          </p:nvPr>
        </p:nvSpPr>
        <p:spPr>
          <a:xfrm>
            <a:off x="228600" y="6033246"/>
            <a:ext cx="1066800" cy="215154"/>
          </a:xfrm>
          <a:prstGeom prst="rect">
            <a:avLst/>
          </a:prstGeom>
        </p:spPr>
        <p:txBody>
          <a:bodyPr vert="horz" lIns="91440" tIns="45720" rIns="91440" bIns="45720" rtlCol="0" anchor="ctr"/>
          <a:lstStyle>
            <a:lvl1pPr algn="l">
              <a:defRPr sz="1300">
                <a:solidFill>
                  <a:schemeClr val="bg2"/>
                </a:solidFill>
              </a:defRPr>
            </a:lvl1pPr>
          </a:lstStyle>
          <a:p>
            <a:fld id="{AD246688-DF95-46B3-8BD7-B6A9E41973F3}" type="slidenum">
              <a:rPr lang="en-GB" smtClean="0"/>
              <a:pPr/>
              <a:t>‹Nr.›</a:t>
            </a:fld>
            <a:endParaRPr lang="en-GB"/>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ransition>
    <p:randomBar dir="vert"/>
  </p:transition>
  <p:txStyles>
    <p:titleStyle>
      <a:lvl1pPr algn="l" defTabSz="914400" rtl="0" eaLnBrk="1" latinLnBrk="0" hangingPunct="1">
        <a:spcBef>
          <a:spcPct val="0"/>
        </a:spcBef>
        <a:buNone/>
        <a:defRPr sz="3600" kern="1200">
          <a:gradFill>
            <a:gsLst>
              <a:gs pos="0">
                <a:schemeClr val="bg1"/>
              </a:gs>
              <a:gs pos="90000">
                <a:schemeClr val="bg2">
                  <a:lumMod val="90000"/>
                </a:schemeClr>
              </a:gs>
            </a:gsLst>
            <a:lin ang="5400000" scaled="0"/>
          </a:gradFill>
          <a:effectLst>
            <a:reflection blurRad="6350" stA="55000" endA="300" endPos="25500" dir="5400000" sy="-100000" algn="bl" rotWithShape="0"/>
          </a:effectLst>
          <a:latin typeface="+mj-lt"/>
          <a:ea typeface="+mj-ea"/>
          <a:cs typeface="+mj-cs"/>
        </a:defRPr>
      </a:lvl1pPr>
    </p:titleStyle>
    <p:bodyStyle>
      <a:lvl1pPr marL="228600" indent="-228600" algn="l" defTabSz="914400" rtl="0" eaLnBrk="1" latinLnBrk="0" hangingPunct="1">
        <a:spcBef>
          <a:spcPts val="1200"/>
        </a:spcBef>
        <a:buClr>
          <a:schemeClr val="bg2"/>
        </a:buClr>
        <a:buFontTx/>
        <a:buBlip>
          <a:blip r:embed="rId14"/>
        </a:buBlip>
        <a:defRPr sz="2200" kern="1200">
          <a:gradFill>
            <a:gsLst>
              <a:gs pos="0">
                <a:schemeClr val="bg1"/>
              </a:gs>
              <a:gs pos="90000">
                <a:schemeClr val="bg2">
                  <a:lumMod val="90000"/>
                </a:schemeClr>
              </a:gs>
            </a:gsLst>
            <a:lin ang="5400000" scaled="0"/>
          </a:gradFill>
          <a:latin typeface="+mn-lt"/>
          <a:ea typeface="+mn-ea"/>
          <a:cs typeface="+mn-cs"/>
        </a:defRPr>
      </a:lvl1pPr>
      <a:lvl2pPr marL="457200" indent="-228600" algn="l" defTabSz="914400" rtl="0" eaLnBrk="1" latinLnBrk="0" hangingPunct="1">
        <a:spcBef>
          <a:spcPts val="1200"/>
        </a:spcBef>
        <a:buFontTx/>
        <a:buBlip>
          <a:blip r:embed="rId15"/>
        </a:buBlip>
        <a:defRPr sz="2000" kern="1200">
          <a:gradFill>
            <a:gsLst>
              <a:gs pos="0">
                <a:schemeClr val="bg1"/>
              </a:gs>
              <a:gs pos="90000">
                <a:schemeClr val="bg2">
                  <a:lumMod val="90000"/>
                </a:schemeClr>
              </a:gs>
            </a:gsLst>
            <a:lin ang="5400000" scaled="0"/>
          </a:gradFill>
          <a:latin typeface="+mn-lt"/>
          <a:ea typeface="+mn-ea"/>
          <a:cs typeface="+mn-cs"/>
        </a:defRPr>
      </a:lvl2pPr>
      <a:lvl3pPr marL="685800" indent="-228600" algn="l" defTabSz="914400" rtl="0" eaLnBrk="1" latinLnBrk="0" hangingPunct="1">
        <a:spcBef>
          <a:spcPts val="1200"/>
        </a:spcBef>
        <a:buFontTx/>
        <a:buBlip>
          <a:blip r:embed="rId15"/>
        </a:buBlip>
        <a:defRPr sz="2000" kern="1200">
          <a:gradFill>
            <a:gsLst>
              <a:gs pos="0">
                <a:schemeClr val="bg1"/>
              </a:gs>
              <a:gs pos="90000">
                <a:schemeClr val="bg2">
                  <a:lumMod val="90000"/>
                </a:schemeClr>
              </a:gs>
            </a:gsLst>
            <a:lin ang="5400000" scaled="0"/>
          </a:gradFill>
          <a:latin typeface="+mn-lt"/>
          <a:ea typeface="+mn-ea"/>
          <a:cs typeface="+mn-cs"/>
        </a:defRPr>
      </a:lvl3pPr>
      <a:lvl4pPr marL="914400" indent="-228600" algn="l" defTabSz="914400" rtl="0" eaLnBrk="1" latinLnBrk="0" hangingPunct="1">
        <a:spcBef>
          <a:spcPts val="1200"/>
        </a:spcBef>
        <a:buFontTx/>
        <a:buBlip>
          <a:blip r:embed="rId15"/>
        </a:buBlip>
        <a:defRPr sz="2000" kern="1200">
          <a:gradFill>
            <a:gsLst>
              <a:gs pos="0">
                <a:schemeClr val="bg1"/>
              </a:gs>
              <a:gs pos="90000">
                <a:schemeClr val="bg2">
                  <a:lumMod val="90000"/>
                </a:schemeClr>
              </a:gs>
            </a:gsLst>
            <a:lin ang="5400000" scaled="0"/>
          </a:gradFill>
          <a:latin typeface="+mn-lt"/>
          <a:ea typeface="+mn-ea"/>
          <a:cs typeface="+mn-cs"/>
        </a:defRPr>
      </a:lvl4pPr>
      <a:lvl5pPr marL="1143000" indent="-228600" algn="l" defTabSz="914400" rtl="0" eaLnBrk="1" latinLnBrk="0" hangingPunct="1">
        <a:spcBef>
          <a:spcPts val="1200"/>
        </a:spcBef>
        <a:buFontTx/>
        <a:buBlip>
          <a:blip r:embed="rId15"/>
        </a:buBlip>
        <a:defRPr sz="2000" kern="1200">
          <a:gradFill>
            <a:gsLst>
              <a:gs pos="0">
                <a:schemeClr val="bg1"/>
              </a:gs>
              <a:gs pos="90000">
                <a:schemeClr val="bg2">
                  <a:lumMod val="90000"/>
                </a:schemeClr>
              </a:gs>
            </a:gsLst>
            <a:lin ang="5400000" scaled="0"/>
          </a:gra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7.jpeg"/></Relationships>
</file>

<file path=ppt/slides/_rels/slide4.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9.jpeg"/><Relationship Id="rId1" Type="http://schemas.openxmlformats.org/officeDocument/2006/relationships/slideLayout" Target="../slideLayouts/slideLayout2.xml"/><Relationship Id="rId5" Type="http://schemas.openxmlformats.org/officeDocument/2006/relationships/image" Target="../media/image2.png"/><Relationship Id="rId4" Type="http://schemas.openxmlformats.org/officeDocument/2006/relationships/image" Target="../media/image11.jpeg"/></Relationships>
</file>

<file path=ppt/slides/_rels/slide9.xml.rels><?xml version="1.0" encoding="UTF-8" standalone="yes"?>
<Relationships xmlns="http://schemas.openxmlformats.org/package/2006/relationships"><Relationship Id="rId2" Type="http://schemas.openxmlformats.org/officeDocument/2006/relationships/image" Target="../media/image12.gif"/><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image" Target="../media/image15.jpeg"/><Relationship Id="rId1" Type="http://schemas.openxmlformats.org/officeDocument/2006/relationships/slideLayout" Target="../slideLayouts/slideLayout2.xml"/><Relationship Id="rId5" Type="http://schemas.openxmlformats.org/officeDocument/2006/relationships/image" Target="../media/image18.png"/><Relationship Id="rId4" Type="http://schemas.openxmlformats.org/officeDocument/2006/relationships/image" Target="../media/image17.jpeg"/></Relationships>
</file>

<file path=ppt/slides/_rels/slide12.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image" Target="../media/image19.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image" Target="../media/image21.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image" Target="../media/image25.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image" Target="../media/image25.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29.gif"/><Relationship Id="rId2" Type="http://schemas.openxmlformats.org/officeDocument/2006/relationships/image" Target="../media/image28.jpeg"/><Relationship Id="rId1" Type="http://schemas.openxmlformats.org/officeDocument/2006/relationships/slideLayout" Target="../slideLayouts/slideLayout2.xml"/><Relationship Id="rId4" Type="http://schemas.openxmlformats.org/officeDocument/2006/relationships/image" Target="../media/image30.jpeg"/></Relationships>
</file>

<file path=ppt/slides/_rels/slide19.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image" Target="../media/image31.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34.jpeg"/><Relationship Id="rId2" Type="http://schemas.openxmlformats.org/officeDocument/2006/relationships/image" Target="../media/image33.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35.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35.jpeg"/><Relationship Id="rId2" Type="http://schemas.openxmlformats.org/officeDocument/2006/relationships/image" Target="../media/image36.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38.jpeg"/><Relationship Id="rId2" Type="http://schemas.openxmlformats.org/officeDocument/2006/relationships/image" Target="../media/image37.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38.jpeg"/><Relationship Id="rId2" Type="http://schemas.openxmlformats.org/officeDocument/2006/relationships/image" Target="../media/image39.jpe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40.jpe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42.jpeg"/><Relationship Id="rId2" Type="http://schemas.openxmlformats.org/officeDocument/2006/relationships/image" Target="../media/image41.jpeg"/><Relationship Id="rId1" Type="http://schemas.openxmlformats.org/officeDocument/2006/relationships/slideLayout" Target="../slideLayouts/slideLayout2.xml"/><Relationship Id="rId4" Type="http://schemas.openxmlformats.org/officeDocument/2006/relationships/image" Target="../media/image43.jpeg"/></Relationships>
</file>

<file path=ppt/slides/_rels/slide27.xml.rels><?xml version="1.0" encoding="UTF-8" standalone="yes"?>
<Relationships xmlns="http://schemas.openxmlformats.org/package/2006/relationships"><Relationship Id="rId3" Type="http://schemas.openxmlformats.org/officeDocument/2006/relationships/image" Target="../media/image44.jpeg"/><Relationship Id="rId2" Type="http://schemas.openxmlformats.org/officeDocument/2006/relationships/image" Target="../media/image42.jpeg"/><Relationship Id="rId1" Type="http://schemas.openxmlformats.org/officeDocument/2006/relationships/slideLayout" Target="../slideLayouts/slideLayout2.xml"/><Relationship Id="rId4" Type="http://schemas.openxmlformats.org/officeDocument/2006/relationships/image" Target="../media/image45.jpeg"/></Relationships>
</file>

<file path=ppt/slides/_rels/slide28.xml.rels><?xml version="1.0" encoding="UTF-8" standalone="yes"?>
<Relationships xmlns="http://schemas.openxmlformats.org/package/2006/relationships"><Relationship Id="rId3" Type="http://schemas.openxmlformats.org/officeDocument/2006/relationships/image" Target="../media/image47.jpeg"/><Relationship Id="rId2" Type="http://schemas.openxmlformats.org/officeDocument/2006/relationships/image" Target="../media/image46.jpe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49.jpeg"/><Relationship Id="rId2" Type="http://schemas.openxmlformats.org/officeDocument/2006/relationships/image" Target="../media/image48.jpe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30.xml.rels><?xml version="1.0" encoding="UTF-8" standalone="yes"?>
<Relationships xmlns="http://schemas.openxmlformats.org/package/2006/relationships"><Relationship Id="rId3" Type="http://schemas.openxmlformats.org/officeDocument/2006/relationships/image" Target="../media/image51.jpeg"/><Relationship Id="rId2" Type="http://schemas.openxmlformats.org/officeDocument/2006/relationships/image" Target="../media/image50.jpeg"/><Relationship Id="rId1" Type="http://schemas.openxmlformats.org/officeDocument/2006/relationships/slideLayout" Target="../slideLayouts/slideLayout2.xml"/><Relationship Id="rId4" Type="http://schemas.openxmlformats.org/officeDocument/2006/relationships/image" Target="../media/image52.jpeg"/></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53.jpe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53.jpe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53.jpe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54.jpe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55.jpe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56.jpe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57.jpe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image" Target="../media/image58.jpe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image" Target="../media/image59.jpe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image" Target="../media/image61.jpeg"/><Relationship Id="rId2" Type="http://schemas.openxmlformats.org/officeDocument/2006/relationships/image" Target="../media/image60.jpe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image" Target="../media/image62.jpe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image" Target="../media/image63.jpeg"/><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image" Target="../media/image64.jpeg"/><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image" Target="../media/image65.jpeg"/><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image" Target="../media/image66.jpeg"/><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3" Type="http://schemas.openxmlformats.org/officeDocument/2006/relationships/image" Target="../media/image67.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image" Target="../media/image68.jpeg"/><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2" Type="http://schemas.openxmlformats.org/officeDocument/2006/relationships/image" Target="../media/image69.jpeg"/><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2" Type="http://schemas.openxmlformats.org/officeDocument/2006/relationships/image" Target="../media/image70.jpeg"/><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2" Type="http://schemas.openxmlformats.org/officeDocument/2006/relationships/image" Target="../media/image71.jpeg"/><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3" Type="http://schemas.openxmlformats.org/officeDocument/2006/relationships/image" Target="../media/image72.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2" Type="http://schemas.openxmlformats.org/officeDocument/2006/relationships/image" Target="../media/image73.jpeg"/><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2" Type="http://schemas.openxmlformats.org/officeDocument/2006/relationships/image" Target="../media/image74.jpeg"/><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2" Type="http://schemas.openxmlformats.org/officeDocument/2006/relationships/image" Target="../media/image75.jpeg"/><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2" Type="http://schemas.openxmlformats.org/officeDocument/2006/relationships/image" Target="../media/image76.jpeg"/><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2" Type="http://schemas.openxmlformats.org/officeDocument/2006/relationships/image" Target="../media/image77.jpeg"/><Relationship Id="rId1" Type="http://schemas.openxmlformats.org/officeDocument/2006/relationships/slideLayout" Target="../slideLayouts/slideLayout3.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3" Type="http://schemas.openxmlformats.org/officeDocument/2006/relationships/image" Target="../media/image79.gif"/><Relationship Id="rId2" Type="http://schemas.openxmlformats.org/officeDocument/2006/relationships/image" Target="../media/image78.jpeg"/><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3" Type="http://schemas.openxmlformats.org/officeDocument/2006/relationships/image" Target="../media/image79.gif"/><Relationship Id="rId2" Type="http://schemas.openxmlformats.org/officeDocument/2006/relationships/image" Target="../media/image78.jpeg"/><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2" Type="http://schemas.openxmlformats.org/officeDocument/2006/relationships/image" Target="../media/image80.jpeg"/><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2" Type="http://schemas.openxmlformats.org/officeDocument/2006/relationships/image" Target="../media/image81.jpeg"/><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2" Type="http://schemas.openxmlformats.org/officeDocument/2006/relationships/image" Target="../media/image82.jpeg"/><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2" Type="http://schemas.openxmlformats.org/officeDocument/2006/relationships/image" Target="../media/image82.jpeg"/><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3" Type="http://schemas.openxmlformats.org/officeDocument/2006/relationships/image" Target="../media/image84.jpeg"/><Relationship Id="rId2" Type="http://schemas.openxmlformats.org/officeDocument/2006/relationships/image" Target="../media/image83.gif"/><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3" Type="http://schemas.openxmlformats.org/officeDocument/2006/relationships/image" Target="../media/image85.gif"/><Relationship Id="rId2" Type="http://schemas.openxmlformats.org/officeDocument/2006/relationships/image" Target="../media/image82.jpeg"/><Relationship Id="rId1" Type="http://schemas.openxmlformats.org/officeDocument/2006/relationships/slideLayout" Target="../slideLayouts/slideLayout2.xml"/></Relationships>
</file>

<file path=ppt/slides/_rels/slide69.xml.rels><?xml version="1.0" encoding="UTF-8" standalone="yes"?>
<Relationships xmlns="http://schemas.openxmlformats.org/package/2006/relationships"><Relationship Id="rId3" Type="http://schemas.openxmlformats.org/officeDocument/2006/relationships/image" Target="../media/image86.jpe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70.xml.rels><?xml version="1.0" encoding="UTF-8" standalone="yes"?>
<Relationships xmlns="http://schemas.openxmlformats.org/package/2006/relationships"><Relationship Id="rId3" Type="http://schemas.openxmlformats.org/officeDocument/2006/relationships/image" Target="../media/image88.jpeg"/><Relationship Id="rId2" Type="http://schemas.openxmlformats.org/officeDocument/2006/relationships/image" Target="../media/image87.jpeg"/><Relationship Id="rId1" Type="http://schemas.openxmlformats.org/officeDocument/2006/relationships/slideLayout" Target="../slideLayouts/slideLayout2.xml"/><Relationship Id="rId5" Type="http://schemas.openxmlformats.org/officeDocument/2006/relationships/image" Target="../media/image90.jpeg"/><Relationship Id="rId4" Type="http://schemas.openxmlformats.org/officeDocument/2006/relationships/image" Target="../media/image89.jpeg"/></Relationships>
</file>

<file path=ppt/slides/_rels/slide71.xml.rels><?xml version="1.0" encoding="UTF-8" standalone="yes"?>
<Relationships xmlns="http://schemas.openxmlformats.org/package/2006/relationships"><Relationship Id="rId2" Type="http://schemas.openxmlformats.org/officeDocument/2006/relationships/image" Target="../media/image91.jpeg"/><Relationship Id="rId1" Type="http://schemas.openxmlformats.org/officeDocument/2006/relationships/slideLayout" Target="../slideLayouts/slideLayout2.xml"/></Relationships>
</file>

<file path=ppt/slides/_rels/slide72.xml.rels><?xml version="1.0" encoding="UTF-8" standalone="yes"?>
<Relationships xmlns="http://schemas.openxmlformats.org/package/2006/relationships"><Relationship Id="rId2" Type="http://schemas.openxmlformats.org/officeDocument/2006/relationships/image" Target="../media/image92.jpeg"/><Relationship Id="rId1" Type="http://schemas.openxmlformats.org/officeDocument/2006/relationships/slideLayout" Target="../slideLayouts/slideLayout2.xml"/></Relationships>
</file>

<file path=ppt/slides/_rels/slide73.xml.rels><?xml version="1.0" encoding="UTF-8" standalone="yes"?>
<Relationships xmlns="http://schemas.openxmlformats.org/package/2006/relationships"><Relationship Id="rId3" Type="http://schemas.openxmlformats.org/officeDocument/2006/relationships/image" Target="../media/image94.jpeg"/><Relationship Id="rId2" Type="http://schemas.openxmlformats.org/officeDocument/2006/relationships/image" Target="../media/image93.jpeg"/><Relationship Id="rId1" Type="http://schemas.openxmlformats.org/officeDocument/2006/relationships/slideLayout" Target="../slideLayouts/slideLayout2.xml"/></Relationships>
</file>

<file path=ppt/slides/_rels/slide74.xml.rels><?xml version="1.0" encoding="UTF-8" standalone="yes"?>
<Relationships xmlns="http://schemas.openxmlformats.org/package/2006/relationships"><Relationship Id="rId3" Type="http://schemas.openxmlformats.org/officeDocument/2006/relationships/hyperlink" Target="http://db.edcs.eu/epigr/partner.php?param=A14444;CO0019011;HD029478" TargetMode="External"/><Relationship Id="rId2" Type="http://schemas.openxmlformats.org/officeDocument/2006/relationships/image" Target="../media/image95.jpeg"/><Relationship Id="rId1" Type="http://schemas.openxmlformats.org/officeDocument/2006/relationships/slideLayout" Target="../slideLayouts/slideLayout2.xml"/><Relationship Id="rId4" Type="http://schemas.openxmlformats.org/officeDocument/2006/relationships/image" Target="../media/image96.jpeg"/></Relationships>
</file>

<file path=ppt/slides/_rels/slide75.xml.rels><?xml version="1.0" encoding="UTF-8" standalone="yes"?>
<Relationships xmlns="http://schemas.openxmlformats.org/package/2006/relationships"><Relationship Id="rId2" Type="http://schemas.openxmlformats.org/officeDocument/2006/relationships/image" Target="../media/image97.jpeg"/><Relationship Id="rId1" Type="http://schemas.openxmlformats.org/officeDocument/2006/relationships/slideLayout" Target="../slideLayouts/slideLayout2.xml"/></Relationships>
</file>

<file path=ppt/slides/_rels/slide7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0.xml.rels><?xml version="1.0" encoding="UTF-8" standalone="yes"?>
<Relationships xmlns="http://schemas.openxmlformats.org/package/2006/relationships"><Relationship Id="rId3" Type="http://schemas.openxmlformats.org/officeDocument/2006/relationships/image" Target="../media/image99.jpeg"/><Relationship Id="rId2" Type="http://schemas.openxmlformats.org/officeDocument/2006/relationships/image" Target="../media/image98.jpeg"/><Relationship Id="rId1" Type="http://schemas.openxmlformats.org/officeDocument/2006/relationships/slideLayout" Target="../slideLayouts/slideLayout2.xml"/></Relationships>
</file>

<file path=ppt/slides/_rels/slide81.xml.rels><?xml version="1.0" encoding="UTF-8" standalone="yes"?>
<Relationships xmlns="http://schemas.openxmlformats.org/package/2006/relationships"><Relationship Id="rId2" Type="http://schemas.openxmlformats.org/officeDocument/2006/relationships/image" Target="../media/image100.jpeg"/><Relationship Id="rId1" Type="http://schemas.openxmlformats.org/officeDocument/2006/relationships/slideLayout" Target="../slideLayouts/slideLayout2.xml"/></Relationships>
</file>

<file path=ppt/slides/_rels/slide8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ctrTitle"/>
          </p:nvPr>
        </p:nvSpPr>
        <p:spPr/>
        <p:txBody>
          <a:bodyPr/>
          <a:lstStyle/>
          <a:p>
            <a:r>
              <a:rPr lang="en-GB" dirty="0" smtClean="0"/>
              <a:t>Roman Economy</a:t>
            </a:r>
            <a:endParaRPr lang="en-GB" dirty="0"/>
          </a:p>
        </p:txBody>
      </p:sp>
      <p:sp>
        <p:nvSpPr>
          <p:cNvPr id="3" name="Untertitel 2"/>
          <p:cNvSpPr>
            <a:spLocks noGrp="1"/>
          </p:cNvSpPr>
          <p:nvPr>
            <p:ph type="subTitle" idx="1"/>
          </p:nvPr>
        </p:nvSpPr>
        <p:spPr/>
        <p:txBody>
          <a:bodyPr/>
          <a:lstStyle/>
          <a:p>
            <a:r>
              <a:rPr lang="en-GB" dirty="0" smtClean="0"/>
              <a:t>Economy, Trade, Taxes, Craftsmanship, Agriculture, Mining</a:t>
            </a:r>
            <a:endParaRPr lang="en-GB" dirty="0"/>
          </a:p>
        </p:txBody>
      </p:sp>
    </p:spTree>
  </p:cSld>
  <p:clrMapOvr>
    <a:masterClrMapping/>
  </p:clrMapOvr>
  <p:transition>
    <p:randomBar dir="vert"/>
  </p:transition>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r>
              <a:rPr lang="en-GB" dirty="0" smtClean="0"/>
              <a:t>Overview</a:t>
            </a:r>
            <a:endParaRPr lang="en-GB" dirty="0"/>
          </a:p>
        </p:txBody>
      </p:sp>
      <p:sp>
        <p:nvSpPr>
          <p:cNvPr id="3" name="Inhaltsplatzhalter 2"/>
          <p:cNvSpPr>
            <a:spLocks noGrp="1"/>
          </p:cNvSpPr>
          <p:nvPr>
            <p:ph idx="1"/>
          </p:nvPr>
        </p:nvSpPr>
        <p:spPr/>
        <p:txBody>
          <a:bodyPr/>
          <a:lstStyle/>
          <a:p>
            <a:r>
              <a:rPr lang="en-GB" dirty="0" smtClean="0"/>
              <a:t>Economy: Theory &amp; Praxis</a:t>
            </a:r>
          </a:p>
          <a:p>
            <a:r>
              <a:rPr lang="en-GB" dirty="0" smtClean="0"/>
              <a:t>Trade</a:t>
            </a:r>
          </a:p>
          <a:p>
            <a:r>
              <a:rPr lang="en-GB" dirty="0" smtClean="0"/>
              <a:t>Taxes</a:t>
            </a:r>
          </a:p>
          <a:p>
            <a:r>
              <a:rPr lang="en-GB" dirty="0" smtClean="0"/>
              <a:t>Craftsmanship</a:t>
            </a:r>
          </a:p>
          <a:p>
            <a:r>
              <a:rPr lang="en-GB" dirty="0" smtClean="0"/>
              <a:t>Agriculture</a:t>
            </a:r>
          </a:p>
          <a:p>
            <a:r>
              <a:rPr lang="en-GB" dirty="0" smtClean="0"/>
              <a:t>Mining</a:t>
            </a:r>
          </a:p>
          <a:p>
            <a:endParaRPr lang="en-GB" dirty="0"/>
          </a:p>
        </p:txBody>
      </p:sp>
    </p:spTree>
  </p:cSld>
  <p:clrMapOvr>
    <a:masterClrMapping/>
  </p:clrMapOvr>
  <p:transition>
    <p:randomBar dir="vert"/>
  </p:transition>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r>
              <a:rPr lang="en-GB" dirty="0" smtClean="0"/>
              <a:t>Moses Finley</a:t>
            </a:r>
            <a:endParaRPr lang="en-GB" dirty="0"/>
          </a:p>
        </p:txBody>
      </p:sp>
      <p:sp>
        <p:nvSpPr>
          <p:cNvPr id="5" name="Inhaltsplatzhalter 2"/>
          <p:cNvSpPr txBox="1">
            <a:spLocks/>
          </p:cNvSpPr>
          <p:nvPr/>
        </p:nvSpPr>
        <p:spPr>
          <a:xfrm>
            <a:off x="5220072" y="1988840"/>
            <a:ext cx="3888432" cy="3841375"/>
          </a:xfrm>
          <a:prstGeom prst="rect">
            <a:avLst/>
          </a:prstGeom>
        </p:spPr>
        <p:txBody>
          <a:bodyPr vert="horz" lIns="91440" tIns="45720" rIns="91440" bIns="45720" rtlCol="0">
            <a:normAutofit/>
          </a:bodyPr>
          <a:lstStyle/>
          <a:p>
            <a:pPr marL="228600" marR="0" lvl="0" indent="-228600" algn="l" defTabSz="914400" rtl="0" eaLnBrk="1" fontAlgn="auto" latinLnBrk="0" hangingPunct="1">
              <a:lnSpc>
                <a:spcPct val="100000"/>
              </a:lnSpc>
              <a:spcBef>
                <a:spcPts val="1200"/>
              </a:spcBef>
              <a:spcAft>
                <a:spcPts val="0"/>
              </a:spcAft>
              <a:buClr>
                <a:schemeClr val="bg2"/>
              </a:buClr>
              <a:buSzTx/>
              <a:buFontTx/>
              <a:buBlip>
                <a:blip r:embed="rId3"/>
              </a:buBlip>
              <a:tabLst/>
              <a:defRPr/>
            </a:pPr>
            <a:r>
              <a:rPr kumimoji="0" lang="en-GB" sz="2200" b="0" i="0" u="none" strike="noStrike" kern="1200" cap="none" spc="0" normalizeH="0" baseline="0" noProof="0" dirty="0" smtClean="0">
                <a:ln>
                  <a:noFill/>
                </a:ln>
                <a:gradFill>
                  <a:gsLst>
                    <a:gs pos="0">
                      <a:schemeClr val="bg1"/>
                    </a:gs>
                    <a:gs pos="90000">
                      <a:schemeClr val="bg2">
                        <a:lumMod val="90000"/>
                      </a:schemeClr>
                    </a:gs>
                  </a:gsLst>
                  <a:lin ang="5400000" scaled="0"/>
                </a:gradFill>
                <a:effectLst/>
                <a:uLnTx/>
                <a:uFillTx/>
                <a:latin typeface="+mn-lt"/>
                <a:ea typeface="+mn-ea"/>
                <a:cs typeface="+mn-cs"/>
              </a:rPr>
              <a:t>Modernism</a:t>
            </a:r>
          </a:p>
          <a:p>
            <a:pPr marL="685800" lvl="1" indent="-228600">
              <a:spcBef>
                <a:spcPts val="1200"/>
              </a:spcBef>
              <a:buClr>
                <a:schemeClr val="bg2"/>
              </a:buClr>
              <a:buFontTx/>
              <a:buBlip>
                <a:blip r:embed="rId3"/>
              </a:buBlip>
            </a:pPr>
            <a:r>
              <a:rPr lang="en-GB" sz="2200" dirty="0" smtClean="0">
                <a:gradFill>
                  <a:gsLst>
                    <a:gs pos="0">
                      <a:schemeClr val="bg1"/>
                    </a:gs>
                    <a:gs pos="90000">
                      <a:schemeClr val="bg2">
                        <a:lumMod val="90000"/>
                      </a:schemeClr>
                    </a:gs>
                  </a:gsLst>
                  <a:lin ang="5400000" scaled="0"/>
                </a:gradFill>
              </a:rPr>
              <a:t>ancient economy similar to today:</a:t>
            </a:r>
          </a:p>
          <a:p>
            <a:pPr marL="1143000" lvl="2" indent="-228600">
              <a:spcBef>
                <a:spcPts val="1200"/>
              </a:spcBef>
              <a:buClr>
                <a:schemeClr val="bg2"/>
              </a:buClr>
              <a:buFontTx/>
              <a:buBlip>
                <a:blip r:embed="rId3"/>
              </a:buBlip>
            </a:pPr>
            <a:r>
              <a:rPr kumimoji="0" lang="en-GB" sz="2200" b="0" i="0" u="none" strike="noStrike" kern="1200" cap="none" spc="0" normalizeH="0" baseline="0" noProof="0" dirty="0" smtClean="0">
                <a:ln>
                  <a:noFill/>
                </a:ln>
                <a:gradFill>
                  <a:gsLst>
                    <a:gs pos="0">
                      <a:schemeClr val="bg1"/>
                    </a:gs>
                    <a:gs pos="90000">
                      <a:schemeClr val="bg2">
                        <a:lumMod val="90000"/>
                      </a:schemeClr>
                    </a:gs>
                  </a:gsLst>
                  <a:lin ang="5400000" scaled="0"/>
                </a:gradFill>
                <a:effectLst/>
                <a:uLnTx/>
                <a:uFillTx/>
                <a:latin typeface="+mn-lt"/>
                <a:ea typeface="+mn-ea"/>
                <a:cs typeface="+mn-cs"/>
              </a:rPr>
              <a:t>e.g. supply &amp; demand</a:t>
            </a:r>
          </a:p>
          <a:p>
            <a:pPr marL="1143000" lvl="2" indent="-228600">
              <a:spcBef>
                <a:spcPts val="1200"/>
              </a:spcBef>
              <a:buClr>
                <a:schemeClr val="bg2"/>
              </a:buClr>
              <a:buFontTx/>
              <a:buBlip>
                <a:blip r:embed="rId3"/>
              </a:buBlip>
            </a:pPr>
            <a:endParaRPr kumimoji="0" lang="en-GB" sz="2200" b="0" i="0" u="none" strike="noStrike" kern="1200" cap="none" spc="0" normalizeH="0" baseline="0" noProof="0" dirty="0" smtClean="0">
              <a:ln>
                <a:noFill/>
              </a:ln>
              <a:gradFill>
                <a:gsLst>
                  <a:gs pos="0">
                    <a:schemeClr val="bg1"/>
                  </a:gs>
                  <a:gs pos="90000">
                    <a:schemeClr val="bg2">
                      <a:lumMod val="90000"/>
                    </a:schemeClr>
                  </a:gs>
                </a:gsLst>
                <a:lin ang="5400000" scaled="0"/>
              </a:gradFill>
              <a:effectLst/>
              <a:uLnTx/>
              <a:uFillTx/>
              <a:latin typeface="+mn-lt"/>
              <a:ea typeface="+mn-ea"/>
              <a:cs typeface="+mn-cs"/>
            </a:endParaRPr>
          </a:p>
        </p:txBody>
      </p:sp>
      <p:pic>
        <p:nvPicPr>
          <p:cNvPr id="16386" name="Picture 2" descr="http://i43.tower.com/images/mm100786573/ancient-economy-moses-i-finley-paperback-cover-art.jpg"/>
          <p:cNvPicPr>
            <a:picLocks noChangeAspect="1" noChangeArrowheads="1"/>
          </p:cNvPicPr>
          <p:nvPr/>
        </p:nvPicPr>
        <p:blipFill>
          <a:blip r:embed="rId4" cstate="print"/>
          <a:srcRect/>
          <a:stretch>
            <a:fillRect/>
          </a:stretch>
        </p:blipFill>
        <p:spPr bwMode="auto">
          <a:xfrm rot="20164818">
            <a:off x="505213" y="3700546"/>
            <a:ext cx="1905000" cy="2895601"/>
          </a:xfrm>
          <a:prstGeom prst="rect">
            <a:avLst/>
          </a:prstGeom>
          <a:noFill/>
        </p:spPr>
      </p:pic>
      <p:sp>
        <p:nvSpPr>
          <p:cNvPr id="7" name="Rechteck 6"/>
          <p:cNvSpPr/>
          <p:nvPr/>
        </p:nvSpPr>
        <p:spPr>
          <a:xfrm>
            <a:off x="5061488" y="6211669"/>
            <a:ext cx="4082512" cy="646331"/>
          </a:xfrm>
          <a:prstGeom prst="rect">
            <a:avLst/>
          </a:prstGeom>
        </p:spPr>
        <p:txBody>
          <a:bodyPr wrap="square">
            <a:spAutoFit/>
          </a:bodyPr>
          <a:lstStyle/>
          <a:p>
            <a:pPr algn="r"/>
            <a:r>
              <a:rPr lang="de-DE" dirty="0" smtClean="0">
                <a:solidFill>
                  <a:schemeClr val="tx2">
                    <a:lumMod val="20000"/>
                    <a:lumOff val="80000"/>
                  </a:schemeClr>
                </a:solidFill>
              </a:rPr>
              <a:t>„</a:t>
            </a:r>
            <a:r>
              <a:rPr lang="de-DE" dirty="0" err="1" smtClean="0">
                <a:solidFill>
                  <a:schemeClr val="tx2">
                    <a:lumMod val="20000"/>
                    <a:lumOff val="80000"/>
                  </a:schemeClr>
                </a:solidFill>
              </a:rPr>
              <a:t>economy</a:t>
            </a:r>
            <a:r>
              <a:rPr lang="de-DE" dirty="0" smtClean="0">
                <a:solidFill>
                  <a:schemeClr val="tx2">
                    <a:lumMod val="20000"/>
                    <a:lumOff val="80000"/>
                  </a:schemeClr>
                </a:solidFill>
              </a:rPr>
              <a:t>“ </a:t>
            </a:r>
            <a:r>
              <a:rPr lang="el-GR" dirty="0" smtClean="0">
                <a:solidFill>
                  <a:schemeClr val="tx2">
                    <a:lumMod val="20000"/>
                    <a:lumOff val="80000"/>
                  </a:schemeClr>
                </a:solidFill>
              </a:rPr>
              <a:t>οἰκονόμος</a:t>
            </a:r>
            <a:r>
              <a:rPr lang="de-DE" dirty="0" smtClean="0">
                <a:solidFill>
                  <a:schemeClr val="tx2">
                    <a:lumMod val="20000"/>
                    <a:lumOff val="80000"/>
                  </a:schemeClr>
                </a:solidFill>
              </a:rPr>
              <a:t> </a:t>
            </a:r>
            <a:br>
              <a:rPr lang="de-DE" dirty="0" smtClean="0">
                <a:solidFill>
                  <a:schemeClr val="tx2">
                    <a:lumMod val="20000"/>
                    <a:lumOff val="80000"/>
                  </a:schemeClr>
                </a:solidFill>
              </a:rPr>
            </a:br>
            <a:r>
              <a:rPr lang="de-DE" dirty="0" smtClean="0">
                <a:solidFill>
                  <a:schemeClr val="tx2">
                    <a:lumMod val="20000"/>
                    <a:lumOff val="80000"/>
                  </a:schemeClr>
                </a:solidFill>
              </a:rPr>
              <a:t>„</a:t>
            </a:r>
            <a:r>
              <a:rPr lang="de-DE" dirty="0" err="1" smtClean="0">
                <a:solidFill>
                  <a:schemeClr val="tx2">
                    <a:lumMod val="20000"/>
                    <a:lumOff val="80000"/>
                  </a:schemeClr>
                </a:solidFill>
              </a:rPr>
              <a:t>managing</a:t>
            </a:r>
            <a:r>
              <a:rPr lang="de-DE" dirty="0" smtClean="0">
                <a:solidFill>
                  <a:schemeClr val="tx2">
                    <a:lumMod val="20000"/>
                    <a:lumOff val="80000"/>
                  </a:schemeClr>
                </a:solidFill>
              </a:rPr>
              <a:t> </a:t>
            </a:r>
            <a:r>
              <a:rPr lang="de-DE" dirty="0" err="1" smtClean="0">
                <a:solidFill>
                  <a:schemeClr val="tx2">
                    <a:lumMod val="20000"/>
                    <a:lumOff val="80000"/>
                  </a:schemeClr>
                </a:solidFill>
              </a:rPr>
              <a:t>the</a:t>
            </a:r>
            <a:r>
              <a:rPr lang="de-DE" dirty="0" smtClean="0">
                <a:solidFill>
                  <a:schemeClr val="tx2">
                    <a:lumMod val="20000"/>
                    <a:lumOff val="80000"/>
                  </a:schemeClr>
                </a:solidFill>
              </a:rPr>
              <a:t> </a:t>
            </a:r>
            <a:r>
              <a:rPr lang="de-DE" dirty="0" err="1" smtClean="0">
                <a:solidFill>
                  <a:schemeClr val="tx2">
                    <a:lumMod val="20000"/>
                    <a:lumOff val="80000"/>
                  </a:schemeClr>
                </a:solidFill>
              </a:rPr>
              <a:t>household</a:t>
            </a:r>
            <a:r>
              <a:rPr lang="de-DE" dirty="0" smtClean="0">
                <a:solidFill>
                  <a:schemeClr val="tx2">
                    <a:lumMod val="20000"/>
                    <a:lumOff val="80000"/>
                  </a:schemeClr>
                </a:solidFill>
              </a:rPr>
              <a:t>“</a:t>
            </a:r>
            <a:endParaRPr lang="en-GB" dirty="0">
              <a:solidFill>
                <a:schemeClr val="tx2">
                  <a:lumMod val="20000"/>
                  <a:lumOff val="80000"/>
                </a:schemeClr>
              </a:solidFill>
            </a:endParaRPr>
          </a:p>
        </p:txBody>
      </p:sp>
      <p:sp>
        <p:nvSpPr>
          <p:cNvPr id="3" name="Inhaltsplatzhalter 2"/>
          <p:cNvSpPr>
            <a:spLocks noGrp="1"/>
          </p:cNvSpPr>
          <p:nvPr>
            <p:ph idx="1"/>
          </p:nvPr>
        </p:nvSpPr>
        <p:spPr>
          <a:xfrm>
            <a:off x="1907704" y="1981201"/>
            <a:ext cx="3744417" cy="3841375"/>
          </a:xfrm>
        </p:spPr>
        <p:txBody>
          <a:bodyPr>
            <a:normAutofit lnSpcReduction="10000"/>
          </a:bodyPr>
          <a:lstStyle/>
          <a:p>
            <a:r>
              <a:rPr lang="en-GB" dirty="0" smtClean="0"/>
              <a:t>Primitivism…</a:t>
            </a:r>
          </a:p>
          <a:p>
            <a:pPr lvl="1"/>
            <a:r>
              <a:rPr lang="en-GB" dirty="0" smtClean="0"/>
              <a:t>ancient economy as by-product of “status”</a:t>
            </a:r>
          </a:p>
          <a:p>
            <a:pPr lvl="1"/>
            <a:r>
              <a:rPr lang="en-GB" dirty="0" smtClean="0"/>
              <a:t>no economic policy</a:t>
            </a:r>
            <a:br>
              <a:rPr lang="en-GB" dirty="0" smtClean="0"/>
            </a:br>
            <a:r>
              <a:rPr lang="en-GB" dirty="0" smtClean="0"/>
              <a:t>by the state</a:t>
            </a:r>
          </a:p>
          <a:p>
            <a:pPr lvl="1"/>
            <a:r>
              <a:rPr lang="en-GB" dirty="0" smtClean="0"/>
              <a:t>no sophisticated </a:t>
            </a:r>
            <a:r>
              <a:rPr lang="en-GB" dirty="0" err="1" smtClean="0"/>
              <a:t>accountanting</a:t>
            </a:r>
            <a:r>
              <a:rPr lang="en-GB" dirty="0" smtClean="0"/>
              <a:t> system</a:t>
            </a:r>
          </a:p>
          <a:p>
            <a:pPr lvl="1"/>
            <a:r>
              <a:rPr lang="en-GB" dirty="0" smtClean="0"/>
              <a:t>arguing: no interest in investments to create more surplus (but land just for “status”)</a:t>
            </a:r>
          </a:p>
        </p:txBody>
      </p:sp>
    </p:spTree>
  </p:cSld>
  <p:clrMapOvr>
    <a:masterClrMapping/>
  </p:clrMapOvr>
  <p:transition>
    <p:randomBar dir="vert"/>
  </p:transition>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r>
              <a:rPr lang="en-GB" dirty="0" smtClean="0"/>
              <a:t>Money / Coinage</a:t>
            </a:r>
            <a:endParaRPr lang="en-GB" dirty="0"/>
          </a:p>
        </p:txBody>
      </p:sp>
      <p:sp>
        <p:nvSpPr>
          <p:cNvPr id="3" name="Inhaltsplatzhalter 2"/>
          <p:cNvSpPr>
            <a:spLocks noGrp="1"/>
          </p:cNvSpPr>
          <p:nvPr>
            <p:ph idx="1"/>
          </p:nvPr>
        </p:nvSpPr>
        <p:spPr/>
        <p:txBody>
          <a:bodyPr/>
          <a:lstStyle/>
          <a:p>
            <a:endParaRPr lang="en-GB"/>
          </a:p>
        </p:txBody>
      </p:sp>
      <p:pic>
        <p:nvPicPr>
          <p:cNvPr id="4" name="Picture 3076" descr="C:\Eigene Dateien\Worms Geschichte\Worms Römer Münzen Währung von Nida SM.JPG"/>
          <p:cNvPicPr>
            <a:picLocks noChangeAspect="1" noChangeArrowheads="1"/>
          </p:cNvPicPr>
          <p:nvPr/>
        </p:nvPicPr>
        <p:blipFill>
          <a:blip r:embed="rId2" cstate="print">
            <a:clrChange>
              <a:clrFrom>
                <a:srgbClr val="FEFEFE"/>
              </a:clrFrom>
              <a:clrTo>
                <a:srgbClr val="FEFEFE">
                  <a:alpha val="0"/>
                </a:srgbClr>
              </a:clrTo>
            </a:clrChange>
          </a:blip>
          <a:srcRect/>
          <a:stretch>
            <a:fillRect/>
          </a:stretch>
        </p:blipFill>
        <p:spPr bwMode="auto">
          <a:xfrm>
            <a:off x="179512" y="1484784"/>
            <a:ext cx="8892480" cy="2095950"/>
          </a:xfrm>
          <a:prstGeom prst="rect">
            <a:avLst/>
          </a:prstGeom>
          <a:noFill/>
        </p:spPr>
      </p:pic>
      <p:sp>
        <p:nvSpPr>
          <p:cNvPr id="6" name="Text Box 3078"/>
          <p:cNvSpPr txBox="1">
            <a:spLocks noChangeArrowheads="1"/>
          </p:cNvSpPr>
          <p:nvPr/>
        </p:nvSpPr>
        <p:spPr bwMode="auto">
          <a:xfrm>
            <a:off x="4572000" y="3962400"/>
            <a:ext cx="4572000" cy="2838450"/>
          </a:xfrm>
          <a:prstGeom prst="rect">
            <a:avLst/>
          </a:prstGeom>
          <a:noFill/>
          <a:ln w="12700" cap="sq">
            <a:noFill/>
            <a:miter lim="800000"/>
            <a:headEnd type="none" w="sm" len="sm"/>
            <a:tailEnd type="none" w="sm" len="sm"/>
          </a:ln>
          <a:effectLst/>
        </p:spPr>
        <p:txBody>
          <a:bodyPr>
            <a:spAutoFit/>
          </a:bodyPr>
          <a:lstStyle/>
          <a:p>
            <a:r>
              <a:rPr kumimoji="0" lang="fr-FR" sz="1800" dirty="0">
                <a:solidFill>
                  <a:schemeClr val="tx2">
                    <a:lumMod val="20000"/>
                    <a:lumOff val="80000"/>
                  </a:schemeClr>
                </a:solidFill>
                <a:latin typeface="Arial" charset="0"/>
              </a:rPr>
              <a:t>1 </a:t>
            </a:r>
            <a:r>
              <a:rPr kumimoji="0" lang="fr-FR" sz="1800" dirty="0" smtClean="0">
                <a:solidFill>
                  <a:schemeClr val="tx2">
                    <a:lumMod val="20000"/>
                    <a:lumOff val="80000"/>
                  </a:schemeClr>
                </a:solidFill>
                <a:latin typeface="Arial" charset="0"/>
              </a:rPr>
              <a:t>aureus</a:t>
            </a:r>
            <a:r>
              <a:rPr kumimoji="0" lang="fr-FR" sz="1800" b="0" dirty="0" smtClean="0">
                <a:solidFill>
                  <a:schemeClr val="tx2">
                    <a:lumMod val="20000"/>
                    <a:lumOff val="80000"/>
                  </a:schemeClr>
                </a:solidFill>
                <a:latin typeface="Arial" charset="0"/>
              </a:rPr>
              <a:t> </a:t>
            </a:r>
            <a:r>
              <a:rPr kumimoji="0" lang="fr-FR" sz="1800" b="0" dirty="0">
                <a:solidFill>
                  <a:schemeClr val="tx2">
                    <a:lumMod val="20000"/>
                    <a:lumOff val="80000"/>
                  </a:schemeClr>
                </a:solidFill>
                <a:latin typeface="Arial" charset="0"/>
              </a:rPr>
              <a:t>(8,2g) = 25 </a:t>
            </a:r>
            <a:r>
              <a:rPr kumimoji="0" lang="fr-FR" sz="1800" dirty="0" err="1">
                <a:solidFill>
                  <a:schemeClr val="tx2">
                    <a:lumMod val="20000"/>
                    <a:lumOff val="80000"/>
                  </a:schemeClr>
                </a:solidFill>
                <a:latin typeface="Arial" charset="0"/>
              </a:rPr>
              <a:t>denarii</a:t>
            </a:r>
            <a:r>
              <a:rPr kumimoji="0" lang="fr-FR" sz="1800" b="0" dirty="0">
                <a:solidFill>
                  <a:schemeClr val="tx2">
                    <a:lumMod val="20000"/>
                    <a:lumOff val="80000"/>
                  </a:schemeClr>
                </a:solidFill>
                <a:latin typeface="Arial" charset="0"/>
              </a:rPr>
              <a:t> </a:t>
            </a:r>
            <a:br>
              <a:rPr kumimoji="0" lang="fr-FR" sz="1800" b="0" dirty="0">
                <a:solidFill>
                  <a:schemeClr val="tx2">
                    <a:lumMod val="20000"/>
                    <a:lumOff val="80000"/>
                  </a:schemeClr>
                </a:solidFill>
                <a:latin typeface="Arial" charset="0"/>
              </a:rPr>
            </a:br>
            <a:r>
              <a:rPr kumimoji="0" lang="fr-FR" sz="1800" b="0" dirty="0">
                <a:solidFill>
                  <a:schemeClr val="tx2">
                    <a:lumMod val="20000"/>
                    <a:lumOff val="80000"/>
                  </a:schemeClr>
                </a:solidFill>
                <a:latin typeface="Arial" charset="0"/>
              </a:rPr>
              <a:t>                           = 400 </a:t>
            </a:r>
            <a:r>
              <a:rPr kumimoji="0" lang="fr-FR" sz="1800" dirty="0">
                <a:solidFill>
                  <a:schemeClr val="tx2">
                    <a:lumMod val="20000"/>
                    <a:lumOff val="80000"/>
                  </a:schemeClr>
                </a:solidFill>
                <a:latin typeface="Arial" charset="0"/>
              </a:rPr>
              <a:t>asses</a:t>
            </a:r>
            <a:endParaRPr kumimoji="0" lang="fr-FR" sz="1800" b="0" dirty="0">
              <a:solidFill>
                <a:schemeClr val="tx2">
                  <a:lumMod val="20000"/>
                  <a:lumOff val="80000"/>
                </a:schemeClr>
              </a:solidFill>
              <a:latin typeface="Arial" charset="0"/>
            </a:endParaRPr>
          </a:p>
          <a:p>
            <a:r>
              <a:rPr kumimoji="0" lang="de-DE" sz="1800" dirty="0" err="1" smtClean="0">
                <a:solidFill>
                  <a:schemeClr val="tx2">
                    <a:lumMod val="20000"/>
                    <a:lumOff val="80000"/>
                  </a:schemeClr>
                </a:solidFill>
                <a:latin typeface="Arial" charset="0"/>
              </a:rPr>
              <a:t>denar</a:t>
            </a:r>
            <a:r>
              <a:rPr kumimoji="0" lang="de-DE" sz="1800" b="0" dirty="0" smtClean="0">
                <a:solidFill>
                  <a:schemeClr val="tx2">
                    <a:lumMod val="20000"/>
                    <a:lumOff val="80000"/>
                  </a:schemeClr>
                </a:solidFill>
                <a:latin typeface="Arial" charset="0"/>
              </a:rPr>
              <a:t> </a:t>
            </a:r>
            <a:r>
              <a:rPr kumimoji="0" lang="de-DE" sz="1800" b="0" dirty="0">
                <a:solidFill>
                  <a:schemeClr val="tx2">
                    <a:lumMod val="20000"/>
                    <a:lumOff val="80000"/>
                  </a:schemeClr>
                </a:solidFill>
                <a:latin typeface="Arial" charset="0"/>
              </a:rPr>
              <a:t>(3,89g)    = 2 </a:t>
            </a:r>
            <a:r>
              <a:rPr lang="de-DE" dirty="0" err="1">
                <a:solidFill>
                  <a:schemeClr val="tx2">
                    <a:lumMod val="20000"/>
                    <a:lumOff val="80000"/>
                  </a:schemeClr>
                </a:solidFill>
                <a:latin typeface="Arial" charset="0"/>
              </a:rPr>
              <a:t>d</a:t>
            </a:r>
            <a:r>
              <a:rPr kumimoji="0" lang="de-DE" sz="1800" dirty="0" err="1" smtClean="0">
                <a:solidFill>
                  <a:schemeClr val="tx2">
                    <a:lumMod val="20000"/>
                    <a:lumOff val="80000"/>
                  </a:schemeClr>
                </a:solidFill>
                <a:latin typeface="Arial" charset="0"/>
              </a:rPr>
              <a:t>upondii</a:t>
            </a:r>
            <a:r>
              <a:rPr kumimoji="0" lang="de-DE" sz="1800" b="0" dirty="0" smtClean="0">
                <a:solidFill>
                  <a:schemeClr val="tx2">
                    <a:lumMod val="20000"/>
                    <a:lumOff val="80000"/>
                  </a:schemeClr>
                </a:solidFill>
                <a:latin typeface="Arial" charset="0"/>
              </a:rPr>
              <a:t> </a:t>
            </a:r>
            <a:r>
              <a:rPr kumimoji="0" lang="de-DE" sz="1800" b="0" dirty="0">
                <a:solidFill>
                  <a:schemeClr val="tx2">
                    <a:lumMod val="20000"/>
                    <a:lumOff val="80000"/>
                  </a:schemeClr>
                </a:solidFill>
                <a:latin typeface="Arial" charset="0"/>
              </a:rPr>
              <a:t/>
            </a:r>
            <a:br>
              <a:rPr kumimoji="0" lang="de-DE" sz="1800" b="0" dirty="0">
                <a:solidFill>
                  <a:schemeClr val="tx2">
                    <a:lumMod val="20000"/>
                    <a:lumOff val="80000"/>
                  </a:schemeClr>
                </a:solidFill>
                <a:latin typeface="Arial" charset="0"/>
              </a:rPr>
            </a:br>
            <a:r>
              <a:rPr kumimoji="0" lang="de-DE" sz="1800" b="0" dirty="0">
                <a:solidFill>
                  <a:schemeClr val="tx2">
                    <a:lumMod val="20000"/>
                    <a:lumOff val="80000"/>
                  </a:schemeClr>
                </a:solidFill>
                <a:latin typeface="Arial" charset="0"/>
              </a:rPr>
              <a:t>   </a:t>
            </a:r>
            <a:r>
              <a:rPr kumimoji="0" lang="de-DE" sz="1800" b="0" dirty="0" smtClean="0">
                <a:solidFill>
                  <a:schemeClr val="tx2">
                    <a:lumMod val="20000"/>
                    <a:lumOff val="80000"/>
                  </a:schemeClr>
                </a:solidFill>
                <a:latin typeface="Arial" charset="0"/>
              </a:rPr>
              <a:t>                        </a:t>
            </a:r>
            <a:r>
              <a:rPr kumimoji="0" lang="de-DE" sz="1800" b="0" dirty="0">
                <a:solidFill>
                  <a:schemeClr val="tx2">
                    <a:lumMod val="20000"/>
                    <a:lumOff val="80000"/>
                  </a:schemeClr>
                </a:solidFill>
                <a:latin typeface="Arial" charset="0"/>
              </a:rPr>
              <a:t>	= </a:t>
            </a:r>
            <a:r>
              <a:rPr kumimoji="0" lang="de-DE" sz="1800" b="0" dirty="0" smtClean="0">
                <a:solidFill>
                  <a:schemeClr val="tx2">
                    <a:lumMod val="20000"/>
                    <a:lumOff val="80000"/>
                  </a:schemeClr>
                </a:solidFill>
                <a:latin typeface="Arial" charset="0"/>
              </a:rPr>
              <a:t>4 </a:t>
            </a:r>
            <a:r>
              <a:rPr kumimoji="0" lang="de-DE" sz="1800" b="0" dirty="0" err="1" smtClean="0">
                <a:solidFill>
                  <a:schemeClr val="tx2">
                    <a:lumMod val="20000"/>
                    <a:lumOff val="80000"/>
                  </a:schemeClr>
                </a:solidFill>
                <a:latin typeface="Arial" charset="0"/>
              </a:rPr>
              <a:t>s</a:t>
            </a:r>
            <a:r>
              <a:rPr kumimoji="0" lang="de-DE" sz="1800" dirty="0" err="1" smtClean="0">
                <a:solidFill>
                  <a:schemeClr val="tx2">
                    <a:lumMod val="20000"/>
                    <a:lumOff val="80000"/>
                  </a:schemeClr>
                </a:solidFill>
                <a:latin typeface="Arial" charset="0"/>
              </a:rPr>
              <a:t>esterces</a:t>
            </a:r>
            <a:r>
              <a:rPr kumimoji="0" lang="de-DE" sz="1800" b="0" dirty="0">
                <a:solidFill>
                  <a:schemeClr val="tx2">
                    <a:lumMod val="20000"/>
                    <a:lumOff val="80000"/>
                  </a:schemeClr>
                </a:solidFill>
                <a:latin typeface="Arial" charset="0"/>
              </a:rPr>
              <a:t/>
            </a:r>
            <a:br>
              <a:rPr kumimoji="0" lang="de-DE" sz="1800" b="0" dirty="0">
                <a:solidFill>
                  <a:schemeClr val="tx2">
                    <a:lumMod val="20000"/>
                    <a:lumOff val="80000"/>
                  </a:schemeClr>
                </a:solidFill>
                <a:latin typeface="Arial" charset="0"/>
              </a:rPr>
            </a:br>
            <a:r>
              <a:rPr kumimoji="0" lang="de-DE" sz="1800" b="0" dirty="0">
                <a:solidFill>
                  <a:schemeClr val="tx2">
                    <a:lumMod val="20000"/>
                    <a:lumOff val="80000"/>
                  </a:schemeClr>
                </a:solidFill>
                <a:latin typeface="Arial" charset="0"/>
              </a:rPr>
              <a:t>		= 16 </a:t>
            </a:r>
            <a:r>
              <a:rPr kumimoji="0" lang="de-DE" sz="1800" dirty="0" err="1">
                <a:solidFill>
                  <a:schemeClr val="tx2">
                    <a:lumMod val="20000"/>
                    <a:lumOff val="80000"/>
                  </a:schemeClr>
                </a:solidFill>
                <a:latin typeface="Arial" charset="0"/>
              </a:rPr>
              <a:t>asses</a:t>
            </a:r>
            <a:endParaRPr kumimoji="0" lang="de-DE" sz="1800" b="0" dirty="0">
              <a:solidFill>
                <a:schemeClr val="tx2">
                  <a:lumMod val="20000"/>
                  <a:lumOff val="80000"/>
                </a:schemeClr>
              </a:solidFill>
              <a:latin typeface="Arial" charset="0"/>
            </a:endParaRPr>
          </a:p>
          <a:p>
            <a:pPr algn="just"/>
            <a:r>
              <a:rPr kumimoji="0" lang="fr-FR" sz="1800" dirty="0">
                <a:solidFill>
                  <a:schemeClr val="tx2">
                    <a:lumMod val="20000"/>
                    <a:lumOff val="80000"/>
                  </a:schemeClr>
                </a:solidFill>
                <a:latin typeface="Arial" charset="0"/>
              </a:rPr>
              <a:t>1 </a:t>
            </a:r>
            <a:r>
              <a:rPr kumimoji="0" lang="fr-FR" sz="1800" dirty="0" smtClean="0">
                <a:solidFill>
                  <a:schemeClr val="tx2">
                    <a:lumMod val="20000"/>
                    <a:lumOff val="80000"/>
                  </a:schemeClr>
                </a:solidFill>
                <a:latin typeface="Arial" charset="0"/>
              </a:rPr>
              <a:t>as</a:t>
            </a:r>
            <a:r>
              <a:rPr kumimoji="0" lang="fr-FR" sz="1800" b="0" dirty="0" smtClean="0">
                <a:solidFill>
                  <a:schemeClr val="tx2">
                    <a:lumMod val="20000"/>
                    <a:lumOff val="80000"/>
                  </a:schemeClr>
                </a:solidFill>
                <a:latin typeface="Arial" charset="0"/>
              </a:rPr>
              <a:t> </a:t>
            </a:r>
            <a:r>
              <a:rPr kumimoji="0" lang="fr-FR" sz="1800" b="0" dirty="0">
                <a:solidFill>
                  <a:schemeClr val="tx2">
                    <a:lumMod val="20000"/>
                    <a:lumOff val="80000"/>
                  </a:schemeClr>
                </a:solidFill>
                <a:latin typeface="Arial" charset="0"/>
              </a:rPr>
              <a:t>(10-11g)     = 2 </a:t>
            </a:r>
            <a:r>
              <a:rPr kumimoji="0" lang="fr-FR" sz="1800" dirty="0" smtClean="0">
                <a:solidFill>
                  <a:schemeClr val="tx2">
                    <a:lumMod val="20000"/>
                    <a:lumOff val="80000"/>
                  </a:schemeClr>
                </a:solidFill>
                <a:latin typeface="Arial" charset="0"/>
              </a:rPr>
              <a:t>semis</a:t>
            </a:r>
            <a:r>
              <a:rPr kumimoji="0" lang="fr-FR" sz="1800" b="0" dirty="0" smtClean="0">
                <a:solidFill>
                  <a:schemeClr val="tx2">
                    <a:lumMod val="20000"/>
                    <a:lumOff val="80000"/>
                  </a:schemeClr>
                </a:solidFill>
                <a:latin typeface="Arial" charset="0"/>
              </a:rPr>
              <a:t> </a:t>
            </a:r>
            <a:r>
              <a:rPr kumimoji="0" lang="fr-FR" sz="1800" b="0" dirty="0">
                <a:solidFill>
                  <a:schemeClr val="tx2">
                    <a:lumMod val="20000"/>
                    <a:lumOff val="80000"/>
                  </a:schemeClr>
                </a:solidFill>
                <a:latin typeface="Arial" charset="0"/>
              </a:rPr>
              <a:t>= 4 </a:t>
            </a:r>
            <a:r>
              <a:rPr kumimoji="0" lang="fr-FR" sz="1800" dirty="0" err="1" smtClean="0">
                <a:solidFill>
                  <a:schemeClr val="tx2">
                    <a:lumMod val="20000"/>
                    <a:lumOff val="80000"/>
                  </a:schemeClr>
                </a:solidFill>
                <a:latin typeface="Arial" charset="0"/>
              </a:rPr>
              <a:t>quadrans</a:t>
            </a:r>
            <a:endParaRPr kumimoji="0" lang="fr-FR" sz="1800" b="0" dirty="0">
              <a:solidFill>
                <a:schemeClr val="tx2">
                  <a:lumMod val="20000"/>
                  <a:lumOff val="80000"/>
                </a:schemeClr>
              </a:solidFill>
              <a:latin typeface="Arial" charset="0"/>
            </a:endParaRPr>
          </a:p>
          <a:p>
            <a:pPr algn="just"/>
            <a:endParaRPr kumimoji="0" lang="de-DE" sz="1800" b="0" u="sng" dirty="0">
              <a:solidFill>
                <a:schemeClr val="tx2">
                  <a:lumMod val="20000"/>
                  <a:lumOff val="80000"/>
                </a:schemeClr>
              </a:solidFill>
              <a:latin typeface="Arial" charset="0"/>
            </a:endParaRPr>
          </a:p>
          <a:p>
            <a:pPr algn="just"/>
            <a:r>
              <a:rPr kumimoji="0" lang="de-DE" sz="1800" b="0" u="sng" dirty="0" err="1" smtClean="0">
                <a:solidFill>
                  <a:schemeClr val="tx2">
                    <a:lumMod val="20000"/>
                    <a:lumOff val="80000"/>
                  </a:schemeClr>
                </a:solidFill>
                <a:latin typeface="Arial" charset="0"/>
              </a:rPr>
              <a:t>from</a:t>
            </a:r>
            <a:r>
              <a:rPr kumimoji="0" lang="de-DE" sz="1800" b="0" u="sng" dirty="0" smtClean="0">
                <a:solidFill>
                  <a:schemeClr val="tx2">
                    <a:lumMod val="20000"/>
                    <a:lumOff val="80000"/>
                  </a:schemeClr>
                </a:solidFill>
                <a:latin typeface="Arial" charset="0"/>
              </a:rPr>
              <a:t> 4th c. A.D. : </a:t>
            </a:r>
            <a:endParaRPr kumimoji="0" lang="de-DE" sz="1800" b="0" u="sng" dirty="0">
              <a:solidFill>
                <a:schemeClr val="tx2">
                  <a:lumMod val="20000"/>
                  <a:lumOff val="80000"/>
                </a:schemeClr>
              </a:solidFill>
              <a:latin typeface="Arial" charset="0"/>
            </a:endParaRPr>
          </a:p>
          <a:p>
            <a:r>
              <a:rPr kumimoji="0" lang="de-DE" sz="1800" b="0" dirty="0">
                <a:solidFill>
                  <a:schemeClr val="tx2">
                    <a:lumMod val="20000"/>
                    <a:lumOff val="80000"/>
                  </a:schemeClr>
                </a:solidFill>
                <a:latin typeface="Arial" charset="0"/>
              </a:rPr>
              <a:t>	</a:t>
            </a:r>
            <a:r>
              <a:rPr kumimoji="0" lang="de-DE" sz="1800" dirty="0" err="1">
                <a:solidFill>
                  <a:schemeClr val="tx2">
                    <a:lumMod val="20000"/>
                    <a:lumOff val="80000"/>
                  </a:schemeClr>
                </a:solidFill>
                <a:latin typeface="Arial" charset="0"/>
              </a:rPr>
              <a:t>Nummus</a:t>
            </a:r>
            <a:r>
              <a:rPr kumimoji="0" lang="de-DE" sz="1800" b="0" dirty="0">
                <a:solidFill>
                  <a:schemeClr val="tx2">
                    <a:lumMod val="20000"/>
                    <a:lumOff val="80000"/>
                  </a:schemeClr>
                </a:solidFill>
                <a:latin typeface="Arial" charset="0"/>
              </a:rPr>
              <a:t> </a:t>
            </a:r>
            <a:r>
              <a:rPr kumimoji="0" lang="de-DE" sz="1800" b="0" dirty="0" smtClean="0">
                <a:solidFill>
                  <a:schemeClr val="tx2">
                    <a:lumMod val="20000"/>
                    <a:lumOff val="80000"/>
                  </a:schemeClr>
                </a:solidFill>
                <a:latin typeface="Arial" charset="0"/>
              </a:rPr>
              <a:t>(</a:t>
            </a:r>
            <a:r>
              <a:rPr kumimoji="0" lang="de-DE" sz="1800" b="0" dirty="0" err="1" smtClean="0">
                <a:solidFill>
                  <a:schemeClr val="tx2">
                    <a:lumMod val="20000"/>
                    <a:lumOff val="80000"/>
                  </a:schemeClr>
                </a:solidFill>
                <a:latin typeface="Arial" charset="0"/>
              </a:rPr>
              <a:t>silver</a:t>
            </a:r>
            <a:r>
              <a:rPr kumimoji="0" lang="de-DE" sz="1800" b="0" dirty="0">
                <a:solidFill>
                  <a:schemeClr val="tx2">
                    <a:lumMod val="20000"/>
                    <a:lumOff val="80000"/>
                  </a:schemeClr>
                </a:solidFill>
                <a:latin typeface="Arial" charset="0"/>
              </a:rPr>
              <a:t>) 	</a:t>
            </a:r>
            <a:br>
              <a:rPr kumimoji="0" lang="de-DE" sz="1800" b="0" dirty="0">
                <a:solidFill>
                  <a:schemeClr val="tx2">
                    <a:lumMod val="20000"/>
                    <a:lumOff val="80000"/>
                  </a:schemeClr>
                </a:solidFill>
                <a:latin typeface="Arial" charset="0"/>
              </a:rPr>
            </a:br>
            <a:r>
              <a:rPr kumimoji="0" lang="de-DE" sz="1800" b="0" dirty="0">
                <a:solidFill>
                  <a:schemeClr val="tx2">
                    <a:lumMod val="20000"/>
                    <a:lumOff val="80000"/>
                  </a:schemeClr>
                </a:solidFill>
                <a:latin typeface="Arial" charset="0"/>
              </a:rPr>
              <a:t>	</a:t>
            </a:r>
            <a:r>
              <a:rPr kumimoji="0" lang="de-DE" sz="1800" dirty="0" err="1">
                <a:solidFill>
                  <a:schemeClr val="tx2">
                    <a:lumMod val="20000"/>
                    <a:lumOff val="80000"/>
                  </a:schemeClr>
                </a:solidFill>
                <a:latin typeface="Arial" charset="0"/>
              </a:rPr>
              <a:t>Solidus</a:t>
            </a:r>
            <a:r>
              <a:rPr kumimoji="0" lang="de-DE" sz="1800" b="0" dirty="0">
                <a:solidFill>
                  <a:schemeClr val="tx2">
                    <a:lumMod val="20000"/>
                    <a:lumOff val="80000"/>
                  </a:schemeClr>
                </a:solidFill>
                <a:latin typeface="Arial" charset="0"/>
              </a:rPr>
              <a:t> </a:t>
            </a:r>
            <a:r>
              <a:rPr kumimoji="0" lang="de-DE" sz="1800" b="0" dirty="0" smtClean="0">
                <a:solidFill>
                  <a:schemeClr val="tx2">
                    <a:lumMod val="20000"/>
                    <a:lumOff val="80000"/>
                  </a:schemeClr>
                </a:solidFill>
                <a:latin typeface="Arial" charset="0"/>
              </a:rPr>
              <a:t>(</a:t>
            </a:r>
            <a:r>
              <a:rPr kumimoji="0" lang="de-DE" sz="1800" b="0" dirty="0" err="1" smtClean="0">
                <a:solidFill>
                  <a:schemeClr val="tx2">
                    <a:lumMod val="20000"/>
                    <a:lumOff val="80000"/>
                  </a:schemeClr>
                </a:solidFill>
                <a:latin typeface="Arial" charset="0"/>
              </a:rPr>
              <a:t>gold</a:t>
            </a:r>
            <a:r>
              <a:rPr kumimoji="0" lang="de-DE" sz="1800" b="0" dirty="0">
                <a:solidFill>
                  <a:schemeClr val="tx2">
                    <a:lumMod val="20000"/>
                    <a:lumOff val="80000"/>
                  </a:schemeClr>
                </a:solidFill>
                <a:latin typeface="Arial" charset="0"/>
              </a:rPr>
              <a:t>)</a:t>
            </a:r>
            <a:endParaRPr kumimoji="0" lang="en-US" sz="1800" b="0" dirty="0">
              <a:solidFill>
                <a:schemeClr val="tx2">
                  <a:lumMod val="20000"/>
                  <a:lumOff val="80000"/>
                </a:schemeClr>
              </a:solidFill>
              <a:latin typeface="Arial" charset="0"/>
            </a:endParaRPr>
          </a:p>
        </p:txBody>
      </p:sp>
    </p:spTree>
  </p:cSld>
  <p:clrMapOvr>
    <a:masterClrMapping/>
  </p:clrMapOvr>
  <p:transition>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6" fill="hold" nodeType="afterEffect">
                                  <p:stCondLst>
                                    <p:cond delay="10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Inhaltsplatzhalter 2"/>
          <p:cNvSpPr>
            <a:spLocks noGrp="1"/>
          </p:cNvSpPr>
          <p:nvPr>
            <p:ph idx="1"/>
          </p:nvPr>
        </p:nvSpPr>
        <p:spPr/>
        <p:txBody>
          <a:bodyPr/>
          <a:lstStyle/>
          <a:p>
            <a:endParaRPr lang="en-GB"/>
          </a:p>
        </p:txBody>
      </p:sp>
      <p:sp>
        <p:nvSpPr>
          <p:cNvPr id="4" name="Text Box 4"/>
          <p:cNvSpPr txBox="1">
            <a:spLocks noChangeArrowheads="1"/>
          </p:cNvSpPr>
          <p:nvPr/>
        </p:nvSpPr>
        <p:spPr bwMode="auto">
          <a:xfrm>
            <a:off x="3923928" y="3610759"/>
            <a:ext cx="4800600" cy="2554545"/>
          </a:xfrm>
          <a:prstGeom prst="rect">
            <a:avLst/>
          </a:prstGeom>
          <a:noFill/>
          <a:ln w="12700" cap="sq">
            <a:noFill/>
            <a:miter lim="800000"/>
            <a:headEnd type="none" w="sm" len="sm"/>
            <a:tailEnd type="none" w="sm" len="sm"/>
          </a:ln>
          <a:effectLst/>
        </p:spPr>
        <p:txBody>
          <a:bodyPr>
            <a:spAutoFit/>
          </a:bodyPr>
          <a:lstStyle/>
          <a:p>
            <a:pPr lvl="2"/>
            <a:r>
              <a:rPr kumimoji="0" lang="de-DE" sz="2000" dirty="0">
                <a:latin typeface="Arial" charset="0"/>
              </a:rPr>
              <a:t>            </a:t>
            </a:r>
            <a:r>
              <a:rPr kumimoji="0" lang="de-DE" sz="2000" dirty="0" err="1" smtClean="0">
                <a:solidFill>
                  <a:schemeClr val="tx2">
                    <a:lumMod val="20000"/>
                    <a:lumOff val="80000"/>
                  </a:schemeClr>
                </a:solidFill>
                <a:latin typeface="Arial" charset="0"/>
              </a:rPr>
              <a:t>Rome</a:t>
            </a:r>
            <a:endParaRPr kumimoji="0" lang="de-DE" sz="2000" dirty="0">
              <a:solidFill>
                <a:schemeClr val="tx2">
                  <a:lumMod val="20000"/>
                  <a:lumOff val="80000"/>
                </a:schemeClr>
              </a:solidFill>
              <a:latin typeface="Arial" charset="0"/>
            </a:endParaRPr>
          </a:p>
          <a:p>
            <a:pPr lvl="2"/>
            <a:endParaRPr kumimoji="0" lang="de-DE" sz="2000" dirty="0">
              <a:latin typeface="Arial" charset="0"/>
            </a:endParaRPr>
          </a:p>
          <a:p>
            <a:r>
              <a:rPr kumimoji="0" lang="de-DE" sz="2000" dirty="0">
                <a:solidFill>
                  <a:schemeClr val="tx2">
                    <a:lumMod val="20000"/>
                    <a:lumOff val="80000"/>
                  </a:schemeClr>
                </a:solidFill>
                <a:latin typeface="Arial" charset="0"/>
              </a:rPr>
              <a:t>			</a:t>
            </a:r>
            <a:r>
              <a:rPr kumimoji="0" lang="de-DE" sz="2000" dirty="0" err="1" smtClean="0">
                <a:solidFill>
                  <a:schemeClr val="tx2">
                    <a:lumMod val="20000"/>
                    <a:lumOff val="80000"/>
                  </a:schemeClr>
                </a:solidFill>
                <a:latin typeface="Arial" charset="0"/>
              </a:rPr>
              <a:t>legions</a:t>
            </a:r>
            <a:r>
              <a:rPr kumimoji="0" lang="de-DE" sz="2000" dirty="0" smtClean="0">
                <a:solidFill>
                  <a:schemeClr val="tx2">
                    <a:lumMod val="20000"/>
                    <a:lumOff val="80000"/>
                  </a:schemeClr>
                </a:solidFill>
                <a:latin typeface="Arial" charset="0"/>
              </a:rPr>
              <a:t> in</a:t>
            </a:r>
            <a:r>
              <a:rPr kumimoji="0" lang="de-DE" sz="2000" dirty="0">
                <a:solidFill>
                  <a:schemeClr val="tx2">
                    <a:lumMod val="20000"/>
                    <a:lumOff val="80000"/>
                  </a:schemeClr>
                </a:solidFill>
                <a:latin typeface="Arial" charset="0"/>
              </a:rPr>
              <a:t/>
            </a:r>
            <a:br>
              <a:rPr kumimoji="0" lang="de-DE" sz="2000" dirty="0">
                <a:solidFill>
                  <a:schemeClr val="tx2">
                    <a:lumMod val="20000"/>
                    <a:lumOff val="80000"/>
                  </a:schemeClr>
                </a:solidFill>
                <a:latin typeface="Arial" charset="0"/>
              </a:rPr>
            </a:br>
            <a:r>
              <a:rPr kumimoji="0" lang="de-DE" sz="2000" dirty="0" smtClean="0">
                <a:solidFill>
                  <a:schemeClr val="tx2">
                    <a:lumMod val="20000"/>
                    <a:lumOff val="80000"/>
                  </a:schemeClr>
                </a:solidFill>
                <a:latin typeface="Arial" charset="0"/>
              </a:rPr>
              <a:t>   </a:t>
            </a:r>
            <a:r>
              <a:rPr kumimoji="0" lang="de-DE" sz="2000" dirty="0" err="1" smtClean="0">
                <a:solidFill>
                  <a:schemeClr val="tx2">
                    <a:lumMod val="20000"/>
                    <a:lumOff val="80000"/>
                  </a:schemeClr>
                </a:solidFill>
                <a:latin typeface="Arial" charset="0"/>
              </a:rPr>
              <a:t>taxes</a:t>
            </a:r>
            <a:r>
              <a:rPr kumimoji="0" lang="de-DE" sz="2000" dirty="0">
                <a:solidFill>
                  <a:schemeClr val="tx2">
                    <a:lumMod val="20000"/>
                    <a:lumOff val="80000"/>
                  </a:schemeClr>
                </a:solidFill>
                <a:latin typeface="Arial" charset="0"/>
              </a:rPr>
              <a:t>		</a:t>
            </a:r>
            <a:r>
              <a:rPr kumimoji="0" lang="de-DE" sz="2000" dirty="0" smtClean="0">
                <a:solidFill>
                  <a:schemeClr val="tx2">
                    <a:lumMod val="20000"/>
                    <a:lumOff val="80000"/>
                  </a:schemeClr>
                </a:solidFill>
                <a:latin typeface="Arial" charset="0"/>
              </a:rPr>
              <a:t>	</a:t>
            </a:r>
            <a:r>
              <a:rPr kumimoji="0" lang="de-DE" sz="2000" dirty="0" err="1" smtClean="0">
                <a:solidFill>
                  <a:schemeClr val="tx2">
                    <a:lumMod val="20000"/>
                    <a:lumOff val="80000"/>
                  </a:schemeClr>
                </a:solidFill>
                <a:latin typeface="Arial" charset="0"/>
              </a:rPr>
              <a:t>the</a:t>
            </a:r>
            <a:r>
              <a:rPr kumimoji="0" lang="de-DE" sz="2000" dirty="0" smtClean="0">
                <a:solidFill>
                  <a:schemeClr val="tx2">
                    <a:lumMod val="20000"/>
                    <a:lumOff val="80000"/>
                  </a:schemeClr>
                </a:solidFill>
                <a:latin typeface="Arial" charset="0"/>
              </a:rPr>
              <a:t> </a:t>
            </a:r>
            <a:r>
              <a:rPr kumimoji="0" lang="de-DE" sz="2000" dirty="0" err="1" smtClean="0">
                <a:solidFill>
                  <a:schemeClr val="tx2">
                    <a:lumMod val="20000"/>
                    <a:lumOff val="80000"/>
                  </a:schemeClr>
                </a:solidFill>
                <a:latin typeface="Arial" charset="0"/>
              </a:rPr>
              <a:t>provinces</a:t>
            </a:r>
            <a:r>
              <a:rPr kumimoji="0" lang="de-DE" sz="2000" dirty="0" smtClean="0">
                <a:solidFill>
                  <a:schemeClr val="tx2">
                    <a:lumMod val="20000"/>
                    <a:lumOff val="80000"/>
                  </a:schemeClr>
                </a:solidFill>
                <a:latin typeface="Arial" charset="0"/>
              </a:rPr>
              <a:t> </a:t>
            </a:r>
            <a:endParaRPr kumimoji="0" lang="de-DE" sz="2000" dirty="0">
              <a:solidFill>
                <a:schemeClr val="tx2">
                  <a:lumMod val="20000"/>
                  <a:lumOff val="80000"/>
                </a:schemeClr>
              </a:solidFill>
              <a:latin typeface="Arial" charset="0"/>
            </a:endParaRPr>
          </a:p>
          <a:p>
            <a:pPr lvl="2"/>
            <a:endParaRPr kumimoji="0" lang="de-DE" sz="2000" dirty="0">
              <a:latin typeface="Arial" charset="0"/>
            </a:endParaRPr>
          </a:p>
          <a:p>
            <a:pPr lvl="2"/>
            <a:endParaRPr kumimoji="0" lang="de-DE" sz="2000" dirty="0">
              <a:latin typeface="Arial" charset="0"/>
            </a:endParaRPr>
          </a:p>
          <a:p>
            <a:pPr algn="ctr"/>
            <a:r>
              <a:rPr kumimoji="0" lang="de-DE" sz="2000" dirty="0" err="1" smtClean="0">
                <a:solidFill>
                  <a:schemeClr val="tx2">
                    <a:lumMod val="20000"/>
                    <a:lumOff val="80000"/>
                  </a:schemeClr>
                </a:solidFill>
                <a:latin typeface="Arial" charset="0"/>
              </a:rPr>
              <a:t>markets</a:t>
            </a:r>
            <a:r>
              <a:rPr lang="de-DE" sz="2000" dirty="0" smtClean="0">
                <a:solidFill>
                  <a:schemeClr val="tx2">
                    <a:lumMod val="20000"/>
                    <a:lumOff val="80000"/>
                  </a:schemeClr>
                </a:solidFill>
                <a:latin typeface="Arial" charset="0"/>
              </a:rPr>
              <a:t>, etc.</a:t>
            </a:r>
            <a:r>
              <a:rPr kumimoji="0" lang="de-DE" sz="2000" dirty="0" smtClean="0">
                <a:solidFill>
                  <a:schemeClr val="tx2">
                    <a:lumMod val="20000"/>
                    <a:lumOff val="80000"/>
                  </a:schemeClr>
                </a:solidFill>
                <a:latin typeface="Arial" charset="0"/>
              </a:rPr>
              <a:t> </a:t>
            </a:r>
            <a:r>
              <a:rPr kumimoji="0" lang="de-DE" sz="2000" dirty="0">
                <a:solidFill>
                  <a:schemeClr val="tx2">
                    <a:lumMod val="20000"/>
                    <a:lumOff val="80000"/>
                  </a:schemeClr>
                </a:solidFill>
                <a:latin typeface="Arial" charset="0"/>
              </a:rPr>
              <a:t/>
            </a:r>
            <a:br>
              <a:rPr kumimoji="0" lang="de-DE" sz="2000" dirty="0">
                <a:solidFill>
                  <a:schemeClr val="tx2">
                    <a:lumMod val="20000"/>
                    <a:lumOff val="80000"/>
                  </a:schemeClr>
                </a:solidFill>
                <a:latin typeface="Arial" charset="0"/>
              </a:rPr>
            </a:br>
            <a:r>
              <a:rPr kumimoji="0" lang="de-DE" sz="2000" dirty="0" err="1" smtClean="0">
                <a:solidFill>
                  <a:schemeClr val="tx2">
                    <a:lumMod val="20000"/>
                    <a:lumOff val="80000"/>
                  </a:schemeClr>
                </a:solidFill>
                <a:latin typeface="Arial" charset="0"/>
              </a:rPr>
              <a:t>provincial</a:t>
            </a:r>
            <a:r>
              <a:rPr kumimoji="0" lang="de-DE" sz="2000" dirty="0" smtClean="0">
                <a:solidFill>
                  <a:schemeClr val="tx2">
                    <a:lumMod val="20000"/>
                    <a:lumOff val="80000"/>
                  </a:schemeClr>
                </a:solidFill>
                <a:latin typeface="Arial" charset="0"/>
              </a:rPr>
              <a:t> </a:t>
            </a:r>
            <a:r>
              <a:rPr kumimoji="0" lang="de-DE" sz="2000" dirty="0" err="1" smtClean="0">
                <a:solidFill>
                  <a:schemeClr val="tx2">
                    <a:lumMod val="20000"/>
                    <a:lumOff val="80000"/>
                  </a:schemeClr>
                </a:solidFill>
                <a:latin typeface="Arial" charset="0"/>
              </a:rPr>
              <a:t>population</a:t>
            </a:r>
            <a:endParaRPr kumimoji="0" lang="en-US" dirty="0">
              <a:solidFill>
                <a:schemeClr val="tx2">
                  <a:lumMod val="20000"/>
                  <a:lumOff val="80000"/>
                </a:schemeClr>
              </a:solidFill>
            </a:endParaRPr>
          </a:p>
        </p:txBody>
      </p:sp>
      <p:sp>
        <p:nvSpPr>
          <p:cNvPr id="5" name="Line 5"/>
          <p:cNvSpPr>
            <a:spLocks noChangeShapeType="1"/>
          </p:cNvSpPr>
          <p:nvPr/>
        </p:nvSpPr>
        <p:spPr bwMode="auto">
          <a:xfrm>
            <a:off x="6528792" y="3839359"/>
            <a:ext cx="976536" cy="457200"/>
          </a:xfrm>
          <a:prstGeom prst="line">
            <a:avLst/>
          </a:prstGeom>
          <a:noFill/>
          <a:ln w="63500" cap="sq">
            <a:solidFill>
              <a:srgbClr val="0000FF"/>
            </a:solidFill>
            <a:round/>
            <a:headEnd type="none" w="sm" len="sm"/>
            <a:tailEnd type="triangle" w="sm" len="sm"/>
          </a:ln>
          <a:effectLst/>
        </p:spPr>
        <p:txBody>
          <a:bodyPr wrap="none" anchor="ctr"/>
          <a:lstStyle/>
          <a:p>
            <a:endParaRPr lang="en-GB"/>
          </a:p>
        </p:txBody>
      </p:sp>
      <p:sp>
        <p:nvSpPr>
          <p:cNvPr id="6" name="Line 6"/>
          <p:cNvSpPr>
            <a:spLocks noChangeShapeType="1"/>
          </p:cNvSpPr>
          <p:nvPr/>
        </p:nvSpPr>
        <p:spPr bwMode="auto">
          <a:xfrm flipH="1">
            <a:off x="6743328" y="4906159"/>
            <a:ext cx="1143000" cy="609600"/>
          </a:xfrm>
          <a:prstGeom prst="line">
            <a:avLst/>
          </a:prstGeom>
          <a:noFill/>
          <a:ln w="63500" cap="sq">
            <a:solidFill>
              <a:srgbClr val="0000FF"/>
            </a:solidFill>
            <a:round/>
            <a:headEnd type="none" w="sm" len="sm"/>
            <a:tailEnd type="triangle" w="sm" len="sm"/>
          </a:ln>
          <a:effectLst/>
        </p:spPr>
        <p:txBody>
          <a:bodyPr wrap="none" anchor="ctr"/>
          <a:lstStyle/>
          <a:p>
            <a:endParaRPr lang="en-GB"/>
          </a:p>
        </p:txBody>
      </p:sp>
      <p:sp>
        <p:nvSpPr>
          <p:cNvPr id="7" name="Line 7"/>
          <p:cNvSpPr>
            <a:spLocks noChangeShapeType="1"/>
          </p:cNvSpPr>
          <p:nvPr/>
        </p:nvSpPr>
        <p:spPr bwMode="auto">
          <a:xfrm flipH="1" flipV="1">
            <a:off x="4533528" y="4906159"/>
            <a:ext cx="1066800" cy="609600"/>
          </a:xfrm>
          <a:prstGeom prst="line">
            <a:avLst/>
          </a:prstGeom>
          <a:noFill/>
          <a:ln w="63500" cap="sq">
            <a:solidFill>
              <a:srgbClr val="0000FF"/>
            </a:solidFill>
            <a:round/>
            <a:headEnd type="none" w="sm" len="sm"/>
            <a:tailEnd type="triangle" w="sm" len="sm"/>
          </a:ln>
          <a:effectLst/>
        </p:spPr>
        <p:txBody>
          <a:bodyPr wrap="none" anchor="ctr"/>
          <a:lstStyle/>
          <a:p>
            <a:endParaRPr lang="en-GB"/>
          </a:p>
        </p:txBody>
      </p:sp>
      <p:sp>
        <p:nvSpPr>
          <p:cNvPr id="8" name="Line 8"/>
          <p:cNvSpPr>
            <a:spLocks noChangeShapeType="1"/>
          </p:cNvSpPr>
          <p:nvPr/>
        </p:nvSpPr>
        <p:spPr bwMode="auto">
          <a:xfrm flipV="1">
            <a:off x="4533528" y="3839359"/>
            <a:ext cx="1219200" cy="762000"/>
          </a:xfrm>
          <a:prstGeom prst="line">
            <a:avLst/>
          </a:prstGeom>
          <a:noFill/>
          <a:ln w="63500" cap="sq">
            <a:solidFill>
              <a:srgbClr val="0000FF"/>
            </a:solidFill>
            <a:round/>
            <a:headEnd type="none" w="sm" len="sm"/>
            <a:tailEnd type="triangle" w="sm" len="sm"/>
          </a:ln>
          <a:effectLst/>
        </p:spPr>
        <p:txBody>
          <a:bodyPr wrap="none" anchor="ctr"/>
          <a:lstStyle/>
          <a:p>
            <a:endParaRPr lang="en-GB"/>
          </a:p>
        </p:txBody>
      </p:sp>
      <p:sp>
        <p:nvSpPr>
          <p:cNvPr id="9" name="Titel 1"/>
          <p:cNvSpPr>
            <a:spLocks noGrp="1"/>
          </p:cNvSpPr>
          <p:nvPr>
            <p:ph type="title"/>
          </p:nvPr>
        </p:nvSpPr>
        <p:spPr>
          <a:xfrm>
            <a:off x="1981201" y="792162"/>
            <a:ext cx="5311562" cy="808038"/>
          </a:xfrm>
        </p:spPr>
        <p:txBody>
          <a:bodyPr/>
          <a:lstStyle/>
          <a:p>
            <a:r>
              <a:rPr lang="en-GB" dirty="0" smtClean="0"/>
              <a:t>Money / Coinage</a:t>
            </a:r>
            <a:endParaRPr lang="en-GB" dirty="0"/>
          </a:p>
        </p:txBody>
      </p:sp>
      <p:pic>
        <p:nvPicPr>
          <p:cNvPr id="10" name="Picture 3076" descr="C:\Eigene Dateien\Worms Geschichte\Worms Römer Münzen Währung von Nida SM.JPG"/>
          <p:cNvPicPr>
            <a:picLocks noChangeAspect="1" noChangeArrowheads="1"/>
          </p:cNvPicPr>
          <p:nvPr/>
        </p:nvPicPr>
        <p:blipFill>
          <a:blip r:embed="rId2" cstate="print">
            <a:clrChange>
              <a:clrFrom>
                <a:srgbClr val="FEFEFE"/>
              </a:clrFrom>
              <a:clrTo>
                <a:srgbClr val="FEFEFE">
                  <a:alpha val="0"/>
                </a:srgbClr>
              </a:clrTo>
            </a:clrChange>
          </a:blip>
          <a:srcRect/>
          <a:stretch>
            <a:fillRect/>
          </a:stretch>
        </p:blipFill>
        <p:spPr bwMode="auto">
          <a:xfrm>
            <a:off x="179512" y="1484784"/>
            <a:ext cx="8892480" cy="2095950"/>
          </a:xfrm>
          <a:prstGeom prst="rect">
            <a:avLst/>
          </a:prstGeom>
          <a:noFill/>
        </p:spPr>
      </p:pic>
    </p:spTree>
  </p:cSld>
  <p:clrMapOvr>
    <a:masterClrMapping/>
  </p:clrMapOvr>
  <p:transition>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5" fill="hold" grpId="0" nodeType="afterEffect">
                                  <p:stCondLst>
                                    <p:cond delay="100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randombar(vertical)">
                                      <p:cBhvr>
                                        <p:cTn id="7" dur="500"/>
                                        <p:tgtEl>
                                          <p:spTgt spid="4">
                                            <p:txEl>
                                              <p:pRg st="0" end="0"/>
                                            </p:txEl>
                                          </p:spTgt>
                                        </p:tgtEl>
                                      </p:cBhvr>
                                    </p:animEffect>
                                  </p:childTnLst>
                                </p:cTn>
                              </p:par>
                            </p:childTnLst>
                          </p:cTn>
                        </p:par>
                        <p:par>
                          <p:cTn id="8" fill="hold">
                            <p:stCondLst>
                              <p:cond delay="1500"/>
                            </p:stCondLst>
                            <p:childTnLst>
                              <p:par>
                                <p:cTn id="9" presetID="14" presetClass="entr" presetSubtype="5" fill="hold" grpId="0" nodeType="afterEffect">
                                  <p:stCondLst>
                                    <p:cond delay="1000"/>
                                  </p:stCondLst>
                                  <p:childTnLst>
                                    <p:set>
                                      <p:cBhvr>
                                        <p:cTn id="10" dur="1" fill="hold">
                                          <p:stCondLst>
                                            <p:cond delay="0"/>
                                          </p:stCondLst>
                                        </p:cTn>
                                        <p:tgtEl>
                                          <p:spTgt spid="4">
                                            <p:txEl>
                                              <p:pRg st="2" end="2"/>
                                            </p:txEl>
                                          </p:spTgt>
                                        </p:tgtEl>
                                        <p:attrNameLst>
                                          <p:attrName>style.visibility</p:attrName>
                                        </p:attrNameLst>
                                      </p:cBhvr>
                                      <p:to>
                                        <p:strVal val="visible"/>
                                      </p:to>
                                    </p:set>
                                    <p:animEffect transition="in" filter="randombar(vertical)">
                                      <p:cBhvr>
                                        <p:cTn id="11" dur="500"/>
                                        <p:tgtEl>
                                          <p:spTgt spid="4">
                                            <p:txEl>
                                              <p:pRg st="2" end="2"/>
                                            </p:txEl>
                                          </p:spTgt>
                                        </p:tgtEl>
                                      </p:cBhvr>
                                    </p:animEffect>
                                  </p:childTnLst>
                                </p:cTn>
                              </p:par>
                            </p:childTnLst>
                          </p:cTn>
                        </p:par>
                        <p:par>
                          <p:cTn id="12" fill="hold">
                            <p:stCondLst>
                              <p:cond delay="3000"/>
                            </p:stCondLst>
                            <p:childTnLst>
                              <p:par>
                                <p:cTn id="13" presetID="14" presetClass="entr" presetSubtype="5" fill="hold" grpId="0" nodeType="afterEffect">
                                  <p:stCondLst>
                                    <p:cond delay="1000"/>
                                  </p:stCondLst>
                                  <p:childTnLst>
                                    <p:set>
                                      <p:cBhvr>
                                        <p:cTn id="14" dur="1" fill="hold">
                                          <p:stCondLst>
                                            <p:cond delay="0"/>
                                          </p:stCondLst>
                                        </p:cTn>
                                        <p:tgtEl>
                                          <p:spTgt spid="4">
                                            <p:txEl>
                                              <p:pRg st="5" end="5"/>
                                            </p:txEl>
                                          </p:spTgt>
                                        </p:tgtEl>
                                        <p:attrNameLst>
                                          <p:attrName>style.visibility</p:attrName>
                                        </p:attrNameLst>
                                      </p:cBhvr>
                                      <p:to>
                                        <p:strVal val="visible"/>
                                      </p:to>
                                    </p:set>
                                    <p:animEffect transition="in" filter="randombar(vertical)">
                                      <p:cBhvr>
                                        <p:cTn id="15" dur="500"/>
                                        <p:tgtEl>
                                          <p:spTgt spid="4">
                                            <p:txEl>
                                              <p:pRg st="5" end="5"/>
                                            </p:txEl>
                                          </p:spTgt>
                                        </p:tgtEl>
                                      </p:cBhvr>
                                    </p:animEffect>
                                  </p:childTnLst>
                                </p:cTn>
                              </p:par>
                            </p:childTnLst>
                          </p:cTn>
                        </p:par>
                        <p:par>
                          <p:cTn id="16" fill="hold">
                            <p:stCondLst>
                              <p:cond delay="4500"/>
                            </p:stCondLst>
                            <p:childTnLst>
                              <p:par>
                                <p:cTn id="17" presetID="2" presetClass="entr" presetSubtype="9" fill="hold" grpId="0" nodeType="afterEffect">
                                  <p:stCondLst>
                                    <p:cond delay="0"/>
                                  </p:stCondLst>
                                  <p:childTnLst>
                                    <p:set>
                                      <p:cBhvr>
                                        <p:cTn id="18" dur="1" fill="hold">
                                          <p:stCondLst>
                                            <p:cond delay="0"/>
                                          </p:stCondLst>
                                        </p:cTn>
                                        <p:tgtEl>
                                          <p:spTgt spid="5"/>
                                        </p:tgtEl>
                                        <p:attrNameLst>
                                          <p:attrName>style.visibility</p:attrName>
                                        </p:attrNameLst>
                                      </p:cBhvr>
                                      <p:to>
                                        <p:strVal val="visible"/>
                                      </p:to>
                                    </p:set>
                                    <p:anim calcmode="lin" valueType="num">
                                      <p:cBhvr additive="base">
                                        <p:cTn id="19" dur="500" fill="hold"/>
                                        <p:tgtEl>
                                          <p:spTgt spid="5"/>
                                        </p:tgtEl>
                                        <p:attrNameLst>
                                          <p:attrName>ppt_x</p:attrName>
                                        </p:attrNameLst>
                                      </p:cBhvr>
                                      <p:tavLst>
                                        <p:tav tm="0">
                                          <p:val>
                                            <p:strVal val="0-#ppt_w/2"/>
                                          </p:val>
                                        </p:tav>
                                        <p:tav tm="100000">
                                          <p:val>
                                            <p:strVal val="#ppt_x"/>
                                          </p:val>
                                        </p:tav>
                                      </p:tavLst>
                                    </p:anim>
                                    <p:anim calcmode="lin" valueType="num">
                                      <p:cBhvr additive="base">
                                        <p:cTn id="20" dur="500" fill="hold"/>
                                        <p:tgtEl>
                                          <p:spTgt spid="5"/>
                                        </p:tgtEl>
                                        <p:attrNameLst>
                                          <p:attrName>ppt_y</p:attrName>
                                        </p:attrNameLst>
                                      </p:cBhvr>
                                      <p:tavLst>
                                        <p:tav tm="0">
                                          <p:val>
                                            <p:strVal val="0-#ppt_h/2"/>
                                          </p:val>
                                        </p:tav>
                                        <p:tav tm="100000">
                                          <p:val>
                                            <p:strVal val="#ppt_y"/>
                                          </p:val>
                                        </p:tav>
                                      </p:tavLst>
                                    </p:anim>
                                  </p:childTnLst>
                                </p:cTn>
                              </p:par>
                            </p:childTnLst>
                          </p:cTn>
                        </p:par>
                        <p:par>
                          <p:cTn id="21" fill="hold">
                            <p:stCondLst>
                              <p:cond delay="5000"/>
                            </p:stCondLst>
                            <p:childTnLst>
                              <p:par>
                                <p:cTn id="22" presetID="2" presetClass="entr" presetSubtype="3" fill="hold" grpId="0" nodeType="afterEffect">
                                  <p:stCondLst>
                                    <p:cond delay="0"/>
                                  </p:stCondLst>
                                  <p:childTnLst>
                                    <p:set>
                                      <p:cBhvr>
                                        <p:cTn id="23" dur="1" fill="hold">
                                          <p:stCondLst>
                                            <p:cond delay="0"/>
                                          </p:stCondLst>
                                        </p:cTn>
                                        <p:tgtEl>
                                          <p:spTgt spid="6"/>
                                        </p:tgtEl>
                                        <p:attrNameLst>
                                          <p:attrName>style.visibility</p:attrName>
                                        </p:attrNameLst>
                                      </p:cBhvr>
                                      <p:to>
                                        <p:strVal val="visible"/>
                                      </p:to>
                                    </p:set>
                                    <p:anim calcmode="lin" valueType="num">
                                      <p:cBhvr additive="base">
                                        <p:cTn id="24" dur="500" fill="hold"/>
                                        <p:tgtEl>
                                          <p:spTgt spid="6"/>
                                        </p:tgtEl>
                                        <p:attrNameLst>
                                          <p:attrName>ppt_x</p:attrName>
                                        </p:attrNameLst>
                                      </p:cBhvr>
                                      <p:tavLst>
                                        <p:tav tm="0">
                                          <p:val>
                                            <p:strVal val="1+#ppt_w/2"/>
                                          </p:val>
                                        </p:tav>
                                        <p:tav tm="100000">
                                          <p:val>
                                            <p:strVal val="#ppt_x"/>
                                          </p:val>
                                        </p:tav>
                                      </p:tavLst>
                                    </p:anim>
                                    <p:anim calcmode="lin" valueType="num">
                                      <p:cBhvr additive="base">
                                        <p:cTn id="25" dur="500" fill="hold"/>
                                        <p:tgtEl>
                                          <p:spTgt spid="6"/>
                                        </p:tgtEl>
                                        <p:attrNameLst>
                                          <p:attrName>ppt_y</p:attrName>
                                        </p:attrNameLst>
                                      </p:cBhvr>
                                      <p:tavLst>
                                        <p:tav tm="0">
                                          <p:val>
                                            <p:strVal val="0-#ppt_h/2"/>
                                          </p:val>
                                        </p:tav>
                                        <p:tav tm="100000">
                                          <p:val>
                                            <p:strVal val="#ppt_y"/>
                                          </p:val>
                                        </p:tav>
                                      </p:tavLst>
                                    </p:anim>
                                  </p:childTnLst>
                                </p:cTn>
                              </p:par>
                            </p:childTnLst>
                          </p:cTn>
                        </p:par>
                        <p:par>
                          <p:cTn id="26" fill="hold">
                            <p:stCondLst>
                              <p:cond delay="5500"/>
                            </p:stCondLst>
                            <p:childTnLst>
                              <p:par>
                                <p:cTn id="27" presetID="2" presetClass="entr" presetSubtype="6" fill="hold" grpId="0" nodeType="afterEffect">
                                  <p:stCondLst>
                                    <p:cond delay="0"/>
                                  </p:stCondLst>
                                  <p:childTnLst>
                                    <p:set>
                                      <p:cBhvr>
                                        <p:cTn id="28" dur="1" fill="hold">
                                          <p:stCondLst>
                                            <p:cond delay="0"/>
                                          </p:stCondLst>
                                        </p:cTn>
                                        <p:tgtEl>
                                          <p:spTgt spid="7"/>
                                        </p:tgtEl>
                                        <p:attrNameLst>
                                          <p:attrName>style.visibility</p:attrName>
                                        </p:attrNameLst>
                                      </p:cBhvr>
                                      <p:to>
                                        <p:strVal val="visible"/>
                                      </p:to>
                                    </p:set>
                                    <p:anim calcmode="lin" valueType="num">
                                      <p:cBhvr additive="base">
                                        <p:cTn id="29" dur="500" fill="hold"/>
                                        <p:tgtEl>
                                          <p:spTgt spid="7"/>
                                        </p:tgtEl>
                                        <p:attrNameLst>
                                          <p:attrName>ppt_x</p:attrName>
                                        </p:attrNameLst>
                                      </p:cBhvr>
                                      <p:tavLst>
                                        <p:tav tm="0">
                                          <p:val>
                                            <p:strVal val="1+#ppt_w/2"/>
                                          </p:val>
                                        </p:tav>
                                        <p:tav tm="100000">
                                          <p:val>
                                            <p:strVal val="#ppt_x"/>
                                          </p:val>
                                        </p:tav>
                                      </p:tavLst>
                                    </p:anim>
                                    <p:anim calcmode="lin" valueType="num">
                                      <p:cBhvr additive="base">
                                        <p:cTn id="30" dur="500" fill="hold"/>
                                        <p:tgtEl>
                                          <p:spTgt spid="7"/>
                                        </p:tgtEl>
                                        <p:attrNameLst>
                                          <p:attrName>ppt_y</p:attrName>
                                        </p:attrNameLst>
                                      </p:cBhvr>
                                      <p:tavLst>
                                        <p:tav tm="0">
                                          <p:val>
                                            <p:strVal val="1+#ppt_h/2"/>
                                          </p:val>
                                        </p:tav>
                                        <p:tav tm="100000">
                                          <p:val>
                                            <p:strVal val="#ppt_y"/>
                                          </p:val>
                                        </p:tav>
                                      </p:tavLst>
                                    </p:anim>
                                  </p:childTnLst>
                                </p:cTn>
                              </p:par>
                            </p:childTnLst>
                          </p:cTn>
                        </p:par>
                        <p:par>
                          <p:cTn id="31" fill="hold">
                            <p:stCondLst>
                              <p:cond delay="6000"/>
                            </p:stCondLst>
                            <p:childTnLst>
                              <p:par>
                                <p:cTn id="32" presetID="2" presetClass="entr" presetSubtype="12" fill="hold" grpId="0" nodeType="afterEffect">
                                  <p:stCondLst>
                                    <p:cond delay="0"/>
                                  </p:stCondLst>
                                  <p:childTnLst>
                                    <p:set>
                                      <p:cBhvr>
                                        <p:cTn id="33" dur="1" fill="hold">
                                          <p:stCondLst>
                                            <p:cond delay="0"/>
                                          </p:stCondLst>
                                        </p:cTn>
                                        <p:tgtEl>
                                          <p:spTgt spid="8"/>
                                        </p:tgtEl>
                                        <p:attrNameLst>
                                          <p:attrName>style.visibility</p:attrName>
                                        </p:attrNameLst>
                                      </p:cBhvr>
                                      <p:to>
                                        <p:strVal val="visible"/>
                                      </p:to>
                                    </p:set>
                                    <p:anim calcmode="lin" valueType="num">
                                      <p:cBhvr additive="base">
                                        <p:cTn id="34" dur="500" fill="hold"/>
                                        <p:tgtEl>
                                          <p:spTgt spid="8"/>
                                        </p:tgtEl>
                                        <p:attrNameLst>
                                          <p:attrName>ppt_x</p:attrName>
                                        </p:attrNameLst>
                                      </p:cBhvr>
                                      <p:tavLst>
                                        <p:tav tm="0">
                                          <p:val>
                                            <p:strVal val="0-#ppt_w/2"/>
                                          </p:val>
                                        </p:tav>
                                        <p:tav tm="100000">
                                          <p:val>
                                            <p:strVal val="#ppt_x"/>
                                          </p:val>
                                        </p:tav>
                                      </p:tavLst>
                                    </p:anim>
                                    <p:anim calcmode="lin" valueType="num">
                                      <p:cBhvr additive="base">
                                        <p:cTn id="35" dur="500" fill="hold"/>
                                        <p:tgtEl>
                                          <p:spTgt spid="8"/>
                                        </p:tgtEl>
                                        <p:attrNameLst>
                                          <p:attrName>ppt_y</p:attrName>
                                        </p:attrNameLst>
                                      </p:cBhvr>
                                      <p:tavLst>
                                        <p:tav tm="0">
                                          <p:val>
                                            <p:strVal val="1+#ppt_h/2"/>
                                          </p:val>
                                        </p:tav>
                                        <p:tav tm="100000">
                                          <p:val>
                                            <p:strVal val="#ppt_y"/>
                                          </p:val>
                                        </p:tav>
                                      </p:tavLst>
                                    </p:anim>
                                  </p:childTnLst>
                                </p:cTn>
                              </p:par>
                            </p:childTnLst>
                          </p:cTn>
                        </p:par>
                        <p:par>
                          <p:cTn id="36" fill="hold">
                            <p:stCondLst>
                              <p:cond delay="6500"/>
                            </p:stCondLst>
                            <p:childTnLst>
                              <p:par>
                                <p:cTn id="37" presetID="2" presetClass="entr" presetSubtype="6" fill="hold" nodeType="afterEffect">
                                  <p:stCondLst>
                                    <p:cond delay="1000"/>
                                  </p:stCondLst>
                                  <p:childTnLst>
                                    <p:set>
                                      <p:cBhvr>
                                        <p:cTn id="38" dur="1" fill="hold">
                                          <p:stCondLst>
                                            <p:cond delay="0"/>
                                          </p:stCondLst>
                                        </p:cTn>
                                        <p:tgtEl>
                                          <p:spTgt spid="10"/>
                                        </p:tgtEl>
                                        <p:attrNameLst>
                                          <p:attrName>style.visibility</p:attrName>
                                        </p:attrNameLst>
                                      </p:cBhvr>
                                      <p:to>
                                        <p:strVal val="visible"/>
                                      </p:to>
                                    </p:set>
                                    <p:anim calcmode="lin" valueType="num">
                                      <p:cBhvr additive="base">
                                        <p:cTn id="39" dur="500" fill="hold"/>
                                        <p:tgtEl>
                                          <p:spTgt spid="10"/>
                                        </p:tgtEl>
                                        <p:attrNameLst>
                                          <p:attrName>ppt_x</p:attrName>
                                        </p:attrNameLst>
                                      </p:cBhvr>
                                      <p:tavLst>
                                        <p:tav tm="0">
                                          <p:val>
                                            <p:strVal val="1+#ppt_w/2"/>
                                          </p:val>
                                        </p:tav>
                                        <p:tav tm="100000">
                                          <p:val>
                                            <p:strVal val="#ppt_x"/>
                                          </p:val>
                                        </p:tav>
                                      </p:tavLst>
                                    </p:anim>
                                    <p:anim calcmode="lin" valueType="num">
                                      <p:cBhvr additive="base">
                                        <p:cTn id="40"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bldLvl="3" autoUpdateAnimBg="0" advAuto="1000"/>
      <p:bldP spid="5" grpId="0" animBg="1"/>
      <p:bldP spid="6" grpId="0" animBg="1"/>
      <p:bldP spid="7" grpId="0" animBg="1"/>
      <p:bldP spid="8"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r>
              <a:rPr lang="en-GB" dirty="0" smtClean="0"/>
              <a:t>Taxes</a:t>
            </a:r>
            <a:endParaRPr lang="en-GB" dirty="0"/>
          </a:p>
        </p:txBody>
      </p:sp>
      <p:sp>
        <p:nvSpPr>
          <p:cNvPr id="3" name="Inhaltsplatzhalter 2"/>
          <p:cNvSpPr>
            <a:spLocks noGrp="1"/>
          </p:cNvSpPr>
          <p:nvPr>
            <p:ph idx="1"/>
          </p:nvPr>
        </p:nvSpPr>
        <p:spPr>
          <a:xfrm>
            <a:off x="2286000" y="1981201"/>
            <a:ext cx="6534472" cy="3841375"/>
          </a:xfrm>
        </p:spPr>
        <p:txBody>
          <a:bodyPr/>
          <a:lstStyle/>
          <a:p>
            <a:r>
              <a:rPr lang="en-GB" i="1" dirty="0" smtClean="0"/>
              <a:t>tributum (not for Roman citizens)</a:t>
            </a:r>
          </a:p>
          <a:p>
            <a:r>
              <a:rPr lang="en-GB" i="1" dirty="0" err="1" smtClean="0"/>
              <a:t>vicesima</a:t>
            </a:r>
            <a:r>
              <a:rPr lang="en-GB" i="1" dirty="0" smtClean="0"/>
              <a:t> </a:t>
            </a:r>
            <a:r>
              <a:rPr lang="en-GB" i="1" dirty="0" err="1" smtClean="0"/>
              <a:t>hereditatum</a:t>
            </a:r>
            <a:r>
              <a:rPr lang="en-GB" dirty="0" smtClean="0"/>
              <a:t> (inheritance tax, 5%)</a:t>
            </a:r>
          </a:p>
          <a:p>
            <a:r>
              <a:rPr lang="en-GB" i="1" dirty="0" smtClean="0"/>
              <a:t>tributum </a:t>
            </a:r>
            <a:r>
              <a:rPr lang="en-GB" i="1" dirty="0" err="1" smtClean="0"/>
              <a:t>capitis</a:t>
            </a:r>
            <a:r>
              <a:rPr lang="en-GB" i="1" dirty="0" smtClean="0"/>
              <a:t> (poll tax)</a:t>
            </a:r>
          </a:p>
          <a:p>
            <a:r>
              <a:rPr lang="en-GB" i="1" dirty="0" err="1" smtClean="0"/>
              <a:t>vicesima</a:t>
            </a:r>
            <a:r>
              <a:rPr lang="en-GB" i="1" dirty="0" smtClean="0"/>
              <a:t> </a:t>
            </a:r>
            <a:r>
              <a:rPr lang="en-GB" i="1" dirty="0" err="1" smtClean="0"/>
              <a:t>libertatis</a:t>
            </a:r>
            <a:r>
              <a:rPr lang="en-GB" i="1" dirty="0" smtClean="0"/>
              <a:t> (on freeing slaves, 5%)</a:t>
            </a:r>
          </a:p>
          <a:p>
            <a:r>
              <a:rPr lang="en-GB" i="1" dirty="0" smtClean="0"/>
              <a:t>“V.A.T.” (1%; 2% under Tiberius)</a:t>
            </a:r>
            <a:endParaRPr lang="en-GB" dirty="0"/>
          </a:p>
        </p:txBody>
      </p:sp>
      <p:pic>
        <p:nvPicPr>
          <p:cNvPr id="4" name="Picture 3076" descr="C:\Eigene Dateien\Worms Geschichte\Worms Römer Münzen Währung von Nida SM.JPG"/>
          <p:cNvPicPr>
            <a:picLocks noChangeAspect="1" noChangeArrowheads="1"/>
          </p:cNvPicPr>
          <p:nvPr/>
        </p:nvPicPr>
        <p:blipFill>
          <a:blip r:embed="rId2" cstate="print">
            <a:clrChange>
              <a:clrFrom>
                <a:srgbClr val="FEFEFE"/>
              </a:clrFrom>
              <a:clrTo>
                <a:srgbClr val="FEFEFE">
                  <a:alpha val="0"/>
                </a:srgbClr>
              </a:clrTo>
            </a:clrChange>
          </a:blip>
          <a:srcRect r="74088"/>
          <a:stretch>
            <a:fillRect/>
          </a:stretch>
        </p:blipFill>
        <p:spPr bwMode="auto">
          <a:xfrm>
            <a:off x="179512" y="1484784"/>
            <a:ext cx="2304256" cy="2095950"/>
          </a:xfrm>
          <a:prstGeom prst="rect">
            <a:avLst/>
          </a:prstGeom>
          <a:noFill/>
        </p:spPr>
      </p:pic>
    </p:spTree>
  </p:cSld>
  <p:clrMapOvr>
    <a:masterClrMapping/>
  </p:clrMapOvr>
  <p:transition>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6" fill="hold" nodeType="afterEffect">
                                  <p:stCondLst>
                                    <p:cond delay="10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el 1"/>
          <p:cNvSpPr>
            <a:spLocks noGrp="1"/>
          </p:cNvSpPr>
          <p:nvPr>
            <p:ph type="title"/>
          </p:nvPr>
        </p:nvSpPr>
        <p:spPr>
          <a:xfrm>
            <a:off x="1981200" y="792162"/>
            <a:ext cx="6767263" cy="808038"/>
          </a:xfrm>
        </p:spPr>
        <p:txBody>
          <a:bodyPr>
            <a:normAutofit/>
          </a:bodyPr>
          <a:lstStyle/>
          <a:p>
            <a:r>
              <a:rPr lang="en-GB" dirty="0" smtClean="0"/>
              <a:t>Taxes </a:t>
            </a:r>
            <a:r>
              <a:rPr lang="en-GB" dirty="0" smtClean="0">
                <a:sym typeface="Wingdings" pitchFamily="2" charset="2"/>
              </a:rPr>
              <a:t>impact on provinces</a:t>
            </a:r>
            <a:endParaRPr lang="en-GB" dirty="0"/>
          </a:p>
        </p:txBody>
      </p:sp>
      <p:sp>
        <p:nvSpPr>
          <p:cNvPr id="5" name="Inhaltsplatzhalter 2"/>
          <p:cNvSpPr>
            <a:spLocks noGrp="1"/>
          </p:cNvSpPr>
          <p:nvPr>
            <p:ph idx="1"/>
          </p:nvPr>
        </p:nvSpPr>
        <p:spPr>
          <a:xfrm>
            <a:off x="2286000" y="1981201"/>
            <a:ext cx="6534472" cy="3841375"/>
          </a:xfrm>
        </p:spPr>
        <p:txBody>
          <a:bodyPr>
            <a:normAutofit/>
          </a:bodyPr>
          <a:lstStyle/>
          <a:p>
            <a:r>
              <a:rPr lang="en-GB" i="1" dirty="0" smtClean="0"/>
              <a:t>forced to create surplus in order to pay taxes</a:t>
            </a:r>
          </a:p>
          <a:p>
            <a:pPr lvl="1"/>
            <a:r>
              <a:rPr lang="en-GB" i="1" dirty="0" smtClean="0"/>
              <a:t>resulting in numerous revolts, e.g. Batavian revolt</a:t>
            </a:r>
          </a:p>
          <a:p>
            <a:pPr lvl="1"/>
            <a:endParaRPr lang="en-GB" i="1" dirty="0" smtClean="0"/>
          </a:p>
          <a:p>
            <a:r>
              <a:rPr lang="en-GB" i="1" dirty="0" smtClean="0"/>
              <a:t>specialisation in agriculture</a:t>
            </a:r>
          </a:p>
          <a:p>
            <a:pPr lvl="1"/>
            <a:r>
              <a:rPr lang="en-GB" i="1" dirty="0" smtClean="0"/>
              <a:t>e.g. monocultures, e.g.  Spain</a:t>
            </a:r>
          </a:p>
          <a:p>
            <a:pPr lvl="1"/>
            <a:endParaRPr lang="en-GB" dirty="0"/>
          </a:p>
        </p:txBody>
      </p:sp>
      <p:pic>
        <p:nvPicPr>
          <p:cNvPr id="6" name="Picture 3076" descr="C:\Eigene Dateien\Worms Geschichte\Worms Römer Münzen Währung von Nida SM.JPG"/>
          <p:cNvPicPr>
            <a:picLocks noChangeAspect="1" noChangeArrowheads="1"/>
          </p:cNvPicPr>
          <p:nvPr/>
        </p:nvPicPr>
        <p:blipFill>
          <a:blip r:embed="rId2" cstate="print">
            <a:clrChange>
              <a:clrFrom>
                <a:srgbClr val="FEFEFE"/>
              </a:clrFrom>
              <a:clrTo>
                <a:srgbClr val="FEFEFE">
                  <a:alpha val="0"/>
                </a:srgbClr>
              </a:clrTo>
            </a:clrChange>
          </a:blip>
          <a:srcRect r="74088"/>
          <a:stretch>
            <a:fillRect/>
          </a:stretch>
        </p:blipFill>
        <p:spPr bwMode="auto">
          <a:xfrm>
            <a:off x="179512" y="1484784"/>
            <a:ext cx="2304256" cy="2095950"/>
          </a:xfrm>
          <a:prstGeom prst="rect">
            <a:avLst/>
          </a:prstGeom>
          <a:noFill/>
        </p:spPr>
      </p:pic>
    </p:spTree>
  </p:cSld>
  <p:clrMapOvr>
    <a:masterClrMapping/>
  </p:clrMapOvr>
  <p:transition>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6" fill="hold" nodeType="afterEffect">
                                  <p:stCondLst>
                                    <p:cond delay="100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500" fill="hold"/>
                                        <p:tgtEl>
                                          <p:spTgt spid="6"/>
                                        </p:tgtEl>
                                        <p:attrNameLst>
                                          <p:attrName>ppt_x</p:attrName>
                                        </p:attrNameLst>
                                      </p:cBhvr>
                                      <p:tavLst>
                                        <p:tav tm="0">
                                          <p:val>
                                            <p:strVal val="1+#ppt_w/2"/>
                                          </p:val>
                                        </p:tav>
                                        <p:tav tm="100000">
                                          <p:val>
                                            <p:strVal val="#ppt_x"/>
                                          </p:val>
                                        </p:tav>
                                      </p:tavLst>
                                    </p:anim>
                                    <p:anim calcmode="lin" valueType="num">
                                      <p:cBhvr additive="base">
                                        <p:cTn id="8"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r>
              <a:rPr lang="en-GB" dirty="0" smtClean="0"/>
              <a:t>Trade &amp; Production</a:t>
            </a:r>
            <a:endParaRPr lang="en-GB" dirty="0"/>
          </a:p>
        </p:txBody>
      </p:sp>
      <p:sp>
        <p:nvSpPr>
          <p:cNvPr id="3" name="Inhaltsplatzhalter 2"/>
          <p:cNvSpPr>
            <a:spLocks noGrp="1"/>
          </p:cNvSpPr>
          <p:nvPr>
            <p:ph idx="1"/>
          </p:nvPr>
        </p:nvSpPr>
        <p:spPr>
          <a:xfrm>
            <a:off x="2555776" y="6309320"/>
            <a:ext cx="5015753" cy="384991"/>
          </a:xfrm>
        </p:spPr>
        <p:txBody>
          <a:bodyPr>
            <a:normAutofit fontScale="92500" lnSpcReduction="10000"/>
          </a:bodyPr>
          <a:lstStyle/>
          <a:p>
            <a:r>
              <a:rPr lang="en-GB" dirty="0" smtClean="0"/>
              <a:t>Monte </a:t>
            </a:r>
            <a:r>
              <a:rPr lang="en-GB" dirty="0" err="1" smtClean="0"/>
              <a:t>Testaccio</a:t>
            </a:r>
            <a:endParaRPr lang="en-GB" dirty="0"/>
          </a:p>
        </p:txBody>
      </p:sp>
      <p:pic>
        <p:nvPicPr>
          <p:cNvPr id="4" name="Grafik 3" descr="100_5761.JPG"/>
          <p:cNvPicPr>
            <a:picLocks noChangeAspect="1"/>
          </p:cNvPicPr>
          <p:nvPr/>
        </p:nvPicPr>
        <p:blipFill>
          <a:blip r:embed="rId2" cstate="print"/>
          <a:stretch>
            <a:fillRect/>
          </a:stretch>
        </p:blipFill>
        <p:spPr>
          <a:xfrm>
            <a:off x="5292080" y="1772816"/>
            <a:ext cx="3705876" cy="4941168"/>
          </a:xfrm>
          <a:prstGeom prst="rect">
            <a:avLst/>
          </a:prstGeom>
        </p:spPr>
      </p:pic>
      <p:pic>
        <p:nvPicPr>
          <p:cNvPr id="7170" name="Picture 2" descr="http://bbhc.com/samsblog/wp-content/uploads/2013/04/pp3-300x278.jpg"/>
          <p:cNvPicPr>
            <a:picLocks noChangeAspect="1" noChangeArrowheads="1"/>
          </p:cNvPicPr>
          <p:nvPr/>
        </p:nvPicPr>
        <p:blipFill>
          <a:blip r:embed="rId3" cstate="print"/>
          <a:srcRect/>
          <a:stretch>
            <a:fillRect/>
          </a:stretch>
        </p:blipFill>
        <p:spPr bwMode="auto">
          <a:xfrm>
            <a:off x="35496" y="4576579"/>
            <a:ext cx="2461964" cy="2281421"/>
          </a:xfrm>
          <a:prstGeom prst="rect">
            <a:avLst/>
          </a:prstGeom>
          <a:noFill/>
        </p:spPr>
      </p:pic>
      <p:pic>
        <p:nvPicPr>
          <p:cNvPr id="7172" name="Picture 4" descr="http://www.vinetowinecircle.com/wp-content/gallery/en-historia-the-time-of-the-roman-empire/fig44.jpg"/>
          <p:cNvPicPr>
            <a:picLocks noChangeAspect="1" noChangeArrowheads="1"/>
          </p:cNvPicPr>
          <p:nvPr/>
        </p:nvPicPr>
        <p:blipFill>
          <a:blip r:embed="rId4" cstate="print"/>
          <a:srcRect/>
          <a:stretch>
            <a:fillRect/>
          </a:stretch>
        </p:blipFill>
        <p:spPr bwMode="auto">
          <a:xfrm>
            <a:off x="0" y="1484784"/>
            <a:ext cx="2898156" cy="2952328"/>
          </a:xfrm>
          <a:prstGeom prst="rect">
            <a:avLst/>
          </a:prstGeom>
          <a:noFill/>
        </p:spPr>
      </p:pic>
      <p:sp>
        <p:nvSpPr>
          <p:cNvPr id="7" name="Inhaltsplatzhalter 2"/>
          <p:cNvSpPr txBox="1">
            <a:spLocks/>
          </p:cNvSpPr>
          <p:nvPr/>
        </p:nvSpPr>
        <p:spPr>
          <a:xfrm>
            <a:off x="2987824" y="1772816"/>
            <a:ext cx="5015753" cy="1224136"/>
          </a:xfrm>
          <a:prstGeom prst="rect">
            <a:avLst/>
          </a:prstGeom>
        </p:spPr>
        <p:txBody>
          <a:bodyPr vert="horz" lIns="91440" tIns="45720" rIns="91440" bIns="45720" rtlCol="0">
            <a:normAutofit fontScale="92500" lnSpcReduction="10000"/>
          </a:bodyPr>
          <a:lstStyle/>
          <a:p>
            <a:pPr marL="228600" marR="0" lvl="0" indent="-228600" algn="l" defTabSz="914400" rtl="0" eaLnBrk="1" fontAlgn="auto" latinLnBrk="0" hangingPunct="1">
              <a:lnSpc>
                <a:spcPct val="100000"/>
              </a:lnSpc>
              <a:spcBef>
                <a:spcPts val="1200"/>
              </a:spcBef>
              <a:spcAft>
                <a:spcPts val="0"/>
              </a:spcAft>
              <a:buClr>
                <a:schemeClr val="bg2"/>
              </a:buClr>
              <a:buSzTx/>
              <a:buFontTx/>
              <a:buBlip>
                <a:blip r:embed="rId5"/>
              </a:buBlip>
              <a:tabLst/>
              <a:defRPr/>
            </a:pPr>
            <a:r>
              <a:rPr kumimoji="0" lang="en-GB" sz="2200" b="0" i="0" u="none" strike="noStrike" kern="1200" cap="none" spc="0" normalizeH="0" baseline="0" noProof="0" dirty="0" smtClean="0">
                <a:ln>
                  <a:noFill/>
                </a:ln>
                <a:gradFill>
                  <a:gsLst>
                    <a:gs pos="0">
                      <a:schemeClr val="bg1"/>
                    </a:gs>
                    <a:gs pos="90000">
                      <a:schemeClr val="bg2">
                        <a:lumMod val="90000"/>
                      </a:schemeClr>
                    </a:gs>
                  </a:gsLst>
                  <a:lin ang="5400000" scaled="0"/>
                </a:gradFill>
                <a:effectLst/>
                <a:uLnTx/>
                <a:uFillTx/>
                <a:latin typeface="+mn-lt"/>
                <a:ea typeface="+mn-ea"/>
                <a:cs typeface="+mn-cs"/>
              </a:rPr>
              <a:t>“monocultures”</a:t>
            </a:r>
          </a:p>
          <a:p>
            <a:pPr marL="685800" lvl="1" indent="-228600">
              <a:spcBef>
                <a:spcPts val="1200"/>
              </a:spcBef>
              <a:buClr>
                <a:schemeClr val="bg2"/>
              </a:buClr>
              <a:buFontTx/>
              <a:buBlip>
                <a:blip r:embed="rId5"/>
              </a:buBlip>
            </a:pPr>
            <a:r>
              <a:rPr lang="en-GB" sz="2200" dirty="0" smtClean="0">
                <a:gradFill>
                  <a:gsLst>
                    <a:gs pos="0">
                      <a:schemeClr val="bg1"/>
                    </a:gs>
                    <a:gs pos="90000">
                      <a:schemeClr val="bg2">
                        <a:lumMod val="90000"/>
                      </a:schemeClr>
                    </a:gs>
                  </a:gsLst>
                  <a:lin ang="5400000" scaled="0"/>
                </a:gradFill>
              </a:rPr>
              <a:t>oil</a:t>
            </a:r>
          </a:p>
          <a:p>
            <a:pPr marL="685800" lvl="1" indent="-228600">
              <a:spcBef>
                <a:spcPts val="1200"/>
              </a:spcBef>
              <a:buClr>
                <a:schemeClr val="bg2"/>
              </a:buClr>
              <a:buFontTx/>
              <a:buBlip>
                <a:blip r:embed="rId5"/>
              </a:buBlip>
            </a:pPr>
            <a:r>
              <a:rPr kumimoji="0" lang="en-GB" sz="2200" b="0" i="0" u="none" strike="noStrike" kern="1200" cap="none" spc="0" normalizeH="0" baseline="0" noProof="0" dirty="0" smtClean="0">
                <a:ln>
                  <a:noFill/>
                </a:ln>
                <a:gradFill>
                  <a:gsLst>
                    <a:gs pos="0">
                      <a:schemeClr val="bg1"/>
                    </a:gs>
                    <a:gs pos="90000">
                      <a:schemeClr val="bg2">
                        <a:lumMod val="90000"/>
                      </a:schemeClr>
                    </a:gs>
                  </a:gsLst>
                  <a:lin ang="5400000" scaled="0"/>
                </a:gradFill>
                <a:effectLst/>
                <a:uLnTx/>
                <a:uFillTx/>
                <a:latin typeface="+mn-lt"/>
                <a:ea typeface="+mn-ea"/>
                <a:cs typeface="+mn-cs"/>
              </a:rPr>
              <a:t>wine</a:t>
            </a:r>
            <a:endParaRPr kumimoji="0" lang="en-GB" sz="2200" b="0" i="0" u="none" strike="noStrike" kern="1200" cap="none" spc="0" normalizeH="0" baseline="0" noProof="0" dirty="0">
              <a:ln>
                <a:noFill/>
              </a:ln>
              <a:gradFill>
                <a:gsLst>
                  <a:gs pos="0">
                    <a:schemeClr val="bg1"/>
                  </a:gs>
                  <a:gs pos="90000">
                    <a:schemeClr val="bg2">
                      <a:lumMod val="90000"/>
                    </a:schemeClr>
                  </a:gs>
                </a:gsLst>
                <a:lin ang="5400000" scaled="0"/>
              </a:gradFill>
              <a:effectLst/>
              <a:uLnTx/>
              <a:uFillTx/>
              <a:latin typeface="+mn-lt"/>
              <a:ea typeface="+mn-ea"/>
              <a:cs typeface="+mn-cs"/>
            </a:endParaRPr>
          </a:p>
        </p:txBody>
      </p:sp>
    </p:spTree>
  </p:cSld>
  <p:clrMapOvr>
    <a:masterClrMapping/>
  </p:clrMapOvr>
  <p:transition>
    <p:randomBar dir="vert"/>
  </p:transition>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r>
              <a:rPr lang="en-GB" dirty="0" smtClean="0"/>
              <a:t>Trade &amp; Production</a:t>
            </a:r>
            <a:endParaRPr lang="en-GB" dirty="0"/>
          </a:p>
        </p:txBody>
      </p:sp>
      <p:sp>
        <p:nvSpPr>
          <p:cNvPr id="3" name="Inhaltsplatzhalter 2"/>
          <p:cNvSpPr>
            <a:spLocks noGrp="1"/>
          </p:cNvSpPr>
          <p:nvPr>
            <p:ph idx="1"/>
          </p:nvPr>
        </p:nvSpPr>
        <p:spPr/>
        <p:txBody>
          <a:bodyPr/>
          <a:lstStyle/>
          <a:p>
            <a:endParaRPr lang="en-GB"/>
          </a:p>
        </p:txBody>
      </p:sp>
      <p:pic>
        <p:nvPicPr>
          <p:cNvPr id="51202" name="Picture 2" descr="http://ceipac.gh.ub.es/MOSTRA/images/p05_1e.gif"/>
          <p:cNvPicPr>
            <a:picLocks noChangeAspect="1" noChangeArrowheads="1"/>
          </p:cNvPicPr>
          <p:nvPr/>
        </p:nvPicPr>
        <p:blipFill>
          <a:blip r:embed="rId2" cstate="print"/>
          <a:srcRect/>
          <a:stretch>
            <a:fillRect/>
          </a:stretch>
        </p:blipFill>
        <p:spPr bwMode="auto">
          <a:xfrm>
            <a:off x="323527" y="1772816"/>
            <a:ext cx="7488833" cy="4995692"/>
          </a:xfrm>
          <a:prstGeom prst="rect">
            <a:avLst/>
          </a:prstGeom>
          <a:noFill/>
        </p:spPr>
      </p:pic>
    </p:spTree>
  </p:cSld>
  <p:clrMapOvr>
    <a:masterClrMapping/>
  </p:clrMapOvr>
  <p:transition>
    <p:randomBar dir="vert"/>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r>
              <a:rPr lang="en-GB" dirty="0" smtClean="0"/>
              <a:t>Trade &amp; Production</a:t>
            </a:r>
            <a:endParaRPr lang="en-GB" dirty="0"/>
          </a:p>
        </p:txBody>
      </p:sp>
      <p:sp>
        <p:nvSpPr>
          <p:cNvPr id="3" name="Inhaltsplatzhalter 2"/>
          <p:cNvSpPr>
            <a:spLocks noGrp="1"/>
          </p:cNvSpPr>
          <p:nvPr>
            <p:ph idx="1"/>
          </p:nvPr>
        </p:nvSpPr>
        <p:spPr>
          <a:xfrm>
            <a:off x="2286000" y="1981201"/>
            <a:ext cx="6858000" cy="3841375"/>
          </a:xfrm>
        </p:spPr>
        <p:txBody>
          <a:bodyPr/>
          <a:lstStyle/>
          <a:p>
            <a:r>
              <a:rPr lang="en-GB" dirty="0" err="1" smtClean="0"/>
              <a:t>garum</a:t>
            </a:r>
            <a:r>
              <a:rPr lang="en-GB" dirty="0" smtClean="0"/>
              <a:t> factory: </a:t>
            </a:r>
            <a:r>
              <a:rPr lang="en-GB" dirty="0" err="1" smtClean="0"/>
              <a:t>garum</a:t>
            </a:r>
            <a:r>
              <a:rPr lang="en-GB" dirty="0" smtClean="0"/>
              <a:t> – fermented fish sauce</a:t>
            </a:r>
            <a:endParaRPr lang="en-GB" dirty="0"/>
          </a:p>
        </p:txBody>
      </p:sp>
      <p:pic>
        <p:nvPicPr>
          <p:cNvPr id="52226" name="Picture 2" descr="File:Factoría de salazones 001.jpg"/>
          <p:cNvPicPr>
            <a:picLocks noChangeAspect="1" noChangeArrowheads="1"/>
          </p:cNvPicPr>
          <p:nvPr/>
        </p:nvPicPr>
        <p:blipFill>
          <a:blip r:embed="rId2" cstate="print"/>
          <a:srcRect/>
          <a:stretch>
            <a:fillRect/>
          </a:stretch>
        </p:blipFill>
        <p:spPr bwMode="auto">
          <a:xfrm>
            <a:off x="2555776" y="2443889"/>
            <a:ext cx="6588224" cy="4414111"/>
          </a:xfrm>
          <a:prstGeom prst="rect">
            <a:avLst/>
          </a:prstGeom>
          <a:noFill/>
        </p:spPr>
      </p:pic>
      <p:pic>
        <p:nvPicPr>
          <p:cNvPr id="52228" name="Picture 4" descr="File:Garum Mosaik Pompeji.JPG"/>
          <p:cNvPicPr>
            <a:picLocks noChangeAspect="1" noChangeArrowheads="1"/>
          </p:cNvPicPr>
          <p:nvPr/>
        </p:nvPicPr>
        <p:blipFill>
          <a:blip r:embed="rId3" cstate="print"/>
          <a:srcRect l="20988" t="5980" r="28613" b="8341"/>
          <a:stretch>
            <a:fillRect/>
          </a:stretch>
        </p:blipFill>
        <p:spPr bwMode="auto">
          <a:xfrm>
            <a:off x="0" y="1961456"/>
            <a:ext cx="2160240" cy="4896544"/>
          </a:xfrm>
          <a:prstGeom prst="rect">
            <a:avLst/>
          </a:prstGeom>
          <a:noFill/>
        </p:spPr>
      </p:pic>
    </p:spTree>
  </p:cSld>
  <p:clrMapOvr>
    <a:masterClrMapping/>
  </p:clrMapOvr>
  <p:transition>
    <p:randomBar dir="vert"/>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r>
              <a:rPr lang="en-GB" dirty="0" smtClean="0"/>
              <a:t>Agriculture</a:t>
            </a:r>
            <a:endParaRPr lang="en-GB" dirty="0"/>
          </a:p>
        </p:txBody>
      </p:sp>
      <p:sp>
        <p:nvSpPr>
          <p:cNvPr id="3" name="Inhaltsplatzhalter 2"/>
          <p:cNvSpPr>
            <a:spLocks noGrp="1"/>
          </p:cNvSpPr>
          <p:nvPr>
            <p:ph idx="1"/>
          </p:nvPr>
        </p:nvSpPr>
        <p:spPr/>
        <p:txBody>
          <a:bodyPr/>
          <a:lstStyle/>
          <a:p>
            <a:r>
              <a:rPr lang="en-GB" dirty="0" smtClean="0"/>
              <a:t>Specialisation</a:t>
            </a:r>
            <a:endParaRPr lang="en-GB" dirty="0"/>
          </a:p>
        </p:txBody>
      </p:sp>
      <p:pic>
        <p:nvPicPr>
          <p:cNvPr id="53250" name="Picture 2" descr="http://tmm.chicagodistributioncenter.com/IsbnImages/9789089640222.jpg"/>
          <p:cNvPicPr>
            <a:picLocks noChangeAspect="1" noChangeArrowheads="1"/>
          </p:cNvPicPr>
          <p:nvPr/>
        </p:nvPicPr>
        <p:blipFill>
          <a:blip r:embed="rId2" cstate="print"/>
          <a:srcRect/>
          <a:stretch>
            <a:fillRect/>
          </a:stretch>
        </p:blipFill>
        <p:spPr bwMode="auto">
          <a:xfrm>
            <a:off x="6581775" y="2492896"/>
            <a:ext cx="2562225" cy="4152901"/>
          </a:xfrm>
          <a:prstGeom prst="rect">
            <a:avLst/>
          </a:prstGeom>
          <a:noFill/>
        </p:spPr>
      </p:pic>
      <p:pic>
        <p:nvPicPr>
          <p:cNvPr id="53252" name="Picture 4" descr="http://dpc.uba.uva.nl/j/jalc/images/vol01/nr02/0102a03fig21.jpg"/>
          <p:cNvPicPr>
            <a:picLocks noChangeAspect="1" noChangeArrowheads="1"/>
          </p:cNvPicPr>
          <p:nvPr/>
        </p:nvPicPr>
        <p:blipFill>
          <a:blip r:embed="rId3" cstate="print"/>
          <a:srcRect/>
          <a:stretch>
            <a:fillRect/>
          </a:stretch>
        </p:blipFill>
        <p:spPr bwMode="auto">
          <a:xfrm>
            <a:off x="3707904" y="3327574"/>
            <a:ext cx="2808312" cy="3318223"/>
          </a:xfrm>
          <a:prstGeom prst="rect">
            <a:avLst/>
          </a:prstGeom>
          <a:noFill/>
        </p:spPr>
      </p:pic>
      <p:pic>
        <p:nvPicPr>
          <p:cNvPr id="53254" name="Picture 6" descr="http://www.prib2010.org/committee_files/NJ001.jpg"/>
          <p:cNvPicPr>
            <a:picLocks noChangeAspect="1" noChangeArrowheads="1"/>
          </p:cNvPicPr>
          <p:nvPr/>
        </p:nvPicPr>
        <p:blipFill>
          <a:blip r:embed="rId4" cstate="print"/>
          <a:srcRect/>
          <a:stretch>
            <a:fillRect/>
          </a:stretch>
        </p:blipFill>
        <p:spPr bwMode="auto">
          <a:xfrm rot="921128">
            <a:off x="5093176" y="459553"/>
            <a:ext cx="2664296" cy="2664296"/>
          </a:xfrm>
          <a:prstGeom prst="rect">
            <a:avLst/>
          </a:prstGeom>
          <a:noFill/>
        </p:spPr>
      </p:pic>
      <p:pic>
        <p:nvPicPr>
          <p:cNvPr id="53256" name="Picture 8" descr="http://0.tqn.com/d/archaeology/1/0/e/S/1/Castra-Hunerberg.png"/>
          <p:cNvPicPr>
            <a:picLocks noChangeAspect="1" noChangeArrowheads="1"/>
          </p:cNvPicPr>
          <p:nvPr/>
        </p:nvPicPr>
        <p:blipFill>
          <a:blip r:embed="rId5" cstate="print"/>
          <a:srcRect/>
          <a:stretch>
            <a:fillRect/>
          </a:stretch>
        </p:blipFill>
        <p:spPr bwMode="auto">
          <a:xfrm>
            <a:off x="0" y="3212976"/>
            <a:ext cx="3676897" cy="3432821"/>
          </a:xfrm>
          <a:prstGeom prst="rect">
            <a:avLst/>
          </a:prstGeom>
          <a:noFill/>
        </p:spPr>
      </p:pic>
    </p:spTree>
  </p:cSld>
  <p:clrMapOvr>
    <a:masterClrMapping/>
  </p:clrMapOvr>
  <p:transition>
    <p:randomBar dir="vert"/>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a:xfrm>
            <a:off x="1981200" y="792162"/>
            <a:ext cx="6191199" cy="808038"/>
          </a:xfrm>
        </p:spPr>
        <p:txBody>
          <a:bodyPr>
            <a:normAutofit/>
          </a:bodyPr>
          <a:lstStyle/>
          <a:p>
            <a:r>
              <a:rPr lang="en-GB" dirty="0" smtClean="0"/>
              <a:t>Agriculture: Intensification?</a:t>
            </a:r>
            <a:endParaRPr lang="en-GB" dirty="0"/>
          </a:p>
        </p:txBody>
      </p:sp>
      <p:pic>
        <p:nvPicPr>
          <p:cNvPr id="54274" name="Picture 2" descr="http://www.uea.ac.uk/%7Ejwmp/OrangeBCeze1.JPG"/>
          <p:cNvPicPr>
            <a:picLocks noChangeAspect="1" noChangeArrowheads="1"/>
          </p:cNvPicPr>
          <p:nvPr/>
        </p:nvPicPr>
        <p:blipFill>
          <a:blip r:embed="rId2" cstate="print"/>
          <a:srcRect/>
          <a:stretch>
            <a:fillRect/>
          </a:stretch>
        </p:blipFill>
        <p:spPr bwMode="auto">
          <a:xfrm>
            <a:off x="2955277" y="2276873"/>
            <a:ext cx="6188724" cy="4581128"/>
          </a:xfrm>
          <a:prstGeom prst="rect">
            <a:avLst/>
          </a:prstGeom>
          <a:noFill/>
        </p:spPr>
      </p:pic>
      <p:pic>
        <p:nvPicPr>
          <p:cNvPr id="54276" name="Picture 4" descr="http://upload.wikimedia.org/wikipedia/commons/b/b8/Cadastre_d%27Arausio.jpg"/>
          <p:cNvPicPr>
            <a:picLocks noChangeAspect="1" noChangeArrowheads="1"/>
          </p:cNvPicPr>
          <p:nvPr/>
        </p:nvPicPr>
        <p:blipFill>
          <a:blip r:embed="rId3" cstate="print">
            <a:clrChange>
              <a:clrFrom>
                <a:srgbClr val="000000"/>
              </a:clrFrom>
              <a:clrTo>
                <a:srgbClr val="000000">
                  <a:alpha val="0"/>
                </a:srgbClr>
              </a:clrTo>
            </a:clrChange>
          </a:blip>
          <a:srcRect/>
          <a:stretch>
            <a:fillRect/>
          </a:stretch>
        </p:blipFill>
        <p:spPr bwMode="auto">
          <a:xfrm>
            <a:off x="1" y="2891661"/>
            <a:ext cx="4211960" cy="3966339"/>
          </a:xfrm>
          <a:prstGeom prst="rect">
            <a:avLst/>
          </a:prstGeom>
          <a:noFill/>
        </p:spPr>
      </p:pic>
      <p:sp>
        <p:nvSpPr>
          <p:cNvPr id="3" name="Inhaltsplatzhalter 2"/>
          <p:cNvSpPr>
            <a:spLocks noGrp="1"/>
          </p:cNvSpPr>
          <p:nvPr>
            <p:ph idx="1"/>
          </p:nvPr>
        </p:nvSpPr>
        <p:spPr>
          <a:xfrm>
            <a:off x="0" y="1508312"/>
            <a:ext cx="5015753" cy="3841375"/>
          </a:xfrm>
        </p:spPr>
        <p:txBody>
          <a:bodyPr/>
          <a:lstStyle/>
          <a:p>
            <a:r>
              <a:rPr lang="en-GB" dirty="0" smtClean="0"/>
              <a:t>centuriation</a:t>
            </a:r>
          </a:p>
          <a:p>
            <a:pPr lvl="1"/>
            <a:r>
              <a:rPr lang="en-GB" dirty="0" smtClean="0"/>
              <a:t>land (re)distribution</a:t>
            </a:r>
          </a:p>
          <a:p>
            <a:pPr lvl="1"/>
            <a:r>
              <a:rPr lang="en-GB" dirty="0" smtClean="0"/>
              <a:t>private property</a:t>
            </a:r>
          </a:p>
          <a:p>
            <a:pPr lvl="1"/>
            <a:r>
              <a:rPr lang="en-GB" dirty="0" smtClean="0"/>
              <a:t>drainage/irrigation</a:t>
            </a:r>
            <a:endParaRPr lang="en-GB" dirty="0"/>
          </a:p>
        </p:txBody>
      </p:sp>
    </p:spTree>
  </p:cSld>
  <p:clrMapOvr>
    <a:masterClrMapping/>
  </p:clrMapOvr>
  <p:transition>
    <p:randomBar dir="vert"/>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r>
              <a:rPr lang="en-GB" dirty="0" smtClean="0"/>
              <a:t>Trade</a:t>
            </a:r>
            <a:endParaRPr lang="en-GB" dirty="0"/>
          </a:p>
        </p:txBody>
      </p:sp>
      <p:sp>
        <p:nvSpPr>
          <p:cNvPr id="3" name="Inhaltsplatzhalter 2"/>
          <p:cNvSpPr>
            <a:spLocks noGrp="1"/>
          </p:cNvSpPr>
          <p:nvPr>
            <p:ph idx="1"/>
          </p:nvPr>
        </p:nvSpPr>
        <p:spPr/>
        <p:txBody>
          <a:bodyPr/>
          <a:lstStyle/>
          <a:p>
            <a:endParaRPr lang="en-GB"/>
          </a:p>
        </p:txBody>
      </p:sp>
      <p:pic>
        <p:nvPicPr>
          <p:cNvPr id="4" name="Grafik 3" descr="100_5758.JPG"/>
          <p:cNvPicPr>
            <a:picLocks noChangeAspect="1"/>
          </p:cNvPicPr>
          <p:nvPr/>
        </p:nvPicPr>
        <p:blipFill>
          <a:blip r:embed="rId2" cstate="print"/>
          <a:stretch>
            <a:fillRect/>
          </a:stretch>
        </p:blipFill>
        <p:spPr>
          <a:xfrm>
            <a:off x="3131840" y="1556792"/>
            <a:ext cx="5852160" cy="4389120"/>
          </a:xfrm>
          <a:prstGeom prst="rect">
            <a:avLst/>
          </a:prstGeom>
        </p:spPr>
      </p:pic>
      <p:pic>
        <p:nvPicPr>
          <p:cNvPr id="5" name="Grafik 4" descr="100_5757.JPG"/>
          <p:cNvPicPr>
            <a:picLocks noChangeAspect="1"/>
          </p:cNvPicPr>
          <p:nvPr/>
        </p:nvPicPr>
        <p:blipFill>
          <a:blip r:embed="rId3" cstate="print"/>
          <a:stretch>
            <a:fillRect/>
          </a:stretch>
        </p:blipFill>
        <p:spPr>
          <a:xfrm>
            <a:off x="0" y="2468880"/>
            <a:ext cx="5852160" cy="4389120"/>
          </a:xfrm>
          <a:prstGeom prst="rect">
            <a:avLst/>
          </a:prstGeom>
        </p:spPr>
      </p:pic>
    </p:spTree>
  </p:cSld>
  <p:clrMapOvr>
    <a:masterClrMapping/>
  </p:clrMapOvr>
  <p:transition>
    <p:randomBar dir="vert"/>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r>
              <a:rPr lang="en-GB" dirty="0" smtClean="0"/>
              <a:t>Global Trade</a:t>
            </a:r>
            <a:endParaRPr lang="en-GB" dirty="0"/>
          </a:p>
        </p:txBody>
      </p:sp>
      <p:sp>
        <p:nvSpPr>
          <p:cNvPr id="3" name="Inhaltsplatzhalter 2"/>
          <p:cNvSpPr>
            <a:spLocks noGrp="1"/>
          </p:cNvSpPr>
          <p:nvPr>
            <p:ph idx="1"/>
          </p:nvPr>
        </p:nvSpPr>
        <p:spPr>
          <a:xfrm>
            <a:off x="0" y="1916832"/>
            <a:ext cx="5015753" cy="3841375"/>
          </a:xfrm>
        </p:spPr>
        <p:txBody>
          <a:bodyPr/>
          <a:lstStyle/>
          <a:p>
            <a:r>
              <a:rPr lang="en-GB" dirty="0" smtClean="0"/>
              <a:t>Traders…</a:t>
            </a:r>
          </a:p>
          <a:p>
            <a:r>
              <a:rPr lang="en-GB" dirty="0" smtClean="0"/>
              <a:t>Trade routes…</a:t>
            </a:r>
          </a:p>
          <a:p>
            <a:r>
              <a:rPr lang="en-GB" dirty="0" smtClean="0"/>
              <a:t>shipping lines…</a:t>
            </a:r>
            <a:endParaRPr lang="en-GB" dirty="0"/>
          </a:p>
        </p:txBody>
      </p:sp>
      <p:pic>
        <p:nvPicPr>
          <p:cNvPr id="6146" name="Picture 2" descr="http://www.diercke.de/bilder/omeda/501/100790_029_3.jpg"/>
          <p:cNvPicPr>
            <a:picLocks noChangeAspect="1" noChangeArrowheads="1"/>
          </p:cNvPicPr>
          <p:nvPr/>
        </p:nvPicPr>
        <p:blipFill>
          <a:blip r:embed="rId2" cstate="print"/>
          <a:srcRect/>
          <a:stretch>
            <a:fillRect/>
          </a:stretch>
        </p:blipFill>
        <p:spPr bwMode="auto">
          <a:xfrm>
            <a:off x="3563889" y="1534303"/>
            <a:ext cx="5580112" cy="5323697"/>
          </a:xfrm>
          <a:prstGeom prst="rect">
            <a:avLst/>
          </a:prstGeom>
          <a:noFill/>
        </p:spPr>
      </p:pic>
    </p:spTree>
  </p:cSld>
  <p:clrMapOvr>
    <a:masterClrMapping/>
  </p:clrMapOvr>
  <p:transition>
    <p:randomBar dir="vert"/>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el 1"/>
          <p:cNvSpPr>
            <a:spLocks noGrp="1"/>
          </p:cNvSpPr>
          <p:nvPr>
            <p:ph type="title"/>
          </p:nvPr>
        </p:nvSpPr>
        <p:spPr>
          <a:xfrm>
            <a:off x="1981201" y="792162"/>
            <a:ext cx="5311562" cy="808038"/>
          </a:xfrm>
        </p:spPr>
        <p:txBody>
          <a:bodyPr/>
          <a:lstStyle/>
          <a:p>
            <a:r>
              <a:rPr lang="en-GB" dirty="0" smtClean="0"/>
              <a:t>Global Trade</a:t>
            </a:r>
            <a:endParaRPr lang="en-GB" dirty="0"/>
          </a:p>
        </p:txBody>
      </p:sp>
      <p:sp>
        <p:nvSpPr>
          <p:cNvPr id="6" name="Inhaltsplatzhalter 2"/>
          <p:cNvSpPr>
            <a:spLocks noGrp="1"/>
          </p:cNvSpPr>
          <p:nvPr>
            <p:ph idx="1"/>
          </p:nvPr>
        </p:nvSpPr>
        <p:spPr>
          <a:xfrm>
            <a:off x="0" y="1916832"/>
            <a:ext cx="5015753" cy="3841375"/>
          </a:xfrm>
        </p:spPr>
        <p:txBody>
          <a:bodyPr/>
          <a:lstStyle/>
          <a:p>
            <a:r>
              <a:rPr lang="en-GB" dirty="0" smtClean="0"/>
              <a:t>Traders…</a:t>
            </a:r>
          </a:p>
          <a:p>
            <a:r>
              <a:rPr lang="en-GB" dirty="0" smtClean="0"/>
              <a:t>Trade routes…</a:t>
            </a:r>
          </a:p>
          <a:p>
            <a:r>
              <a:rPr lang="en-GB" dirty="0" smtClean="0"/>
              <a:t>shipping lines…</a:t>
            </a:r>
            <a:endParaRPr lang="en-GB" dirty="0"/>
          </a:p>
        </p:txBody>
      </p:sp>
      <p:pic>
        <p:nvPicPr>
          <p:cNvPr id="61442" name="Picture 2" descr="http://upload.wikimedia.org/wikipedia/commons/1/1b/Indo-Roman_trade.jpg"/>
          <p:cNvPicPr>
            <a:picLocks noChangeAspect="1" noChangeArrowheads="1"/>
          </p:cNvPicPr>
          <p:nvPr/>
        </p:nvPicPr>
        <p:blipFill>
          <a:blip r:embed="rId2" cstate="print"/>
          <a:srcRect/>
          <a:stretch>
            <a:fillRect/>
          </a:stretch>
        </p:blipFill>
        <p:spPr bwMode="auto">
          <a:xfrm>
            <a:off x="2134653" y="2780928"/>
            <a:ext cx="7009348" cy="3960440"/>
          </a:xfrm>
          <a:prstGeom prst="rect">
            <a:avLst/>
          </a:prstGeom>
          <a:noFill/>
        </p:spPr>
      </p:pic>
    </p:spTree>
  </p:cSld>
  <p:clrMapOvr>
    <a:masterClrMapping/>
  </p:clrMapOvr>
  <p:transition>
    <p:randomBar dir="vert"/>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r>
              <a:rPr lang="en-GB" dirty="0" smtClean="0"/>
              <a:t>Shipping</a:t>
            </a:r>
            <a:endParaRPr lang="en-GB" dirty="0"/>
          </a:p>
        </p:txBody>
      </p:sp>
      <p:sp>
        <p:nvSpPr>
          <p:cNvPr id="3" name="Inhaltsplatzhalter 2"/>
          <p:cNvSpPr>
            <a:spLocks noGrp="1"/>
          </p:cNvSpPr>
          <p:nvPr>
            <p:ph idx="1"/>
          </p:nvPr>
        </p:nvSpPr>
        <p:spPr/>
        <p:txBody>
          <a:bodyPr/>
          <a:lstStyle/>
          <a:p>
            <a:endParaRPr lang="en-GB" dirty="0"/>
          </a:p>
        </p:txBody>
      </p:sp>
      <p:pic>
        <p:nvPicPr>
          <p:cNvPr id="4" name="Grafik 3" descr="100_5783.JPG"/>
          <p:cNvPicPr>
            <a:picLocks noChangeAspect="1"/>
          </p:cNvPicPr>
          <p:nvPr/>
        </p:nvPicPr>
        <p:blipFill>
          <a:blip r:embed="rId2" cstate="print"/>
          <a:stretch>
            <a:fillRect/>
          </a:stretch>
        </p:blipFill>
        <p:spPr>
          <a:xfrm>
            <a:off x="5580112" y="2106148"/>
            <a:ext cx="3563888" cy="4751851"/>
          </a:xfrm>
          <a:prstGeom prst="rect">
            <a:avLst/>
          </a:prstGeom>
        </p:spPr>
      </p:pic>
      <p:pic>
        <p:nvPicPr>
          <p:cNvPr id="5" name="Grafik 4" descr="100_5766.JPG"/>
          <p:cNvPicPr>
            <a:picLocks noChangeAspect="1"/>
          </p:cNvPicPr>
          <p:nvPr/>
        </p:nvPicPr>
        <p:blipFill>
          <a:blip r:embed="rId3" cstate="print"/>
          <a:stretch>
            <a:fillRect/>
          </a:stretch>
        </p:blipFill>
        <p:spPr>
          <a:xfrm>
            <a:off x="0" y="2468880"/>
            <a:ext cx="5852160" cy="4389120"/>
          </a:xfrm>
          <a:prstGeom prst="rect">
            <a:avLst/>
          </a:prstGeom>
        </p:spPr>
      </p:pic>
    </p:spTree>
  </p:cSld>
  <p:clrMapOvr>
    <a:masterClrMapping/>
  </p:clrMapOvr>
  <p:transition>
    <p:randomBar dir="vert"/>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Grafik 4" descr="100_5783.JPG"/>
          <p:cNvPicPr>
            <a:picLocks noChangeAspect="1"/>
          </p:cNvPicPr>
          <p:nvPr/>
        </p:nvPicPr>
        <p:blipFill>
          <a:blip r:embed="rId2" cstate="print"/>
          <a:stretch>
            <a:fillRect/>
          </a:stretch>
        </p:blipFill>
        <p:spPr>
          <a:xfrm>
            <a:off x="5580112" y="2106148"/>
            <a:ext cx="3563888" cy="4751851"/>
          </a:xfrm>
          <a:prstGeom prst="rect">
            <a:avLst/>
          </a:prstGeom>
        </p:spPr>
      </p:pic>
      <p:sp>
        <p:nvSpPr>
          <p:cNvPr id="2" name="Titel 1"/>
          <p:cNvSpPr>
            <a:spLocks noGrp="1"/>
          </p:cNvSpPr>
          <p:nvPr>
            <p:ph type="title"/>
          </p:nvPr>
        </p:nvSpPr>
        <p:spPr/>
        <p:txBody>
          <a:bodyPr/>
          <a:lstStyle/>
          <a:p>
            <a:r>
              <a:rPr lang="en-GB" dirty="0" smtClean="0"/>
              <a:t>Shipping</a:t>
            </a:r>
            <a:endParaRPr lang="en-GB" dirty="0"/>
          </a:p>
        </p:txBody>
      </p:sp>
      <p:sp>
        <p:nvSpPr>
          <p:cNvPr id="3" name="Inhaltsplatzhalter 2"/>
          <p:cNvSpPr>
            <a:spLocks noGrp="1"/>
          </p:cNvSpPr>
          <p:nvPr>
            <p:ph idx="1"/>
          </p:nvPr>
        </p:nvSpPr>
        <p:spPr/>
        <p:txBody>
          <a:bodyPr/>
          <a:lstStyle/>
          <a:p>
            <a:endParaRPr lang="en-GB"/>
          </a:p>
        </p:txBody>
      </p:sp>
      <p:pic>
        <p:nvPicPr>
          <p:cNvPr id="49154" name="Picture 2" descr="http://www.guerrillaexplorer.com/wp-content/uploads/Roman-Ship.jpg"/>
          <p:cNvPicPr>
            <a:picLocks noChangeAspect="1" noChangeArrowheads="1"/>
          </p:cNvPicPr>
          <p:nvPr/>
        </p:nvPicPr>
        <p:blipFill>
          <a:blip r:embed="rId3" cstate="print"/>
          <a:srcRect/>
          <a:stretch>
            <a:fillRect/>
          </a:stretch>
        </p:blipFill>
        <p:spPr bwMode="auto">
          <a:xfrm>
            <a:off x="0" y="2564904"/>
            <a:ext cx="6124575" cy="3028950"/>
          </a:xfrm>
          <a:prstGeom prst="rect">
            <a:avLst/>
          </a:prstGeom>
          <a:noFill/>
        </p:spPr>
      </p:pic>
    </p:spTree>
  </p:cSld>
  <p:clrMapOvr>
    <a:masterClrMapping/>
  </p:clrMapOvr>
  <p:transition>
    <p:randomBar dir="vert"/>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r>
              <a:rPr lang="en-GB" dirty="0" smtClean="0"/>
              <a:t>Shipping: maritime</a:t>
            </a:r>
            <a:endParaRPr lang="en-GB" dirty="0"/>
          </a:p>
        </p:txBody>
      </p:sp>
      <p:sp>
        <p:nvSpPr>
          <p:cNvPr id="3" name="Inhaltsplatzhalter 2"/>
          <p:cNvSpPr>
            <a:spLocks noGrp="1"/>
          </p:cNvSpPr>
          <p:nvPr>
            <p:ph idx="1"/>
          </p:nvPr>
        </p:nvSpPr>
        <p:spPr>
          <a:xfrm>
            <a:off x="251520" y="1700808"/>
            <a:ext cx="5015753" cy="3841375"/>
          </a:xfrm>
        </p:spPr>
        <p:txBody>
          <a:bodyPr/>
          <a:lstStyle/>
          <a:p>
            <a:r>
              <a:rPr lang="en-GB" dirty="0" smtClean="0"/>
              <a:t>ships are getting bigger</a:t>
            </a:r>
            <a:endParaRPr lang="en-GB" dirty="0"/>
          </a:p>
        </p:txBody>
      </p:sp>
      <p:pic>
        <p:nvPicPr>
          <p:cNvPr id="48130" name="Picture 2" descr="http://s4.reutersmedia.net/resources/r/?m=02&amp;d=20090723&amp;t=2&amp;i=10973120&amp;w=580&amp;fh=&amp;fw=&amp;ll=&amp;pl=&amp;r=2009-07-23T134527Z_01_BTRE56M127U00_RTROPTP_0_ITALY-SHIPWRECKS"/>
          <p:cNvPicPr>
            <a:picLocks noChangeAspect="1" noChangeArrowheads="1"/>
          </p:cNvPicPr>
          <p:nvPr/>
        </p:nvPicPr>
        <p:blipFill>
          <a:blip r:embed="rId2" cstate="print"/>
          <a:srcRect/>
          <a:stretch>
            <a:fillRect/>
          </a:stretch>
        </p:blipFill>
        <p:spPr bwMode="auto">
          <a:xfrm>
            <a:off x="0" y="3068960"/>
            <a:ext cx="4286250" cy="2981326"/>
          </a:xfrm>
          <a:prstGeom prst="rect">
            <a:avLst/>
          </a:prstGeom>
          <a:noFill/>
        </p:spPr>
      </p:pic>
      <p:pic>
        <p:nvPicPr>
          <p:cNvPr id="48132" name="Picture 4" descr="http://www.athenapub.com/groupb.gif"/>
          <p:cNvPicPr>
            <a:picLocks noChangeAspect="1" noChangeArrowheads="1"/>
          </p:cNvPicPr>
          <p:nvPr/>
        </p:nvPicPr>
        <p:blipFill>
          <a:blip r:embed="rId3" cstate="print"/>
          <a:srcRect/>
          <a:stretch>
            <a:fillRect/>
          </a:stretch>
        </p:blipFill>
        <p:spPr bwMode="auto">
          <a:xfrm>
            <a:off x="4355976" y="4886324"/>
            <a:ext cx="3571875" cy="1971676"/>
          </a:xfrm>
          <a:prstGeom prst="rect">
            <a:avLst/>
          </a:prstGeom>
          <a:noFill/>
        </p:spPr>
      </p:pic>
      <p:pic>
        <p:nvPicPr>
          <p:cNvPr id="48134" name="Picture 6" descr="http://media.indiatimes.in/media/content/2012/Aug/ship_reck_1344419414_460x460.jpg"/>
          <p:cNvPicPr>
            <a:picLocks noChangeAspect="1" noChangeArrowheads="1"/>
          </p:cNvPicPr>
          <p:nvPr/>
        </p:nvPicPr>
        <p:blipFill>
          <a:blip r:embed="rId4" cstate="print"/>
          <a:srcRect/>
          <a:stretch>
            <a:fillRect/>
          </a:stretch>
        </p:blipFill>
        <p:spPr bwMode="auto">
          <a:xfrm>
            <a:off x="4355976" y="1844824"/>
            <a:ext cx="4381500" cy="2914650"/>
          </a:xfrm>
          <a:prstGeom prst="rect">
            <a:avLst/>
          </a:prstGeom>
          <a:noFill/>
        </p:spPr>
      </p:pic>
    </p:spTree>
  </p:cSld>
  <p:clrMapOvr>
    <a:masterClrMapping/>
  </p:clrMapOvr>
  <p:transition>
    <p:randomBar dir="vert"/>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2772" name="Picture 4" descr="http://upload.wikimedia.org/wikipedia/commons/d/d5/Table-de-Peutinger-detail.jpg"/>
          <p:cNvPicPr>
            <a:picLocks noChangeAspect="1" noChangeArrowheads="1"/>
          </p:cNvPicPr>
          <p:nvPr/>
        </p:nvPicPr>
        <p:blipFill>
          <a:blip r:embed="rId2" cstate="print"/>
          <a:srcRect/>
          <a:stretch>
            <a:fillRect/>
          </a:stretch>
        </p:blipFill>
        <p:spPr bwMode="auto">
          <a:xfrm>
            <a:off x="0" y="1916832"/>
            <a:ext cx="4357065" cy="2952328"/>
          </a:xfrm>
          <a:prstGeom prst="rect">
            <a:avLst/>
          </a:prstGeom>
          <a:noFill/>
        </p:spPr>
      </p:pic>
      <p:sp>
        <p:nvSpPr>
          <p:cNvPr id="2" name="Titel 1"/>
          <p:cNvSpPr>
            <a:spLocks noGrp="1"/>
          </p:cNvSpPr>
          <p:nvPr>
            <p:ph type="title"/>
          </p:nvPr>
        </p:nvSpPr>
        <p:spPr/>
        <p:txBody>
          <a:bodyPr/>
          <a:lstStyle/>
          <a:p>
            <a:r>
              <a:rPr lang="en-GB" dirty="0" smtClean="0"/>
              <a:t>Shipping: rivers &amp; canals</a:t>
            </a:r>
            <a:endParaRPr lang="en-GB" dirty="0"/>
          </a:p>
        </p:txBody>
      </p:sp>
      <p:sp>
        <p:nvSpPr>
          <p:cNvPr id="3" name="Inhaltsplatzhalter 2"/>
          <p:cNvSpPr>
            <a:spLocks noGrp="1"/>
          </p:cNvSpPr>
          <p:nvPr>
            <p:ph idx="1"/>
          </p:nvPr>
        </p:nvSpPr>
        <p:spPr/>
        <p:txBody>
          <a:bodyPr/>
          <a:lstStyle/>
          <a:p>
            <a:endParaRPr lang="en-GB"/>
          </a:p>
        </p:txBody>
      </p:sp>
      <p:pic>
        <p:nvPicPr>
          <p:cNvPr id="32770" name="Picture 2" descr="File:Remains of Nero's Isthmus Canal in 1881.jpg"/>
          <p:cNvPicPr>
            <a:picLocks noChangeAspect="1" noChangeArrowheads="1"/>
          </p:cNvPicPr>
          <p:nvPr/>
        </p:nvPicPr>
        <p:blipFill>
          <a:blip r:embed="rId3" cstate="print"/>
          <a:srcRect/>
          <a:stretch>
            <a:fillRect/>
          </a:stretch>
        </p:blipFill>
        <p:spPr bwMode="auto">
          <a:xfrm>
            <a:off x="2771800" y="2819618"/>
            <a:ext cx="6372200" cy="4038382"/>
          </a:xfrm>
          <a:prstGeom prst="rect">
            <a:avLst/>
          </a:prstGeom>
          <a:noFill/>
        </p:spPr>
      </p:pic>
    </p:spTree>
  </p:cSld>
  <p:clrMapOvr>
    <a:masterClrMapping/>
  </p:clrMapOvr>
  <p:transition>
    <p:randomBar dir="vert"/>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r>
              <a:rPr lang="en-GB" dirty="0" smtClean="0"/>
              <a:t>Shipping: harbours / ports</a:t>
            </a:r>
            <a:endParaRPr lang="en-GB" dirty="0"/>
          </a:p>
        </p:txBody>
      </p:sp>
      <p:sp>
        <p:nvSpPr>
          <p:cNvPr id="3" name="Inhaltsplatzhalter 2"/>
          <p:cNvSpPr>
            <a:spLocks noGrp="1"/>
          </p:cNvSpPr>
          <p:nvPr>
            <p:ph idx="1"/>
          </p:nvPr>
        </p:nvSpPr>
        <p:spPr/>
        <p:txBody>
          <a:bodyPr/>
          <a:lstStyle/>
          <a:p>
            <a:endParaRPr lang="en-GB"/>
          </a:p>
        </p:txBody>
      </p:sp>
      <p:pic>
        <p:nvPicPr>
          <p:cNvPr id="50180" name="Picture 4" descr="http://www.heritagedaily.com/wp-content/uploads/2011/09/portusa1.jpg"/>
          <p:cNvPicPr>
            <a:picLocks noChangeAspect="1" noChangeArrowheads="1"/>
          </p:cNvPicPr>
          <p:nvPr/>
        </p:nvPicPr>
        <p:blipFill>
          <a:blip r:embed="rId2" cstate="print"/>
          <a:srcRect/>
          <a:stretch>
            <a:fillRect/>
          </a:stretch>
        </p:blipFill>
        <p:spPr bwMode="auto">
          <a:xfrm>
            <a:off x="2790825" y="2492896"/>
            <a:ext cx="6353175" cy="4152901"/>
          </a:xfrm>
          <a:prstGeom prst="rect">
            <a:avLst/>
          </a:prstGeom>
          <a:noFill/>
        </p:spPr>
      </p:pic>
      <p:pic>
        <p:nvPicPr>
          <p:cNvPr id="50182" name="Picture 6" descr="http://pharology.eu/resources/_wsb_541x405_PortusRomanus01+003.jpg"/>
          <p:cNvPicPr>
            <a:picLocks noChangeAspect="1" noChangeArrowheads="1"/>
          </p:cNvPicPr>
          <p:nvPr/>
        </p:nvPicPr>
        <p:blipFill>
          <a:blip r:embed="rId3" cstate="print"/>
          <a:srcRect/>
          <a:stretch>
            <a:fillRect/>
          </a:stretch>
        </p:blipFill>
        <p:spPr bwMode="auto">
          <a:xfrm>
            <a:off x="0" y="1844824"/>
            <a:ext cx="5578931" cy="4176464"/>
          </a:xfrm>
          <a:prstGeom prst="rect">
            <a:avLst/>
          </a:prstGeom>
          <a:noFill/>
        </p:spPr>
      </p:pic>
    </p:spTree>
  </p:cSld>
  <p:clrMapOvr>
    <a:masterClrMapping/>
  </p:clrMapOvr>
  <p:transition>
    <p:randomBar dir="ver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0" presetClass="entr" presetSubtype="0" fill="hold" nodeType="clickEffect">
                                  <p:stCondLst>
                                    <p:cond delay="0"/>
                                  </p:stCondLst>
                                  <p:childTnLst>
                                    <p:set>
                                      <p:cBhvr>
                                        <p:cTn id="6" dur="1" fill="hold">
                                          <p:stCondLst>
                                            <p:cond delay="0"/>
                                          </p:stCondLst>
                                        </p:cTn>
                                        <p:tgtEl>
                                          <p:spTgt spid="50182"/>
                                        </p:tgtEl>
                                        <p:attrNameLst>
                                          <p:attrName>style.visibility</p:attrName>
                                        </p:attrNameLst>
                                      </p:cBhvr>
                                      <p:to>
                                        <p:strVal val="visible"/>
                                      </p:to>
                                    </p:set>
                                    <p:animEffect transition="in" filter="wedge">
                                      <p:cBhvr>
                                        <p:cTn id="7" dur="2000"/>
                                        <p:tgtEl>
                                          <p:spTgt spid="5018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r>
              <a:rPr lang="en-GB" dirty="0" smtClean="0"/>
              <a:t>“Industries”</a:t>
            </a:r>
            <a:endParaRPr lang="en-GB" dirty="0"/>
          </a:p>
        </p:txBody>
      </p:sp>
      <p:sp>
        <p:nvSpPr>
          <p:cNvPr id="18" name="Inhaltsplatzhalter 17"/>
          <p:cNvSpPr>
            <a:spLocks noGrp="1"/>
          </p:cNvSpPr>
          <p:nvPr>
            <p:ph idx="1"/>
          </p:nvPr>
        </p:nvSpPr>
        <p:spPr/>
        <p:txBody>
          <a:bodyPr/>
          <a:lstStyle/>
          <a:p>
            <a:r>
              <a:rPr lang="en-GB" dirty="0" smtClean="0"/>
              <a:t>pottery – Samian ware</a:t>
            </a:r>
          </a:p>
          <a:p>
            <a:pPr>
              <a:buNone/>
            </a:pPr>
            <a:endParaRPr lang="en-GB" dirty="0"/>
          </a:p>
        </p:txBody>
      </p:sp>
      <p:pic>
        <p:nvPicPr>
          <p:cNvPr id="19" name="Picture 8" descr="http://www.der-roemer-shop.de/templates/ocm_nb/img/kategoriebilder/kt_en.jpg"/>
          <p:cNvPicPr>
            <a:picLocks noChangeAspect="1" noChangeArrowheads="1"/>
          </p:cNvPicPr>
          <p:nvPr/>
        </p:nvPicPr>
        <p:blipFill>
          <a:blip r:embed="rId2" cstate="print"/>
          <a:srcRect/>
          <a:stretch>
            <a:fillRect/>
          </a:stretch>
        </p:blipFill>
        <p:spPr bwMode="auto">
          <a:xfrm>
            <a:off x="4572000" y="2492896"/>
            <a:ext cx="4527823" cy="2545529"/>
          </a:xfrm>
          <a:prstGeom prst="rect">
            <a:avLst/>
          </a:prstGeom>
          <a:noFill/>
        </p:spPr>
      </p:pic>
    </p:spTree>
  </p:cSld>
  <p:clrMapOvr>
    <a:masterClrMapping/>
  </p:clrMapOvr>
  <p:transition>
    <p:randomBar dir="vert"/>
  </p:transition>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a:xfrm>
            <a:off x="1981200" y="792162"/>
            <a:ext cx="7162799" cy="808038"/>
          </a:xfrm>
        </p:spPr>
        <p:txBody>
          <a:bodyPr>
            <a:normAutofit/>
          </a:bodyPr>
          <a:lstStyle/>
          <a:p>
            <a:r>
              <a:rPr lang="en-GB" dirty="0" smtClean="0"/>
              <a:t>Global Economy: Samian Ware</a:t>
            </a:r>
            <a:endParaRPr lang="en-GB" dirty="0"/>
          </a:p>
        </p:txBody>
      </p:sp>
      <p:sp>
        <p:nvSpPr>
          <p:cNvPr id="3" name="Inhaltsplatzhalter 2"/>
          <p:cNvSpPr>
            <a:spLocks noGrp="1"/>
          </p:cNvSpPr>
          <p:nvPr>
            <p:ph idx="1"/>
          </p:nvPr>
        </p:nvSpPr>
        <p:spPr>
          <a:xfrm>
            <a:off x="2286000" y="1981201"/>
            <a:ext cx="6174432" cy="3841375"/>
          </a:xfrm>
        </p:spPr>
        <p:txBody>
          <a:bodyPr/>
          <a:lstStyle/>
          <a:p>
            <a:r>
              <a:rPr lang="en-GB" dirty="0" smtClean="0"/>
              <a:t>originally: Arezzo – down to late 1</a:t>
            </a:r>
            <a:r>
              <a:rPr lang="en-GB" baseline="30000" dirty="0" smtClean="0"/>
              <a:t>st</a:t>
            </a:r>
            <a:r>
              <a:rPr lang="en-GB" dirty="0" smtClean="0"/>
              <a:t> c. B.C.</a:t>
            </a:r>
            <a:endParaRPr lang="en-GB" dirty="0"/>
          </a:p>
        </p:txBody>
      </p:sp>
      <p:pic>
        <p:nvPicPr>
          <p:cNvPr id="31750" name="Picture 6" descr="http://files.gazdtort-hu.webnode.hu/200000167-8150d824a2/book_Mees_2011.JPG"/>
          <p:cNvPicPr>
            <a:picLocks noChangeAspect="1" noChangeArrowheads="1"/>
          </p:cNvPicPr>
          <p:nvPr/>
        </p:nvPicPr>
        <p:blipFill>
          <a:blip r:embed="rId2" cstate="print"/>
          <a:srcRect b="35000"/>
          <a:stretch>
            <a:fillRect/>
          </a:stretch>
        </p:blipFill>
        <p:spPr bwMode="auto">
          <a:xfrm>
            <a:off x="867328" y="2564904"/>
            <a:ext cx="3705859" cy="3384376"/>
          </a:xfrm>
          <a:prstGeom prst="rect">
            <a:avLst/>
          </a:prstGeom>
          <a:noFill/>
        </p:spPr>
      </p:pic>
      <p:pic>
        <p:nvPicPr>
          <p:cNvPr id="8" name="Picture 8" descr="http://www.der-roemer-shop.de/templates/ocm_nb/img/kategoriebilder/kt_en.jpg"/>
          <p:cNvPicPr>
            <a:picLocks noChangeAspect="1" noChangeArrowheads="1"/>
          </p:cNvPicPr>
          <p:nvPr/>
        </p:nvPicPr>
        <p:blipFill>
          <a:blip r:embed="rId3" cstate="print"/>
          <a:srcRect/>
          <a:stretch>
            <a:fillRect/>
          </a:stretch>
        </p:blipFill>
        <p:spPr bwMode="auto">
          <a:xfrm>
            <a:off x="4572000" y="2492896"/>
            <a:ext cx="4527823" cy="2545529"/>
          </a:xfrm>
          <a:prstGeom prst="rect">
            <a:avLst/>
          </a:prstGeom>
          <a:noFill/>
        </p:spPr>
      </p:pic>
    </p:spTree>
  </p:cSld>
  <p:clrMapOvr>
    <a:masterClrMapping/>
  </p:clrMapOvr>
  <p:transition>
    <p:randomBar dir="vert"/>
  </p:transition>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el 1"/>
          <p:cNvSpPr>
            <a:spLocks noGrp="1"/>
          </p:cNvSpPr>
          <p:nvPr>
            <p:ph type="title"/>
          </p:nvPr>
        </p:nvSpPr>
        <p:spPr>
          <a:xfrm>
            <a:off x="1981200" y="792162"/>
            <a:ext cx="7162799" cy="808038"/>
          </a:xfrm>
        </p:spPr>
        <p:txBody>
          <a:bodyPr>
            <a:normAutofit/>
          </a:bodyPr>
          <a:lstStyle/>
          <a:p>
            <a:r>
              <a:rPr lang="en-GB" dirty="0" smtClean="0"/>
              <a:t>Global Economy: Samian Ware</a:t>
            </a:r>
            <a:endParaRPr lang="en-GB" dirty="0"/>
          </a:p>
        </p:txBody>
      </p:sp>
      <p:sp>
        <p:nvSpPr>
          <p:cNvPr id="5" name="Inhaltsplatzhalter 2"/>
          <p:cNvSpPr>
            <a:spLocks noGrp="1"/>
          </p:cNvSpPr>
          <p:nvPr>
            <p:ph idx="1"/>
          </p:nvPr>
        </p:nvSpPr>
        <p:spPr>
          <a:xfrm>
            <a:off x="2286000" y="1981201"/>
            <a:ext cx="5015753" cy="3841375"/>
          </a:xfrm>
        </p:spPr>
        <p:txBody>
          <a:bodyPr/>
          <a:lstStyle/>
          <a:p>
            <a:r>
              <a:rPr lang="en-GB" dirty="0" smtClean="0"/>
              <a:t>La </a:t>
            </a:r>
            <a:r>
              <a:rPr lang="en-GB" dirty="0" err="1" smtClean="0"/>
              <a:t>Graufesenque</a:t>
            </a:r>
            <a:endParaRPr lang="en-GB" dirty="0"/>
          </a:p>
        </p:txBody>
      </p:sp>
      <p:pic>
        <p:nvPicPr>
          <p:cNvPr id="7" name="Picture 4" descr="http://www.rgzm.de/Samian/Home/AboutFull/09.jpg"/>
          <p:cNvPicPr>
            <a:picLocks noChangeAspect="1" noChangeArrowheads="1"/>
          </p:cNvPicPr>
          <p:nvPr/>
        </p:nvPicPr>
        <p:blipFill>
          <a:blip r:embed="rId2" cstate="print"/>
          <a:srcRect/>
          <a:stretch>
            <a:fillRect/>
          </a:stretch>
        </p:blipFill>
        <p:spPr bwMode="auto">
          <a:xfrm>
            <a:off x="2542128" y="2420888"/>
            <a:ext cx="6494368" cy="4342861"/>
          </a:xfrm>
          <a:prstGeom prst="rect">
            <a:avLst/>
          </a:prstGeom>
          <a:noFill/>
        </p:spPr>
      </p:pic>
      <p:pic>
        <p:nvPicPr>
          <p:cNvPr id="6" name="Picture 2" descr="File:La Graufesenque samian kiln.jpg"/>
          <p:cNvPicPr>
            <a:picLocks noChangeAspect="1" noChangeArrowheads="1"/>
          </p:cNvPicPr>
          <p:nvPr/>
        </p:nvPicPr>
        <p:blipFill>
          <a:blip r:embed="rId3" cstate="print"/>
          <a:srcRect/>
          <a:stretch>
            <a:fillRect/>
          </a:stretch>
        </p:blipFill>
        <p:spPr bwMode="auto">
          <a:xfrm>
            <a:off x="0" y="3998451"/>
            <a:ext cx="4283968" cy="2859549"/>
          </a:xfrm>
          <a:prstGeom prst="rect">
            <a:avLst/>
          </a:prstGeom>
          <a:noFill/>
        </p:spPr>
      </p:pic>
    </p:spTree>
  </p:cSld>
  <p:clrMapOvr>
    <a:masterClrMapping/>
  </p:clrMapOvr>
  <p:transition>
    <p:randomBar dir="vert"/>
  </p:transition>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a:xfrm>
            <a:off x="1981200" y="792162"/>
            <a:ext cx="7162799" cy="808038"/>
          </a:xfrm>
        </p:spPr>
        <p:txBody>
          <a:bodyPr>
            <a:normAutofit/>
          </a:bodyPr>
          <a:lstStyle/>
          <a:p>
            <a:r>
              <a:rPr lang="en-GB" dirty="0" smtClean="0"/>
              <a:t>Global Economy: Samian Ware</a:t>
            </a:r>
            <a:endParaRPr lang="en-GB" dirty="0"/>
          </a:p>
        </p:txBody>
      </p:sp>
      <p:sp>
        <p:nvSpPr>
          <p:cNvPr id="3" name="Inhaltsplatzhalter 2"/>
          <p:cNvSpPr>
            <a:spLocks noGrp="1"/>
          </p:cNvSpPr>
          <p:nvPr>
            <p:ph idx="1"/>
          </p:nvPr>
        </p:nvSpPr>
        <p:spPr>
          <a:xfrm>
            <a:off x="0" y="1844824"/>
            <a:ext cx="7092280" cy="3841375"/>
          </a:xfrm>
        </p:spPr>
        <p:txBody>
          <a:bodyPr/>
          <a:lstStyle/>
          <a:p>
            <a:r>
              <a:rPr lang="en-GB" dirty="0" smtClean="0"/>
              <a:t>graffiti</a:t>
            </a:r>
          </a:p>
          <a:p>
            <a:r>
              <a:rPr lang="en-GB" dirty="0" smtClean="0">
                <a:sym typeface="Wingdings" pitchFamily="2" charset="2"/>
              </a:rPr>
              <a:t>organisation of kilns/pottery workshops</a:t>
            </a:r>
            <a:endParaRPr lang="en-GB" dirty="0"/>
          </a:p>
        </p:txBody>
      </p:sp>
      <p:pic>
        <p:nvPicPr>
          <p:cNvPr id="55298" name="Picture 2" descr="http://upload.wikimedia.org/wikipedia/commons/f/fe/BordereaudecuissonGraufesenqueMus%C3%A9eFenaille1.jpg"/>
          <p:cNvPicPr>
            <a:picLocks noChangeAspect="1" noChangeArrowheads="1"/>
          </p:cNvPicPr>
          <p:nvPr/>
        </p:nvPicPr>
        <p:blipFill>
          <a:blip r:embed="rId2" cstate="print"/>
          <a:srcRect/>
          <a:stretch>
            <a:fillRect/>
          </a:stretch>
        </p:blipFill>
        <p:spPr bwMode="auto">
          <a:xfrm>
            <a:off x="4895850" y="2705099"/>
            <a:ext cx="4248150" cy="4152901"/>
          </a:xfrm>
          <a:prstGeom prst="rect">
            <a:avLst/>
          </a:prstGeom>
          <a:noFill/>
        </p:spPr>
      </p:pic>
      <p:pic>
        <p:nvPicPr>
          <p:cNvPr id="5" name="Picture 2" descr="File:La Graufesenque samian kiln.jpg"/>
          <p:cNvPicPr>
            <a:picLocks noChangeAspect="1" noChangeArrowheads="1"/>
          </p:cNvPicPr>
          <p:nvPr/>
        </p:nvPicPr>
        <p:blipFill>
          <a:blip r:embed="rId3" cstate="print"/>
          <a:srcRect/>
          <a:stretch>
            <a:fillRect/>
          </a:stretch>
        </p:blipFill>
        <p:spPr bwMode="auto">
          <a:xfrm>
            <a:off x="0" y="3998451"/>
            <a:ext cx="4283968" cy="2859549"/>
          </a:xfrm>
          <a:prstGeom prst="rect">
            <a:avLst/>
          </a:prstGeom>
          <a:noFill/>
        </p:spPr>
      </p:pic>
    </p:spTree>
  </p:cSld>
  <p:clrMapOvr>
    <a:masterClrMapping/>
  </p:clrMapOvr>
  <p:transition>
    <p:randomBar dir="vert"/>
  </p:transition>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r>
              <a:rPr lang="en-GB" dirty="0" smtClean="0"/>
              <a:t>Industrial Scale</a:t>
            </a:r>
            <a:endParaRPr lang="en-GB" dirty="0"/>
          </a:p>
        </p:txBody>
      </p:sp>
      <p:sp>
        <p:nvSpPr>
          <p:cNvPr id="3" name="Inhaltsplatzhalter 2"/>
          <p:cNvSpPr>
            <a:spLocks noGrp="1"/>
          </p:cNvSpPr>
          <p:nvPr>
            <p:ph idx="1"/>
          </p:nvPr>
        </p:nvSpPr>
        <p:spPr/>
        <p:txBody>
          <a:bodyPr/>
          <a:lstStyle/>
          <a:p>
            <a:endParaRPr lang="en-GB"/>
          </a:p>
        </p:txBody>
      </p:sp>
      <p:pic>
        <p:nvPicPr>
          <p:cNvPr id="58370" name="Picture 2" descr="File:Barbegal mill 02.jpg"/>
          <p:cNvPicPr>
            <a:picLocks noChangeAspect="1" noChangeArrowheads="1"/>
          </p:cNvPicPr>
          <p:nvPr/>
        </p:nvPicPr>
        <p:blipFill>
          <a:blip r:embed="rId2" cstate="print"/>
          <a:srcRect/>
          <a:stretch>
            <a:fillRect/>
          </a:stretch>
        </p:blipFill>
        <p:spPr bwMode="auto">
          <a:xfrm>
            <a:off x="2699792" y="2024844"/>
            <a:ext cx="6444208" cy="4833156"/>
          </a:xfrm>
          <a:prstGeom prst="rect">
            <a:avLst/>
          </a:prstGeom>
          <a:noFill/>
        </p:spPr>
      </p:pic>
    </p:spTree>
  </p:cSld>
  <p:clrMapOvr>
    <a:masterClrMapping/>
  </p:clrMapOvr>
  <p:transition>
    <p:randomBar dir="vert"/>
  </p:transition>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Inhaltsplatzhalter 2"/>
          <p:cNvSpPr>
            <a:spLocks noGrp="1"/>
          </p:cNvSpPr>
          <p:nvPr>
            <p:ph idx="1"/>
          </p:nvPr>
        </p:nvSpPr>
        <p:spPr>
          <a:xfrm>
            <a:off x="5136359" y="1544316"/>
            <a:ext cx="4007641" cy="3769367"/>
          </a:xfrm>
        </p:spPr>
        <p:txBody>
          <a:bodyPr/>
          <a:lstStyle/>
          <a:p>
            <a:r>
              <a:rPr lang="en-GB" dirty="0" err="1" smtClean="0"/>
              <a:t>Barbegal</a:t>
            </a:r>
            <a:r>
              <a:rPr lang="en-GB" dirty="0" smtClean="0"/>
              <a:t>, 16 overshot wheels</a:t>
            </a:r>
            <a:endParaRPr lang="en-GB" dirty="0"/>
          </a:p>
        </p:txBody>
      </p:sp>
      <p:pic>
        <p:nvPicPr>
          <p:cNvPr id="4" name="Grafik 3" descr="100_5828.JPG"/>
          <p:cNvPicPr>
            <a:picLocks noChangeAspect="1"/>
          </p:cNvPicPr>
          <p:nvPr/>
        </p:nvPicPr>
        <p:blipFill>
          <a:blip r:embed="rId2" cstate="print"/>
          <a:stretch>
            <a:fillRect/>
          </a:stretch>
        </p:blipFill>
        <p:spPr>
          <a:xfrm>
            <a:off x="3291840" y="2468880"/>
            <a:ext cx="5852160" cy="4389120"/>
          </a:xfrm>
          <a:prstGeom prst="rect">
            <a:avLst/>
          </a:prstGeom>
        </p:spPr>
      </p:pic>
      <p:pic>
        <p:nvPicPr>
          <p:cNvPr id="5" name="Grafik 4" descr="100_5826.JPG"/>
          <p:cNvPicPr>
            <a:picLocks noChangeAspect="1"/>
          </p:cNvPicPr>
          <p:nvPr/>
        </p:nvPicPr>
        <p:blipFill>
          <a:blip r:embed="rId3" cstate="print"/>
          <a:stretch>
            <a:fillRect/>
          </a:stretch>
        </p:blipFill>
        <p:spPr>
          <a:xfrm>
            <a:off x="0" y="1556792"/>
            <a:ext cx="4416491" cy="3312368"/>
          </a:xfrm>
          <a:prstGeom prst="rect">
            <a:avLst/>
          </a:prstGeom>
        </p:spPr>
      </p:pic>
      <p:pic>
        <p:nvPicPr>
          <p:cNvPr id="6" name="Grafik 5" descr="100_5823.JPG"/>
          <p:cNvPicPr>
            <a:picLocks noChangeAspect="1"/>
          </p:cNvPicPr>
          <p:nvPr/>
        </p:nvPicPr>
        <p:blipFill>
          <a:blip r:embed="rId4" cstate="print"/>
          <a:stretch>
            <a:fillRect/>
          </a:stretch>
        </p:blipFill>
        <p:spPr>
          <a:xfrm>
            <a:off x="2195736" y="3717032"/>
            <a:ext cx="2355726" cy="3140968"/>
          </a:xfrm>
          <a:prstGeom prst="rect">
            <a:avLst/>
          </a:prstGeom>
        </p:spPr>
      </p:pic>
      <p:sp>
        <p:nvSpPr>
          <p:cNvPr id="9" name="Titel 1"/>
          <p:cNvSpPr>
            <a:spLocks noGrp="1"/>
          </p:cNvSpPr>
          <p:nvPr>
            <p:ph type="title"/>
          </p:nvPr>
        </p:nvSpPr>
        <p:spPr>
          <a:xfrm>
            <a:off x="1981201" y="792162"/>
            <a:ext cx="5311562" cy="808038"/>
          </a:xfrm>
        </p:spPr>
        <p:txBody>
          <a:bodyPr/>
          <a:lstStyle/>
          <a:p>
            <a:r>
              <a:rPr lang="en-GB" dirty="0" smtClean="0"/>
              <a:t>Industrial Scale</a:t>
            </a:r>
            <a:endParaRPr lang="en-GB" dirty="0"/>
          </a:p>
        </p:txBody>
      </p:sp>
    </p:spTree>
  </p:cSld>
  <p:clrMapOvr>
    <a:masterClrMapping/>
  </p:clrMapOvr>
  <p:transition>
    <p:randomBar dir="vert"/>
  </p:transition>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Grafik 8" descr="100_5826.JPG"/>
          <p:cNvPicPr>
            <a:picLocks noChangeAspect="1"/>
          </p:cNvPicPr>
          <p:nvPr/>
        </p:nvPicPr>
        <p:blipFill>
          <a:blip r:embed="rId2" cstate="print"/>
          <a:stretch>
            <a:fillRect/>
          </a:stretch>
        </p:blipFill>
        <p:spPr>
          <a:xfrm>
            <a:off x="0" y="1556792"/>
            <a:ext cx="4416491" cy="3312368"/>
          </a:xfrm>
          <a:prstGeom prst="rect">
            <a:avLst/>
          </a:prstGeom>
        </p:spPr>
      </p:pic>
      <p:pic>
        <p:nvPicPr>
          <p:cNvPr id="5" name="Inhaltsplatzhalter 4" descr="100_5830.JPG"/>
          <p:cNvPicPr>
            <a:picLocks noGrp="1" noChangeAspect="1"/>
          </p:cNvPicPr>
          <p:nvPr>
            <p:ph idx="1"/>
          </p:nvPr>
        </p:nvPicPr>
        <p:blipFill>
          <a:blip r:embed="rId3" cstate="print"/>
          <a:stretch>
            <a:fillRect/>
          </a:stretch>
        </p:blipFill>
        <p:spPr>
          <a:xfrm>
            <a:off x="5749528" y="2332037"/>
            <a:ext cx="3394472" cy="4525963"/>
          </a:xfrm>
          <a:prstGeom prst="rect">
            <a:avLst/>
          </a:prstGeom>
        </p:spPr>
      </p:pic>
      <p:pic>
        <p:nvPicPr>
          <p:cNvPr id="6" name="Grafik 5" descr="100_5829.JPG"/>
          <p:cNvPicPr>
            <a:picLocks noChangeAspect="1"/>
          </p:cNvPicPr>
          <p:nvPr/>
        </p:nvPicPr>
        <p:blipFill>
          <a:blip r:embed="rId4" cstate="print"/>
          <a:stretch>
            <a:fillRect/>
          </a:stretch>
        </p:blipFill>
        <p:spPr>
          <a:xfrm>
            <a:off x="2201779" y="2358328"/>
            <a:ext cx="3419872" cy="4559829"/>
          </a:xfrm>
          <a:prstGeom prst="rect">
            <a:avLst/>
          </a:prstGeom>
        </p:spPr>
      </p:pic>
      <p:sp>
        <p:nvSpPr>
          <p:cNvPr id="8" name="Titel 1"/>
          <p:cNvSpPr>
            <a:spLocks noGrp="1"/>
          </p:cNvSpPr>
          <p:nvPr>
            <p:ph type="title"/>
          </p:nvPr>
        </p:nvSpPr>
        <p:spPr>
          <a:xfrm>
            <a:off x="1981201" y="792162"/>
            <a:ext cx="5311562" cy="808038"/>
          </a:xfrm>
        </p:spPr>
        <p:txBody>
          <a:bodyPr/>
          <a:lstStyle/>
          <a:p>
            <a:r>
              <a:rPr lang="en-GB" dirty="0" smtClean="0"/>
              <a:t>Industrial Scale</a:t>
            </a:r>
            <a:endParaRPr lang="en-GB" dirty="0"/>
          </a:p>
        </p:txBody>
      </p:sp>
    </p:spTree>
  </p:cSld>
  <p:clrMapOvr>
    <a:masterClrMapping/>
  </p:clrMapOvr>
  <p:transition>
    <p:randomBar dir="vert"/>
  </p:transition>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r>
              <a:rPr lang="en-GB" dirty="0" smtClean="0"/>
              <a:t>Industrial Scale: Bakery</a:t>
            </a:r>
            <a:endParaRPr lang="en-GB" dirty="0"/>
          </a:p>
        </p:txBody>
      </p:sp>
      <p:sp>
        <p:nvSpPr>
          <p:cNvPr id="3" name="Inhaltsplatzhalter 2"/>
          <p:cNvSpPr>
            <a:spLocks noGrp="1"/>
          </p:cNvSpPr>
          <p:nvPr>
            <p:ph idx="1"/>
          </p:nvPr>
        </p:nvSpPr>
        <p:spPr>
          <a:xfrm>
            <a:off x="611560" y="5805264"/>
            <a:ext cx="5015753" cy="1052736"/>
          </a:xfrm>
        </p:spPr>
        <p:txBody>
          <a:bodyPr/>
          <a:lstStyle/>
          <a:p>
            <a:r>
              <a:rPr lang="en-GB" dirty="0" err="1" smtClean="0"/>
              <a:t>Pompei</a:t>
            </a:r>
            <a:endParaRPr lang="en-GB" dirty="0"/>
          </a:p>
        </p:txBody>
      </p:sp>
      <p:pic>
        <p:nvPicPr>
          <p:cNvPr id="1026" name="Picture 2" descr="http://factsanddetails.com/media/2/20120226-Pompei%20bakery%202.jpg"/>
          <p:cNvPicPr>
            <a:picLocks noChangeAspect="1" noChangeArrowheads="1"/>
          </p:cNvPicPr>
          <p:nvPr/>
        </p:nvPicPr>
        <p:blipFill>
          <a:blip r:embed="rId2" cstate="print"/>
          <a:srcRect/>
          <a:stretch>
            <a:fillRect/>
          </a:stretch>
        </p:blipFill>
        <p:spPr bwMode="auto">
          <a:xfrm>
            <a:off x="0" y="1844824"/>
            <a:ext cx="5074110" cy="3816424"/>
          </a:xfrm>
          <a:prstGeom prst="rect">
            <a:avLst/>
          </a:prstGeom>
          <a:noFill/>
        </p:spPr>
      </p:pic>
      <p:pic>
        <p:nvPicPr>
          <p:cNvPr id="1028" name="Picture 4" descr="http://www.bbc.co.uk/history/ancient/romans/images/gal_daily_baking.jpg"/>
          <p:cNvPicPr>
            <a:picLocks noChangeAspect="1" noChangeArrowheads="1"/>
          </p:cNvPicPr>
          <p:nvPr/>
        </p:nvPicPr>
        <p:blipFill>
          <a:blip r:embed="rId3" cstate="print"/>
          <a:srcRect/>
          <a:stretch>
            <a:fillRect/>
          </a:stretch>
        </p:blipFill>
        <p:spPr bwMode="auto">
          <a:xfrm>
            <a:off x="5138915" y="1700808"/>
            <a:ext cx="4005085" cy="4536504"/>
          </a:xfrm>
          <a:prstGeom prst="rect">
            <a:avLst/>
          </a:prstGeom>
          <a:noFill/>
        </p:spPr>
      </p:pic>
    </p:spTree>
  </p:cSld>
  <p:clrMapOvr>
    <a:masterClrMapping/>
  </p:clrMapOvr>
  <p:transition>
    <p:randomBar dir="vert"/>
  </p:transition>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9396" name="Picture 4" descr="http://visitingtheancients.com/blog/wp-content/uploads/2010/02/800px-Sarcophagus_milling_scene_-_vatican_museum-e1266635036576.jpg"/>
          <p:cNvPicPr>
            <a:picLocks noChangeAspect="1" noChangeArrowheads="1"/>
          </p:cNvPicPr>
          <p:nvPr/>
        </p:nvPicPr>
        <p:blipFill>
          <a:blip r:embed="rId2" cstate="print"/>
          <a:srcRect/>
          <a:stretch>
            <a:fillRect/>
          </a:stretch>
        </p:blipFill>
        <p:spPr bwMode="auto">
          <a:xfrm>
            <a:off x="69188" y="1628800"/>
            <a:ext cx="5440132" cy="4296917"/>
          </a:xfrm>
          <a:prstGeom prst="rect">
            <a:avLst/>
          </a:prstGeom>
          <a:noFill/>
        </p:spPr>
      </p:pic>
      <p:sp>
        <p:nvSpPr>
          <p:cNvPr id="2" name="Titel 1"/>
          <p:cNvSpPr>
            <a:spLocks noGrp="1"/>
          </p:cNvSpPr>
          <p:nvPr>
            <p:ph type="title"/>
          </p:nvPr>
        </p:nvSpPr>
        <p:spPr/>
        <p:txBody>
          <a:bodyPr/>
          <a:lstStyle/>
          <a:p>
            <a:r>
              <a:rPr lang="en-GB" dirty="0" smtClean="0"/>
              <a:t>Industrial Scale: Bakery</a:t>
            </a:r>
            <a:endParaRPr lang="en-GB" dirty="0"/>
          </a:p>
        </p:txBody>
      </p:sp>
      <p:sp>
        <p:nvSpPr>
          <p:cNvPr id="3" name="Inhaltsplatzhalter 2"/>
          <p:cNvSpPr>
            <a:spLocks noGrp="1"/>
          </p:cNvSpPr>
          <p:nvPr>
            <p:ph idx="1"/>
          </p:nvPr>
        </p:nvSpPr>
        <p:spPr/>
        <p:txBody>
          <a:bodyPr/>
          <a:lstStyle/>
          <a:p>
            <a:endParaRPr lang="en-GB" dirty="0"/>
          </a:p>
        </p:txBody>
      </p:sp>
      <p:pic>
        <p:nvPicPr>
          <p:cNvPr id="59394" name="Picture 2" descr="http://imgc.allpostersimages.com/images/P-473-488-90/38/3869/9J8JF00Z/posters/h-m-herget-roman-soldier-walks-down-pompeii-street-past-a-bakery.jpg"/>
          <p:cNvPicPr>
            <a:picLocks noChangeAspect="1" noChangeArrowheads="1"/>
          </p:cNvPicPr>
          <p:nvPr/>
        </p:nvPicPr>
        <p:blipFill>
          <a:blip r:embed="rId3" cstate="print"/>
          <a:srcRect l="4795" t="6389" r="5701" b="14818"/>
          <a:stretch>
            <a:fillRect/>
          </a:stretch>
        </p:blipFill>
        <p:spPr bwMode="auto">
          <a:xfrm>
            <a:off x="5111552" y="4193704"/>
            <a:ext cx="4032448" cy="2664296"/>
          </a:xfrm>
          <a:prstGeom prst="rect">
            <a:avLst/>
          </a:prstGeom>
          <a:noFill/>
        </p:spPr>
      </p:pic>
      <p:sp>
        <p:nvSpPr>
          <p:cNvPr id="6" name="Inhaltsplatzhalter 2"/>
          <p:cNvSpPr txBox="1">
            <a:spLocks/>
          </p:cNvSpPr>
          <p:nvPr/>
        </p:nvSpPr>
        <p:spPr>
          <a:xfrm>
            <a:off x="611560" y="5805264"/>
            <a:ext cx="5015753" cy="1052736"/>
          </a:xfrm>
          <a:prstGeom prst="rect">
            <a:avLst/>
          </a:prstGeom>
        </p:spPr>
        <p:txBody>
          <a:bodyPr vert="horz" lIns="91440" tIns="45720" rIns="91440" bIns="45720" rtlCol="0">
            <a:normAutofit/>
          </a:bodyPr>
          <a:lstStyle/>
          <a:p>
            <a:pPr marL="228600" marR="0" lvl="0" indent="-228600" algn="l" defTabSz="914400" rtl="0" eaLnBrk="1" fontAlgn="auto" latinLnBrk="0" hangingPunct="1">
              <a:lnSpc>
                <a:spcPct val="100000"/>
              </a:lnSpc>
              <a:spcBef>
                <a:spcPts val="1200"/>
              </a:spcBef>
              <a:spcAft>
                <a:spcPts val="0"/>
              </a:spcAft>
              <a:buClr>
                <a:schemeClr val="bg2"/>
              </a:buClr>
              <a:buSzTx/>
              <a:buFontTx/>
              <a:buBlip>
                <a:blip r:embed="rId4"/>
              </a:buBlip>
              <a:tabLst/>
              <a:defRPr/>
            </a:pPr>
            <a:r>
              <a:rPr kumimoji="0" lang="en-GB" sz="2200" b="0" i="0" u="none" strike="noStrike" kern="1200" cap="none" spc="0" normalizeH="0" baseline="0" noProof="0" smtClean="0">
                <a:ln>
                  <a:noFill/>
                </a:ln>
                <a:gradFill>
                  <a:gsLst>
                    <a:gs pos="0">
                      <a:schemeClr val="bg1"/>
                    </a:gs>
                    <a:gs pos="90000">
                      <a:schemeClr val="bg2">
                        <a:lumMod val="90000"/>
                      </a:schemeClr>
                    </a:gs>
                  </a:gsLst>
                  <a:lin ang="5400000" scaled="0"/>
                </a:gradFill>
                <a:effectLst/>
                <a:uLnTx/>
                <a:uFillTx/>
                <a:latin typeface="+mn-lt"/>
                <a:ea typeface="+mn-ea"/>
                <a:cs typeface="+mn-cs"/>
              </a:rPr>
              <a:t>Pompei</a:t>
            </a:r>
            <a:endParaRPr kumimoji="0" lang="en-GB" sz="2200" b="0" i="0" u="none" strike="noStrike" kern="1200" cap="none" spc="0" normalizeH="0" baseline="0" noProof="0" dirty="0">
              <a:ln>
                <a:noFill/>
              </a:ln>
              <a:gradFill>
                <a:gsLst>
                  <a:gs pos="0">
                    <a:schemeClr val="bg1"/>
                  </a:gs>
                  <a:gs pos="90000">
                    <a:schemeClr val="bg2">
                      <a:lumMod val="90000"/>
                    </a:schemeClr>
                  </a:gs>
                </a:gsLst>
                <a:lin ang="5400000" scaled="0"/>
              </a:gradFill>
              <a:effectLst/>
              <a:uLnTx/>
              <a:uFillTx/>
              <a:latin typeface="+mn-lt"/>
              <a:ea typeface="+mn-ea"/>
              <a:cs typeface="+mn-cs"/>
            </a:endParaRPr>
          </a:p>
        </p:txBody>
      </p:sp>
    </p:spTree>
  </p:cSld>
  <p:clrMapOvr>
    <a:masterClrMapping/>
  </p:clrMapOvr>
  <p:transition>
    <p:randomBar dir="vert"/>
  </p:transition>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r>
              <a:rPr lang="en-GB" dirty="0" smtClean="0"/>
              <a:t>Technical advances</a:t>
            </a:r>
            <a:endParaRPr lang="en-GB" dirty="0"/>
          </a:p>
        </p:txBody>
      </p:sp>
      <p:sp>
        <p:nvSpPr>
          <p:cNvPr id="3" name="Inhaltsplatzhalter 2"/>
          <p:cNvSpPr>
            <a:spLocks noGrp="1"/>
          </p:cNvSpPr>
          <p:nvPr>
            <p:ph idx="1"/>
          </p:nvPr>
        </p:nvSpPr>
        <p:spPr/>
        <p:txBody>
          <a:bodyPr/>
          <a:lstStyle/>
          <a:p>
            <a:endParaRPr lang="en-GB" dirty="0"/>
          </a:p>
        </p:txBody>
      </p:sp>
      <p:pic>
        <p:nvPicPr>
          <p:cNvPr id="4" name="Grafik 3" descr="100_5809.JPG"/>
          <p:cNvPicPr>
            <a:picLocks noChangeAspect="1"/>
          </p:cNvPicPr>
          <p:nvPr/>
        </p:nvPicPr>
        <p:blipFill>
          <a:blip r:embed="rId2" cstate="print"/>
          <a:stretch>
            <a:fillRect/>
          </a:stretch>
        </p:blipFill>
        <p:spPr>
          <a:xfrm>
            <a:off x="3291840" y="2468880"/>
            <a:ext cx="5852160" cy="4389120"/>
          </a:xfrm>
          <a:prstGeom prst="rect">
            <a:avLst/>
          </a:prstGeom>
        </p:spPr>
      </p:pic>
      <p:pic>
        <p:nvPicPr>
          <p:cNvPr id="5" name="Inhaltsplatzhalter 3" descr="100_5726.JPG"/>
          <p:cNvPicPr>
            <a:picLocks noChangeAspect="1"/>
          </p:cNvPicPr>
          <p:nvPr/>
        </p:nvPicPr>
        <p:blipFill>
          <a:blip r:embed="rId3" cstate="print"/>
          <a:stretch>
            <a:fillRect/>
          </a:stretch>
        </p:blipFill>
        <p:spPr>
          <a:xfrm>
            <a:off x="0" y="1556792"/>
            <a:ext cx="5852160" cy="4389120"/>
          </a:xfrm>
          <a:prstGeom prst="rect">
            <a:avLst/>
          </a:prstGeom>
        </p:spPr>
      </p:pic>
      <p:pic>
        <p:nvPicPr>
          <p:cNvPr id="9218" name="Picture 2" descr="http://upload.wikimedia.org/wikipedia/commons/5/5f/Heron%27s_Windwheel.jpg"/>
          <p:cNvPicPr>
            <a:picLocks noChangeAspect="1" noChangeArrowheads="1"/>
          </p:cNvPicPr>
          <p:nvPr/>
        </p:nvPicPr>
        <p:blipFill>
          <a:blip r:embed="rId4" cstate="print"/>
          <a:srcRect/>
          <a:stretch>
            <a:fillRect/>
          </a:stretch>
        </p:blipFill>
        <p:spPr bwMode="auto">
          <a:xfrm>
            <a:off x="6084168" y="332656"/>
            <a:ext cx="2771800" cy="2765458"/>
          </a:xfrm>
          <a:prstGeom prst="rect">
            <a:avLst/>
          </a:prstGeom>
          <a:noFill/>
        </p:spPr>
      </p:pic>
    </p:spTree>
  </p:cSld>
  <p:clrMapOvr>
    <a:masterClrMapping/>
  </p:clrMapOvr>
  <p:transition>
    <p:randomBar dir="vert"/>
  </p:transition>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r>
              <a:rPr lang="en-GB" dirty="0" smtClean="0"/>
              <a:t>Roman Economy</a:t>
            </a:r>
            <a:endParaRPr lang="en-GB" dirty="0"/>
          </a:p>
        </p:txBody>
      </p:sp>
      <p:sp>
        <p:nvSpPr>
          <p:cNvPr id="3" name="Inhaltsplatzhalter 2"/>
          <p:cNvSpPr>
            <a:spLocks noGrp="1"/>
          </p:cNvSpPr>
          <p:nvPr>
            <p:ph idx="1"/>
          </p:nvPr>
        </p:nvSpPr>
        <p:spPr/>
        <p:txBody>
          <a:bodyPr/>
          <a:lstStyle/>
          <a:p>
            <a:r>
              <a:rPr lang="en-GB" dirty="0" smtClean="0"/>
              <a:t>Coinage</a:t>
            </a:r>
          </a:p>
          <a:p>
            <a:r>
              <a:rPr lang="en-GB" dirty="0" smtClean="0"/>
              <a:t>Mining</a:t>
            </a:r>
          </a:p>
          <a:p>
            <a:r>
              <a:rPr lang="en-GB" dirty="0" smtClean="0"/>
              <a:t>Slavery</a:t>
            </a:r>
          </a:p>
          <a:p>
            <a:r>
              <a:rPr lang="en-GB" dirty="0" smtClean="0"/>
              <a:t>Agriculture: villas, </a:t>
            </a:r>
            <a:r>
              <a:rPr lang="en-GB" dirty="0" err="1" smtClean="0"/>
              <a:t>latifundia</a:t>
            </a:r>
            <a:r>
              <a:rPr lang="en-GB" dirty="0" smtClean="0"/>
              <a:t>,…</a:t>
            </a:r>
          </a:p>
          <a:p>
            <a:r>
              <a:rPr lang="en-GB" dirty="0" smtClean="0"/>
              <a:t>State/imperial property</a:t>
            </a:r>
            <a:endParaRPr lang="en-GB" dirty="0"/>
          </a:p>
        </p:txBody>
      </p:sp>
    </p:spTree>
  </p:cSld>
  <p:clrMapOvr>
    <a:masterClrMapping/>
  </p:clrMapOvr>
  <p:transition>
    <p:randomBar dir="vert"/>
  </p:transition>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r>
              <a:rPr lang="en-GB" dirty="0" smtClean="0"/>
              <a:t>Coinage</a:t>
            </a:r>
            <a:endParaRPr lang="en-GB" dirty="0"/>
          </a:p>
        </p:txBody>
      </p:sp>
      <p:sp>
        <p:nvSpPr>
          <p:cNvPr id="3" name="Inhaltsplatzhalter 2"/>
          <p:cNvSpPr>
            <a:spLocks noGrp="1"/>
          </p:cNvSpPr>
          <p:nvPr>
            <p:ph idx="1"/>
          </p:nvPr>
        </p:nvSpPr>
        <p:spPr/>
        <p:txBody>
          <a:bodyPr/>
          <a:lstStyle/>
          <a:p>
            <a:endParaRPr lang="en-GB"/>
          </a:p>
        </p:txBody>
      </p:sp>
      <p:pic>
        <p:nvPicPr>
          <p:cNvPr id="4" name="Picture 3076" descr="C:\Eigene Dateien\Worms Geschichte\Worms Römer Münzen Währung von Nida SM.JPG"/>
          <p:cNvPicPr>
            <a:picLocks noChangeAspect="1" noChangeArrowheads="1"/>
          </p:cNvPicPr>
          <p:nvPr/>
        </p:nvPicPr>
        <p:blipFill>
          <a:blip r:embed="rId2" cstate="print">
            <a:clrChange>
              <a:clrFrom>
                <a:srgbClr val="FEFEFE"/>
              </a:clrFrom>
              <a:clrTo>
                <a:srgbClr val="FEFEFE">
                  <a:alpha val="0"/>
                </a:srgbClr>
              </a:clrTo>
            </a:clrChange>
          </a:blip>
          <a:srcRect/>
          <a:stretch>
            <a:fillRect/>
          </a:stretch>
        </p:blipFill>
        <p:spPr bwMode="auto">
          <a:xfrm>
            <a:off x="125760" y="1772816"/>
            <a:ext cx="8892480" cy="2095950"/>
          </a:xfrm>
          <a:prstGeom prst="rect">
            <a:avLst/>
          </a:prstGeom>
          <a:noFill/>
        </p:spPr>
      </p:pic>
      <p:sp>
        <p:nvSpPr>
          <p:cNvPr id="5" name="Textfeld 4"/>
          <p:cNvSpPr txBox="1"/>
          <p:nvPr/>
        </p:nvSpPr>
        <p:spPr>
          <a:xfrm>
            <a:off x="0" y="4149080"/>
            <a:ext cx="9144000" cy="369332"/>
          </a:xfrm>
          <a:prstGeom prst="rect">
            <a:avLst/>
          </a:prstGeom>
          <a:noFill/>
        </p:spPr>
        <p:txBody>
          <a:bodyPr wrap="square" rtlCol="0">
            <a:spAutoFit/>
          </a:bodyPr>
          <a:lstStyle/>
          <a:p>
            <a:r>
              <a:rPr lang="en-GB" b="1" dirty="0" err="1" smtClean="0">
                <a:solidFill>
                  <a:schemeClr val="tx2">
                    <a:lumMod val="20000"/>
                    <a:lumOff val="80000"/>
                  </a:schemeClr>
                </a:solidFill>
                <a:effectLst>
                  <a:outerShdw blurRad="38100" dist="38100" dir="2700000" algn="tl">
                    <a:srgbClr val="000000">
                      <a:alpha val="43137"/>
                    </a:srgbClr>
                  </a:outerShdw>
                </a:effectLst>
              </a:rPr>
              <a:t>Aureus</a:t>
            </a:r>
            <a:r>
              <a:rPr lang="en-GB" b="1" dirty="0" smtClean="0">
                <a:solidFill>
                  <a:schemeClr val="tx2">
                    <a:lumMod val="20000"/>
                    <a:lumOff val="80000"/>
                  </a:schemeClr>
                </a:solidFill>
                <a:effectLst>
                  <a:outerShdw blurRad="38100" dist="38100" dir="2700000" algn="tl">
                    <a:srgbClr val="000000">
                      <a:alpha val="43137"/>
                    </a:srgbClr>
                  </a:outerShdw>
                </a:effectLst>
              </a:rPr>
              <a:t> 	–       Denarius   -	</a:t>
            </a:r>
            <a:r>
              <a:rPr lang="en-GB" b="1" dirty="0" err="1" smtClean="0">
                <a:solidFill>
                  <a:schemeClr val="tx2">
                    <a:lumMod val="20000"/>
                    <a:lumOff val="80000"/>
                  </a:schemeClr>
                </a:solidFill>
                <a:effectLst>
                  <a:outerShdw blurRad="38100" dist="38100" dir="2700000" algn="tl">
                    <a:srgbClr val="000000">
                      <a:alpha val="43137"/>
                    </a:srgbClr>
                  </a:outerShdw>
                </a:effectLst>
              </a:rPr>
              <a:t>Dupondius</a:t>
            </a:r>
            <a:r>
              <a:rPr lang="en-GB" b="1" dirty="0" smtClean="0">
                <a:solidFill>
                  <a:schemeClr val="tx2">
                    <a:lumMod val="20000"/>
                    <a:lumOff val="80000"/>
                  </a:schemeClr>
                </a:solidFill>
                <a:effectLst>
                  <a:outerShdw blurRad="38100" dist="38100" dir="2700000" algn="tl">
                    <a:srgbClr val="000000">
                      <a:alpha val="43137"/>
                    </a:srgbClr>
                  </a:outerShdw>
                </a:effectLst>
              </a:rPr>
              <a:t>   - 	</a:t>
            </a:r>
            <a:r>
              <a:rPr lang="en-GB" b="1" dirty="0" err="1" smtClean="0">
                <a:solidFill>
                  <a:schemeClr val="tx2">
                    <a:lumMod val="20000"/>
                    <a:lumOff val="80000"/>
                  </a:schemeClr>
                </a:solidFill>
                <a:effectLst>
                  <a:outerShdw blurRad="38100" dist="38100" dir="2700000" algn="tl">
                    <a:srgbClr val="000000">
                      <a:alpha val="43137"/>
                    </a:srgbClr>
                  </a:outerShdw>
                </a:effectLst>
              </a:rPr>
              <a:t>Sesterce</a:t>
            </a:r>
            <a:r>
              <a:rPr lang="en-GB" b="1" dirty="0" smtClean="0">
                <a:solidFill>
                  <a:schemeClr val="tx2">
                    <a:lumMod val="20000"/>
                    <a:lumOff val="80000"/>
                  </a:schemeClr>
                </a:solidFill>
                <a:effectLst>
                  <a:outerShdw blurRad="38100" dist="38100" dir="2700000" algn="tl">
                    <a:srgbClr val="000000">
                      <a:alpha val="43137"/>
                    </a:srgbClr>
                  </a:outerShdw>
                </a:effectLst>
              </a:rPr>
              <a:t>  - 	As		Semis</a:t>
            </a:r>
            <a:endParaRPr lang="en-GB" b="1" dirty="0">
              <a:solidFill>
                <a:schemeClr val="tx2">
                  <a:lumMod val="20000"/>
                  <a:lumOff val="80000"/>
                </a:schemeClr>
              </a:solidFill>
              <a:effectLst>
                <a:outerShdw blurRad="38100" dist="38100" dir="2700000" algn="tl">
                  <a:srgbClr val="000000">
                    <a:alpha val="43137"/>
                  </a:srgbClr>
                </a:outerShdw>
              </a:effectLst>
            </a:endParaRPr>
          </a:p>
        </p:txBody>
      </p:sp>
    </p:spTree>
  </p:cSld>
  <p:clrMapOvr>
    <a:masterClrMapping/>
  </p:clrMapOvr>
  <p:transition>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0" presetClass="entr" presetSubtype="0" fill="hold" nodeType="after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edge">
                                      <p:cBhvr>
                                        <p:cTn id="7" dur="2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2"/>
          <p:cNvSpPr>
            <a:spLocks noGrp="1" noChangeArrowheads="1"/>
          </p:cNvSpPr>
          <p:nvPr>
            <p:ph type="title"/>
          </p:nvPr>
        </p:nvSpPr>
        <p:spPr>
          <a:xfrm>
            <a:off x="762000" y="0"/>
            <a:ext cx="8382000" cy="1143000"/>
          </a:xfrm>
        </p:spPr>
        <p:txBody>
          <a:bodyPr/>
          <a:lstStyle/>
          <a:p>
            <a:r>
              <a:rPr lang="en-US" dirty="0" smtClean="0"/>
              <a:t>Roman Emperors</a:t>
            </a:r>
            <a:endParaRPr lang="en-US" dirty="0"/>
          </a:p>
        </p:txBody>
      </p:sp>
      <p:sp>
        <p:nvSpPr>
          <p:cNvPr id="5" name="Rectangle 3"/>
          <p:cNvSpPr txBox="1">
            <a:spLocks noChangeArrowheads="1"/>
          </p:cNvSpPr>
          <p:nvPr/>
        </p:nvSpPr>
        <p:spPr>
          <a:xfrm>
            <a:off x="533400" y="1295400"/>
            <a:ext cx="8382000" cy="5334000"/>
          </a:xfrm>
          <a:prstGeom prst="rect">
            <a:avLst/>
          </a:prstGeom>
        </p:spPr>
        <p:txBody>
          <a:bodyPr vert="horz" lIns="91440" tIns="45720" rIns="91440" bIns="45720" rtlCol="0">
            <a:normAutofit/>
          </a:bodyPr>
          <a:lstStyle/>
          <a:p>
            <a:pPr marL="228600" marR="0" lvl="0" indent="-228600" algn="l" defTabSz="914400" rtl="0" eaLnBrk="1" fontAlgn="auto" latinLnBrk="0" hangingPunct="1">
              <a:lnSpc>
                <a:spcPct val="100000"/>
              </a:lnSpc>
              <a:spcBef>
                <a:spcPts val="1200"/>
              </a:spcBef>
              <a:spcAft>
                <a:spcPts val="0"/>
              </a:spcAft>
              <a:buClr>
                <a:schemeClr val="bg2"/>
              </a:buClr>
              <a:buSzTx/>
              <a:buFontTx/>
              <a:buBlip>
                <a:blip r:embed="rId2"/>
              </a:buBlip>
              <a:tabLst/>
              <a:defRPr/>
            </a:pPr>
            <a:r>
              <a:rPr kumimoji="0" lang="de-DE" sz="2000" b="1" i="0" u="none" strike="noStrike" kern="1200" cap="none" spc="0" normalizeH="0" baseline="0" noProof="0" dirty="0" err="1" smtClean="0">
                <a:ln>
                  <a:noFill/>
                </a:ln>
                <a:gradFill>
                  <a:gsLst>
                    <a:gs pos="0">
                      <a:schemeClr val="bg1"/>
                    </a:gs>
                    <a:gs pos="90000">
                      <a:schemeClr val="bg2">
                        <a:lumMod val="90000"/>
                      </a:schemeClr>
                    </a:gs>
                  </a:gsLst>
                  <a:lin ang="5400000" scaled="0"/>
                </a:gradFill>
                <a:effectLst/>
                <a:uLnTx/>
                <a:uFillTx/>
                <a:latin typeface="Arial" pitchFamily="34" charset="0"/>
                <a:ea typeface="+mn-ea"/>
                <a:cs typeface="+mn-cs"/>
              </a:rPr>
              <a:t>Coin</a:t>
            </a:r>
            <a:r>
              <a:rPr kumimoji="0" lang="de-DE" sz="2000" b="1" i="0" u="none" strike="noStrike" kern="1200" cap="none" spc="0" normalizeH="0" baseline="0" noProof="0" dirty="0" smtClean="0">
                <a:ln>
                  <a:noFill/>
                </a:ln>
                <a:gradFill>
                  <a:gsLst>
                    <a:gs pos="0">
                      <a:schemeClr val="bg1"/>
                    </a:gs>
                    <a:gs pos="90000">
                      <a:schemeClr val="bg2">
                        <a:lumMod val="90000"/>
                      </a:schemeClr>
                    </a:gs>
                  </a:gsLst>
                  <a:lin ang="5400000" scaled="0"/>
                </a:gradFill>
                <a:effectLst/>
                <a:uLnTx/>
                <a:uFillTx/>
                <a:latin typeface="Arial" pitchFamily="34" charset="0"/>
                <a:ea typeface="+mn-ea"/>
                <a:cs typeface="+mn-cs"/>
              </a:rPr>
              <a:t> </a:t>
            </a:r>
            <a:r>
              <a:rPr kumimoji="0" lang="de-DE" sz="2000" b="1" i="0" u="none" strike="noStrike" kern="1200" cap="none" spc="0" normalizeH="0" baseline="0" noProof="0" dirty="0" err="1" smtClean="0">
                <a:ln>
                  <a:noFill/>
                </a:ln>
                <a:gradFill>
                  <a:gsLst>
                    <a:gs pos="0">
                      <a:schemeClr val="bg1"/>
                    </a:gs>
                    <a:gs pos="90000">
                      <a:schemeClr val="bg2">
                        <a:lumMod val="90000"/>
                      </a:schemeClr>
                    </a:gs>
                  </a:gsLst>
                  <a:lin ang="5400000" scaled="0"/>
                </a:gradFill>
                <a:effectLst/>
                <a:uLnTx/>
                <a:uFillTx/>
                <a:latin typeface="Arial" pitchFamily="34" charset="0"/>
                <a:ea typeface="+mn-ea"/>
                <a:cs typeface="+mn-cs"/>
              </a:rPr>
              <a:t>legends</a:t>
            </a:r>
            <a:r>
              <a:rPr kumimoji="0" lang="de-DE" sz="2000" b="1" i="0" u="none" strike="noStrike" kern="1200" cap="none" spc="0" normalizeH="0" baseline="0" noProof="0" dirty="0" smtClean="0">
                <a:ln>
                  <a:noFill/>
                </a:ln>
                <a:gradFill>
                  <a:gsLst>
                    <a:gs pos="0">
                      <a:schemeClr val="bg1"/>
                    </a:gs>
                    <a:gs pos="90000">
                      <a:schemeClr val="bg2">
                        <a:lumMod val="90000"/>
                      </a:schemeClr>
                    </a:gs>
                  </a:gsLst>
                  <a:lin ang="5400000" scaled="0"/>
                </a:gradFill>
                <a:effectLst/>
                <a:uLnTx/>
                <a:uFillTx/>
                <a:latin typeface="Arial" pitchFamily="34" charset="0"/>
                <a:ea typeface="+mn-ea"/>
                <a:cs typeface="+mn-cs"/>
              </a:rPr>
              <a:t> </a:t>
            </a:r>
            <a:r>
              <a:rPr kumimoji="0" lang="de-DE" sz="2000" b="1" i="0" u="none" strike="noStrike" kern="1200" cap="none" spc="0" normalizeH="0" baseline="0" noProof="0" dirty="0" smtClean="0">
                <a:ln>
                  <a:noFill/>
                </a:ln>
                <a:gradFill>
                  <a:gsLst>
                    <a:gs pos="0">
                      <a:schemeClr val="bg1"/>
                    </a:gs>
                    <a:gs pos="90000">
                      <a:schemeClr val="bg2">
                        <a:lumMod val="90000"/>
                      </a:schemeClr>
                    </a:gs>
                  </a:gsLst>
                  <a:lin ang="5400000" scaled="0"/>
                </a:gradFill>
                <a:effectLst/>
                <a:uLnTx/>
                <a:uFillTx/>
                <a:latin typeface="Arial" pitchFamily="34" charset="0"/>
                <a:ea typeface="+mn-ea"/>
                <a:cs typeface="+mn-cs"/>
                <a:sym typeface="Wingdings" pitchFamily="2" charset="2"/>
              </a:rPr>
              <a:t> </a:t>
            </a:r>
            <a:r>
              <a:rPr kumimoji="0" lang="de-DE" sz="2000" b="1" i="0" u="none" strike="noStrike" kern="1200" cap="none" spc="0" normalizeH="0" baseline="0" noProof="0" dirty="0" err="1" smtClean="0">
                <a:ln>
                  <a:noFill/>
                </a:ln>
                <a:gradFill>
                  <a:gsLst>
                    <a:gs pos="0">
                      <a:schemeClr val="bg1"/>
                    </a:gs>
                    <a:gs pos="90000">
                      <a:schemeClr val="bg2">
                        <a:lumMod val="90000"/>
                      </a:schemeClr>
                    </a:gs>
                  </a:gsLst>
                  <a:lin ang="5400000" scaled="0"/>
                </a:gradFill>
                <a:effectLst/>
                <a:uLnTx/>
                <a:uFillTx/>
                <a:latin typeface="Arial" pitchFamily="34" charset="0"/>
                <a:ea typeface="+mn-ea"/>
                <a:cs typeface="+mn-cs"/>
              </a:rPr>
              <a:t>Dating</a:t>
            </a:r>
            <a:endParaRPr kumimoji="0" lang="de-DE" sz="2000" b="1" i="0" u="none" strike="noStrike" kern="1200" cap="none" spc="0" normalizeH="0" baseline="0" noProof="0" dirty="0" smtClean="0">
              <a:ln>
                <a:noFill/>
              </a:ln>
              <a:gradFill>
                <a:gsLst>
                  <a:gs pos="0">
                    <a:schemeClr val="bg1"/>
                  </a:gs>
                  <a:gs pos="90000">
                    <a:schemeClr val="bg2">
                      <a:lumMod val="90000"/>
                    </a:schemeClr>
                  </a:gs>
                </a:gsLst>
                <a:lin ang="5400000" scaled="0"/>
              </a:gradFill>
              <a:effectLst/>
              <a:uLnTx/>
              <a:uFillTx/>
              <a:latin typeface="Arial" pitchFamily="34" charset="0"/>
              <a:ea typeface="+mn-ea"/>
              <a:cs typeface="+mn-cs"/>
            </a:endParaRPr>
          </a:p>
          <a:p>
            <a:pPr marL="228600" marR="0" lvl="0" indent="-228600" algn="l" defTabSz="914400" rtl="0" eaLnBrk="1" fontAlgn="auto" latinLnBrk="0" hangingPunct="1">
              <a:lnSpc>
                <a:spcPct val="100000"/>
              </a:lnSpc>
              <a:spcBef>
                <a:spcPts val="1200"/>
              </a:spcBef>
              <a:spcAft>
                <a:spcPts val="0"/>
              </a:spcAft>
              <a:buClr>
                <a:schemeClr val="bg2"/>
              </a:buClr>
              <a:buSzTx/>
              <a:buFontTx/>
              <a:buBlip>
                <a:blip r:embed="rId2"/>
              </a:buBlip>
              <a:tabLst/>
              <a:defRPr/>
            </a:pPr>
            <a:r>
              <a:rPr lang="de-DE" sz="2000" noProof="0" dirty="0" err="1" smtClean="0">
                <a:gradFill>
                  <a:gsLst>
                    <a:gs pos="0">
                      <a:schemeClr val="bg1"/>
                    </a:gs>
                    <a:gs pos="90000">
                      <a:schemeClr val="bg2">
                        <a:lumMod val="90000"/>
                      </a:schemeClr>
                    </a:gs>
                  </a:gsLst>
                  <a:lin ang="5400000" scaled="0"/>
                </a:gradFill>
                <a:latin typeface="Arial" pitchFamily="34" charset="0"/>
              </a:rPr>
              <a:t>here</a:t>
            </a:r>
            <a:r>
              <a:rPr lang="de-DE" sz="2000" noProof="0" dirty="0" smtClean="0">
                <a:gradFill>
                  <a:gsLst>
                    <a:gs pos="0">
                      <a:schemeClr val="bg1"/>
                    </a:gs>
                    <a:gs pos="90000">
                      <a:schemeClr val="bg2">
                        <a:lumMod val="90000"/>
                      </a:schemeClr>
                    </a:gs>
                  </a:gsLst>
                  <a:lin ang="5400000" scaled="0"/>
                </a:gradFill>
                <a:latin typeface="Arial" pitchFamily="34" charset="0"/>
              </a:rPr>
              <a:t>: </a:t>
            </a:r>
            <a:r>
              <a:rPr lang="de-DE" sz="2000" noProof="0" dirty="0" err="1" smtClean="0">
                <a:gradFill>
                  <a:gsLst>
                    <a:gs pos="0">
                      <a:schemeClr val="bg1"/>
                    </a:gs>
                    <a:gs pos="90000">
                      <a:schemeClr val="bg2">
                        <a:lumMod val="90000"/>
                      </a:schemeClr>
                    </a:gs>
                  </a:gsLst>
                  <a:lin ang="5400000" scaled="0"/>
                </a:gradFill>
                <a:latin typeface="Arial" pitchFamily="34" charset="0"/>
              </a:rPr>
              <a:t>Nerva</a:t>
            </a:r>
            <a:endParaRPr kumimoji="0" lang="de-DE" sz="2200" i="0" u="sng" strike="noStrike" kern="1200" cap="none" spc="0" normalizeH="0" baseline="0" noProof="0" dirty="0">
              <a:ln>
                <a:noFill/>
              </a:ln>
              <a:gradFill>
                <a:gsLst>
                  <a:gs pos="0">
                    <a:schemeClr val="bg1"/>
                  </a:gs>
                  <a:gs pos="90000">
                    <a:schemeClr val="bg2">
                      <a:lumMod val="90000"/>
                    </a:schemeClr>
                  </a:gs>
                </a:gsLst>
                <a:lin ang="5400000" scaled="0"/>
              </a:gradFill>
              <a:effectLst/>
              <a:uLnTx/>
              <a:uFillTx/>
              <a:latin typeface="+mn-lt"/>
              <a:ea typeface="+mn-ea"/>
              <a:cs typeface="+mn-cs"/>
            </a:endParaRPr>
          </a:p>
        </p:txBody>
      </p:sp>
      <p:pic>
        <p:nvPicPr>
          <p:cNvPr id="7" name="Picture 2" descr="http://www.coinarchives.com/4586140c30f2f7a17106f7c58a3fd3d2/img/gorny/220/image01643.jpg"/>
          <p:cNvPicPr>
            <a:picLocks noChangeAspect="1" noChangeArrowheads="1"/>
          </p:cNvPicPr>
          <p:nvPr/>
        </p:nvPicPr>
        <p:blipFill>
          <a:blip r:embed="rId3" cstate="print">
            <a:clrChange>
              <a:clrFrom>
                <a:srgbClr val="FFFFFF"/>
              </a:clrFrom>
              <a:clrTo>
                <a:srgbClr val="FFFFFF">
                  <a:alpha val="0"/>
                </a:srgbClr>
              </a:clrTo>
            </a:clrChange>
          </a:blip>
          <a:srcRect/>
          <a:stretch>
            <a:fillRect/>
          </a:stretch>
        </p:blipFill>
        <p:spPr bwMode="auto">
          <a:xfrm>
            <a:off x="323529" y="2602042"/>
            <a:ext cx="8820472" cy="4255958"/>
          </a:xfrm>
          <a:prstGeom prst="rect">
            <a:avLst/>
          </a:prstGeom>
          <a:noFill/>
        </p:spPr>
      </p:pic>
    </p:spTree>
  </p:cSld>
  <p:clrMapOvr>
    <a:masterClrMapping/>
  </p:clrMapOvr>
  <p:transition>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0" presetClass="entr" presetSubtype="0" fill="hold" nodeType="after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wedge">
                                      <p:cBhvr>
                                        <p:cTn id="7" dur="20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2"/>
          <p:cNvSpPr>
            <a:spLocks noGrp="1" noChangeArrowheads="1"/>
          </p:cNvSpPr>
          <p:nvPr>
            <p:ph type="title"/>
          </p:nvPr>
        </p:nvSpPr>
        <p:spPr>
          <a:xfrm>
            <a:off x="762000" y="0"/>
            <a:ext cx="8382000" cy="1143000"/>
          </a:xfrm>
        </p:spPr>
        <p:txBody>
          <a:bodyPr/>
          <a:lstStyle/>
          <a:p>
            <a:r>
              <a:rPr lang="en-US" dirty="0" smtClean="0"/>
              <a:t>Roman Emperors</a:t>
            </a:r>
            <a:endParaRPr lang="en-US" dirty="0"/>
          </a:p>
        </p:txBody>
      </p:sp>
      <p:sp>
        <p:nvSpPr>
          <p:cNvPr id="5" name="Rectangle 3"/>
          <p:cNvSpPr txBox="1">
            <a:spLocks noChangeArrowheads="1"/>
          </p:cNvSpPr>
          <p:nvPr/>
        </p:nvSpPr>
        <p:spPr>
          <a:xfrm>
            <a:off x="533400" y="1295400"/>
            <a:ext cx="8382000" cy="5334000"/>
          </a:xfrm>
          <a:prstGeom prst="rect">
            <a:avLst/>
          </a:prstGeom>
        </p:spPr>
        <p:txBody>
          <a:bodyPr vert="horz" lIns="91440" tIns="45720" rIns="91440" bIns="45720" rtlCol="0">
            <a:normAutofit/>
          </a:bodyPr>
          <a:lstStyle/>
          <a:p>
            <a:pPr marL="228600" marR="0" lvl="0" indent="-228600" algn="l" defTabSz="914400" rtl="0" eaLnBrk="1" fontAlgn="auto" latinLnBrk="0" hangingPunct="1">
              <a:lnSpc>
                <a:spcPct val="100000"/>
              </a:lnSpc>
              <a:spcBef>
                <a:spcPts val="1200"/>
              </a:spcBef>
              <a:spcAft>
                <a:spcPts val="0"/>
              </a:spcAft>
              <a:buClr>
                <a:schemeClr val="bg2"/>
              </a:buClr>
              <a:buSzTx/>
              <a:buFontTx/>
              <a:buBlip>
                <a:blip r:embed="rId2"/>
              </a:buBlip>
              <a:tabLst/>
              <a:defRPr/>
            </a:pPr>
            <a:r>
              <a:rPr kumimoji="0" lang="de-DE" sz="2000" b="1" i="0" u="none" strike="noStrike" kern="1200" cap="none" spc="0" normalizeH="0" baseline="0" noProof="0" dirty="0" err="1" smtClean="0">
                <a:ln>
                  <a:noFill/>
                </a:ln>
                <a:gradFill>
                  <a:gsLst>
                    <a:gs pos="0">
                      <a:schemeClr val="bg1"/>
                    </a:gs>
                    <a:gs pos="90000">
                      <a:schemeClr val="bg2">
                        <a:lumMod val="90000"/>
                      </a:schemeClr>
                    </a:gs>
                  </a:gsLst>
                  <a:lin ang="5400000" scaled="0"/>
                </a:gradFill>
                <a:effectLst/>
                <a:uLnTx/>
                <a:uFillTx/>
                <a:latin typeface="Arial" pitchFamily="34" charset="0"/>
                <a:ea typeface="+mn-ea"/>
                <a:cs typeface="+mn-cs"/>
              </a:rPr>
              <a:t>Coin</a:t>
            </a:r>
            <a:r>
              <a:rPr kumimoji="0" lang="de-DE" sz="2000" b="1" i="0" u="none" strike="noStrike" kern="1200" cap="none" spc="0" normalizeH="0" baseline="0" noProof="0" dirty="0" smtClean="0">
                <a:ln>
                  <a:noFill/>
                </a:ln>
                <a:gradFill>
                  <a:gsLst>
                    <a:gs pos="0">
                      <a:schemeClr val="bg1"/>
                    </a:gs>
                    <a:gs pos="90000">
                      <a:schemeClr val="bg2">
                        <a:lumMod val="90000"/>
                      </a:schemeClr>
                    </a:gs>
                  </a:gsLst>
                  <a:lin ang="5400000" scaled="0"/>
                </a:gradFill>
                <a:effectLst/>
                <a:uLnTx/>
                <a:uFillTx/>
                <a:latin typeface="Arial" pitchFamily="34" charset="0"/>
                <a:ea typeface="+mn-ea"/>
                <a:cs typeface="+mn-cs"/>
              </a:rPr>
              <a:t> </a:t>
            </a:r>
            <a:r>
              <a:rPr kumimoji="0" lang="de-DE" sz="2000" b="1" i="0" u="none" strike="noStrike" kern="1200" cap="none" spc="0" normalizeH="0" baseline="0" noProof="0" dirty="0" err="1" smtClean="0">
                <a:ln>
                  <a:noFill/>
                </a:ln>
                <a:gradFill>
                  <a:gsLst>
                    <a:gs pos="0">
                      <a:schemeClr val="bg1"/>
                    </a:gs>
                    <a:gs pos="90000">
                      <a:schemeClr val="bg2">
                        <a:lumMod val="90000"/>
                      </a:schemeClr>
                    </a:gs>
                  </a:gsLst>
                  <a:lin ang="5400000" scaled="0"/>
                </a:gradFill>
                <a:effectLst/>
                <a:uLnTx/>
                <a:uFillTx/>
                <a:latin typeface="Arial" pitchFamily="34" charset="0"/>
                <a:ea typeface="+mn-ea"/>
                <a:cs typeface="+mn-cs"/>
              </a:rPr>
              <a:t>legends</a:t>
            </a:r>
            <a:r>
              <a:rPr kumimoji="0" lang="de-DE" sz="2000" b="1" i="0" u="none" strike="noStrike" kern="1200" cap="none" spc="0" normalizeH="0" baseline="0" noProof="0" dirty="0" smtClean="0">
                <a:ln>
                  <a:noFill/>
                </a:ln>
                <a:gradFill>
                  <a:gsLst>
                    <a:gs pos="0">
                      <a:schemeClr val="bg1"/>
                    </a:gs>
                    <a:gs pos="90000">
                      <a:schemeClr val="bg2">
                        <a:lumMod val="90000"/>
                      </a:schemeClr>
                    </a:gs>
                  </a:gsLst>
                  <a:lin ang="5400000" scaled="0"/>
                </a:gradFill>
                <a:effectLst/>
                <a:uLnTx/>
                <a:uFillTx/>
                <a:latin typeface="Arial" pitchFamily="34" charset="0"/>
                <a:ea typeface="+mn-ea"/>
                <a:cs typeface="+mn-cs"/>
              </a:rPr>
              <a:t> </a:t>
            </a:r>
            <a:r>
              <a:rPr kumimoji="0" lang="de-DE" sz="2000" b="1" i="0" u="none" strike="noStrike" kern="1200" cap="none" spc="0" normalizeH="0" baseline="0" noProof="0" dirty="0" smtClean="0">
                <a:ln>
                  <a:noFill/>
                </a:ln>
                <a:gradFill>
                  <a:gsLst>
                    <a:gs pos="0">
                      <a:schemeClr val="bg1"/>
                    </a:gs>
                    <a:gs pos="90000">
                      <a:schemeClr val="bg2">
                        <a:lumMod val="90000"/>
                      </a:schemeClr>
                    </a:gs>
                  </a:gsLst>
                  <a:lin ang="5400000" scaled="0"/>
                </a:gradFill>
                <a:effectLst/>
                <a:uLnTx/>
                <a:uFillTx/>
                <a:latin typeface="Arial" pitchFamily="34" charset="0"/>
                <a:ea typeface="+mn-ea"/>
                <a:cs typeface="+mn-cs"/>
                <a:sym typeface="Wingdings" pitchFamily="2" charset="2"/>
              </a:rPr>
              <a:t> </a:t>
            </a:r>
            <a:r>
              <a:rPr kumimoji="0" lang="de-DE" sz="2000" b="1" i="0" u="none" strike="noStrike" kern="1200" cap="none" spc="0" normalizeH="0" baseline="0" noProof="0" dirty="0" err="1" smtClean="0">
                <a:ln>
                  <a:noFill/>
                </a:ln>
                <a:gradFill>
                  <a:gsLst>
                    <a:gs pos="0">
                      <a:schemeClr val="bg1"/>
                    </a:gs>
                    <a:gs pos="90000">
                      <a:schemeClr val="bg2">
                        <a:lumMod val="90000"/>
                      </a:schemeClr>
                    </a:gs>
                  </a:gsLst>
                  <a:lin ang="5400000" scaled="0"/>
                </a:gradFill>
                <a:effectLst/>
                <a:uLnTx/>
                <a:uFillTx/>
                <a:latin typeface="Arial" pitchFamily="34" charset="0"/>
                <a:ea typeface="+mn-ea"/>
                <a:cs typeface="+mn-cs"/>
              </a:rPr>
              <a:t>Dating</a:t>
            </a:r>
            <a:endParaRPr kumimoji="0" lang="de-DE" sz="2200" b="1" i="0" u="sng" strike="noStrike" kern="1200" cap="none" spc="0" normalizeH="0" baseline="0" noProof="0" dirty="0">
              <a:ln>
                <a:noFill/>
              </a:ln>
              <a:gradFill>
                <a:gsLst>
                  <a:gs pos="0">
                    <a:schemeClr val="bg1"/>
                  </a:gs>
                  <a:gs pos="90000">
                    <a:schemeClr val="bg2">
                      <a:lumMod val="90000"/>
                    </a:schemeClr>
                  </a:gs>
                </a:gsLst>
                <a:lin ang="5400000" scaled="0"/>
              </a:gradFill>
              <a:effectLst/>
              <a:uLnTx/>
              <a:uFillTx/>
              <a:latin typeface="+mn-lt"/>
              <a:ea typeface="+mn-ea"/>
              <a:cs typeface="+mn-cs"/>
            </a:endParaRPr>
          </a:p>
        </p:txBody>
      </p:sp>
      <p:sp>
        <p:nvSpPr>
          <p:cNvPr id="7" name="Text Box 5"/>
          <p:cNvSpPr txBox="1">
            <a:spLocks noChangeArrowheads="1"/>
          </p:cNvSpPr>
          <p:nvPr/>
        </p:nvSpPr>
        <p:spPr bwMode="auto">
          <a:xfrm>
            <a:off x="251520" y="1713582"/>
            <a:ext cx="8892480" cy="923330"/>
          </a:xfrm>
          <a:prstGeom prst="rect">
            <a:avLst/>
          </a:prstGeom>
          <a:noFill/>
          <a:ln w="12700" cap="sq">
            <a:noFill/>
            <a:miter lim="800000"/>
            <a:headEnd type="none" w="sm" len="sm"/>
            <a:tailEnd type="none" w="sm" len="sm"/>
          </a:ln>
          <a:effectLst/>
        </p:spPr>
        <p:txBody>
          <a:bodyPr wrap="square">
            <a:spAutoFit/>
          </a:bodyPr>
          <a:lstStyle/>
          <a:p>
            <a:pPr>
              <a:spcBef>
                <a:spcPct val="50000"/>
              </a:spcBef>
            </a:pPr>
            <a:r>
              <a:rPr kumimoji="0" lang="de-DE" sz="1800" dirty="0">
                <a:solidFill>
                  <a:schemeClr val="tx2">
                    <a:lumMod val="20000"/>
                    <a:lumOff val="80000"/>
                  </a:schemeClr>
                </a:solidFill>
                <a:latin typeface="Arial" pitchFamily="34" charset="0"/>
              </a:rPr>
              <a:t>IMP(</a:t>
            </a:r>
            <a:r>
              <a:rPr kumimoji="0" lang="de-DE" sz="1800" dirty="0" err="1">
                <a:solidFill>
                  <a:schemeClr val="tx2">
                    <a:lumMod val="20000"/>
                    <a:lumOff val="80000"/>
                  </a:schemeClr>
                </a:solidFill>
                <a:latin typeface="Arial" pitchFamily="34" charset="0"/>
              </a:rPr>
              <a:t>erator</a:t>
            </a:r>
            <a:r>
              <a:rPr kumimoji="0" lang="de-DE" sz="1800" dirty="0">
                <a:solidFill>
                  <a:schemeClr val="tx2">
                    <a:lumMod val="20000"/>
                    <a:lumOff val="80000"/>
                  </a:schemeClr>
                </a:solidFill>
                <a:latin typeface="Arial" pitchFamily="34" charset="0"/>
              </a:rPr>
              <a:t>) CAES(</a:t>
            </a:r>
            <a:r>
              <a:rPr kumimoji="0" lang="de-DE" sz="1800" dirty="0" err="1">
                <a:solidFill>
                  <a:schemeClr val="tx2">
                    <a:lumMod val="20000"/>
                    <a:lumOff val="80000"/>
                  </a:schemeClr>
                </a:solidFill>
                <a:latin typeface="Arial" pitchFamily="34" charset="0"/>
              </a:rPr>
              <a:t>ar</a:t>
            </a:r>
            <a:r>
              <a:rPr kumimoji="0" lang="de-DE" sz="1800" dirty="0">
                <a:solidFill>
                  <a:schemeClr val="tx2">
                    <a:lumMod val="20000"/>
                    <a:lumOff val="80000"/>
                  </a:schemeClr>
                </a:solidFill>
                <a:latin typeface="Arial" pitchFamily="34" charset="0"/>
              </a:rPr>
              <a:t>) </a:t>
            </a:r>
            <a:r>
              <a:rPr kumimoji="0" lang="de-DE" sz="1800" dirty="0" smtClean="0">
                <a:solidFill>
                  <a:schemeClr val="tx2">
                    <a:lumMod val="20000"/>
                    <a:lumOff val="80000"/>
                  </a:schemeClr>
                </a:solidFill>
                <a:latin typeface="Arial" pitchFamily="34" charset="0"/>
              </a:rPr>
              <a:t>&lt;NAME&gt; </a:t>
            </a:r>
            <a:r>
              <a:rPr kumimoji="0" lang="de-DE" sz="1800" dirty="0">
                <a:solidFill>
                  <a:schemeClr val="tx2">
                    <a:lumMod val="20000"/>
                    <a:lumOff val="80000"/>
                  </a:schemeClr>
                </a:solidFill>
                <a:latin typeface="Arial" pitchFamily="34" charset="0"/>
              </a:rPr>
              <a:t>PIUS/FELIX </a:t>
            </a:r>
            <a:r>
              <a:rPr kumimoji="0" lang="de-DE" sz="1800" dirty="0" smtClean="0">
                <a:solidFill>
                  <a:schemeClr val="tx2">
                    <a:lumMod val="20000"/>
                    <a:lumOff val="80000"/>
                  </a:schemeClr>
                </a:solidFill>
                <a:latin typeface="Arial" pitchFamily="34" charset="0"/>
              </a:rPr>
              <a:t>(</a:t>
            </a:r>
            <a:r>
              <a:rPr kumimoji="0" lang="de-DE" sz="1800" dirty="0" err="1" smtClean="0">
                <a:solidFill>
                  <a:schemeClr val="tx2">
                    <a:lumMod val="20000"/>
                    <a:lumOff val="80000"/>
                  </a:schemeClr>
                </a:solidFill>
                <a:latin typeface="Arial" pitchFamily="34" charset="0"/>
              </a:rPr>
              <a:t>honorary</a:t>
            </a:r>
            <a:r>
              <a:rPr kumimoji="0" lang="de-DE" sz="1800" dirty="0" smtClean="0">
                <a:solidFill>
                  <a:schemeClr val="tx2">
                    <a:lumMod val="20000"/>
                    <a:lumOff val="80000"/>
                  </a:schemeClr>
                </a:solidFill>
                <a:latin typeface="Arial" pitchFamily="34" charset="0"/>
              </a:rPr>
              <a:t> </a:t>
            </a:r>
            <a:r>
              <a:rPr kumimoji="0" lang="de-DE" sz="1800" dirty="0" err="1" smtClean="0">
                <a:solidFill>
                  <a:schemeClr val="tx2">
                    <a:lumMod val="20000"/>
                    <a:lumOff val="80000"/>
                  </a:schemeClr>
                </a:solidFill>
                <a:latin typeface="Arial" pitchFamily="34" charset="0"/>
              </a:rPr>
              <a:t>names</a:t>
            </a:r>
            <a:r>
              <a:rPr kumimoji="0" lang="de-DE" sz="1800" dirty="0" smtClean="0">
                <a:solidFill>
                  <a:schemeClr val="tx2">
                    <a:lumMod val="20000"/>
                    <a:lumOff val="80000"/>
                  </a:schemeClr>
                </a:solidFill>
                <a:latin typeface="Arial" pitchFamily="34" charset="0"/>
              </a:rPr>
              <a:t>) </a:t>
            </a:r>
            <a:r>
              <a:rPr kumimoji="0" lang="de-DE" sz="1800" dirty="0">
                <a:solidFill>
                  <a:schemeClr val="tx2">
                    <a:lumMod val="20000"/>
                    <a:lumOff val="80000"/>
                  </a:schemeClr>
                </a:solidFill>
                <a:latin typeface="Arial" pitchFamily="34" charset="0"/>
              </a:rPr>
              <a:t>GERMANICUS / BRITANNICUS </a:t>
            </a:r>
            <a:r>
              <a:rPr kumimoji="0" lang="de-DE" sz="1800" dirty="0" smtClean="0">
                <a:solidFill>
                  <a:schemeClr val="tx2">
                    <a:lumMod val="20000"/>
                    <a:lumOff val="80000"/>
                  </a:schemeClr>
                </a:solidFill>
                <a:latin typeface="Arial" pitchFamily="34" charset="0"/>
              </a:rPr>
              <a:t>(triumphal title) </a:t>
            </a:r>
            <a:r>
              <a:rPr kumimoji="0" lang="de-DE" sz="1800" dirty="0">
                <a:solidFill>
                  <a:schemeClr val="tx2">
                    <a:lumMod val="20000"/>
                    <a:lumOff val="80000"/>
                  </a:schemeClr>
                </a:solidFill>
                <a:latin typeface="Arial" pitchFamily="34" charset="0"/>
              </a:rPr>
              <a:t>IMP &lt;Z&gt; –  P(</a:t>
            </a:r>
            <a:r>
              <a:rPr kumimoji="0" lang="de-DE" sz="1800" dirty="0" err="1">
                <a:solidFill>
                  <a:schemeClr val="tx2">
                    <a:lumMod val="20000"/>
                    <a:lumOff val="80000"/>
                  </a:schemeClr>
                </a:solidFill>
                <a:latin typeface="Arial" pitchFamily="34" charset="0"/>
              </a:rPr>
              <a:t>ontifex</a:t>
            </a:r>
            <a:r>
              <a:rPr kumimoji="0" lang="de-DE" sz="1800" dirty="0">
                <a:solidFill>
                  <a:schemeClr val="tx2">
                    <a:lumMod val="20000"/>
                    <a:lumOff val="80000"/>
                  </a:schemeClr>
                </a:solidFill>
                <a:latin typeface="Arial" pitchFamily="34" charset="0"/>
              </a:rPr>
              <a:t>) M(</a:t>
            </a:r>
            <a:r>
              <a:rPr kumimoji="0" lang="de-DE" sz="1800" dirty="0" err="1">
                <a:solidFill>
                  <a:schemeClr val="tx2">
                    <a:lumMod val="20000"/>
                    <a:lumOff val="80000"/>
                  </a:schemeClr>
                </a:solidFill>
                <a:latin typeface="Arial" pitchFamily="34" charset="0"/>
              </a:rPr>
              <a:t>aximus</a:t>
            </a:r>
            <a:r>
              <a:rPr kumimoji="0" lang="de-DE" sz="1800" dirty="0">
                <a:solidFill>
                  <a:schemeClr val="tx2">
                    <a:lumMod val="20000"/>
                    <a:lumOff val="80000"/>
                  </a:schemeClr>
                </a:solidFill>
                <a:latin typeface="Arial" pitchFamily="34" charset="0"/>
              </a:rPr>
              <a:t>) </a:t>
            </a:r>
            <a:r>
              <a:rPr kumimoji="0" lang="de-DE" sz="1800" dirty="0" smtClean="0">
                <a:solidFill>
                  <a:schemeClr val="tx2">
                    <a:lumMod val="20000"/>
                    <a:lumOff val="80000"/>
                  </a:schemeClr>
                </a:solidFill>
                <a:latin typeface="Arial" pitchFamily="34" charset="0"/>
              </a:rPr>
              <a:t/>
            </a:r>
            <a:br>
              <a:rPr kumimoji="0" lang="de-DE" sz="1800" dirty="0" smtClean="0">
                <a:solidFill>
                  <a:schemeClr val="tx2">
                    <a:lumMod val="20000"/>
                    <a:lumOff val="80000"/>
                  </a:schemeClr>
                </a:solidFill>
                <a:latin typeface="Arial" pitchFamily="34" charset="0"/>
              </a:rPr>
            </a:br>
            <a:r>
              <a:rPr kumimoji="0" lang="de-DE" sz="1800" dirty="0" smtClean="0">
                <a:solidFill>
                  <a:schemeClr val="tx2">
                    <a:lumMod val="20000"/>
                    <a:lumOff val="80000"/>
                  </a:schemeClr>
                </a:solidFill>
                <a:latin typeface="Arial" pitchFamily="34" charset="0"/>
              </a:rPr>
              <a:t>– </a:t>
            </a:r>
            <a:r>
              <a:rPr kumimoji="0" lang="de-DE" sz="1800" dirty="0">
                <a:solidFill>
                  <a:schemeClr val="tx2">
                    <a:lumMod val="20000"/>
                    <a:lumOff val="80000"/>
                  </a:schemeClr>
                </a:solidFill>
                <a:latin typeface="Arial" pitchFamily="34" charset="0"/>
              </a:rPr>
              <a:t>TRIBUNICIA POTESTATE &lt;X&gt; – CONSUL &lt;Y&gt; - P(</a:t>
            </a:r>
            <a:r>
              <a:rPr kumimoji="0" lang="de-DE" sz="1800" dirty="0" err="1">
                <a:solidFill>
                  <a:schemeClr val="tx2">
                    <a:lumMod val="20000"/>
                    <a:lumOff val="80000"/>
                  </a:schemeClr>
                </a:solidFill>
                <a:latin typeface="Arial" pitchFamily="34" charset="0"/>
              </a:rPr>
              <a:t>ater</a:t>
            </a:r>
            <a:r>
              <a:rPr kumimoji="0" lang="de-DE" sz="1800" dirty="0">
                <a:solidFill>
                  <a:schemeClr val="tx2">
                    <a:lumMod val="20000"/>
                    <a:lumOff val="80000"/>
                  </a:schemeClr>
                </a:solidFill>
                <a:latin typeface="Arial" pitchFamily="34" charset="0"/>
              </a:rPr>
              <a:t>) P(</a:t>
            </a:r>
            <a:r>
              <a:rPr kumimoji="0" lang="de-DE" sz="1800" dirty="0" err="1">
                <a:solidFill>
                  <a:schemeClr val="tx2">
                    <a:lumMod val="20000"/>
                    <a:lumOff val="80000"/>
                  </a:schemeClr>
                </a:solidFill>
                <a:latin typeface="Arial" pitchFamily="34" charset="0"/>
              </a:rPr>
              <a:t>atriae</a:t>
            </a:r>
            <a:r>
              <a:rPr kumimoji="0" lang="de-DE" sz="1800" dirty="0">
                <a:solidFill>
                  <a:schemeClr val="tx2">
                    <a:lumMod val="20000"/>
                    <a:lumOff val="80000"/>
                  </a:schemeClr>
                </a:solidFill>
                <a:latin typeface="Arial" pitchFamily="34" charset="0"/>
              </a:rPr>
              <a:t>)</a:t>
            </a:r>
            <a:endParaRPr kumimoji="0" lang="en-US" sz="1800" dirty="0">
              <a:solidFill>
                <a:schemeClr val="tx2">
                  <a:lumMod val="20000"/>
                  <a:lumOff val="80000"/>
                </a:schemeClr>
              </a:solidFill>
              <a:latin typeface="Arial" pitchFamily="34" charset="0"/>
            </a:endParaRPr>
          </a:p>
        </p:txBody>
      </p:sp>
      <p:pic>
        <p:nvPicPr>
          <p:cNvPr id="8" name="Picture 2" descr="http://www.coinarchives.com/4586140c30f2f7a17106f7c58a3fd3d2/img/gorny/220/image01643.jpg"/>
          <p:cNvPicPr>
            <a:picLocks noChangeAspect="1" noChangeArrowheads="1"/>
          </p:cNvPicPr>
          <p:nvPr/>
        </p:nvPicPr>
        <p:blipFill>
          <a:blip r:embed="rId3" cstate="print">
            <a:clrChange>
              <a:clrFrom>
                <a:srgbClr val="FFFFFF"/>
              </a:clrFrom>
              <a:clrTo>
                <a:srgbClr val="FFFFFF">
                  <a:alpha val="0"/>
                </a:srgbClr>
              </a:clrTo>
            </a:clrChange>
          </a:blip>
          <a:srcRect/>
          <a:stretch>
            <a:fillRect/>
          </a:stretch>
        </p:blipFill>
        <p:spPr bwMode="auto">
          <a:xfrm>
            <a:off x="323529" y="2602042"/>
            <a:ext cx="8820472" cy="4255958"/>
          </a:xfrm>
          <a:prstGeom prst="rect">
            <a:avLst/>
          </a:prstGeom>
          <a:noFill/>
        </p:spPr>
      </p:pic>
    </p:spTree>
  </p:cSld>
  <p:clrMapOvr>
    <a:masterClrMapping/>
  </p:clrMapOvr>
  <p:transition>
    <p:randomBar dir="vert"/>
  </p:transition>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2"/>
          <p:cNvSpPr>
            <a:spLocks noGrp="1" noChangeArrowheads="1"/>
          </p:cNvSpPr>
          <p:nvPr>
            <p:ph type="title"/>
          </p:nvPr>
        </p:nvSpPr>
        <p:spPr>
          <a:xfrm>
            <a:off x="762000" y="0"/>
            <a:ext cx="8382000" cy="1143000"/>
          </a:xfrm>
        </p:spPr>
        <p:txBody>
          <a:bodyPr/>
          <a:lstStyle/>
          <a:p>
            <a:r>
              <a:rPr lang="en-US" dirty="0" smtClean="0"/>
              <a:t>Roman Emperors</a:t>
            </a:r>
            <a:endParaRPr lang="en-US" dirty="0"/>
          </a:p>
        </p:txBody>
      </p:sp>
      <p:sp>
        <p:nvSpPr>
          <p:cNvPr id="5" name="Rectangle 3"/>
          <p:cNvSpPr txBox="1">
            <a:spLocks noChangeArrowheads="1"/>
          </p:cNvSpPr>
          <p:nvPr/>
        </p:nvSpPr>
        <p:spPr>
          <a:xfrm>
            <a:off x="533400" y="1295400"/>
            <a:ext cx="8382000" cy="5334000"/>
          </a:xfrm>
          <a:prstGeom prst="rect">
            <a:avLst/>
          </a:prstGeom>
        </p:spPr>
        <p:txBody>
          <a:bodyPr vert="horz" lIns="91440" tIns="45720" rIns="91440" bIns="45720" rtlCol="0">
            <a:normAutofit/>
          </a:bodyPr>
          <a:lstStyle/>
          <a:p>
            <a:pPr marL="228600" marR="0" lvl="0" indent="-228600" algn="l" defTabSz="914400" rtl="0" eaLnBrk="1" fontAlgn="auto" latinLnBrk="0" hangingPunct="1">
              <a:lnSpc>
                <a:spcPct val="100000"/>
              </a:lnSpc>
              <a:spcBef>
                <a:spcPts val="1200"/>
              </a:spcBef>
              <a:spcAft>
                <a:spcPts val="0"/>
              </a:spcAft>
              <a:buClr>
                <a:schemeClr val="bg2"/>
              </a:buClr>
              <a:buSzTx/>
              <a:buFontTx/>
              <a:buBlip>
                <a:blip r:embed="rId2"/>
              </a:buBlip>
              <a:tabLst/>
              <a:defRPr/>
            </a:pPr>
            <a:r>
              <a:rPr kumimoji="0" lang="de-DE" sz="2000" b="1" i="0" u="none" strike="noStrike" kern="1200" cap="none" spc="0" normalizeH="0" baseline="0" noProof="0" dirty="0" err="1" smtClean="0">
                <a:ln>
                  <a:noFill/>
                </a:ln>
                <a:gradFill>
                  <a:gsLst>
                    <a:gs pos="0">
                      <a:schemeClr val="bg1"/>
                    </a:gs>
                    <a:gs pos="90000">
                      <a:schemeClr val="bg2">
                        <a:lumMod val="90000"/>
                      </a:schemeClr>
                    </a:gs>
                  </a:gsLst>
                  <a:lin ang="5400000" scaled="0"/>
                </a:gradFill>
                <a:effectLst/>
                <a:uLnTx/>
                <a:uFillTx/>
                <a:latin typeface="Arial" pitchFamily="34" charset="0"/>
                <a:ea typeface="+mn-ea"/>
                <a:cs typeface="+mn-cs"/>
              </a:rPr>
              <a:t>Coin</a:t>
            </a:r>
            <a:r>
              <a:rPr kumimoji="0" lang="de-DE" sz="2000" b="1" i="0" u="none" strike="noStrike" kern="1200" cap="none" spc="0" normalizeH="0" baseline="0" noProof="0" dirty="0" smtClean="0">
                <a:ln>
                  <a:noFill/>
                </a:ln>
                <a:gradFill>
                  <a:gsLst>
                    <a:gs pos="0">
                      <a:schemeClr val="bg1"/>
                    </a:gs>
                    <a:gs pos="90000">
                      <a:schemeClr val="bg2">
                        <a:lumMod val="90000"/>
                      </a:schemeClr>
                    </a:gs>
                  </a:gsLst>
                  <a:lin ang="5400000" scaled="0"/>
                </a:gradFill>
                <a:effectLst/>
                <a:uLnTx/>
                <a:uFillTx/>
                <a:latin typeface="Arial" pitchFamily="34" charset="0"/>
                <a:ea typeface="+mn-ea"/>
                <a:cs typeface="+mn-cs"/>
              </a:rPr>
              <a:t> </a:t>
            </a:r>
            <a:r>
              <a:rPr kumimoji="0" lang="de-DE" sz="2000" b="1" i="0" u="none" strike="noStrike" kern="1200" cap="none" spc="0" normalizeH="0" baseline="0" noProof="0" dirty="0" err="1" smtClean="0">
                <a:ln>
                  <a:noFill/>
                </a:ln>
                <a:gradFill>
                  <a:gsLst>
                    <a:gs pos="0">
                      <a:schemeClr val="bg1"/>
                    </a:gs>
                    <a:gs pos="90000">
                      <a:schemeClr val="bg2">
                        <a:lumMod val="90000"/>
                      </a:schemeClr>
                    </a:gs>
                  </a:gsLst>
                  <a:lin ang="5400000" scaled="0"/>
                </a:gradFill>
                <a:effectLst/>
                <a:uLnTx/>
                <a:uFillTx/>
                <a:latin typeface="Arial" pitchFamily="34" charset="0"/>
                <a:ea typeface="+mn-ea"/>
                <a:cs typeface="+mn-cs"/>
              </a:rPr>
              <a:t>legends</a:t>
            </a:r>
            <a:r>
              <a:rPr kumimoji="0" lang="de-DE" sz="2000" b="1" i="0" u="none" strike="noStrike" kern="1200" cap="none" spc="0" normalizeH="0" baseline="0" noProof="0" dirty="0" smtClean="0">
                <a:ln>
                  <a:noFill/>
                </a:ln>
                <a:gradFill>
                  <a:gsLst>
                    <a:gs pos="0">
                      <a:schemeClr val="bg1"/>
                    </a:gs>
                    <a:gs pos="90000">
                      <a:schemeClr val="bg2">
                        <a:lumMod val="90000"/>
                      </a:schemeClr>
                    </a:gs>
                  </a:gsLst>
                  <a:lin ang="5400000" scaled="0"/>
                </a:gradFill>
                <a:effectLst/>
                <a:uLnTx/>
                <a:uFillTx/>
                <a:latin typeface="Arial" pitchFamily="34" charset="0"/>
                <a:ea typeface="+mn-ea"/>
                <a:cs typeface="+mn-cs"/>
              </a:rPr>
              <a:t> </a:t>
            </a:r>
            <a:r>
              <a:rPr kumimoji="0" lang="de-DE" sz="2000" b="1" i="0" u="none" strike="noStrike" kern="1200" cap="none" spc="0" normalizeH="0" baseline="0" noProof="0" dirty="0" smtClean="0">
                <a:ln>
                  <a:noFill/>
                </a:ln>
                <a:gradFill>
                  <a:gsLst>
                    <a:gs pos="0">
                      <a:schemeClr val="bg1"/>
                    </a:gs>
                    <a:gs pos="90000">
                      <a:schemeClr val="bg2">
                        <a:lumMod val="90000"/>
                      </a:schemeClr>
                    </a:gs>
                  </a:gsLst>
                  <a:lin ang="5400000" scaled="0"/>
                </a:gradFill>
                <a:effectLst/>
                <a:uLnTx/>
                <a:uFillTx/>
                <a:latin typeface="Arial" pitchFamily="34" charset="0"/>
                <a:ea typeface="+mn-ea"/>
                <a:cs typeface="+mn-cs"/>
                <a:sym typeface="Wingdings" pitchFamily="2" charset="2"/>
              </a:rPr>
              <a:t> </a:t>
            </a:r>
            <a:r>
              <a:rPr kumimoji="0" lang="de-DE" sz="2000" b="1" i="0" u="none" strike="noStrike" kern="1200" cap="none" spc="0" normalizeH="0" baseline="0" noProof="0" dirty="0" err="1" smtClean="0">
                <a:ln>
                  <a:noFill/>
                </a:ln>
                <a:gradFill>
                  <a:gsLst>
                    <a:gs pos="0">
                      <a:schemeClr val="bg1"/>
                    </a:gs>
                    <a:gs pos="90000">
                      <a:schemeClr val="bg2">
                        <a:lumMod val="90000"/>
                      </a:schemeClr>
                    </a:gs>
                  </a:gsLst>
                  <a:lin ang="5400000" scaled="0"/>
                </a:gradFill>
                <a:effectLst/>
                <a:uLnTx/>
                <a:uFillTx/>
                <a:latin typeface="Arial" pitchFamily="34" charset="0"/>
                <a:ea typeface="+mn-ea"/>
                <a:cs typeface="+mn-cs"/>
              </a:rPr>
              <a:t>Dating</a:t>
            </a:r>
            <a:endParaRPr kumimoji="0" lang="de-DE" sz="2200" b="1" i="0" u="sng" strike="noStrike" kern="1200" cap="none" spc="0" normalizeH="0" baseline="0" noProof="0" dirty="0">
              <a:ln>
                <a:noFill/>
              </a:ln>
              <a:gradFill>
                <a:gsLst>
                  <a:gs pos="0">
                    <a:schemeClr val="bg1"/>
                  </a:gs>
                  <a:gs pos="90000">
                    <a:schemeClr val="bg2">
                      <a:lumMod val="90000"/>
                    </a:schemeClr>
                  </a:gs>
                </a:gsLst>
                <a:lin ang="5400000" scaled="0"/>
              </a:gradFill>
              <a:effectLst/>
              <a:uLnTx/>
              <a:uFillTx/>
              <a:latin typeface="+mn-lt"/>
              <a:ea typeface="+mn-ea"/>
              <a:cs typeface="+mn-cs"/>
            </a:endParaRPr>
          </a:p>
        </p:txBody>
      </p:sp>
      <p:sp>
        <p:nvSpPr>
          <p:cNvPr id="7" name="Text Box 5"/>
          <p:cNvSpPr txBox="1">
            <a:spLocks noChangeArrowheads="1"/>
          </p:cNvSpPr>
          <p:nvPr/>
        </p:nvSpPr>
        <p:spPr bwMode="auto">
          <a:xfrm>
            <a:off x="251520" y="1713582"/>
            <a:ext cx="8892480" cy="923330"/>
          </a:xfrm>
          <a:prstGeom prst="rect">
            <a:avLst/>
          </a:prstGeom>
          <a:noFill/>
          <a:ln w="12700" cap="sq">
            <a:noFill/>
            <a:miter lim="800000"/>
            <a:headEnd type="none" w="sm" len="sm"/>
            <a:tailEnd type="none" w="sm" len="sm"/>
          </a:ln>
          <a:effectLst/>
        </p:spPr>
        <p:txBody>
          <a:bodyPr wrap="square">
            <a:spAutoFit/>
          </a:bodyPr>
          <a:lstStyle/>
          <a:p>
            <a:pPr>
              <a:spcBef>
                <a:spcPct val="50000"/>
              </a:spcBef>
            </a:pPr>
            <a:r>
              <a:rPr kumimoji="0" lang="de-DE" sz="1800" dirty="0">
                <a:solidFill>
                  <a:srgbClr val="FFFF00"/>
                </a:solidFill>
                <a:latin typeface="Arial" pitchFamily="34" charset="0"/>
              </a:rPr>
              <a:t>IMP(</a:t>
            </a:r>
            <a:r>
              <a:rPr kumimoji="0" lang="de-DE" sz="1800" dirty="0" err="1">
                <a:solidFill>
                  <a:srgbClr val="FFFF00"/>
                </a:solidFill>
                <a:latin typeface="Arial" pitchFamily="34" charset="0"/>
              </a:rPr>
              <a:t>erator</a:t>
            </a:r>
            <a:r>
              <a:rPr kumimoji="0" lang="de-DE" sz="1800" dirty="0">
                <a:solidFill>
                  <a:srgbClr val="FFFF00"/>
                </a:solidFill>
                <a:latin typeface="Arial" pitchFamily="34" charset="0"/>
              </a:rPr>
              <a:t>) CAES(</a:t>
            </a:r>
            <a:r>
              <a:rPr kumimoji="0" lang="de-DE" sz="1800" dirty="0" err="1">
                <a:solidFill>
                  <a:srgbClr val="FFFF00"/>
                </a:solidFill>
                <a:latin typeface="Arial" pitchFamily="34" charset="0"/>
              </a:rPr>
              <a:t>ar</a:t>
            </a:r>
            <a:r>
              <a:rPr kumimoji="0" lang="de-DE" sz="1800" dirty="0">
                <a:solidFill>
                  <a:srgbClr val="FFFF00"/>
                </a:solidFill>
                <a:latin typeface="Arial" pitchFamily="34" charset="0"/>
              </a:rPr>
              <a:t>) </a:t>
            </a:r>
            <a:r>
              <a:rPr kumimoji="0" lang="de-DE" sz="1800" dirty="0" smtClean="0">
                <a:solidFill>
                  <a:srgbClr val="FFFF00"/>
                </a:solidFill>
                <a:latin typeface="Arial" pitchFamily="34" charset="0"/>
              </a:rPr>
              <a:t>&lt;NAME&gt; </a:t>
            </a:r>
            <a:r>
              <a:rPr kumimoji="0" lang="de-DE" sz="1800" dirty="0">
                <a:solidFill>
                  <a:schemeClr val="accent2">
                    <a:lumMod val="20000"/>
                    <a:lumOff val="80000"/>
                  </a:schemeClr>
                </a:solidFill>
                <a:latin typeface="Arial" pitchFamily="34" charset="0"/>
              </a:rPr>
              <a:t>PIUS/FELIX </a:t>
            </a:r>
            <a:r>
              <a:rPr kumimoji="0" lang="de-DE" sz="1800" dirty="0" smtClean="0">
                <a:solidFill>
                  <a:schemeClr val="accent2">
                    <a:lumMod val="20000"/>
                    <a:lumOff val="80000"/>
                  </a:schemeClr>
                </a:solidFill>
                <a:latin typeface="Arial" pitchFamily="34" charset="0"/>
              </a:rPr>
              <a:t>(</a:t>
            </a:r>
            <a:r>
              <a:rPr kumimoji="0" lang="de-DE" sz="1800" dirty="0" err="1" smtClean="0">
                <a:solidFill>
                  <a:schemeClr val="accent2">
                    <a:lumMod val="20000"/>
                    <a:lumOff val="80000"/>
                  </a:schemeClr>
                </a:solidFill>
                <a:latin typeface="Arial" pitchFamily="34" charset="0"/>
              </a:rPr>
              <a:t>honorary</a:t>
            </a:r>
            <a:r>
              <a:rPr kumimoji="0" lang="de-DE" sz="1800" dirty="0" smtClean="0">
                <a:solidFill>
                  <a:schemeClr val="accent2">
                    <a:lumMod val="20000"/>
                    <a:lumOff val="80000"/>
                  </a:schemeClr>
                </a:solidFill>
                <a:latin typeface="Arial" pitchFamily="34" charset="0"/>
              </a:rPr>
              <a:t> </a:t>
            </a:r>
            <a:r>
              <a:rPr kumimoji="0" lang="de-DE" sz="1800" dirty="0" err="1" smtClean="0">
                <a:solidFill>
                  <a:schemeClr val="accent2">
                    <a:lumMod val="20000"/>
                    <a:lumOff val="80000"/>
                  </a:schemeClr>
                </a:solidFill>
                <a:latin typeface="Arial" pitchFamily="34" charset="0"/>
              </a:rPr>
              <a:t>names</a:t>
            </a:r>
            <a:r>
              <a:rPr kumimoji="0" lang="de-DE" sz="1800" dirty="0" smtClean="0">
                <a:solidFill>
                  <a:schemeClr val="accent2">
                    <a:lumMod val="20000"/>
                    <a:lumOff val="80000"/>
                  </a:schemeClr>
                </a:solidFill>
                <a:latin typeface="Arial" pitchFamily="34" charset="0"/>
              </a:rPr>
              <a:t>)</a:t>
            </a:r>
            <a:r>
              <a:rPr kumimoji="0" lang="de-DE" sz="1800" dirty="0" smtClean="0">
                <a:solidFill>
                  <a:schemeClr val="tx2">
                    <a:lumMod val="20000"/>
                    <a:lumOff val="80000"/>
                  </a:schemeClr>
                </a:solidFill>
                <a:latin typeface="Arial" pitchFamily="34" charset="0"/>
              </a:rPr>
              <a:t> </a:t>
            </a:r>
            <a:r>
              <a:rPr kumimoji="0" lang="de-DE" sz="1800" dirty="0">
                <a:solidFill>
                  <a:schemeClr val="accent4">
                    <a:lumMod val="20000"/>
                    <a:lumOff val="80000"/>
                  </a:schemeClr>
                </a:solidFill>
                <a:latin typeface="Arial" pitchFamily="34" charset="0"/>
              </a:rPr>
              <a:t>GERMANICUS / BRITANNICUS </a:t>
            </a:r>
            <a:r>
              <a:rPr kumimoji="0" lang="de-DE" sz="1800" dirty="0" smtClean="0">
                <a:solidFill>
                  <a:schemeClr val="accent4">
                    <a:lumMod val="20000"/>
                    <a:lumOff val="80000"/>
                  </a:schemeClr>
                </a:solidFill>
                <a:latin typeface="Arial" pitchFamily="34" charset="0"/>
              </a:rPr>
              <a:t>(triumphal title)</a:t>
            </a:r>
            <a:r>
              <a:rPr kumimoji="0" lang="de-DE" sz="1800" dirty="0" smtClean="0">
                <a:solidFill>
                  <a:schemeClr val="tx2">
                    <a:lumMod val="20000"/>
                    <a:lumOff val="80000"/>
                  </a:schemeClr>
                </a:solidFill>
                <a:latin typeface="Arial" pitchFamily="34" charset="0"/>
              </a:rPr>
              <a:t> </a:t>
            </a:r>
            <a:r>
              <a:rPr kumimoji="0" lang="de-DE" sz="1800" dirty="0">
                <a:solidFill>
                  <a:srgbClr val="FFE06D"/>
                </a:solidFill>
                <a:latin typeface="Arial" pitchFamily="34" charset="0"/>
              </a:rPr>
              <a:t>IMP &lt;Z&gt;</a:t>
            </a:r>
            <a:r>
              <a:rPr kumimoji="0" lang="de-DE" sz="1800" dirty="0">
                <a:solidFill>
                  <a:schemeClr val="tx2">
                    <a:lumMod val="20000"/>
                    <a:lumOff val="80000"/>
                  </a:schemeClr>
                </a:solidFill>
                <a:latin typeface="Arial" pitchFamily="34" charset="0"/>
              </a:rPr>
              <a:t> –  </a:t>
            </a:r>
            <a:r>
              <a:rPr kumimoji="0" lang="de-DE" sz="1800" dirty="0">
                <a:solidFill>
                  <a:srgbClr val="FFFF00"/>
                </a:solidFill>
                <a:latin typeface="Arial" pitchFamily="34" charset="0"/>
              </a:rPr>
              <a:t>P(</a:t>
            </a:r>
            <a:r>
              <a:rPr kumimoji="0" lang="de-DE" sz="1800" dirty="0" err="1">
                <a:solidFill>
                  <a:srgbClr val="FFFF00"/>
                </a:solidFill>
                <a:latin typeface="Arial" pitchFamily="34" charset="0"/>
              </a:rPr>
              <a:t>ontifex</a:t>
            </a:r>
            <a:r>
              <a:rPr kumimoji="0" lang="de-DE" sz="1800" dirty="0">
                <a:solidFill>
                  <a:srgbClr val="FFFF00"/>
                </a:solidFill>
                <a:latin typeface="Arial" pitchFamily="34" charset="0"/>
              </a:rPr>
              <a:t>) M(</a:t>
            </a:r>
            <a:r>
              <a:rPr kumimoji="0" lang="de-DE" sz="1800" dirty="0" err="1">
                <a:solidFill>
                  <a:srgbClr val="FFFF00"/>
                </a:solidFill>
                <a:latin typeface="Arial" pitchFamily="34" charset="0"/>
              </a:rPr>
              <a:t>aximus</a:t>
            </a:r>
            <a:r>
              <a:rPr kumimoji="0" lang="de-DE" sz="1800" dirty="0">
                <a:solidFill>
                  <a:srgbClr val="FFFF00"/>
                </a:solidFill>
                <a:latin typeface="Arial" pitchFamily="34" charset="0"/>
              </a:rPr>
              <a:t>) </a:t>
            </a:r>
            <a:r>
              <a:rPr kumimoji="0" lang="de-DE" sz="1800" dirty="0" smtClean="0">
                <a:solidFill>
                  <a:srgbClr val="FFFF00"/>
                </a:solidFill>
                <a:latin typeface="Arial" pitchFamily="34" charset="0"/>
              </a:rPr>
              <a:t/>
            </a:r>
            <a:br>
              <a:rPr kumimoji="0" lang="de-DE" sz="1800" dirty="0" smtClean="0">
                <a:solidFill>
                  <a:srgbClr val="FFFF00"/>
                </a:solidFill>
                <a:latin typeface="Arial" pitchFamily="34" charset="0"/>
              </a:rPr>
            </a:br>
            <a:r>
              <a:rPr kumimoji="0" lang="de-DE" sz="1800" dirty="0" smtClean="0">
                <a:solidFill>
                  <a:schemeClr val="tx2">
                    <a:lumMod val="20000"/>
                    <a:lumOff val="80000"/>
                  </a:schemeClr>
                </a:solidFill>
                <a:latin typeface="Arial" pitchFamily="34" charset="0"/>
              </a:rPr>
              <a:t>– </a:t>
            </a:r>
            <a:r>
              <a:rPr kumimoji="0" lang="de-DE" sz="1800" dirty="0">
                <a:solidFill>
                  <a:schemeClr val="accent6">
                    <a:lumMod val="20000"/>
                    <a:lumOff val="80000"/>
                  </a:schemeClr>
                </a:solidFill>
                <a:latin typeface="Arial" pitchFamily="34" charset="0"/>
              </a:rPr>
              <a:t>TRIBUNICIA POTESTATE &lt;X&gt; </a:t>
            </a:r>
            <a:r>
              <a:rPr kumimoji="0" lang="de-DE" sz="1800" dirty="0">
                <a:solidFill>
                  <a:srgbClr val="FFC000"/>
                </a:solidFill>
                <a:latin typeface="Arial" pitchFamily="34" charset="0"/>
              </a:rPr>
              <a:t>– CONSUL &lt;Y&gt; </a:t>
            </a:r>
            <a:r>
              <a:rPr kumimoji="0" lang="de-DE" sz="1800" dirty="0">
                <a:solidFill>
                  <a:schemeClr val="tx2">
                    <a:lumMod val="20000"/>
                    <a:lumOff val="80000"/>
                  </a:schemeClr>
                </a:solidFill>
                <a:latin typeface="Arial" pitchFamily="34" charset="0"/>
              </a:rPr>
              <a:t>- </a:t>
            </a:r>
            <a:r>
              <a:rPr kumimoji="0" lang="de-DE" sz="1800" dirty="0">
                <a:solidFill>
                  <a:schemeClr val="bg2"/>
                </a:solidFill>
                <a:latin typeface="Arial" pitchFamily="34" charset="0"/>
              </a:rPr>
              <a:t>P(</a:t>
            </a:r>
            <a:r>
              <a:rPr kumimoji="0" lang="de-DE" sz="1800" dirty="0" err="1">
                <a:solidFill>
                  <a:schemeClr val="bg2"/>
                </a:solidFill>
                <a:latin typeface="Arial" pitchFamily="34" charset="0"/>
              </a:rPr>
              <a:t>ater</a:t>
            </a:r>
            <a:r>
              <a:rPr kumimoji="0" lang="de-DE" sz="1800" dirty="0">
                <a:solidFill>
                  <a:schemeClr val="bg2"/>
                </a:solidFill>
                <a:latin typeface="Arial" pitchFamily="34" charset="0"/>
              </a:rPr>
              <a:t>) P(</a:t>
            </a:r>
            <a:r>
              <a:rPr kumimoji="0" lang="de-DE" sz="1800" dirty="0" err="1">
                <a:solidFill>
                  <a:schemeClr val="bg2"/>
                </a:solidFill>
                <a:latin typeface="Arial" pitchFamily="34" charset="0"/>
              </a:rPr>
              <a:t>atriae</a:t>
            </a:r>
            <a:r>
              <a:rPr kumimoji="0" lang="de-DE" sz="1800" dirty="0">
                <a:solidFill>
                  <a:schemeClr val="bg2"/>
                </a:solidFill>
                <a:latin typeface="Arial" pitchFamily="34" charset="0"/>
              </a:rPr>
              <a:t>)</a:t>
            </a:r>
            <a:endParaRPr kumimoji="0" lang="en-US" sz="1800" dirty="0">
              <a:solidFill>
                <a:schemeClr val="bg2"/>
              </a:solidFill>
              <a:latin typeface="Arial" pitchFamily="34" charset="0"/>
            </a:endParaRPr>
          </a:p>
        </p:txBody>
      </p:sp>
      <p:pic>
        <p:nvPicPr>
          <p:cNvPr id="99330" name="Picture 2" descr="http://www.coinarchives.com/4586140c30f2f7a17106f7c58a3fd3d2/img/gorny/220/image01643.jpg"/>
          <p:cNvPicPr>
            <a:picLocks noChangeAspect="1" noChangeArrowheads="1"/>
          </p:cNvPicPr>
          <p:nvPr/>
        </p:nvPicPr>
        <p:blipFill>
          <a:blip r:embed="rId3" cstate="print">
            <a:clrChange>
              <a:clrFrom>
                <a:srgbClr val="FFFFFF"/>
              </a:clrFrom>
              <a:clrTo>
                <a:srgbClr val="FFFFFF">
                  <a:alpha val="0"/>
                </a:srgbClr>
              </a:clrTo>
            </a:clrChange>
          </a:blip>
          <a:srcRect/>
          <a:stretch>
            <a:fillRect/>
          </a:stretch>
        </p:blipFill>
        <p:spPr bwMode="auto">
          <a:xfrm>
            <a:off x="323529" y="2602042"/>
            <a:ext cx="8820472" cy="4255958"/>
          </a:xfrm>
          <a:prstGeom prst="rect">
            <a:avLst/>
          </a:prstGeom>
          <a:noFill/>
        </p:spPr>
      </p:pic>
    </p:spTree>
  </p:cSld>
  <p:clrMapOvr>
    <a:masterClrMapping/>
  </p:clrMapOvr>
  <p:transition>
    <p:randomBar dir="vert"/>
  </p:transition>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r>
              <a:rPr lang="en-GB" dirty="0" smtClean="0"/>
              <a:t>Augustus </a:t>
            </a:r>
            <a:r>
              <a:rPr lang="en-GB" dirty="0" smtClean="0">
                <a:sym typeface="Wingdings" pitchFamily="2" charset="2"/>
              </a:rPr>
              <a:t>A.D. 14</a:t>
            </a:r>
            <a:endParaRPr lang="en-GB" dirty="0"/>
          </a:p>
        </p:txBody>
      </p:sp>
      <p:pic>
        <p:nvPicPr>
          <p:cNvPr id="73730" name="Picture 2" descr="http://www.coinarchives.com/b6bb44e8005c94fc6c22b9b9cf30778d/img/hdrauch/094/image00709.jpg"/>
          <p:cNvPicPr>
            <a:picLocks noChangeAspect="1" noChangeArrowheads="1"/>
          </p:cNvPicPr>
          <p:nvPr/>
        </p:nvPicPr>
        <p:blipFill>
          <a:blip r:embed="rId2" cstate="print">
            <a:clrChange>
              <a:clrFrom>
                <a:srgbClr val="FFFFFF"/>
              </a:clrFrom>
              <a:clrTo>
                <a:srgbClr val="FFFFFF">
                  <a:alpha val="0"/>
                </a:srgbClr>
              </a:clrTo>
            </a:clrChange>
          </a:blip>
          <a:srcRect/>
          <a:stretch>
            <a:fillRect/>
          </a:stretch>
        </p:blipFill>
        <p:spPr bwMode="auto">
          <a:xfrm>
            <a:off x="0" y="2952749"/>
            <a:ext cx="7667625" cy="3905251"/>
          </a:xfrm>
          <a:prstGeom prst="rect">
            <a:avLst/>
          </a:prstGeom>
          <a:noFill/>
        </p:spPr>
      </p:pic>
      <p:sp>
        <p:nvSpPr>
          <p:cNvPr id="3" name="Inhaltsplatzhalter 2"/>
          <p:cNvSpPr>
            <a:spLocks noGrp="1"/>
          </p:cNvSpPr>
          <p:nvPr>
            <p:ph idx="1"/>
          </p:nvPr>
        </p:nvSpPr>
        <p:spPr>
          <a:xfrm>
            <a:off x="35496" y="1387825"/>
            <a:ext cx="8939681" cy="3841375"/>
          </a:xfrm>
        </p:spPr>
        <p:txBody>
          <a:bodyPr>
            <a:normAutofit/>
          </a:bodyPr>
          <a:lstStyle/>
          <a:p>
            <a:r>
              <a:rPr lang="en-GB" sz="2000" dirty="0" err="1" smtClean="0"/>
              <a:t>moneyer</a:t>
            </a:r>
            <a:r>
              <a:rPr lang="en-GB" sz="2000" dirty="0" smtClean="0"/>
              <a:t> P. Petronius </a:t>
            </a:r>
            <a:r>
              <a:rPr lang="en-GB" sz="2000" dirty="0" err="1" smtClean="0"/>
              <a:t>Turpilianus</a:t>
            </a:r>
            <a:r>
              <a:rPr lang="en-GB" sz="2000" dirty="0" smtClean="0"/>
              <a:t>, 19 B.C.</a:t>
            </a:r>
            <a:br>
              <a:rPr lang="en-GB" sz="2000" dirty="0" smtClean="0"/>
            </a:br>
            <a:r>
              <a:rPr lang="en-GB" sz="2000" dirty="0" smtClean="0"/>
              <a:t>Av.: CAESAR – AVGVSTVS</a:t>
            </a:r>
            <a:br>
              <a:rPr lang="en-GB" sz="2000" dirty="0" smtClean="0"/>
            </a:br>
            <a:r>
              <a:rPr lang="en-GB" sz="2000" dirty="0" smtClean="0"/>
              <a:t>Rv.: TVRPILIANVS - IIIVIR, </a:t>
            </a:r>
            <a:r>
              <a:rPr lang="en-GB" sz="2000" dirty="0" err="1" smtClean="0"/>
              <a:t>Tarpeia</a:t>
            </a:r>
            <a:r>
              <a:rPr lang="en-GB" sz="2000" dirty="0" smtClean="0"/>
              <a:t> on a pile of shields</a:t>
            </a:r>
            <a:br>
              <a:rPr lang="en-GB" sz="2000" dirty="0" smtClean="0"/>
            </a:br>
            <a:r>
              <a:rPr lang="en-GB" sz="2000" dirty="0" smtClean="0"/>
              <a:t>(</a:t>
            </a:r>
            <a:r>
              <a:rPr lang="en-GB" sz="2000" dirty="0" err="1" smtClean="0"/>
              <a:t>Tarpeia</a:t>
            </a:r>
            <a:r>
              <a:rPr lang="en-GB" sz="2000" dirty="0" smtClean="0"/>
              <a:t> – Roman myth – betrayed Rome to </a:t>
            </a:r>
            <a:r>
              <a:rPr lang="en-GB" sz="2000" dirty="0" err="1" smtClean="0"/>
              <a:t>Sabines</a:t>
            </a:r>
            <a:r>
              <a:rPr lang="en-GB" sz="2000" dirty="0" smtClean="0"/>
              <a:t>; here crushed by shield s of Roman soldiers) </a:t>
            </a:r>
            <a:endParaRPr lang="en-GB" sz="2000" dirty="0"/>
          </a:p>
        </p:txBody>
      </p:sp>
    </p:spTree>
  </p:cSld>
  <p:clrMapOvr>
    <a:masterClrMapping/>
  </p:clrMapOvr>
  <p:transition>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0" presetClass="entr" presetSubtype="0" fill="hold" nodeType="afterEffect">
                                  <p:stCondLst>
                                    <p:cond delay="0"/>
                                  </p:stCondLst>
                                  <p:childTnLst>
                                    <p:set>
                                      <p:cBhvr>
                                        <p:cTn id="6" dur="1" fill="hold">
                                          <p:stCondLst>
                                            <p:cond delay="0"/>
                                          </p:stCondLst>
                                        </p:cTn>
                                        <p:tgtEl>
                                          <p:spTgt spid="73730"/>
                                        </p:tgtEl>
                                        <p:attrNameLst>
                                          <p:attrName>style.visibility</p:attrName>
                                        </p:attrNameLst>
                                      </p:cBhvr>
                                      <p:to>
                                        <p:strVal val="visible"/>
                                      </p:to>
                                    </p:set>
                                    <p:animEffect transition="in" filter="wedge">
                                      <p:cBhvr>
                                        <p:cTn id="7" dur="2000"/>
                                        <p:tgtEl>
                                          <p:spTgt spid="7373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r>
              <a:rPr lang="en-GB" dirty="0" smtClean="0"/>
              <a:t>Tiberius A.D. 14 - 37</a:t>
            </a:r>
            <a:endParaRPr lang="en-GB" dirty="0"/>
          </a:p>
        </p:txBody>
      </p:sp>
      <p:sp>
        <p:nvSpPr>
          <p:cNvPr id="3" name="Inhaltsplatzhalter 2"/>
          <p:cNvSpPr>
            <a:spLocks noGrp="1"/>
          </p:cNvSpPr>
          <p:nvPr>
            <p:ph idx="1"/>
          </p:nvPr>
        </p:nvSpPr>
        <p:spPr>
          <a:xfrm>
            <a:off x="0" y="1556793"/>
            <a:ext cx="7301753" cy="4265784"/>
          </a:xfrm>
        </p:spPr>
        <p:txBody>
          <a:bodyPr/>
          <a:lstStyle/>
          <a:p>
            <a:r>
              <a:rPr lang="en-GB" dirty="0" err="1" smtClean="0"/>
              <a:t>aureus</a:t>
            </a:r>
            <a:r>
              <a:rPr lang="en-GB" dirty="0" smtClean="0"/>
              <a:t> (7,39g), </a:t>
            </a:r>
            <a:r>
              <a:rPr lang="en-GB" dirty="0" err="1" smtClean="0"/>
              <a:t>Lugdunum</a:t>
            </a:r>
            <a:r>
              <a:rPr lang="en-GB" dirty="0" smtClean="0"/>
              <a:t> (Lyon),  A.D. 18-35</a:t>
            </a:r>
            <a:br>
              <a:rPr lang="en-GB" dirty="0" smtClean="0"/>
            </a:br>
            <a:r>
              <a:rPr lang="en-GB" dirty="0" smtClean="0"/>
              <a:t> Av.: TI CAESAR DIVI - AVG F AVGVSTVS , head with laurel</a:t>
            </a:r>
            <a:br>
              <a:rPr lang="en-GB" dirty="0" smtClean="0"/>
            </a:br>
            <a:r>
              <a:rPr lang="en-GB" dirty="0" smtClean="0"/>
              <a:t>Rv.: PONTIF - MAXIM, </a:t>
            </a:r>
            <a:r>
              <a:rPr lang="en-GB" dirty="0" err="1" smtClean="0"/>
              <a:t>Livia</a:t>
            </a:r>
            <a:r>
              <a:rPr lang="en-GB" dirty="0" smtClean="0"/>
              <a:t> (Augusta)</a:t>
            </a:r>
            <a:endParaRPr lang="en-GB" dirty="0"/>
          </a:p>
        </p:txBody>
      </p:sp>
      <p:pic>
        <p:nvPicPr>
          <p:cNvPr id="76802" name="Picture 2" descr="http://www.coinarchives.com/5e882268bd83ec8847d1bf3df8f25636/img/hdrauch/094/image00746.jpg"/>
          <p:cNvPicPr>
            <a:picLocks noChangeAspect="1" noChangeArrowheads="1"/>
          </p:cNvPicPr>
          <p:nvPr/>
        </p:nvPicPr>
        <p:blipFill>
          <a:blip r:embed="rId2" cstate="print">
            <a:clrChange>
              <a:clrFrom>
                <a:srgbClr val="FFFFFF"/>
              </a:clrFrom>
              <a:clrTo>
                <a:srgbClr val="FFFFFF">
                  <a:alpha val="0"/>
                </a:srgbClr>
              </a:clrTo>
            </a:clrChange>
          </a:blip>
          <a:srcRect/>
          <a:stretch>
            <a:fillRect/>
          </a:stretch>
        </p:blipFill>
        <p:spPr bwMode="auto">
          <a:xfrm>
            <a:off x="0" y="2962275"/>
            <a:ext cx="7896225" cy="3895725"/>
          </a:xfrm>
          <a:prstGeom prst="rect">
            <a:avLst/>
          </a:prstGeom>
          <a:noFill/>
        </p:spPr>
      </p:pic>
    </p:spTree>
  </p:cSld>
  <p:clrMapOvr>
    <a:masterClrMapping/>
  </p:clrMapOvr>
  <p:transition>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0" presetClass="entr" presetSubtype="0" fill="hold" nodeType="afterEffect">
                                  <p:stCondLst>
                                    <p:cond delay="0"/>
                                  </p:stCondLst>
                                  <p:childTnLst>
                                    <p:set>
                                      <p:cBhvr>
                                        <p:cTn id="6" dur="1" fill="hold">
                                          <p:stCondLst>
                                            <p:cond delay="0"/>
                                          </p:stCondLst>
                                        </p:cTn>
                                        <p:tgtEl>
                                          <p:spTgt spid="76802"/>
                                        </p:tgtEl>
                                        <p:attrNameLst>
                                          <p:attrName>style.visibility</p:attrName>
                                        </p:attrNameLst>
                                      </p:cBhvr>
                                      <p:to>
                                        <p:strVal val="visible"/>
                                      </p:to>
                                    </p:set>
                                    <p:animEffect transition="in" filter="wedge">
                                      <p:cBhvr>
                                        <p:cTn id="7" dur="2000"/>
                                        <p:tgtEl>
                                          <p:spTgt spid="7680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r>
              <a:rPr lang="en-GB" dirty="0" smtClean="0"/>
              <a:t>Caligula A.D. 37 – 41 </a:t>
            </a:r>
            <a:endParaRPr lang="en-GB" dirty="0"/>
          </a:p>
        </p:txBody>
      </p:sp>
      <p:sp>
        <p:nvSpPr>
          <p:cNvPr id="3" name="Inhaltsplatzhalter 2"/>
          <p:cNvSpPr>
            <a:spLocks noGrp="1"/>
          </p:cNvSpPr>
          <p:nvPr>
            <p:ph idx="1"/>
          </p:nvPr>
        </p:nvSpPr>
        <p:spPr>
          <a:xfrm>
            <a:off x="0" y="1484784"/>
            <a:ext cx="8892480" cy="4265784"/>
          </a:xfrm>
        </p:spPr>
        <p:txBody>
          <a:bodyPr/>
          <a:lstStyle/>
          <a:p>
            <a:r>
              <a:rPr lang="en-GB" dirty="0" smtClean="0"/>
              <a:t>Denarius (3,49g), </a:t>
            </a:r>
            <a:r>
              <a:rPr lang="en-GB" dirty="0" err="1" smtClean="0"/>
              <a:t>Lugdunum</a:t>
            </a:r>
            <a:r>
              <a:rPr lang="en-GB" dirty="0" smtClean="0"/>
              <a:t> (Lyon), 1. emission, A.D.37</a:t>
            </a:r>
          </a:p>
          <a:p>
            <a:r>
              <a:rPr lang="en-GB" dirty="0" smtClean="0"/>
              <a:t>Av.: C CAESAR AVG GERM P M TR POT COS</a:t>
            </a:r>
          </a:p>
          <a:p>
            <a:r>
              <a:rPr lang="en-GB" dirty="0" smtClean="0"/>
              <a:t>Rv.: head of </a:t>
            </a:r>
            <a:r>
              <a:rPr lang="en-GB" dirty="0" err="1" smtClean="0"/>
              <a:t>deitifed</a:t>
            </a:r>
            <a:r>
              <a:rPr lang="en-GB" dirty="0" smtClean="0"/>
              <a:t> Augustus with crown and 2 stars</a:t>
            </a:r>
            <a:endParaRPr lang="en-GB" dirty="0"/>
          </a:p>
        </p:txBody>
      </p:sp>
      <p:pic>
        <p:nvPicPr>
          <p:cNvPr id="77826" name="Picture 2" descr="http://www.coinarchives.com/8a8c6dba2f16c55a61e3139e0b3d845b/img/hdrauch/094/image00758.jpg"/>
          <p:cNvPicPr>
            <a:picLocks noChangeAspect="1" noChangeArrowheads="1"/>
          </p:cNvPicPr>
          <p:nvPr/>
        </p:nvPicPr>
        <p:blipFill>
          <a:blip r:embed="rId2" cstate="print">
            <a:clrChange>
              <a:clrFrom>
                <a:srgbClr val="FFFFFF"/>
              </a:clrFrom>
              <a:clrTo>
                <a:srgbClr val="FFFFFF">
                  <a:alpha val="0"/>
                </a:srgbClr>
              </a:clrTo>
            </a:clrChange>
          </a:blip>
          <a:srcRect/>
          <a:stretch>
            <a:fillRect/>
          </a:stretch>
        </p:blipFill>
        <p:spPr bwMode="auto">
          <a:xfrm>
            <a:off x="0" y="2780928"/>
            <a:ext cx="8492193" cy="4077072"/>
          </a:xfrm>
          <a:prstGeom prst="rect">
            <a:avLst/>
          </a:prstGeom>
          <a:noFill/>
        </p:spPr>
      </p:pic>
    </p:spTree>
  </p:cSld>
  <p:clrMapOvr>
    <a:masterClrMapping/>
  </p:clrMapOvr>
  <p:transition>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 presetClass="entr" presetSubtype="10" fill="hold" nodeType="afterEffect">
                                  <p:stCondLst>
                                    <p:cond delay="0"/>
                                  </p:stCondLst>
                                  <p:childTnLst>
                                    <p:set>
                                      <p:cBhvr>
                                        <p:cTn id="6" dur="1" fill="hold">
                                          <p:stCondLst>
                                            <p:cond delay="0"/>
                                          </p:stCondLst>
                                        </p:cTn>
                                        <p:tgtEl>
                                          <p:spTgt spid="77826"/>
                                        </p:tgtEl>
                                        <p:attrNameLst>
                                          <p:attrName>style.visibility</p:attrName>
                                        </p:attrNameLst>
                                      </p:cBhvr>
                                      <p:to>
                                        <p:strVal val="visible"/>
                                      </p:to>
                                    </p:set>
                                    <p:animEffect transition="in" filter="checkerboard(across)">
                                      <p:cBhvr>
                                        <p:cTn id="7" dur="500"/>
                                        <p:tgtEl>
                                          <p:spTgt spid="7782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r>
              <a:rPr lang="en-GB" dirty="0" smtClean="0"/>
              <a:t>Claudius A.D. 41 - 54</a:t>
            </a:r>
            <a:endParaRPr lang="en-GB" dirty="0"/>
          </a:p>
        </p:txBody>
      </p:sp>
      <p:sp>
        <p:nvSpPr>
          <p:cNvPr id="3" name="Inhaltsplatzhalter 2"/>
          <p:cNvSpPr>
            <a:spLocks noGrp="1"/>
          </p:cNvSpPr>
          <p:nvPr>
            <p:ph idx="1"/>
          </p:nvPr>
        </p:nvSpPr>
        <p:spPr>
          <a:xfrm>
            <a:off x="0" y="1508312"/>
            <a:ext cx="9144000" cy="3841375"/>
          </a:xfrm>
        </p:spPr>
        <p:txBody>
          <a:bodyPr/>
          <a:lstStyle/>
          <a:p>
            <a:r>
              <a:rPr lang="en-GB" dirty="0" err="1" smtClean="0"/>
              <a:t>Sestertius</a:t>
            </a:r>
            <a:r>
              <a:rPr lang="en-GB" dirty="0" smtClean="0"/>
              <a:t> (30,19g), Roma, A.D. 41-42</a:t>
            </a:r>
            <a:br>
              <a:rPr lang="en-GB" dirty="0" smtClean="0"/>
            </a:br>
            <a:r>
              <a:rPr lang="en-GB" dirty="0" smtClean="0"/>
              <a:t> Av.: TI CLAVDIVS CAESAR AVG P M TR P IMP</a:t>
            </a:r>
            <a:br>
              <a:rPr lang="en-GB" dirty="0" smtClean="0"/>
            </a:br>
            <a:r>
              <a:rPr lang="en-GB" dirty="0" smtClean="0"/>
              <a:t>Rv.: SPES - AVGVSTA / S C with </a:t>
            </a:r>
            <a:r>
              <a:rPr lang="en-GB" dirty="0" err="1" smtClean="0"/>
              <a:t>spes</a:t>
            </a:r>
            <a:r>
              <a:rPr lang="en-GB" dirty="0" smtClean="0"/>
              <a:t> “hope”</a:t>
            </a:r>
            <a:endParaRPr lang="en-GB" dirty="0"/>
          </a:p>
        </p:txBody>
      </p:sp>
      <p:pic>
        <p:nvPicPr>
          <p:cNvPr id="79874" name="Picture 2" descr="http://www.coinarchives.com/d909a00a7be28a065c73f1041493bab2/img/hdrauch/094/image00764.jpg"/>
          <p:cNvPicPr>
            <a:picLocks noChangeAspect="1" noChangeArrowheads="1"/>
          </p:cNvPicPr>
          <p:nvPr/>
        </p:nvPicPr>
        <p:blipFill>
          <a:blip r:embed="rId2" cstate="print">
            <a:clrChange>
              <a:clrFrom>
                <a:srgbClr val="FFFFFF"/>
              </a:clrFrom>
              <a:clrTo>
                <a:srgbClr val="FFFFFF">
                  <a:alpha val="0"/>
                </a:srgbClr>
              </a:clrTo>
            </a:clrChange>
          </a:blip>
          <a:srcRect/>
          <a:stretch>
            <a:fillRect/>
          </a:stretch>
        </p:blipFill>
        <p:spPr bwMode="auto">
          <a:xfrm>
            <a:off x="0" y="2895599"/>
            <a:ext cx="7896225" cy="3962401"/>
          </a:xfrm>
          <a:prstGeom prst="rect">
            <a:avLst/>
          </a:prstGeom>
          <a:noFill/>
        </p:spPr>
      </p:pic>
    </p:spTree>
  </p:cSld>
  <p:clrMapOvr>
    <a:masterClrMapping/>
  </p:clrMapOvr>
  <p:transition>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1" presetClass="entr" presetSubtype="0" fill="hold" nodeType="afterEffect">
                                  <p:stCondLst>
                                    <p:cond delay="0"/>
                                  </p:stCondLst>
                                  <p:iterate type="lt">
                                    <p:tmPct val="5000"/>
                                  </p:iterate>
                                  <p:childTnLst>
                                    <p:set>
                                      <p:cBhvr>
                                        <p:cTn id="6" dur="1" fill="hold">
                                          <p:stCondLst>
                                            <p:cond delay="0"/>
                                          </p:stCondLst>
                                        </p:cTn>
                                        <p:tgtEl>
                                          <p:spTgt spid="79874"/>
                                        </p:tgtEl>
                                        <p:attrNameLst>
                                          <p:attrName>style.visibility</p:attrName>
                                        </p:attrNameLst>
                                      </p:cBhvr>
                                      <p:to>
                                        <p:strVal val="visible"/>
                                      </p:to>
                                    </p:set>
                                    <p:anim calcmode="lin" valueType="num">
                                      <p:cBhvr>
                                        <p:cTn id="7" dur="1000" fill="hold"/>
                                        <p:tgtEl>
                                          <p:spTgt spid="79874"/>
                                        </p:tgtEl>
                                        <p:attrNameLst>
                                          <p:attrName>ppt_w</p:attrName>
                                        </p:attrNameLst>
                                      </p:cBhvr>
                                      <p:tavLst>
                                        <p:tav tm="0">
                                          <p:val>
                                            <p:fltVal val="0"/>
                                          </p:val>
                                        </p:tav>
                                        <p:tav tm="100000">
                                          <p:val>
                                            <p:strVal val="#ppt_w"/>
                                          </p:val>
                                        </p:tav>
                                      </p:tavLst>
                                    </p:anim>
                                    <p:anim calcmode="lin" valueType="num">
                                      <p:cBhvr>
                                        <p:cTn id="8" dur="1000" fill="hold"/>
                                        <p:tgtEl>
                                          <p:spTgt spid="79874"/>
                                        </p:tgtEl>
                                        <p:attrNameLst>
                                          <p:attrName>ppt_h</p:attrName>
                                        </p:attrNameLst>
                                      </p:cBhvr>
                                      <p:tavLst>
                                        <p:tav tm="0">
                                          <p:val>
                                            <p:fltVal val="0"/>
                                          </p:val>
                                        </p:tav>
                                        <p:tav tm="100000">
                                          <p:val>
                                            <p:strVal val="#ppt_h"/>
                                          </p:val>
                                        </p:tav>
                                      </p:tavLst>
                                    </p:anim>
                                    <p:anim calcmode="lin" valueType="num">
                                      <p:cBhvr>
                                        <p:cTn id="9" dur="1000" fill="hold"/>
                                        <p:tgtEl>
                                          <p:spTgt spid="79874"/>
                                        </p:tgtEl>
                                        <p:attrNameLst>
                                          <p:attrName>style.rotation</p:attrName>
                                        </p:attrNameLst>
                                      </p:cBhvr>
                                      <p:tavLst>
                                        <p:tav tm="0">
                                          <p:val>
                                            <p:fltVal val="90"/>
                                          </p:val>
                                        </p:tav>
                                        <p:tav tm="100000">
                                          <p:val>
                                            <p:fltVal val="0"/>
                                          </p:val>
                                        </p:tav>
                                      </p:tavLst>
                                    </p:anim>
                                    <p:animEffect transition="in" filter="fade">
                                      <p:cBhvr>
                                        <p:cTn id="10" dur="1000"/>
                                        <p:tgtEl>
                                          <p:spTgt spid="7987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endParaRPr lang="en-GB"/>
          </a:p>
        </p:txBody>
      </p:sp>
      <p:pic>
        <p:nvPicPr>
          <p:cNvPr id="4" name="Picture 5" descr="C:\Eigene Dateien\TEACHING MATERIAL\EINFÜHRUNG ALTE GESCHICHTE\Numismatics\Coin Claudius Ephesos 41 54 n Chr.JPG"/>
          <p:cNvPicPr>
            <a:picLocks noChangeAspect="1" noChangeArrowheads="1"/>
          </p:cNvPicPr>
          <p:nvPr/>
        </p:nvPicPr>
        <p:blipFill>
          <a:blip r:embed="rId2" cstate="print"/>
          <a:srcRect/>
          <a:stretch>
            <a:fillRect/>
          </a:stretch>
        </p:blipFill>
        <p:spPr bwMode="auto">
          <a:xfrm>
            <a:off x="827584" y="381000"/>
            <a:ext cx="3519488" cy="6477000"/>
          </a:xfrm>
          <a:prstGeom prst="rect">
            <a:avLst/>
          </a:prstGeom>
          <a:noFill/>
          <a:ln w="9525">
            <a:solidFill>
              <a:srgbClr val="000000"/>
            </a:solidFill>
            <a:miter lim="800000"/>
            <a:headEnd/>
            <a:tailEnd/>
          </a:ln>
        </p:spPr>
      </p:pic>
      <p:sp>
        <p:nvSpPr>
          <p:cNvPr id="5" name="Text Box 6"/>
          <p:cNvSpPr txBox="1">
            <a:spLocks noGrp="1" noChangeArrowheads="1"/>
          </p:cNvSpPr>
          <p:nvPr>
            <p:ph idx="1"/>
          </p:nvPr>
        </p:nvSpPr>
        <p:spPr bwMode="auto">
          <a:xfrm>
            <a:off x="5004048" y="1988840"/>
            <a:ext cx="3384376" cy="3000821"/>
          </a:xfrm>
          <a:prstGeom prst="rect">
            <a:avLst/>
          </a:prstGeom>
          <a:noFill/>
          <a:ln w="12700" cap="sq">
            <a:noFill/>
            <a:miter lim="800000"/>
            <a:headEnd type="none" w="sm" len="sm"/>
            <a:tailEnd type="none" w="sm" len="sm"/>
          </a:ln>
          <a:effectLst/>
        </p:spPr>
        <p:txBody>
          <a:bodyPr wrap="square">
            <a:spAutoFit/>
          </a:bodyPr>
          <a:lstStyle/>
          <a:p>
            <a:pPr>
              <a:spcBef>
                <a:spcPct val="50000"/>
              </a:spcBef>
            </a:pPr>
            <a:r>
              <a:rPr kumimoji="0" lang="en-US" sz="1800" dirty="0" smtClean="0">
                <a:latin typeface="Arial" pitchFamily="34" charset="0"/>
              </a:rPr>
              <a:t>emperor Claudius</a:t>
            </a:r>
          </a:p>
          <a:p>
            <a:pPr>
              <a:spcBef>
                <a:spcPct val="50000"/>
              </a:spcBef>
            </a:pPr>
            <a:r>
              <a:rPr kumimoji="0" lang="en-US" sz="1800" dirty="0" smtClean="0">
                <a:latin typeface="Arial" pitchFamily="34" charset="0"/>
              </a:rPr>
              <a:t>Silver</a:t>
            </a:r>
          </a:p>
          <a:p>
            <a:pPr>
              <a:spcBef>
                <a:spcPct val="50000"/>
              </a:spcBef>
            </a:pPr>
            <a:r>
              <a:rPr lang="en-US" sz="1800" dirty="0" smtClean="0">
                <a:latin typeface="Arial" pitchFamily="34" charset="0"/>
              </a:rPr>
              <a:t>mint: </a:t>
            </a:r>
            <a:r>
              <a:rPr kumimoji="0" lang="en-US" sz="1800" dirty="0" err="1" smtClean="0">
                <a:latin typeface="Arial" pitchFamily="34" charset="0"/>
              </a:rPr>
              <a:t>Ephesos</a:t>
            </a:r>
            <a:endParaRPr kumimoji="0" lang="en-US" sz="1800" dirty="0">
              <a:latin typeface="Arial" pitchFamily="34" charset="0"/>
            </a:endParaRPr>
          </a:p>
          <a:p>
            <a:pPr>
              <a:spcBef>
                <a:spcPct val="50000"/>
              </a:spcBef>
            </a:pPr>
            <a:r>
              <a:rPr kumimoji="0" lang="en-US" sz="1800" dirty="0">
                <a:latin typeface="Arial" pitchFamily="34" charset="0"/>
              </a:rPr>
              <a:t>Av. Claudius</a:t>
            </a:r>
            <a:br>
              <a:rPr kumimoji="0" lang="en-US" sz="1800" dirty="0">
                <a:latin typeface="Arial" pitchFamily="34" charset="0"/>
              </a:rPr>
            </a:br>
            <a:r>
              <a:rPr kumimoji="0" lang="en-US" sz="1800" i="1" dirty="0">
                <a:latin typeface="Arial" pitchFamily="34" charset="0"/>
              </a:rPr>
              <a:t>Ti </a:t>
            </a:r>
            <a:r>
              <a:rPr kumimoji="0" lang="en-US" sz="1800" i="1" dirty="0" err="1">
                <a:latin typeface="Arial" pitchFamily="34" charset="0"/>
              </a:rPr>
              <a:t>Claud</a:t>
            </a:r>
            <a:r>
              <a:rPr kumimoji="0" lang="en-US" sz="1800" i="1" dirty="0">
                <a:latin typeface="Arial" pitchFamily="34" charset="0"/>
              </a:rPr>
              <a:t> </a:t>
            </a:r>
            <a:r>
              <a:rPr kumimoji="0" lang="en-US" sz="1800" i="1" dirty="0" err="1">
                <a:latin typeface="Arial" pitchFamily="34" charset="0"/>
              </a:rPr>
              <a:t>Caes</a:t>
            </a:r>
            <a:r>
              <a:rPr kumimoji="0" lang="en-US" sz="1800" i="1" dirty="0">
                <a:latin typeface="Arial" pitchFamily="34" charset="0"/>
              </a:rPr>
              <a:t> </a:t>
            </a:r>
            <a:r>
              <a:rPr kumimoji="0" lang="en-US" sz="1800" i="1" dirty="0" smtClean="0">
                <a:latin typeface="Arial" pitchFamily="34" charset="0"/>
              </a:rPr>
              <a:t>Aug</a:t>
            </a:r>
            <a:br>
              <a:rPr kumimoji="0" lang="en-US" sz="1800" i="1" dirty="0" smtClean="0">
                <a:latin typeface="Arial" pitchFamily="34" charset="0"/>
              </a:rPr>
            </a:br>
            <a:r>
              <a:rPr kumimoji="0" lang="en-US" sz="1800" i="1" dirty="0">
                <a:latin typeface="Arial" pitchFamily="34" charset="0"/>
              </a:rPr>
              <a:t/>
            </a:r>
            <a:br>
              <a:rPr kumimoji="0" lang="en-US" sz="1800" i="1" dirty="0">
                <a:latin typeface="Arial" pitchFamily="34" charset="0"/>
              </a:rPr>
            </a:br>
            <a:r>
              <a:rPr kumimoji="0" lang="en-US" sz="1800" dirty="0">
                <a:latin typeface="Arial" pitchFamily="34" charset="0"/>
              </a:rPr>
              <a:t>Rv. </a:t>
            </a:r>
            <a:r>
              <a:rPr kumimoji="0" lang="en-US" sz="1800" dirty="0" smtClean="0">
                <a:latin typeface="Arial" pitchFamily="34" charset="0"/>
              </a:rPr>
              <a:t>Temple of </a:t>
            </a:r>
            <a:r>
              <a:rPr kumimoji="0" lang="en-US" sz="1800" dirty="0">
                <a:latin typeface="Arial" pitchFamily="34" charset="0"/>
              </a:rPr>
              <a:t>Artemis (Diana!) </a:t>
            </a:r>
            <a:r>
              <a:rPr kumimoji="0" lang="en-US" sz="1800" dirty="0" smtClean="0">
                <a:latin typeface="Arial" pitchFamily="34" charset="0"/>
              </a:rPr>
              <a:t>of </a:t>
            </a:r>
            <a:r>
              <a:rPr kumimoji="0" lang="en-US" sz="1800" dirty="0" err="1">
                <a:latin typeface="Arial" pitchFamily="34" charset="0"/>
              </a:rPr>
              <a:t>Ephesos</a:t>
            </a:r>
            <a:r>
              <a:rPr kumimoji="0" lang="en-US" sz="1800" dirty="0">
                <a:latin typeface="Arial" pitchFamily="34" charset="0"/>
              </a:rPr>
              <a:t/>
            </a:r>
            <a:br>
              <a:rPr kumimoji="0" lang="en-US" sz="1800" dirty="0">
                <a:latin typeface="Arial" pitchFamily="34" charset="0"/>
              </a:rPr>
            </a:br>
            <a:r>
              <a:rPr kumimoji="0" lang="en-US" sz="1800" dirty="0" smtClean="0">
                <a:latin typeface="Arial" pitchFamily="34" charset="0"/>
              </a:rPr>
              <a:t>A.D. 41-54 </a:t>
            </a:r>
            <a:endParaRPr kumimoji="0" lang="en-US" sz="1800" dirty="0">
              <a:latin typeface="Arial" pitchFamily="34" charset="0"/>
            </a:endParaRPr>
          </a:p>
        </p:txBody>
      </p:sp>
    </p:spTree>
  </p:cSld>
  <p:clrMapOvr>
    <a:masterClrMapping/>
  </p:clrMapOvr>
  <p:transition>
    <p:randomBar dir="vert"/>
  </p:transition>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a:xfrm>
            <a:off x="1981200" y="792162"/>
            <a:ext cx="7162799" cy="808038"/>
          </a:xfrm>
        </p:spPr>
        <p:txBody>
          <a:bodyPr>
            <a:normAutofit/>
          </a:bodyPr>
          <a:lstStyle/>
          <a:p>
            <a:r>
              <a:rPr lang="en-GB" dirty="0" smtClean="0"/>
              <a:t>Drusus (</a:t>
            </a:r>
            <a:r>
              <a:rPr lang="en-GB" dirty="0" err="1" smtClean="0"/>
              <a:t>Aug’s</a:t>
            </a:r>
            <a:r>
              <a:rPr lang="en-GB" dirty="0" smtClean="0"/>
              <a:t> stepson: 38- 9 B.C.)</a:t>
            </a:r>
            <a:endParaRPr lang="en-GB" dirty="0"/>
          </a:p>
        </p:txBody>
      </p:sp>
      <p:sp>
        <p:nvSpPr>
          <p:cNvPr id="3" name="Inhaltsplatzhalter 2"/>
          <p:cNvSpPr>
            <a:spLocks noGrp="1"/>
          </p:cNvSpPr>
          <p:nvPr>
            <p:ph idx="1"/>
          </p:nvPr>
        </p:nvSpPr>
        <p:spPr>
          <a:xfrm>
            <a:off x="0" y="1440124"/>
            <a:ext cx="9144000" cy="3977752"/>
          </a:xfrm>
        </p:spPr>
        <p:txBody>
          <a:bodyPr/>
          <a:lstStyle/>
          <a:p>
            <a:r>
              <a:rPr lang="en-GB" dirty="0" err="1" smtClean="0"/>
              <a:t>aureus</a:t>
            </a:r>
            <a:r>
              <a:rPr lang="en-GB" dirty="0" smtClean="0"/>
              <a:t>, for Nero Claudius Drusus (38-9 v. Chr.), posthumous under Claudius, AD 41-45</a:t>
            </a:r>
            <a:br>
              <a:rPr lang="en-GB" dirty="0" smtClean="0"/>
            </a:br>
            <a:r>
              <a:rPr lang="en-GB" dirty="0" smtClean="0"/>
              <a:t> Av.: NERO CLAVDIVS DRVSVS GERMANICVS IMP, </a:t>
            </a:r>
            <a:br>
              <a:rPr lang="en-GB" dirty="0" smtClean="0"/>
            </a:br>
            <a:r>
              <a:rPr lang="en-GB" dirty="0" smtClean="0"/>
              <a:t> </a:t>
            </a:r>
            <a:r>
              <a:rPr lang="en-GB" dirty="0" err="1" smtClean="0"/>
              <a:t>Rv.:Arcus</a:t>
            </a:r>
            <a:r>
              <a:rPr lang="en-GB" dirty="0" smtClean="0"/>
              <a:t> </a:t>
            </a:r>
            <a:r>
              <a:rPr lang="en-GB" dirty="0" err="1" smtClean="0"/>
              <a:t>Drusi</a:t>
            </a:r>
            <a:r>
              <a:rPr lang="en-GB" dirty="0" smtClean="0"/>
              <a:t> – with </a:t>
            </a:r>
            <a:r>
              <a:rPr lang="en-GB" dirty="0" err="1" smtClean="0"/>
              <a:t>equ</a:t>
            </a:r>
            <a:r>
              <a:rPr lang="en-GB" dirty="0" smtClean="0"/>
              <a:t>. statue of Drusus, 2 </a:t>
            </a:r>
            <a:r>
              <a:rPr lang="en-GB" dirty="0" err="1" smtClean="0"/>
              <a:t>tropaea</a:t>
            </a:r>
            <a:r>
              <a:rPr lang="en-GB" dirty="0" smtClean="0"/>
              <a:t>: DE GERMANIS</a:t>
            </a:r>
            <a:endParaRPr lang="en-GB" dirty="0"/>
          </a:p>
        </p:txBody>
      </p:sp>
      <p:pic>
        <p:nvPicPr>
          <p:cNvPr id="78850" name="Picture 2" descr="http://www.coinarchives.com/09c760432606fbde918db5569a41744b/img/hdrauch/094/image00739.jpg"/>
          <p:cNvPicPr>
            <a:picLocks noChangeAspect="1" noChangeArrowheads="1"/>
          </p:cNvPicPr>
          <p:nvPr/>
        </p:nvPicPr>
        <p:blipFill>
          <a:blip r:embed="rId2" cstate="print">
            <a:clrChange>
              <a:clrFrom>
                <a:srgbClr val="FFFFFF"/>
              </a:clrFrom>
              <a:clrTo>
                <a:srgbClr val="FFFFFF">
                  <a:alpha val="0"/>
                </a:srgbClr>
              </a:clrTo>
            </a:clrChange>
          </a:blip>
          <a:srcRect/>
          <a:stretch>
            <a:fillRect/>
          </a:stretch>
        </p:blipFill>
        <p:spPr bwMode="auto">
          <a:xfrm>
            <a:off x="0" y="2952749"/>
            <a:ext cx="7848600" cy="3905251"/>
          </a:xfrm>
          <a:prstGeom prst="rect">
            <a:avLst/>
          </a:prstGeom>
          <a:noFill/>
        </p:spPr>
      </p:pic>
    </p:spTree>
  </p:cSld>
  <p:clrMapOvr>
    <a:masterClrMapping/>
  </p:clrMapOvr>
  <p:transition>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0" presetClass="entr" presetSubtype="0" fill="hold" nodeType="afterEffect">
                                  <p:stCondLst>
                                    <p:cond delay="0"/>
                                  </p:stCondLst>
                                  <p:childTnLst>
                                    <p:set>
                                      <p:cBhvr>
                                        <p:cTn id="6" dur="1" fill="hold">
                                          <p:stCondLst>
                                            <p:cond delay="0"/>
                                          </p:stCondLst>
                                        </p:cTn>
                                        <p:tgtEl>
                                          <p:spTgt spid="78850"/>
                                        </p:tgtEl>
                                        <p:attrNameLst>
                                          <p:attrName>style.visibility</p:attrName>
                                        </p:attrNameLst>
                                      </p:cBhvr>
                                      <p:to>
                                        <p:strVal val="visible"/>
                                      </p:to>
                                    </p:set>
                                    <p:animEffect transition="in" filter="wedge">
                                      <p:cBhvr>
                                        <p:cTn id="7" dur="2000"/>
                                        <p:tgtEl>
                                          <p:spTgt spid="7885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r>
              <a:rPr lang="en-GB" dirty="0" smtClean="0"/>
              <a:t>Nero A.D. 54 - 68</a:t>
            </a:r>
            <a:endParaRPr lang="en-GB" dirty="0"/>
          </a:p>
        </p:txBody>
      </p:sp>
      <p:sp>
        <p:nvSpPr>
          <p:cNvPr id="3" name="Inhaltsplatzhalter 2"/>
          <p:cNvSpPr>
            <a:spLocks noGrp="1"/>
          </p:cNvSpPr>
          <p:nvPr>
            <p:ph idx="1"/>
          </p:nvPr>
        </p:nvSpPr>
        <p:spPr>
          <a:xfrm>
            <a:off x="611560" y="1556792"/>
            <a:ext cx="7920880" cy="4193776"/>
          </a:xfrm>
        </p:spPr>
        <p:txBody>
          <a:bodyPr/>
          <a:lstStyle/>
          <a:p>
            <a:r>
              <a:rPr lang="en-GB" dirty="0" err="1" smtClean="0"/>
              <a:t>aureus</a:t>
            </a:r>
            <a:r>
              <a:rPr lang="en-GB" dirty="0" smtClean="0"/>
              <a:t> (7,24g), Roma, A.D. 67-68 </a:t>
            </a:r>
            <a:br>
              <a:rPr lang="en-GB" dirty="0" smtClean="0"/>
            </a:br>
            <a:r>
              <a:rPr lang="en-GB" dirty="0" smtClean="0"/>
              <a:t>Av.: IMP NERO CAESAR - AVG P </a:t>
            </a:r>
            <a:r>
              <a:rPr lang="en-GB" dirty="0" err="1" smtClean="0"/>
              <a:t>P</a:t>
            </a:r>
            <a:r>
              <a:rPr lang="en-GB" dirty="0" smtClean="0"/>
              <a:t>,</a:t>
            </a:r>
            <a:br>
              <a:rPr lang="en-GB" dirty="0" smtClean="0"/>
            </a:br>
            <a:r>
              <a:rPr lang="en-GB" dirty="0" smtClean="0"/>
              <a:t> Rv.: SALVS (</a:t>
            </a:r>
            <a:r>
              <a:rPr lang="en-GB" dirty="0" err="1" smtClean="0"/>
              <a:t>im</a:t>
            </a:r>
            <a:r>
              <a:rPr lang="en-GB" dirty="0" smtClean="0"/>
              <a:t> </a:t>
            </a:r>
            <a:r>
              <a:rPr lang="en-GB" dirty="0" err="1" smtClean="0"/>
              <a:t>Abschnitt</a:t>
            </a:r>
            <a:r>
              <a:rPr lang="en-GB" dirty="0" smtClean="0"/>
              <a:t>), </a:t>
            </a:r>
            <a:r>
              <a:rPr lang="en-GB" dirty="0" err="1" smtClean="0"/>
              <a:t>Salus</a:t>
            </a:r>
            <a:r>
              <a:rPr lang="en-GB" dirty="0" smtClean="0"/>
              <a:t> with </a:t>
            </a:r>
            <a:r>
              <a:rPr lang="en-GB" dirty="0" err="1" smtClean="0"/>
              <a:t>patera</a:t>
            </a:r>
            <a:r>
              <a:rPr lang="en-GB" dirty="0" smtClean="0"/>
              <a:t> on throne</a:t>
            </a:r>
            <a:endParaRPr lang="en-GB" dirty="0"/>
          </a:p>
        </p:txBody>
      </p:sp>
      <p:pic>
        <p:nvPicPr>
          <p:cNvPr id="80898" name="Picture 2" descr="http://www.coinarchives.com/41e26bf9970517295df57e992ff8b87d/img/hdrauch/094/image00775.jpg"/>
          <p:cNvPicPr>
            <a:picLocks noChangeAspect="1" noChangeArrowheads="1"/>
          </p:cNvPicPr>
          <p:nvPr/>
        </p:nvPicPr>
        <p:blipFill>
          <a:blip r:embed="rId2" cstate="print">
            <a:clrChange>
              <a:clrFrom>
                <a:srgbClr val="FFFFFF"/>
              </a:clrFrom>
              <a:clrTo>
                <a:srgbClr val="FFFFFF">
                  <a:alpha val="0"/>
                </a:srgbClr>
              </a:clrTo>
            </a:clrChange>
          </a:blip>
          <a:srcRect/>
          <a:stretch>
            <a:fillRect/>
          </a:stretch>
        </p:blipFill>
        <p:spPr bwMode="auto">
          <a:xfrm>
            <a:off x="0" y="3181349"/>
            <a:ext cx="7896225" cy="3676651"/>
          </a:xfrm>
          <a:prstGeom prst="rect">
            <a:avLst/>
          </a:prstGeom>
          <a:noFill/>
        </p:spPr>
      </p:pic>
      <p:pic>
        <p:nvPicPr>
          <p:cNvPr id="80900" name="Picture 4" descr="http://historiasapodeixis.files.wordpress.com/2011/04/damnatio-memoriae-at-penn.jpg"/>
          <p:cNvPicPr>
            <a:picLocks noChangeAspect="1" noChangeArrowheads="1"/>
          </p:cNvPicPr>
          <p:nvPr/>
        </p:nvPicPr>
        <p:blipFill>
          <a:blip r:embed="rId3" cstate="print"/>
          <a:srcRect/>
          <a:stretch>
            <a:fillRect/>
          </a:stretch>
        </p:blipFill>
        <p:spPr bwMode="auto">
          <a:xfrm>
            <a:off x="4572000" y="771018"/>
            <a:ext cx="4572000" cy="6086982"/>
          </a:xfrm>
          <a:prstGeom prst="rect">
            <a:avLst/>
          </a:prstGeom>
          <a:noFill/>
        </p:spPr>
      </p:pic>
      <p:sp>
        <p:nvSpPr>
          <p:cNvPr id="6" name="Textfeld 5"/>
          <p:cNvSpPr txBox="1"/>
          <p:nvPr/>
        </p:nvSpPr>
        <p:spPr>
          <a:xfrm>
            <a:off x="5148064" y="260648"/>
            <a:ext cx="3995936" cy="400110"/>
          </a:xfrm>
          <a:prstGeom prst="rect">
            <a:avLst/>
          </a:prstGeom>
          <a:noFill/>
        </p:spPr>
        <p:txBody>
          <a:bodyPr wrap="square" rtlCol="0">
            <a:spAutoFit/>
          </a:bodyPr>
          <a:lstStyle/>
          <a:p>
            <a:r>
              <a:rPr lang="en-GB" sz="2000" b="1" dirty="0" err="1" smtClean="0">
                <a:solidFill>
                  <a:schemeClr val="tx2">
                    <a:lumMod val="20000"/>
                    <a:lumOff val="80000"/>
                  </a:schemeClr>
                </a:solidFill>
                <a:effectLst>
                  <a:outerShdw blurRad="38100" dist="38100" dir="2700000" algn="tl">
                    <a:srgbClr val="000000">
                      <a:alpha val="43137"/>
                    </a:srgbClr>
                  </a:outerShdw>
                </a:effectLst>
              </a:rPr>
              <a:t>damnatio</a:t>
            </a:r>
            <a:r>
              <a:rPr lang="en-GB" sz="2000" b="1" dirty="0" smtClean="0">
                <a:solidFill>
                  <a:schemeClr val="tx2">
                    <a:lumMod val="20000"/>
                    <a:lumOff val="80000"/>
                  </a:schemeClr>
                </a:solidFill>
                <a:effectLst>
                  <a:outerShdw blurRad="38100" dist="38100" dir="2700000" algn="tl">
                    <a:srgbClr val="000000">
                      <a:alpha val="43137"/>
                    </a:srgbClr>
                  </a:outerShdw>
                </a:effectLst>
              </a:rPr>
              <a:t> </a:t>
            </a:r>
            <a:r>
              <a:rPr lang="en-GB" sz="2000" b="1" dirty="0" err="1" smtClean="0">
                <a:solidFill>
                  <a:schemeClr val="tx2">
                    <a:lumMod val="20000"/>
                    <a:lumOff val="80000"/>
                  </a:schemeClr>
                </a:solidFill>
                <a:effectLst>
                  <a:outerShdw blurRad="38100" dist="38100" dir="2700000" algn="tl">
                    <a:srgbClr val="000000">
                      <a:alpha val="43137"/>
                    </a:srgbClr>
                  </a:outerShdw>
                </a:effectLst>
              </a:rPr>
              <a:t>memoriae</a:t>
            </a:r>
            <a:endParaRPr lang="en-GB" sz="2000" b="1" dirty="0">
              <a:solidFill>
                <a:schemeClr val="tx2">
                  <a:lumMod val="20000"/>
                  <a:lumOff val="80000"/>
                </a:schemeClr>
              </a:solidFill>
              <a:effectLst>
                <a:outerShdw blurRad="38100" dist="38100" dir="2700000" algn="tl">
                  <a:srgbClr val="000000">
                    <a:alpha val="43137"/>
                  </a:srgbClr>
                </a:outerShdw>
              </a:effectLst>
            </a:endParaRPr>
          </a:p>
        </p:txBody>
      </p:sp>
      <p:sp>
        <p:nvSpPr>
          <p:cNvPr id="7" name="Textfeld 6"/>
          <p:cNvSpPr txBox="1"/>
          <p:nvPr/>
        </p:nvSpPr>
        <p:spPr>
          <a:xfrm rot="20326838">
            <a:off x="282837" y="433349"/>
            <a:ext cx="2172522" cy="923330"/>
          </a:xfrm>
          <a:prstGeom prst="rect">
            <a:avLst/>
          </a:prstGeom>
          <a:noFill/>
        </p:spPr>
        <p:txBody>
          <a:bodyPr wrap="square" rtlCol="0">
            <a:spAutoFit/>
          </a:bodyPr>
          <a:lstStyle/>
          <a:p>
            <a:r>
              <a:rPr lang="en-GB" b="1" dirty="0" smtClean="0">
                <a:solidFill>
                  <a:srgbClr val="FFFF00"/>
                </a:solidFill>
              </a:rPr>
              <a:t>END OF </a:t>
            </a:r>
            <a:br>
              <a:rPr lang="en-GB" b="1" dirty="0" smtClean="0">
                <a:solidFill>
                  <a:srgbClr val="FFFF00"/>
                </a:solidFill>
              </a:rPr>
            </a:br>
            <a:r>
              <a:rPr lang="en-GB" b="1" dirty="0" smtClean="0">
                <a:solidFill>
                  <a:srgbClr val="FFFF00"/>
                </a:solidFill>
              </a:rPr>
              <a:t>JULIO-CLAUDIAN DYNASTY</a:t>
            </a:r>
            <a:endParaRPr lang="en-GB" b="1" dirty="0">
              <a:solidFill>
                <a:srgbClr val="FFFF00"/>
              </a:solidFill>
            </a:endParaRPr>
          </a:p>
        </p:txBody>
      </p:sp>
    </p:spTree>
  </p:cSld>
  <p:clrMapOvr>
    <a:masterClrMapping/>
  </p:clrMapOvr>
  <p:transition>
    <p:randomBar dir="ver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0" presetClass="entr" presetSubtype="0" fill="hold" nodeType="clickEffect">
                                  <p:stCondLst>
                                    <p:cond delay="0"/>
                                  </p:stCondLst>
                                  <p:childTnLst>
                                    <p:set>
                                      <p:cBhvr>
                                        <p:cTn id="6" dur="1" fill="hold">
                                          <p:stCondLst>
                                            <p:cond delay="0"/>
                                          </p:stCondLst>
                                        </p:cTn>
                                        <p:tgtEl>
                                          <p:spTgt spid="80900"/>
                                        </p:tgtEl>
                                        <p:attrNameLst>
                                          <p:attrName>style.visibility</p:attrName>
                                        </p:attrNameLst>
                                      </p:cBhvr>
                                      <p:to>
                                        <p:strVal val="visible"/>
                                      </p:to>
                                    </p:set>
                                    <p:animEffect transition="in" filter="wedge">
                                      <p:cBhvr>
                                        <p:cTn id="7" dur="2000"/>
                                        <p:tgtEl>
                                          <p:spTgt spid="80900"/>
                                        </p:tgtEl>
                                      </p:cBhvr>
                                    </p:animEffect>
                                  </p:childTnLst>
                                </p:cTn>
                              </p:par>
                            </p:childTnLst>
                          </p:cTn>
                        </p:par>
                        <p:par>
                          <p:cTn id="8" fill="hold">
                            <p:stCondLst>
                              <p:cond delay="2000"/>
                            </p:stCondLst>
                            <p:childTnLst>
                              <p:par>
                                <p:cTn id="9" presetID="14" presetClass="entr" presetSubtype="10" fill="hold" nodeType="afterEffect">
                                  <p:stCondLst>
                                    <p:cond delay="0"/>
                                  </p:stCondLst>
                                  <p:childTnLst>
                                    <p:set>
                                      <p:cBhvr>
                                        <p:cTn id="10" dur="1" fill="hold">
                                          <p:stCondLst>
                                            <p:cond delay="0"/>
                                          </p:stCondLst>
                                        </p:cTn>
                                        <p:tgtEl>
                                          <p:spTgt spid="6">
                                            <p:txEl>
                                              <p:pRg st="0" end="0"/>
                                            </p:txEl>
                                          </p:spTgt>
                                        </p:tgtEl>
                                        <p:attrNameLst>
                                          <p:attrName>style.visibility</p:attrName>
                                        </p:attrNameLst>
                                      </p:cBhvr>
                                      <p:to>
                                        <p:strVal val="visible"/>
                                      </p:to>
                                    </p:set>
                                    <p:animEffect transition="in" filter="randombar(horizontal)">
                                      <p:cBhvr>
                                        <p:cTn id="11" dur="500"/>
                                        <p:tgtEl>
                                          <p:spTgt spid="6">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r>
              <a:rPr lang="en-GB" dirty="0" smtClean="0"/>
              <a:t>Galba A.D. 68-69</a:t>
            </a:r>
            <a:endParaRPr lang="en-GB" dirty="0"/>
          </a:p>
        </p:txBody>
      </p:sp>
      <p:sp>
        <p:nvSpPr>
          <p:cNvPr id="3" name="Inhaltsplatzhalter 2"/>
          <p:cNvSpPr>
            <a:spLocks noGrp="1"/>
          </p:cNvSpPr>
          <p:nvPr>
            <p:ph idx="1"/>
          </p:nvPr>
        </p:nvSpPr>
        <p:spPr>
          <a:xfrm>
            <a:off x="0" y="1556793"/>
            <a:ext cx="9144000" cy="4265784"/>
          </a:xfrm>
        </p:spPr>
        <p:txBody>
          <a:bodyPr/>
          <a:lstStyle/>
          <a:p>
            <a:r>
              <a:rPr lang="en-GB" dirty="0" smtClean="0"/>
              <a:t>Denarius (3,57g), Roma, July 68-January 69 A.D.</a:t>
            </a:r>
            <a:br>
              <a:rPr lang="en-GB" dirty="0" smtClean="0"/>
            </a:br>
            <a:r>
              <a:rPr lang="en-GB" dirty="0" smtClean="0"/>
              <a:t> Av.: IMP SER GALBA CAESAR AVG P M</a:t>
            </a:r>
            <a:br>
              <a:rPr lang="en-GB" dirty="0" smtClean="0"/>
            </a:br>
            <a:r>
              <a:rPr lang="en-GB" dirty="0" smtClean="0"/>
              <a:t>Rv.: VICTOR-IA - P R, Victory with wreath… on globe</a:t>
            </a:r>
            <a:endParaRPr lang="en-GB" dirty="0"/>
          </a:p>
        </p:txBody>
      </p:sp>
      <p:pic>
        <p:nvPicPr>
          <p:cNvPr id="81922" name="Picture 2" descr="http://www.coinarchives.com/1ce5754e7f343ec18978f1f5d0fe5c53/img/hdrauch/094/image00777.jpg"/>
          <p:cNvPicPr>
            <a:picLocks noChangeAspect="1" noChangeArrowheads="1"/>
          </p:cNvPicPr>
          <p:nvPr/>
        </p:nvPicPr>
        <p:blipFill>
          <a:blip r:embed="rId2" cstate="print">
            <a:clrChange>
              <a:clrFrom>
                <a:srgbClr val="FFFFFF"/>
              </a:clrFrom>
              <a:clrTo>
                <a:srgbClr val="FFFFFF">
                  <a:alpha val="0"/>
                </a:srgbClr>
              </a:clrTo>
            </a:clrChange>
          </a:blip>
          <a:srcRect/>
          <a:stretch>
            <a:fillRect/>
          </a:stretch>
        </p:blipFill>
        <p:spPr bwMode="auto">
          <a:xfrm>
            <a:off x="0" y="2943224"/>
            <a:ext cx="7781925" cy="3914776"/>
          </a:xfrm>
          <a:prstGeom prst="rect">
            <a:avLst/>
          </a:prstGeom>
          <a:noFill/>
        </p:spPr>
      </p:pic>
    </p:spTree>
  </p:cSld>
  <p:clrMapOvr>
    <a:masterClrMapping/>
  </p:clrMapOvr>
  <p:transition>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1" presetClass="entr" presetSubtype="4" fill="hold" nodeType="afterEffect">
                                  <p:stCondLst>
                                    <p:cond delay="0"/>
                                  </p:stCondLst>
                                  <p:childTnLst>
                                    <p:set>
                                      <p:cBhvr>
                                        <p:cTn id="6" dur="1" fill="hold">
                                          <p:stCondLst>
                                            <p:cond delay="0"/>
                                          </p:stCondLst>
                                        </p:cTn>
                                        <p:tgtEl>
                                          <p:spTgt spid="81922"/>
                                        </p:tgtEl>
                                        <p:attrNameLst>
                                          <p:attrName>style.visibility</p:attrName>
                                        </p:attrNameLst>
                                      </p:cBhvr>
                                      <p:to>
                                        <p:strVal val="visible"/>
                                      </p:to>
                                    </p:set>
                                    <p:animEffect transition="in" filter="wheel(4)">
                                      <p:cBhvr>
                                        <p:cTn id="7" dur="2000"/>
                                        <p:tgtEl>
                                          <p:spTgt spid="819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r>
              <a:rPr lang="en-GB" dirty="0" err="1" smtClean="0"/>
              <a:t>Otho</a:t>
            </a:r>
            <a:r>
              <a:rPr lang="en-GB" dirty="0" smtClean="0"/>
              <a:t> A.D. 69</a:t>
            </a:r>
            <a:endParaRPr lang="en-GB" dirty="0"/>
          </a:p>
        </p:txBody>
      </p:sp>
      <p:sp>
        <p:nvSpPr>
          <p:cNvPr id="3" name="Inhaltsplatzhalter 2"/>
          <p:cNvSpPr>
            <a:spLocks noGrp="1"/>
          </p:cNvSpPr>
          <p:nvPr>
            <p:ph idx="1"/>
          </p:nvPr>
        </p:nvSpPr>
        <p:spPr>
          <a:xfrm>
            <a:off x="323528" y="1508312"/>
            <a:ext cx="8496944" cy="3841375"/>
          </a:xfrm>
        </p:spPr>
        <p:txBody>
          <a:bodyPr/>
          <a:lstStyle/>
          <a:p>
            <a:r>
              <a:rPr lang="en-GB" dirty="0" smtClean="0"/>
              <a:t>Denarius (3,33g), Roma, January-March A.D. 69</a:t>
            </a:r>
            <a:br>
              <a:rPr lang="en-GB" dirty="0" smtClean="0"/>
            </a:br>
            <a:r>
              <a:rPr lang="en-GB" dirty="0" smtClean="0"/>
              <a:t> Av.: IMP OTHO CAESAR AVG TR P</a:t>
            </a:r>
            <a:br>
              <a:rPr lang="en-GB" dirty="0" smtClean="0"/>
            </a:br>
            <a:r>
              <a:rPr lang="en-GB" dirty="0" smtClean="0"/>
              <a:t>Rv.: SECVRI-TAS P R, image of Securitas with wreath and </a:t>
            </a:r>
            <a:r>
              <a:rPr lang="en-GB" dirty="0" err="1" smtClean="0"/>
              <a:t>scepter</a:t>
            </a:r>
            <a:endParaRPr lang="en-GB" dirty="0"/>
          </a:p>
        </p:txBody>
      </p:sp>
      <p:pic>
        <p:nvPicPr>
          <p:cNvPr id="82946" name="Picture 2" descr="http://www.coinarchives.com/c87e3010360a1f1b9401df05ea6fdb65/img/hdrauch/094/image00779.jpg"/>
          <p:cNvPicPr>
            <a:picLocks noChangeAspect="1" noChangeArrowheads="1"/>
          </p:cNvPicPr>
          <p:nvPr/>
        </p:nvPicPr>
        <p:blipFill>
          <a:blip r:embed="rId2" cstate="print"/>
          <a:srcRect/>
          <a:stretch>
            <a:fillRect/>
          </a:stretch>
        </p:blipFill>
        <p:spPr bwMode="auto">
          <a:xfrm>
            <a:off x="0" y="2780929"/>
            <a:ext cx="8756196" cy="4077072"/>
          </a:xfrm>
          <a:prstGeom prst="rect">
            <a:avLst/>
          </a:prstGeom>
          <a:noFill/>
        </p:spPr>
      </p:pic>
    </p:spTree>
  </p:cSld>
  <p:clrMapOvr>
    <a:masterClrMapping/>
  </p:clrMapOvr>
  <p:transition>
    <p:randomBar dir="vert"/>
  </p:transition>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r>
              <a:rPr lang="en-GB" dirty="0" err="1" smtClean="0"/>
              <a:t>Vitellius</a:t>
            </a:r>
            <a:r>
              <a:rPr lang="en-GB" dirty="0" smtClean="0"/>
              <a:t> A.D. 69</a:t>
            </a:r>
            <a:endParaRPr lang="en-GB" dirty="0"/>
          </a:p>
        </p:txBody>
      </p:sp>
      <p:sp>
        <p:nvSpPr>
          <p:cNvPr id="3" name="Inhaltsplatzhalter 2"/>
          <p:cNvSpPr>
            <a:spLocks noGrp="1"/>
          </p:cNvSpPr>
          <p:nvPr>
            <p:ph idx="1"/>
          </p:nvPr>
        </p:nvSpPr>
        <p:spPr>
          <a:xfrm>
            <a:off x="0" y="1628801"/>
            <a:ext cx="8820472" cy="4193776"/>
          </a:xfrm>
        </p:spPr>
        <p:txBody>
          <a:bodyPr/>
          <a:lstStyle/>
          <a:p>
            <a:r>
              <a:rPr lang="en-GB" dirty="0" smtClean="0"/>
              <a:t>Denarius (3,14g), Roma, April-December 69 </a:t>
            </a:r>
            <a:br>
              <a:rPr lang="en-GB" dirty="0" smtClean="0"/>
            </a:br>
            <a:r>
              <a:rPr lang="en-GB" dirty="0" smtClean="0"/>
              <a:t>Av.: A VITELLIVS GERM IMP AVG TR P</a:t>
            </a:r>
            <a:br>
              <a:rPr lang="en-GB" dirty="0" smtClean="0"/>
            </a:br>
            <a:r>
              <a:rPr lang="en-GB" dirty="0" smtClean="0"/>
              <a:t>Rv.: LIBERTAS - RESTITVTA, </a:t>
            </a:r>
            <a:r>
              <a:rPr lang="en-GB" dirty="0" err="1" smtClean="0"/>
              <a:t>Libertas</a:t>
            </a:r>
            <a:r>
              <a:rPr lang="en-GB" dirty="0" smtClean="0"/>
              <a:t> with </a:t>
            </a:r>
            <a:r>
              <a:rPr lang="en-GB" dirty="0" err="1" smtClean="0"/>
              <a:t>pileus</a:t>
            </a:r>
            <a:r>
              <a:rPr lang="en-GB" dirty="0" smtClean="0"/>
              <a:t> and </a:t>
            </a:r>
            <a:r>
              <a:rPr lang="en-GB" dirty="0" err="1" smtClean="0"/>
              <a:t>scepter</a:t>
            </a:r>
            <a:endParaRPr lang="en-GB" dirty="0"/>
          </a:p>
        </p:txBody>
      </p:sp>
      <p:pic>
        <p:nvPicPr>
          <p:cNvPr id="83972" name="Picture 4" descr="http://www.coinarchives.com/e0a1d5653a5d1318657bea489d21fb39/img/hdrauch/094/image00782.jpg"/>
          <p:cNvPicPr>
            <a:picLocks noChangeAspect="1" noChangeArrowheads="1"/>
          </p:cNvPicPr>
          <p:nvPr/>
        </p:nvPicPr>
        <p:blipFill>
          <a:blip r:embed="rId2" cstate="print"/>
          <a:srcRect/>
          <a:stretch>
            <a:fillRect/>
          </a:stretch>
        </p:blipFill>
        <p:spPr bwMode="auto">
          <a:xfrm>
            <a:off x="0" y="2708921"/>
            <a:ext cx="8577524" cy="4149080"/>
          </a:xfrm>
          <a:prstGeom prst="rect">
            <a:avLst/>
          </a:prstGeom>
          <a:noFill/>
        </p:spPr>
      </p:pic>
    </p:spTree>
  </p:cSld>
  <p:clrMapOvr>
    <a:masterClrMapping/>
  </p:clrMapOvr>
  <p:transition>
    <p:randomBar dir="vert"/>
  </p:transition>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r>
              <a:rPr lang="en-GB" dirty="0" err="1" smtClean="0"/>
              <a:t>Vespasianus</a:t>
            </a:r>
            <a:r>
              <a:rPr lang="en-GB" dirty="0" smtClean="0"/>
              <a:t> A.D. 69 – 79 </a:t>
            </a:r>
            <a:endParaRPr lang="en-GB" dirty="0"/>
          </a:p>
        </p:txBody>
      </p:sp>
      <p:sp>
        <p:nvSpPr>
          <p:cNvPr id="3" name="Inhaltsplatzhalter 2"/>
          <p:cNvSpPr>
            <a:spLocks noGrp="1"/>
          </p:cNvSpPr>
          <p:nvPr>
            <p:ph idx="1"/>
          </p:nvPr>
        </p:nvSpPr>
        <p:spPr>
          <a:xfrm>
            <a:off x="0" y="1508312"/>
            <a:ext cx="9144000" cy="3841375"/>
          </a:xfrm>
        </p:spPr>
        <p:txBody>
          <a:bodyPr/>
          <a:lstStyle/>
          <a:p>
            <a:r>
              <a:rPr lang="en-GB" dirty="0" err="1" smtClean="0"/>
              <a:t>Dupondius</a:t>
            </a:r>
            <a:r>
              <a:rPr lang="en-GB" dirty="0" smtClean="0"/>
              <a:t> (13,92g), Roma, A.D. 74 </a:t>
            </a:r>
            <a:br>
              <a:rPr lang="en-GB" dirty="0" smtClean="0"/>
            </a:br>
            <a:r>
              <a:rPr lang="en-GB" dirty="0" smtClean="0"/>
              <a:t>Av.: IMP CAESAR VESPASIANVS AVG</a:t>
            </a:r>
            <a:br>
              <a:rPr lang="en-GB" dirty="0" smtClean="0"/>
            </a:br>
            <a:r>
              <a:rPr lang="en-GB" dirty="0" smtClean="0"/>
              <a:t>P-ON MAX TR POT P </a:t>
            </a:r>
            <a:r>
              <a:rPr lang="en-GB" dirty="0" err="1" smtClean="0"/>
              <a:t>P</a:t>
            </a:r>
            <a:r>
              <a:rPr lang="en-GB" dirty="0" smtClean="0"/>
              <a:t> COS V CENS, Caduceus with 2 </a:t>
            </a:r>
            <a:r>
              <a:rPr lang="en-GB" i="1" dirty="0" err="1" smtClean="0"/>
              <a:t>cornuacopiae</a:t>
            </a:r>
            <a:r>
              <a:rPr lang="en-GB" dirty="0" smtClean="0"/>
              <a:t>.</a:t>
            </a:r>
            <a:endParaRPr lang="en-GB" dirty="0"/>
          </a:p>
        </p:txBody>
      </p:sp>
      <p:pic>
        <p:nvPicPr>
          <p:cNvPr id="84996" name="Picture 4" descr="http://www.coinarchives.com/7c7226dbe57781249d66d2b8e36a96ef/img/hdrauch/094/image00796.jpg"/>
          <p:cNvPicPr>
            <a:picLocks noChangeAspect="1" noChangeArrowheads="1"/>
          </p:cNvPicPr>
          <p:nvPr/>
        </p:nvPicPr>
        <p:blipFill>
          <a:blip r:embed="rId2" cstate="print"/>
          <a:srcRect/>
          <a:stretch>
            <a:fillRect/>
          </a:stretch>
        </p:blipFill>
        <p:spPr bwMode="auto">
          <a:xfrm>
            <a:off x="0" y="2933699"/>
            <a:ext cx="7896225" cy="3924301"/>
          </a:xfrm>
          <a:prstGeom prst="rect">
            <a:avLst/>
          </a:prstGeom>
          <a:noFill/>
        </p:spPr>
      </p:pic>
      <p:sp>
        <p:nvSpPr>
          <p:cNvPr id="6" name="Textfeld 5"/>
          <p:cNvSpPr txBox="1"/>
          <p:nvPr/>
        </p:nvSpPr>
        <p:spPr>
          <a:xfrm>
            <a:off x="6228184" y="0"/>
            <a:ext cx="2736304" cy="369332"/>
          </a:xfrm>
          <a:prstGeom prst="rect">
            <a:avLst/>
          </a:prstGeom>
          <a:noFill/>
        </p:spPr>
        <p:txBody>
          <a:bodyPr wrap="square" rtlCol="0">
            <a:spAutoFit/>
          </a:bodyPr>
          <a:lstStyle/>
          <a:p>
            <a:r>
              <a:rPr lang="en-GB" b="1" dirty="0" smtClean="0">
                <a:solidFill>
                  <a:schemeClr val="bg2"/>
                </a:solidFill>
                <a:effectLst>
                  <a:outerShdw blurRad="38100" dist="38100" dir="2700000" algn="tl">
                    <a:srgbClr val="000000">
                      <a:alpha val="43137"/>
                    </a:srgbClr>
                  </a:outerShdw>
                </a:effectLst>
              </a:rPr>
              <a:t>FLAVIAN DYNASTY</a:t>
            </a:r>
            <a:endParaRPr lang="en-GB" b="1" dirty="0">
              <a:solidFill>
                <a:schemeClr val="bg2"/>
              </a:solidFill>
              <a:effectLst>
                <a:outerShdw blurRad="38100" dist="38100" dir="2700000" algn="tl">
                  <a:srgbClr val="000000">
                    <a:alpha val="43137"/>
                  </a:srgbClr>
                </a:outerShdw>
              </a:effectLst>
            </a:endParaRPr>
          </a:p>
        </p:txBody>
      </p:sp>
    </p:spTree>
  </p:cSld>
  <p:clrMapOvr>
    <a:masterClrMapping/>
  </p:clrMapOvr>
  <p:transition>
    <p:randomBar dir="vert"/>
  </p:transition>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r>
              <a:rPr lang="en-GB" dirty="0" smtClean="0"/>
              <a:t>Titus A.D. 79 – 81 </a:t>
            </a:r>
            <a:endParaRPr lang="en-GB" dirty="0"/>
          </a:p>
        </p:txBody>
      </p:sp>
      <p:sp>
        <p:nvSpPr>
          <p:cNvPr id="3" name="Inhaltsplatzhalter 2"/>
          <p:cNvSpPr>
            <a:spLocks noGrp="1"/>
          </p:cNvSpPr>
          <p:nvPr>
            <p:ph idx="1"/>
          </p:nvPr>
        </p:nvSpPr>
        <p:spPr>
          <a:xfrm>
            <a:off x="0" y="1484784"/>
            <a:ext cx="9144000" cy="4337792"/>
          </a:xfrm>
        </p:spPr>
        <p:txBody>
          <a:bodyPr/>
          <a:lstStyle/>
          <a:p>
            <a:r>
              <a:rPr lang="en-GB" dirty="0" smtClean="0"/>
              <a:t>Titus as Caesar 69-79. Denarius (3,16g), Ephesus (</a:t>
            </a:r>
            <a:r>
              <a:rPr lang="en-GB" dirty="0" err="1" smtClean="0"/>
              <a:t>Efes</a:t>
            </a:r>
            <a:r>
              <a:rPr lang="en-GB" dirty="0" smtClean="0"/>
              <a:t>), A.D. 71</a:t>
            </a:r>
            <a:br>
              <a:rPr lang="en-GB" dirty="0" smtClean="0"/>
            </a:br>
            <a:r>
              <a:rPr lang="en-GB" dirty="0" smtClean="0"/>
              <a:t> Av.: IMPERATOR T CAESAR AVGVSTI E (sic)</a:t>
            </a:r>
            <a:br>
              <a:rPr lang="en-GB" dirty="0" smtClean="0"/>
            </a:br>
            <a:r>
              <a:rPr lang="en-GB" dirty="0" smtClean="0"/>
              <a:t>Rv.: CONCORDIA - AVG / EPHE  Concordia-Ceres </a:t>
            </a:r>
            <a:endParaRPr lang="en-GB" dirty="0"/>
          </a:p>
        </p:txBody>
      </p:sp>
      <p:pic>
        <p:nvPicPr>
          <p:cNvPr id="86018" name="Picture 2" descr="http://www.coinarchives.com/a907bdf217872e5d7d7db94906c72904/img/hdrauch/094/image00803.jpg"/>
          <p:cNvPicPr>
            <a:picLocks noChangeAspect="1" noChangeArrowheads="1"/>
          </p:cNvPicPr>
          <p:nvPr/>
        </p:nvPicPr>
        <p:blipFill>
          <a:blip r:embed="rId2" cstate="print"/>
          <a:srcRect/>
          <a:stretch>
            <a:fillRect/>
          </a:stretch>
        </p:blipFill>
        <p:spPr bwMode="auto">
          <a:xfrm>
            <a:off x="0" y="2492896"/>
            <a:ext cx="8740826" cy="4365104"/>
          </a:xfrm>
          <a:prstGeom prst="rect">
            <a:avLst/>
          </a:prstGeom>
          <a:noFill/>
        </p:spPr>
      </p:pic>
      <p:sp>
        <p:nvSpPr>
          <p:cNvPr id="5" name="Textfeld 4"/>
          <p:cNvSpPr txBox="1"/>
          <p:nvPr/>
        </p:nvSpPr>
        <p:spPr>
          <a:xfrm>
            <a:off x="6228184" y="0"/>
            <a:ext cx="2736304" cy="369332"/>
          </a:xfrm>
          <a:prstGeom prst="rect">
            <a:avLst/>
          </a:prstGeom>
          <a:noFill/>
        </p:spPr>
        <p:txBody>
          <a:bodyPr wrap="square" rtlCol="0">
            <a:spAutoFit/>
          </a:bodyPr>
          <a:lstStyle/>
          <a:p>
            <a:r>
              <a:rPr lang="en-GB" b="1" dirty="0" smtClean="0">
                <a:solidFill>
                  <a:schemeClr val="bg2"/>
                </a:solidFill>
                <a:effectLst>
                  <a:outerShdw blurRad="38100" dist="38100" dir="2700000" algn="tl">
                    <a:srgbClr val="000000">
                      <a:alpha val="43137"/>
                    </a:srgbClr>
                  </a:outerShdw>
                </a:effectLst>
              </a:rPr>
              <a:t>FLAVIAN DYNASTY</a:t>
            </a:r>
            <a:endParaRPr lang="en-GB" b="1" dirty="0">
              <a:solidFill>
                <a:schemeClr val="bg2"/>
              </a:solidFill>
              <a:effectLst>
                <a:outerShdw blurRad="38100" dist="38100" dir="2700000" algn="tl">
                  <a:srgbClr val="000000">
                    <a:alpha val="43137"/>
                  </a:srgbClr>
                </a:outerShdw>
              </a:effectLst>
            </a:endParaRPr>
          </a:p>
        </p:txBody>
      </p:sp>
    </p:spTree>
  </p:cSld>
  <p:clrMapOvr>
    <a:masterClrMapping/>
  </p:clrMapOvr>
  <p:transition>
    <p:randomBar dir="vert"/>
  </p:transition>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r>
              <a:rPr lang="en-GB" dirty="0" err="1" smtClean="0"/>
              <a:t>Domitianus</a:t>
            </a:r>
            <a:r>
              <a:rPr lang="en-GB" dirty="0" smtClean="0"/>
              <a:t> A.D. 81 – 96 </a:t>
            </a:r>
            <a:endParaRPr lang="en-GB" dirty="0"/>
          </a:p>
        </p:txBody>
      </p:sp>
      <p:sp>
        <p:nvSpPr>
          <p:cNvPr id="3" name="Inhaltsplatzhalter 2"/>
          <p:cNvSpPr>
            <a:spLocks noGrp="1"/>
          </p:cNvSpPr>
          <p:nvPr>
            <p:ph idx="1"/>
          </p:nvPr>
        </p:nvSpPr>
        <p:spPr>
          <a:xfrm>
            <a:off x="0" y="1484783"/>
            <a:ext cx="9144000" cy="4337793"/>
          </a:xfrm>
        </p:spPr>
        <p:txBody>
          <a:bodyPr/>
          <a:lstStyle/>
          <a:p>
            <a:r>
              <a:rPr lang="en-GB" dirty="0" smtClean="0"/>
              <a:t>as Caesar 69-81. Denarius (3,29g), Ephesus (</a:t>
            </a:r>
            <a:r>
              <a:rPr lang="en-GB" dirty="0" err="1" smtClean="0"/>
              <a:t>Efes</a:t>
            </a:r>
            <a:r>
              <a:rPr lang="en-GB" dirty="0" smtClean="0"/>
              <a:t>), A.D. 71 </a:t>
            </a:r>
            <a:br>
              <a:rPr lang="en-GB" dirty="0" smtClean="0"/>
            </a:br>
            <a:r>
              <a:rPr lang="en-GB" dirty="0" smtClean="0"/>
              <a:t>Av.: DOMITIANVS CAESAR AVG F</a:t>
            </a:r>
            <a:br>
              <a:rPr lang="en-GB" dirty="0" smtClean="0"/>
            </a:br>
            <a:r>
              <a:rPr lang="en-GB" dirty="0" smtClean="0"/>
              <a:t>Rv.: PACI ORB - TERR AVG / EPHE (bust of </a:t>
            </a:r>
            <a:r>
              <a:rPr lang="en-GB" dirty="0" err="1" smtClean="0"/>
              <a:t>Pax</a:t>
            </a:r>
            <a:r>
              <a:rPr lang="en-GB" dirty="0" smtClean="0"/>
              <a:t> (?))</a:t>
            </a:r>
            <a:endParaRPr lang="en-GB" dirty="0"/>
          </a:p>
        </p:txBody>
      </p:sp>
      <p:pic>
        <p:nvPicPr>
          <p:cNvPr id="87042" name="Picture 2" descr="http://www.coinarchives.com/7db80cada5b5f625e627d1c68dee5af4/img/hdrauch/094/image00816.jpg"/>
          <p:cNvPicPr>
            <a:picLocks noChangeAspect="1" noChangeArrowheads="1"/>
          </p:cNvPicPr>
          <p:nvPr/>
        </p:nvPicPr>
        <p:blipFill>
          <a:blip r:embed="rId3" cstate="print"/>
          <a:srcRect/>
          <a:stretch>
            <a:fillRect/>
          </a:stretch>
        </p:blipFill>
        <p:spPr bwMode="auto">
          <a:xfrm>
            <a:off x="0" y="2708921"/>
            <a:ext cx="8685824" cy="4149080"/>
          </a:xfrm>
          <a:prstGeom prst="rect">
            <a:avLst/>
          </a:prstGeom>
          <a:noFill/>
        </p:spPr>
      </p:pic>
      <p:sp>
        <p:nvSpPr>
          <p:cNvPr id="5" name="Textfeld 4"/>
          <p:cNvSpPr txBox="1"/>
          <p:nvPr/>
        </p:nvSpPr>
        <p:spPr>
          <a:xfrm>
            <a:off x="6228184" y="0"/>
            <a:ext cx="2736304" cy="369332"/>
          </a:xfrm>
          <a:prstGeom prst="rect">
            <a:avLst/>
          </a:prstGeom>
          <a:noFill/>
        </p:spPr>
        <p:txBody>
          <a:bodyPr wrap="square" rtlCol="0">
            <a:spAutoFit/>
          </a:bodyPr>
          <a:lstStyle/>
          <a:p>
            <a:r>
              <a:rPr lang="en-GB" b="1" dirty="0" smtClean="0">
                <a:solidFill>
                  <a:schemeClr val="bg2"/>
                </a:solidFill>
                <a:effectLst>
                  <a:outerShdw blurRad="38100" dist="38100" dir="2700000" algn="tl">
                    <a:srgbClr val="000000">
                      <a:alpha val="43137"/>
                    </a:srgbClr>
                  </a:outerShdw>
                </a:effectLst>
              </a:rPr>
              <a:t>FLAVIAN DYNASTY</a:t>
            </a:r>
            <a:endParaRPr lang="en-GB" b="1" dirty="0">
              <a:solidFill>
                <a:schemeClr val="bg2"/>
              </a:solidFill>
              <a:effectLst>
                <a:outerShdw blurRad="38100" dist="38100" dir="2700000" algn="tl">
                  <a:srgbClr val="000000">
                    <a:alpha val="43137"/>
                  </a:srgbClr>
                </a:outerShdw>
              </a:effectLst>
            </a:endParaRPr>
          </a:p>
        </p:txBody>
      </p:sp>
    </p:spTree>
  </p:cSld>
  <p:clrMapOvr>
    <a:masterClrMapping/>
  </p:clrMapOvr>
  <p:transition>
    <p:randomBar dir="vert"/>
  </p:transition>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r>
              <a:rPr lang="en-GB" dirty="0" err="1" smtClean="0"/>
              <a:t>Nerva</a:t>
            </a:r>
            <a:r>
              <a:rPr lang="en-GB" dirty="0" smtClean="0"/>
              <a:t> A.D. 96 – 98 </a:t>
            </a:r>
            <a:endParaRPr lang="en-GB" dirty="0"/>
          </a:p>
        </p:txBody>
      </p:sp>
      <p:sp>
        <p:nvSpPr>
          <p:cNvPr id="3" name="Inhaltsplatzhalter 2"/>
          <p:cNvSpPr>
            <a:spLocks noGrp="1"/>
          </p:cNvSpPr>
          <p:nvPr>
            <p:ph idx="1"/>
          </p:nvPr>
        </p:nvSpPr>
        <p:spPr>
          <a:xfrm>
            <a:off x="0" y="1628800"/>
            <a:ext cx="9144000" cy="4193777"/>
          </a:xfrm>
        </p:spPr>
        <p:txBody>
          <a:bodyPr/>
          <a:lstStyle/>
          <a:p>
            <a:r>
              <a:rPr lang="en-GB" dirty="0" smtClean="0"/>
              <a:t>denarius (3,10g), Roma, A.D. 97</a:t>
            </a:r>
            <a:br>
              <a:rPr lang="en-GB" dirty="0" smtClean="0"/>
            </a:br>
            <a:r>
              <a:rPr lang="en-GB" dirty="0" smtClean="0"/>
              <a:t> Av.: IMP NERVA CAES - AVG P M TR POT II</a:t>
            </a:r>
            <a:br>
              <a:rPr lang="en-GB" dirty="0" smtClean="0"/>
            </a:br>
            <a:r>
              <a:rPr lang="en-GB" dirty="0" smtClean="0"/>
              <a:t>Rv.: COS III PATER PATRIAE, </a:t>
            </a:r>
            <a:r>
              <a:rPr lang="en-GB" dirty="0" err="1" smtClean="0"/>
              <a:t>Simpulum</a:t>
            </a:r>
            <a:r>
              <a:rPr lang="en-GB" dirty="0" smtClean="0"/>
              <a:t>, Aspergillum, </a:t>
            </a:r>
            <a:r>
              <a:rPr lang="en-GB" dirty="0" err="1" smtClean="0"/>
              <a:t>Capis</a:t>
            </a:r>
            <a:r>
              <a:rPr lang="en-GB" dirty="0" smtClean="0"/>
              <a:t>, </a:t>
            </a:r>
            <a:r>
              <a:rPr lang="en-GB" dirty="0" err="1" smtClean="0"/>
              <a:t>Lituus</a:t>
            </a:r>
            <a:endParaRPr lang="en-GB" dirty="0"/>
          </a:p>
        </p:txBody>
      </p:sp>
      <p:pic>
        <p:nvPicPr>
          <p:cNvPr id="89090" name="Picture 2" descr="http://www.coinarchives.com/0c07d9c4602e0e48f0c4a8755de50435/img/hdrauch/094/image00836.jpg"/>
          <p:cNvPicPr>
            <a:picLocks noChangeAspect="1" noChangeArrowheads="1"/>
          </p:cNvPicPr>
          <p:nvPr/>
        </p:nvPicPr>
        <p:blipFill>
          <a:blip r:embed="rId2" cstate="print"/>
          <a:srcRect/>
          <a:stretch>
            <a:fillRect/>
          </a:stretch>
        </p:blipFill>
        <p:spPr bwMode="auto">
          <a:xfrm>
            <a:off x="0" y="2636912"/>
            <a:ext cx="8792166" cy="4221088"/>
          </a:xfrm>
          <a:prstGeom prst="rect">
            <a:avLst/>
          </a:prstGeom>
          <a:noFill/>
        </p:spPr>
      </p:pic>
      <p:sp>
        <p:nvSpPr>
          <p:cNvPr id="5" name="Rechteck 4"/>
          <p:cNvSpPr/>
          <p:nvPr/>
        </p:nvSpPr>
        <p:spPr>
          <a:xfrm>
            <a:off x="6228184" y="0"/>
            <a:ext cx="2645596" cy="923330"/>
          </a:xfrm>
          <a:prstGeom prst="rect">
            <a:avLst/>
          </a:prstGeom>
        </p:spPr>
        <p:txBody>
          <a:bodyPr wrap="none">
            <a:spAutoFit/>
          </a:bodyPr>
          <a:lstStyle/>
          <a:p>
            <a:r>
              <a:rPr lang="en-GB" b="1" dirty="0" err="1" smtClean="0">
                <a:solidFill>
                  <a:schemeClr val="bg2"/>
                </a:solidFill>
              </a:rPr>
              <a:t>Nerva–Antonine</a:t>
            </a:r>
            <a:r>
              <a:rPr lang="en-GB" b="1" dirty="0" smtClean="0">
                <a:solidFill>
                  <a:schemeClr val="bg2"/>
                </a:solidFill>
              </a:rPr>
              <a:t> dynasty</a:t>
            </a:r>
          </a:p>
          <a:p>
            <a:pPr algn="r"/>
            <a:r>
              <a:rPr lang="en-GB" b="1" dirty="0" smtClean="0">
                <a:solidFill>
                  <a:schemeClr val="bg2"/>
                </a:solidFill>
              </a:rPr>
              <a:t>Adoptive Emperors.</a:t>
            </a:r>
          </a:p>
          <a:p>
            <a:pPr algn="r"/>
            <a:r>
              <a:rPr lang="en-GB" dirty="0" smtClean="0">
                <a:solidFill>
                  <a:schemeClr val="bg2"/>
                </a:solidFill>
              </a:rPr>
              <a:t>AD 96 to 192 </a:t>
            </a:r>
            <a:endParaRPr lang="en-GB" dirty="0">
              <a:solidFill>
                <a:schemeClr val="bg2"/>
              </a:solidFill>
            </a:endParaRPr>
          </a:p>
        </p:txBody>
      </p:sp>
    </p:spTree>
  </p:cSld>
  <p:clrMapOvr>
    <a:masterClrMapping/>
  </p:clrMapOvr>
  <p:transition>
    <p:randomBar dir="vert"/>
  </p:transition>
  <p:timing>
    <p:tnLst>
      <p:par>
        <p:cT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r>
              <a:rPr lang="en-GB" dirty="0" smtClean="0"/>
              <a:t>Trajan</a:t>
            </a:r>
            <a:endParaRPr lang="en-GB" dirty="0"/>
          </a:p>
        </p:txBody>
      </p:sp>
      <p:sp>
        <p:nvSpPr>
          <p:cNvPr id="3" name="Inhaltsplatzhalter 2"/>
          <p:cNvSpPr>
            <a:spLocks noGrp="1"/>
          </p:cNvSpPr>
          <p:nvPr>
            <p:ph idx="1"/>
          </p:nvPr>
        </p:nvSpPr>
        <p:spPr>
          <a:xfrm>
            <a:off x="0" y="1412777"/>
            <a:ext cx="9144000" cy="4409800"/>
          </a:xfrm>
        </p:spPr>
        <p:txBody>
          <a:bodyPr/>
          <a:lstStyle/>
          <a:p>
            <a:r>
              <a:rPr lang="en-GB" dirty="0" err="1" smtClean="0"/>
              <a:t>Sestertius</a:t>
            </a:r>
            <a:r>
              <a:rPr lang="en-GB" dirty="0" smtClean="0"/>
              <a:t> (27,73g), Roma, A.D. 112-113/114</a:t>
            </a:r>
          </a:p>
          <a:p>
            <a:r>
              <a:rPr lang="en-GB" dirty="0" smtClean="0"/>
              <a:t>Av.: IMP CAES NERVAE TRAIANO AVG GER DAC P M TR P COS VI P </a:t>
            </a:r>
            <a:r>
              <a:rPr lang="en-GB" dirty="0" err="1" smtClean="0"/>
              <a:t>P</a:t>
            </a:r>
            <a:endParaRPr lang="en-GB" dirty="0" smtClean="0"/>
          </a:p>
          <a:p>
            <a:r>
              <a:rPr lang="en-GB" dirty="0" smtClean="0"/>
              <a:t>Rv.: S P Q R OPTIMO PRINCIPI / S C. Statue of emperor</a:t>
            </a:r>
            <a:endParaRPr lang="en-GB" dirty="0"/>
          </a:p>
        </p:txBody>
      </p:sp>
      <p:pic>
        <p:nvPicPr>
          <p:cNvPr id="88066" name="Picture 2" descr="http://www.coinarchives.com/7bc282639c77149627e1a439ac5c3b7f/img/hdrauch/094/image00855.jpg"/>
          <p:cNvPicPr>
            <a:picLocks noChangeAspect="1" noChangeArrowheads="1"/>
          </p:cNvPicPr>
          <p:nvPr/>
        </p:nvPicPr>
        <p:blipFill>
          <a:blip r:embed="rId2" cstate="print"/>
          <a:srcRect/>
          <a:stretch>
            <a:fillRect/>
          </a:stretch>
        </p:blipFill>
        <p:spPr bwMode="auto">
          <a:xfrm>
            <a:off x="0" y="2905124"/>
            <a:ext cx="7896225" cy="3952876"/>
          </a:xfrm>
          <a:prstGeom prst="rect">
            <a:avLst/>
          </a:prstGeom>
          <a:noFill/>
        </p:spPr>
      </p:pic>
    </p:spTree>
  </p:cSld>
  <p:clrMapOvr>
    <a:masterClrMapping/>
  </p:clrMapOvr>
  <p:transition>
    <p:randomBar dir="vert"/>
  </p:transition>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r>
              <a:rPr lang="en-GB" dirty="0" smtClean="0"/>
              <a:t>Hadrian A.D. 117 – 138 </a:t>
            </a:r>
            <a:endParaRPr lang="en-GB" dirty="0"/>
          </a:p>
        </p:txBody>
      </p:sp>
      <p:sp>
        <p:nvSpPr>
          <p:cNvPr id="3" name="Inhaltsplatzhalter 2"/>
          <p:cNvSpPr>
            <a:spLocks noGrp="1"/>
          </p:cNvSpPr>
          <p:nvPr>
            <p:ph idx="1"/>
          </p:nvPr>
        </p:nvSpPr>
        <p:spPr>
          <a:xfrm>
            <a:off x="0" y="1484785"/>
            <a:ext cx="7301753" cy="4337792"/>
          </a:xfrm>
        </p:spPr>
        <p:txBody>
          <a:bodyPr/>
          <a:lstStyle/>
          <a:p>
            <a:r>
              <a:rPr lang="en-GB" dirty="0" err="1" smtClean="0"/>
              <a:t>Sestertius</a:t>
            </a:r>
            <a:r>
              <a:rPr lang="en-GB" dirty="0" smtClean="0"/>
              <a:t> (24,10g), Roma, 132-134 </a:t>
            </a:r>
            <a:br>
              <a:rPr lang="en-GB" dirty="0" smtClean="0"/>
            </a:br>
            <a:r>
              <a:rPr lang="en-GB" dirty="0" smtClean="0"/>
              <a:t> Av.: HADRIANVS – AVGVSTVS </a:t>
            </a:r>
            <a:br>
              <a:rPr lang="en-GB" dirty="0" smtClean="0"/>
            </a:br>
            <a:r>
              <a:rPr lang="en-GB" dirty="0" smtClean="0"/>
              <a:t>Rv.: FELICITATI / AVG // COS III P </a:t>
            </a:r>
            <a:r>
              <a:rPr lang="en-GB" dirty="0" err="1" smtClean="0"/>
              <a:t>P</a:t>
            </a:r>
            <a:r>
              <a:rPr lang="en-GB" dirty="0" smtClean="0"/>
              <a:t> / S - C</a:t>
            </a:r>
            <a:endParaRPr lang="en-GB" dirty="0"/>
          </a:p>
        </p:txBody>
      </p:sp>
      <p:pic>
        <p:nvPicPr>
          <p:cNvPr id="91138" name="Picture 2" descr="http://www.coinarchives.com/716b4d131ff9bb9f69d3e3786bdad162/img/hdrauch/094/image00874.jpg"/>
          <p:cNvPicPr>
            <a:picLocks noChangeAspect="1" noChangeArrowheads="1"/>
          </p:cNvPicPr>
          <p:nvPr/>
        </p:nvPicPr>
        <p:blipFill>
          <a:blip r:embed="rId2" cstate="print"/>
          <a:srcRect/>
          <a:stretch>
            <a:fillRect/>
          </a:stretch>
        </p:blipFill>
        <p:spPr bwMode="auto">
          <a:xfrm>
            <a:off x="-180528" y="2910951"/>
            <a:ext cx="7938864" cy="3947049"/>
          </a:xfrm>
          <a:prstGeom prst="rect">
            <a:avLst/>
          </a:prstGeom>
          <a:noFill/>
        </p:spPr>
      </p:pic>
    </p:spTree>
  </p:cSld>
  <p:clrMapOvr>
    <a:masterClrMapping/>
  </p:clrMapOvr>
  <p:transition>
    <p:randomBar dir="vert"/>
  </p:transition>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r>
              <a:rPr lang="en-GB" dirty="0" smtClean="0"/>
              <a:t>Hadrian A.D. 117 – 138 </a:t>
            </a:r>
            <a:endParaRPr lang="en-GB" dirty="0"/>
          </a:p>
        </p:txBody>
      </p:sp>
      <p:sp>
        <p:nvSpPr>
          <p:cNvPr id="3" name="Inhaltsplatzhalter 2"/>
          <p:cNvSpPr>
            <a:spLocks noGrp="1"/>
          </p:cNvSpPr>
          <p:nvPr>
            <p:ph idx="1"/>
          </p:nvPr>
        </p:nvSpPr>
        <p:spPr>
          <a:xfrm>
            <a:off x="0" y="1556793"/>
            <a:ext cx="9144000" cy="4265784"/>
          </a:xfrm>
        </p:spPr>
        <p:txBody>
          <a:bodyPr/>
          <a:lstStyle/>
          <a:p>
            <a:r>
              <a:rPr lang="en-GB" dirty="0" smtClean="0"/>
              <a:t>Denarius (3,30g), Roma, 134-138 </a:t>
            </a:r>
            <a:br>
              <a:rPr lang="en-GB" dirty="0" smtClean="0"/>
            </a:br>
            <a:r>
              <a:rPr lang="en-GB" dirty="0" smtClean="0"/>
              <a:t>Av.: HADRIANVS - AVG COS III P </a:t>
            </a:r>
            <a:r>
              <a:rPr lang="en-GB" dirty="0" err="1" smtClean="0"/>
              <a:t>P</a:t>
            </a:r>
            <a:r>
              <a:rPr lang="en-GB" dirty="0" smtClean="0"/>
              <a:t>, Rv.: RESTVTORI - HISPANIAE, kneeling Hispania with twig and emperor with papyrus role</a:t>
            </a:r>
            <a:endParaRPr lang="en-GB" dirty="0"/>
          </a:p>
        </p:txBody>
      </p:sp>
      <p:pic>
        <p:nvPicPr>
          <p:cNvPr id="92162" name="Picture 2" descr="http://www.coinarchives.com/3144bb6bbe8ceef1a49a56f2e88f0b12/img/hdrauch/094/image00887.jpg"/>
          <p:cNvPicPr>
            <a:picLocks noChangeAspect="1" noChangeArrowheads="1"/>
          </p:cNvPicPr>
          <p:nvPr/>
        </p:nvPicPr>
        <p:blipFill>
          <a:blip r:embed="rId2" cstate="print"/>
          <a:srcRect/>
          <a:stretch>
            <a:fillRect/>
          </a:stretch>
        </p:blipFill>
        <p:spPr bwMode="auto">
          <a:xfrm>
            <a:off x="0" y="2952749"/>
            <a:ext cx="7762875" cy="3905251"/>
          </a:xfrm>
          <a:prstGeom prst="rect">
            <a:avLst/>
          </a:prstGeom>
          <a:noFill/>
        </p:spPr>
      </p:pic>
    </p:spTree>
  </p:cSld>
  <p:clrMapOvr>
    <a:masterClrMapping/>
  </p:clrMapOvr>
  <p:transition>
    <p:randomBar dir="vert"/>
  </p:transition>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r>
              <a:rPr lang="en-GB" dirty="0" smtClean="0"/>
              <a:t>Hadrian A.D. 117 – 138 </a:t>
            </a:r>
            <a:endParaRPr lang="en-GB" dirty="0"/>
          </a:p>
        </p:txBody>
      </p:sp>
      <p:sp>
        <p:nvSpPr>
          <p:cNvPr id="3" name="Inhaltsplatzhalter 2"/>
          <p:cNvSpPr>
            <a:spLocks noGrp="1"/>
          </p:cNvSpPr>
          <p:nvPr>
            <p:ph idx="1"/>
          </p:nvPr>
        </p:nvSpPr>
        <p:spPr>
          <a:xfrm>
            <a:off x="0" y="1484785"/>
            <a:ext cx="9144000" cy="4337792"/>
          </a:xfrm>
        </p:spPr>
        <p:txBody>
          <a:bodyPr>
            <a:normAutofit/>
          </a:bodyPr>
          <a:lstStyle/>
          <a:p>
            <a:r>
              <a:rPr lang="en-GB" dirty="0" err="1" smtClean="0"/>
              <a:t>Sestertius</a:t>
            </a:r>
            <a:r>
              <a:rPr lang="en-GB" dirty="0" smtClean="0"/>
              <a:t> (24,57g), Roma, for 2</a:t>
            </a:r>
            <a:r>
              <a:rPr lang="en-GB" baseline="30000" dirty="0" smtClean="0"/>
              <a:t>nd</a:t>
            </a:r>
            <a:r>
              <a:rPr lang="en-GB" dirty="0" smtClean="0"/>
              <a:t> </a:t>
            </a:r>
            <a:r>
              <a:rPr lang="en-GB" dirty="0" err="1" smtClean="0"/>
              <a:t>Liberalitas</a:t>
            </a:r>
            <a:r>
              <a:rPr lang="en-GB" dirty="0" smtClean="0"/>
              <a:t>, A.D. 118 </a:t>
            </a:r>
            <a:br>
              <a:rPr lang="en-GB" dirty="0" smtClean="0"/>
            </a:br>
            <a:r>
              <a:rPr lang="en-GB" dirty="0" smtClean="0"/>
              <a:t> Av.: IMP CAESAR TRAIANVS - HADRIANVS AVG,</a:t>
            </a:r>
            <a:br>
              <a:rPr lang="en-GB" dirty="0" smtClean="0"/>
            </a:br>
            <a:r>
              <a:rPr lang="en-GB" dirty="0" smtClean="0"/>
              <a:t>Rv.: PONT M-AX TR P-OT COS II // LIBERALITAS AVG / S C</a:t>
            </a:r>
            <a:endParaRPr lang="en-GB" dirty="0"/>
          </a:p>
        </p:txBody>
      </p:sp>
      <p:pic>
        <p:nvPicPr>
          <p:cNvPr id="93186" name="Picture 2" descr="http://www.coinarchives.com/b34d1049d156b4f1e19b95940da6aa17/img/hdrauch/094/image00863.jpg"/>
          <p:cNvPicPr>
            <a:picLocks noChangeAspect="1" noChangeArrowheads="1"/>
          </p:cNvPicPr>
          <p:nvPr/>
        </p:nvPicPr>
        <p:blipFill>
          <a:blip r:embed="rId3" cstate="print"/>
          <a:srcRect/>
          <a:stretch>
            <a:fillRect/>
          </a:stretch>
        </p:blipFill>
        <p:spPr bwMode="auto">
          <a:xfrm>
            <a:off x="0" y="2492896"/>
            <a:ext cx="8891082" cy="4365104"/>
          </a:xfrm>
          <a:prstGeom prst="rect">
            <a:avLst/>
          </a:prstGeom>
          <a:noFill/>
        </p:spPr>
      </p:pic>
    </p:spTree>
  </p:cSld>
  <p:clrMapOvr>
    <a:masterClrMapping/>
  </p:clrMapOvr>
  <p:transition>
    <p:randomBar dir="vert"/>
  </p:transition>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a:xfrm>
            <a:off x="1981200" y="792162"/>
            <a:ext cx="5975175" cy="808038"/>
          </a:xfrm>
        </p:spPr>
        <p:txBody>
          <a:bodyPr>
            <a:normAutofit/>
          </a:bodyPr>
          <a:lstStyle/>
          <a:p>
            <a:r>
              <a:rPr lang="en-GB" dirty="0" err="1" smtClean="0"/>
              <a:t>Antoninus</a:t>
            </a:r>
            <a:r>
              <a:rPr lang="en-GB" dirty="0" smtClean="0"/>
              <a:t> Pius A.D. 138-161</a:t>
            </a:r>
            <a:endParaRPr lang="en-GB" dirty="0"/>
          </a:p>
        </p:txBody>
      </p:sp>
      <p:sp>
        <p:nvSpPr>
          <p:cNvPr id="3" name="Inhaltsplatzhalter 2"/>
          <p:cNvSpPr>
            <a:spLocks noGrp="1"/>
          </p:cNvSpPr>
          <p:nvPr>
            <p:ph idx="1"/>
          </p:nvPr>
        </p:nvSpPr>
        <p:spPr>
          <a:xfrm>
            <a:off x="0" y="1772815"/>
            <a:ext cx="7301753" cy="4049761"/>
          </a:xfrm>
        </p:spPr>
        <p:txBody>
          <a:bodyPr/>
          <a:lstStyle/>
          <a:p>
            <a:r>
              <a:rPr lang="en-GB" dirty="0" smtClean="0"/>
              <a:t>Denarius (3,58g), Roma, 148-149</a:t>
            </a:r>
            <a:br>
              <a:rPr lang="en-GB" dirty="0" smtClean="0"/>
            </a:br>
            <a:r>
              <a:rPr lang="en-GB" dirty="0" err="1" smtClean="0"/>
              <a:t>Rv</a:t>
            </a:r>
            <a:r>
              <a:rPr lang="en-GB" dirty="0" smtClean="0"/>
              <a:t>:  </a:t>
            </a:r>
            <a:r>
              <a:rPr lang="en-GB" dirty="0" err="1" smtClean="0"/>
              <a:t>Annona</a:t>
            </a:r>
            <a:r>
              <a:rPr lang="en-GB" dirty="0" smtClean="0"/>
              <a:t> with ears of grain, </a:t>
            </a:r>
            <a:r>
              <a:rPr lang="en-GB" i="1" dirty="0" err="1" smtClean="0"/>
              <a:t>modius</a:t>
            </a:r>
            <a:r>
              <a:rPr lang="en-GB" dirty="0" smtClean="0"/>
              <a:t>,…</a:t>
            </a:r>
            <a:endParaRPr lang="en-GB" dirty="0"/>
          </a:p>
        </p:txBody>
      </p:sp>
      <p:pic>
        <p:nvPicPr>
          <p:cNvPr id="94210" name="Picture 2" descr="http://www.coinarchives.com/6656a561eec19b1b2b9c9ef332c81d67/img/hdrauch/094/image00903.jpg"/>
          <p:cNvPicPr>
            <a:picLocks noChangeAspect="1" noChangeArrowheads="1"/>
          </p:cNvPicPr>
          <p:nvPr/>
        </p:nvPicPr>
        <p:blipFill>
          <a:blip r:embed="rId2" cstate="print"/>
          <a:srcRect/>
          <a:stretch>
            <a:fillRect/>
          </a:stretch>
        </p:blipFill>
        <p:spPr bwMode="auto">
          <a:xfrm>
            <a:off x="0" y="2952749"/>
            <a:ext cx="7877175" cy="3905251"/>
          </a:xfrm>
          <a:prstGeom prst="rect">
            <a:avLst/>
          </a:prstGeom>
          <a:noFill/>
        </p:spPr>
      </p:pic>
    </p:spTree>
  </p:cSld>
  <p:clrMapOvr>
    <a:masterClrMapping/>
  </p:clrMapOvr>
  <p:transition>
    <p:randomBar dir="vert"/>
  </p:transition>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a:xfrm>
            <a:off x="1981200" y="792162"/>
            <a:ext cx="6335215" cy="808038"/>
          </a:xfrm>
        </p:spPr>
        <p:txBody>
          <a:bodyPr>
            <a:normAutofit/>
          </a:bodyPr>
          <a:lstStyle/>
          <a:p>
            <a:r>
              <a:rPr lang="en-GB" dirty="0" err="1" smtClean="0"/>
              <a:t>Antoninus</a:t>
            </a:r>
            <a:r>
              <a:rPr lang="en-GB" dirty="0" smtClean="0"/>
              <a:t> Pius A.D. 138-161</a:t>
            </a:r>
            <a:endParaRPr lang="en-GB" dirty="0"/>
          </a:p>
        </p:txBody>
      </p:sp>
      <p:sp>
        <p:nvSpPr>
          <p:cNvPr id="3" name="Inhaltsplatzhalter 2"/>
          <p:cNvSpPr>
            <a:spLocks noGrp="1"/>
          </p:cNvSpPr>
          <p:nvPr>
            <p:ph idx="1"/>
          </p:nvPr>
        </p:nvSpPr>
        <p:spPr>
          <a:xfrm>
            <a:off x="0" y="1484785"/>
            <a:ext cx="7301753" cy="4337792"/>
          </a:xfrm>
        </p:spPr>
        <p:txBody>
          <a:bodyPr/>
          <a:lstStyle/>
          <a:p>
            <a:r>
              <a:rPr lang="en-GB" dirty="0" smtClean="0"/>
              <a:t>AE As (11,27g). 154 – 155</a:t>
            </a:r>
            <a:br>
              <a:rPr lang="en-GB" dirty="0" smtClean="0"/>
            </a:br>
            <a:r>
              <a:rPr lang="en-GB" dirty="0" smtClean="0"/>
              <a:t>Os.: ANTONINVS AVG PIVS PP TR P XVIII,</a:t>
            </a:r>
            <a:br>
              <a:rPr lang="en-GB" dirty="0" smtClean="0"/>
            </a:br>
            <a:r>
              <a:rPr lang="en-GB" dirty="0" smtClean="0"/>
              <a:t>Rv.: BRITANN-IA COS IIII / SC, Britannia on rock</a:t>
            </a:r>
            <a:endParaRPr lang="en-GB" dirty="0"/>
          </a:p>
        </p:txBody>
      </p:sp>
      <p:pic>
        <p:nvPicPr>
          <p:cNvPr id="96258" name="Picture 2" descr="http://www.coinarchives.com/6776dca572c24677d898f15dc305d2c4/img/gorny/219/image00416.jpg"/>
          <p:cNvPicPr>
            <a:picLocks noChangeAspect="1" noChangeArrowheads="1"/>
          </p:cNvPicPr>
          <p:nvPr/>
        </p:nvPicPr>
        <p:blipFill>
          <a:blip r:embed="rId2" cstate="print"/>
          <a:srcRect/>
          <a:stretch>
            <a:fillRect/>
          </a:stretch>
        </p:blipFill>
        <p:spPr bwMode="auto">
          <a:xfrm>
            <a:off x="0" y="2636913"/>
            <a:ext cx="8836568" cy="4221088"/>
          </a:xfrm>
          <a:prstGeom prst="rect">
            <a:avLst/>
          </a:prstGeom>
          <a:noFill/>
        </p:spPr>
      </p:pic>
    </p:spTree>
  </p:cSld>
  <p:clrMapOvr>
    <a:masterClrMapping/>
  </p:clrMapOvr>
  <p:transition>
    <p:randomBar dir="vert"/>
  </p:transition>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a:xfrm>
            <a:off x="1981200" y="792162"/>
            <a:ext cx="6623247" cy="808038"/>
          </a:xfrm>
        </p:spPr>
        <p:txBody>
          <a:bodyPr>
            <a:normAutofit/>
          </a:bodyPr>
          <a:lstStyle/>
          <a:p>
            <a:r>
              <a:rPr lang="en-GB" dirty="0" smtClean="0"/>
              <a:t>Marcus Aurelius A.D. 161 - 180</a:t>
            </a:r>
            <a:endParaRPr lang="en-GB" dirty="0"/>
          </a:p>
        </p:txBody>
      </p:sp>
      <p:sp>
        <p:nvSpPr>
          <p:cNvPr id="3" name="Inhaltsplatzhalter 2"/>
          <p:cNvSpPr>
            <a:spLocks noGrp="1"/>
          </p:cNvSpPr>
          <p:nvPr>
            <p:ph idx="1"/>
          </p:nvPr>
        </p:nvSpPr>
        <p:spPr>
          <a:xfrm>
            <a:off x="0" y="1772817"/>
            <a:ext cx="7301753" cy="4049760"/>
          </a:xfrm>
        </p:spPr>
        <p:txBody>
          <a:bodyPr/>
          <a:lstStyle/>
          <a:p>
            <a:r>
              <a:rPr lang="en-GB" dirty="0" smtClean="0"/>
              <a:t>Denarius (2,76g), Roma, Dec.  179 – March 180</a:t>
            </a:r>
            <a:br>
              <a:rPr lang="en-GB" dirty="0" smtClean="0"/>
            </a:br>
            <a:r>
              <a:rPr lang="en-GB" dirty="0" smtClean="0"/>
              <a:t> Victory with wreath and </a:t>
            </a:r>
            <a:r>
              <a:rPr lang="en-GB" dirty="0" err="1" smtClean="0"/>
              <a:t>tropaeum</a:t>
            </a:r>
            <a:r>
              <a:rPr lang="en-GB" dirty="0" smtClean="0"/>
              <a:t> on globe</a:t>
            </a:r>
            <a:endParaRPr lang="en-GB" dirty="0"/>
          </a:p>
        </p:txBody>
      </p:sp>
      <p:pic>
        <p:nvPicPr>
          <p:cNvPr id="97282" name="Picture 2" descr="http://www.coinarchives.com/661981760c2816b0a815132b68043af6/img/hdrauch/094/image00981.jpg"/>
          <p:cNvPicPr>
            <a:picLocks noChangeAspect="1" noChangeArrowheads="1"/>
          </p:cNvPicPr>
          <p:nvPr/>
        </p:nvPicPr>
        <p:blipFill>
          <a:blip r:embed="rId2" cstate="print"/>
          <a:srcRect/>
          <a:stretch>
            <a:fillRect/>
          </a:stretch>
        </p:blipFill>
        <p:spPr bwMode="auto">
          <a:xfrm>
            <a:off x="0" y="2952749"/>
            <a:ext cx="7734300" cy="3905251"/>
          </a:xfrm>
          <a:prstGeom prst="rect">
            <a:avLst/>
          </a:prstGeom>
          <a:noFill/>
        </p:spPr>
      </p:pic>
    </p:spTree>
  </p:cSld>
  <p:clrMapOvr>
    <a:masterClrMapping/>
  </p:clrMapOvr>
  <p:transition>
    <p:randomBar dir="vert"/>
  </p:transition>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a:xfrm>
            <a:off x="1981200" y="792162"/>
            <a:ext cx="6911279" cy="808038"/>
          </a:xfrm>
        </p:spPr>
        <p:txBody>
          <a:bodyPr>
            <a:normAutofit/>
          </a:bodyPr>
          <a:lstStyle/>
          <a:p>
            <a:r>
              <a:rPr lang="en-GB" dirty="0" err="1" smtClean="0"/>
              <a:t>Septimus</a:t>
            </a:r>
            <a:r>
              <a:rPr lang="en-GB" dirty="0" smtClean="0"/>
              <a:t> Severus A.D. 193 - 211</a:t>
            </a:r>
            <a:endParaRPr lang="en-GB" dirty="0"/>
          </a:p>
        </p:txBody>
      </p:sp>
      <p:sp>
        <p:nvSpPr>
          <p:cNvPr id="3" name="Inhaltsplatzhalter 2"/>
          <p:cNvSpPr>
            <a:spLocks noGrp="1"/>
          </p:cNvSpPr>
          <p:nvPr>
            <p:ph idx="1"/>
          </p:nvPr>
        </p:nvSpPr>
        <p:spPr>
          <a:xfrm>
            <a:off x="0" y="1700807"/>
            <a:ext cx="7301753" cy="4121769"/>
          </a:xfrm>
        </p:spPr>
        <p:txBody>
          <a:bodyPr/>
          <a:lstStyle/>
          <a:p>
            <a:r>
              <a:rPr lang="en-GB" dirty="0" err="1" smtClean="0"/>
              <a:t>Aureus</a:t>
            </a:r>
            <a:r>
              <a:rPr lang="en-GB" dirty="0" smtClean="0"/>
              <a:t>, Rome, 195, laureate bust right, </a:t>
            </a:r>
            <a:br>
              <a:rPr lang="en-GB" dirty="0" smtClean="0"/>
            </a:br>
            <a:r>
              <a:rPr lang="en-GB" dirty="0" smtClean="0"/>
              <a:t>rev. Victory advancing left, holding wreath and trophy</a:t>
            </a:r>
            <a:endParaRPr lang="en-GB" dirty="0"/>
          </a:p>
        </p:txBody>
      </p:sp>
      <p:pic>
        <p:nvPicPr>
          <p:cNvPr id="98306" name="Picture 2" descr="http://www.coinarchives.com/d5e6898fcdef2dc1b69a1a13fa74bb14/img/dnw/30_Sep_13/image03067.jpg"/>
          <p:cNvPicPr>
            <a:picLocks noChangeAspect="1" noChangeArrowheads="1"/>
          </p:cNvPicPr>
          <p:nvPr/>
        </p:nvPicPr>
        <p:blipFill>
          <a:blip r:embed="rId2" cstate="print"/>
          <a:srcRect/>
          <a:stretch>
            <a:fillRect/>
          </a:stretch>
        </p:blipFill>
        <p:spPr bwMode="auto">
          <a:xfrm>
            <a:off x="0" y="2659797"/>
            <a:ext cx="8965654" cy="4198203"/>
          </a:xfrm>
          <a:prstGeom prst="rect">
            <a:avLst/>
          </a:prstGeom>
          <a:noFill/>
        </p:spPr>
      </p:pic>
    </p:spTree>
  </p:cSld>
  <p:clrMapOvr>
    <a:masterClrMapping/>
  </p:clrMapOvr>
  <p:transition>
    <p:randomBar dir="vert"/>
  </p:transition>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endParaRPr lang="en-GB"/>
          </a:p>
        </p:txBody>
      </p:sp>
      <p:sp>
        <p:nvSpPr>
          <p:cNvPr id="3" name="Inhaltsplatzhalter 2"/>
          <p:cNvSpPr>
            <a:spLocks noGrp="1"/>
          </p:cNvSpPr>
          <p:nvPr>
            <p:ph idx="1"/>
          </p:nvPr>
        </p:nvSpPr>
        <p:spPr/>
        <p:txBody>
          <a:bodyPr/>
          <a:lstStyle/>
          <a:p>
            <a:endParaRPr lang="en-GB"/>
          </a:p>
        </p:txBody>
      </p:sp>
    </p:spTree>
  </p:cSld>
  <p:clrMapOvr>
    <a:masterClrMapping/>
  </p:clrMapOvr>
  <p:transition>
    <p:randomBar dir="vert"/>
  </p:transition>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https://www.freetheslaves.net/view.image?Id=1985"/>
          <p:cNvPicPr>
            <a:picLocks noChangeAspect="1" noChangeArrowheads="1"/>
          </p:cNvPicPr>
          <p:nvPr/>
        </p:nvPicPr>
        <p:blipFill>
          <a:blip r:embed="rId2" cstate="print"/>
          <a:srcRect/>
          <a:stretch>
            <a:fillRect/>
          </a:stretch>
        </p:blipFill>
        <p:spPr bwMode="auto">
          <a:xfrm>
            <a:off x="41413" y="72008"/>
            <a:ext cx="8995083" cy="6669360"/>
          </a:xfrm>
          <a:prstGeom prst="rect">
            <a:avLst/>
          </a:prstGeom>
          <a:noFill/>
        </p:spPr>
      </p:pic>
      <p:sp>
        <p:nvSpPr>
          <p:cNvPr id="4" name="Titel 3"/>
          <p:cNvSpPr>
            <a:spLocks noGrp="1"/>
          </p:cNvSpPr>
          <p:nvPr>
            <p:ph type="title"/>
          </p:nvPr>
        </p:nvSpPr>
        <p:spPr/>
        <p:txBody>
          <a:bodyPr/>
          <a:lstStyle/>
          <a:p>
            <a:r>
              <a:rPr lang="en-GB" b="1" dirty="0" smtClean="0">
                <a:solidFill>
                  <a:srgbClr val="C00000"/>
                </a:solidFill>
                <a:effectLst>
                  <a:outerShdw blurRad="38100" dist="38100" dir="2700000" algn="tl">
                    <a:srgbClr val="000000">
                      <a:alpha val="43137"/>
                    </a:srgbClr>
                  </a:outerShdw>
                  <a:reflection blurRad="6350" stA="55000" endA="300" endPos="25500" dir="5400000" sy="-100000" algn="bl" rotWithShape="0"/>
                </a:effectLst>
              </a:rPr>
              <a:t>Roman economy: Mining</a:t>
            </a:r>
            <a:endParaRPr lang="en-GB" b="1" dirty="0">
              <a:solidFill>
                <a:srgbClr val="C00000"/>
              </a:solidFill>
              <a:effectLst>
                <a:outerShdw blurRad="38100" dist="38100" dir="2700000" algn="tl">
                  <a:srgbClr val="000000">
                    <a:alpha val="43137"/>
                  </a:srgbClr>
                </a:outerShdw>
                <a:reflection blurRad="6350" stA="55000" endA="300" endPos="25500" dir="5400000" sy="-100000" algn="bl" rotWithShape="0"/>
              </a:effectLst>
            </a:endParaRPr>
          </a:p>
        </p:txBody>
      </p:sp>
      <p:sp>
        <p:nvSpPr>
          <p:cNvPr id="5" name="Textplatzhalter 4"/>
          <p:cNvSpPr>
            <a:spLocks noGrp="1"/>
          </p:cNvSpPr>
          <p:nvPr>
            <p:ph type="body" idx="1"/>
          </p:nvPr>
        </p:nvSpPr>
        <p:spPr/>
        <p:txBody>
          <a:bodyPr/>
          <a:lstStyle/>
          <a:p>
            <a:endParaRPr lang="en-GB" dirty="0"/>
          </a:p>
        </p:txBody>
      </p:sp>
    </p:spTree>
  </p:cSld>
  <p:clrMapOvr>
    <a:masterClrMapping/>
  </p:clrMapOvr>
  <p:transition>
    <p:randomBar dir="vert"/>
  </p:transition>
  <p:timing>
    <p:tnLst>
      <p:par>
        <p:cTn id="1" dur="indefinite" restart="never" nodeType="tmRoot"/>
      </p:par>
    </p:tnLst>
  </p:timing>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el 3"/>
          <p:cNvSpPr>
            <a:spLocks noGrp="1"/>
          </p:cNvSpPr>
          <p:nvPr>
            <p:ph type="title"/>
          </p:nvPr>
        </p:nvSpPr>
        <p:spPr/>
        <p:txBody>
          <a:bodyPr/>
          <a:lstStyle/>
          <a:p>
            <a:r>
              <a:rPr lang="en-GB" dirty="0" smtClean="0"/>
              <a:t>Mining</a:t>
            </a:r>
            <a:endParaRPr lang="en-GB" dirty="0"/>
          </a:p>
        </p:txBody>
      </p:sp>
      <p:sp>
        <p:nvSpPr>
          <p:cNvPr id="5" name="Inhaltsplatzhalter 4"/>
          <p:cNvSpPr>
            <a:spLocks noGrp="1"/>
          </p:cNvSpPr>
          <p:nvPr>
            <p:ph idx="1"/>
          </p:nvPr>
        </p:nvSpPr>
        <p:spPr/>
        <p:txBody>
          <a:bodyPr/>
          <a:lstStyle/>
          <a:p>
            <a:r>
              <a:rPr lang="en-GB" dirty="0" smtClean="0"/>
              <a:t>Gold</a:t>
            </a:r>
          </a:p>
          <a:p>
            <a:r>
              <a:rPr lang="en-GB" dirty="0" smtClean="0"/>
              <a:t>Silver</a:t>
            </a:r>
          </a:p>
          <a:p>
            <a:r>
              <a:rPr lang="en-GB" dirty="0" smtClean="0"/>
              <a:t>Iron</a:t>
            </a:r>
          </a:p>
          <a:p>
            <a:r>
              <a:rPr lang="en-GB" dirty="0" smtClean="0"/>
              <a:t>Copper</a:t>
            </a:r>
          </a:p>
          <a:p>
            <a:r>
              <a:rPr lang="en-GB" dirty="0" smtClean="0"/>
              <a:t>Tin </a:t>
            </a:r>
          </a:p>
          <a:p>
            <a:r>
              <a:rPr lang="en-GB" dirty="0" smtClean="0"/>
              <a:t>Lead</a:t>
            </a:r>
            <a:endParaRPr lang="en-GB" dirty="0"/>
          </a:p>
        </p:txBody>
      </p:sp>
      <p:sp>
        <p:nvSpPr>
          <p:cNvPr id="6" name="Textfeld 5"/>
          <p:cNvSpPr txBox="1"/>
          <p:nvPr/>
        </p:nvSpPr>
        <p:spPr>
          <a:xfrm>
            <a:off x="5724128" y="2420888"/>
            <a:ext cx="2952328" cy="2308324"/>
          </a:xfrm>
          <a:prstGeom prst="rect">
            <a:avLst/>
          </a:prstGeom>
          <a:noFill/>
        </p:spPr>
        <p:txBody>
          <a:bodyPr wrap="square" rtlCol="0">
            <a:spAutoFit/>
          </a:bodyPr>
          <a:lstStyle/>
          <a:p>
            <a:r>
              <a:rPr lang="en-GB" dirty="0" smtClean="0">
                <a:solidFill>
                  <a:schemeClr val="tx2">
                    <a:lumMod val="20000"/>
                    <a:lumOff val="80000"/>
                  </a:schemeClr>
                </a:solidFill>
              </a:rPr>
              <a:t>To what extent did the desire for mineral resources affect Roman foreign policy? </a:t>
            </a:r>
          </a:p>
          <a:p>
            <a:endParaRPr lang="en-GB" dirty="0" smtClean="0">
              <a:solidFill>
                <a:schemeClr val="tx2">
                  <a:lumMod val="20000"/>
                  <a:lumOff val="80000"/>
                </a:schemeClr>
              </a:solidFill>
            </a:endParaRPr>
          </a:p>
          <a:p>
            <a:r>
              <a:rPr lang="en-GB" dirty="0" err="1" smtClean="0">
                <a:solidFill>
                  <a:schemeClr val="tx2">
                    <a:lumMod val="20000"/>
                    <a:lumOff val="80000"/>
                  </a:schemeClr>
                </a:solidFill>
              </a:rPr>
              <a:t>Caes</a:t>
            </a:r>
            <a:r>
              <a:rPr lang="en-GB" dirty="0" smtClean="0">
                <a:solidFill>
                  <a:schemeClr val="tx2">
                    <a:lumMod val="20000"/>
                    <a:lumOff val="80000"/>
                  </a:schemeClr>
                </a:solidFill>
              </a:rPr>
              <a:t>. BG 5.12</a:t>
            </a:r>
          </a:p>
          <a:p>
            <a:r>
              <a:rPr lang="en-GB" dirty="0" smtClean="0">
                <a:solidFill>
                  <a:schemeClr val="tx2">
                    <a:lumMod val="20000"/>
                    <a:lumOff val="80000"/>
                  </a:schemeClr>
                </a:solidFill>
              </a:rPr>
              <a:t>“… Tin is produced in the midland regions; in the maritime, iron; …”</a:t>
            </a:r>
            <a:endParaRPr lang="en-GB" dirty="0">
              <a:solidFill>
                <a:schemeClr val="tx2">
                  <a:lumMod val="20000"/>
                  <a:lumOff val="80000"/>
                </a:schemeClr>
              </a:solidFill>
            </a:endParaRPr>
          </a:p>
        </p:txBody>
      </p:sp>
    </p:spTree>
  </p:cSld>
  <p:clrMapOvr>
    <a:masterClrMapping/>
  </p:clrMapOvr>
  <p:transition>
    <p:randomBar dir="vert"/>
  </p:transition>
  <p:timing>
    <p:tnLst>
      <p:par>
        <p:cTn id="1" dur="indefinite" restart="never" nodeType="tmRoot"/>
      </p:par>
    </p:tn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r>
              <a:rPr lang="en-GB" dirty="0" smtClean="0"/>
              <a:t>Mining techniques</a:t>
            </a:r>
            <a:endParaRPr lang="en-GB" dirty="0"/>
          </a:p>
        </p:txBody>
      </p:sp>
      <p:sp>
        <p:nvSpPr>
          <p:cNvPr id="3" name="Inhaltsplatzhalter 2"/>
          <p:cNvSpPr>
            <a:spLocks noGrp="1"/>
          </p:cNvSpPr>
          <p:nvPr>
            <p:ph idx="1"/>
          </p:nvPr>
        </p:nvSpPr>
        <p:spPr>
          <a:xfrm>
            <a:off x="0" y="1916832"/>
            <a:ext cx="5015753" cy="3841375"/>
          </a:xfrm>
        </p:spPr>
        <p:txBody>
          <a:bodyPr/>
          <a:lstStyle/>
          <a:p>
            <a:r>
              <a:rPr lang="en-GB" dirty="0" smtClean="0"/>
              <a:t>Pliny NH 33.66</a:t>
            </a:r>
            <a:br>
              <a:rPr lang="en-GB" dirty="0" smtClean="0"/>
            </a:br>
            <a:r>
              <a:rPr lang="en-GB" dirty="0" smtClean="0"/>
              <a:t/>
            </a:r>
            <a:br>
              <a:rPr lang="en-GB" dirty="0" smtClean="0"/>
            </a:br>
            <a:r>
              <a:rPr lang="en-GB" dirty="0" smtClean="0"/>
              <a:t>"Gold in our part of the world ... is found in three ways: first, in river deposits. ... No gold is more refined, for it is thoroughly polished by the very flow of the stream and by wear. The other methods are to mine it in excavated shafts or to look for it in the debris of undermined mountains.”</a:t>
            </a:r>
            <a:endParaRPr lang="en-GB" dirty="0"/>
          </a:p>
        </p:txBody>
      </p:sp>
      <p:sp>
        <p:nvSpPr>
          <p:cNvPr id="4" name="Textfeld 3"/>
          <p:cNvSpPr txBox="1"/>
          <p:nvPr/>
        </p:nvSpPr>
        <p:spPr>
          <a:xfrm>
            <a:off x="6263680" y="1124744"/>
            <a:ext cx="2880320" cy="369332"/>
          </a:xfrm>
          <a:prstGeom prst="rect">
            <a:avLst/>
          </a:prstGeom>
          <a:noFill/>
        </p:spPr>
        <p:txBody>
          <a:bodyPr wrap="square" rtlCol="0">
            <a:spAutoFit/>
          </a:bodyPr>
          <a:lstStyle/>
          <a:p>
            <a:pPr algn="r"/>
            <a:r>
              <a:rPr lang="en-GB" dirty="0" smtClean="0">
                <a:solidFill>
                  <a:schemeClr val="tx2">
                    <a:lumMod val="20000"/>
                    <a:lumOff val="80000"/>
                  </a:schemeClr>
                </a:solidFill>
              </a:rPr>
              <a:t>surface mining</a:t>
            </a:r>
            <a:endParaRPr lang="en-GB" dirty="0">
              <a:solidFill>
                <a:schemeClr val="tx2">
                  <a:lumMod val="20000"/>
                  <a:lumOff val="80000"/>
                </a:schemeClr>
              </a:solidFill>
            </a:endParaRPr>
          </a:p>
        </p:txBody>
      </p:sp>
      <p:pic>
        <p:nvPicPr>
          <p:cNvPr id="1026" name="Picture 2" descr="File:Panorámica de Las Médulas.jpg"/>
          <p:cNvPicPr>
            <a:picLocks noChangeAspect="1" noChangeArrowheads="1"/>
          </p:cNvPicPr>
          <p:nvPr/>
        </p:nvPicPr>
        <p:blipFill>
          <a:blip r:embed="rId2" cstate="print"/>
          <a:srcRect/>
          <a:stretch>
            <a:fillRect/>
          </a:stretch>
        </p:blipFill>
        <p:spPr bwMode="auto">
          <a:xfrm>
            <a:off x="4980045" y="1556792"/>
            <a:ext cx="4146207" cy="3109655"/>
          </a:xfrm>
          <a:prstGeom prst="rect">
            <a:avLst/>
          </a:prstGeom>
          <a:noFill/>
        </p:spPr>
      </p:pic>
      <p:pic>
        <p:nvPicPr>
          <p:cNvPr id="1028" name="Picture 4" descr="http://www.unc.edu/%7Eduncan/personal/roman_mining/mine2.gif"/>
          <p:cNvPicPr>
            <a:picLocks noChangeAspect="1" noChangeArrowheads="1"/>
          </p:cNvPicPr>
          <p:nvPr/>
        </p:nvPicPr>
        <p:blipFill>
          <a:blip r:embed="rId3" cstate="print"/>
          <a:srcRect/>
          <a:stretch>
            <a:fillRect/>
          </a:stretch>
        </p:blipFill>
        <p:spPr bwMode="auto">
          <a:xfrm>
            <a:off x="5148064" y="4797152"/>
            <a:ext cx="3810000" cy="1905000"/>
          </a:xfrm>
          <a:prstGeom prst="rect">
            <a:avLst/>
          </a:prstGeom>
          <a:noFill/>
        </p:spPr>
      </p:pic>
      <p:sp>
        <p:nvSpPr>
          <p:cNvPr id="9" name="Rechteck 8"/>
          <p:cNvSpPr/>
          <p:nvPr/>
        </p:nvSpPr>
        <p:spPr>
          <a:xfrm>
            <a:off x="611560" y="6211669"/>
            <a:ext cx="4572000" cy="646331"/>
          </a:xfrm>
          <a:prstGeom prst="rect">
            <a:avLst/>
          </a:prstGeom>
        </p:spPr>
        <p:txBody>
          <a:bodyPr>
            <a:spAutoFit/>
          </a:bodyPr>
          <a:lstStyle/>
          <a:p>
            <a:pPr algn="r"/>
            <a:r>
              <a:rPr lang="en-GB" dirty="0" smtClean="0">
                <a:solidFill>
                  <a:schemeClr val="tx2">
                    <a:lumMod val="20000"/>
                    <a:lumOff val="80000"/>
                  </a:schemeClr>
                </a:solidFill>
              </a:rPr>
              <a:t>deep-vein mining, was the most difficult and dangerous</a:t>
            </a:r>
            <a:endParaRPr lang="en-GB" dirty="0">
              <a:solidFill>
                <a:schemeClr val="tx2">
                  <a:lumMod val="20000"/>
                  <a:lumOff val="80000"/>
                </a:schemeClr>
              </a:solidFill>
            </a:endParaRPr>
          </a:p>
        </p:txBody>
      </p:sp>
    </p:spTree>
  </p:cSld>
  <p:clrMapOvr>
    <a:masterClrMapping/>
  </p:clrMapOvr>
  <p:transition>
    <p:randomBar dir="vert"/>
  </p:transition>
  <p:timing>
    <p:tnLst>
      <p:par>
        <p:cTn id="1" dur="indefinite" restart="never" nodeType="tmRoot"/>
      </p:par>
    </p:tnLst>
  </p:timing>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endParaRPr lang="en-GB"/>
          </a:p>
        </p:txBody>
      </p:sp>
      <p:sp>
        <p:nvSpPr>
          <p:cNvPr id="3" name="Inhaltsplatzhalter 2"/>
          <p:cNvSpPr>
            <a:spLocks noGrp="1"/>
          </p:cNvSpPr>
          <p:nvPr>
            <p:ph idx="1"/>
          </p:nvPr>
        </p:nvSpPr>
        <p:spPr>
          <a:xfrm>
            <a:off x="179512" y="2060848"/>
            <a:ext cx="5015753" cy="3841375"/>
          </a:xfrm>
        </p:spPr>
        <p:txBody>
          <a:bodyPr>
            <a:normAutofit fontScale="92500"/>
          </a:bodyPr>
          <a:lstStyle/>
          <a:p>
            <a:r>
              <a:rPr lang="en-GB" dirty="0" err="1" smtClean="0"/>
              <a:t>Diodorus</a:t>
            </a:r>
            <a:r>
              <a:rPr lang="en-GB" dirty="0" smtClean="0"/>
              <a:t> 5.36-38 :</a:t>
            </a:r>
            <a:br>
              <a:rPr lang="en-GB" dirty="0" smtClean="0"/>
            </a:br>
            <a:endParaRPr lang="en-GB" dirty="0" smtClean="0"/>
          </a:p>
          <a:p>
            <a:r>
              <a:rPr lang="en-GB" dirty="0" smtClean="0"/>
              <a:t>"...opening shafts up in many places and digging deep into the earth, [they] search for the strata rich in silver and gold. They carry on not only for a great distance, but also to great depth, extending their diggings for many </a:t>
            </a:r>
            <a:r>
              <a:rPr lang="en-GB" dirty="0" err="1" smtClean="0"/>
              <a:t>stades</a:t>
            </a:r>
            <a:r>
              <a:rPr lang="en-GB" dirty="0" smtClean="0"/>
              <a:t> and driving on galleries branching and bending in various directions, bringing up from the depths the ore which provides them with gain.”</a:t>
            </a:r>
            <a:endParaRPr lang="en-GB" dirty="0"/>
          </a:p>
        </p:txBody>
      </p:sp>
      <p:pic>
        <p:nvPicPr>
          <p:cNvPr id="4" name="Picture 2" descr="File:Panorámica de Las Médulas.jpg"/>
          <p:cNvPicPr>
            <a:picLocks noChangeAspect="1" noChangeArrowheads="1"/>
          </p:cNvPicPr>
          <p:nvPr/>
        </p:nvPicPr>
        <p:blipFill>
          <a:blip r:embed="rId2" cstate="print"/>
          <a:srcRect/>
          <a:stretch>
            <a:fillRect/>
          </a:stretch>
        </p:blipFill>
        <p:spPr bwMode="auto">
          <a:xfrm>
            <a:off x="4980045" y="1556792"/>
            <a:ext cx="4146207" cy="3109655"/>
          </a:xfrm>
          <a:prstGeom prst="rect">
            <a:avLst/>
          </a:prstGeom>
          <a:noFill/>
        </p:spPr>
      </p:pic>
      <p:pic>
        <p:nvPicPr>
          <p:cNvPr id="5" name="Picture 4" descr="http://www.unc.edu/%7Eduncan/personal/roman_mining/mine2.gif"/>
          <p:cNvPicPr>
            <a:picLocks noChangeAspect="1" noChangeArrowheads="1"/>
          </p:cNvPicPr>
          <p:nvPr/>
        </p:nvPicPr>
        <p:blipFill>
          <a:blip r:embed="rId3" cstate="print"/>
          <a:srcRect/>
          <a:stretch>
            <a:fillRect/>
          </a:stretch>
        </p:blipFill>
        <p:spPr bwMode="auto">
          <a:xfrm>
            <a:off x="5148064" y="4797152"/>
            <a:ext cx="3810000" cy="1905000"/>
          </a:xfrm>
          <a:prstGeom prst="rect">
            <a:avLst/>
          </a:prstGeom>
          <a:noFill/>
        </p:spPr>
      </p:pic>
    </p:spTree>
  </p:cSld>
  <p:clrMapOvr>
    <a:masterClrMapping/>
  </p:clrMapOvr>
  <p:transition>
    <p:randomBar dir="vert"/>
  </p:transition>
  <p:timing>
    <p:tnLst>
      <p:par>
        <p:cTn id="1" dur="indefinite" restart="never" nodeType="tmRoot"/>
      </p:par>
    </p:tnLst>
  </p:timing>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2226" name="Picture 2" descr="http://www.ugr.es/~arqueologyterritorio/Imagenes/Imags2/cArboled/Arboled4.jpg"/>
          <p:cNvPicPr>
            <a:picLocks noChangeAspect="1" noChangeArrowheads="1"/>
          </p:cNvPicPr>
          <p:nvPr/>
        </p:nvPicPr>
        <p:blipFill>
          <a:blip r:embed="rId2" cstate="print">
            <a:clrChange>
              <a:clrFrom>
                <a:srgbClr val="FFFFFF"/>
              </a:clrFrom>
              <a:clrTo>
                <a:srgbClr val="FFFFFF">
                  <a:alpha val="0"/>
                </a:srgbClr>
              </a:clrTo>
            </a:clrChange>
          </a:blip>
          <a:srcRect/>
          <a:stretch>
            <a:fillRect/>
          </a:stretch>
        </p:blipFill>
        <p:spPr bwMode="auto">
          <a:xfrm>
            <a:off x="1133313" y="404664"/>
            <a:ext cx="8010687" cy="6453336"/>
          </a:xfrm>
          <a:prstGeom prst="rect">
            <a:avLst/>
          </a:prstGeom>
          <a:noFill/>
        </p:spPr>
      </p:pic>
      <p:sp>
        <p:nvSpPr>
          <p:cNvPr id="2" name="Titel 1"/>
          <p:cNvSpPr>
            <a:spLocks noGrp="1"/>
          </p:cNvSpPr>
          <p:nvPr>
            <p:ph type="title"/>
          </p:nvPr>
        </p:nvSpPr>
        <p:spPr/>
        <p:txBody>
          <a:bodyPr/>
          <a:lstStyle/>
          <a:p>
            <a:endParaRPr lang="en-GB"/>
          </a:p>
        </p:txBody>
      </p:sp>
      <p:sp>
        <p:nvSpPr>
          <p:cNvPr id="3" name="Inhaltsplatzhalter 2"/>
          <p:cNvSpPr>
            <a:spLocks noGrp="1"/>
          </p:cNvSpPr>
          <p:nvPr>
            <p:ph idx="1"/>
          </p:nvPr>
        </p:nvSpPr>
        <p:spPr>
          <a:xfrm>
            <a:off x="0" y="5661248"/>
            <a:ext cx="5015753" cy="864096"/>
          </a:xfrm>
        </p:spPr>
        <p:txBody>
          <a:bodyPr>
            <a:normAutofit/>
          </a:bodyPr>
          <a:lstStyle/>
          <a:p>
            <a:r>
              <a:rPr lang="en-GB" sz="1800" dirty="0" smtClean="0"/>
              <a:t>bas-relief of </a:t>
            </a:r>
            <a:r>
              <a:rPr lang="en-GB" sz="1800" dirty="0" err="1" smtClean="0"/>
              <a:t>Palazuelos</a:t>
            </a:r>
            <a:r>
              <a:rPr lang="en-GB" sz="1800" dirty="0" smtClean="0"/>
              <a:t/>
            </a:r>
            <a:br>
              <a:rPr lang="en-GB" sz="1800" dirty="0" smtClean="0"/>
            </a:br>
            <a:r>
              <a:rPr lang="en-GB" sz="1800" dirty="0" err="1" smtClean="0"/>
              <a:t>Baetica</a:t>
            </a:r>
            <a:endParaRPr lang="en-GB" sz="1800" dirty="0"/>
          </a:p>
        </p:txBody>
      </p:sp>
      <p:sp>
        <p:nvSpPr>
          <p:cNvPr id="5" name="Rechteck 4"/>
          <p:cNvSpPr/>
          <p:nvPr/>
        </p:nvSpPr>
        <p:spPr>
          <a:xfrm>
            <a:off x="0" y="2274838"/>
            <a:ext cx="4572000" cy="2308324"/>
          </a:xfrm>
          <a:prstGeom prst="rect">
            <a:avLst/>
          </a:prstGeom>
        </p:spPr>
        <p:txBody>
          <a:bodyPr>
            <a:spAutoFit/>
          </a:bodyPr>
          <a:lstStyle/>
          <a:p>
            <a:r>
              <a:rPr lang="en-GB" dirty="0" smtClean="0">
                <a:solidFill>
                  <a:schemeClr val="tx2">
                    <a:lumMod val="20000"/>
                    <a:lumOff val="80000"/>
                  </a:schemeClr>
                </a:solidFill>
              </a:rPr>
              <a:t>miners </a:t>
            </a:r>
          </a:p>
          <a:p>
            <a:r>
              <a:rPr lang="en-GB" dirty="0" smtClean="0">
                <a:solidFill>
                  <a:schemeClr val="tx2">
                    <a:lumMod val="20000"/>
                    <a:lumOff val="80000"/>
                  </a:schemeClr>
                </a:solidFill>
              </a:rPr>
              <a:t>dressed in tunics </a:t>
            </a:r>
            <a:br>
              <a:rPr lang="en-GB" dirty="0" smtClean="0">
                <a:solidFill>
                  <a:schemeClr val="tx2">
                    <a:lumMod val="20000"/>
                    <a:lumOff val="80000"/>
                  </a:schemeClr>
                </a:solidFill>
              </a:rPr>
            </a:br>
            <a:r>
              <a:rPr lang="en-GB" dirty="0" smtClean="0">
                <a:solidFill>
                  <a:schemeClr val="tx2">
                    <a:lumMod val="20000"/>
                    <a:lumOff val="80000"/>
                  </a:schemeClr>
                </a:solidFill>
              </a:rPr>
              <a:t>with aprons </a:t>
            </a:r>
            <a:br>
              <a:rPr lang="en-GB" dirty="0" smtClean="0">
                <a:solidFill>
                  <a:schemeClr val="tx2">
                    <a:lumMod val="20000"/>
                    <a:lumOff val="80000"/>
                  </a:schemeClr>
                </a:solidFill>
              </a:rPr>
            </a:br>
            <a:r>
              <a:rPr lang="en-GB" dirty="0" smtClean="0">
                <a:solidFill>
                  <a:schemeClr val="tx2">
                    <a:lumMod val="20000"/>
                    <a:lumOff val="80000"/>
                  </a:schemeClr>
                </a:solidFill>
              </a:rPr>
              <a:t>of (presumably) leather </a:t>
            </a:r>
            <a:br>
              <a:rPr lang="en-GB" dirty="0" smtClean="0">
                <a:solidFill>
                  <a:schemeClr val="tx2">
                    <a:lumMod val="20000"/>
                    <a:lumOff val="80000"/>
                  </a:schemeClr>
                </a:solidFill>
              </a:rPr>
            </a:br>
            <a:r>
              <a:rPr lang="en-GB" dirty="0" smtClean="0">
                <a:solidFill>
                  <a:schemeClr val="tx2">
                    <a:lumMod val="20000"/>
                    <a:lumOff val="80000"/>
                  </a:schemeClr>
                </a:solidFill>
              </a:rPr>
              <a:t>to protect themselves.</a:t>
            </a:r>
          </a:p>
          <a:p>
            <a:r>
              <a:rPr lang="en-GB" dirty="0" smtClean="0">
                <a:solidFill>
                  <a:schemeClr val="tx2">
                    <a:lumMod val="20000"/>
                    <a:lumOff val="80000"/>
                  </a:schemeClr>
                </a:solidFill>
              </a:rPr>
              <a:t>Carry:</a:t>
            </a:r>
          </a:p>
          <a:p>
            <a:r>
              <a:rPr lang="en-GB" dirty="0" smtClean="0">
                <a:solidFill>
                  <a:schemeClr val="tx2">
                    <a:lumMod val="20000"/>
                    <a:lumOff val="80000"/>
                  </a:schemeClr>
                </a:solidFill>
              </a:rPr>
              <a:t>tong, oil can or bell,</a:t>
            </a:r>
            <a:br>
              <a:rPr lang="en-GB" dirty="0" smtClean="0">
                <a:solidFill>
                  <a:schemeClr val="tx2">
                    <a:lumMod val="20000"/>
                    <a:lumOff val="80000"/>
                  </a:schemeClr>
                </a:solidFill>
              </a:rPr>
            </a:br>
            <a:r>
              <a:rPr lang="en-GB" dirty="0" smtClean="0">
                <a:solidFill>
                  <a:schemeClr val="tx2">
                    <a:lumMod val="20000"/>
                    <a:lumOff val="80000"/>
                  </a:schemeClr>
                </a:solidFill>
              </a:rPr>
              <a:t> pick, a lamp</a:t>
            </a:r>
            <a:endParaRPr lang="en-GB" dirty="0">
              <a:solidFill>
                <a:schemeClr val="tx2">
                  <a:lumMod val="20000"/>
                  <a:lumOff val="80000"/>
                </a:schemeClr>
              </a:solidFill>
            </a:endParaRPr>
          </a:p>
        </p:txBody>
      </p:sp>
    </p:spTree>
  </p:cSld>
  <p:clrMapOvr>
    <a:masterClrMapping/>
  </p:clrMapOvr>
  <p:transition>
    <p:randomBar dir="vert"/>
  </p:transition>
  <p:timing>
    <p:tnLst>
      <p:par>
        <p:cTn id="1" dur="indefinite" restart="never" nodeType="tmRoot"/>
      </p:par>
    </p:tnLst>
  </p:timing>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4274" name="Picture 2" descr="20120228-Rosia_Montana_Roman_Gold_Mines 2.jpg"/>
          <p:cNvPicPr>
            <a:picLocks noChangeAspect="1" noChangeArrowheads="1"/>
          </p:cNvPicPr>
          <p:nvPr/>
        </p:nvPicPr>
        <p:blipFill>
          <a:blip r:embed="rId2" cstate="print"/>
          <a:srcRect/>
          <a:stretch>
            <a:fillRect/>
          </a:stretch>
        </p:blipFill>
        <p:spPr bwMode="auto">
          <a:xfrm>
            <a:off x="3112513" y="260648"/>
            <a:ext cx="6031488" cy="4536504"/>
          </a:xfrm>
          <a:prstGeom prst="rect">
            <a:avLst/>
          </a:prstGeom>
          <a:noFill/>
        </p:spPr>
      </p:pic>
      <p:sp>
        <p:nvSpPr>
          <p:cNvPr id="5" name="Rechteck 4"/>
          <p:cNvSpPr/>
          <p:nvPr/>
        </p:nvSpPr>
        <p:spPr>
          <a:xfrm>
            <a:off x="5436096" y="4869160"/>
            <a:ext cx="3530134" cy="923330"/>
          </a:xfrm>
          <a:prstGeom prst="rect">
            <a:avLst/>
          </a:prstGeom>
        </p:spPr>
        <p:txBody>
          <a:bodyPr wrap="none">
            <a:spAutoFit/>
          </a:bodyPr>
          <a:lstStyle/>
          <a:p>
            <a:r>
              <a:rPr lang="en-GB" dirty="0" err="1" smtClean="0">
                <a:solidFill>
                  <a:schemeClr val="tx2">
                    <a:lumMod val="20000"/>
                    <a:lumOff val="80000"/>
                  </a:schemeClr>
                </a:solidFill>
              </a:rPr>
              <a:t>Rosia</a:t>
            </a:r>
            <a:r>
              <a:rPr lang="en-GB" dirty="0" smtClean="0">
                <a:solidFill>
                  <a:schemeClr val="tx2">
                    <a:lumMod val="20000"/>
                    <a:lumOff val="80000"/>
                  </a:schemeClr>
                </a:solidFill>
              </a:rPr>
              <a:t> Montana Roman Gold Mines</a:t>
            </a:r>
          </a:p>
          <a:p>
            <a:r>
              <a:rPr lang="en-GB" dirty="0" smtClean="0">
                <a:solidFill>
                  <a:schemeClr val="tx2">
                    <a:lumMod val="20000"/>
                    <a:lumOff val="80000"/>
                  </a:schemeClr>
                </a:solidFill>
              </a:rPr>
              <a:t>Roman since 206 B.C.</a:t>
            </a:r>
          </a:p>
          <a:p>
            <a:r>
              <a:rPr lang="en-GB" dirty="0" smtClean="0">
                <a:solidFill>
                  <a:schemeClr val="tx2">
                    <a:lumMod val="20000"/>
                    <a:lumOff val="80000"/>
                  </a:schemeClr>
                </a:solidFill>
              </a:rPr>
              <a:t>peak: A.D. 70 – 180 </a:t>
            </a:r>
            <a:endParaRPr lang="en-GB" dirty="0">
              <a:solidFill>
                <a:schemeClr val="tx2">
                  <a:lumMod val="20000"/>
                  <a:lumOff val="80000"/>
                </a:schemeClr>
              </a:solidFill>
            </a:endParaRPr>
          </a:p>
        </p:txBody>
      </p:sp>
      <p:sp>
        <p:nvSpPr>
          <p:cNvPr id="3" name="Inhaltsplatzhalter 2"/>
          <p:cNvSpPr>
            <a:spLocks noGrp="1"/>
          </p:cNvSpPr>
          <p:nvPr>
            <p:ph idx="1"/>
          </p:nvPr>
        </p:nvSpPr>
        <p:spPr>
          <a:xfrm>
            <a:off x="107505" y="332656"/>
            <a:ext cx="3456384" cy="3841375"/>
          </a:xfrm>
        </p:spPr>
        <p:txBody>
          <a:bodyPr/>
          <a:lstStyle/>
          <a:p>
            <a:r>
              <a:rPr lang="en-GB" dirty="0" smtClean="0"/>
              <a:t>Theophrastus, </a:t>
            </a:r>
            <a:r>
              <a:rPr lang="en-GB" i="1" dirty="0" smtClean="0"/>
              <a:t>On Stones</a:t>
            </a:r>
            <a:r>
              <a:rPr lang="en-GB" dirty="0" smtClean="0"/>
              <a:t> 63 (on mining clay):</a:t>
            </a:r>
          </a:p>
          <a:p>
            <a:r>
              <a:rPr lang="en-GB" dirty="0" smtClean="0"/>
              <a:t>"It is not possible for someone to stand upright while digging in the Samian deposits, but he must dig while on his back or side"</a:t>
            </a:r>
            <a:endParaRPr lang="en-GB" dirty="0"/>
          </a:p>
        </p:txBody>
      </p:sp>
    </p:spTree>
  </p:cSld>
  <p:clrMapOvr>
    <a:masterClrMapping/>
  </p:clrMapOvr>
  <p:transition>
    <p:randomBar dir="vert"/>
  </p:transition>
  <p:timing>
    <p:tnLst>
      <p:par>
        <p:cTn id="1" dur="indefinite" restart="never" nodeType="tmRoot"/>
      </p:par>
    </p:tnLst>
  </p:timing>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endParaRPr lang="en-GB"/>
          </a:p>
        </p:txBody>
      </p:sp>
      <p:sp>
        <p:nvSpPr>
          <p:cNvPr id="3" name="Inhaltsplatzhalter 2"/>
          <p:cNvSpPr>
            <a:spLocks noGrp="1"/>
          </p:cNvSpPr>
          <p:nvPr>
            <p:ph idx="1"/>
          </p:nvPr>
        </p:nvSpPr>
        <p:spPr>
          <a:xfrm>
            <a:off x="4128247" y="1844824"/>
            <a:ext cx="5015753" cy="4752528"/>
          </a:xfrm>
        </p:spPr>
        <p:txBody>
          <a:bodyPr>
            <a:normAutofit fontScale="92500" lnSpcReduction="10000"/>
          </a:bodyPr>
          <a:lstStyle/>
          <a:p>
            <a:r>
              <a:rPr lang="en-GB" dirty="0" smtClean="0"/>
              <a:t>ventilation problems -  deep-vein mining</a:t>
            </a:r>
          </a:p>
          <a:p>
            <a:r>
              <a:rPr lang="en-GB" dirty="0" smtClean="0"/>
              <a:t> Pliny 33.98: </a:t>
            </a:r>
            <a:br>
              <a:rPr lang="en-GB" dirty="0" smtClean="0"/>
            </a:br>
            <a:r>
              <a:rPr lang="en-GB" dirty="0" smtClean="0"/>
              <a:t>"The fumes from silver mines are harmful to all animals“</a:t>
            </a:r>
          </a:p>
          <a:p>
            <a:r>
              <a:rPr lang="en-GB" dirty="0" smtClean="0"/>
              <a:t>Pliny NH 33.98</a:t>
            </a:r>
            <a:br>
              <a:rPr lang="en-GB" dirty="0" smtClean="0"/>
            </a:br>
            <a:r>
              <a:rPr lang="en-GB" dirty="0" smtClean="0"/>
              <a:t>“when well shafts have been sunk deep, fumes of </a:t>
            </a:r>
            <a:r>
              <a:rPr lang="en-GB" dirty="0" err="1" smtClean="0"/>
              <a:t>sulfur</a:t>
            </a:r>
            <a:r>
              <a:rPr lang="en-GB" dirty="0" smtClean="0"/>
              <a:t> or alum rush up to meet the diggers and kill them.”</a:t>
            </a:r>
          </a:p>
          <a:p>
            <a:r>
              <a:rPr lang="en-GB" dirty="0" smtClean="0"/>
              <a:t>also cf. Lucretius 6.808-815</a:t>
            </a:r>
          </a:p>
          <a:p>
            <a:r>
              <a:rPr lang="en-GB" dirty="0" smtClean="0"/>
              <a:t>Strabo 12.3.40</a:t>
            </a:r>
          </a:p>
          <a:p>
            <a:r>
              <a:rPr lang="en-GB" dirty="0" smtClean="0"/>
              <a:t>Vitruvius 8.6.12: lowering a lamp into a (well) shaft to determine if the air is dangerous.</a:t>
            </a:r>
            <a:endParaRPr lang="en-GB" dirty="0"/>
          </a:p>
        </p:txBody>
      </p:sp>
      <p:pic>
        <p:nvPicPr>
          <p:cNvPr id="4" name="Picture 4" descr="20120228-WaterwheelsSp.jpg"/>
          <p:cNvPicPr>
            <a:picLocks noChangeAspect="1" noChangeArrowheads="1"/>
          </p:cNvPicPr>
          <p:nvPr/>
        </p:nvPicPr>
        <p:blipFill>
          <a:blip r:embed="rId2" cstate="print"/>
          <a:srcRect/>
          <a:stretch>
            <a:fillRect/>
          </a:stretch>
        </p:blipFill>
        <p:spPr bwMode="auto">
          <a:xfrm>
            <a:off x="0" y="2996952"/>
            <a:ext cx="3931799" cy="3861048"/>
          </a:xfrm>
          <a:prstGeom prst="rect">
            <a:avLst/>
          </a:prstGeom>
          <a:noFill/>
        </p:spPr>
      </p:pic>
    </p:spTree>
  </p:cSld>
  <p:clrMapOvr>
    <a:masterClrMapping/>
  </p:clrMapOvr>
  <p:transition>
    <p:randomBar dir="vert"/>
  </p:transition>
  <p:timing>
    <p:tnLst>
      <p:par>
        <p:cTn id="1" dur="indefinite" restart="never" nodeType="tmRoot"/>
      </p:par>
    </p:tnLst>
  </p:timing>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endParaRPr lang="en-GB"/>
          </a:p>
        </p:txBody>
      </p:sp>
      <p:sp>
        <p:nvSpPr>
          <p:cNvPr id="3" name="Inhaltsplatzhalter 2"/>
          <p:cNvSpPr>
            <a:spLocks noGrp="1"/>
          </p:cNvSpPr>
          <p:nvPr>
            <p:ph idx="1"/>
          </p:nvPr>
        </p:nvSpPr>
        <p:spPr>
          <a:xfrm>
            <a:off x="4128247" y="2564904"/>
            <a:ext cx="5015753" cy="3841375"/>
          </a:xfrm>
        </p:spPr>
        <p:txBody>
          <a:bodyPr>
            <a:normAutofit/>
          </a:bodyPr>
          <a:lstStyle/>
          <a:p>
            <a:r>
              <a:rPr lang="en-GB" dirty="0" smtClean="0"/>
              <a:t>ventilation</a:t>
            </a:r>
          </a:p>
          <a:p>
            <a:pPr lvl="1"/>
            <a:r>
              <a:rPr lang="en-GB" dirty="0" smtClean="0"/>
              <a:t>Theophrastus, </a:t>
            </a:r>
            <a:r>
              <a:rPr lang="en-GB" i="1" dirty="0" smtClean="0"/>
              <a:t>Concerning Fire</a:t>
            </a:r>
            <a:r>
              <a:rPr lang="en-GB" dirty="0" smtClean="0"/>
              <a:t> 24</a:t>
            </a:r>
            <a:br>
              <a:rPr lang="en-GB" dirty="0" smtClean="0"/>
            </a:br>
            <a:r>
              <a:rPr lang="en-GB" dirty="0" smtClean="0"/>
              <a:t>“They make ventilation shafts, so that the air is thinned by movement”</a:t>
            </a:r>
          </a:p>
          <a:p>
            <a:pPr lvl="1"/>
            <a:r>
              <a:rPr lang="en-GB" dirty="0" smtClean="0"/>
              <a:t>Vitruvius 8.6.13:</a:t>
            </a:r>
            <a:br>
              <a:rPr lang="en-GB" dirty="0" smtClean="0"/>
            </a:br>
            <a:r>
              <a:rPr lang="en-GB" dirty="0" smtClean="0"/>
              <a:t>“but if the flame is snuffed out by the power of the gas, then ventilation shafts are to be dug next to the well on either side. In this way the gas vapours will be dissipated through the shafts as through nostrils” </a:t>
            </a:r>
            <a:endParaRPr lang="en-GB" dirty="0"/>
          </a:p>
        </p:txBody>
      </p:sp>
      <p:pic>
        <p:nvPicPr>
          <p:cNvPr id="4" name="Picture 4" descr="20120228-WaterwheelsSp.jpg"/>
          <p:cNvPicPr>
            <a:picLocks noChangeAspect="1" noChangeArrowheads="1"/>
          </p:cNvPicPr>
          <p:nvPr/>
        </p:nvPicPr>
        <p:blipFill>
          <a:blip r:embed="rId2" cstate="print"/>
          <a:srcRect/>
          <a:stretch>
            <a:fillRect/>
          </a:stretch>
        </p:blipFill>
        <p:spPr bwMode="auto">
          <a:xfrm>
            <a:off x="0" y="2996952"/>
            <a:ext cx="3931799" cy="3861048"/>
          </a:xfrm>
          <a:prstGeom prst="rect">
            <a:avLst/>
          </a:prstGeom>
          <a:noFill/>
        </p:spPr>
      </p:pic>
    </p:spTree>
  </p:cSld>
  <p:clrMapOvr>
    <a:masterClrMapping/>
  </p:clrMapOvr>
  <p:transition>
    <p:randomBar dir="vert"/>
  </p:transition>
  <p:timing>
    <p:tnLst>
      <p:par>
        <p:cTn id="1" dur="indefinite" restart="never" nodeType="tmRoot"/>
      </p:par>
    </p:tnLst>
  </p:timing>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8370" name="Picture 2" descr="File:Archimedes-screw one-screw-threads with-ball 3D-view animated small.gif"/>
          <p:cNvPicPr>
            <a:picLocks noChangeAspect="1" noChangeArrowheads="1" noCrop="1"/>
          </p:cNvPicPr>
          <p:nvPr/>
        </p:nvPicPr>
        <p:blipFill>
          <a:blip r:embed="rId2" cstate="print"/>
          <a:srcRect/>
          <a:stretch>
            <a:fillRect/>
          </a:stretch>
        </p:blipFill>
        <p:spPr bwMode="auto">
          <a:xfrm>
            <a:off x="323529" y="5360974"/>
            <a:ext cx="1656184" cy="1209015"/>
          </a:xfrm>
          <a:prstGeom prst="rect">
            <a:avLst/>
          </a:prstGeom>
          <a:noFill/>
        </p:spPr>
      </p:pic>
      <p:pic>
        <p:nvPicPr>
          <p:cNvPr id="58372" name="Picture 4" descr="File:Archscrew.jpg"/>
          <p:cNvPicPr>
            <a:picLocks noChangeAspect="1" noChangeArrowheads="1"/>
          </p:cNvPicPr>
          <p:nvPr/>
        </p:nvPicPr>
        <p:blipFill>
          <a:blip r:embed="rId3" cstate="print"/>
          <a:srcRect r="36220"/>
          <a:stretch>
            <a:fillRect/>
          </a:stretch>
        </p:blipFill>
        <p:spPr bwMode="auto">
          <a:xfrm>
            <a:off x="251520" y="0"/>
            <a:ext cx="4860032" cy="5105401"/>
          </a:xfrm>
          <a:prstGeom prst="rect">
            <a:avLst/>
          </a:prstGeom>
          <a:noFill/>
        </p:spPr>
      </p:pic>
      <p:sp>
        <p:nvSpPr>
          <p:cNvPr id="3" name="Inhaltsplatzhalter 2"/>
          <p:cNvSpPr>
            <a:spLocks noGrp="1"/>
          </p:cNvSpPr>
          <p:nvPr>
            <p:ph idx="1"/>
          </p:nvPr>
        </p:nvSpPr>
        <p:spPr>
          <a:xfrm>
            <a:off x="5076056" y="0"/>
            <a:ext cx="4067944" cy="6858000"/>
          </a:xfrm>
        </p:spPr>
        <p:txBody>
          <a:bodyPr>
            <a:normAutofit fontScale="85000" lnSpcReduction="10000"/>
          </a:bodyPr>
          <a:lstStyle/>
          <a:p>
            <a:r>
              <a:rPr lang="en-GB" dirty="0" smtClean="0"/>
              <a:t>Drainage</a:t>
            </a:r>
          </a:p>
          <a:p>
            <a:r>
              <a:rPr lang="en-GB" dirty="0" err="1" smtClean="0"/>
              <a:t>Diodorus</a:t>
            </a:r>
            <a:r>
              <a:rPr lang="en-GB" dirty="0" smtClean="0"/>
              <a:t> 5.37: </a:t>
            </a:r>
            <a:br>
              <a:rPr lang="en-GB" dirty="0" smtClean="0"/>
            </a:br>
            <a:r>
              <a:rPr lang="en-GB" dirty="0" smtClean="0"/>
              <a:t>“at a depth they sometimes break in on rivers flowing beneath the surface whose strength they overcome by diverting their welling tributaries off to the side in channels”</a:t>
            </a:r>
          </a:p>
          <a:p>
            <a:r>
              <a:rPr lang="en-GB" dirty="0" err="1" smtClean="0"/>
              <a:t>Diod</a:t>
            </a:r>
            <a:r>
              <a:rPr lang="en-GB" dirty="0" smtClean="0"/>
              <a:t>. 5.37: </a:t>
            </a:r>
            <a:br>
              <a:rPr lang="en-GB" dirty="0" smtClean="0"/>
            </a:br>
            <a:r>
              <a:rPr lang="en-GB" dirty="0" smtClean="0"/>
              <a:t>“They draw off the streams of water with the so-called Egyptian screw, which Archimedes the </a:t>
            </a:r>
            <a:r>
              <a:rPr lang="en-GB" dirty="0" err="1" smtClean="0"/>
              <a:t>Syracusan</a:t>
            </a:r>
            <a:r>
              <a:rPr lang="en-GB" dirty="0" smtClean="0"/>
              <a:t> invented when he visited Egypt. By means of these devices, set up in an unbroken series up to the mouth of the mine, they dry up the mining area and provide a suitable environment for carrying out their work. Since this device is quite ingenious, a prodigious amount of water is discharged from the depths into the light of day”</a:t>
            </a:r>
          </a:p>
          <a:p>
            <a:r>
              <a:rPr lang="en-GB" dirty="0" smtClean="0"/>
              <a:t/>
            </a:r>
            <a:br>
              <a:rPr lang="en-GB" dirty="0" smtClean="0"/>
            </a:br>
            <a:endParaRPr lang="en-GB" dirty="0"/>
          </a:p>
        </p:txBody>
      </p:sp>
    </p:spTree>
  </p:cSld>
  <p:clrMapOvr>
    <a:masterClrMapping/>
  </p:clrMapOvr>
  <p:transition>
    <p:randomBar dir="vert"/>
  </p:transition>
  <p:timing>
    <p:tnLst>
      <p:par>
        <p:cTn id="1" dur="indefinite" restart="never" nodeType="tmRoot"/>
      </p:par>
    </p:tnLst>
  </p:timing>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endParaRPr lang="en-GB"/>
          </a:p>
        </p:txBody>
      </p:sp>
      <p:sp>
        <p:nvSpPr>
          <p:cNvPr id="3" name="Inhaltsplatzhalter 2"/>
          <p:cNvSpPr>
            <a:spLocks noGrp="1"/>
          </p:cNvSpPr>
          <p:nvPr>
            <p:ph idx="1"/>
          </p:nvPr>
        </p:nvSpPr>
        <p:spPr>
          <a:xfrm>
            <a:off x="4355976" y="1484784"/>
            <a:ext cx="4608512" cy="5184575"/>
          </a:xfrm>
        </p:spPr>
        <p:txBody>
          <a:bodyPr>
            <a:normAutofit fontScale="92500"/>
          </a:bodyPr>
          <a:lstStyle/>
          <a:p>
            <a:r>
              <a:rPr lang="en-GB" dirty="0" smtClean="0"/>
              <a:t>Drainage</a:t>
            </a:r>
          </a:p>
          <a:p>
            <a:r>
              <a:rPr lang="en-GB" dirty="0" smtClean="0"/>
              <a:t>Waster wheel</a:t>
            </a:r>
          </a:p>
          <a:p>
            <a:r>
              <a:rPr lang="en-GB" dirty="0" smtClean="0"/>
              <a:t>"A wheel will be built around the axle, of a large enough diameter so that it can reach the height which is required. Rectangular compartments will be fixed around the circumference of the wheel and made tight with pitch and wax. Thus, when the wheel is turned by men treading it, the containers will be carried up full to the top of the wheel and on their downward turn will pour out into a reservoir what they have themselves raised [10.4.2;</a:t>
            </a:r>
            <a:endParaRPr lang="en-GB" dirty="0"/>
          </a:p>
        </p:txBody>
      </p:sp>
      <p:pic>
        <p:nvPicPr>
          <p:cNvPr id="4" name="Picture 4" descr="20120228-WaterwheelsSp.jpg"/>
          <p:cNvPicPr>
            <a:picLocks noChangeAspect="1" noChangeArrowheads="1"/>
          </p:cNvPicPr>
          <p:nvPr/>
        </p:nvPicPr>
        <p:blipFill>
          <a:blip r:embed="rId2" cstate="print">
            <a:duotone>
              <a:schemeClr val="accent6">
                <a:shade val="45000"/>
                <a:satMod val="135000"/>
              </a:schemeClr>
              <a:prstClr val="white"/>
            </a:duotone>
          </a:blip>
          <a:srcRect/>
          <a:stretch>
            <a:fillRect/>
          </a:stretch>
        </p:blipFill>
        <p:spPr bwMode="auto">
          <a:xfrm>
            <a:off x="0" y="2368272"/>
            <a:ext cx="4572000" cy="4489729"/>
          </a:xfrm>
          <a:prstGeom prst="rect">
            <a:avLst/>
          </a:prstGeom>
          <a:noFill/>
        </p:spPr>
      </p:pic>
      <p:sp>
        <p:nvSpPr>
          <p:cNvPr id="5" name="Rechteck 4"/>
          <p:cNvSpPr/>
          <p:nvPr/>
        </p:nvSpPr>
        <p:spPr>
          <a:xfrm>
            <a:off x="72008" y="6167045"/>
            <a:ext cx="2051720" cy="646331"/>
          </a:xfrm>
          <a:prstGeom prst="rect">
            <a:avLst/>
          </a:prstGeom>
        </p:spPr>
        <p:txBody>
          <a:bodyPr wrap="square">
            <a:spAutoFit/>
          </a:bodyPr>
          <a:lstStyle/>
          <a:p>
            <a:r>
              <a:rPr lang="en-GB" dirty="0" smtClean="0"/>
              <a:t>Waterwheels used in Roman mine</a:t>
            </a:r>
            <a:endParaRPr lang="en-GB" dirty="0"/>
          </a:p>
        </p:txBody>
      </p:sp>
      <p:pic>
        <p:nvPicPr>
          <p:cNvPr id="57346" name="Picture 2" descr="http://www.unc.edu/%7Eduncan/personal/roman_mining/landels3.gif"/>
          <p:cNvPicPr>
            <a:picLocks noChangeAspect="1" noChangeArrowheads="1"/>
          </p:cNvPicPr>
          <p:nvPr/>
        </p:nvPicPr>
        <p:blipFill>
          <a:blip r:embed="rId3" cstate="print">
            <a:duotone>
              <a:prstClr val="black"/>
              <a:schemeClr val="accent3">
                <a:tint val="45000"/>
                <a:satMod val="400000"/>
              </a:schemeClr>
            </a:duotone>
          </a:blip>
          <a:srcRect/>
          <a:stretch>
            <a:fillRect/>
          </a:stretch>
        </p:blipFill>
        <p:spPr bwMode="auto">
          <a:xfrm>
            <a:off x="251520" y="1073670"/>
            <a:ext cx="4133850" cy="1419226"/>
          </a:xfrm>
          <a:prstGeom prst="rect">
            <a:avLst/>
          </a:prstGeom>
          <a:noFill/>
        </p:spPr>
      </p:pic>
    </p:spTree>
  </p:cSld>
  <p:clrMapOvr>
    <a:masterClrMapping/>
  </p:clrMapOvr>
  <p:transition>
    <p:randomBar dir="vert"/>
  </p:transition>
  <p:timing>
    <p:tnLst>
      <p:par>
        <p:cTn id="1" dur="indefinite" restart="never" nodeType="tmRoot"/>
      </p:par>
    </p:tnLst>
  </p:timing>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Inhaltsplatzhalter 2"/>
          <p:cNvSpPr txBox="1">
            <a:spLocks/>
          </p:cNvSpPr>
          <p:nvPr/>
        </p:nvSpPr>
        <p:spPr>
          <a:xfrm>
            <a:off x="4355976" y="1484784"/>
            <a:ext cx="4608512" cy="5184575"/>
          </a:xfrm>
          <a:prstGeom prst="rect">
            <a:avLst/>
          </a:prstGeom>
        </p:spPr>
        <p:txBody>
          <a:bodyPr vert="horz" lIns="91440" tIns="45720" rIns="91440" bIns="45720" rtlCol="0">
            <a:normAutofit fontScale="92500"/>
          </a:bodyPr>
          <a:lstStyle/>
          <a:p>
            <a:pPr marL="228600" marR="0" lvl="0" indent="-228600" algn="l" defTabSz="914400" rtl="0" eaLnBrk="1" fontAlgn="auto" latinLnBrk="0" hangingPunct="1">
              <a:lnSpc>
                <a:spcPct val="100000"/>
              </a:lnSpc>
              <a:spcBef>
                <a:spcPts val="1200"/>
              </a:spcBef>
              <a:spcAft>
                <a:spcPts val="0"/>
              </a:spcAft>
              <a:buClr>
                <a:schemeClr val="bg2"/>
              </a:buClr>
              <a:buSzTx/>
              <a:buFontTx/>
              <a:buBlip>
                <a:blip r:embed="rId2"/>
              </a:buBlip>
              <a:tabLst/>
              <a:defRPr/>
            </a:pPr>
            <a:r>
              <a:rPr kumimoji="0" lang="en-GB" sz="2200" b="0" i="0" u="none" strike="noStrike" kern="1200" cap="none" spc="0" normalizeH="0" baseline="0" noProof="0" smtClean="0">
                <a:ln>
                  <a:noFill/>
                </a:ln>
                <a:gradFill>
                  <a:gsLst>
                    <a:gs pos="0">
                      <a:schemeClr val="bg1"/>
                    </a:gs>
                    <a:gs pos="90000">
                      <a:schemeClr val="bg2">
                        <a:lumMod val="90000"/>
                      </a:schemeClr>
                    </a:gs>
                  </a:gsLst>
                  <a:lin ang="5400000" scaled="0"/>
                </a:gradFill>
                <a:effectLst/>
                <a:uLnTx/>
                <a:uFillTx/>
                <a:latin typeface="+mn-lt"/>
                <a:ea typeface="+mn-ea"/>
                <a:cs typeface="+mn-cs"/>
              </a:rPr>
              <a:t>Drainage</a:t>
            </a:r>
          </a:p>
          <a:p>
            <a:pPr marL="228600" marR="0" lvl="0" indent="-228600" algn="l" defTabSz="914400" rtl="0" eaLnBrk="1" fontAlgn="auto" latinLnBrk="0" hangingPunct="1">
              <a:lnSpc>
                <a:spcPct val="100000"/>
              </a:lnSpc>
              <a:spcBef>
                <a:spcPts val="1200"/>
              </a:spcBef>
              <a:spcAft>
                <a:spcPts val="0"/>
              </a:spcAft>
              <a:buClr>
                <a:schemeClr val="bg2"/>
              </a:buClr>
              <a:buSzTx/>
              <a:buFontTx/>
              <a:buBlip>
                <a:blip r:embed="rId2"/>
              </a:buBlip>
              <a:tabLst/>
              <a:defRPr/>
            </a:pPr>
            <a:r>
              <a:rPr kumimoji="0" lang="en-GB" sz="2200" b="0" i="0" u="none" strike="noStrike" kern="1200" cap="none" spc="0" normalizeH="0" baseline="0" noProof="0" smtClean="0">
                <a:ln>
                  <a:noFill/>
                </a:ln>
                <a:gradFill>
                  <a:gsLst>
                    <a:gs pos="0">
                      <a:schemeClr val="bg1"/>
                    </a:gs>
                    <a:gs pos="90000">
                      <a:schemeClr val="bg2">
                        <a:lumMod val="90000"/>
                      </a:schemeClr>
                    </a:gs>
                  </a:gsLst>
                  <a:lin ang="5400000" scaled="0"/>
                </a:gradFill>
                <a:effectLst/>
                <a:uLnTx/>
                <a:uFillTx/>
                <a:latin typeface="+mn-lt"/>
                <a:ea typeface="+mn-ea"/>
                <a:cs typeface="+mn-cs"/>
              </a:rPr>
              <a:t>Waster wheel</a:t>
            </a:r>
          </a:p>
          <a:p>
            <a:pPr marL="228600" marR="0" lvl="0" indent="-228600" algn="l" defTabSz="914400" rtl="0" eaLnBrk="1" fontAlgn="auto" latinLnBrk="0" hangingPunct="1">
              <a:lnSpc>
                <a:spcPct val="100000"/>
              </a:lnSpc>
              <a:spcBef>
                <a:spcPts val="1200"/>
              </a:spcBef>
              <a:spcAft>
                <a:spcPts val="0"/>
              </a:spcAft>
              <a:buClr>
                <a:schemeClr val="bg2"/>
              </a:buClr>
              <a:buSzTx/>
              <a:buFontTx/>
              <a:buBlip>
                <a:blip r:embed="rId2"/>
              </a:buBlip>
              <a:tabLst/>
              <a:defRPr/>
            </a:pPr>
            <a:r>
              <a:rPr kumimoji="0" lang="en-GB" sz="2200" b="0" i="0" u="none" strike="noStrike" kern="1200" cap="none" spc="0" normalizeH="0" baseline="0" noProof="0" smtClean="0">
                <a:ln>
                  <a:noFill/>
                </a:ln>
                <a:gradFill>
                  <a:gsLst>
                    <a:gs pos="0">
                      <a:schemeClr val="bg1"/>
                    </a:gs>
                    <a:gs pos="90000">
                      <a:schemeClr val="bg2">
                        <a:lumMod val="90000"/>
                      </a:schemeClr>
                    </a:gs>
                  </a:gsLst>
                  <a:lin ang="5400000" scaled="0"/>
                </a:gradFill>
                <a:effectLst/>
                <a:uLnTx/>
                <a:uFillTx/>
                <a:latin typeface="+mn-lt"/>
                <a:ea typeface="+mn-ea"/>
                <a:cs typeface="+mn-cs"/>
              </a:rPr>
              <a:t>"A wheel will be built around the axle, of a large enough diameter so that it can reach the height which is required. Rectangular compartments will be fixed around the circumference of the wheel and made tight with pitch and wax. Thus, when the wheel is turned by men treading it, the containers will be carried up full to the top of the wheel and on their downward turn will pour out into a reservoir what they have themselves raised [10.4.2;</a:t>
            </a:r>
            <a:endParaRPr kumimoji="0" lang="en-GB" sz="2200" b="0" i="0" u="none" strike="noStrike" kern="1200" cap="none" spc="0" normalizeH="0" baseline="0" noProof="0" dirty="0">
              <a:ln>
                <a:noFill/>
              </a:ln>
              <a:gradFill>
                <a:gsLst>
                  <a:gs pos="0">
                    <a:schemeClr val="bg1"/>
                  </a:gs>
                  <a:gs pos="90000">
                    <a:schemeClr val="bg2">
                      <a:lumMod val="90000"/>
                    </a:schemeClr>
                  </a:gs>
                </a:gsLst>
                <a:lin ang="5400000" scaled="0"/>
              </a:gradFill>
              <a:effectLst/>
              <a:uLnTx/>
              <a:uFillTx/>
              <a:latin typeface="+mn-lt"/>
              <a:ea typeface="+mn-ea"/>
              <a:cs typeface="+mn-cs"/>
            </a:endParaRPr>
          </a:p>
        </p:txBody>
      </p:sp>
      <p:sp>
        <p:nvSpPr>
          <p:cNvPr id="3" name="Inhaltsplatzhalter 2"/>
          <p:cNvSpPr>
            <a:spLocks noGrp="1"/>
          </p:cNvSpPr>
          <p:nvPr>
            <p:ph idx="1"/>
          </p:nvPr>
        </p:nvSpPr>
        <p:spPr>
          <a:xfrm>
            <a:off x="395536" y="5229200"/>
            <a:ext cx="6906217" cy="593376"/>
          </a:xfrm>
        </p:spPr>
        <p:txBody>
          <a:bodyPr>
            <a:normAutofit fontScale="92500" lnSpcReduction="20000"/>
          </a:bodyPr>
          <a:lstStyle/>
          <a:p>
            <a:r>
              <a:rPr lang="en-GB" dirty="0" smtClean="0"/>
              <a:t>Hama (Syria), water wheels</a:t>
            </a:r>
            <a:br>
              <a:rPr lang="en-GB" dirty="0" smtClean="0"/>
            </a:br>
            <a:r>
              <a:rPr lang="en-GB" dirty="0" smtClean="0"/>
              <a:t>(Byzantine)</a:t>
            </a:r>
            <a:endParaRPr lang="en-GB" dirty="0"/>
          </a:p>
        </p:txBody>
      </p:sp>
      <p:pic>
        <p:nvPicPr>
          <p:cNvPr id="63490" name="Picture 2" descr="Hama Water Wheels"/>
          <p:cNvPicPr>
            <a:picLocks noChangeAspect="1" noChangeArrowheads="1"/>
          </p:cNvPicPr>
          <p:nvPr/>
        </p:nvPicPr>
        <p:blipFill>
          <a:blip r:embed="rId3" cstate="print"/>
          <a:srcRect/>
          <a:stretch>
            <a:fillRect/>
          </a:stretch>
        </p:blipFill>
        <p:spPr bwMode="auto">
          <a:xfrm>
            <a:off x="1619672" y="260648"/>
            <a:ext cx="7190592" cy="4797152"/>
          </a:xfrm>
          <a:prstGeom prst="rect">
            <a:avLst/>
          </a:prstGeom>
          <a:noFill/>
        </p:spPr>
      </p:pic>
    </p:spTree>
  </p:cSld>
  <p:clrMapOvr>
    <a:masterClrMapping/>
  </p:clrMapOvr>
  <p:transition>
    <p:randomBar dir="vert"/>
  </p:transition>
  <p:timing>
    <p:tnLst>
      <p:par>
        <p:cTn id="1" dur="indefinite" restart="never" nodeType="tmRoot"/>
      </p:par>
    </p:tnLst>
  </p:timing>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Inhaltsplatzhalter 2"/>
          <p:cNvSpPr>
            <a:spLocks noGrp="1"/>
          </p:cNvSpPr>
          <p:nvPr>
            <p:ph idx="1"/>
          </p:nvPr>
        </p:nvSpPr>
        <p:spPr>
          <a:xfrm>
            <a:off x="4355976" y="188640"/>
            <a:ext cx="4529953" cy="3905744"/>
          </a:xfrm>
        </p:spPr>
        <p:txBody>
          <a:bodyPr/>
          <a:lstStyle/>
          <a:p>
            <a:r>
              <a:rPr lang="fr-FR" sz="2000" b="1" dirty="0" smtClean="0"/>
              <a:t>duplex </a:t>
            </a:r>
            <a:r>
              <a:rPr lang="fr-FR" sz="2000" b="1" dirty="0" err="1" smtClean="0"/>
              <a:t>ferrea</a:t>
            </a:r>
            <a:r>
              <a:rPr lang="fr-FR" sz="2000" b="1" dirty="0" smtClean="0"/>
              <a:t> </a:t>
            </a:r>
            <a:r>
              <a:rPr lang="fr-FR" sz="2000" b="1" dirty="0" err="1" smtClean="0"/>
              <a:t>catena</a:t>
            </a:r>
            <a:r>
              <a:rPr lang="fr-FR" sz="2000" b="1" dirty="0" smtClean="0"/>
              <a:t/>
            </a:r>
            <a:br>
              <a:rPr lang="fr-FR" sz="2000" b="1" dirty="0" smtClean="0"/>
            </a:br>
            <a:r>
              <a:rPr lang="fr-FR" b="1" dirty="0" smtClean="0"/>
              <a:t>(double </a:t>
            </a:r>
            <a:r>
              <a:rPr lang="fr-FR" b="1" dirty="0" err="1" smtClean="0"/>
              <a:t>iron</a:t>
            </a:r>
            <a:r>
              <a:rPr lang="fr-FR" b="1" dirty="0" smtClean="0"/>
              <a:t> </a:t>
            </a:r>
            <a:r>
              <a:rPr lang="fr-FR" b="1" dirty="0" err="1" smtClean="0"/>
              <a:t>chain</a:t>
            </a:r>
            <a:r>
              <a:rPr lang="fr-FR" b="1" dirty="0" smtClean="0"/>
              <a:t>)</a:t>
            </a:r>
            <a:endParaRPr lang="en-GB" dirty="0" smtClean="0"/>
          </a:p>
          <a:p>
            <a:r>
              <a:rPr lang="en-GB" dirty="0" smtClean="0"/>
              <a:t>Gresham St, London</a:t>
            </a:r>
          </a:p>
          <a:p>
            <a:r>
              <a:rPr lang="en-GB" dirty="0" smtClean="0"/>
              <a:t>A.D. 110</a:t>
            </a:r>
          </a:p>
          <a:p>
            <a:r>
              <a:rPr lang="en-GB" dirty="0" smtClean="0"/>
              <a:t>water lifting mechanism</a:t>
            </a:r>
          </a:p>
        </p:txBody>
      </p:sp>
      <p:pic>
        <p:nvPicPr>
          <p:cNvPr id="65538" name="Picture 2" descr="Reconstruction of a water-lifting machine, Bob Spain"/>
          <p:cNvPicPr>
            <a:picLocks noChangeAspect="1" noChangeArrowheads="1"/>
          </p:cNvPicPr>
          <p:nvPr/>
        </p:nvPicPr>
        <p:blipFill>
          <a:blip r:embed="rId2" cstate="print"/>
          <a:srcRect/>
          <a:stretch>
            <a:fillRect/>
          </a:stretch>
        </p:blipFill>
        <p:spPr bwMode="auto">
          <a:xfrm>
            <a:off x="35496" y="72008"/>
            <a:ext cx="2075046" cy="2420888"/>
          </a:xfrm>
          <a:prstGeom prst="rect">
            <a:avLst/>
          </a:prstGeom>
          <a:noFill/>
        </p:spPr>
      </p:pic>
      <p:pic>
        <p:nvPicPr>
          <p:cNvPr id="65540" name="Picture 4" descr="Iron chain from a water-lifting machine"/>
          <p:cNvPicPr>
            <a:picLocks noChangeAspect="1" noChangeArrowheads="1"/>
          </p:cNvPicPr>
          <p:nvPr/>
        </p:nvPicPr>
        <p:blipFill>
          <a:blip r:embed="rId3" cstate="print"/>
          <a:srcRect/>
          <a:stretch>
            <a:fillRect/>
          </a:stretch>
        </p:blipFill>
        <p:spPr bwMode="auto">
          <a:xfrm>
            <a:off x="2195736" y="140633"/>
            <a:ext cx="2016224" cy="2352263"/>
          </a:xfrm>
          <a:prstGeom prst="rect">
            <a:avLst/>
          </a:prstGeom>
          <a:noFill/>
        </p:spPr>
      </p:pic>
      <p:pic>
        <p:nvPicPr>
          <p:cNvPr id="65544" name="Picture 8" descr="http://pryorfrancis.files.wordpress.com/2012/10/gresham-street-pump.jpg"/>
          <p:cNvPicPr>
            <a:picLocks noChangeAspect="1" noChangeArrowheads="1"/>
          </p:cNvPicPr>
          <p:nvPr/>
        </p:nvPicPr>
        <p:blipFill>
          <a:blip r:embed="rId4" cstate="print"/>
          <a:srcRect/>
          <a:stretch>
            <a:fillRect/>
          </a:stretch>
        </p:blipFill>
        <p:spPr bwMode="auto">
          <a:xfrm>
            <a:off x="1259632" y="3095624"/>
            <a:ext cx="5010150" cy="3762376"/>
          </a:xfrm>
          <a:prstGeom prst="rect">
            <a:avLst/>
          </a:prstGeom>
          <a:noFill/>
        </p:spPr>
      </p:pic>
      <p:pic>
        <p:nvPicPr>
          <p:cNvPr id="65542" name="Picture 6" descr="Reconstructed version at the Museum of London"/>
          <p:cNvPicPr>
            <a:picLocks noChangeAspect="1" noChangeArrowheads="1"/>
          </p:cNvPicPr>
          <p:nvPr/>
        </p:nvPicPr>
        <p:blipFill>
          <a:blip r:embed="rId5" cstate="print"/>
          <a:srcRect/>
          <a:stretch>
            <a:fillRect/>
          </a:stretch>
        </p:blipFill>
        <p:spPr bwMode="auto">
          <a:xfrm>
            <a:off x="45785" y="2564904"/>
            <a:ext cx="1861919" cy="2172241"/>
          </a:xfrm>
          <a:prstGeom prst="rect">
            <a:avLst/>
          </a:prstGeom>
          <a:noFill/>
        </p:spPr>
      </p:pic>
    </p:spTree>
  </p:cSld>
  <p:clrMapOvr>
    <a:masterClrMapping/>
  </p:clrMapOvr>
  <p:transition>
    <p:randomBar dir="vert"/>
  </p:transition>
  <p:timing>
    <p:tnLst>
      <p:par>
        <p:cTn id="1" dur="indefinite" restart="never" nodeType="tmRoot"/>
      </p:par>
    </p:tnLst>
  </p:timing>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endParaRPr lang="en-GB"/>
          </a:p>
        </p:txBody>
      </p:sp>
      <p:sp>
        <p:nvSpPr>
          <p:cNvPr id="3" name="Inhaltsplatzhalter 2"/>
          <p:cNvSpPr>
            <a:spLocks noGrp="1"/>
          </p:cNvSpPr>
          <p:nvPr>
            <p:ph idx="1"/>
          </p:nvPr>
        </p:nvSpPr>
        <p:spPr>
          <a:xfrm>
            <a:off x="755576" y="2420888"/>
            <a:ext cx="5015753" cy="3841375"/>
          </a:xfrm>
        </p:spPr>
        <p:txBody>
          <a:bodyPr>
            <a:normAutofit fontScale="92500" lnSpcReduction="10000"/>
          </a:bodyPr>
          <a:lstStyle/>
          <a:p>
            <a:r>
              <a:rPr lang="en-GB" dirty="0" smtClean="0"/>
              <a:t>global pollution in Roman times</a:t>
            </a:r>
          </a:p>
          <a:p>
            <a:pPr lvl="1"/>
            <a:r>
              <a:rPr lang="en-GB" dirty="0" smtClean="0"/>
              <a:t>lead content of a 1.9-mile-long ice core drilled in Greenland. </a:t>
            </a:r>
          </a:p>
          <a:p>
            <a:pPr lvl="1"/>
            <a:r>
              <a:rPr lang="en-GB" dirty="0" smtClean="0">
                <a:sym typeface="Wingdings" pitchFamily="2" charset="2"/>
              </a:rPr>
              <a:t></a:t>
            </a:r>
            <a:r>
              <a:rPr lang="en-GB" dirty="0" smtClean="0"/>
              <a:t>evidence of </a:t>
            </a:r>
            <a:r>
              <a:rPr lang="en-GB" b="1" dirty="0" smtClean="0"/>
              <a:t>massive pollution</a:t>
            </a:r>
            <a:r>
              <a:rPr lang="en-GB" dirty="0" smtClean="0"/>
              <a:t> during Carthaginian and Roman times</a:t>
            </a:r>
          </a:p>
          <a:p>
            <a:pPr lvl="2"/>
            <a:r>
              <a:rPr lang="en-GB" dirty="0" smtClean="0"/>
              <a:t>Spain as the main source:</a:t>
            </a:r>
          </a:p>
          <a:p>
            <a:pPr lvl="2"/>
            <a:r>
              <a:rPr lang="en-GB" dirty="0" smtClean="0"/>
              <a:t>70% of the lead in the ice core (150 B.C. – A.D. 50): chemical signature of </a:t>
            </a:r>
            <a:r>
              <a:rPr lang="en-GB" dirty="0" err="1" smtClean="0"/>
              <a:t>Riotinto</a:t>
            </a:r>
            <a:r>
              <a:rPr lang="en-GB" dirty="0" smtClean="0"/>
              <a:t>. </a:t>
            </a:r>
          </a:p>
          <a:p>
            <a:pPr lvl="2"/>
            <a:r>
              <a:rPr lang="en-GB" dirty="0" smtClean="0"/>
              <a:t>Lead, a by-product of silver mining, was used in everything from shipbuilding to winemaking.</a:t>
            </a:r>
            <a:endParaRPr lang="en-GB" dirty="0"/>
          </a:p>
        </p:txBody>
      </p:sp>
      <p:pic>
        <p:nvPicPr>
          <p:cNvPr id="55298" name="Picture 2" descr="20120228-Rosia_Montana_Roman_Gold_Mines_.jpg"/>
          <p:cNvPicPr>
            <a:picLocks noChangeAspect="1" noChangeArrowheads="1"/>
          </p:cNvPicPr>
          <p:nvPr/>
        </p:nvPicPr>
        <p:blipFill>
          <a:blip r:embed="rId2" cstate="print"/>
          <a:srcRect/>
          <a:stretch>
            <a:fillRect/>
          </a:stretch>
        </p:blipFill>
        <p:spPr bwMode="auto">
          <a:xfrm>
            <a:off x="5940152" y="209549"/>
            <a:ext cx="3048000" cy="3219451"/>
          </a:xfrm>
          <a:prstGeom prst="rect">
            <a:avLst/>
          </a:prstGeom>
          <a:noFill/>
        </p:spPr>
      </p:pic>
      <p:sp>
        <p:nvSpPr>
          <p:cNvPr id="5" name="Rechteck 4"/>
          <p:cNvSpPr/>
          <p:nvPr/>
        </p:nvSpPr>
        <p:spPr>
          <a:xfrm>
            <a:off x="6804248" y="3429000"/>
            <a:ext cx="2339752" cy="646331"/>
          </a:xfrm>
          <a:prstGeom prst="rect">
            <a:avLst/>
          </a:prstGeom>
        </p:spPr>
        <p:txBody>
          <a:bodyPr wrap="square">
            <a:spAutoFit/>
          </a:bodyPr>
          <a:lstStyle/>
          <a:p>
            <a:pPr algn="r"/>
            <a:r>
              <a:rPr lang="en-GB" dirty="0" err="1" smtClean="0">
                <a:solidFill>
                  <a:schemeClr val="tx2">
                    <a:lumMod val="20000"/>
                    <a:lumOff val="80000"/>
                  </a:schemeClr>
                </a:solidFill>
              </a:rPr>
              <a:t>Rosia</a:t>
            </a:r>
            <a:r>
              <a:rPr lang="en-GB" dirty="0" smtClean="0">
                <a:solidFill>
                  <a:schemeClr val="tx2">
                    <a:lumMod val="20000"/>
                    <a:lumOff val="80000"/>
                  </a:schemeClr>
                </a:solidFill>
              </a:rPr>
              <a:t> Montana Roman Gold Mines</a:t>
            </a:r>
            <a:endParaRPr lang="en-GB" dirty="0">
              <a:solidFill>
                <a:schemeClr val="tx2">
                  <a:lumMod val="20000"/>
                  <a:lumOff val="80000"/>
                </a:schemeClr>
              </a:solidFill>
            </a:endParaRPr>
          </a:p>
        </p:txBody>
      </p:sp>
    </p:spTree>
  </p:cSld>
  <p:clrMapOvr>
    <a:masterClrMapping/>
  </p:clrMapOvr>
  <p:transition>
    <p:randomBar dir="vert"/>
  </p:transition>
  <p:timing>
    <p:tnLst>
      <p:par>
        <p:cTn id="1" dur="indefinite" restart="never" nodeType="tmRoot"/>
      </p:par>
    </p:tnLst>
  </p:timing>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endParaRPr lang="en-GB"/>
          </a:p>
        </p:txBody>
      </p:sp>
      <p:sp>
        <p:nvSpPr>
          <p:cNvPr id="3" name="Inhaltsplatzhalter 2"/>
          <p:cNvSpPr>
            <a:spLocks noGrp="1"/>
          </p:cNvSpPr>
          <p:nvPr>
            <p:ph idx="1"/>
          </p:nvPr>
        </p:nvSpPr>
        <p:spPr/>
        <p:txBody>
          <a:bodyPr/>
          <a:lstStyle/>
          <a:p>
            <a:endParaRPr lang="en-GB"/>
          </a:p>
        </p:txBody>
      </p:sp>
      <p:pic>
        <p:nvPicPr>
          <p:cNvPr id="56322" name="Picture 2" descr="20120217-mining map_part.jpg"/>
          <p:cNvPicPr>
            <a:picLocks noChangeAspect="1" noChangeArrowheads="1"/>
          </p:cNvPicPr>
          <p:nvPr/>
        </p:nvPicPr>
        <p:blipFill>
          <a:blip r:embed="rId2" cstate="print"/>
          <a:srcRect/>
          <a:stretch>
            <a:fillRect/>
          </a:stretch>
        </p:blipFill>
        <p:spPr bwMode="auto">
          <a:xfrm>
            <a:off x="0" y="0"/>
            <a:ext cx="9144001" cy="6894016"/>
          </a:xfrm>
          <a:prstGeom prst="rect">
            <a:avLst/>
          </a:prstGeom>
          <a:noFill/>
        </p:spPr>
      </p:pic>
      <p:sp>
        <p:nvSpPr>
          <p:cNvPr id="5" name="Rechteck 4"/>
          <p:cNvSpPr/>
          <p:nvPr/>
        </p:nvSpPr>
        <p:spPr>
          <a:xfrm>
            <a:off x="180059" y="35332"/>
            <a:ext cx="2279791" cy="369332"/>
          </a:xfrm>
          <a:prstGeom prst="rect">
            <a:avLst/>
          </a:prstGeom>
        </p:spPr>
        <p:txBody>
          <a:bodyPr wrap="none">
            <a:spAutoFit/>
          </a:bodyPr>
          <a:lstStyle/>
          <a:p>
            <a:r>
              <a:rPr lang="en-GB" b="1" dirty="0" smtClean="0">
                <a:effectLst>
                  <a:outerShdw blurRad="38100" dist="38100" dir="2700000" algn="tl">
                    <a:srgbClr val="000000">
                      <a:alpha val="43137"/>
                    </a:srgbClr>
                  </a:outerShdw>
                </a:effectLst>
              </a:rPr>
              <a:t>Egyptian mining map</a:t>
            </a:r>
            <a:endParaRPr lang="en-GB" b="1" dirty="0">
              <a:effectLst>
                <a:outerShdw blurRad="38100" dist="38100" dir="2700000" algn="tl">
                  <a:srgbClr val="000000">
                    <a:alpha val="43137"/>
                  </a:srgbClr>
                </a:outerShdw>
              </a:effectLst>
            </a:endParaRPr>
          </a:p>
        </p:txBody>
      </p:sp>
    </p:spTree>
  </p:cSld>
  <p:clrMapOvr>
    <a:masterClrMapping/>
  </p:clrMapOvr>
  <p:transition>
    <p:randomBar dir="vert"/>
  </p:transition>
  <p:timing>
    <p:tnLst>
      <p:par>
        <p:cTn id="1" dur="indefinite" restart="never" nodeType="tmRoot"/>
      </p:par>
    </p:tnLst>
  </p:timing>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endParaRPr lang="en-GB" dirty="0"/>
          </a:p>
        </p:txBody>
      </p:sp>
      <p:sp>
        <p:nvSpPr>
          <p:cNvPr id="3" name="Inhaltsplatzhalter 2"/>
          <p:cNvSpPr>
            <a:spLocks noGrp="1"/>
          </p:cNvSpPr>
          <p:nvPr>
            <p:ph idx="1"/>
          </p:nvPr>
        </p:nvSpPr>
        <p:spPr>
          <a:xfrm>
            <a:off x="2339752" y="0"/>
            <a:ext cx="5015753" cy="3841375"/>
          </a:xfrm>
        </p:spPr>
        <p:txBody>
          <a:bodyPr/>
          <a:lstStyle/>
          <a:p>
            <a:r>
              <a:rPr lang="en-GB" dirty="0" smtClean="0"/>
              <a:t>miner</a:t>
            </a:r>
            <a:endParaRPr lang="en-GB" dirty="0"/>
          </a:p>
        </p:txBody>
      </p:sp>
      <p:pic>
        <p:nvPicPr>
          <p:cNvPr id="53250" name="Picture 2" descr="http://www.ugr.es/~arqueologyterritorio/Imagenes/Imags2/cArboled/Arboled3.jpg"/>
          <p:cNvPicPr>
            <a:picLocks noChangeAspect="1" noChangeArrowheads="1"/>
          </p:cNvPicPr>
          <p:nvPr/>
        </p:nvPicPr>
        <p:blipFill>
          <a:blip r:embed="rId2" cstate="print"/>
          <a:srcRect/>
          <a:stretch>
            <a:fillRect/>
          </a:stretch>
        </p:blipFill>
        <p:spPr bwMode="auto">
          <a:xfrm>
            <a:off x="6069419" y="0"/>
            <a:ext cx="3074581" cy="6858000"/>
          </a:xfrm>
          <a:prstGeom prst="rect">
            <a:avLst/>
          </a:prstGeom>
          <a:noFill/>
        </p:spPr>
      </p:pic>
      <p:sp>
        <p:nvSpPr>
          <p:cNvPr id="5" name="Rechteck 4"/>
          <p:cNvSpPr/>
          <p:nvPr/>
        </p:nvSpPr>
        <p:spPr>
          <a:xfrm>
            <a:off x="1187624" y="5949280"/>
            <a:ext cx="4572000" cy="646331"/>
          </a:xfrm>
          <a:prstGeom prst="rect">
            <a:avLst/>
          </a:prstGeom>
        </p:spPr>
        <p:txBody>
          <a:bodyPr>
            <a:spAutoFit/>
          </a:bodyPr>
          <a:lstStyle/>
          <a:p>
            <a:pPr algn="r"/>
            <a:r>
              <a:rPr lang="es-ES" dirty="0" smtClean="0">
                <a:solidFill>
                  <a:schemeClr val="tx2">
                    <a:lumMod val="20000"/>
                    <a:lumOff val="80000"/>
                  </a:schemeClr>
                </a:solidFill>
              </a:rPr>
              <a:t>Tombstone of Q. Artulus</a:t>
            </a:r>
            <a:br>
              <a:rPr lang="es-ES" dirty="0" smtClean="0">
                <a:solidFill>
                  <a:schemeClr val="tx2">
                    <a:lumMod val="20000"/>
                    <a:lumOff val="80000"/>
                  </a:schemeClr>
                </a:solidFill>
              </a:rPr>
            </a:br>
            <a:r>
              <a:rPr lang="es-ES" dirty="0" smtClean="0">
                <a:solidFill>
                  <a:schemeClr val="tx2">
                    <a:lumMod val="20000"/>
                    <a:lumOff val="80000"/>
                  </a:schemeClr>
                </a:solidFill>
              </a:rPr>
              <a:t>(</a:t>
            </a:r>
            <a:r>
              <a:rPr lang="en-GB" dirty="0" err="1" smtClean="0">
                <a:solidFill>
                  <a:schemeClr val="tx2">
                    <a:lumMod val="20000"/>
                    <a:lumOff val="80000"/>
                  </a:schemeClr>
                </a:solidFill>
              </a:rPr>
              <a:t>Baños</a:t>
            </a:r>
            <a:r>
              <a:rPr lang="en-GB" dirty="0" smtClean="0">
                <a:solidFill>
                  <a:schemeClr val="tx2">
                    <a:lumMod val="20000"/>
                    <a:lumOff val="80000"/>
                  </a:schemeClr>
                </a:solidFill>
              </a:rPr>
              <a:t> de la </a:t>
            </a:r>
            <a:r>
              <a:rPr lang="en-GB" dirty="0" err="1" smtClean="0">
                <a:solidFill>
                  <a:schemeClr val="tx2">
                    <a:lumMod val="20000"/>
                    <a:lumOff val="80000"/>
                  </a:schemeClr>
                </a:solidFill>
              </a:rPr>
              <a:t>Encina</a:t>
            </a:r>
            <a:r>
              <a:rPr lang="en-GB" dirty="0" smtClean="0">
                <a:solidFill>
                  <a:schemeClr val="tx2">
                    <a:lumMod val="20000"/>
                    <a:lumOff val="80000"/>
                  </a:schemeClr>
                </a:solidFill>
              </a:rPr>
              <a:t>, Andalusia)</a:t>
            </a:r>
            <a:endParaRPr lang="en-GB" dirty="0">
              <a:solidFill>
                <a:schemeClr val="tx2">
                  <a:lumMod val="20000"/>
                  <a:lumOff val="80000"/>
                </a:schemeClr>
              </a:solidFill>
            </a:endParaRPr>
          </a:p>
        </p:txBody>
      </p:sp>
      <p:pic>
        <p:nvPicPr>
          <p:cNvPr id="53252" name="Picture 4" descr="http://upload.wikimedia.org/wikipedia/commons/6/65/Roman_collared_slaves_-_Ashmolean_Museum.jpg"/>
          <p:cNvPicPr>
            <a:picLocks noChangeAspect="1" noChangeArrowheads="1"/>
          </p:cNvPicPr>
          <p:nvPr/>
        </p:nvPicPr>
        <p:blipFill>
          <a:blip r:embed="rId3" cstate="print"/>
          <a:srcRect/>
          <a:stretch>
            <a:fillRect/>
          </a:stretch>
        </p:blipFill>
        <p:spPr bwMode="auto">
          <a:xfrm>
            <a:off x="0" y="836712"/>
            <a:ext cx="6042928" cy="4032448"/>
          </a:xfrm>
          <a:prstGeom prst="rect">
            <a:avLst/>
          </a:prstGeom>
          <a:noFill/>
        </p:spPr>
      </p:pic>
    </p:spTree>
  </p:cSld>
  <p:clrMapOvr>
    <a:masterClrMapping/>
  </p:clrMapOvr>
  <p:transition>
    <p:randomBar dir="vert"/>
  </p:transition>
  <p:timing>
    <p:tnLst>
      <p:par>
        <p:cTn id="1" dur="indefinite" restart="never" nodeType="tmRoot"/>
      </p:par>
    </p:tnLst>
  </p:timing>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endParaRPr lang="en-GB"/>
          </a:p>
        </p:txBody>
      </p:sp>
      <p:sp>
        <p:nvSpPr>
          <p:cNvPr id="3" name="Inhaltsplatzhalter 2"/>
          <p:cNvSpPr>
            <a:spLocks noGrp="1"/>
          </p:cNvSpPr>
          <p:nvPr>
            <p:ph idx="1"/>
          </p:nvPr>
        </p:nvSpPr>
        <p:spPr>
          <a:xfrm>
            <a:off x="0" y="1988840"/>
            <a:ext cx="5015753" cy="3841375"/>
          </a:xfrm>
        </p:spPr>
        <p:txBody>
          <a:bodyPr/>
          <a:lstStyle/>
          <a:p>
            <a:r>
              <a:rPr lang="en-GB" dirty="0" smtClean="0"/>
              <a:t>procurator </a:t>
            </a:r>
            <a:r>
              <a:rPr lang="en-GB" dirty="0" err="1" smtClean="0"/>
              <a:t>metallorum</a:t>
            </a:r>
            <a:r>
              <a:rPr lang="en-GB" dirty="0" smtClean="0"/>
              <a:t/>
            </a:r>
            <a:br>
              <a:rPr lang="en-GB" dirty="0" smtClean="0"/>
            </a:br>
            <a:r>
              <a:rPr lang="en-GB" dirty="0" smtClean="0"/>
              <a:t>(in charge of the mines of a province)</a:t>
            </a:r>
            <a:endParaRPr lang="en-GB" dirty="0"/>
          </a:p>
        </p:txBody>
      </p:sp>
      <p:pic>
        <p:nvPicPr>
          <p:cNvPr id="66562" name="Picture 2" descr="http://db.edcs.eu/epigr/bilder/$Petavonium_00050.jpg"/>
          <p:cNvPicPr>
            <a:picLocks noChangeAspect="1" noChangeArrowheads="1"/>
          </p:cNvPicPr>
          <p:nvPr/>
        </p:nvPicPr>
        <p:blipFill>
          <a:blip r:embed="rId2" cstate="print"/>
          <a:srcRect/>
          <a:stretch>
            <a:fillRect/>
          </a:stretch>
        </p:blipFill>
        <p:spPr bwMode="auto">
          <a:xfrm>
            <a:off x="5148064" y="1422126"/>
            <a:ext cx="3779912" cy="5435874"/>
          </a:xfrm>
          <a:prstGeom prst="rect">
            <a:avLst/>
          </a:prstGeom>
          <a:noFill/>
        </p:spPr>
      </p:pic>
      <p:sp>
        <p:nvSpPr>
          <p:cNvPr id="66563" name="Rectangle 3"/>
          <p:cNvSpPr>
            <a:spLocks noChangeArrowheads="1"/>
          </p:cNvSpPr>
          <p:nvPr/>
        </p:nvSpPr>
        <p:spPr bwMode="auto">
          <a:xfrm>
            <a:off x="72008" y="3284984"/>
            <a:ext cx="4860032" cy="3416320"/>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lang="en-US" b="1" dirty="0" smtClean="0">
                <a:solidFill>
                  <a:schemeClr val="accent5">
                    <a:lumMod val="20000"/>
                    <a:lumOff val="80000"/>
                  </a:schemeClr>
                </a:solidFill>
                <a:latin typeface="Arial" pitchFamily="34" charset="0"/>
                <a:cs typeface="Arial" pitchFamily="34" charset="0"/>
              </a:rPr>
              <a:t>ILS </a:t>
            </a:r>
            <a:r>
              <a:rPr kumimoji="0" lang="en-US" sz="1800" b="1" i="0" u="none" strike="noStrike" cap="none" normalizeH="0" baseline="0" dirty="0" smtClean="0">
                <a:ln>
                  <a:noFill/>
                </a:ln>
                <a:solidFill>
                  <a:schemeClr val="accent5">
                    <a:lumMod val="20000"/>
                    <a:lumOff val="80000"/>
                  </a:schemeClr>
                </a:solidFill>
                <a:effectLst/>
                <a:latin typeface="Arial" pitchFamily="34" charset="0"/>
                <a:cs typeface="Arial" pitchFamily="34" charset="0"/>
              </a:rPr>
              <a:t>9131 (Hispania </a:t>
            </a:r>
            <a:r>
              <a:rPr kumimoji="0" lang="en-US" sz="1800" b="1" i="0" u="none" strike="noStrike" cap="none" normalizeH="0" baseline="0" dirty="0" err="1" smtClean="0">
                <a:ln>
                  <a:noFill/>
                </a:ln>
                <a:solidFill>
                  <a:schemeClr val="accent5">
                    <a:lumMod val="20000"/>
                    <a:lumOff val="80000"/>
                  </a:schemeClr>
                </a:solidFill>
                <a:effectLst/>
                <a:latin typeface="Arial" pitchFamily="34" charset="0"/>
                <a:cs typeface="Arial" pitchFamily="34" charset="0"/>
              </a:rPr>
              <a:t>citerior</a:t>
            </a:r>
            <a:r>
              <a:rPr kumimoji="0" lang="en-US" sz="1800" b="1" i="0" u="none" strike="noStrike" cap="none" normalizeH="0" baseline="0" dirty="0" smtClean="0">
                <a:ln>
                  <a:noFill/>
                </a:ln>
                <a:solidFill>
                  <a:schemeClr val="accent5">
                    <a:lumMod val="20000"/>
                    <a:lumOff val="80000"/>
                  </a:schemeClr>
                </a:solidFill>
                <a:effectLst/>
                <a:latin typeface="Arial" pitchFamily="34" charset="0"/>
                <a:cs typeface="Arial" pitchFamily="34" charset="0"/>
              </a:rPr>
              <a:t>, </a:t>
            </a:r>
            <a:r>
              <a:rPr kumimoji="0" lang="en-US" sz="1800" b="1" i="0" u="none" strike="noStrike" cap="none" normalizeH="0" baseline="0" dirty="0" err="1" smtClean="0">
                <a:ln>
                  <a:noFill/>
                </a:ln>
                <a:solidFill>
                  <a:schemeClr val="accent5">
                    <a:lumMod val="20000"/>
                    <a:lumOff val="80000"/>
                  </a:schemeClr>
                </a:solidFill>
                <a:effectLst/>
                <a:latin typeface="Arial" pitchFamily="34" charset="0"/>
                <a:cs typeface="Arial" pitchFamily="34" charset="0"/>
              </a:rPr>
              <a:t>Villalis</a:t>
            </a:r>
            <a:r>
              <a:rPr kumimoji="0" lang="en-US" sz="1800" b="1" i="0" u="none" strike="noStrike" cap="none" normalizeH="0" baseline="0" dirty="0" smtClean="0">
                <a:ln>
                  <a:noFill/>
                </a:ln>
                <a:solidFill>
                  <a:schemeClr val="accent5">
                    <a:lumMod val="20000"/>
                    <a:lumOff val="80000"/>
                  </a:schemeClr>
                </a:solidFill>
                <a:effectLst/>
                <a:latin typeface="Arial" pitchFamily="34" charset="0"/>
                <a:cs typeface="Arial" pitchFamily="34" charset="0"/>
              </a:rPr>
              <a:t>)</a:t>
            </a:r>
            <a:br>
              <a:rPr kumimoji="0" lang="en-US" sz="1800" b="1" i="0" u="none" strike="noStrike" cap="none" normalizeH="0" baseline="0" dirty="0" smtClean="0">
                <a:ln>
                  <a:noFill/>
                </a:ln>
                <a:solidFill>
                  <a:schemeClr val="accent5">
                    <a:lumMod val="20000"/>
                    <a:lumOff val="80000"/>
                  </a:schemeClr>
                </a:solidFill>
                <a:effectLst/>
                <a:latin typeface="Arial" pitchFamily="34" charset="0"/>
                <a:cs typeface="Arial" pitchFamily="34" charset="0"/>
              </a:rPr>
            </a:br>
            <a:r>
              <a:rPr kumimoji="0" lang="en-US" sz="1800" b="0" i="0" u="none" strike="noStrike" cap="none" normalizeH="0" baseline="0" dirty="0" smtClean="0">
                <a:ln>
                  <a:noFill/>
                </a:ln>
                <a:solidFill>
                  <a:schemeClr val="accent5">
                    <a:lumMod val="20000"/>
                    <a:lumOff val="80000"/>
                  </a:schemeClr>
                </a:solidFill>
                <a:effectLst/>
                <a:latin typeface="Arial" pitchFamily="34" charset="0"/>
                <a:cs typeface="Arial" pitchFamily="34" charset="0"/>
              </a:rPr>
              <a:t>[I(</a:t>
            </a:r>
            <a:r>
              <a:rPr kumimoji="0" lang="en-US" sz="1800" b="0" i="0" u="none" strike="noStrike" cap="none" normalizeH="0" baseline="0" dirty="0" err="1" smtClean="0">
                <a:ln>
                  <a:noFill/>
                </a:ln>
                <a:solidFill>
                  <a:schemeClr val="accent5">
                    <a:lumMod val="20000"/>
                    <a:lumOff val="80000"/>
                  </a:schemeClr>
                </a:solidFill>
                <a:effectLst/>
                <a:latin typeface="Arial" pitchFamily="34" charset="0"/>
                <a:cs typeface="Arial" pitchFamily="34" charset="0"/>
              </a:rPr>
              <a:t>ovi</a:t>
            </a:r>
            <a:r>
              <a:rPr kumimoji="0" lang="en-US" sz="1800" b="0" i="0" u="none" strike="noStrike" cap="none" normalizeH="0" baseline="0" dirty="0" smtClean="0">
                <a:ln>
                  <a:noFill/>
                </a:ln>
                <a:solidFill>
                  <a:schemeClr val="accent5">
                    <a:lumMod val="20000"/>
                    <a:lumOff val="80000"/>
                  </a:schemeClr>
                </a:solidFill>
                <a:effectLst/>
                <a:latin typeface="Arial" pitchFamily="34" charset="0"/>
                <a:cs typeface="Arial" pitchFamily="34" charset="0"/>
              </a:rPr>
              <a:t>) O(</a:t>
            </a:r>
            <a:r>
              <a:rPr kumimoji="0" lang="en-US" sz="1800" b="0" i="0" u="none" strike="noStrike" cap="none" normalizeH="0" baseline="0" dirty="0" err="1" smtClean="0">
                <a:ln>
                  <a:noFill/>
                </a:ln>
                <a:solidFill>
                  <a:schemeClr val="accent5">
                    <a:lumMod val="20000"/>
                    <a:lumOff val="80000"/>
                  </a:schemeClr>
                </a:solidFill>
                <a:effectLst/>
                <a:latin typeface="Arial" pitchFamily="34" charset="0"/>
                <a:cs typeface="Arial" pitchFamily="34" charset="0"/>
              </a:rPr>
              <a:t>ptimo</a:t>
            </a:r>
            <a:r>
              <a:rPr kumimoji="0" lang="en-US" sz="1800" b="0" i="0" u="none" strike="noStrike" cap="none" normalizeH="0" baseline="0" dirty="0" smtClean="0">
                <a:ln>
                  <a:noFill/>
                </a:ln>
                <a:solidFill>
                  <a:schemeClr val="accent5">
                    <a:lumMod val="20000"/>
                    <a:lumOff val="80000"/>
                  </a:schemeClr>
                </a:solidFill>
                <a:effectLst/>
                <a:latin typeface="Arial" pitchFamily="34" charset="0"/>
                <a:cs typeface="Arial" pitchFamily="34" charset="0"/>
              </a:rPr>
              <a:t>) M(</a:t>
            </a:r>
            <a:r>
              <a:rPr kumimoji="0" lang="en-US" sz="1800" b="0" i="0" u="none" strike="noStrike" cap="none" normalizeH="0" baseline="0" dirty="0" err="1" smtClean="0">
                <a:ln>
                  <a:noFill/>
                </a:ln>
                <a:solidFill>
                  <a:schemeClr val="accent5">
                    <a:lumMod val="20000"/>
                    <a:lumOff val="80000"/>
                  </a:schemeClr>
                </a:solidFill>
                <a:effectLst/>
                <a:latin typeface="Arial" pitchFamily="34" charset="0"/>
                <a:cs typeface="Arial" pitchFamily="34" charset="0"/>
              </a:rPr>
              <a:t>aximo</a:t>
            </a:r>
            <a:r>
              <a:rPr kumimoji="0" lang="en-US" sz="1800" b="0" i="0" u="none" strike="noStrike" cap="none" normalizeH="0" baseline="0" dirty="0" smtClean="0">
                <a:ln>
                  <a:noFill/>
                </a:ln>
                <a:solidFill>
                  <a:schemeClr val="accent5">
                    <a:lumMod val="20000"/>
                    <a:lumOff val="80000"/>
                  </a:schemeClr>
                </a:solidFill>
                <a:effectLst/>
                <a:latin typeface="Arial" pitchFamily="34" charset="0"/>
                <a:cs typeface="Arial" pitchFamily="34" charset="0"/>
              </a:rPr>
              <a:t>) s(</a:t>
            </a:r>
            <a:r>
              <a:rPr kumimoji="0" lang="en-US" sz="1800" b="0" i="0" u="none" strike="noStrike" cap="none" normalizeH="0" baseline="0" dirty="0" err="1" smtClean="0">
                <a:ln>
                  <a:noFill/>
                </a:ln>
                <a:solidFill>
                  <a:schemeClr val="accent5">
                    <a:lumMod val="20000"/>
                    <a:lumOff val="80000"/>
                  </a:schemeClr>
                </a:solidFill>
                <a:effectLst/>
                <a:latin typeface="Arial" pitchFamily="34" charset="0"/>
                <a:cs typeface="Arial" pitchFamily="34" charset="0"/>
              </a:rPr>
              <a:t>acrum</a:t>
            </a:r>
            <a:r>
              <a:rPr kumimoji="0" lang="en-US" sz="1800" b="0" i="0" u="none" strike="noStrike" cap="none" normalizeH="0" baseline="0" dirty="0" smtClean="0">
                <a:ln>
                  <a:noFill/>
                </a:ln>
                <a:solidFill>
                  <a:schemeClr val="accent5">
                    <a:lumMod val="20000"/>
                    <a:lumOff val="80000"/>
                  </a:schemeClr>
                </a:solidFill>
                <a:effectLst/>
                <a:latin typeface="Arial" pitchFamily="34" charset="0"/>
                <a:cs typeface="Arial" pitchFamily="34" charset="0"/>
              </a:rPr>
              <a:t>)] / [pro </a:t>
            </a:r>
            <a:r>
              <a:rPr kumimoji="0" lang="en-US" sz="1800" b="0" i="0" u="none" strike="noStrike" cap="none" normalizeH="0" baseline="0" dirty="0" err="1" smtClean="0">
                <a:ln>
                  <a:noFill/>
                </a:ln>
                <a:solidFill>
                  <a:schemeClr val="accent5">
                    <a:lumMod val="20000"/>
                    <a:lumOff val="80000"/>
                  </a:schemeClr>
                </a:solidFill>
                <a:effectLst/>
                <a:latin typeface="Arial" pitchFamily="34" charset="0"/>
                <a:cs typeface="Arial" pitchFamily="34" charset="0"/>
              </a:rPr>
              <a:t>sal</a:t>
            </a:r>
            <a:r>
              <a:rPr kumimoji="0" lang="en-US" sz="1800" b="0" i="0" u="none" strike="noStrike" cap="none" normalizeH="0" baseline="0" dirty="0" smtClean="0">
                <a:ln>
                  <a:noFill/>
                </a:ln>
                <a:solidFill>
                  <a:schemeClr val="accent5">
                    <a:lumMod val="20000"/>
                    <a:lumOff val="80000"/>
                  </a:schemeClr>
                </a:solidFill>
                <a:effectLst/>
                <a:latin typeface="Arial" pitchFamily="34" charset="0"/>
                <a:cs typeface="Arial" pitchFamily="34" charset="0"/>
              </a:rPr>
              <a:t>(</a:t>
            </a:r>
            <a:r>
              <a:rPr kumimoji="0" lang="en-US" sz="1800" b="0" i="0" u="none" strike="noStrike" cap="none" normalizeH="0" baseline="0" dirty="0" err="1" smtClean="0">
                <a:ln>
                  <a:noFill/>
                </a:ln>
                <a:solidFill>
                  <a:schemeClr val="accent5">
                    <a:lumMod val="20000"/>
                    <a:lumOff val="80000"/>
                  </a:schemeClr>
                </a:solidFill>
                <a:effectLst/>
                <a:latin typeface="Arial" pitchFamily="34" charset="0"/>
                <a:cs typeface="Arial" pitchFamily="34" charset="0"/>
              </a:rPr>
              <a:t>ute</a:t>
            </a:r>
            <a:r>
              <a:rPr kumimoji="0" lang="en-US" sz="1800" b="0" i="0" u="none" strike="noStrike" cap="none" normalizeH="0" baseline="0" dirty="0" smtClean="0">
                <a:ln>
                  <a:noFill/>
                </a:ln>
                <a:solidFill>
                  <a:schemeClr val="accent5">
                    <a:lumMod val="20000"/>
                    <a:lumOff val="80000"/>
                  </a:schemeClr>
                </a:solidFill>
                <a:effectLst/>
                <a:latin typeface="Arial" pitchFamily="34" charset="0"/>
                <a:cs typeface="Arial" pitchFamily="34" charset="0"/>
              </a:rPr>
              <a:t>) M(</a:t>
            </a:r>
            <a:r>
              <a:rPr kumimoji="0" lang="en-US" sz="1800" b="0" i="0" u="none" strike="noStrike" cap="none" normalizeH="0" baseline="0" dirty="0" err="1" smtClean="0">
                <a:ln>
                  <a:noFill/>
                </a:ln>
                <a:solidFill>
                  <a:schemeClr val="accent5">
                    <a:lumMod val="20000"/>
                    <a:lumOff val="80000"/>
                  </a:schemeClr>
                </a:solidFill>
                <a:effectLst/>
                <a:latin typeface="Arial" pitchFamily="34" charset="0"/>
                <a:cs typeface="Arial" pitchFamily="34" charset="0"/>
              </a:rPr>
              <a:t>arci</a:t>
            </a:r>
            <a:r>
              <a:rPr kumimoji="0" lang="en-US" sz="1800" b="0" i="0" u="none" strike="noStrike" cap="none" normalizeH="0" baseline="0" dirty="0" smtClean="0">
                <a:ln>
                  <a:noFill/>
                </a:ln>
                <a:solidFill>
                  <a:schemeClr val="accent5">
                    <a:lumMod val="20000"/>
                    <a:lumOff val="80000"/>
                  </a:schemeClr>
                </a:solidFill>
                <a:effectLst/>
                <a:latin typeface="Arial" pitchFamily="34" charset="0"/>
                <a:cs typeface="Arial" pitchFamily="34" charset="0"/>
              </a:rPr>
              <a:t>) </a:t>
            </a:r>
            <a:r>
              <a:rPr kumimoji="0" lang="en-US" sz="1800" b="0" i="0" u="none" strike="noStrike" cap="none" normalizeH="0" baseline="0" dirty="0" err="1" smtClean="0">
                <a:ln>
                  <a:noFill/>
                </a:ln>
                <a:solidFill>
                  <a:schemeClr val="accent5">
                    <a:lumMod val="20000"/>
                    <a:lumOff val="80000"/>
                  </a:schemeClr>
                </a:solidFill>
                <a:effectLst/>
                <a:latin typeface="Arial" pitchFamily="34" charset="0"/>
                <a:cs typeface="Arial" pitchFamily="34" charset="0"/>
              </a:rPr>
              <a:t>Aure</a:t>
            </a:r>
            <a:r>
              <a:rPr kumimoji="0" lang="en-US" sz="1800" b="0" i="0" u="none" strike="noStrike" cap="none" normalizeH="0" baseline="0" dirty="0" smtClean="0">
                <a:ln>
                  <a:noFill/>
                </a:ln>
                <a:solidFill>
                  <a:schemeClr val="accent5">
                    <a:lumMod val="20000"/>
                    <a:lumOff val="80000"/>
                  </a:schemeClr>
                </a:solidFill>
                <a:effectLst/>
                <a:latin typeface="Arial" pitchFamily="34" charset="0"/>
                <a:cs typeface="Arial" pitchFamily="34" charset="0"/>
              </a:rPr>
              <a:t>]/[</a:t>
            </a:r>
            <a:r>
              <a:rPr kumimoji="0" lang="en-US" sz="1800" b="0" i="0" u="none" strike="noStrike" cap="none" normalizeH="0" baseline="0" dirty="0" err="1" smtClean="0">
                <a:ln>
                  <a:noFill/>
                </a:ln>
                <a:solidFill>
                  <a:schemeClr val="accent5">
                    <a:lumMod val="20000"/>
                    <a:lumOff val="80000"/>
                  </a:schemeClr>
                </a:solidFill>
                <a:effectLst/>
                <a:latin typeface="Arial" pitchFamily="34" charset="0"/>
                <a:cs typeface="Arial" pitchFamily="34" charset="0"/>
              </a:rPr>
              <a:t>li</a:t>
            </a:r>
            <a:r>
              <a:rPr kumimoji="0" lang="en-US" sz="1800" b="0" i="0" u="none" strike="noStrike" cap="none" normalizeH="0" baseline="0" dirty="0" smtClean="0">
                <a:ln>
                  <a:noFill/>
                </a:ln>
                <a:solidFill>
                  <a:schemeClr val="accent5">
                    <a:lumMod val="20000"/>
                    <a:lumOff val="80000"/>
                  </a:schemeClr>
                </a:solidFill>
                <a:effectLst/>
                <a:latin typeface="Arial" pitchFamily="34" charset="0"/>
                <a:cs typeface="Arial" pitchFamily="34" charset="0"/>
              </a:rPr>
              <a:t> </a:t>
            </a:r>
            <a:r>
              <a:rPr kumimoji="0" lang="en-US" sz="1800" b="0" i="0" u="none" strike="noStrike" cap="none" normalizeH="0" baseline="0" dirty="0" err="1" smtClean="0">
                <a:ln>
                  <a:noFill/>
                </a:ln>
                <a:solidFill>
                  <a:schemeClr val="accent5">
                    <a:lumMod val="20000"/>
                    <a:lumOff val="80000"/>
                  </a:schemeClr>
                </a:solidFill>
                <a:effectLst/>
                <a:latin typeface="Arial" pitchFamily="34" charset="0"/>
                <a:cs typeface="Arial" pitchFamily="34" charset="0"/>
              </a:rPr>
              <a:t>Commodi</a:t>
            </a:r>
            <a:r>
              <a:rPr kumimoji="0" lang="en-US" sz="1800" b="0" i="0" u="none" strike="noStrike" cap="none" normalizeH="0" baseline="0" dirty="0" smtClean="0">
                <a:ln>
                  <a:noFill/>
                </a:ln>
                <a:solidFill>
                  <a:schemeClr val="accent5">
                    <a:lumMod val="20000"/>
                    <a:lumOff val="80000"/>
                  </a:schemeClr>
                </a:solidFill>
                <a:effectLst/>
                <a:latin typeface="Arial" pitchFamily="34" charset="0"/>
                <a:cs typeface="Arial" pitchFamily="34" charset="0"/>
              </a:rPr>
              <a:t> An]/[to]</a:t>
            </a:r>
            <a:r>
              <a:rPr kumimoji="0" lang="en-US" sz="1800" b="0" i="0" u="none" strike="noStrike" cap="none" normalizeH="0" baseline="0" dirty="0" err="1" smtClean="0">
                <a:ln>
                  <a:noFill/>
                </a:ln>
                <a:solidFill>
                  <a:schemeClr val="accent5">
                    <a:lumMod val="20000"/>
                    <a:lumOff val="80000"/>
                  </a:schemeClr>
                </a:solidFill>
                <a:effectLst/>
                <a:latin typeface="Arial" pitchFamily="34" charset="0"/>
                <a:cs typeface="Arial" pitchFamily="34" charset="0"/>
              </a:rPr>
              <a:t>nini</a:t>
            </a:r>
            <a:r>
              <a:rPr kumimoji="0" lang="en-US" sz="1800" b="0" i="0" u="none" strike="noStrike" cap="none" normalizeH="0" baseline="0" dirty="0" smtClean="0">
                <a:ln>
                  <a:noFill/>
                </a:ln>
                <a:solidFill>
                  <a:schemeClr val="accent5">
                    <a:lumMod val="20000"/>
                    <a:lumOff val="80000"/>
                  </a:schemeClr>
                </a:solidFill>
                <a:effectLst/>
                <a:latin typeface="Arial" pitchFamily="34" charset="0"/>
                <a:cs typeface="Arial" pitchFamily="34" charset="0"/>
              </a:rPr>
              <a:t> </a:t>
            </a:r>
            <a:r>
              <a:rPr kumimoji="0" lang="en-US" sz="1800" b="0" i="0" u="none" strike="noStrike" cap="none" normalizeH="0" baseline="0" dirty="0" err="1" smtClean="0">
                <a:ln>
                  <a:noFill/>
                </a:ln>
                <a:solidFill>
                  <a:schemeClr val="accent5">
                    <a:lumMod val="20000"/>
                    <a:lumOff val="80000"/>
                  </a:schemeClr>
                </a:solidFill>
                <a:effectLst/>
                <a:latin typeface="Arial" pitchFamily="34" charset="0"/>
                <a:cs typeface="Arial" pitchFamily="34" charset="0"/>
              </a:rPr>
              <a:t>Pii</a:t>
            </a:r>
            <a:r>
              <a:rPr kumimoji="0" lang="en-US" sz="1800" b="0" i="0" u="none" strike="noStrike" cap="none" normalizeH="0" baseline="0" dirty="0" smtClean="0">
                <a:ln>
                  <a:noFill/>
                </a:ln>
                <a:solidFill>
                  <a:schemeClr val="accent5">
                    <a:lumMod val="20000"/>
                    <a:lumOff val="80000"/>
                  </a:schemeClr>
                </a:solidFill>
                <a:effectLst/>
                <a:latin typeface="Arial" pitchFamily="34" charset="0"/>
                <a:cs typeface="Arial" pitchFamily="34" charset="0"/>
              </a:rPr>
              <a:t> </a:t>
            </a:r>
            <a:r>
              <a:rPr kumimoji="0" lang="en-US" sz="1800" b="0" i="0" u="none" strike="noStrike" cap="none" normalizeH="0" baseline="0" dirty="0" err="1" smtClean="0">
                <a:ln>
                  <a:noFill/>
                </a:ln>
                <a:solidFill>
                  <a:schemeClr val="accent5">
                    <a:lumMod val="20000"/>
                    <a:lumOff val="80000"/>
                  </a:schemeClr>
                </a:solidFill>
                <a:effectLst/>
                <a:latin typeface="Arial" pitchFamily="34" charset="0"/>
                <a:cs typeface="Arial" pitchFamily="34" charset="0"/>
              </a:rPr>
              <a:t>Fel</a:t>
            </a:r>
            <a:r>
              <a:rPr kumimoji="0" lang="en-US" sz="1800" b="0" i="0" u="none" strike="noStrike" cap="none" normalizeH="0" baseline="0" dirty="0" smtClean="0">
                <a:ln>
                  <a:noFill/>
                </a:ln>
                <a:solidFill>
                  <a:schemeClr val="accent5">
                    <a:lumMod val="20000"/>
                    <a:lumOff val="80000"/>
                  </a:schemeClr>
                </a:solidFill>
                <a:effectLst/>
                <a:latin typeface="Arial" pitchFamily="34" charset="0"/>
                <a:cs typeface="Arial" pitchFamily="34" charset="0"/>
              </a:rPr>
              <a:t>(</a:t>
            </a:r>
            <a:r>
              <a:rPr kumimoji="0" lang="en-US" sz="1800" b="0" i="0" u="none" strike="noStrike" cap="none" normalizeH="0" baseline="0" dirty="0" err="1" smtClean="0">
                <a:ln>
                  <a:noFill/>
                </a:ln>
                <a:solidFill>
                  <a:schemeClr val="accent5">
                    <a:lumMod val="20000"/>
                    <a:lumOff val="80000"/>
                  </a:schemeClr>
                </a:solidFill>
                <a:effectLst/>
                <a:latin typeface="Arial" pitchFamily="34" charset="0"/>
                <a:cs typeface="Arial" pitchFamily="34" charset="0"/>
              </a:rPr>
              <a:t>icis</a:t>
            </a:r>
            <a:r>
              <a:rPr kumimoji="0" lang="en-US" sz="1800" b="0" i="0" u="none" strike="noStrike" cap="none" normalizeH="0" baseline="0" dirty="0" smtClean="0">
                <a:ln>
                  <a:noFill/>
                </a:ln>
                <a:solidFill>
                  <a:schemeClr val="accent5">
                    <a:lumMod val="20000"/>
                    <a:lumOff val="80000"/>
                  </a:schemeClr>
                </a:solidFill>
                <a:effectLst/>
                <a:latin typeface="Arial" pitchFamily="34" charset="0"/>
                <a:cs typeface="Arial" pitchFamily="34" charset="0"/>
              </a:rPr>
              <a:t>) Au[g(</a:t>
            </a:r>
            <a:r>
              <a:rPr kumimoji="0" lang="en-US" sz="1800" b="0" i="0" u="none" strike="noStrike" cap="none" normalizeH="0" baseline="0" dirty="0" err="1" smtClean="0">
                <a:ln>
                  <a:noFill/>
                </a:ln>
                <a:solidFill>
                  <a:schemeClr val="accent5">
                    <a:lumMod val="20000"/>
                    <a:lumOff val="80000"/>
                  </a:schemeClr>
                </a:solidFill>
                <a:effectLst/>
                <a:latin typeface="Arial" pitchFamily="34" charset="0"/>
                <a:cs typeface="Arial" pitchFamily="34" charset="0"/>
              </a:rPr>
              <a:t>usti</a:t>
            </a:r>
            <a:r>
              <a:rPr kumimoji="0" lang="en-US" sz="1800" b="0" i="0" u="none" strike="noStrike" cap="none" normalizeH="0" baseline="0" dirty="0" smtClean="0">
                <a:ln>
                  <a:noFill/>
                </a:ln>
                <a:solidFill>
                  <a:schemeClr val="accent5">
                    <a:lumMod val="20000"/>
                    <a:lumOff val="80000"/>
                  </a:schemeClr>
                </a:solidFill>
                <a:effectLst/>
                <a:latin typeface="Arial" pitchFamily="34" charset="0"/>
                <a:cs typeface="Arial" pitchFamily="34" charset="0"/>
              </a:rPr>
              <a:t>)] / Ger(</a:t>
            </a:r>
            <a:r>
              <a:rPr kumimoji="0" lang="en-US" sz="1800" b="0" i="0" u="none" strike="noStrike" cap="none" normalizeH="0" baseline="0" dirty="0" err="1" smtClean="0">
                <a:ln>
                  <a:noFill/>
                </a:ln>
                <a:solidFill>
                  <a:schemeClr val="accent5">
                    <a:lumMod val="20000"/>
                    <a:lumOff val="80000"/>
                  </a:schemeClr>
                </a:solidFill>
                <a:effectLst/>
                <a:latin typeface="Arial" pitchFamily="34" charset="0"/>
                <a:cs typeface="Arial" pitchFamily="34" charset="0"/>
              </a:rPr>
              <a:t>manici</a:t>
            </a:r>
            <a:r>
              <a:rPr kumimoji="0" lang="en-US" sz="1800" b="0" i="0" u="none" strike="noStrike" cap="none" normalizeH="0" baseline="0" dirty="0" smtClean="0">
                <a:ln>
                  <a:noFill/>
                </a:ln>
                <a:solidFill>
                  <a:schemeClr val="accent5">
                    <a:lumMod val="20000"/>
                    <a:lumOff val="80000"/>
                  </a:schemeClr>
                </a:solidFill>
                <a:effectLst/>
                <a:latin typeface="Arial" pitchFamily="34" charset="0"/>
                <a:cs typeface="Arial" pitchFamily="34" charset="0"/>
              </a:rPr>
              <a:t>) max(</a:t>
            </a:r>
            <a:r>
              <a:rPr kumimoji="0" lang="en-US" sz="1800" b="0" i="0" u="none" strike="noStrike" cap="none" normalizeH="0" baseline="0" dirty="0" err="1" smtClean="0">
                <a:ln>
                  <a:noFill/>
                </a:ln>
                <a:solidFill>
                  <a:schemeClr val="accent5">
                    <a:lumMod val="20000"/>
                    <a:lumOff val="80000"/>
                  </a:schemeClr>
                </a:solidFill>
                <a:effectLst/>
                <a:latin typeface="Arial" pitchFamily="34" charset="0"/>
                <a:cs typeface="Arial" pitchFamily="34" charset="0"/>
              </a:rPr>
              <a:t>imi</a:t>
            </a:r>
            <a:r>
              <a:rPr kumimoji="0" lang="en-US" sz="1800" b="0" i="0" u="none" strike="noStrike" cap="none" normalizeH="0" baseline="0" dirty="0" smtClean="0">
                <a:ln>
                  <a:noFill/>
                </a:ln>
                <a:solidFill>
                  <a:schemeClr val="accent5">
                    <a:lumMod val="20000"/>
                    <a:lumOff val="80000"/>
                  </a:schemeClr>
                </a:solidFill>
                <a:effectLst/>
                <a:latin typeface="Arial" pitchFamily="34" charset="0"/>
                <a:cs typeface="Arial" pitchFamily="34" charset="0"/>
              </a:rPr>
              <a:t>) </a:t>
            </a:r>
            <a:r>
              <a:rPr kumimoji="0" lang="en-US" sz="1800" b="0" i="0" u="none" strike="noStrike" cap="none" normalizeH="0" baseline="0" dirty="0" err="1" smtClean="0">
                <a:ln>
                  <a:noFill/>
                </a:ln>
                <a:solidFill>
                  <a:schemeClr val="accent5">
                    <a:lumMod val="20000"/>
                    <a:lumOff val="80000"/>
                  </a:schemeClr>
                </a:solidFill>
                <a:effectLst/>
                <a:latin typeface="Arial" pitchFamily="34" charset="0"/>
                <a:cs typeface="Arial" pitchFamily="34" charset="0"/>
              </a:rPr>
              <a:t>trib</a:t>
            </a:r>
            <a:r>
              <a:rPr kumimoji="0" lang="en-US" sz="1800" b="0" i="0" u="none" strike="noStrike" cap="none" normalizeH="0" baseline="0" dirty="0" smtClean="0">
                <a:ln>
                  <a:noFill/>
                </a:ln>
                <a:solidFill>
                  <a:schemeClr val="accent5">
                    <a:lumMod val="20000"/>
                    <a:lumOff val="80000"/>
                  </a:schemeClr>
                </a:solidFill>
                <a:effectLst/>
                <a:latin typeface="Arial" pitchFamily="34" charset="0"/>
                <a:cs typeface="Arial" pitchFamily="34" charset="0"/>
              </a:rPr>
              <a:t>(</a:t>
            </a:r>
            <a:r>
              <a:rPr kumimoji="0" lang="en-US" sz="1800" b="0" i="0" u="none" strike="noStrike" cap="none" normalizeH="0" baseline="0" dirty="0" err="1" smtClean="0">
                <a:ln>
                  <a:noFill/>
                </a:ln>
                <a:solidFill>
                  <a:schemeClr val="accent5">
                    <a:lumMod val="20000"/>
                    <a:lumOff val="80000"/>
                  </a:schemeClr>
                </a:solidFill>
                <a:effectLst/>
                <a:latin typeface="Arial" pitchFamily="34" charset="0"/>
                <a:cs typeface="Arial" pitchFamily="34" charset="0"/>
              </a:rPr>
              <a:t>unicia</a:t>
            </a:r>
            <a:r>
              <a:rPr kumimoji="0" lang="en-US" sz="1800" b="0" i="0" u="none" strike="noStrike" cap="none" normalizeH="0" baseline="0" dirty="0" smtClean="0">
                <a:ln>
                  <a:noFill/>
                </a:ln>
                <a:solidFill>
                  <a:schemeClr val="accent5">
                    <a:lumMod val="20000"/>
                    <a:lumOff val="80000"/>
                  </a:schemeClr>
                </a:solidFill>
                <a:effectLst/>
                <a:latin typeface="Arial" pitchFamily="34" charset="0"/>
                <a:cs typeface="Arial" pitchFamily="34" charset="0"/>
              </a:rPr>
              <a:t>) pot(estate) [XVI] / imp(</a:t>
            </a:r>
            <a:r>
              <a:rPr kumimoji="0" lang="en-US" sz="1800" b="0" i="0" u="none" strike="noStrike" cap="none" normalizeH="0" baseline="0" dirty="0" err="1" smtClean="0">
                <a:ln>
                  <a:noFill/>
                </a:ln>
                <a:solidFill>
                  <a:schemeClr val="accent5">
                    <a:lumMod val="20000"/>
                    <a:lumOff val="80000"/>
                  </a:schemeClr>
                </a:solidFill>
                <a:effectLst/>
                <a:latin typeface="Arial" pitchFamily="34" charset="0"/>
                <a:cs typeface="Arial" pitchFamily="34" charset="0"/>
              </a:rPr>
              <a:t>eratoris</a:t>
            </a:r>
            <a:r>
              <a:rPr kumimoji="0" lang="en-US" sz="1800" b="0" i="0" u="none" strike="noStrike" cap="none" normalizeH="0" baseline="0" dirty="0" smtClean="0">
                <a:ln>
                  <a:noFill/>
                </a:ln>
                <a:solidFill>
                  <a:schemeClr val="accent5">
                    <a:lumMod val="20000"/>
                    <a:lumOff val="80000"/>
                  </a:schemeClr>
                </a:solidFill>
                <a:effectLst/>
                <a:latin typeface="Arial" pitchFamily="34" charset="0"/>
                <a:cs typeface="Arial" pitchFamily="34" charset="0"/>
              </a:rPr>
              <a:t>) XV co(n)s(</a:t>
            </a:r>
            <a:r>
              <a:rPr kumimoji="0" lang="en-US" sz="1800" b="0" i="0" u="none" strike="noStrike" cap="none" normalizeH="0" baseline="0" dirty="0" err="1" smtClean="0">
                <a:ln>
                  <a:noFill/>
                </a:ln>
                <a:solidFill>
                  <a:schemeClr val="accent5">
                    <a:lumMod val="20000"/>
                    <a:lumOff val="80000"/>
                  </a:schemeClr>
                </a:solidFill>
                <a:effectLst/>
                <a:latin typeface="Arial" pitchFamily="34" charset="0"/>
                <a:cs typeface="Arial" pitchFamily="34" charset="0"/>
              </a:rPr>
              <a:t>ulis</a:t>
            </a:r>
            <a:r>
              <a:rPr kumimoji="0" lang="en-US" sz="1800" b="0" i="0" u="none" strike="noStrike" cap="none" normalizeH="0" baseline="0" dirty="0" smtClean="0">
                <a:ln>
                  <a:noFill/>
                </a:ln>
                <a:solidFill>
                  <a:schemeClr val="accent5">
                    <a:lumMod val="20000"/>
                    <a:lumOff val="80000"/>
                  </a:schemeClr>
                </a:solidFill>
                <a:effectLst/>
                <a:latin typeface="Arial" pitchFamily="34" charset="0"/>
                <a:cs typeface="Arial" pitchFamily="34" charset="0"/>
              </a:rPr>
              <a:t>) VI ob n[a]/tale(m) </a:t>
            </a:r>
            <a:r>
              <a:rPr kumimoji="0" lang="en-US" sz="1800" b="0" i="0" u="none" strike="noStrike" cap="none" normalizeH="0" baseline="0" dirty="0" err="1" smtClean="0">
                <a:ln>
                  <a:noFill/>
                </a:ln>
                <a:solidFill>
                  <a:schemeClr val="accent5">
                    <a:lumMod val="20000"/>
                    <a:lumOff val="80000"/>
                  </a:schemeClr>
                </a:solidFill>
                <a:effectLst/>
                <a:latin typeface="Arial" pitchFamily="34" charset="0"/>
                <a:cs typeface="Arial" pitchFamily="34" charset="0"/>
              </a:rPr>
              <a:t>aprunculorum</a:t>
            </a:r>
            <a:r>
              <a:rPr kumimoji="0" lang="en-US" sz="1800" b="0" i="0" u="none" strike="noStrike" cap="none" normalizeH="0" baseline="0" dirty="0" smtClean="0">
                <a:ln>
                  <a:noFill/>
                </a:ln>
                <a:solidFill>
                  <a:schemeClr val="accent5">
                    <a:lumMod val="20000"/>
                    <a:lumOff val="80000"/>
                  </a:schemeClr>
                </a:solidFill>
                <a:effectLst/>
                <a:latin typeface="Arial" pitchFamily="34" charset="0"/>
                <a:cs typeface="Arial" pitchFamily="34" charset="0"/>
              </a:rPr>
              <a:t> / mil(</a:t>
            </a:r>
            <a:r>
              <a:rPr kumimoji="0" lang="en-US" sz="1800" b="0" i="0" u="none" strike="noStrike" cap="none" normalizeH="0" baseline="0" dirty="0" err="1" smtClean="0">
                <a:ln>
                  <a:noFill/>
                </a:ln>
                <a:solidFill>
                  <a:schemeClr val="accent5">
                    <a:lumMod val="20000"/>
                    <a:lumOff val="80000"/>
                  </a:schemeClr>
                </a:solidFill>
                <a:effectLst/>
                <a:latin typeface="Arial" pitchFamily="34" charset="0"/>
                <a:cs typeface="Arial" pitchFamily="34" charset="0"/>
              </a:rPr>
              <a:t>ites</a:t>
            </a:r>
            <a:r>
              <a:rPr kumimoji="0" lang="en-US" sz="1800" b="0" i="0" u="none" strike="noStrike" cap="none" normalizeH="0" baseline="0" dirty="0" smtClean="0">
                <a:ln>
                  <a:noFill/>
                </a:ln>
                <a:solidFill>
                  <a:schemeClr val="accent5">
                    <a:lumMod val="20000"/>
                    <a:lumOff val="80000"/>
                  </a:schemeClr>
                </a:solidFill>
                <a:effectLst/>
                <a:latin typeface="Arial" pitchFamily="34" charset="0"/>
                <a:cs typeface="Arial" pitchFamily="34" charset="0"/>
              </a:rPr>
              <a:t>) </a:t>
            </a:r>
            <a:r>
              <a:rPr kumimoji="0" lang="en-US" sz="1800" b="0" i="0" u="none" strike="noStrike" cap="none" normalizeH="0" baseline="0" dirty="0" err="1" smtClean="0">
                <a:ln>
                  <a:noFill/>
                </a:ln>
                <a:solidFill>
                  <a:schemeClr val="accent5">
                    <a:lumMod val="20000"/>
                    <a:lumOff val="80000"/>
                  </a:schemeClr>
                </a:solidFill>
                <a:effectLst/>
                <a:latin typeface="Arial" pitchFamily="34" charset="0"/>
                <a:cs typeface="Arial" pitchFamily="34" charset="0"/>
              </a:rPr>
              <a:t>coh</a:t>
            </a:r>
            <a:r>
              <a:rPr kumimoji="0" lang="en-US" sz="1800" b="0" i="0" u="none" strike="noStrike" cap="none" normalizeH="0" baseline="0" dirty="0" smtClean="0">
                <a:ln>
                  <a:noFill/>
                </a:ln>
                <a:solidFill>
                  <a:schemeClr val="accent5">
                    <a:lumMod val="20000"/>
                    <a:lumOff val="80000"/>
                  </a:schemeClr>
                </a:solidFill>
                <a:effectLst/>
                <a:latin typeface="Arial" pitchFamily="34" charset="0"/>
                <a:cs typeface="Arial" pitchFamily="34" charset="0"/>
              </a:rPr>
              <a:t>(</a:t>
            </a:r>
            <a:r>
              <a:rPr kumimoji="0" lang="en-US" sz="1800" b="0" i="0" u="none" strike="noStrike" cap="none" normalizeH="0" baseline="0" dirty="0" err="1" smtClean="0">
                <a:ln>
                  <a:noFill/>
                </a:ln>
                <a:solidFill>
                  <a:schemeClr val="accent5">
                    <a:lumMod val="20000"/>
                    <a:lumOff val="80000"/>
                  </a:schemeClr>
                </a:solidFill>
                <a:effectLst/>
                <a:latin typeface="Arial" pitchFamily="34" charset="0"/>
                <a:cs typeface="Arial" pitchFamily="34" charset="0"/>
              </a:rPr>
              <a:t>ortis</a:t>
            </a:r>
            <a:r>
              <a:rPr kumimoji="0" lang="en-US" sz="1800" b="0" i="0" u="none" strike="noStrike" cap="none" normalizeH="0" baseline="0" dirty="0" smtClean="0">
                <a:ln>
                  <a:noFill/>
                </a:ln>
                <a:solidFill>
                  <a:schemeClr val="accent5">
                    <a:lumMod val="20000"/>
                    <a:lumOff val="80000"/>
                  </a:schemeClr>
                </a:solidFill>
                <a:effectLst/>
                <a:latin typeface="Arial" pitchFamily="34" charset="0"/>
                <a:cs typeface="Arial" pitchFamily="34" charset="0"/>
              </a:rPr>
              <a:t>) I Gal(</a:t>
            </a:r>
            <a:r>
              <a:rPr kumimoji="0" lang="en-US" sz="1800" b="0" i="0" u="none" strike="noStrike" cap="none" normalizeH="0" baseline="0" dirty="0" err="1" smtClean="0">
                <a:ln>
                  <a:noFill/>
                </a:ln>
                <a:solidFill>
                  <a:schemeClr val="accent5">
                    <a:lumMod val="20000"/>
                    <a:lumOff val="80000"/>
                  </a:schemeClr>
                </a:solidFill>
                <a:effectLst/>
                <a:latin typeface="Arial" pitchFamily="34" charset="0"/>
                <a:cs typeface="Arial" pitchFamily="34" charset="0"/>
              </a:rPr>
              <a:t>licae</a:t>
            </a:r>
            <a:r>
              <a:rPr kumimoji="0" lang="en-US" sz="1800" b="0" i="0" u="none" strike="noStrike" cap="none" normalizeH="0" baseline="0" dirty="0" smtClean="0">
                <a:ln>
                  <a:noFill/>
                </a:ln>
                <a:solidFill>
                  <a:schemeClr val="accent5">
                    <a:lumMod val="20000"/>
                    <a:lumOff val="80000"/>
                  </a:schemeClr>
                </a:solidFill>
                <a:effectLst/>
                <a:latin typeface="Arial" pitchFamily="34" charset="0"/>
                <a:cs typeface="Arial" pitchFamily="34" charset="0"/>
              </a:rPr>
              <a:t>) sub cu[</a:t>
            </a:r>
            <a:r>
              <a:rPr kumimoji="0" lang="en-US" sz="1800" b="0" i="0" u="none" strike="noStrike" cap="none" normalizeH="0" baseline="0" dirty="0" err="1" smtClean="0">
                <a:ln>
                  <a:noFill/>
                </a:ln>
                <a:solidFill>
                  <a:schemeClr val="accent5">
                    <a:lumMod val="20000"/>
                    <a:lumOff val="80000"/>
                  </a:schemeClr>
                </a:solidFill>
                <a:effectLst/>
                <a:latin typeface="Arial" pitchFamily="34" charset="0"/>
                <a:cs typeface="Arial" pitchFamily="34" charset="0"/>
              </a:rPr>
              <a:t>ra</a:t>
            </a:r>
            <a:r>
              <a:rPr kumimoji="0" lang="en-US" sz="1800" b="0" i="0" u="none" strike="noStrike" cap="none" normalizeH="0" baseline="0" dirty="0" smtClean="0">
                <a:ln>
                  <a:noFill/>
                </a:ln>
                <a:solidFill>
                  <a:schemeClr val="accent5">
                    <a:lumMod val="20000"/>
                    <a:lumOff val="80000"/>
                  </a:schemeClr>
                </a:solidFill>
                <a:effectLst/>
                <a:latin typeface="Arial" pitchFamily="34" charset="0"/>
                <a:cs typeface="Arial" pitchFamily="34" charset="0"/>
              </a:rPr>
              <a:t>] / </a:t>
            </a:r>
            <a:r>
              <a:rPr kumimoji="0" lang="en-US" sz="1800" b="0" i="0" u="none" strike="noStrike" cap="none" normalizeH="0" baseline="0" dirty="0" err="1" smtClean="0">
                <a:ln>
                  <a:noFill/>
                </a:ln>
                <a:solidFill>
                  <a:srgbClr val="FFC000"/>
                </a:solidFill>
                <a:effectLst/>
                <a:latin typeface="Arial" pitchFamily="34" charset="0"/>
                <a:cs typeface="Arial" pitchFamily="34" charset="0"/>
              </a:rPr>
              <a:t>Aureli</a:t>
            </a:r>
            <a:r>
              <a:rPr kumimoji="0" lang="en-US" sz="1800" b="0" i="0" u="none" strike="noStrike" cap="none" normalizeH="0" baseline="0" dirty="0" smtClean="0">
                <a:ln>
                  <a:noFill/>
                </a:ln>
                <a:solidFill>
                  <a:srgbClr val="FFC000"/>
                </a:solidFill>
                <a:effectLst/>
                <a:latin typeface="Arial" pitchFamily="34" charset="0"/>
                <a:cs typeface="Arial" pitchFamily="34" charset="0"/>
              </a:rPr>
              <a:t> </a:t>
            </a:r>
            <a:r>
              <a:rPr kumimoji="0" lang="en-US" sz="1800" b="0" i="0" u="none" strike="noStrike" cap="none" normalizeH="0" baseline="0" dirty="0" err="1" smtClean="0">
                <a:ln>
                  <a:noFill/>
                </a:ln>
                <a:solidFill>
                  <a:srgbClr val="FFC000"/>
                </a:solidFill>
                <a:effectLst/>
                <a:latin typeface="Arial" pitchFamily="34" charset="0"/>
                <a:cs typeface="Arial" pitchFamily="34" charset="0"/>
              </a:rPr>
              <a:t>Firmi</a:t>
            </a:r>
            <a:r>
              <a:rPr kumimoji="0" lang="en-US" sz="1800" b="0" i="0" u="none" strike="noStrike" cap="none" normalizeH="0" baseline="0" dirty="0" smtClean="0">
                <a:ln>
                  <a:noFill/>
                </a:ln>
                <a:solidFill>
                  <a:srgbClr val="FFC000"/>
                </a:solidFill>
                <a:effectLst/>
                <a:latin typeface="Arial" pitchFamily="34" charset="0"/>
                <a:cs typeface="Arial" pitchFamily="34" charset="0"/>
              </a:rPr>
              <a:t> Aug(</a:t>
            </a:r>
            <a:r>
              <a:rPr kumimoji="0" lang="en-US" sz="1800" b="0" i="0" u="none" strike="noStrike" cap="none" normalizeH="0" baseline="0" dirty="0" err="1" smtClean="0">
                <a:ln>
                  <a:noFill/>
                </a:ln>
                <a:solidFill>
                  <a:srgbClr val="FFC000"/>
                </a:solidFill>
                <a:effectLst/>
                <a:latin typeface="Arial" pitchFamily="34" charset="0"/>
                <a:cs typeface="Arial" pitchFamily="34" charset="0"/>
              </a:rPr>
              <a:t>usti</a:t>
            </a:r>
            <a:r>
              <a:rPr kumimoji="0" lang="en-US" sz="1800" b="0" i="0" u="none" strike="noStrike" cap="none" normalizeH="0" baseline="0" dirty="0" smtClean="0">
                <a:ln>
                  <a:noFill/>
                </a:ln>
                <a:solidFill>
                  <a:srgbClr val="FFC000"/>
                </a:solidFill>
                <a:effectLst/>
                <a:latin typeface="Arial" pitchFamily="34" charset="0"/>
                <a:cs typeface="Arial" pitchFamily="34" charset="0"/>
              </a:rPr>
              <a:t>) lib(</a:t>
            </a:r>
            <a:r>
              <a:rPr kumimoji="0" lang="en-US" sz="1800" b="0" i="0" u="none" strike="noStrike" cap="none" normalizeH="0" baseline="0" dirty="0" err="1" smtClean="0">
                <a:ln>
                  <a:noFill/>
                </a:ln>
                <a:solidFill>
                  <a:srgbClr val="FFC000"/>
                </a:solidFill>
                <a:effectLst/>
                <a:latin typeface="Arial" pitchFamily="34" charset="0"/>
                <a:cs typeface="Arial" pitchFamily="34" charset="0"/>
              </a:rPr>
              <a:t>erti</a:t>
            </a:r>
            <a:r>
              <a:rPr kumimoji="0" lang="en-US" sz="1800" b="0" i="0" u="none" strike="noStrike" cap="none" normalizeH="0" baseline="0" dirty="0" smtClean="0">
                <a:ln>
                  <a:noFill/>
                </a:ln>
                <a:solidFill>
                  <a:srgbClr val="FFC000"/>
                </a:solidFill>
                <a:effectLst/>
                <a:latin typeface="Arial" pitchFamily="34" charset="0"/>
                <a:cs typeface="Arial" pitchFamily="34" charset="0"/>
              </a:rPr>
              <a:t>) [proc(</a:t>
            </a:r>
            <a:r>
              <a:rPr kumimoji="0" lang="en-US" sz="1800" b="0" i="0" u="none" strike="noStrike" cap="none" normalizeH="0" baseline="0" dirty="0" err="1" smtClean="0">
                <a:ln>
                  <a:noFill/>
                </a:ln>
                <a:solidFill>
                  <a:srgbClr val="FFC000"/>
                </a:solidFill>
                <a:effectLst/>
                <a:latin typeface="Arial" pitchFamily="34" charset="0"/>
                <a:cs typeface="Arial" pitchFamily="34" charset="0"/>
              </a:rPr>
              <a:t>uratoris</a:t>
            </a:r>
            <a:r>
              <a:rPr kumimoji="0" lang="en-US" sz="1800" b="0" i="0" u="none" strike="noStrike" cap="none" normalizeH="0" baseline="0" dirty="0" smtClean="0">
                <a:ln>
                  <a:noFill/>
                </a:ln>
                <a:solidFill>
                  <a:srgbClr val="FFC000"/>
                </a:solidFill>
                <a:effectLst/>
                <a:latin typeface="Arial" pitchFamily="34" charset="0"/>
                <a:cs typeface="Arial" pitchFamily="34" charset="0"/>
              </a:rPr>
              <a:t>)] / met(</a:t>
            </a:r>
            <a:r>
              <a:rPr kumimoji="0" lang="en-US" sz="1800" b="0" i="0" u="none" strike="noStrike" cap="none" normalizeH="0" baseline="0" dirty="0" err="1" smtClean="0">
                <a:ln>
                  <a:noFill/>
                </a:ln>
                <a:solidFill>
                  <a:srgbClr val="FFC000"/>
                </a:solidFill>
                <a:effectLst/>
                <a:latin typeface="Arial" pitchFamily="34" charset="0"/>
                <a:cs typeface="Arial" pitchFamily="34" charset="0"/>
              </a:rPr>
              <a:t>allorum</a:t>
            </a:r>
            <a:r>
              <a:rPr kumimoji="0" lang="en-US" sz="1800" b="0" i="0" u="none" strike="noStrike" cap="none" normalizeH="0" baseline="0" dirty="0" smtClean="0">
                <a:ln>
                  <a:noFill/>
                </a:ln>
                <a:solidFill>
                  <a:srgbClr val="FFC000"/>
                </a:solidFill>
                <a:effectLst/>
                <a:latin typeface="Arial" pitchFamily="34" charset="0"/>
                <a:cs typeface="Arial" pitchFamily="34" charset="0"/>
              </a:rPr>
              <a:t>)</a:t>
            </a:r>
            <a:r>
              <a:rPr kumimoji="0" lang="en-US" sz="1800" b="0" i="0" u="none" strike="noStrike" cap="none" normalizeH="0" baseline="0" dirty="0" smtClean="0">
                <a:ln>
                  <a:noFill/>
                </a:ln>
                <a:solidFill>
                  <a:schemeClr val="accent5">
                    <a:lumMod val="20000"/>
                    <a:lumOff val="80000"/>
                  </a:schemeClr>
                </a:solidFill>
                <a:effectLst/>
                <a:latin typeface="Arial" pitchFamily="34" charset="0"/>
                <a:cs typeface="Arial" pitchFamily="34" charset="0"/>
              </a:rPr>
              <a:t> et </a:t>
            </a:r>
            <a:r>
              <a:rPr kumimoji="0" lang="en-US" sz="1800" b="0" i="0" u="none" strike="noStrike" cap="none" normalizeH="0" baseline="0" dirty="0" err="1" smtClean="0">
                <a:ln>
                  <a:noFill/>
                </a:ln>
                <a:solidFill>
                  <a:schemeClr val="accent5">
                    <a:lumMod val="20000"/>
                    <a:lumOff val="80000"/>
                  </a:schemeClr>
                </a:solidFill>
                <a:effectLst/>
                <a:latin typeface="Arial" pitchFamily="34" charset="0"/>
                <a:cs typeface="Arial" pitchFamily="34" charset="0"/>
              </a:rPr>
              <a:t>Valeri</a:t>
            </a:r>
            <a:r>
              <a:rPr kumimoji="0" lang="en-US" sz="1800" b="0" i="0" u="none" strike="noStrike" cap="none" normalizeH="0" baseline="0" dirty="0" smtClean="0">
                <a:ln>
                  <a:noFill/>
                </a:ln>
                <a:solidFill>
                  <a:schemeClr val="accent5">
                    <a:lumMod val="20000"/>
                    <a:lumOff val="80000"/>
                  </a:schemeClr>
                </a:solidFill>
                <a:effectLst/>
                <a:latin typeface="Arial" pitchFamily="34" charset="0"/>
                <a:cs typeface="Arial" pitchFamily="34" charset="0"/>
              </a:rPr>
              <a:t> Marcel[</a:t>
            </a:r>
            <a:r>
              <a:rPr kumimoji="0" lang="en-US" sz="1800" b="0" i="0" u="none" strike="noStrike" cap="none" normalizeH="0" baseline="0" dirty="0" err="1" smtClean="0">
                <a:ln>
                  <a:noFill/>
                </a:ln>
                <a:solidFill>
                  <a:schemeClr val="accent5">
                    <a:lumMod val="20000"/>
                    <a:lumOff val="80000"/>
                  </a:schemeClr>
                </a:solidFill>
                <a:effectLst/>
                <a:latin typeface="Arial" pitchFamily="34" charset="0"/>
                <a:cs typeface="Arial" pitchFamily="34" charset="0"/>
              </a:rPr>
              <a:t>lini</a:t>
            </a:r>
            <a:r>
              <a:rPr kumimoji="0" lang="en-US" sz="1800" b="0" i="0" u="none" strike="noStrike" cap="none" normalizeH="0" baseline="0" dirty="0" smtClean="0">
                <a:ln>
                  <a:noFill/>
                </a:ln>
                <a:solidFill>
                  <a:schemeClr val="accent5">
                    <a:lumMod val="20000"/>
                    <a:lumOff val="80000"/>
                  </a:schemeClr>
                </a:solidFill>
                <a:effectLst/>
                <a:latin typeface="Arial" pitchFamily="34" charset="0"/>
                <a:cs typeface="Arial" pitchFamily="34" charset="0"/>
              </a:rPr>
              <a:t>] / </a:t>
            </a:r>
            <a:r>
              <a:rPr kumimoji="0" lang="en-US" sz="1800" b="0" i="0" u="none" strike="noStrike" cap="none" normalizeH="0" baseline="0" dirty="0" err="1" smtClean="0">
                <a:ln>
                  <a:noFill/>
                </a:ln>
                <a:solidFill>
                  <a:schemeClr val="accent5">
                    <a:lumMod val="20000"/>
                    <a:lumOff val="80000"/>
                  </a:schemeClr>
                </a:solidFill>
                <a:effectLst/>
                <a:latin typeface="Arial" pitchFamily="34" charset="0"/>
                <a:cs typeface="Arial" pitchFamily="34" charset="0"/>
              </a:rPr>
              <a:t>dec</a:t>
            </a:r>
            <a:r>
              <a:rPr kumimoji="0" lang="en-US" sz="1800" b="0" i="0" u="none" strike="noStrike" cap="none" normalizeH="0" baseline="0" dirty="0" smtClean="0">
                <a:ln>
                  <a:noFill/>
                </a:ln>
                <a:solidFill>
                  <a:schemeClr val="accent5">
                    <a:lumMod val="20000"/>
                    <a:lumOff val="80000"/>
                  </a:schemeClr>
                </a:solidFill>
                <a:effectLst/>
                <a:latin typeface="Arial" pitchFamily="34" charset="0"/>
                <a:cs typeface="Arial" pitchFamily="34" charset="0"/>
              </a:rPr>
              <a:t>(</a:t>
            </a:r>
            <a:r>
              <a:rPr kumimoji="0" lang="en-US" sz="1800" b="0" i="0" u="none" strike="noStrike" cap="none" normalizeH="0" baseline="0" dirty="0" err="1" smtClean="0">
                <a:ln>
                  <a:noFill/>
                </a:ln>
                <a:solidFill>
                  <a:schemeClr val="accent5">
                    <a:lumMod val="20000"/>
                    <a:lumOff val="80000"/>
                  </a:schemeClr>
                </a:solidFill>
                <a:effectLst/>
                <a:latin typeface="Arial" pitchFamily="34" charset="0"/>
                <a:cs typeface="Arial" pitchFamily="34" charset="0"/>
              </a:rPr>
              <a:t>urionis</a:t>
            </a:r>
            <a:r>
              <a:rPr kumimoji="0" lang="en-US" sz="1800" b="0" i="0" u="none" strike="noStrike" cap="none" normalizeH="0" baseline="0" dirty="0" smtClean="0">
                <a:ln>
                  <a:noFill/>
                </a:ln>
                <a:solidFill>
                  <a:schemeClr val="accent5">
                    <a:lumMod val="20000"/>
                    <a:lumOff val="80000"/>
                  </a:schemeClr>
                </a:solidFill>
                <a:effectLst/>
                <a:latin typeface="Arial" pitchFamily="34" charset="0"/>
                <a:cs typeface="Arial" pitchFamily="34" charset="0"/>
              </a:rPr>
              <a:t>) al(</a:t>
            </a:r>
            <a:r>
              <a:rPr kumimoji="0" lang="en-US" sz="1800" b="0" i="0" u="none" strike="noStrike" cap="none" normalizeH="0" baseline="0" dirty="0" err="1" smtClean="0">
                <a:ln>
                  <a:noFill/>
                </a:ln>
                <a:solidFill>
                  <a:schemeClr val="accent5">
                    <a:lumMod val="20000"/>
                    <a:lumOff val="80000"/>
                  </a:schemeClr>
                </a:solidFill>
                <a:effectLst/>
                <a:latin typeface="Arial" pitchFamily="34" charset="0"/>
                <a:cs typeface="Arial" pitchFamily="34" charset="0"/>
              </a:rPr>
              <a:t>ae</a:t>
            </a:r>
            <a:r>
              <a:rPr kumimoji="0" lang="en-US" sz="1800" b="0" i="0" u="none" strike="noStrike" cap="none" normalizeH="0" baseline="0" dirty="0" smtClean="0">
                <a:ln>
                  <a:noFill/>
                </a:ln>
                <a:solidFill>
                  <a:schemeClr val="accent5">
                    <a:lumMod val="20000"/>
                    <a:lumOff val="80000"/>
                  </a:schemeClr>
                </a:solidFill>
                <a:effectLst/>
                <a:latin typeface="Arial" pitchFamily="34" charset="0"/>
                <a:cs typeface="Arial" pitchFamily="34" charset="0"/>
              </a:rPr>
              <a:t>) II Fl(</a:t>
            </a:r>
            <a:r>
              <a:rPr kumimoji="0" lang="en-US" sz="1800" b="0" i="0" u="none" strike="noStrike" cap="none" normalizeH="0" baseline="0" dirty="0" err="1" smtClean="0">
                <a:ln>
                  <a:noFill/>
                </a:ln>
                <a:solidFill>
                  <a:schemeClr val="accent5">
                    <a:lumMod val="20000"/>
                    <a:lumOff val="80000"/>
                  </a:schemeClr>
                </a:solidFill>
                <a:effectLst/>
                <a:latin typeface="Arial" pitchFamily="34" charset="0"/>
                <a:cs typeface="Arial" pitchFamily="34" charset="0"/>
              </a:rPr>
              <a:t>aviae</a:t>
            </a:r>
            <a:r>
              <a:rPr kumimoji="0" lang="en-US" sz="1800" b="0" i="0" u="none" strike="noStrike" cap="none" normalizeH="0" baseline="0" dirty="0" smtClean="0">
                <a:ln>
                  <a:noFill/>
                </a:ln>
                <a:solidFill>
                  <a:schemeClr val="accent5">
                    <a:lumMod val="20000"/>
                    <a:lumOff val="80000"/>
                  </a:schemeClr>
                </a:solidFill>
                <a:effectLst/>
                <a:latin typeface="Arial" pitchFamily="34" charset="0"/>
                <a:cs typeface="Arial" pitchFamily="34" charset="0"/>
              </a:rPr>
              <a:t>) X K(</a:t>
            </a:r>
            <a:r>
              <a:rPr kumimoji="0" lang="en-US" sz="1800" b="0" i="0" u="none" strike="noStrike" cap="none" normalizeH="0" baseline="0" dirty="0" err="1" smtClean="0">
                <a:ln>
                  <a:noFill/>
                </a:ln>
                <a:solidFill>
                  <a:schemeClr val="accent5">
                    <a:lumMod val="20000"/>
                    <a:lumOff val="80000"/>
                  </a:schemeClr>
                </a:solidFill>
                <a:effectLst/>
                <a:latin typeface="Arial" pitchFamily="34" charset="0"/>
                <a:cs typeface="Arial" pitchFamily="34" charset="0"/>
              </a:rPr>
              <a:t>alendas</a:t>
            </a:r>
            <a:r>
              <a:rPr kumimoji="0" lang="en-US" sz="1800" b="0" i="0" u="none" strike="noStrike" cap="none" normalizeH="0" baseline="0" dirty="0" smtClean="0">
                <a:ln>
                  <a:noFill/>
                </a:ln>
                <a:solidFill>
                  <a:schemeClr val="accent5">
                    <a:lumMod val="20000"/>
                    <a:lumOff val="80000"/>
                  </a:schemeClr>
                </a:solidFill>
                <a:effectLst/>
                <a:latin typeface="Arial" pitchFamily="34" charset="0"/>
                <a:cs typeface="Arial" pitchFamily="34" charset="0"/>
              </a:rPr>
              <a:t>) Mai(as) / [P]</a:t>
            </a:r>
            <a:r>
              <a:rPr kumimoji="0" lang="en-US" sz="1800" b="0" i="0" u="none" strike="noStrike" cap="none" normalizeH="0" baseline="0" dirty="0" err="1" smtClean="0">
                <a:ln>
                  <a:noFill/>
                </a:ln>
                <a:solidFill>
                  <a:schemeClr val="accent5">
                    <a:lumMod val="20000"/>
                    <a:lumOff val="80000"/>
                  </a:schemeClr>
                </a:solidFill>
                <a:effectLst/>
                <a:latin typeface="Arial" pitchFamily="34" charset="0"/>
                <a:cs typeface="Arial" pitchFamily="34" charset="0"/>
              </a:rPr>
              <a:t>opilio</a:t>
            </a:r>
            <a:r>
              <a:rPr kumimoji="0" lang="en-US" sz="1800" b="0" i="0" u="none" strike="noStrike" cap="none" normalizeH="0" baseline="0" dirty="0" smtClean="0">
                <a:ln>
                  <a:noFill/>
                </a:ln>
                <a:solidFill>
                  <a:schemeClr val="accent5">
                    <a:lumMod val="20000"/>
                    <a:lumOff val="80000"/>
                  </a:schemeClr>
                </a:solidFill>
                <a:effectLst/>
                <a:latin typeface="Arial" pitchFamily="34" charset="0"/>
                <a:cs typeface="Arial" pitchFamily="34" charset="0"/>
              </a:rPr>
              <a:t> </a:t>
            </a:r>
            <a:r>
              <a:rPr kumimoji="0" lang="en-US" sz="1800" b="0" i="0" u="none" strike="noStrike" cap="none" normalizeH="0" baseline="0" dirty="0" err="1" smtClean="0">
                <a:ln>
                  <a:noFill/>
                </a:ln>
                <a:solidFill>
                  <a:schemeClr val="accent5">
                    <a:lumMod val="20000"/>
                    <a:lumOff val="80000"/>
                  </a:schemeClr>
                </a:solidFill>
                <a:effectLst/>
                <a:latin typeface="Arial" pitchFamily="34" charset="0"/>
                <a:cs typeface="Arial" pitchFamily="34" charset="0"/>
              </a:rPr>
              <a:t>Pedone</a:t>
            </a:r>
            <a:r>
              <a:rPr kumimoji="0" lang="en-US" sz="1800" b="0" i="0" u="none" strike="noStrike" cap="none" normalizeH="0" baseline="0" dirty="0" smtClean="0">
                <a:ln>
                  <a:noFill/>
                </a:ln>
                <a:solidFill>
                  <a:schemeClr val="accent5">
                    <a:lumMod val="20000"/>
                    <a:lumOff val="80000"/>
                  </a:schemeClr>
                </a:solidFill>
                <a:effectLst/>
                <a:latin typeface="Arial" pitchFamily="34" charset="0"/>
                <a:cs typeface="Arial" pitchFamily="34" charset="0"/>
              </a:rPr>
              <a:t> et / [B]</a:t>
            </a:r>
            <a:r>
              <a:rPr kumimoji="0" lang="en-US" sz="1800" b="0" i="0" u="none" strike="noStrike" cap="none" normalizeH="0" baseline="0" dirty="0" err="1" smtClean="0">
                <a:ln>
                  <a:noFill/>
                </a:ln>
                <a:solidFill>
                  <a:schemeClr val="accent5">
                    <a:lumMod val="20000"/>
                    <a:lumOff val="80000"/>
                  </a:schemeClr>
                </a:solidFill>
                <a:effectLst/>
                <a:latin typeface="Arial" pitchFamily="34" charset="0"/>
                <a:cs typeface="Arial" pitchFamily="34" charset="0"/>
              </a:rPr>
              <a:t>radua</a:t>
            </a:r>
            <a:r>
              <a:rPr kumimoji="0" lang="en-US" sz="1800" b="0" i="0" u="none" strike="noStrike" cap="none" normalizeH="0" baseline="0" dirty="0" smtClean="0">
                <a:ln>
                  <a:noFill/>
                </a:ln>
                <a:solidFill>
                  <a:schemeClr val="accent5">
                    <a:lumMod val="20000"/>
                    <a:lumOff val="80000"/>
                  </a:schemeClr>
                </a:solidFill>
                <a:effectLst/>
                <a:latin typeface="Arial" pitchFamily="34" charset="0"/>
                <a:cs typeface="Arial" pitchFamily="34" charset="0"/>
              </a:rPr>
              <a:t> </a:t>
            </a:r>
            <a:r>
              <a:rPr kumimoji="0" lang="en-US" sz="1800" b="0" i="0" u="none" strike="noStrike" cap="none" normalizeH="0" baseline="0" dirty="0" err="1" smtClean="0">
                <a:ln>
                  <a:noFill/>
                </a:ln>
                <a:solidFill>
                  <a:schemeClr val="accent5">
                    <a:lumMod val="20000"/>
                    <a:lumOff val="80000"/>
                  </a:schemeClr>
                </a:solidFill>
                <a:effectLst/>
                <a:latin typeface="Arial" pitchFamily="34" charset="0"/>
                <a:cs typeface="Arial" pitchFamily="34" charset="0"/>
              </a:rPr>
              <a:t>Maurico</a:t>
            </a:r>
            <a:r>
              <a:rPr kumimoji="0" lang="en-US" sz="1800" b="0" i="0" u="none" strike="noStrike" cap="none" normalizeH="0" baseline="0" dirty="0" smtClean="0">
                <a:ln>
                  <a:noFill/>
                </a:ln>
                <a:solidFill>
                  <a:schemeClr val="accent5">
                    <a:lumMod val="20000"/>
                    <a:lumOff val="80000"/>
                  </a:schemeClr>
                </a:solidFill>
                <a:effectLst/>
                <a:latin typeface="Arial" pitchFamily="34" charset="0"/>
                <a:cs typeface="Arial" pitchFamily="34" charset="0"/>
              </a:rPr>
              <a:t> [co(n)s(</a:t>
            </a:r>
            <a:r>
              <a:rPr kumimoji="0" lang="en-US" sz="1800" b="0" i="0" u="none" strike="noStrike" cap="none" normalizeH="0" baseline="0" dirty="0" err="1" smtClean="0">
                <a:ln>
                  <a:noFill/>
                </a:ln>
                <a:solidFill>
                  <a:schemeClr val="accent5">
                    <a:lumMod val="20000"/>
                    <a:lumOff val="80000"/>
                  </a:schemeClr>
                </a:solidFill>
                <a:effectLst/>
                <a:latin typeface="Arial" pitchFamily="34" charset="0"/>
                <a:cs typeface="Arial" pitchFamily="34" charset="0"/>
              </a:rPr>
              <a:t>ulibus</a:t>
            </a:r>
            <a:r>
              <a:rPr kumimoji="0" lang="en-US" sz="1800" b="0" i="0" u="none" strike="noStrike" cap="none" normalizeH="0" baseline="0" dirty="0" smtClean="0">
                <a:ln>
                  <a:noFill/>
                </a:ln>
                <a:solidFill>
                  <a:schemeClr val="accent5">
                    <a:lumMod val="20000"/>
                    <a:lumOff val="80000"/>
                  </a:schemeClr>
                </a:solidFill>
                <a:effectLst/>
                <a:latin typeface="Arial" pitchFamily="34" charset="0"/>
                <a:cs typeface="Arial" pitchFamily="34" charset="0"/>
              </a:rPr>
              <a:t>)] </a:t>
            </a:r>
          </a:p>
        </p:txBody>
      </p:sp>
      <p:pic>
        <p:nvPicPr>
          <p:cNvPr id="66564" name="Picture 4" descr="http://db.edcs.eu/epigr/epi-button.jpg">
            <a:hlinkClick r:id="rId3"/>
          </p:cNvPr>
          <p:cNvPicPr>
            <a:picLocks noChangeAspect="1" noChangeArrowheads="1"/>
          </p:cNvPicPr>
          <p:nvPr/>
        </p:nvPicPr>
        <p:blipFill>
          <a:blip r:embed="rId4" cstate="print"/>
          <a:srcRect/>
          <a:stretch>
            <a:fillRect/>
          </a:stretch>
        </p:blipFill>
        <p:spPr bwMode="auto">
          <a:xfrm>
            <a:off x="3952875" y="-320675"/>
            <a:ext cx="190500" cy="228600"/>
          </a:xfrm>
          <a:prstGeom prst="rect">
            <a:avLst/>
          </a:prstGeom>
          <a:noFill/>
        </p:spPr>
      </p:pic>
    </p:spTree>
  </p:cSld>
  <p:clrMapOvr>
    <a:masterClrMapping/>
  </p:clrMapOvr>
  <p:transition>
    <p:randomBar dir="vert"/>
  </p:transition>
  <p:timing>
    <p:tnLst>
      <p:par>
        <p:cTn id="1" dur="indefinite" restart="never" nodeType="tmRoot"/>
      </p:par>
    </p:tnLst>
  </p:timing>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Inhaltsplatzhalter 2"/>
          <p:cNvSpPr>
            <a:spLocks noGrp="1"/>
          </p:cNvSpPr>
          <p:nvPr>
            <p:ph idx="1"/>
          </p:nvPr>
        </p:nvSpPr>
        <p:spPr>
          <a:xfrm>
            <a:off x="0" y="1124744"/>
            <a:ext cx="5015753" cy="3841375"/>
          </a:xfrm>
        </p:spPr>
        <p:txBody>
          <a:bodyPr/>
          <a:lstStyle/>
          <a:p>
            <a:r>
              <a:rPr lang="en-GB" b="1" dirty="0" err="1" smtClean="0"/>
              <a:t>Vipasca</a:t>
            </a:r>
            <a:r>
              <a:rPr lang="en-GB" dirty="0" smtClean="0"/>
              <a:t>  tablets (</a:t>
            </a:r>
            <a:r>
              <a:rPr lang="en-GB" dirty="0" err="1" smtClean="0"/>
              <a:t>Aljustrel</a:t>
            </a:r>
            <a:r>
              <a:rPr lang="en-GB" dirty="0" smtClean="0"/>
              <a:t> Portugal)</a:t>
            </a:r>
          </a:p>
          <a:p>
            <a:pPr lvl="1"/>
            <a:r>
              <a:rPr lang="en-GB" dirty="0" err="1" smtClean="0"/>
              <a:t>Hadrianic</a:t>
            </a:r>
            <a:r>
              <a:rPr lang="en-GB" dirty="0" smtClean="0"/>
              <a:t> period</a:t>
            </a:r>
          </a:p>
          <a:p>
            <a:pPr lvl="1"/>
            <a:r>
              <a:rPr lang="en-GB" dirty="0" smtClean="0"/>
              <a:t>Auction / “franchise”</a:t>
            </a:r>
          </a:p>
          <a:p>
            <a:pPr lvl="1"/>
            <a:r>
              <a:rPr lang="en-GB" dirty="0" smtClean="0"/>
              <a:t>Organisation</a:t>
            </a:r>
          </a:p>
          <a:p>
            <a:pPr lvl="1"/>
            <a:endParaRPr lang="en-GB" dirty="0"/>
          </a:p>
        </p:txBody>
      </p:sp>
      <p:sp>
        <p:nvSpPr>
          <p:cNvPr id="4" name="Textfeld 3"/>
          <p:cNvSpPr txBox="1"/>
          <p:nvPr/>
        </p:nvSpPr>
        <p:spPr>
          <a:xfrm>
            <a:off x="4572000" y="1196752"/>
            <a:ext cx="4536504" cy="5355312"/>
          </a:xfrm>
          <a:prstGeom prst="rect">
            <a:avLst/>
          </a:prstGeom>
          <a:noFill/>
        </p:spPr>
        <p:txBody>
          <a:bodyPr wrap="square" rtlCol="0">
            <a:spAutoFit/>
          </a:bodyPr>
          <a:lstStyle/>
          <a:p>
            <a:r>
              <a:rPr lang="en-GB" dirty="0" smtClean="0">
                <a:solidFill>
                  <a:schemeClr val="accent5">
                    <a:lumMod val="20000"/>
                    <a:lumOff val="80000"/>
                  </a:schemeClr>
                </a:solidFill>
              </a:rPr>
              <a:t>The lessee of these sales by auction within the boundaries of the mining district of </a:t>
            </a:r>
            <a:r>
              <a:rPr lang="en-GB" dirty="0" err="1" smtClean="0">
                <a:solidFill>
                  <a:schemeClr val="accent5">
                    <a:lumMod val="20000"/>
                    <a:lumOff val="80000"/>
                  </a:schemeClr>
                </a:solidFill>
              </a:rPr>
              <a:t>Vipasca</a:t>
            </a:r>
            <a:r>
              <a:rPr lang="en-GB" dirty="0" smtClean="0">
                <a:solidFill>
                  <a:schemeClr val="accent5">
                    <a:lumMod val="20000"/>
                    <a:lumOff val="80000"/>
                  </a:schemeClr>
                </a:solidFill>
              </a:rPr>
              <a:t> shall receive 1% from the seller, exception being made to those sales made by the procurator of mines at the </a:t>
            </a:r>
            <a:r>
              <a:rPr lang="en-GB" dirty="0" err="1" smtClean="0">
                <a:solidFill>
                  <a:schemeClr val="accent5">
                    <a:lumMod val="20000"/>
                    <a:lumOff val="80000"/>
                  </a:schemeClr>
                </a:solidFill>
              </a:rPr>
              <a:t>comand</a:t>
            </a:r>
            <a:r>
              <a:rPr lang="en-GB" dirty="0" smtClean="0">
                <a:solidFill>
                  <a:schemeClr val="accent5">
                    <a:lumMod val="20000"/>
                    <a:lumOff val="80000"/>
                  </a:schemeClr>
                </a:solidFill>
              </a:rPr>
              <a:t> of the emperor. The lessee shall receive from the purchaser one per cent of the price of the mines which the procurator of mines shall sell.</a:t>
            </a:r>
          </a:p>
          <a:p>
            <a:r>
              <a:rPr lang="en-GB" dirty="0" smtClean="0">
                <a:solidFill>
                  <a:schemeClr val="accent5">
                    <a:lumMod val="20000"/>
                    <a:lumOff val="80000"/>
                  </a:schemeClr>
                </a:solidFill>
              </a:rPr>
              <a:t>(…)</a:t>
            </a:r>
          </a:p>
          <a:p>
            <a:r>
              <a:rPr lang="en-GB" dirty="0" smtClean="0">
                <a:solidFill>
                  <a:schemeClr val="accent5">
                    <a:lumMod val="20000"/>
                    <a:lumOff val="80000"/>
                  </a:schemeClr>
                </a:solidFill>
              </a:rPr>
              <a:t>He who has leased the auctioneering concession shall furnish an auctioneer within the boundaries of the district (…)</a:t>
            </a:r>
          </a:p>
          <a:p>
            <a:r>
              <a:rPr lang="en-GB" dirty="0" smtClean="0">
                <a:solidFill>
                  <a:schemeClr val="accent5">
                    <a:lumMod val="20000"/>
                    <a:lumOff val="80000"/>
                  </a:schemeClr>
                </a:solidFill>
              </a:rPr>
              <a:t>He who shall have given slaves to the auctioneer for the sale shall give to the lessee, his partner, or his agent, if 5 or smaller number be sold. … </a:t>
            </a:r>
            <a:r>
              <a:rPr lang="en-GB" dirty="0" err="1" smtClean="0">
                <a:solidFill>
                  <a:schemeClr val="accent5">
                    <a:lumMod val="20000"/>
                    <a:lumOff val="80000"/>
                  </a:schemeClr>
                </a:solidFill>
              </a:rPr>
              <a:t>denarii</a:t>
            </a:r>
            <a:r>
              <a:rPr lang="en-GB" dirty="0" smtClean="0">
                <a:solidFill>
                  <a:schemeClr val="accent5">
                    <a:lumMod val="20000"/>
                    <a:lumOff val="80000"/>
                  </a:schemeClr>
                </a:solidFill>
              </a:rPr>
              <a:t> for each slave; if a greater number be sold, 3 </a:t>
            </a:r>
            <a:r>
              <a:rPr lang="en-GB" dirty="0" err="1" smtClean="0">
                <a:solidFill>
                  <a:schemeClr val="accent5">
                    <a:lumMod val="20000"/>
                    <a:lumOff val="80000"/>
                  </a:schemeClr>
                </a:solidFill>
              </a:rPr>
              <a:t>denarii</a:t>
            </a:r>
            <a:r>
              <a:rPr lang="en-GB" dirty="0" smtClean="0">
                <a:solidFill>
                  <a:schemeClr val="accent5">
                    <a:lumMod val="20000"/>
                    <a:lumOff val="80000"/>
                  </a:schemeClr>
                </a:solidFill>
              </a:rPr>
              <a:t> for each slave</a:t>
            </a:r>
            <a:endParaRPr lang="en-GB" dirty="0">
              <a:solidFill>
                <a:schemeClr val="accent5">
                  <a:lumMod val="20000"/>
                  <a:lumOff val="80000"/>
                </a:schemeClr>
              </a:solidFill>
            </a:endParaRPr>
          </a:p>
        </p:txBody>
      </p:sp>
      <p:sp>
        <p:nvSpPr>
          <p:cNvPr id="5" name="Textfeld 4"/>
          <p:cNvSpPr txBox="1"/>
          <p:nvPr/>
        </p:nvSpPr>
        <p:spPr>
          <a:xfrm rot="20072251">
            <a:off x="703691" y="2733417"/>
            <a:ext cx="3672408" cy="923330"/>
          </a:xfrm>
          <a:prstGeom prst="rect">
            <a:avLst/>
          </a:prstGeom>
          <a:noFill/>
        </p:spPr>
        <p:txBody>
          <a:bodyPr wrap="square" rtlCol="0">
            <a:spAutoFit/>
          </a:bodyPr>
          <a:lstStyle/>
          <a:p>
            <a:r>
              <a:rPr lang="en-GB" dirty="0" smtClean="0">
                <a:solidFill>
                  <a:schemeClr val="accent5">
                    <a:lumMod val="20000"/>
                    <a:lumOff val="80000"/>
                  </a:schemeClr>
                </a:solidFill>
              </a:rPr>
              <a:t>Strabo 3.2.10: mining in Cartagena, 2</a:t>
            </a:r>
            <a:r>
              <a:rPr lang="en-GB" baseline="30000" dirty="0" smtClean="0">
                <a:solidFill>
                  <a:schemeClr val="accent5">
                    <a:lumMod val="20000"/>
                    <a:lumOff val="80000"/>
                  </a:schemeClr>
                </a:solidFill>
              </a:rPr>
              <a:t>nd</a:t>
            </a:r>
            <a:r>
              <a:rPr lang="en-GB" dirty="0" smtClean="0">
                <a:solidFill>
                  <a:schemeClr val="accent5">
                    <a:lumMod val="20000"/>
                    <a:lumOff val="80000"/>
                  </a:schemeClr>
                </a:solidFill>
              </a:rPr>
              <a:t> c. B.C.:</a:t>
            </a:r>
          </a:p>
          <a:p>
            <a:r>
              <a:rPr lang="en-GB" dirty="0" smtClean="0">
                <a:solidFill>
                  <a:schemeClr val="accent5">
                    <a:lumMod val="20000"/>
                    <a:lumOff val="80000"/>
                  </a:schemeClr>
                </a:solidFill>
              </a:rPr>
              <a:t>40,000 slaves!</a:t>
            </a:r>
            <a:endParaRPr lang="en-GB" dirty="0">
              <a:solidFill>
                <a:schemeClr val="accent5">
                  <a:lumMod val="20000"/>
                  <a:lumOff val="80000"/>
                </a:schemeClr>
              </a:solidFill>
            </a:endParaRPr>
          </a:p>
        </p:txBody>
      </p:sp>
      <p:sp>
        <p:nvSpPr>
          <p:cNvPr id="6" name="Textfeld 5"/>
          <p:cNvSpPr txBox="1"/>
          <p:nvPr/>
        </p:nvSpPr>
        <p:spPr>
          <a:xfrm>
            <a:off x="0" y="4437112"/>
            <a:ext cx="3528392" cy="369332"/>
          </a:xfrm>
          <a:prstGeom prst="rect">
            <a:avLst/>
          </a:prstGeom>
          <a:noFill/>
        </p:spPr>
        <p:txBody>
          <a:bodyPr wrap="square" rtlCol="0">
            <a:spAutoFit/>
          </a:bodyPr>
          <a:lstStyle/>
          <a:p>
            <a:r>
              <a:rPr lang="en-GB" b="1" i="1" dirty="0" err="1" smtClean="0">
                <a:solidFill>
                  <a:schemeClr val="accent5">
                    <a:lumMod val="20000"/>
                    <a:lumOff val="80000"/>
                  </a:schemeClr>
                </a:solidFill>
              </a:rPr>
              <a:t>damnatio</a:t>
            </a:r>
            <a:r>
              <a:rPr lang="en-GB" b="1" i="1" dirty="0" smtClean="0">
                <a:solidFill>
                  <a:schemeClr val="accent5">
                    <a:lumMod val="20000"/>
                    <a:lumOff val="80000"/>
                  </a:schemeClr>
                </a:solidFill>
              </a:rPr>
              <a:t> ad </a:t>
            </a:r>
            <a:r>
              <a:rPr lang="en-GB" b="1" i="1" dirty="0" err="1" smtClean="0">
                <a:solidFill>
                  <a:schemeClr val="accent5">
                    <a:lumMod val="20000"/>
                    <a:lumOff val="80000"/>
                  </a:schemeClr>
                </a:solidFill>
              </a:rPr>
              <a:t>metalla</a:t>
            </a:r>
            <a:r>
              <a:rPr lang="en-GB" dirty="0" smtClean="0">
                <a:solidFill>
                  <a:schemeClr val="accent5">
                    <a:lumMod val="20000"/>
                    <a:lumOff val="80000"/>
                  </a:schemeClr>
                </a:solidFill>
              </a:rPr>
              <a:t>,</a:t>
            </a:r>
            <a:endParaRPr lang="en-GB" dirty="0">
              <a:solidFill>
                <a:schemeClr val="accent5">
                  <a:lumMod val="20000"/>
                  <a:lumOff val="80000"/>
                </a:schemeClr>
              </a:solidFill>
            </a:endParaRPr>
          </a:p>
        </p:txBody>
      </p:sp>
      <p:pic>
        <p:nvPicPr>
          <p:cNvPr id="61442" name="Picture 2" descr="Condemned to Mine Copper"/>
          <p:cNvPicPr>
            <a:picLocks noChangeAspect="1" noChangeArrowheads="1"/>
          </p:cNvPicPr>
          <p:nvPr/>
        </p:nvPicPr>
        <p:blipFill>
          <a:blip r:embed="rId2" cstate="print"/>
          <a:srcRect/>
          <a:stretch>
            <a:fillRect/>
          </a:stretch>
        </p:blipFill>
        <p:spPr bwMode="auto">
          <a:xfrm>
            <a:off x="-1" y="4869161"/>
            <a:ext cx="4579563" cy="1988840"/>
          </a:xfrm>
          <a:prstGeom prst="rect">
            <a:avLst/>
          </a:prstGeom>
          <a:noFill/>
        </p:spPr>
      </p:pic>
      <p:sp>
        <p:nvSpPr>
          <p:cNvPr id="8" name="Rechteck 7"/>
          <p:cNvSpPr/>
          <p:nvPr/>
        </p:nvSpPr>
        <p:spPr>
          <a:xfrm>
            <a:off x="0" y="4869160"/>
            <a:ext cx="2682145" cy="338554"/>
          </a:xfrm>
          <a:prstGeom prst="rect">
            <a:avLst/>
          </a:prstGeom>
        </p:spPr>
        <p:txBody>
          <a:bodyPr wrap="none">
            <a:spAutoFit/>
          </a:bodyPr>
          <a:lstStyle/>
          <a:p>
            <a:r>
              <a:rPr lang="en-GB" sz="1600" dirty="0" smtClean="0">
                <a:solidFill>
                  <a:schemeClr val="accent5">
                    <a:lumMod val="20000"/>
                    <a:lumOff val="80000"/>
                  </a:schemeClr>
                </a:solidFill>
                <a:effectLst>
                  <a:outerShdw blurRad="38100" dist="38100" dir="2700000" algn="tl">
                    <a:srgbClr val="000000">
                      <a:alpha val="43137"/>
                    </a:srgbClr>
                  </a:outerShdw>
                </a:effectLst>
              </a:rPr>
              <a:t>copper mine, </a:t>
            </a:r>
            <a:r>
              <a:rPr lang="en-GB" sz="1600" dirty="0" err="1" smtClean="0">
                <a:solidFill>
                  <a:schemeClr val="accent5">
                    <a:lumMod val="20000"/>
                    <a:lumOff val="80000"/>
                  </a:schemeClr>
                </a:solidFill>
                <a:effectLst>
                  <a:outerShdw blurRad="38100" dist="38100" dir="2700000" algn="tl">
                    <a:srgbClr val="000000">
                      <a:alpha val="43137"/>
                    </a:srgbClr>
                  </a:outerShdw>
                </a:effectLst>
              </a:rPr>
              <a:t>Faynan</a:t>
            </a:r>
            <a:r>
              <a:rPr lang="en-GB" sz="1600" dirty="0" smtClean="0">
                <a:solidFill>
                  <a:schemeClr val="accent5">
                    <a:lumMod val="20000"/>
                    <a:lumOff val="80000"/>
                  </a:schemeClr>
                </a:solidFill>
                <a:effectLst>
                  <a:outerShdw blurRad="38100" dist="38100" dir="2700000" algn="tl">
                    <a:srgbClr val="000000">
                      <a:alpha val="43137"/>
                    </a:srgbClr>
                  </a:outerShdw>
                </a:effectLst>
              </a:rPr>
              <a:t>, Jordan</a:t>
            </a:r>
            <a:endParaRPr lang="en-GB" sz="1600" dirty="0">
              <a:solidFill>
                <a:schemeClr val="accent5">
                  <a:lumMod val="20000"/>
                  <a:lumOff val="80000"/>
                </a:schemeClr>
              </a:solidFill>
              <a:effectLst>
                <a:outerShdw blurRad="38100" dist="38100" dir="2700000" algn="tl">
                  <a:srgbClr val="000000">
                    <a:alpha val="43137"/>
                  </a:srgbClr>
                </a:outerShdw>
              </a:effectLst>
            </a:endParaRPr>
          </a:p>
        </p:txBody>
      </p:sp>
    </p:spTree>
  </p:cSld>
  <p:clrMapOvr>
    <a:masterClrMapping/>
  </p:clrMapOvr>
  <p:transition>
    <p:randomBar dir="vert"/>
  </p:transition>
  <p:timing>
    <p:tnLst>
      <p:par>
        <p:cTn id="1" dur="indefinite" restart="never" nodeType="tmRoot"/>
      </p:par>
    </p:tnLst>
  </p:timing>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Inhaltsplatzhalter 2"/>
          <p:cNvSpPr>
            <a:spLocks noGrp="1"/>
          </p:cNvSpPr>
          <p:nvPr>
            <p:ph idx="1"/>
          </p:nvPr>
        </p:nvSpPr>
        <p:spPr>
          <a:xfrm>
            <a:off x="0" y="1124744"/>
            <a:ext cx="5015753" cy="3841375"/>
          </a:xfrm>
        </p:spPr>
        <p:txBody>
          <a:bodyPr/>
          <a:lstStyle/>
          <a:p>
            <a:r>
              <a:rPr lang="en-GB" b="1" dirty="0" err="1" smtClean="0"/>
              <a:t>Vipasca</a:t>
            </a:r>
            <a:r>
              <a:rPr lang="en-GB" dirty="0" smtClean="0"/>
              <a:t>  tablets (</a:t>
            </a:r>
            <a:r>
              <a:rPr lang="en-GB" dirty="0" err="1" smtClean="0"/>
              <a:t>Aljustrel</a:t>
            </a:r>
            <a:r>
              <a:rPr lang="en-GB" dirty="0" smtClean="0"/>
              <a:t> Portugal)</a:t>
            </a:r>
          </a:p>
          <a:p>
            <a:pPr lvl="1"/>
            <a:r>
              <a:rPr lang="en-GB" dirty="0" err="1" smtClean="0"/>
              <a:t>Hadrianic</a:t>
            </a:r>
            <a:r>
              <a:rPr lang="en-GB" dirty="0" smtClean="0"/>
              <a:t> period</a:t>
            </a:r>
          </a:p>
          <a:p>
            <a:pPr lvl="1"/>
            <a:r>
              <a:rPr lang="en-GB" dirty="0" smtClean="0"/>
              <a:t>Auction / “franchise”</a:t>
            </a:r>
          </a:p>
          <a:p>
            <a:pPr lvl="1"/>
            <a:r>
              <a:rPr lang="en-GB" dirty="0" smtClean="0"/>
              <a:t>Organisation</a:t>
            </a:r>
          </a:p>
          <a:p>
            <a:pPr lvl="1"/>
            <a:endParaRPr lang="en-GB" dirty="0"/>
          </a:p>
        </p:txBody>
      </p:sp>
      <p:sp>
        <p:nvSpPr>
          <p:cNvPr id="5" name="Textfeld 4"/>
          <p:cNvSpPr txBox="1"/>
          <p:nvPr/>
        </p:nvSpPr>
        <p:spPr>
          <a:xfrm>
            <a:off x="4572000" y="260648"/>
            <a:ext cx="4536504" cy="6186309"/>
          </a:xfrm>
          <a:prstGeom prst="rect">
            <a:avLst/>
          </a:prstGeom>
          <a:noFill/>
        </p:spPr>
        <p:txBody>
          <a:bodyPr wrap="square" rtlCol="0">
            <a:spAutoFit/>
          </a:bodyPr>
          <a:lstStyle/>
          <a:p>
            <a:r>
              <a:rPr lang="en-GB" dirty="0" smtClean="0">
                <a:solidFill>
                  <a:schemeClr val="accent5">
                    <a:lumMod val="20000"/>
                    <a:lumOff val="80000"/>
                  </a:schemeClr>
                </a:solidFill>
              </a:rPr>
              <a:t>The lessee of these sales by auction within the boundaries of the mining district of </a:t>
            </a:r>
            <a:r>
              <a:rPr lang="en-GB" dirty="0" err="1" smtClean="0">
                <a:solidFill>
                  <a:schemeClr val="accent5">
                    <a:lumMod val="20000"/>
                    <a:lumOff val="80000"/>
                  </a:schemeClr>
                </a:solidFill>
              </a:rPr>
              <a:t>Vipasca</a:t>
            </a:r>
            <a:r>
              <a:rPr lang="en-GB" dirty="0" smtClean="0">
                <a:solidFill>
                  <a:schemeClr val="accent5">
                    <a:lumMod val="20000"/>
                    <a:lumOff val="80000"/>
                  </a:schemeClr>
                </a:solidFill>
              </a:rPr>
              <a:t> shall receive 1% from the seller, exception being made to those sales made by the procurator of mines at the </a:t>
            </a:r>
            <a:r>
              <a:rPr lang="en-GB" dirty="0" err="1" smtClean="0">
                <a:solidFill>
                  <a:schemeClr val="accent5">
                    <a:lumMod val="20000"/>
                    <a:lumOff val="80000"/>
                  </a:schemeClr>
                </a:solidFill>
              </a:rPr>
              <a:t>comand</a:t>
            </a:r>
            <a:r>
              <a:rPr lang="en-GB" dirty="0" smtClean="0">
                <a:solidFill>
                  <a:schemeClr val="accent5">
                    <a:lumMod val="20000"/>
                    <a:lumOff val="80000"/>
                  </a:schemeClr>
                </a:solidFill>
              </a:rPr>
              <a:t> of the emperor. The lessee shall receive from the purchaser one per cent of the price of the mines which the procurator of mines shall sell.</a:t>
            </a:r>
          </a:p>
          <a:p>
            <a:r>
              <a:rPr lang="en-GB" dirty="0" smtClean="0">
                <a:solidFill>
                  <a:schemeClr val="accent5">
                    <a:lumMod val="20000"/>
                    <a:lumOff val="80000"/>
                  </a:schemeClr>
                </a:solidFill>
              </a:rPr>
              <a:t>(…)</a:t>
            </a:r>
          </a:p>
          <a:p>
            <a:r>
              <a:rPr lang="en-GB" dirty="0" smtClean="0">
                <a:solidFill>
                  <a:schemeClr val="accent5">
                    <a:lumMod val="20000"/>
                    <a:lumOff val="80000"/>
                  </a:schemeClr>
                </a:solidFill>
              </a:rPr>
              <a:t>He who has leased the auctioneering concession shall furnish an auctioneer within the boundaries of the district (…)</a:t>
            </a:r>
          </a:p>
          <a:p>
            <a:r>
              <a:rPr lang="en-GB" dirty="0" smtClean="0">
                <a:solidFill>
                  <a:schemeClr val="accent5">
                    <a:lumMod val="20000"/>
                    <a:lumOff val="80000"/>
                  </a:schemeClr>
                </a:solidFill>
              </a:rPr>
              <a:t>He who shall have given slaves to the auctioneer for the sale shall give to the lessee, his partner, or his agent, if 5 or smaller number be sold. … </a:t>
            </a:r>
            <a:r>
              <a:rPr lang="en-GB" dirty="0" err="1" smtClean="0">
                <a:solidFill>
                  <a:schemeClr val="accent5">
                    <a:lumMod val="20000"/>
                    <a:lumOff val="80000"/>
                  </a:schemeClr>
                </a:solidFill>
              </a:rPr>
              <a:t>denarii</a:t>
            </a:r>
            <a:r>
              <a:rPr lang="en-GB" dirty="0" smtClean="0">
                <a:solidFill>
                  <a:schemeClr val="accent5">
                    <a:lumMod val="20000"/>
                    <a:lumOff val="80000"/>
                  </a:schemeClr>
                </a:solidFill>
              </a:rPr>
              <a:t> for each slave; if a greater number be sold, 3 </a:t>
            </a:r>
            <a:r>
              <a:rPr lang="en-GB" dirty="0" err="1" smtClean="0">
                <a:solidFill>
                  <a:schemeClr val="accent5">
                    <a:lumMod val="20000"/>
                    <a:lumOff val="80000"/>
                  </a:schemeClr>
                </a:solidFill>
              </a:rPr>
              <a:t>denarii</a:t>
            </a:r>
            <a:r>
              <a:rPr lang="en-GB" dirty="0" smtClean="0">
                <a:solidFill>
                  <a:schemeClr val="accent5">
                    <a:lumMod val="20000"/>
                    <a:lumOff val="80000"/>
                  </a:schemeClr>
                </a:solidFill>
              </a:rPr>
              <a:t> for each slave (…).</a:t>
            </a:r>
          </a:p>
          <a:p>
            <a:r>
              <a:rPr lang="en-GB" dirty="0" smtClean="0">
                <a:solidFill>
                  <a:schemeClr val="accent5">
                    <a:lumMod val="20000"/>
                    <a:lumOff val="80000"/>
                  </a:schemeClr>
                </a:solidFill>
              </a:rPr>
              <a:t>He who shall have offered for sale through an auctioneer mules, asses or horses of either sex shall pay for each animal 3 </a:t>
            </a:r>
            <a:r>
              <a:rPr lang="en-GB" dirty="0" err="1" smtClean="0">
                <a:solidFill>
                  <a:schemeClr val="accent5">
                    <a:lumMod val="20000"/>
                    <a:lumOff val="80000"/>
                  </a:schemeClr>
                </a:solidFill>
              </a:rPr>
              <a:t>denarii</a:t>
            </a:r>
            <a:endParaRPr lang="en-GB" dirty="0">
              <a:solidFill>
                <a:schemeClr val="accent5">
                  <a:lumMod val="20000"/>
                  <a:lumOff val="80000"/>
                </a:schemeClr>
              </a:solidFill>
            </a:endParaRPr>
          </a:p>
        </p:txBody>
      </p:sp>
    </p:spTree>
  </p:cSld>
  <p:clrMapOvr>
    <a:masterClrMapping/>
  </p:clrMapOvr>
  <p:transition>
    <p:randomBar dir="vert"/>
  </p:transition>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Inhaltsplatzhalter 2"/>
          <p:cNvSpPr>
            <a:spLocks noGrp="1"/>
          </p:cNvSpPr>
          <p:nvPr>
            <p:ph idx="1"/>
          </p:nvPr>
        </p:nvSpPr>
        <p:spPr>
          <a:xfrm>
            <a:off x="0" y="1124744"/>
            <a:ext cx="5015753" cy="3841375"/>
          </a:xfrm>
        </p:spPr>
        <p:txBody>
          <a:bodyPr/>
          <a:lstStyle/>
          <a:p>
            <a:r>
              <a:rPr lang="en-GB" b="1" dirty="0" err="1" smtClean="0"/>
              <a:t>Vipasca</a:t>
            </a:r>
            <a:r>
              <a:rPr lang="en-GB" dirty="0" smtClean="0"/>
              <a:t>  tablets (</a:t>
            </a:r>
            <a:r>
              <a:rPr lang="en-GB" dirty="0" err="1" smtClean="0"/>
              <a:t>Aljustrel</a:t>
            </a:r>
            <a:r>
              <a:rPr lang="en-GB" dirty="0" smtClean="0"/>
              <a:t> Portugal)</a:t>
            </a:r>
          </a:p>
          <a:p>
            <a:pPr lvl="1"/>
            <a:r>
              <a:rPr lang="en-GB" dirty="0" err="1" smtClean="0"/>
              <a:t>Hadrianic</a:t>
            </a:r>
            <a:r>
              <a:rPr lang="en-GB" dirty="0" smtClean="0"/>
              <a:t> period</a:t>
            </a:r>
          </a:p>
          <a:p>
            <a:pPr lvl="1"/>
            <a:r>
              <a:rPr lang="en-GB" dirty="0" smtClean="0"/>
              <a:t>Auction / “franchise”</a:t>
            </a:r>
          </a:p>
          <a:p>
            <a:pPr lvl="1"/>
            <a:r>
              <a:rPr lang="en-GB" dirty="0" err="1" smtClean="0"/>
              <a:t>Orgainsation</a:t>
            </a:r>
            <a:endParaRPr lang="en-GB" dirty="0" smtClean="0"/>
          </a:p>
          <a:p>
            <a:pPr lvl="1"/>
            <a:endParaRPr lang="en-GB" dirty="0"/>
          </a:p>
        </p:txBody>
      </p:sp>
      <p:sp>
        <p:nvSpPr>
          <p:cNvPr id="5" name="Textfeld 4"/>
          <p:cNvSpPr txBox="1"/>
          <p:nvPr/>
        </p:nvSpPr>
        <p:spPr>
          <a:xfrm>
            <a:off x="4572000" y="260648"/>
            <a:ext cx="4536504" cy="6186309"/>
          </a:xfrm>
          <a:prstGeom prst="rect">
            <a:avLst/>
          </a:prstGeom>
          <a:noFill/>
        </p:spPr>
        <p:txBody>
          <a:bodyPr wrap="square" rtlCol="0">
            <a:spAutoFit/>
          </a:bodyPr>
          <a:lstStyle/>
          <a:p>
            <a:r>
              <a:rPr lang="en-GB" dirty="0" smtClean="0">
                <a:solidFill>
                  <a:schemeClr val="accent5">
                    <a:lumMod val="20000"/>
                    <a:lumOff val="80000"/>
                  </a:schemeClr>
                </a:solidFill>
              </a:rPr>
              <a:t>Barbers…</a:t>
            </a:r>
          </a:p>
          <a:p>
            <a:r>
              <a:rPr lang="en-GB" dirty="0" smtClean="0">
                <a:solidFill>
                  <a:schemeClr val="accent5">
                    <a:lumMod val="20000"/>
                    <a:lumOff val="80000"/>
                  </a:schemeClr>
                </a:solidFill>
              </a:rPr>
              <a:t>The lessee shall have this privilege, that no one  of the mining district of </a:t>
            </a:r>
            <a:r>
              <a:rPr lang="en-GB" dirty="0" err="1" smtClean="0">
                <a:solidFill>
                  <a:schemeClr val="accent5">
                    <a:lumMod val="20000"/>
                    <a:lumOff val="80000"/>
                  </a:schemeClr>
                </a:solidFill>
              </a:rPr>
              <a:t>Vipasca</a:t>
            </a:r>
            <a:r>
              <a:rPr lang="en-GB" dirty="0" smtClean="0">
                <a:solidFill>
                  <a:schemeClr val="accent5">
                    <a:lumMod val="20000"/>
                    <a:lumOff val="80000"/>
                  </a:schemeClr>
                </a:solidFill>
              </a:rPr>
              <a:t>… shall practice barbering for profit. He who shall have practices barbering in this manner shall pay to the lessee, his partner or his agent, for each use of the razors … </a:t>
            </a:r>
            <a:r>
              <a:rPr lang="en-GB" dirty="0" err="1" smtClean="0">
                <a:solidFill>
                  <a:schemeClr val="accent5">
                    <a:lumMod val="20000"/>
                    <a:lumOff val="80000"/>
                  </a:schemeClr>
                </a:solidFill>
              </a:rPr>
              <a:t>denarii</a:t>
            </a:r>
            <a:r>
              <a:rPr lang="en-GB" dirty="0" smtClean="0">
                <a:solidFill>
                  <a:schemeClr val="accent5">
                    <a:lumMod val="20000"/>
                    <a:lumOff val="80000"/>
                  </a:schemeClr>
                </a:solidFill>
              </a:rPr>
              <a:t>, and his razors shall be forfeited to the lessee. …</a:t>
            </a:r>
          </a:p>
          <a:p>
            <a:endParaRPr lang="en-GB" dirty="0" smtClean="0">
              <a:solidFill>
                <a:schemeClr val="accent5">
                  <a:lumMod val="20000"/>
                  <a:lumOff val="80000"/>
                </a:schemeClr>
              </a:solidFill>
            </a:endParaRPr>
          </a:p>
          <a:p>
            <a:r>
              <a:rPr lang="en-GB" dirty="0" smtClean="0">
                <a:solidFill>
                  <a:schemeClr val="accent5">
                    <a:lumMod val="20000"/>
                    <a:lumOff val="80000"/>
                  </a:schemeClr>
                </a:solidFill>
              </a:rPr>
              <a:t>He who within the mining district of </a:t>
            </a:r>
            <a:r>
              <a:rPr lang="en-GB" dirty="0" err="1" smtClean="0">
                <a:solidFill>
                  <a:schemeClr val="accent5">
                    <a:lumMod val="20000"/>
                    <a:lumOff val="80000"/>
                  </a:schemeClr>
                </a:solidFill>
              </a:rPr>
              <a:t>Vipasca</a:t>
            </a:r>
            <a:r>
              <a:rPr lang="en-GB" dirty="0" smtClean="0">
                <a:solidFill>
                  <a:schemeClr val="accent5">
                    <a:lumMod val="20000"/>
                    <a:lumOff val="80000"/>
                  </a:schemeClr>
                </a:solidFill>
              </a:rPr>
              <a:t> shall wish t clean, crush, smelt, prepare, break up, separate, or wash silver or cupper dumps, or dust from dumps, or rock fragments purchased by measure or by weight,  or who shall undertake work of any nature in the quarries, shall declare within a period of three days the number of slaves and free labourers whom he is sending for this work, and shall pay to the lessee on or before the last day of each month… If they shall not do this, they shall make double payment. …</a:t>
            </a:r>
            <a:endParaRPr lang="en-GB" dirty="0">
              <a:solidFill>
                <a:schemeClr val="accent5">
                  <a:lumMod val="20000"/>
                  <a:lumOff val="80000"/>
                </a:schemeClr>
              </a:solidFill>
            </a:endParaRPr>
          </a:p>
        </p:txBody>
      </p:sp>
    </p:spTree>
  </p:cSld>
  <p:clrMapOvr>
    <a:masterClrMapping/>
  </p:clrMapOvr>
  <p:transition>
    <p:randomBar dir="vert"/>
  </p:transition>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Inhaltsplatzhalter 2"/>
          <p:cNvSpPr>
            <a:spLocks noGrp="1"/>
          </p:cNvSpPr>
          <p:nvPr>
            <p:ph idx="1"/>
          </p:nvPr>
        </p:nvSpPr>
        <p:spPr>
          <a:xfrm>
            <a:off x="107504" y="1844824"/>
            <a:ext cx="5015753" cy="3841375"/>
          </a:xfrm>
        </p:spPr>
        <p:txBody>
          <a:bodyPr/>
          <a:lstStyle/>
          <a:p>
            <a:r>
              <a:rPr lang="en-GB" dirty="0" smtClean="0"/>
              <a:t>Lex </a:t>
            </a:r>
            <a:r>
              <a:rPr lang="en-GB" dirty="0" err="1" smtClean="0"/>
              <a:t>Metallis</a:t>
            </a:r>
            <a:r>
              <a:rPr lang="en-GB" dirty="0" smtClean="0"/>
              <a:t> Dicta</a:t>
            </a:r>
            <a:endParaRPr lang="en-GB" dirty="0"/>
          </a:p>
        </p:txBody>
      </p:sp>
      <p:sp>
        <p:nvSpPr>
          <p:cNvPr id="4" name="Textfeld 3"/>
          <p:cNvSpPr txBox="1"/>
          <p:nvPr/>
        </p:nvSpPr>
        <p:spPr>
          <a:xfrm>
            <a:off x="3203848" y="178668"/>
            <a:ext cx="5760640" cy="6679332"/>
          </a:xfrm>
          <a:prstGeom prst="rect">
            <a:avLst/>
          </a:prstGeom>
          <a:noFill/>
        </p:spPr>
        <p:txBody>
          <a:bodyPr wrap="square" rtlCol="0">
            <a:spAutoFit/>
          </a:bodyPr>
          <a:lstStyle/>
          <a:p>
            <a:r>
              <a:rPr lang="en-GB" dirty="0" smtClean="0">
                <a:solidFill>
                  <a:schemeClr val="accent5">
                    <a:lumMod val="20000"/>
                    <a:lumOff val="80000"/>
                  </a:schemeClr>
                </a:solidFill>
              </a:rPr>
              <a:t>To </a:t>
            </a:r>
            <a:r>
              <a:rPr lang="en-GB" dirty="0" err="1" smtClean="0">
                <a:solidFill>
                  <a:schemeClr val="accent5">
                    <a:lumMod val="20000"/>
                    <a:lumOff val="80000"/>
                  </a:schemeClr>
                </a:solidFill>
              </a:rPr>
              <a:t>Ulpianus</a:t>
            </a:r>
            <a:r>
              <a:rPr lang="en-GB" dirty="0" smtClean="0">
                <a:solidFill>
                  <a:schemeClr val="accent5">
                    <a:lumMod val="20000"/>
                    <a:lumOff val="80000"/>
                  </a:schemeClr>
                </a:solidFill>
              </a:rPr>
              <a:t> </a:t>
            </a:r>
            <a:r>
              <a:rPr lang="en-GB" dirty="0" err="1" smtClean="0">
                <a:solidFill>
                  <a:schemeClr val="accent5">
                    <a:lumMod val="20000"/>
                    <a:lumOff val="80000"/>
                  </a:schemeClr>
                </a:solidFill>
              </a:rPr>
              <a:t>Aelianus</a:t>
            </a:r>
            <a:r>
              <a:rPr lang="en-GB" dirty="0" smtClean="0">
                <a:solidFill>
                  <a:schemeClr val="accent5">
                    <a:lumMod val="20000"/>
                    <a:lumOff val="80000"/>
                  </a:schemeClr>
                </a:solidFill>
              </a:rPr>
              <a:t>, Greeting.</a:t>
            </a:r>
          </a:p>
          <a:p>
            <a:r>
              <a:rPr lang="en-GB" dirty="0" smtClean="0">
                <a:solidFill>
                  <a:schemeClr val="accent5">
                    <a:lumMod val="20000"/>
                    <a:lumOff val="80000"/>
                  </a:schemeClr>
                </a:solidFill>
              </a:rPr>
              <a:t>In accordance with the will of the liberal and most sacred Imperator Hadrian Augustus, he shall make immediate payment. He who shall not have done this and who shall be convicted of having smelted ore before the purchase price has been paid… shall be deprived of the share due to him as occupier, and the entire mine shall be sold by the procurator of mines. …</a:t>
            </a:r>
          </a:p>
          <a:p>
            <a:r>
              <a:rPr lang="en-GB" dirty="0" smtClean="0">
                <a:solidFill>
                  <a:schemeClr val="accent5">
                    <a:lumMod val="20000"/>
                    <a:lumOff val="80000"/>
                  </a:schemeClr>
                </a:solidFill>
              </a:rPr>
              <a:t>Mines of silver shall be exploited in conformity with the regulation which is contained in this law.   (…)</a:t>
            </a:r>
          </a:p>
          <a:p>
            <a:r>
              <a:rPr lang="en-GB" dirty="0" smtClean="0">
                <a:solidFill>
                  <a:schemeClr val="accent5">
                    <a:lumMod val="20000"/>
                    <a:lumOff val="80000"/>
                  </a:schemeClr>
                </a:solidFill>
              </a:rPr>
              <a:t>If anyone  after the 25 days granted for the collection of working capital shall begin work at once, but shall afterwards cease working for 10 consecutive days, the right of occupancy shall revert to another.</a:t>
            </a:r>
          </a:p>
          <a:p>
            <a:r>
              <a:rPr lang="en-GB" dirty="0" smtClean="0">
                <a:solidFill>
                  <a:schemeClr val="accent5">
                    <a:lumMod val="20000"/>
                    <a:lumOff val="80000"/>
                  </a:schemeClr>
                </a:solidFill>
              </a:rPr>
              <a:t>If a mine sold by the </a:t>
            </a:r>
            <a:r>
              <a:rPr lang="en-GB" dirty="0" err="1" smtClean="0">
                <a:solidFill>
                  <a:schemeClr val="accent5">
                    <a:lumMod val="20000"/>
                    <a:lumOff val="80000"/>
                  </a:schemeClr>
                </a:solidFill>
              </a:rPr>
              <a:t>fiscus</a:t>
            </a:r>
            <a:r>
              <a:rPr lang="en-GB" dirty="0" smtClean="0">
                <a:solidFill>
                  <a:schemeClr val="accent5">
                    <a:lumMod val="20000"/>
                    <a:lumOff val="80000"/>
                  </a:schemeClr>
                </a:solidFill>
              </a:rPr>
              <a:t> shall lie </a:t>
            </a:r>
            <a:r>
              <a:rPr lang="en-GB" dirty="0" err="1" smtClean="0">
                <a:solidFill>
                  <a:schemeClr val="accent5">
                    <a:lumMod val="20000"/>
                    <a:lumOff val="80000"/>
                  </a:schemeClr>
                </a:solidFill>
              </a:rPr>
              <a:t>unworked</a:t>
            </a:r>
            <a:r>
              <a:rPr lang="en-GB" dirty="0" smtClean="0">
                <a:solidFill>
                  <a:schemeClr val="accent5">
                    <a:lumMod val="20000"/>
                    <a:lumOff val="80000"/>
                  </a:schemeClr>
                </a:solidFill>
              </a:rPr>
              <a:t> for 6 consecutive months, the right of occupying it shall be open to anyone, provided that when the ore shall be extracted </a:t>
            </a:r>
            <a:r>
              <a:rPr lang="en-GB" dirty="0" err="1" smtClean="0">
                <a:solidFill>
                  <a:schemeClr val="accent5">
                    <a:lumMod val="20000"/>
                    <a:lumOff val="80000"/>
                  </a:schemeClr>
                </a:solidFill>
              </a:rPr>
              <a:t>therefrom</a:t>
            </a:r>
            <a:r>
              <a:rPr lang="en-GB" dirty="0" smtClean="0">
                <a:solidFill>
                  <a:schemeClr val="accent5">
                    <a:lumMod val="20000"/>
                    <a:lumOff val="80000"/>
                  </a:schemeClr>
                </a:solidFill>
              </a:rPr>
              <a:t>, one half shall be reserved to the </a:t>
            </a:r>
            <a:r>
              <a:rPr lang="en-GB" dirty="0" err="1" smtClean="0">
                <a:solidFill>
                  <a:schemeClr val="accent5">
                    <a:lumMod val="20000"/>
                    <a:lumOff val="80000"/>
                  </a:schemeClr>
                </a:solidFill>
              </a:rPr>
              <a:t>fiscus</a:t>
            </a:r>
            <a:r>
              <a:rPr lang="en-GB" dirty="0" smtClean="0">
                <a:solidFill>
                  <a:schemeClr val="accent5">
                    <a:lumMod val="20000"/>
                    <a:lumOff val="80000"/>
                  </a:schemeClr>
                </a:solidFill>
              </a:rPr>
              <a:t>, according to custom.</a:t>
            </a:r>
          </a:p>
          <a:p>
            <a:r>
              <a:rPr lang="en-GB" dirty="0" smtClean="0">
                <a:solidFill>
                  <a:schemeClr val="accent5">
                    <a:lumMod val="20000"/>
                    <a:lumOff val="80000"/>
                  </a:schemeClr>
                </a:solidFill>
              </a:rPr>
              <a:t>It is permitted that the occupier of mines shall have such partners as he wishes, provided that each partner shall undertake expense in proportion to the amount of his share…</a:t>
            </a:r>
            <a:endParaRPr lang="en-GB" dirty="0">
              <a:solidFill>
                <a:schemeClr val="accent5">
                  <a:lumMod val="20000"/>
                  <a:lumOff val="80000"/>
                </a:schemeClr>
              </a:solidFill>
            </a:endParaRPr>
          </a:p>
        </p:txBody>
      </p:sp>
    </p:spTree>
  </p:cSld>
  <p:clrMapOvr>
    <a:masterClrMapping/>
  </p:clrMapOvr>
  <p:transition>
    <p:randomBar dir="vert"/>
  </p:transition>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Inhaltsplatzhalter 2"/>
          <p:cNvSpPr>
            <a:spLocks noGrp="1"/>
          </p:cNvSpPr>
          <p:nvPr>
            <p:ph idx="1"/>
          </p:nvPr>
        </p:nvSpPr>
        <p:spPr>
          <a:xfrm>
            <a:off x="107504" y="1844824"/>
            <a:ext cx="5015753" cy="3841375"/>
          </a:xfrm>
        </p:spPr>
        <p:txBody>
          <a:bodyPr/>
          <a:lstStyle/>
          <a:p>
            <a:r>
              <a:rPr lang="en-GB" dirty="0" smtClean="0"/>
              <a:t>Lex </a:t>
            </a:r>
            <a:r>
              <a:rPr lang="en-GB" dirty="0" err="1" smtClean="0"/>
              <a:t>Metallis</a:t>
            </a:r>
            <a:r>
              <a:rPr lang="en-GB" dirty="0" smtClean="0"/>
              <a:t> Dicta</a:t>
            </a:r>
            <a:endParaRPr lang="en-GB" dirty="0"/>
          </a:p>
        </p:txBody>
      </p:sp>
      <p:sp>
        <p:nvSpPr>
          <p:cNvPr id="5" name="Textfeld 4"/>
          <p:cNvSpPr txBox="1"/>
          <p:nvPr/>
        </p:nvSpPr>
        <p:spPr>
          <a:xfrm>
            <a:off x="3203848" y="178668"/>
            <a:ext cx="5760640" cy="4247317"/>
          </a:xfrm>
          <a:prstGeom prst="rect">
            <a:avLst/>
          </a:prstGeom>
          <a:noFill/>
        </p:spPr>
        <p:txBody>
          <a:bodyPr wrap="square" rtlCol="0">
            <a:spAutoFit/>
          </a:bodyPr>
          <a:lstStyle/>
          <a:p>
            <a:r>
              <a:rPr lang="en-GB" dirty="0" smtClean="0">
                <a:solidFill>
                  <a:schemeClr val="accent5">
                    <a:lumMod val="20000"/>
                    <a:lumOff val="80000"/>
                  </a:schemeClr>
                </a:solidFill>
              </a:rPr>
              <a:t>Those to whom the ore belongs shall convey to the smelter from sunrise to sunset that which lies extracted at the </a:t>
            </a:r>
            <a:r>
              <a:rPr lang="en-GB" dirty="0" err="1" smtClean="0">
                <a:solidFill>
                  <a:schemeClr val="accent5">
                    <a:lumMod val="20000"/>
                    <a:lumOff val="80000"/>
                  </a:schemeClr>
                </a:solidFill>
              </a:rPr>
              <a:t>minehead</a:t>
            </a:r>
            <a:r>
              <a:rPr lang="en-GB" dirty="0" smtClean="0">
                <a:solidFill>
                  <a:schemeClr val="accent5">
                    <a:lumMod val="20000"/>
                    <a:lumOff val="80000"/>
                  </a:schemeClr>
                </a:solidFill>
              </a:rPr>
              <a:t>. He who shall be convicted of having carries ore from the mines after sunset and before sunrise shall pay to the </a:t>
            </a:r>
            <a:r>
              <a:rPr lang="en-GB" dirty="0" err="1" smtClean="0">
                <a:solidFill>
                  <a:schemeClr val="accent5">
                    <a:lumMod val="20000"/>
                    <a:lumOff val="80000"/>
                  </a:schemeClr>
                </a:solidFill>
              </a:rPr>
              <a:t>fiscus</a:t>
            </a:r>
            <a:r>
              <a:rPr lang="en-GB" dirty="0" smtClean="0">
                <a:solidFill>
                  <a:schemeClr val="accent5">
                    <a:lumMod val="20000"/>
                    <a:lumOff val="80000"/>
                  </a:schemeClr>
                </a:solidFill>
              </a:rPr>
              <a:t> 1,000 sesterces. If an ore thief be a slave, the procurator shall beat him and shall sell him with the condition that he be kept perpetually in chains and shall not reside in any mining camp or district. The price of the slave shall go to the owner. If the thief be a free man, the procurator shall confiscate his property and banish him for ever from the mining districts.</a:t>
            </a:r>
          </a:p>
          <a:p>
            <a:endParaRPr lang="en-GB" dirty="0" smtClean="0">
              <a:solidFill>
                <a:schemeClr val="accent5">
                  <a:lumMod val="20000"/>
                  <a:lumOff val="80000"/>
                </a:schemeClr>
              </a:solidFill>
            </a:endParaRPr>
          </a:p>
          <a:p>
            <a:r>
              <a:rPr lang="en-GB" dirty="0" smtClean="0">
                <a:solidFill>
                  <a:schemeClr val="accent5">
                    <a:lumMod val="20000"/>
                    <a:lumOff val="80000"/>
                  </a:schemeClr>
                </a:solidFill>
              </a:rPr>
              <a:t>He who works silver mines shall avoid the tunnel which carries water from the mines and shall leave </a:t>
            </a:r>
            <a:r>
              <a:rPr lang="en-GB" dirty="0" err="1" smtClean="0">
                <a:solidFill>
                  <a:schemeClr val="accent5">
                    <a:lumMod val="20000"/>
                    <a:lumOff val="80000"/>
                  </a:schemeClr>
                </a:solidFill>
              </a:rPr>
              <a:t>untouches</a:t>
            </a:r>
            <a:r>
              <a:rPr lang="en-GB" dirty="0" smtClean="0">
                <a:solidFill>
                  <a:schemeClr val="accent5">
                    <a:lumMod val="20000"/>
                    <a:lumOff val="80000"/>
                  </a:schemeClr>
                </a:solidFill>
              </a:rPr>
              <a:t> not less than 60 feet on either site… </a:t>
            </a:r>
            <a:endParaRPr lang="en-GB" dirty="0">
              <a:solidFill>
                <a:schemeClr val="accent5">
                  <a:lumMod val="20000"/>
                  <a:lumOff val="80000"/>
                </a:schemeClr>
              </a:solidFill>
            </a:endParaRPr>
          </a:p>
        </p:txBody>
      </p:sp>
    </p:spTree>
  </p:cSld>
  <p:clrMapOvr>
    <a:masterClrMapping/>
  </p:clrMapOvr>
  <p:transition>
    <p:randomBar dir="vert"/>
  </p:transition>
  <p:timing>
    <p:tnLst>
      <p:par>
        <p:cTn id="1" dur="indefinite" restart="never" nodeType="tmRoot"/>
      </p:par>
    </p:tnLst>
  </p:timing>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a:xfrm>
            <a:off x="87549" y="792162"/>
            <a:ext cx="7292763" cy="808038"/>
          </a:xfrm>
        </p:spPr>
        <p:txBody>
          <a:bodyPr/>
          <a:lstStyle/>
          <a:p>
            <a:r>
              <a:rPr lang="en-GB" dirty="0" smtClean="0"/>
              <a:t>Mining in Britain</a:t>
            </a:r>
            <a:endParaRPr lang="en-GB" dirty="0"/>
          </a:p>
        </p:txBody>
      </p:sp>
      <p:pic>
        <p:nvPicPr>
          <p:cNvPr id="57348" name="Picture 4" descr="http://www.visittransilvania.ro/images/rosiamontana2.jpg"/>
          <p:cNvPicPr>
            <a:picLocks noChangeAspect="1" noChangeArrowheads="1"/>
          </p:cNvPicPr>
          <p:nvPr/>
        </p:nvPicPr>
        <p:blipFill>
          <a:blip r:embed="rId2" cstate="print"/>
          <a:srcRect/>
          <a:stretch>
            <a:fillRect/>
          </a:stretch>
        </p:blipFill>
        <p:spPr bwMode="auto">
          <a:xfrm>
            <a:off x="4139952" y="0"/>
            <a:ext cx="4176464" cy="2908848"/>
          </a:xfrm>
          <a:prstGeom prst="rect">
            <a:avLst/>
          </a:prstGeom>
          <a:noFill/>
        </p:spPr>
      </p:pic>
      <p:pic>
        <p:nvPicPr>
          <p:cNvPr id="57346" name="Picture 2" descr="http://upload.wikimedia.org/wikipedia/commons/e/e0/Roman.Britain.Mining.jpg"/>
          <p:cNvPicPr>
            <a:picLocks noChangeAspect="1" noChangeArrowheads="1"/>
          </p:cNvPicPr>
          <p:nvPr/>
        </p:nvPicPr>
        <p:blipFill>
          <a:blip r:embed="rId3" cstate="print"/>
          <a:srcRect/>
          <a:stretch>
            <a:fillRect/>
          </a:stretch>
        </p:blipFill>
        <p:spPr bwMode="auto">
          <a:xfrm>
            <a:off x="4860032" y="2705099"/>
            <a:ext cx="3990975" cy="4152901"/>
          </a:xfrm>
          <a:prstGeom prst="rect">
            <a:avLst/>
          </a:prstGeom>
          <a:noFill/>
        </p:spPr>
      </p:pic>
      <p:sp>
        <p:nvSpPr>
          <p:cNvPr id="3" name="Inhaltsplatzhalter 2"/>
          <p:cNvSpPr>
            <a:spLocks noGrp="1"/>
          </p:cNvSpPr>
          <p:nvPr>
            <p:ph idx="1"/>
          </p:nvPr>
        </p:nvSpPr>
        <p:spPr>
          <a:xfrm>
            <a:off x="179513" y="2060848"/>
            <a:ext cx="4608512" cy="3841375"/>
          </a:xfrm>
        </p:spPr>
        <p:txBody>
          <a:bodyPr/>
          <a:lstStyle/>
          <a:p>
            <a:r>
              <a:rPr lang="en-GB" dirty="0" smtClean="0"/>
              <a:t>Pliny NH 34.164</a:t>
            </a:r>
          </a:p>
          <a:p>
            <a:r>
              <a:rPr lang="en-GB" dirty="0" smtClean="0"/>
              <a:t>“… Lead is mined with great toil in Spain and in all the parts of Gaul, but occurs in Britain in the surface stratum of the ground and in such abundance that the amount refined is actually limited by law.”</a:t>
            </a:r>
            <a:endParaRPr lang="en-GB" dirty="0"/>
          </a:p>
        </p:txBody>
      </p:sp>
    </p:spTree>
  </p:cSld>
  <p:clrMapOvr>
    <a:masterClrMapping/>
  </p:clrMapOvr>
  <p:transition>
    <p:randomBar dir="vert"/>
  </p:transition>
  <p:timing>
    <p:tnLst>
      <p:par>
        <p:cTn id="1" dur="indefinite" restart="never" nodeType="tmRoot"/>
      </p:par>
    </p:tnLst>
  </p:timing>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endParaRPr lang="en-GB"/>
          </a:p>
        </p:txBody>
      </p:sp>
      <p:sp>
        <p:nvSpPr>
          <p:cNvPr id="3" name="Inhaltsplatzhalter 2"/>
          <p:cNvSpPr>
            <a:spLocks noGrp="1"/>
          </p:cNvSpPr>
          <p:nvPr>
            <p:ph idx="1"/>
          </p:nvPr>
        </p:nvSpPr>
        <p:spPr>
          <a:xfrm>
            <a:off x="1043608" y="2636912"/>
            <a:ext cx="5015753" cy="3841375"/>
          </a:xfrm>
        </p:spPr>
        <p:txBody>
          <a:bodyPr>
            <a:normAutofit fontScale="92500"/>
          </a:bodyPr>
          <a:lstStyle/>
          <a:p>
            <a:r>
              <a:rPr lang="en-GB" dirty="0" smtClean="0"/>
              <a:t>the villa </a:t>
            </a:r>
            <a:r>
              <a:rPr lang="en-GB" dirty="0" err="1" smtClean="0"/>
              <a:t>rustica</a:t>
            </a:r>
            <a:r>
              <a:rPr lang="en-GB" dirty="0" smtClean="0"/>
              <a:t> at </a:t>
            </a:r>
            <a:r>
              <a:rPr lang="en-GB" dirty="0" err="1" smtClean="0"/>
              <a:t>boscoreale</a:t>
            </a:r>
            <a:r>
              <a:rPr lang="en-GB" dirty="0" smtClean="0"/>
              <a:t> near </a:t>
            </a:r>
            <a:r>
              <a:rPr lang="en-GB" dirty="0" err="1" smtClean="0"/>
              <a:t>pompeii</a:t>
            </a:r>
            <a:r>
              <a:rPr lang="en-GB" dirty="0" smtClean="0"/>
              <a:t/>
            </a:r>
            <a:br>
              <a:rPr lang="en-GB" dirty="0" smtClean="0"/>
            </a:br>
            <a:r>
              <a:rPr lang="en-GB" i="1" dirty="0" smtClean="0"/>
              <a:t>A.</a:t>
            </a:r>
            <a:r>
              <a:rPr lang="en-GB" dirty="0" smtClean="0"/>
              <a:t> Court. </a:t>
            </a:r>
            <a:r>
              <a:rPr lang="en-GB" i="1" dirty="0" smtClean="0"/>
              <a:t>B.</a:t>
            </a:r>
            <a:r>
              <a:rPr lang="en-GB" dirty="0" smtClean="0"/>
              <a:t> Kitchen. </a:t>
            </a:r>
            <a:r>
              <a:rPr lang="en-GB" i="1" dirty="0" smtClean="0"/>
              <a:t>C-F.</a:t>
            </a:r>
            <a:r>
              <a:rPr lang="en-GB" dirty="0" smtClean="0"/>
              <a:t> Baths. </a:t>
            </a:r>
            <a:r>
              <a:rPr lang="en-GB" i="1" dirty="0" smtClean="0"/>
              <a:t>H.</a:t>
            </a:r>
            <a:r>
              <a:rPr lang="en-GB" dirty="0" smtClean="0"/>
              <a:t> Stable.</a:t>
            </a:r>
            <a:br>
              <a:rPr lang="en-GB" dirty="0" smtClean="0"/>
            </a:br>
            <a:r>
              <a:rPr lang="en-GB" i="1" dirty="0" smtClean="0"/>
              <a:t>J.</a:t>
            </a:r>
            <a:r>
              <a:rPr lang="en-GB" dirty="0" smtClean="0"/>
              <a:t> </a:t>
            </a:r>
            <a:r>
              <a:rPr lang="en-GB" dirty="0" err="1" smtClean="0"/>
              <a:t>Toolroom</a:t>
            </a:r>
            <a:r>
              <a:rPr lang="en-GB" dirty="0" smtClean="0"/>
              <a:t>. </a:t>
            </a:r>
            <a:r>
              <a:rPr lang="en-GB" i="1" dirty="0" smtClean="0"/>
              <a:t>K, L, V, V.</a:t>
            </a:r>
            <a:r>
              <a:rPr lang="en-GB" dirty="0" smtClean="0"/>
              <a:t> Bedrooms.</a:t>
            </a:r>
            <a:br>
              <a:rPr lang="en-GB" dirty="0" smtClean="0"/>
            </a:br>
            <a:r>
              <a:rPr lang="en-GB" i="1" dirty="0" smtClean="0"/>
              <a:t>N.</a:t>
            </a:r>
            <a:r>
              <a:rPr lang="en-GB" dirty="0" smtClean="0"/>
              <a:t> Dining Room. </a:t>
            </a:r>
            <a:r>
              <a:rPr lang="en-GB" i="1" dirty="0" smtClean="0"/>
              <a:t>M.</a:t>
            </a:r>
            <a:r>
              <a:rPr lang="en-GB" dirty="0" smtClean="0"/>
              <a:t> Anteroom. </a:t>
            </a:r>
            <a:r>
              <a:rPr lang="en-GB" i="1" dirty="0" smtClean="0"/>
              <a:t>O.</a:t>
            </a:r>
            <a:r>
              <a:rPr lang="en-GB" dirty="0" smtClean="0"/>
              <a:t> Bakery.</a:t>
            </a:r>
            <a:br>
              <a:rPr lang="en-GB" dirty="0" smtClean="0"/>
            </a:br>
            <a:r>
              <a:rPr lang="en-GB" i="1" dirty="0" smtClean="0"/>
              <a:t>P.</a:t>
            </a:r>
            <a:r>
              <a:rPr lang="en-GB" dirty="0" smtClean="0"/>
              <a:t> Room with two winepresses. </a:t>
            </a:r>
            <a:r>
              <a:rPr lang="en-GB" i="1" dirty="0" smtClean="0"/>
              <a:t>Q.</a:t>
            </a:r>
            <a:r>
              <a:rPr lang="en-GB" dirty="0" smtClean="0"/>
              <a:t> Corridor.</a:t>
            </a:r>
            <a:br>
              <a:rPr lang="en-GB" dirty="0" smtClean="0"/>
            </a:br>
            <a:r>
              <a:rPr lang="en-GB" i="1" dirty="0" smtClean="0"/>
              <a:t>B.</a:t>
            </a:r>
            <a:r>
              <a:rPr lang="en-GB" dirty="0" smtClean="0"/>
              <a:t> Court for fermentation of wine. </a:t>
            </a:r>
            <a:r>
              <a:rPr lang="en-GB" i="1" dirty="0" smtClean="0"/>
              <a:t>S.</a:t>
            </a:r>
            <a:r>
              <a:rPr lang="en-GB" dirty="0" smtClean="0"/>
              <a:t> Barn.</a:t>
            </a:r>
            <a:br>
              <a:rPr lang="en-GB" dirty="0" smtClean="0"/>
            </a:br>
            <a:r>
              <a:rPr lang="en-GB" i="1" dirty="0" smtClean="0"/>
              <a:t>T.</a:t>
            </a:r>
            <a:r>
              <a:rPr lang="en-GB" dirty="0" smtClean="0"/>
              <a:t> Threshing-floor. </a:t>
            </a:r>
            <a:r>
              <a:rPr lang="en-GB" i="1" dirty="0" smtClean="0"/>
              <a:t>Y.</a:t>
            </a:r>
            <a:r>
              <a:rPr lang="en-GB" dirty="0" smtClean="0"/>
              <a:t> Room with oil press.</a:t>
            </a:r>
            <a:endParaRPr lang="en-GB" dirty="0"/>
          </a:p>
        </p:txBody>
      </p:sp>
      <p:pic>
        <p:nvPicPr>
          <p:cNvPr id="60418" name="Picture 2" descr="The Villa Rustica At Boscoreale Near Pompeii"/>
          <p:cNvPicPr>
            <a:picLocks noChangeAspect="1" noChangeArrowheads="1"/>
          </p:cNvPicPr>
          <p:nvPr/>
        </p:nvPicPr>
        <p:blipFill>
          <a:blip r:embed="rId2" cstate="print"/>
          <a:srcRect/>
          <a:stretch>
            <a:fillRect/>
          </a:stretch>
        </p:blipFill>
        <p:spPr bwMode="auto">
          <a:xfrm>
            <a:off x="5436096" y="0"/>
            <a:ext cx="3384376" cy="6454275"/>
          </a:xfrm>
          <a:prstGeom prst="rect">
            <a:avLst/>
          </a:prstGeom>
          <a:noFill/>
        </p:spPr>
      </p:pic>
    </p:spTree>
  </p:cSld>
  <p:clrMapOvr>
    <a:masterClrMapping/>
  </p:clrMapOvr>
  <p:transition>
    <p:randomBar dir="vert"/>
  </p:transition>
  <p:timing>
    <p:tnLst>
      <p:par>
        <p:cTn id="1" dur="indefinite" restart="never" nodeType="tmRoot"/>
      </p:par>
    </p:tnLst>
  </p:timing>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a:xfrm>
            <a:off x="0" y="792162"/>
            <a:ext cx="9144000" cy="808038"/>
          </a:xfrm>
        </p:spPr>
        <p:txBody>
          <a:bodyPr>
            <a:normAutofit/>
          </a:bodyPr>
          <a:lstStyle/>
          <a:p>
            <a:pPr algn="ctr"/>
            <a:r>
              <a:rPr lang="en-GB" dirty="0" smtClean="0"/>
              <a:t>end of lecture, 13</a:t>
            </a:r>
            <a:r>
              <a:rPr lang="en-GB" baseline="30000" dirty="0" smtClean="0"/>
              <a:t>th</a:t>
            </a:r>
            <a:r>
              <a:rPr lang="en-GB" dirty="0" smtClean="0"/>
              <a:t> March 2014</a:t>
            </a:r>
            <a:endParaRPr lang="en-GB" dirty="0"/>
          </a:p>
        </p:txBody>
      </p:sp>
      <p:sp>
        <p:nvSpPr>
          <p:cNvPr id="3" name="Inhaltsplatzhalter 2"/>
          <p:cNvSpPr>
            <a:spLocks noGrp="1"/>
          </p:cNvSpPr>
          <p:nvPr>
            <p:ph idx="1"/>
          </p:nvPr>
        </p:nvSpPr>
        <p:spPr/>
        <p:txBody>
          <a:bodyPr/>
          <a:lstStyle/>
          <a:p>
            <a:endParaRPr lang="en-GB"/>
          </a:p>
        </p:txBody>
      </p:sp>
    </p:spTree>
  </p:cSld>
  <p:clrMapOvr>
    <a:masterClrMapping/>
  </p:clrMapOvr>
  <p:transition>
    <p:randomBar dir="vert"/>
  </p:transition>
  <p:timing>
    <p:tnLst>
      <p:par>
        <p:cTn id="1" dur="indefinite" restart="never" nodeType="tmRoot"/>
      </p:par>
    </p:tnLst>
  </p:timing>
</p:sld>
</file>

<file path=ppt/theme/theme1.xml><?xml version="1.0" encoding="utf-8"?>
<a:theme xmlns:a="http://schemas.openxmlformats.org/drawingml/2006/main" name="Design1 Moonlight Download">
  <a:themeElements>
    <a:clrScheme name="Moonlight">
      <a:dk1>
        <a:srgbClr val="595959"/>
      </a:dk1>
      <a:lt1>
        <a:srgbClr val="FFFFFF"/>
      </a:lt1>
      <a:dk2>
        <a:srgbClr val="2AB7FF"/>
      </a:dk2>
      <a:lt2>
        <a:srgbClr val="DBE5F1"/>
      </a:lt2>
      <a:accent1>
        <a:srgbClr val="20378C"/>
      </a:accent1>
      <a:accent2>
        <a:srgbClr val="A20000"/>
      </a:accent2>
      <a:accent3>
        <a:srgbClr val="534088"/>
      </a:accent3>
      <a:accent4>
        <a:srgbClr val="2D9123"/>
      </a:accent4>
      <a:accent5>
        <a:srgbClr val="7E2C80"/>
      </a:accent5>
      <a:accent6>
        <a:srgbClr val="4A4EC5"/>
      </a:accent6>
      <a:hlink>
        <a:srgbClr val="BBECFF"/>
      </a:hlink>
      <a:folHlink>
        <a:srgbClr val="DDDDDD"/>
      </a:folHlink>
    </a:clrScheme>
    <a:fontScheme name="Moonlight">
      <a:majorFont>
        <a:latin typeface="Candara"/>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Candara"/>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Moonlight">
      <a:fillStyleLst>
        <a:solidFill>
          <a:schemeClr val="phClr"/>
        </a:solidFill>
        <a:gradFill rotWithShape="1">
          <a:gsLst>
            <a:gs pos="0">
              <a:schemeClr val="phClr">
                <a:tint val="90000"/>
                <a:satMod val="150000"/>
              </a:schemeClr>
            </a:gs>
            <a:gs pos="35000">
              <a:schemeClr val="phClr">
                <a:tint val="80000"/>
                <a:satMod val="200000"/>
              </a:schemeClr>
            </a:gs>
            <a:gs pos="100000">
              <a:schemeClr val="phClr">
                <a:tint val="75000"/>
                <a:satMod val="250000"/>
              </a:schemeClr>
            </a:gs>
          </a:gsLst>
          <a:path path="rect">
            <a:fillToRect l="100000" t="100000"/>
          </a:path>
        </a:gradFill>
        <a:gradFill rotWithShape="1">
          <a:gsLst>
            <a:gs pos="0">
              <a:schemeClr val="phClr">
                <a:shade val="60000"/>
                <a:satMod val="150000"/>
              </a:schemeClr>
            </a:gs>
            <a:gs pos="80000">
              <a:schemeClr val="phClr">
                <a:shade val="100000"/>
                <a:satMod val="130000"/>
              </a:schemeClr>
            </a:gs>
            <a:gs pos="100000">
              <a:schemeClr val="phClr">
                <a:tint val="90000"/>
                <a:shade val="100000"/>
                <a:satMod val="115000"/>
              </a:schemeClr>
            </a:gs>
          </a:gsLst>
          <a:path path="circle">
            <a:fillToRect l="50000" t="50000" r="50000" b="50000"/>
          </a:path>
        </a:gradFill>
      </a:fillStyleLst>
      <a:lnStyleLst>
        <a:ln w="6350" cap="flat" cmpd="sng" algn="ctr">
          <a:solidFill>
            <a:schemeClr val="phClr">
              <a:shade val="95000"/>
              <a:satMod val="115000"/>
            </a:schemeClr>
          </a:solidFill>
          <a:prstDash val="solid"/>
        </a:ln>
        <a:ln w="12700" cap="flat" cmpd="sng" algn="ctr">
          <a:solidFill>
            <a:schemeClr val="phClr">
              <a:satMod val="110000"/>
            </a:schemeClr>
          </a:solidFill>
          <a:prstDash val="solid"/>
        </a:ln>
        <a:ln w="25400" cap="flat" cmpd="sng" algn="ctr">
          <a:solidFill>
            <a:schemeClr val="phClr">
              <a:shade val="90000"/>
              <a:satMod val="115000"/>
            </a:schemeClr>
          </a:solidFill>
          <a:prstDash val="solid"/>
        </a:ln>
      </a:lnStyleLst>
      <a:effectStyleLst>
        <a:effectStyle>
          <a:effectLst>
            <a:outerShdw blurRad="50800" dist="25400" dir="5400000" sx="101000" sy="101000" algn="ctr" rotWithShape="0">
              <a:srgbClr val="000000">
                <a:alpha val="60000"/>
              </a:srgbClr>
            </a:outerShdw>
          </a:effectLst>
        </a:effectStyle>
        <a:effectStyle>
          <a:effectLst>
            <a:innerShdw blurRad="76200" dist="25400" dir="13500000">
              <a:srgbClr val="000000">
                <a:alpha val="60000"/>
              </a:srgbClr>
            </a:innerShdw>
          </a:effectLst>
          <a:scene3d>
            <a:camera prst="orthographicFront">
              <a:rot lat="0" lon="0" rev="0"/>
            </a:camera>
            <a:lightRig rig="balanced" dir="tl">
              <a:rot lat="0" lon="0" rev="4200000"/>
            </a:lightRig>
          </a:scene3d>
          <a:sp3d>
            <a:bevelT w="25400" h="12700" prst="softRound"/>
          </a:sp3d>
        </a:effectStyle>
        <a:effectStyle>
          <a:effectLst>
            <a:innerShdw blurRad="76200" dist="25400" dir="13500000">
              <a:srgbClr val="000000">
                <a:alpha val="60000"/>
              </a:srgbClr>
            </a:innerShdw>
            <a:softEdge rad="31750"/>
          </a:effectLst>
        </a:effectStyle>
      </a:effectStyleLst>
      <a:bgFillStyleLst>
        <a:solidFill>
          <a:schemeClr val="phClr"/>
        </a:solidFill>
        <a:gradFill rotWithShape="1">
          <a:gsLst>
            <a:gs pos="0">
              <a:schemeClr val="phClr">
                <a:lumMod val="90000"/>
              </a:schemeClr>
            </a:gs>
            <a:gs pos="30000">
              <a:schemeClr val="phClr">
                <a:lumMod val="75000"/>
              </a:schemeClr>
            </a:gs>
            <a:gs pos="100000">
              <a:schemeClr val="phClr">
                <a:lumMod val="10000"/>
              </a:schemeClr>
            </a:gs>
          </a:gsLst>
          <a:path path="circle">
            <a:fillToRect l="50000" t="50000" r="50000" b="50000"/>
          </a:path>
        </a:gradFill>
        <a:gradFill rotWithShape="1">
          <a:gsLst>
            <a:gs pos="0">
              <a:schemeClr val="phClr">
                <a:lumMod val="90000"/>
              </a:schemeClr>
            </a:gs>
            <a:gs pos="30000">
              <a:schemeClr val="phClr">
                <a:lumMod val="75000"/>
              </a:schemeClr>
            </a:gs>
            <a:gs pos="100000">
              <a:schemeClr val="phClr">
                <a:lumMod val="10000"/>
              </a:schemeClr>
            </a:gs>
          </a:gsLst>
          <a:path path="rect">
            <a:fillToRect l="100000" t="100000"/>
          </a:path>
        </a:gradFill>
      </a:bgFillStyleLst>
    </a:fmtScheme>
  </a:themeElements>
  <a:objectDefaults/>
  <a:extraClrSchemeLst/>
</a:theme>
</file>

<file path=ppt/theme/theme2.xml><?xml version="1.0" encoding="utf-8"?>
<a:theme xmlns:a="http://schemas.openxmlformats.org/drawingml/2006/main" name="Larissa-Design">
  <a:themeElements>
    <a:clrScheme name="Larissa">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Larissa">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Larissa">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Design1 Moonlight Download</Template>
  <TotalTime>0</TotalTime>
  <Words>3086</Words>
  <Application>Microsoft Office PowerPoint</Application>
  <PresentationFormat>Bildschirmpräsentation (4:3)</PresentationFormat>
  <Paragraphs>294</Paragraphs>
  <Slides>82</Slides>
  <Notes>3</Notes>
  <HiddenSlides>0</HiddenSlides>
  <MMClips>0</MMClips>
  <ScaleCrop>false</ScaleCrop>
  <HeadingPairs>
    <vt:vector size="4" baseType="variant">
      <vt:variant>
        <vt:lpstr>Design</vt:lpstr>
      </vt:variant>
      <vt:variant>
        <vt:i4>1</vt:i4>
      </vt:variant>
      <vt:variant>
        <vt:lpstr>Folientitel</vt:lpstr>
      </vt:variant>
      <vt:variant>
        <vt:i4>82</vt:i4>
      </vt:variant>
    </vt:vector>
  </HeadingPairs>
  <TitlesOfParts>
    <vt:vector size="83" baseType="lpstr">
      <vt:lpstr>Design1 Moonlight Download</vt:lpstr>
      <vt:lpstr>Roman Economy</vt:lpstr>
      <vt:lpstr>Overview</vt:lpstr>
      <vt:lpstr>Moses Finley</vt:lpstr>
      <vt:lpstr>Money / Coinage</vt:lpstr>
      <vt:lpstr>Money / Coinage</vt:lpstr>
      <vt:lpstr>Taxes</vt:lpstr>
      <vt:lpstr>Taxes impact on provinces</vt:lpstr>
      <vt:lpstr>Trade &amp; Production</vt:lpstr>
      <vt:lpstr>Trade &amp; Production</vt:lpstr>
      <vt:lpstr>Trade &amp; Production</vt:lpstr>
      <vt:lpstr>Agriculture</vt:lpstr>
      <vt:lpstr>Agriculture: Intensification?</vt:lpstr>
      <vt:lpstr>Trade</vt:lpstr>
      <vt:lpstr>Global Trade</vt:lpstr>
      <vt:lpstr>Global Trade</vt:lpstr>
      <vt:lpstr>Shipping</vt:lpstr>
      <vt:lpstr>Shipping</vt:lpstr>
      <vt:lpstr>Shipping: maritime</vt:lpstr>
      <vt:lpstr>Shipping: rivers &amp; canals</vt:lpstr>
      <vt:lpstr>Shipping: harbours / ports</vt:lpstr>
      <vt:lpstr>“Industries”</vt:lpstr>
      <vt:lpstr>Global Economy: Samian Ware</vt:lpstr>
      <vt:lpstr>Global Economy: Samian Ware</vt:lpstr>
      <vt:lpstr>Global Economy: Samian Ware</vt:lpstr>
      <vt:lpstr>Industrial Scale</vt:lpstr>
      <vt:lpstr>Industrial Scale</vt:lpstr>
      <vt:lpstr>Industrial Scale</vt:lpstr>
      <vt:lpstr>Industrial Scale: Bakery</vt:lpstr>
      <vt:lpstr>Industrial Scale: Bakery</vt:lpstr>
      <vt:lpstr>Technical advances</vt:lpstr>
      <vt:lpstr>Roman Economy</vt:lpstr>
      <vt:lpstr>Coinage</vt:lpstr>
      <vt:lpstr>Roman Emperors</vt:lpstr>
      <vt:lpstr>Roman Emperors</vt:lpstr>
      <vt:lpstr>Roman Emperors</vt:lpstr>
      <vt:lpstr>Augustus A.D. 14</vt:lpstr>
      <vt:lpstr>Tiberius A.D. 14 - 37</vt:lpstr>
      <vt:lpstr>Caligula A.D. 37 – 41 </vt:lpstr>
      <vt:lpstr>Claudius A.D. 41 - 54</vt:lpstr>
      <vt:lpstr>Folie 40</vt:lpstr>
      <vt:lpstr>Drusus (Aug’s stepson: 38- 9 B.C.)</vt:lpstr>
      <vt:lpstr>Nero A.D. 54 - 68</vt:lpstr>
      <vt:lpstr>Galba A.D. 68-69</vt:lpstr>
      <vt:lpstr>Otho A.D. 69</vt:lpstr>
      <vt:lpstr>Vitellius A.D. 69</vt:lpstr>
      <vt:lpstr>Vespasianus A.D. 69 – 79 </vt:lpstr>
      <vt:lpstr>Titus A.D. 79 – 81 </vt:lpstr>
      <vt:lpstr>Domitianus A.D. 81 – 96 </vt:lpstr>
      <vt:lpstr>Nerva A.D. 96 – 98 </vt:lpstr>
      <vt:lpstr>Trajan</vt:lpstr>
      <vt:lpstr>Hadrian A.D. 117 – 138 </vt:lpstr>
      <vt:lpstr>Hadrian A.D. 117 – 138 </vt:lpstr>
      <vt:lpstr>Hadrian A.D. 117 – 138 </vt:lpstr>
      <vt:lpstr>Antoninus Pius A.D. 138-161</vt:lpstr>
      <vt:lpstr>Antoninus Pius A.D. 138-161</vt:lpstr>
      <vt:lpstr>Marcus Aurelius A.D. 161 - 180</vt:lpstr>
      <vt:lpstr>Septimus Severus A.D. 193 - 211</vt:lpstr>
      <vt:lpstr>Folie 58</vt:lpstr>
      <vt:lpstr>Roman economy: Mining</vt:lpstr>
      <vt:lpstr>Mining</vt:lpstr>
      <vt:lpstr>Mining techniques</vt:lpstr>
      <vt:lpstr>Folie 62</vt:lpstr>
      <vt:lpstr>Folie 63</vt:lpstr>
      <vt:lpstr>Folie 64</vt:lpstr>
      <vt:lpstr>Folie 65</vt:lpstr>
      <vt:lpstr>Folie 66</vt:lpstr>
      <vt:lpstr>Folie 67</vt:lpstr>
      <vt:lpstr>Folie 68</vt:lpstr>
      <vt:lpstr>Folie 69</vt:lpstr>
      <vt:lpstr>Folie 70</vt:lpstr>
      <vt:lpstr>Folie 71</vt:lpstr>
      <vt:lpstr>Folie 72</vt:lpstr>
      <vt:lpstr>Folie 73</vt:lpstr>
      <vt:lpstr>Folie 74</vt:lpstr>
      <vt:lpstr>Folie 75</vt:lpstr>
      <vt:lpstr>Folie 76</vt:lpstr>
      <vt:lpstr>Folie 77</vt:lpstr>
      <vt:lpstr>Folie 78</vt:lpstr>
      <vt:lpstr>Folie 79</vt:lpstr>
      <vt:lpstr>Mining in Britain</vt:lpstr>
      <vt:lpstr>Folie 81</vt:lpstr>
      <vt:lpstr>end of lecture, 13th March 2014</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Roman Economy</dc:title>
  <dc:creator>Ralph Häussler</dc:creator>
  <cp:lastModifiedBy>Ralph Häussler</cp:lastModifiedBy>
  <cp:revision>161</cp:revision>
  <dcterms:created xsi:type="dcterms:W3CDTF">2014-03-08T22:13:10Z</dcterms:created>
  <dcterms:modified xsi:type="dcterms:W3CDTF">2014-03-29T23:49:06Z</dcterms:modified>
</cp:coreProperties>
</file>