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9.xml" ContentType="application/vnd.openxmlformats-officedocument.theme+xml"/>
  <Override PartName="/ppt/slideLayouts/slideLayout12.xml" ContentType="application/vnd.openxmlformats-officedocument.presentationml.slideLayout+xml"/>
  <Override PartName="/ppt/theme/theme10.xml" ContentType="application/vnd.openxmlformats-officedocument.theme+xml"/>
  <Override PartName="/ppt/slideLayouts/slideLayout13.xml" ContentType="application/vnd.openxmlformats-officedocument.presentationml.slideLayout+xml"/>
  <Override PartName="/ppt/theme/theme11.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12.xml" ContentType="application/vnd.openxmlformats-officedocument.theme+xml"/>
  <Override PartName="/ppt/slideLayouts/slideLayout17.xml" ContentType="application/vnd.openxmlformats-officedocument.presentationml.slideLayout+xml"/>
  <Override PartName="/ppt/theme/theme13.xml" ContentType="application/vnd.openxmlformats-officedocument.theme+xml"/>
  <Override PartName="/ppt/slideLayouts/slideLayout18.xml" ContentType="application/vnd.openxmlformats-officedocument.presentationml.slideLayout+xml"/>
  <Override PartName="/ppt/theme/theme14.xml" ContentType="application/vnd.openxmlformats-officedocument.theme+xml"/>
  <Override PartName="/ppt/slideLayouts/slideLayout19.xml" ContentType="application/vnd.openxmlformats-officedocument.presentationml.slideLayout+xml"/>
  <Override PartName="/ppt/theme/theme15.xml" ContentType="application/vnd.openxmlformats-officedocument.theme+xml"/>
  <Override PartName="/ppt/slideLayouts/slideLayout20.xml" ContentType="application/vnd.openxmlformats-officedocument.presentationml.slideLayout+xml"/>
  <Override PartName="/ppt/theme/theme16.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7.xml" ContentType="application/vnd.openxmlformats-officedocument.theme+xml"/>
  <Override PartName="/ppt/slideLayouts/slideLayout29.xml" ContentType="application/vnd.openxmlformats-officedocument.presentationml.slideLayout+xml"/>
  <Override PartName="/ppt/theme/theme18.xml" ContentType="application/vnd.openxmlformats-officedocument.theme+xml"/>
  <Override PartName="/ppt/slideLayouts/slideLayout30.xml" ContentType="application/vnd.openxmlformats-officedocument.presentationml.slideLayout+xml"/>
  <Override PartName="/ppt/theme/theme19.xml" ContentType="application/vnd.openxmlformats-officedocument.theme+xml"/>
  <Override PartName="/ppt/slideLayouts/slideLayout31.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40"/>
  </p:notesMasterIdLst>
  <p:sldIdLst>
    <p:sldId id="261" r:id="rId24"/>
    <p:sldId id="273" r:id="rId25"/>
    <p:sldId id="298" r:id="rId26"/>
    <p:sldId id="284" r:id="rId27"/>
    <p:sldId id="334" r:id="rId28"/>
    <p:sldId id="269" r:id="rId29"/>
    <p:sldId id="329" r:id="rId30"/>
    <p:sldId id="330" r:id="rId31"/>
    <p:sldId id="297" r:id="rId32"/>
    <p:sldId id="331" r:id="rId33"/>
    <p:sldId id="332" r:id="rId34"/>
    <p:sldId id="333" r:id="rId35"/>
    <p:sldId id="277" r:id="rId36"/>
    <p:sldId id="307" r:id="rId37"/>
    <p:sldId id="316" r:id="rId38"/>
    <p:sldId id="272"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765" autoAdjust="0"/>
    <p:restoredTop sz="94364" autoAdjust="0"/>
  </p:normalViewPr>
  <p:slideViewPr>
    <p:cSldViewPr snapToGrid="0">
      <p:cViewPr varScale="1">
        <p:scale>
          <a:sx n="70" d="100"/>
          <a:sy n="70"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3" Type="http://schemas.openxmlformats.org/officeDocument/2006/relationships/customXml" Target="../customXml/item3.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6.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46EC9A-174D-44B9-812B-9B033070DBDC}" type="datetimeFigureOut">
              <a:rPr lang="en-GB" smtClean="0"/>
              <a:t>21/06/2022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7E4384-E1C8-440C-9927-88C0AE6CCBAA}" type="slidenum">
              <a:rPr lang="en-GB" smtClean="0"/>
              <a:t>‹#›</a:t>
            </a:fld>
            <a:endParaRPr lang="en-GB"/>
          </a:p>
        </p:txBody>
      </p:sp>
    </p:spTree>
    <p:extLst>
      <p:ext uri="{BB962C8B-B14F-4D97-AF65-F5344CB8AC3E}">
        <p14:creationId xmlns:p14="http://schemas.microsoft.com/office/powerpoint/2010/main" val="1742254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b7wLZZ33MCA"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Hwb - IT overview – YouTube</a:t>
            </a:r>
            <a:endParaRPr lang="en-GB" dirty="0"/>
          </a:p>
          <a:p>
            <a:endParaRPr lang="en-GB" dirty="0"/>
          </a:p>
          <a:p>
            <a:r>
              <a:rPr lang="en-GB" dirty="0"/>
              <a:t>https://youtu.be/b7wLZZ33MCA</a:t>
            </a:r>
          </a:p>
          <a:p>
            <a:endParaRPr lang="en-GB" dirty="0"/>
          </a:p>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a:t>
            </a:fld>
            <a:endParaRPr lang="en-GB"/>
          </a:p>
        </p:txBody>
      </p:sp>
    </p:spTree>
    <p:extLst>
      <p:ext uri="{BB962C8B-B14F-4D97-AF65-F5344CB8AC3E}">
        <p14:creationId xmlns:p14="http://schemas.microsoft.com/office/powerpoint/2010/main" val="317218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2</a:t>
            </a:fld>
            <a:endParaRPr lang="en-GB"/>
          </a:p>
        </p:txBody>
      </p:sp>
    </p:spTree>
    <p:extLst>
      <p:ext uri="{BB962C8B-B14F-4D97-AF65-F5344CB8AC3E}">
        <p14:creationId xmlns:p14="http://schemas.microsoft.com/office/powerpoint/2010/main" val="3486658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7E4384-E1C8-440C-9927-88C0AE6CCBA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46143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6</a:t>
            </a:fld>
            <a:endParaRPr lang="en-GB"/>
          </a:p>
        </p:txBody>
      </p:sp>
    </p:spTree>
    <p:extLst>
      <p:ext uri="{BB962C8B-B14F-4D97-AF65-F5344CB8AC3E}">
        <p14:creationId xmlns:p14="http://schemas.microsoft.com/office/powerpoint/2010/main" val="32303358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7</a:t>
            </a:fld>
            <a:endParaRPr lang="en-GB"/>
          </a:p>
        </p:txBody>
      </p:sp>
    </p:spTree>
    <p:extLst>
      <p:ext uri="{BB962C8B-B14F-4D97-AF65-F5344CB8AC3E}">
        <p14:creationId xmlns:p14="http://schemas.microsoft.com/office/powerpoint/2010/main" val="15205490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8</a:t>
            </a:fld>
            <a:endParaRPr lang="en-GB"/>
          </a:p>
        </p:txBody>
      </p:sp>
    </p:spTree>
    <p:extLst>
      <p:ext uri="{BB962C8B-B14F-4D97-AF65-F5344CB8AC3E}">
        <p14:creationId xmlns:p14="http://schemas.microsoft.com/office/powerpoint/2010/main" val="31062794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10</a:t>
            </a:fld>
            <a:endParaRPr lang="en-GB"/>
          </a:p>
        </p:txBody>
      </p:sp>
    </p:spTree>
    <p:extLst>
      <p:ext uri="{BB962C8B-B14F-4D97-AF65-F5344CB8AC3E}">
        <p14:creationId xmlns:p14="http://schemas.microsoft.com/office/powerpoint/2010/main" val="22861382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11</a:t>
            </a:fld>
            <a:endParaRPr lang="en-GB"/>
          </a:p>
        </p:txBody>
      </p:sp>
    </p:spTree>
    <p:extLst>
      <p:ext uri="{BB962C8B-B14F-4D97-AF65-F5344CB8AC3E}">
        <p14:creationId xmlns:p14="http://schemas.microsoft.com/office/powerpoint/2010/main" val="5419735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12</a:t>
            </a:fld>
            <a:endParaRPr lang="en-GB"/>
          </a:p>
        </p:txBody>
      </p:sp>
    </p:spTree>
    <p:extLst>
      <p:ext uri="{BB962C8B-B14F-4D97-AF65-F5344CB8AC3E}">
        <p14:creationId xmlns:p14="http://schemas.microsoft.com/office/powerpoint/2010/main" val="20660162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13</a:t>
            </a:fld>
            <a:endParaRPr lang="en-GB"/>
          </a:p>
        </p:txBody>
      </p:sp>
    </p:spTree>
    <p:extLst>
      <p:ext uri="{BB962C8B-B14F-4D97-AF65-F5344CB8AC3E}">
        <p14:creationId xmlns:p14="http://schemas.microsoft.com/office/powerpoint/2010/main" val="39962242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make sure you take a note of the contact details on the screen</a:t>
            </a:r>
          </a:p>
          <a:p>
            <a:endParaRPr lang="en-GB" dirty="0"/>
          </a:p>
          <a:p>
            <a:r>
              <a:rPr lang="en-GB" dirty="0"/>
              <a:t>Q&amp;A</a:t>
            </a:r>
          </a:p>
        </p:txBody>
      </p:sp>
      <p:sp>
        <p:nvSpPr>
          <p:cNvPr id="4" name="Slide Number Placeholder 3"/>
          <p:cNvSpPr>
            <a:spLocks noGrp="1"/>
          </p:cNvSpPr>
          <p:nvPr>
            <p:ph type="sldNum" sz="quarter" idx="5"/>
          </p:nvPr>
        </p:nvSpPr>
        <p:spPr/>
        <p:txBody>
          <a:bodyPr/>
          <a:lstStyle/>
          <a:p>
            <a:fld id="{217E4384-E1C8-440C-9927-88C0AE6CCBAA}" type="slidenum">
              <a:rPr lang="en-GB" smtClean="0"/>
              <a:t>16</a:t>
            </a:fld>
            <a:endParaRPr lang="en-GB"/>
          </a:p>
        </p:txBody>
      </p:sp>
    </p:spTree>
    <p:extLst>
      <p:ext uri="{BB962C8B-B14F-4D97-AF65-F5344CB8AC3E}">
        <p14:creationId xmlns:p14="http://schemas.microsoft.com/office/powerpoint/2010/main" val="9774688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730784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6/21/2022</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786986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2307689"/>
            <a:ext cx="5472000" cy="360000"/>
          </a:xfrm>
        </p:spPr>
        <p:txBody>
          <a:bodyPr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815037"/>
            <a:ext cx="5472000" cy="3376963"/>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2308214"/>
            <a:ext cx="5472000" cy="358775"/>
          </a:xfrm>
        </p:spPr>
        <p:txBody>
          <a:bodyPr/>
          <a:lstStyle>
            <a:lvl1pPr marL="0" indent="0">
              <a:buNone/>
              <a:defRPr sz="2400" b="1"/>
            </a:lvl1pPr>
          </a:lstStyle>
          <a:p>
            <a:pPr lvl="0"/>
            <a:r>
              <a:rPr lang="en-US"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812214"/>
            <a:ext cx="5472113" cy="337903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0" name="Rectangle 9" descr="Accent block left">
            <a:extLst>
              <a:ext uri="{FF2B5EF4-FFF2-40B4-BE49-F238E27FC236}">
                <a16:creationId xmlns:a16="http://schemas.microsoft.com/office/drawing/2014/main" id="{BBC0CAF5-0DE6-4BEA-824E-124A54A76AC6}"/>
              </a:ext>
              <a:ext uri="{C183D7F6-B498-43B3-948B-1728B52AA6E4}">
                <adec:decorative xmlns="" xmlns:adec="http://schemas.microsoft.com/office/drawing/2017/decorative" val="1"/>
              </a:ext>
            </a:extLst>
          </p:cNvPr>
          <p:cNvSpPr/>
          <p:nvPr userDrawn="1"/>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1" name="Rectangle 10" descr="Accent bar right&#10;">
            <a:extLst>
              <a:ext uri="{FF2B5EF4-FFF2-40B4-BE49-F238E27FC236}">
                <a16:creationId xmlns:a16="http://schemas.microsoft.com/office/drawing/2014/main" id="{ED008080-B2F5-441A-8B15-30AE86BBF943}"/>
              </a:ext>
              <a:ext uri="{C183D7F6-B498-43B3-948B-1728B52AA6E4}">
                <adec:decorative xmlns="" xmlns:adec="http://schemas.microsoft.com/office/drawing/2017/decorative" val="1"/>
              </a:ext>
            </a:extLst>
          </p:cNvPr>
          <p:cNvSpPr/>
          <p:nvPr userDrawn="1"/>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9681121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Comparis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DB43705-0B3F-4F77-A8BB-08EC09D36A56}"/>
              </a:ext>
            </a:extLst>
          </p:cNvPr>
          <p:cNvSpPr/>
          <p:nvPr userDrawn="1"/>
        </p:nvSpPr>
        <p:spPr>
          <a:xfrm>
            <a:off x="0" y="0"/>
            <a:ext cx="12192000" cy="21463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lvl1pPr algn="ctr">
              <a:defRPr>
                <a:solidFill>
                  <a:schemeClr val="bg1"/>
                </a:solidFill>
              </a:defRPr>
            </a:lvl1p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7" y="3634443"/>
            <a:ext cx="5630165" cy="518457"/>
          </a:xfrm>
        </p:spPr>
        <p:txBody>
          <a:bodyPr anchor="ctr">
            <a:normAutofit/>
          </a:bodyP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7" y="4247320"/>
            <a:ext cx="5630165"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71476" y="3634443"/>
            <a:ext cx="5582064" cy="518457"/>
          </a:xfrm>
        </p:spPr>
        <p:txBody>
          <a:bodyPr anchor="ct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71476" y="4247320"/>
            <a:ext cx="5582064"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6">
            <a:extLst>
              <a:ext uri="{FF2B5EF4-FFF2-40B4-BE49-F238E27FC236}">
                <a16:creationId xmlns:a16="http://schemas.microsoft.com/office/drawing/2014/main" id="{16CD8AAD-701B-4F23-AB47-6FC680787135}"/>
              </a:ext>
            </a:extLst>
          </p:cNvPr>
          <p:cNvSpPr>
            <a:spLocks noGrp="1"/>
          </p:cNvSpPr>
          <p:nvPr>
            <p:ph type="pic" sz="quarter" idx="13"/>
          </p:nvPr>
        </p:nvSpPr>
        <p:spPr>
          <a:xfrm>
            <a:off x="371476" y="1593851"/>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6" name="Picture Placeholder 6">
            <a:extLst>
              <a:ext uri="{FF2B5EF4-FFF2-40B4-BE49-F238E27FC236}">
                <a16:creationId xmlns:a16="http://schemas.microsoft.com/office/drawing/2014/main" id="{2B9551A7-E41A-4D0E-925B-71270CA0F339}"/>
              </a:ext>
            </a:extLst>
          </p:cNvPr>
          <p:cNvSpPr>
            <a:spLocks noGrp="1"/>
          </p:cNvSpPr>
          <p:nvPr>
            <p:ph type="pic" sz="quarter" idx="14"/>
          </p:nvPr>
        </p:nvSpPr>
        <p:spPr>
          <a:xfrm>
            <a:off x="6281738" y="1593850"/>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42475161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9.png"/></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slideLayout" Target="../slideLayouts/slideLayout15.xml"/><Relationship Id="rId1" Type="http://schemas.openxmlformats.org/officeDocument/2006/relationships/slideLayout" Target="../slideLayouts/slideLayout14.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7.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8.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9.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0.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9.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30.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08" r:id="rId2"/>
    <p:sldLayoutId id="214748370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27.gif"/><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p:txBody>
          <a:bodyPr/>
          <a:lstStyle/>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p:txBody>
      </p:sp>
      <p:sp>
        <p:nvSpPr>
          <p:cNvPr id="5" name="Rectangle 4"/>
          <p:cNvSpPr/>
          <p:nvPr/>
        </p:nvSpPr>
        <p:spPr>
          <a:xfrm>
            <a:off x="1565536" y="1510049"/>
            <a:ext cx="9239250" cy="646331"/>
          </a:xfrm>
          <a:prstGeom prst="rect">
            <a:avLst/>
          </a:prstGeom>
          <a:noFill/>
        </p:spPr>
        <p:txBody>
          <a:bodyPr wrap="square">
            <a:spAutoFit/>
          </a:bodyPr>
          <a:lstStyle/>
          <a:p>
            <a:pPr algn="ctr">
              <a:defRPr/>
            </a:pPr>
            <a:r>
              <a:rPr lang="en-GB" sz="3600" b="1" dirty="0">
                <a:solidFill>
                  <a:schemeClr val="bg1"/>
                </a:solidFill>
              </a:rPr>
              <a:t>BABM LCBB6000_BIRM Dissertation</a:t>
            </a:r>
          </a:p>
        </p:txBody>
      </p:sp>
      <p:sp>
        <p:nvSpPr>
          <p:cNvPr id="6" name="Rectangle 5"/>
          <p:cNvSpPr/>
          <p:nvPr/>
        </p:nvSpPr>
        <p:spPr>
          <a:xfrm>
            <a:off x="1565536" y="2868812"/>
            <a:ext cx="9239250" cy="1077218"/>
          </a:xfrm>
          <a:prstGeom prst="rect">
            <a:avLst/>
          </a:prstGeom>
          <a:noFill/>
        </p:spPr>
        <p:txBody>
          <a:bodyPr wrap="square">
            <a:spAutoFit/>
          </a:bodyPr>
          <a:lstStyle/>
          <a:p>
            <a:pPr algn="ctr">
              <a:defRPr/>
            </a:pPr>
            <a:r>
              <a:rPr lang="en-GB" sz="3200" b="1" dirty="0">
                <a:solidFill>
                  <a:schemeClr val="accent4">
                    <a:lumMod val="60000"/>
                    <a:lumOff val="40000"/>
                  </a:schemeClr>
                </a:solidFill>
              </a:rPr>
              <a:t>WEEK </a:t>
            </a:r>
            <a:r>
              <a:rPr lang="en-GB" sz="3200" b="1" dirty="0" smtClean="0">
                <a:solidFill>
                  <a:schemeClr val="accent4">
                    <a:lumMod val="60000"/>
                    <a:lumOff val="40000"/>
                  </a:schemeClr>
                </a:solidFill>
              </a:rPr>
              <a:t>6: </a:t>
            </a:r>
            <a:endParaRPr lang="en-GB" sz="3200" b="1" dirty="0">
              <a:solidFill>
                <a:schemeClr val="accent4">
                  <a:lumMod val="60000"/>
                  <a:lumOff val="40000"/>
                </a:schemeClr>
              </a:solidFill>
            </a:endParaRPr>
          </a:p>
          <a:p>
            <a:pPr algn="ctr">
              <a:defRPr/>
            </a:pPr>
            <a:r>
              <a:rPr lang="en-GB" sz="3200" b="1" dirty="0" smtClean="0">
                <a:solidFill>
                  <a:schemeClr val="accent4">
                    <a:lumMod val="60000"/>
                    <a:lumOff val="40000"/>
                  </a:schemeClr>
                </a:solidFill>
              </a:rPr>
              <a:t>Research Proposal</a:t>
            </a:r>
            <a:endParaRPr lang="en-GB" sz="3200" b="1" dirty="0">
              <a:solidFill>
                <a:schemeClr val="accent4">
                  <a:lumMod val="60000"/>
                  <a:lumOff val="40000"/>
                </a:schemeClr>
              </a:solidFill>
            </a:endParaRPr>
          </a:p>
        </p:txBody>
      </p:sp>
    </p:spTree>
    <p:extLst>
      <p:ext uri="{BB962C8B-B14F-4D97-AF65-F5344CB8AC3E}">
        <p14:creationId xmlns:p14="http://schemas.microsoft.com/office/powerpoint/2010/main" val="38724277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2"/>
          <p:cNvGraphicFramePr>
            <a:graphicFrameLocks noGrp="1"/>
          </p:cNvGraphicFramePr>
          <p:nvPr>
            <p:ph idx="1"/>
            <p:extLst>
              <p:ext uri="{D42A27DB-BD31-4B8C-83A1-F6EECF244321}">
                <p14:modId xmlns:p14="http://schemas.microsoft.com/office/powerpoint/2010/main" val="4289259514"/>
              </p:ext>
            </p:extLst>
          </p:nvPr>
        </p:nvGraphicFramePr>
        <p:xfrm>
          <a:off x="5813947" y="5098662"/>
          <a:ext cx="5920688" cy="914400"/>
        </p:xfrm>
        <a:graphic>
          <a:graphicData uri="http://schemas.openxmlformats.org/drawingml/2006/table">
            <a:tbl>
              <a:tblPr firstRow="1" bandRow="1">
                <a:tableStyleId>{5C22544A-7EE6-4342-B048-85BDC9FD1C3A}</a:tableStyleId>
              </a:tblPr>
              <a:tblGrid>
                <a:gridCol w="2646363">
                  <a:extLst>
                    <a:ext uri="{9D8B030D-6E8A-4147-A177-3AD203B41FA5}">
                      <a16:colId xmlns:a16="http://schemas.microsoft.com/office/drawing/2014/main" val="1369968"/>
                    </a:ext>
                  </a:extLst>
                </a:gridCol>
                <a:gridCol w="3274325">
                  <a:extLst>
                    <a:ext uri="{9D8B030D-6E8A-4147-A177-3AD203B41FA5}">
                      <a16:colId xmlns:a16="http://schemas.microsoft.com/office/drawing/2014/main" val="1908477326"/>
                    </a:ext>
                  </a:extLst>
                </a:gridCol>
              </a:tblGrid>
              <a:tr h="0">
                <a:tc>
                  <a:txBody>
                    <a:bodyPr/>
                    <a:lstStyle/>
                    <a:p>
                      <a:r>
                        <a:rPr lang="en-GB" sz="2400" b="1" dirty="0">
                          <a:solidFill>
                            <a:schemeClr val="bg1"/>
                          </a:solidFill>
                          <a:latin typeface="Arial" panose="020B0604020202020204" pitchFamily="34" charset="0"/>
                          <a:cs typeface="Arial" panose="020B0604020202020204" pitchFamily="34" charset="0"/>
                        </a:rPr>
                        <a:t>Lecturer </a:t>
                      </a:r>
                    </a:p>
                  </a:txBody>
                  <a:tcPr>
                    <a:noFill/>
                  </a:tcPr>
                </a:tc>
                <a:tc>
                  <a:txBody>
                    <a:bodyPr/>
                    <a:lstStyle/>
                    <a:p>
                      <a:r>
                        <a:rPr lang="en-GB" sz="2400" b="1" dirty="0">
                          <a:solidFill>
                            <a:schemeClr val="bg1"/>
                          </a:solidFill>
                          <a:latin typeface="Arial" panose="020B0604020202020204" pitchFamily="34" charset="0"/>
                          <a:cs typeface="Arial" panose="020B0604020202020204" pitchFamily="34" charset="0"/>
                        </a:rPr>
                        <a:t>Dr. Eric Osei</a:t>
                      </a:r>
                    </a:p>
                  </a:txBody>
                  <a:tcPr>
                    <a:noFill/>
                  </a:tcPr>
                </a:tc>
                <a:extLst>
                  <a:ext uri="{0D108BD9-81ED-4DB2-BD59-A6C34878D82A}">
                    <a16:rowId xmlns:a16="http://schemas.microsoft.com/office/drawing/2014/main" val="2273499102"/>
                  </a:ext>
                </a:extLst>
              </a:tr>
              <a:tr h="363632">
                <a:tc>
                  <a:txBody>
                    <a:bodyPr/>
                    <a:lstStyle/>
                    <a:p>
                      <a:r>
                        <a:rPr lang="en-GB" sz="2400" b="1" dirty="0">
                          <a:solidFill>
                            <a:schemeClr val="bg1"/>
                          </a:solidFill>
                          <a:latin typeface="Arial" panose="020B0604020202020204" pitchFamily="34" charset="0"/>
                          <a:cs typeface="Arial" panose="020B0604020202020204" pitchFamily="34" charset="0"/>
                        </a:rPr>
                        <a:t>Lecturer's Email</a:t>
                      </a:r>
                    </a:p>
                  </a:txBody>
                  <a:tcPr>
                    <a:noFill/>
                  </a:tcPr>
                </a:tc>
                <a:tc>
                  <a:txBody>
                    <a:bodyPr/>
                    <a:lstStyle/>
                    <a:p>
                      <a:r>
                        <a:rPr lang="en-GB" sz="2400" b="1" dirty="0">
                          <a:solidFill>
                            <a:srgbClr val="FFC000"/>
                          </a:solidFill>
                          <a:latin typeface="Arial" panose="020B0604020202020204" pitchFamily="34" charset="0"/>
                          <a:cs typeface="Arial" panose="020B0604020202020204" pitchFamily="34" charset="0"/>
                        </a:rPr>
                        <a:t>e.osei@uwtsd.ac.uk</a:t>
                      </a:r>
                    </a:p>
                  </a:txBody>
                  <a:tcPr>
                    <a:noFill/>
                  </a:tcPr>
                </a:tc>
                <a:extLst>
                  <a:ext uri="{0D108BD9-81ED-4DB2-BD59-A6C34878D82A}">
                    <a16:rowId xmlns:a16="http://schemas.microsoft.com/office/drawing/2014/main" val="2173931525"/>
                  </a:ext>
                </a:extLst>
              </a:tr>
            </a:tbl>
          </a:graphicData>
        </a:graphic>
      </p:graphicFrame>
    </p:spTree>
    <p:extLst>
      <p:ext uri="{BB962C8B-B14F-4D97-AF65-F5344CB8AC3E}">
        <p14:creationId xmlns:p14="http://schemas.microsoft.com/office/powerpoint/2010/main" val="428548188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6F2971E-E898-499B-9BCD-599E63EBF073}"/>
              </a:ext>
            </a:extLst>
          </p:cNvPr>
          <p:cNvSpPr>
            <a:spLocks noGrp="1"/>
          </p:cNvSpPr>
          <p:nvPr>
            <p:ph idx="1"/>
          </p:nvPr>
        </p:nvSpPr>
        <p:spPr>
          <a:xfrm>
            <a:off x="630810" y="2539511"/>
            <a:ext cx="3884040" cy="2884468"/>
          </a:xfrm>
        </p:spPr>
        <p:txBody>
          <a:bodyPr wrap="square"/>
          <a:lstStyle/>
          <a:p>
            <a:pPr algn="ctr"/>
            <a:r>
              <a:rPr lang="en-GB" sz="4000" b="1" dirty="0"/>
              <a:t>LEARNING OBJECTIVES</a:t>
            </a:r>
          </a:p>
        </p:txBody>
      </p:sp>
      <p:sp>
        <p:nvSpPr>
          <p:cNvPr id="3" name="Oval 2">
            <a:extLst>
              <a:ext uri="{FF2B5EF4-FFF2-40B4-BE49-F238E27FC236}">
                <a16:creationId xmlns:a16="http://schemas.microsoft.com/office/drawing/2014/main" id="{4C17D480-2D7F-4E81-8A8E-B4D0E6F32FAC}"/>
              </a:ext>
            </a:extLst>
          </p:cNvPr>
          <p:cNvSpPr/>
          <p:nvPr/>
        </p:nvSpPr>
        <p:spPr>
          <a:xfrm>
            <a:off x="6225015" y="641444"/>
            <a:ext cx="5853254" cy="5786652"/>
          </a:xfrm>
          <a:prstGeom prst="ellipse">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967B5941-7996-4BF2-A1F1-BF47F150811E}"/>
              </a:ext>
            </a:extLst>
          </p:cNvPr>
          <p:cNvSpPr/>
          <p:nvPr/>
        </p:nvSpPr>
        <p:spPr>
          <a:xfrm>
            <a:off x="6800885" y="1604910"/>
            <a:ext cx="4701513" cy="3170099"/>
          </a:xfrm>
          <a:prstGeom prst="rect">
            <a:avLst/>
          </a:prstGeom>
        </p:spPr>
        <p:txBody>
          <a:bodyPr wrap="square">
            <a:spAutoFit/>
          </a:bodyPr>
          <a:lstStyle/>
          <a:p>
            <a:pPr algn="ctr"/>
            <a:r>
              <a:rPr lang="en-GB" sz="2000" b="1" dirty="0">
                <a:solidFill>
                  <a:schemeClr val="accent4">
                    <a:lumMod val="60000"/>
                    <a:lumOff val="40000"/>
                  </a:schemeClr>
                </a:solidFill>
                <a:latin typeface="Arial" panose="020B0604020202020204" pitchFamily="34" charset="0"/>
                <a:cs typeface="Arial" panose="020B0604020202020204" pitchFamily="34" charset="0"/>
              </a:rPr>
              <a:t>Upon the successful completion of this session, the student should be able to:</a:t>
            </a:r>
          </a:p>
          <a:p>
            <a:pPr algn="ctr"/>
            <a:endParaRPr lang="en-GB" sz="2000" b="1" dirty="0">
              <a:solidFill>
                <a:schemeClr val="accent4">
                  <a:lumMod val="60000"/>
                  <a:lumOff val="40000"/>
                </a:schemeClr>
              </a:solidFill>
              <a:latin typeface="Arial" panose="020B0604020202020204" pitchFamily="34" charset="0"/>
              <a:cs typeface="Arial" panose="020B0604020202020204" pitchFamily="34" charset="0"/>
            </a:endParaRPr>
          </a:p>
          <a:p>
            <a:pPr marL="342900" lvl="0" indent="-342900" algn="ctr">
              <a:buFont typeface="+mj-lt"/>
              <a:buAutoNum type="arabicPeriod"/>
            </a:pPr>
            <a:r>
              <a:rPr lang="en-GB" sz="2000" b="1" noProof="0" dirty="0" smtClean="0">
                <a:solidFill>
                  <a:schemeClr val="accent4">
                    <a:lumMod val="60000"/>
                    <a:lumOff val="40000"/>
                  </a:schemeClr>
                </a:solidFill>
                <a:latin typeface="Arial" panose="020B0604020202020204" pitchFamily="34" charset="0"/>
                <a:cs typeface="Arial" panose="020B0604020202020204" pitchFamily="34" charset="0"/>
              </a:rPr>
              <a:t>Understand the purpose of research proposal</a:t>
            </a:r>
            <a:endParaRPr lang="en-GB" sz="2000" b="1" dirty="0">
              <a:solidFill>
                <a:schemeClr val="accent4">
                  <a:lumMod val="60000"/>
                  <a:lumOff val="40000"/>
                </a:schemeClr>
              </a:solidFill>
              <a:latin typeface="Arial" panose="020B0604020202020204" pitchFamily="34" charset="0"/>
              <a:cs typeface="Arial" panose="020B0604020202020204" pitchFamily="34" charset="0"/>
            </a:endParaRPr>
          </a:p>
          <a:p>
            <a:pPr marL="342900" lvl="0" indent="-342900" algn="ctr">
              <a:buFont typeface="+mj-lt"/>
              <a:buAutoNum type="arabicPeriod"/>
            </a:pPr>
            <a:endParaRPr lang="en-GB" sz="2000" b="1" dirty="0">
              <a:solidFill>
                <a:schemeClr val="accent4">
                  <a:lumMod val="60000"/>
                  <a:lumOff val="40000"/>
                </a:schemeClr>
              </a:solidFill>
              <a:latin typeface="Arial" panose="020B0604020202020204" pitchFamily="34" charset="0"/>
              <a:cs typeface="Arial" panose="020B0604020202020204" pitchFamily="34" charset="0"/>
            </a:endParaRPr>
          </a:p>
          <a:p>
            <a:pPr marL="342900" lvl="0" indent="-342900" algn="ctr">
              <a:buFont typeface="+mj-lt"/>
              <a:buAutoNum type="arabicPeriod"/>
            </a:pPr>
            <a:r>
              <a:rPr lang="en-GB" sz="2000" b="1" dirty="0" smtClean="0">
                <a:solidFill>
                  <a:schemeClr val="accent4">
                    <a:lumMod val="60000"/>
                    <a:lumOff val="40000"/>
                  </a:schemeClr>
                </a:solidFill>
                <a:latin typeface="Arial" panose="020B0604020202020204" pitchFamily="34" charset="0"/>
                <a:cs typeface="Arial" panose="020B0604020202020204" pitchFamily="34" charset="0"/>
              </a:rPr>
              <a:t>Structure your research proposal</a:t>
            </a:r>
            <a:endParaRPr lang="en-GB" sz="2000" b="1" dirty="0">
              <a:solidFill>
                <a:schemeClr val="accent4">
                  <a:lumMod val="60000"/>
                  <a:lumOff val="40000"/>
                </a:schemeClr>
              </a:solidFill>
              <a:latin typeface="Arial" panose="020B0604020202020204" pitchFamily="34" charset="0"/>
              <a:cs typeface="Arial" panose="020B0604020202020204" pitchFamily="34" charset="0"/>
            </a:endParaRPr>
          </a:p>
          <a:p>
            <a:pPr marL="342900" lvl="0" indent="-342900" algn="ctr">
              <a:buFont typeface="+mj-lt"/>
              <a:buAutoNum type="arabicPeriod"/>
            </a:pPr>
            <a:endParaRPr lang="en-GB" sz="2000" b="1" dirty="0">
              <a:solidFill>
                <a:schemeClr val="accent4">
                  <a:lumMod val="60000"/>
                  <a:lumOff val="40000"/>
                </a:schemeClr>
              </a:solidFill>
              <a:latin typeface="Arial" panose="020B0604020202020204" pitchFamily="34" charset="0"/>
              <a:cs typeface="Arial" panose="020B0604020202020204" pitchFamily="34" charset="0"/>
            </a:endParaRPr>
          </a:p>
          <a:p>
            <a:pPr marL="342900" lvl="0" indent="-342900" algn="ctr">
              <a:buFont typeface="+mj-lt"/>
              <a:buAutoNum type="arabicPeriod"/>
            </a:pPr>
            <a:r>
              <a:rPr lang="en-GB" sz="2000" b="1" dirty="0" smtClean="0">
                <a:solidFill>
                  <a:schemeClr val="accent4">
                    <a:lumMod val="60000"/>
                    <a:lumOff val="40000"/>
                  </a:schemeClr>
                </a:solidFill>
                <a:latin typeface="Arial" panose="020B0604020202020204" pitchFamily="34" charset="0"/>
                <a:cs typeface="Arial" panose="020B0604020202020204" pitchFamily="34" charset="0"/>
              </a:rPr>
              <a:t>Write a research proposal. </a:t>
            </a:r>
            <a:endParaRPr lang="en-GB" sz="2000" b="1" dirty="0">
              <a:solidFill>
                <a:schemeClr val="accent4">
                  <a:lumMod val="60000"/>
                  <a:lumOff val="4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81067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F65E93D-09FF-42EE-B9DD-750638966686}"/>
              </a:ext>
              <a:ext uri="{C183D7F6-B498-43B3-948B-1728B52AA6E4}">
                <adec:decorative xmlns="" xmlns:adec="http://schemas.microsoft.com/office/drawing/2017/decorative" val="1"/>
              </a:ext>
            </a:extLst>
          </p:cNvPr>
          <p:cNvSpPr/>
          <p:nvPr/>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286602" y="1460453"/>
            <a:ext cx="11682485" cy="5226950"/>
          </a:xfrm>
          <a:solidFill>
            <a:schemeClr val="bg1"/>
          </a:solidFill>
        </p:spPr>
        <p:txBody>
          <a:bodyPr>
            <a:noAutofit/>
          </a:bodyPr>
          <a:lstStyle/>
          <a:p>
            <a:pPr algn="just"/>
            <a:r>
              <a:rPr lang="en-GB" sz="2400" dirty="0" smtClean="0">
                <a:solidFill>
                  <a:schemeClr val="tx1"/>
                </a:solidFill>
                <a:latin typeface="Arial" panose="020B0604020202020204" pitchFamily="34" charset="0"/>
                <a:cs typeface="Arial" panose="020B0604020202020204" pitchFamily="34" charset="0"/>
              </a:rPr>
              <a:t>Research proposal always comes before the actual research.</a:t>
            </a:r>
          </a:p>
          <a:p>
            <a:pPr marL="0" indent="0" algn="just">
              <a:buNone/>
            </a:pPr>
            <a:r>
              <a:rPr lang="en-GB" sz="2400" dirty="0" smtClean="0">
                <a:solidFill>
                  <a:schemeClr val="tx1"/>
                </a:solidFill>
                <a:latin typeface="Arial" panose="020B0604020202020204" pitchFamily="34" charset="0"/>
                <a:cs typeface="Arial" panose="020B0604020202020204" pitchFamily="34" charset="0"/>
              </a:rPr>
              <a:t> </a:t>
            </a:r>
            <a:endParaRPr lang="en-GB" sz="2400" dirty="0">
              <a:solidFill>
                <a:schemeClr val="tx1"/>
              </a:solidFill>
              <a:latin typeface="Arial" panose="020B0604020202020204" pitchFamily="34" charset="0"/>
              <a:cs typeface="Arial" panose="020B0604020202020204" pitchFamily="34" charset="0"/>
            </a:endParaRPr>
          </a:p>
          <a:p>
            <a:pPr algn="just"/>
            <a:r>
              <a:rPr lang="en-GB" sz="2400" dirty="0" smtClean="0">
                <a:solidFill>
                  <a:schemeClr val="tx1"/>
                </a:solidFill>
                <a:latin typeface="Arial" panose="020B0604020202020204" pitchFamily="34" charset="0"/>
                <a:cs typeface="Arial" panose="020B0604020202020204" pitchFamily="34" charset="0"/>
              </a:rPr>
              <a:t>It gives </a:t>
            </a:r>
            <a:r>
              <a:rPr lang="en-GB" sz="2400" dirty="0">
                <a:solidFill>
                  <a:schemeClr val="tx1"/>
                </a:solidFill>
                <a:latin typeface="Arial" panose="020B0604020202020204" pitchFamily="34" charset="0"/>
                <a:cs typeface="Arial" panose="020B0604020202020204" pitchFamily="34" charset="0"/>
              </a:rPr>
              <a:t>your academic s</a:t>
            </a:r>
            <a:r>
              <a:rPr lang="en-GB" sz="2400" dirty="0">
                <a:solidFill>
                  <a:srgbClr val="C00000"/>
                </a:solidFill>
                <a:latin typeface="Arial" panose="020B0604020202020204" pitchFamily="34" charset="0"/>
                <a:cs typeface="Arial" panose="020B0604020202020204" pitchFamily="34" charset="0"/>
              </a:rPr>
              <a:t>upervisor or potential research contract provider</a:t>
            </a:r>
            <a:r>
              <a:rPr lang="en-GB" sz="2400" dirty="0">
                <a:solidFill>
                  <a:schemeClr val="tx1"/>
                </a:solidFill>
                <a:latin typeface="Arial" panose="020B0604020202020204" pitchFamily="34" charset="0"/>
                <a:cs typeface="Arial" panose="020B0604020202020204" pitchFamily="34" charset="0"/>
              </a:rPr>
              <a:t> </a:t>
            </a:r>
            <a:r>
              <a:rPr lang="en-GB" sz="2400" dirty="0" smtClean="0">
                <a:solidFill>
                  <a:schemeClr val="tx1"/>
                </a:solidFill>
                <a:latin typeface="Arial" panose="020B0604020202020204" pitchFamily="34" charset="0"/>
                <a:cs typeface="Arial" panose="020B0604020202020204" pitchFamily="34" charset="0"/>
              </a:rPr>
              <a:t>an information about how you formed your </a:t>
            </a:r>
            <a:r>
              <a:rPr lang="en-GB" sz="2400" dirty="0" smtClean="0">
                <a:solidFill>
                  <a:srgbClr val="C00000"/>
                </a:solidFill>
                <a:latin typeface="Arial" panose="020B0604020202020204" pitchFamily="34" charset="0"/>
                <a:cs typeface="Arial" panose="020B0604020202020204" pitchFamily="34" charset="0"/>
              </a:rPr>
              <a:t>concepts or ideas of the total </a:t>
            </a:r>
            <a:r>
              <a:rPr lang="en-GB" sz="2400" dirty="0">
                <a:solidFill>
                  <a:srgbClr val="C00000"/>
                </a:solidFill>
                <a:latin typeface="Arial" panose="020B0604020202020204" pitchFamily="34" charset="0"/>
                <a:cs typeface="Arial" panose="020B0604020202020204" pitchFamily="34" charset="0"/>
              </a:rPr>
              <a:t>research process </a:t>
            </a:r>
            <a:r>
              <a:rPr lang="en-GB" sz="2400" dirty="0">
                <a:solidFill>
                  <a:schemeClr val="tx1"/>
                </a:solidFill>
                <a:latin typeface="Arial" panose="020B0604020202020204" pitchFamily="34" charset="0"/>
                <a:cs typeface="Arial" panose="020B0604020202020204" pitchFamily="34" charset="0"/>
              </a:rPr>
              <a:t>that you propose to undertake so that they can examine </a:t>
            </a:r>
            <a:r>
              <a:rPr lang="en-GB" sz="2400" dirty="0">
                <a:solidFill>
                  <a:srgbClr val="C00000"/>
                </a:solidFill>
                <a:latin typeface="Arial" panose="020B0604020202020204" pitchFamily="34" charset="0"/>
                <a:cs typeface="Arial" panose="020B0604020202020204" pitchFamily="34" charset="0"/>
              </a:rPr>
              <a:t>its validity and appropriateness</a:t>
            </a:r>
            <a:r>
              <a:rPr lang="en-GB" sz="2400" dirty="0" smtClean="0">
                <a:solidFill>
                  <a:schemeClr val="tx1"/>
                </a:solidFill>
                <a:latin typeface="Arial" panose="020B0604020202020204" pitchFamily="34" charset="0"/>
                <a:cs typeface="Arial" panose="020B0604020202020204" pitchFamily="34" charset="0"/>
              </a:rPr>
              <a:t>.</a:t>
            </a:r>
          </a:p>
          <a:p>
            <a:pPr marL="0" indent="0" algn="just">
              <a:buNone/>
            </a:pPr>
            <a:endParaRPr lang="en-GB" sz="2400" dirty="0" smtClean="0">
              <a:solidFill>
                <a:schemeClr val="tx1"/>
              </a:solidFill>
              <a:latin typeface="Arial" panose="020B0604020202020204" pitchFamily="34" charset="0"/>
              <a:cs typeface="Arial" panose="020B0604020202020204" pitchFamily="34" charset="0"/>
            </a:endParaRPr>
          </a:p>
          <a:p>
            <a:pPr algn="just"/>
            <a:r>
              <a:rPr lang="en-GB" sz="2400" dirty="0">
                <a:solidFill>
                  <a:schemeClr val="tx1"/>
                </a:solidFill>
                <a:latin typeface="Arial" panose="020B0604020202020204" pitchFamily="34" charset="0"/>
                <a:cs typeface="Arial" panose="020B0604020202020204" pitchFamily="34" charset="0"/>
              </a:rPr>
              <a:t>The main function of a research proposal’s </a:t>
            </a:r>
            <a:r>
              <a:rPr lang="en-GB" sz="2400" dirty="0">
                <a:solidFill>
                  <a:schemeClr val="tx1"/>
                </a:solidFill>
                <a:latin typeface="Arial" panose="020B0604020202020204" pitchFamily="34" charset="0"/>
                <a:cs typeface="Arial" panose="020B0604020202020204" pitchFamily="34" charset="0"/>
              </a:rPr>
              <a:t>is </a:t>
            </a:r>
            <a:r>
              <a:rPr lang="en-GB" sz="2400" dirty="0">
                <a:solidFill>
                  <a:schemeClr val="tx1"/>
                </a:solidFill>
                <a:latin typeface="Arial" panose="020B0604020202020204" pitchFamily="34" charset="0"/>
                <a:cs typeface="Arial" panose="020B0604020202020204" pitchFamily="34" charset="0"/>
              </a:rPr>
              <a:t>to </a:t>
            </a:r>
            <a:r>
              <a:rPr lang="en-GB" sz="2400" dirty="0">
                <a:solidFill>
                  <a:schemeClr val="tx1"/>
                </a:solidFill>
                <a:latin typeface="Arial" panose="020B0604020202020204" pitchFamily="34" charset="0"/>
                <a:cs typeface="Arial" panose="020B0604020202020204" pitchFamily="34" charset="0"/>
              </a:rPr>
              <a:t>discuss </a:t>
            </a:r>
            <a:r>
              <a:rPr lang="en-GB" sz="2400" dirty="0">
                <a:solidFill>
                  <a:schemeClr val="tx1"/>
                </a:solidFill>
                <a:latin typeface="Arial" panose="020B0604020202020204" pitchFamily="34" charset="0"/>
                <a:cs typeface="Arial" panose="020B0604020202020204" pitchFamily="34" charset="0"/>
              </a:rPr>
              <a:t>the operational plan for obtaining answers to your research questions. In doing so </a:t>
            </a:r>
            <a:r>
              <a:rPr lang="en-GB" sz="2400" dirty="0">
                <a:solidFill>
                  <a:schemeClr val="tx1"/>
                </a:solidFill>
                <a:latin typeface="Arial" panose="020B0604020202020204" pitchFamily="34" charset="0"/>
                <a:cs typeface="Arial" panose="020B0604020202020204" pitchFamily="34" charset="0"/>
              </a:rPr>
              <a:t>“</a:t>
            </a:r>
            <a:r>
              <a:rPr lang="en-GB" sz="2400" i="1" dirty="0">
                <a:solidFill>
                  <a:schemeClr val="tx1"/>
                </a:solidFill>
                <a:latin typeface="Arial" panose="020B0604020202020204" pitchFamily="34" charset="0"/>
                <a:cs typeface="Arial" panose="020B0604020202020204" pitchFamily="34" charset="0"/>
              </a:rPr>
              <a:t>it </a:t>
            </a:r>
            <a:r>
              <a:rPr lang="en-GB" sz="2400" i="1" dirty="0">
                <a:solidFill>
                  <a:schemeClr val="tx1"/>
                </a:solidFill>
                <a:latin typeface="Arial" panose="020B0604020202020204" pitchFamily="34" charset="0"/>
                <a:cs typeface="Arial" panose="020B0604020202020204" pitchFamily="34" charset="0"/>
              </a:rPr>
              <a:t>ensures and reassures the reader of the validity of the methodology for obtaining answers to your research questions accurately and objectively. </a:t>
            </a:r>
            <a:r>
              <a:rPr lang="en-GB" sz="2400" i="1" dirty="0">
                <a:solidFill>
                  <a:schemeClr val="tx1"/>
                </a:solidFill>
                <a:latin typeface="Arial" panose="020B0604020202020204" pitchFamily="34" charset="0"/>
                <a:cs typeface="Arial" panose="020B0604020202020204" pitchFamily="34" charset="0"/>
              </a:rPr>
              <a:t>In order to achieve this function, a research proposal must tell you, your research supervisor and reviewers the following information about your </a:t>
            </a:r>
            <a:r>
              <a:rPr lang="en-GB" sz="2400" i="1" dirty="0" smtClean="0">
                <a:solidFill>
                  <a:schemeClr val="tx1"/>
                </a:solidFill>
                <a:latin typeface="Arial" panose="020B0604020202020204" pitchFamily="34" charset="0"/>
                <a:cs typeface="Arial" panose="020B0604020202020204" pitchFamily="34" charset="0"/>
              </a:rPr>
              <a:t>study</a:t>
            </a:r>
            <a:r>
              <a:rPr lang="en-GB" sz="2400" dirty="0" smtClean="0">
                <a:solidFill>
                  <a:schemeClr val="tx1"/>
                </a:solidFill>
                <a:latin typeface="Arial" panose="020B0604020202020204" pitchFamily="34" charset="0"/>
                <a:cs typeface="Arial" panose="020B0604020202020204" pitchFamily="34" charset="0"/>
              </a:rPr>
              <a:t>” (Kumar, 2018):</a:t>
            </a:r>
            <a:endParaRPr lang="en-GB" sz="2400" dirty="0">
              <a:solidFill>
                <a:schemeClr val="tx1"/>
              </a:solidFill>
              <a:latin typeface="Arial" panose="020B0604020202020204" pitchFamily="34" charset="0"/>
              <a:cs typeface="Arial" panose="020B0604020202020204" pitchFamily="34" charset="0"/>
            </a:endParaRPr>
          </a:p>
          <a:p>
            <a:pPr algn="just"/>
            <a:endParaRPr lang="en-GB" sz="2400" dirty="0">
              <a:solidFill>
                <a:schemeClr val="tx1"/>
              </a:solidFill>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BADF1501-1C38-437D-9262-0E1DFEC192A4}"/>
              </a:ext>
            </a:extLst>
          </p:cNvPr>
          <p:cNvSpPr txBox="1"/>
          <p:nvPr/>
        </p:nvSpPr>
        <p:spPr>
          <a:xfrm>
            <a:off x="3348960" y="166190"/>
            <a:ext cx="4544705" cy="954107"/>
          </a:xfrm>
          <a:prstGeom prst="rect">
            <a:avLst/>
          </a:prstGeom>
          <a:noFill/>
        </p:spPr>
        <p:txBody>
          <a:bodyPr wrap="square" rtlCol="0">
            <a:spAutoFit/>
          </a:bodyPr>
          <a:lstStyle/>
          <a:p>
            <a:pPr algn="ctr"/>
            <a:r>
              <a:rPr lang="en-GB" sz="2800" dirty="0" smtClean="0">
                <a:solidFill>
                  <a:schemeClr val="accent4">
                    <a:lumMod val="60000"/>
                    <a:lumOff val="40000"/>
                  </a:schemeClr>
                </a:solidFill>
                <a:latin typeface="Arial Black" panose="020B0A04020102020204" pitchFamily="34" charset="0"/>
                <a:cs typeface="Arial" panose="020B0604020202020204" pitchFamily="34" charset="0"/>
              </a:rPr>
              <a:t>Purpose of Research Proposal</a:t>
            </a:r>
            <a:endParaRPr lang="en-GB" sz="2800" dirty="0">
              <a:solidFill>
                <a:schemeClr val="accent4">
                  <a:lumMod val="60000"/>
                  <a:lumOff val="40000"/>
                </a:schemeClr>
              </a:solidFill>
              <a:latin typeface="Arial Black" panose="020B0A04020102020204" pitchFamily="34" charset="0"/>
              <a:cs typeface="Arial" panose="020B0604020202020204" pitchFamily="34" charset="0"/>
            </a:endParaRPr>
          </a:p>
        </p:txBody>
      </p:sp>
      <p:pic>
        <p:nvPicPr>
          <p:cNvPr id="20" name="Gráfico 39" descr="Books">
            <a:extLst>
              <a:ext uri="{FF2B5EF4-FFF2-40B4-BE49-F238E27FC236}">
                <a16:creationId xmlns:a16="http://schemas.microsoft.com/office/drawing/2014/main" id="{C9A883BF-B192-4484-B981-1183EC96BFF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a:off x="7658100" y="166190"/>
            <a:ext cx="914400" cy="914400"/>
          </a:xfrm>
          <a:prstGeom prst="rect">
            <a:avLst/>
          </a:prstGeom>
        </p:spPr>
      </p:pic>
    </p:spTree>
    <p:extLst>
      <p:ext uri="{BB962C8B-B14F-4D97-AF65-F5344CB8AC3E}">
        <p14:creationId xmlns:p14="http://schemas.microsoft.com/office/powerpoint/2010/main" val="3188837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E60433D-E380-4571-991C-16B6CE7A48BE}"/>
              </a:ext>
            </a:extLst>
          </p:cNvPr>
          <p:cNvSpPr>
            <a:spLocks noGrp="1"/>
          </p:cNvSpPr>
          <p:nvPr>
            <p:ph type="sldNum" sz="quarter" idx="12"/>
          </p:nvPr>
        </p:nvSpPr>
        <p:spPr/>
        <p:txBody>
          <a:bodyPr/>
          <a:lstStyle/>
          <a:p>
            <a:endParaRPr lang="en-US" dirty="0"/>
          </a:p>
        </p:txBody>
      </p:sp>
      <p:sp>
        <p:nvSpPr>
          <p:cNvPr id="14" name="TextBox 13">
            <a:extLst>
              <a:ext uri="{FF2B5EF4-FFF2-40B4-BE49-F238E27FC236}">
                <a16:creationId xmlns:a16="http://schemas.microsoft.com/office/drawing/2014/main" id="{1831FADF-61F4-4E93-B202-F31CBB6A15BB}"/>
              </a:ext>
            </a:extLst>
          </p:cNvPr>
          <p:cNvSpPr txBox="1"/>
          <p:nvPr/>
        </p:nvSpPr>
        <p:spPr>
          <a:xfrm>
            <a:off x="2209336" y="334260"/>
            <a:ext cx="8048624" cy="584775"/>
          </a:xfrm>
          <a:prstGeom prst="rect">
            <a:avLst/>
          </a:prstGeom>
          <a:noFill/>
        </p:spPr>
        <p:txBody>
          <a:bodyPr wrap="square" rtlCol="0">
            <a:spAutoFit/>
          </a:bodyPr>
          <a:lstStyle/>
          <a:p>
            <a:pPr algn="ctr"/>
            <a:r>
              <a:rPr lang="en-GB" sz="3200" dirty="0" smtClean="0">
                <a:latin typeface="Arial Black" panose="020B0A04020102020204" pitchFamily="34" charset="0"/>
                <a:cs typeface="Arial" panose="020B0604020202020204" pitchFamily="34" charset="0"/>
              </a:rPr>
              <a:t>Structure of Research Proposal</a:t>
            </a:r>
            <a:endParaRPr lang="en-GB" sz="3200" dirty="0">
              <a:latin typeface="Arial Black" panose="020B0A04020102020204" pitchFamily="34" charset="0"/>
              <a:cs typeface="Arial" panose="020B0604020202020204" pitchFamily="34" charset="0"/>
            </a:endParaRPr>
          </a:p>
        </p:txBody>
      </p:sp>
      <p:sp>
        <p:nvSpPr>
          <p:cNvPr id="2" name="TextBox 1"/>
          <p:cNvSpPr txBox="1"/>
          <p:nvPr/>
        </p:nvSpPr>
        <p:spPr>
          <a:xfrm>
            <a:off x="0" y="1187354"/>
            <a:ext cx="12191999" cy="5509200"/>
          </a:xfrm>
          <a:prstGeom prst="rect">
            <a:avLst/>
          </a:prstGeom>
          <a:solidFill>
            <a:schemeClr val="bg1"/>
          </a:solidFill>
        </p:spPr>
        <p:txBody>
          <a:bodyPr wrap="square" rtlCol="0">
            <a:spAutoFit/>
          </a:bodyPr>
          <a:lstStyle/>
          <a:p>
            <a:pPr algn="ctr"/>
            <a:r>
              <a:rPr lang="en-GB" sz="3200" b="1" dirty="0" smtClean="0">
                <a:latin typeface="Arial" panose="020B0604020202020204" pitchFamily="34" charset="0"/>
                <a:cs typeface="Arial" panose="020B0604020202020204" pitchFamily="34" charset="0"/>
              </a:rPr>
              <a:t>Page Cover </a:t>
            </a:r>
          </a:p>
          <a:p>
            <a:pPr algn="ctr"/>
            <a:endParaRPr lang="en-GB" sz="3200" b="1" dirty="0" smtClean="0">
              <a:latin typeface="Arial" panose="020B0604020202020204" pitchFamily="34" charset="0"/>
              <a:cs typeface="Arial" panose="020B0604020202020204" pitchFamily="34" charset="0"/>
            </a:endParaRPr>
          </a:p>
          <a:p>
            <a:pPr algn="ctr"/>
            <a:r>
              <a:rPr lang="en-GB" sz="3200" b="1" dirty="0" smtClean="0">
                <a:latin typeface="Arial" panose="020B0604020202020204" pitchFamily="34" charset="0"/>
                <a:cs typeface="Arial" panose="020B0604020202020204" pitchFamily="34" charset="0"/>
              </a:rPr>
              <a:t>Table of Contents</a:t>
            </a:r>
          </a:p>
          <a:p>
            <a:pPr algn="ctr"/>
            <a:endParaRPr lang="en-GB" sz="3200" b="1" dirty="0" smtClean="0">
              <a:latin typeface="Arial" panose="020B0604020202020204" pitchFamily="34" charset="0"/>
              <a:cs typeface="Arial" panose="020B0604020202020204" pitchFamily="34" charset="0"/>
            </a:endParaRPr>
          </a:p>
          <a:p>
            <a:pPr algn="ctr"/>
            <a:r>
              <a:rPr lang="en-GB" sz="3200" b="1" dirty="0" smtClean="0">
                <a:solidFill>
                  <a:srgbClr val="C00000"/>
                </a:solidFill>
                <a:latin typeface="Arial" panose="020B0604020202020204" pitchFamily="34" charset="0"/>
                <a:cs typeface="Arial" panose="020B0604020202020204" pitchFamily="34" charset="0"/>
              </a:rPr>
              <a:t>Introduction</a:t>
            </a:r>
          </a:p>
          <a:p>
            <a:pPr algn="ctr"/>
            <a:r>
              <a:rPr lang="en-GB" sz="3200" b="1" dirty="0" smtClean="0">
                <a:solidFill>
                  <a:schemeClr val="accent5">
                    <a:lumMod val="75000"/>
                  </a:schemeClr>
                </a:solidFill>
                <a:latin typeface="Arial" panose="020B0604020202020204" pitchFamily="34" charset="0"/>
                <a:cs typeface="Arial" panose="020B0604020202020204" pitchFamily="34" charset="0"/>
              </a:rPr>
              <a:t>Literature Review</a:t>
            </a:r>
          </a:p>
          <a:p>
            <a:pPr algn="ctr"/>
            <a:r>
              <a:rPr lang="en-GB" sz="3200" b="1" dirty="0" smtClean="0">
                <a:solidFill>
                  <a:schemeClr val="accent6">
                    <a:lumMod val="75000"/>
                  </a:schemeClr>
                </a:solidFill>
                <a:latin typeface="Arial" panose="020B0604020202020204" pitchFamily="34" charset="0"/>
                <a:cs typeface="Arial" panose="020B0604020202020204" pitchFamily="34" charset="0"/>
              </a:rPr>
              <a:t>Research Methods and Methodology</a:t>
            </a:r>
          </a:p>
          <a:p>
            <a:pPr algn="ctr"/>
            <a:r>
              <a:rPr lang="en-GB" sz="3200" b="1" dirty="0" smtClean="0">
                <a:solidFill>
                  <a:schemeClr val="accent2">
                    <a:lumMod val="75000"/>
                  </a:schemeClr>
                </a:solidFill>
                <a:latin typeface="Arial" panose="020B0604020202020204" pitchFamily="34" charset="0"/>
                <a:cs typeface="Arial" panose="020B0604020202020204" pitchFamily="34" charset="0"/>
              </a:rPr>
              <a:t>Conclusion</a:t>
            </a:r>
            <a:r>
              <a:rPr lang="en-GB" sz="3200" b="1" dirty="0" smtClean="0">
                <a:latin typeface="Arial" panose="020B0604020202020204" pitchFamily="34" charset="0"/>
                <a:cs typeface="Arial" panose="020B0604020202020204" pitchFamily="34" charset="0"/>
              </a:rPr>
              <a:t> </a:t>
            </a:r>
          </a:p>
          <a:p>
            <a:pPr algn="ctr"/>
            <a:r>
              <a:rPr lang="en-GB" sz="3200" b="1" dirty="0" smtClean="0">
                <a:solidFill>
                  <a:schemeClr val="accent4">
                    <a:lumMod val="75000"/>
                  </a:schemeClr>
                </a:solidFill>
                <a:latin typeface="Arial" panose="020B0604020202020204" pitchFamily="34" charset="0"/>
                <a:cs typeface="Arial" panose="020B0604020202020204" pitchFamily="34" charset="0"/>
              </a:rPr>
              <a:t>References</a:t>
            </a:r>
          </a:p>
          <a:p>
            <a:pPr algn="ctr"/>
            <a:r>
              <a:rPr lang="en-GB" sz="3200" b="1" dirty="0" smtClean="0">
                <a:solidFill>
                  <a:srgbClr val="FF0000"/>
                </a:solidFill>
                <a:latin typeface="Arial" panose="020B0604020202020204" pitchFamily="34" charset="0"/>
                <a:cs typeface="Arial" panose="020B0604020202020204" pitchFamily="34" charset="0"/>
              </a:rPr>
              <a:t>Appendices</a:t>
            </a:r>
          </a:p>
          <a:p>
            <a:pPr algn="ctr"/>
            <a:endParaRPr lang="en-GB" sz="3200" b="1" dirty="0">
              <a:latin typeface="Arial" panose="020B0604020202020204" pitchFamily="34" charset="0"/>
              <a:cs typeface="Arial" panose="020B0604020202020204" pitchFamily="34" charset="0"/>
            </a:endParaRPr>
          </a:p>
        </p:txBody>
      </p:sp>
      <p:sp>
        <p:nvSpPr>
          <p:cNvPr id="6" name="TextBox 5"/>
          <p:cNvSpPr txBox="1"/>
          <p:nvPr/>
        </p:nvSpPr>
        <p:spPr>
          <a:xfrm>
            <a:off x="9976513" y="2361063"/>
            <a:ext cx="2033516" cy="2677656"/>
          </a:xfrm>
          <a:prstGeom prst="rect">
            <a:avLst/>
          </a:prstGeom>
          <a:solidFill>
            <a:schemeClr val="accent4">
              <a:lumMod val="60000"/>
              <a:lumOff val="40000"/>
            </a:schemeClr>
          </a:solidFill>
        </p:spPr>
        <p:txBody>
          <a:bodyPr wrap="square" rtlCol="0">
            <a:spAutoFit/>
          </a:bodyPr>
          <a:lstStyle/>
          <a:p>
            <a:pPr algn="ctr"/>
            <a:r>
              <a:rPr lang="en-GB" sz="2800" b="1" dirty="0" smtClean="0">
                <a:latin typeface="Arial" panose="020B0604020202020204" pitchFamily="34" charset="0"/>
                <a:cs typeface="Arial" panose="020B0604020202020204" pitchFamily="34" charset="0"/>
              </a:rPr>
              <a:t>Get detailed research proposal on the module</a:t>
            </a:r>
            <a:endParaRPr lang="en-GB"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4629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200401" y="180976"/>
            <a:ext cx="5595015" cy="954107"/>
          </a:xfrm>
          <a:prstGeom prst="rect">
            <a:avLst/>
          </a:prstGeom>
          <a:noFill/>
        </p:spPr>
        <p:txBody>
          <a:bodyPr wrap="square" rtlCol="0">
            <a:spAutoFit/>
          </a:bodyPr>
          <a:lstStyle/>
          <a:p>
            <a:pPr algn="ctr"/>
            <a:r>
              <a:rPr lang="en-GB" sz="2800" dirty="0" smtClean="0">
                <a:solidFill>
                  <a:schemeClr val="accent4">
                    <a:lumMod val="60000"/>
                    <a:lumOff val="40000"/>
                  </a:schemeClr>
                </a:solidFill>
                <a:latin typeface="Arial Black" panose="020B0A04020102020204" pitchFamily="34" charset="0"/>
                <a:cs typeface="Arial" panose="020B0604020202020204" pitchFamily="34" charset="0"/>
              </a:rPr>
              <a:t>Structure of Research Proposal</a:t>
            </a:r>
            <a:endParaRPr lang="en-GB" sz="2800" dirty="0">
              <a:solidFill>
                <a:schemeClr val="accent4">
                  <a:lumMod val="60000"/>
                  <a:lumOff val="40000"/>
                </a:schemeClr>
              </a:solidFill>
              <a:latin typeface="Arial Black" panose="020B0A040201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88B2019B-5015-4260-9EF2-D0DE6D2A19DD}"/>
              </a:ext>
            </a:extLst>
          </p:cNvPr>
          <p:cNvSpPr txBox="1"/>
          <p:nvPr/>
        </p:nvSpPr>
        <p:spPr>
          <a:xfrm>
            <a:off x="542154" y="1515133"/>
            <a:ext cx="3784186" cy="461665"/>
          </a:xfrm>
          <a:prstGeom prst="rect">
            <a:avLst/>
          </a:prstGeom>
          <a:solidFill>
            <a:schemeClr val="accent1">
              <a:lumMod val="20000"/>
              <a:lumOff val="80000"/>
            </a:schemeClr>
          </a:solidFill>
          <a:ln>
            <a:solidFill>
              <a:schemeClr val="accent1"/>
            </a:solidFill>
          </a:ln>
        </p:spPr>
        <p:txBody>
          <a:bodyPr wrap="square" rtlCol="0">
            <a:spAutoFit/>
          </a:bodyPr>
          <a:lstStyle/>
          <a:p>
            <a:r>
              <a:rPr lang="en-GB" sz="2400" b="1" dirty="0" smtClean="0">
                <a:latin typeface="Arial" panose="020B0604020202020204" pitchFamily="34" charset="0"/>
                <a:cs typeface="Arial" panose="020B0604020202020204" pitchFamily="34" charset="0"/>
              </a:rPr>
              <a:t>Introduction</a:t>
            </a:r>
            <a:endParaRPr lang="en-GB" sz="24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8B2019B-5015-4260-9EF2-D0DE6D2A19DD}"/>
              </a:ext>
            </a:extLst>
          </p:cNvPr>
          <p:cNvSpPr txBox="1"/>
          <p:nvPr/>
        </p:nvSpPr>
        <p:spPr>
          <a:xfrm>
            <a:off x="542154" y="2003145"/>
            <a:ext cx="3784186" cy="3139321"/>
          </a:xfrm>
          <a:prstGeom prst="rect">
            <a:avLst/>
          </a:prstGeom>
          <a:noFill/>
          <a:ln>
            <a:solidFill>
              <a:schemeClr val="accent1"/>
            </a:solidFill>
          </a:ln>
        </p:spPr>
        <p:txBody>
          <a:bodyPr wrap="square" rtlCol="0">
            <a:spAutoFit/>
          </a:bodyPr>
          <a:lstStyle/>
          <a:p>
            <a:pPr marL="342900" indent="-342900">
              <a:buFont typeface="Arial" panose="020B0604020202020204" pitchFamily="34" charset="0"/>
              <a:buChar char="•"/>
            </a:pPr>
            <a:r>
              <a:rPr lang="en-GB" dirty="0" smtClean="0">
                <a:latin typeface="Arial" panose="020B0604020202020204" pitchFamily="34" charset="0"/>
                <a:cs typeface="Arial" panose="020B0604020202020204" pitchFamily="34" charset="0"/>
              </a:rPr>
              <a:t>Overview of the main area under study.</a:t>
            </a:r>
          </a:p>
          <a:p>
            <a:pPr marL="342900" indent="-342900">
              <a:buFont typeface="Arial" panose="020B0604020202020204" pitchFamily="34" charset="0"/>
              <a:buChar char="•"/>
            </a:pPr>
            <a:r>
              <a:rPr lang="en-GB" dirty="0" smtClean="0">
                <a:latin typeface="Arial" panose="020B0604020202020204" pitchFamily="34" charset="0"/>
                <a:cs typeface="Arial" panose="020B0604020202020204" pitchFamily="34" charset="0"/>
              </a:rPr>
              <a:t>Historical perspective (development, growth, etc.) concerning the areas under study.</a:t>
            </a:r>
          </a:p>
          <a:p>
            <a:pPr marL="342900" indent="-342900">
              <a:buFont typeface="Arial" panose="020B0604020202020204" pitchFamily="34" charset="0"/>
              <a:buChar char="•"/>
            </a:pPr>
            <a:r>
              <a:rPr lang="en-GB" dirty="0" smtClean="0">
                <a:latin typeface="Arial" panose="020B0604020202020204" pitchFamily="34" charset="0"/>
                <a:cs typeface="Arial" panose="020B0604020202020204" pitchFamily="34" charset="0"/>
              </a:rPr>
              <a:t>Trends if appropriate</a:t>
            </a:r>
          </a:p>
          <a:p>
            <a:pPr marL="342900" indent="-342900">
              <a:buFont typeface="Arial" panose="020B0604020202020204" pitchFamily="34" charset="0"/>
              <a:buChar char="•"/>
            </a:pPr>
            <a:r>
              <a:rPr lang="en-GB" dirty="0" smtClean="0">
                <a:latin typeface="Arial" panose="020B0604020202020204" pitchFamily="34" charset="0"/>
                <a:cs typeface="Arial" panose="020B0604020202020204" pitchFamily="34" charset="0"/>
              </a:rPr>
              <a:t>Major theories and theoretical issues related to the area</a:t>
            </a:r>
          </a:p>
          <a:p>
            <a:pPr marL="342900" indent="-342900">
              <a:buFont typeface="Arial" panose="020B0604020202020204" pitchFamily="34" charset="0"/>
              <a:buChar char="•"/>
            </a:pPr>
            <a:r>
              <a:rPr lang="en-GB" dirty="0" smtClean="0">
                <a:latin typeface="Arial" panose="020B0604020202020204" pitchFamily="34" charset="0"/>
                <a:cs typeface="Arial" panose="020B0604020202020204" pitchFamily="34" charset="0"/>
              </a:rPr>
              <a:t>Main issues, problems</a:t>
            </a:r>
          </a:p>
          <a:p>
            <a:pPr marL="342900" indent="-342900">
              <a:buFont typeface="Arial" panose="020B0604020202020204" pitchFamily="34" charset="0"/>
              <a:buChar char="•"/>
            </a:pPr>
            <a:r>
              <a:rPr lang="en-GB" dirty="0" smtClean="0">
                <a:latin typeface="Arial" panose="020B0604020202020204" pitchFamily="34" charset="0"/>
                <a:cs typeface="Arial" panose="020B0604020202020204" pitchFamily="34" charset="0"/>
              </a:rPr>
              <a:t>Main findings</a:t>
            </a:r>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3" name="Rectangle 2"/>
          <p:cNvSpPr/>
          <p:nvPr/>
        </p:nvSpPr>
        <p:spPr>
          <a:xfrm>
            <a:off x="4781265" y="1515133"/>
            <a:ext cx="6846628" cy="3693319"/>
          </a:xfrm>
          <a:prstGeom prst="rect">
            <a:avLst/>
          </a:prstGeom>
          <a:solidFill>
            <a:schemeClr val="bg2"/>
          </a:solidFill>
        </p:spPr>
        <p:txBody>
          <a:bodyPr wrap="square">
            <a:spAutoFit/>
          </a:bodyPr>
          <a:lstStyle/>
          <a:p>
            <a:pPr algn="just"/>
            <a:r>
              <a:rPr lang="en-GB" b="1" dirty="0" smtClean="0">
                <a:latin typeface="Arial" panose="020B0604020202020204" pitchFamily="34" charset="0"/>
                <a:cs typeface="Arial" panose="020B0604020202020204" pitchFamily="34" charset="0"/>
              </a:rPr>
              <a:t>EXAMPLE 1</a:t>
            </a:r>
          </a:p>
          <a:p>
            <a:pPr algn="just"/>
            <a:r>
              <a:rPr lang="en-GB" dirty="0" smtClean="0">
                <a:latin typeface="Arial" panose="020B0604020202020204" pitchFamily="34" charset="0"/>
                <a:cs typeface="Arial" panose="020B0604020202020204" pitchFamily="34" charset="0"/>
              </a:rPr>
              <a:t>Suppose </a:t>
            </a:r>
            <a:r>
              <a:rPr lang="en-GB" dirty="0">
                <a:latin typeface="Arial" panose="020B0604020202020204" pitchFamily="34" charset="0"/>
                <a:cs typeface="Arial" panose="020B0604020202020204" pitchFamily="34" charset="0"/>
              </a:rPr>
              <a:t>that you are conducting a </a:t>
            </a:r>
            <a:r>
              <a:rPr lang="en-GB" b="1" dirty="0">
                <a:latin typeface="Arial" panose="020B0604020202020204" pitchFamily="34" charset="0"/>
                <a:cs typeface="Arial" panose="020B0604020202020204" pitchFamily="34" charset="0"/>
              </a:rPr>
              <a:t>study to investigate the impact of immigration on the family. </a:t>
            </a:r>
            <a:r>
              <a:rPr lang="en-GB" dirty="0">
                <a:latin typeface="Arial" panose="020B0604020202020204" pitchFamily="34" charset="0"/>
                <a:cs typeface="Arial" panose="020B0604020202020204" pitchFamily="34" charset="0"/>
              </a:rPr>
              <a:t>The preamble/introduction should include a brief description of the following: </a:t>
            </a:r>
            <a:endParaRPr lang="en-GB" dirty="0" smtClean="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i="1" dirty="0" smtClean="0">
                <a:latin typeface="Arial" panose="020B0604020202020204" pitchFamily="34" charset="0"/>
                <a:cs typeface="Arial" panose="020B0604020202020204" pitchFamily="34" charset="0"/>
              </a:rPr>
              <a:t>The </a:t>
            </a:r>
            <a:r>
              <a:rPr lang="en-GB" i="1" dirty="0">
                <a:latin typeface="Arial" panose="020B0604020202020204" pitchFamily="34" charset="0"/>
                <a:cs typeface="Arial" panose="020B0604020202020204" pitchFamily="34" charset="0"/>
              </a:rPr>
              <a:t>origins of migratory movements in the world. </a:t>
            </a:r>
            <a:endParaRPr lang="en-GB" i="1" dirty="0" smtClean="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i="1" dirty="0" smtClean="0">
                <a:latin typeface="Arial" panose="020B0604020202020204" pitchFamily="34" charset="0"/>
                <a:cs typeface="Arial" panose="020B0604020202020204" pitchFamily="34" charset="0"/>
              </a:rPr>
              <a:t>General </a:t>
            </a:r>
            <a:r>
              <a:rPr lang="en-GB" i="1" dirty="0">
                <a:latin typeface="Arial" panose="020B0604020202020204" pitchFamily="34" charset="0"/>
                <a:cs typeface="Arial" panose="020B0604020202020204" pitchFamily="34" charset="0"/>
              </a:rPr>
              <a:t>theories developed to explain migratory behaviour. </a:t>
            </a:r>
            <a:endParaRPr lang="en-GB" i="1" dirty="0" smtClean="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i="1" dirty="0" smtClean="0">
                <a:latin typeface="Arial" panose="020B0604020202020204" pitchFamily="34" charset="0"/>
                <a:cs typeface="Arial" panose="020B0604020202020204" pitchFamily="34" charset="0"/>
              </a:rPr>
              <a:t>The </a:t>
            </a:r>
            <a:r>
              <a:rPr lang="en-GB" i="1" dirty="0">
                <a:latin typeface="Arial" panose="020B0604020202020204" pitchFamily="34" charset="0"/>
                <a:cs typeface="Arial" panose="020B0604020202020204" pitchFamily="34" charset="0"/>
              </a:rPr>
              <a:t>reasons for migration. </a:t>
            </a:r>
            <a:endParaRPr lang="en-GB" i="1" dirty="0" smtClean="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i="1" dirty="0" smtClean="0">
                <a:latin typeface="Arial" panose="020B0604020202020204" pitchFamily="34" charset="0"/>
                <a:cs typeface="Arial" panose="020B0604020202020204" pitchFamily="34" charset="0"/>
              </a:rPr>
              <a:t>Current </a:t>
            </a:r>
            <a:r>
              <a:rPr lang="en-GB" i="1" dirty="0">
                <a:latin typeface="Arial" panose="020B0604020202020204" pitchFamily="34" charset="0"/>
                <a:cs typeface="Arial" panose="020B0604020202020204" pitchFamily="34" charset="0"/>
              </a:rPr>
              <a:t>trends in migration (national and state). </a:t>
            </a:r>
            <a:endParaRPr lang="en-GB" i="1" dirty="0" smtClean="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i="1" dirty="0" smtClean="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The impact of immigration on family roles and relationships (e.g. on husband and wife, on children and parents, on parental expectations of children, etc</a:t>
            </a:r>
            <a:r>
              <a:rPr lang="en-GB" i="1" dirty="0" smtClean="0">
                <a:latin typeface="Arial" panose="020B0604020202020204" pitchFamily="34" charset="0"/>
                <a:cs typeface="Arial" panose="020B0604020202020204" pitchFamily="34" charset="0"/>
              </a:rPr>
              <a:t>.).</a:t>
            </a:r>
          </a:p>
          <a:p>
            <a:pPr marL="285750" indent="-285750" algn="just">
              <a:buFont typeface="Arial" panose="020B0604020202020204" pitchFamily="34" charset="0"/>
              <a:buChar char="•"/>
            </a:pPr>
            <a:r>
              <a:rPr lang="en-GB" i="1" dirty="0" smtClean="0">
                <a:latin typeface="Arial" panose="020B0604020202020204" pitchFamily="34" charset="0"/>
                <a:cs typeface="Arial" panose="020B0604020202020204" pitchFamily="34" charset="0"/>
              </a:rPr>
              <a:t>Occupational </a:t>
            </a:r>
            <a:r>
              <a:rPr lang="en-GB" i="1" dirty="0">
                <a:latin typeface="Arial" panose="020B0604020202020204" pitchFamily="34" charset="0"/>
                <a:cs typeface="Arial" panose="020B0604020202020204" pitchFamily="34" charset="0"/>
              </a:rPr>
              <a:t>mobility. </a:t>
            </a:r>
          </a:p>
          <a:p>
            <a:pPr marL="285750" indent="-285750" algn="just">
              <a:buFont typeface="Arial" panose="020B0604020202020204" pitchFamily="34" charset="0"/>
              <a:buChar char="•"/>
            </a:pPr>
            <a:r>
              <a:rPr lang="en-GB" i="1" dirty="0" smtClean="0">
                <a:latin typeface="Arial" panose="020B0604020202020204" pitchFamily="34" charset="0"/>
                <a:cs typeface="Arial" panose="020B0604020202020204" pitchFamily="34" charset="0"/>
              </a:rPr>
              <a:t>etc</a:t>
            </a:r>
            <a:r>
              <a:rPr lang="en-GB" i="1" dirty="0">
                <a:latin typeface="Arial" panose="020B0604020202020204" pitchFamily="34" charset="0"/>
                <a:cs typeface="Arial" panose="020B0604020202020204" pitchFamily="34" charset="0"/>
              </a:rPr>
              <a:t>.</a:t>
            </a:r>
          </a:p>
        </p:txBody>
      </p:sp>
      <p:sp>
        <p:nvSpPr>
          <p:cNvPr id="7" name="Rectangle 6"/>
          <p:cNvSpPr/>
          <p:nvPr/>
        </p:nvSpPr>
        <p:spPr>
          <a:xfrm>
            <a:off x="837773" y="6276011"/>
            <a:ext cx="11104018" cy="400110"/>
          </a:xfrm>
          <a:prstGeom prst="rect">
            <a:avLst/>
          </a:prstGeom>
        </p:spPr>
        <p:txBody>
          <a:bodyPr wrap="square">
            <a:spAutoFit/>
          </a:bodyPr>
          <a:lstStyle/>
          <a:p>
            <a:r>
              <a:rPr lang="en-GB" sz="2000" dirty="0">
                <a:solidFill>
                  <a:srgbClr val="222222"/>
                </a:solidFill>
                <a:latin typeface="Arial" panose="020B0604020202020204" pitchFamily="34" charset="0"/>
              </a:rPr>
              <a:t>Kumar, R., 2018. </a:t>
            </a:r>
            <a:r>
              <a:rPr lang="en-GB" sz="2000" i="1" dirty="0">
                <a:solidFill>
                  <a:srgbClr val="222222"/>
                </a:solidFill>
                <a:latin typeface="Arial" panose="020B0604020202020204" pitchFamily="34" charset="0"/>
              </a:rPr>
              <a:t>Research methodology: A step-by-step guide for beginners</a:t>
            </a:r>
            <a:r>
              <a:rPr lang="en-GB" sz="2000" dirty="0">
                <a:solidFill>
                  <a:srgbClr val="222222"/>
                </a:solidFill>
                <a:latin typeface="Arial" panose="020B0604020202020204" pitchFamily="34" charset="0"/>
              </a:rPr>
              <a:t>. Sage.</a:t>
            </a:r>
            <a:endParaRPr lang="en-GB" sz="2000" dirty="0"/>
          </a:p>
        </p:txBody>
      </p:sp>
    </p:spTree>
    <p:extLst>
      <p:ext uri="{BB962C8B-B14F-4D97-AF65-F5344CB8AC3E}">
        <p14:creationId xmlns:p14="http://schemas.microsoft.com/office/powerpoint/2010/main" val="1373764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5" grpId="0" animBg="1"/>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200401" y="180976"/>
            <a:ext cx="5595015" cy="954107"/>
          </a:xfrm>
          <a:prstGeom prst="rect">
            <a:avLst/>
          </a:prstGeom>
          <a:noFill/>
        </p:spPr>
        <p:txBody>
          <a:bodyPr wrap="square" rtlCol="0">
            <a:spAutoFit/>
          </a:bodyPr>
          <a:lstStyle/>
          <a:p>
            <a:pPr algn="ctr"/>
            <a:r>
              <a:rPr lang="en-GB" sz="2800" dirty="0" smtClean="0">
                <a:solidFill>
                  <a:schemeClr val="accent4">
                    <a:lumMod val="60000"/>
                    <a:lumOff val="40000"/>
                  </a:schemeClr>
                </a:solidFill>
                <a:latin typeface="Arial Black" panose="020B0A04020102020204" pitchFamily="34" charset="0"/>
                <a:cs typeface="Arial" panose="020B0604020202020204" pitchFamily="34" charset="0"/>
              </a:rPr>
              <a:t>Structure of Research Proposal</a:t>
            </a:r>
            <a:endParaRPr lang="en-GB" sz="2800" dirty="0">
              <a:solidFill>
                <a:schemeClr val="accent4">
                  <a:lumMod val="60000"/>
                  <a:lumOff val="40000"/>
                </a:schemeClr>
              </a:solidFill>
              <a:latin typeface="Arial Black" panose="020B0A040201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88B2019B-5015-4260-9EF2-D0DE6D2A19DD}"/>
              </a:ext>
            </a:extLst>
          </p:cNvPr>
          <p:cNvSpPr txBox="1"/>
          <p:nvPr/>
        </p:nvSpPr>
        <p:spPr>
          <a:xfrm>
            <a:off x="542154" y="1515133"/>
            <a:ext cx="3784186" cy="461665"/>
          </a:xfrm>
          <a:prstGeom prst="rect">
            <a:avLst/>
          </a:prstGeom>
          <a:solidFill>
            <a:schemeClr val="accent1">
              <a:lumMod val="20000"/>
              <a:lumOff val="80000"/>
            </a:schemeClr>
          </a:solidFill>
          <a:ln>
            <a:solidFill>
              <a:schemeClr val="accent1"/>
            </a:solidFill>
          </a:ln>
        </p:spPr>
        <p:txBody>
          <a:bodyPr wrap="square" rtlCol="0">
            <a:spAutoFit/>
          </a:bodyPr>
          <a:lstStyle/>
          <a:p>
            <a:r>
              <a:rPr lang="en-GB" sz="2400" b="1" dirty="0" smtClean="0">
                <a:latin typeface="Arial" panose="020B0604020202020204" pitchFamily="34" charset="0"/>
                <a:cs typeface="Arial" panose="020B0604020202020204" pitchFamily="34" charset="0"/>
              </a:rPr>
              <a:t>Introduction</a:t>
            </a:r>
            <a:endParaRPr lang="en-GB" sz="24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8B2019B-5015-4260-9EF2-D0DE6D2A19DD}"/>
              </a:ext>
            </a:extLst>
          </p:cNvPr>
          <p:cNvSpPr txBox="1"/>
          <p:nvPr/>
        </p:nvSpPr>
        <p:spPr>
          <a:xfrm>
            <a:off x="542154" y="2003145"/>
            <a:ext cx="3784186" cy="3139321"/>
          </a:xfrm>
          <a:prstGeom prst="rect">
            <a:avLst/>
          </a:prstGeom>
          <a:noFill/>
          <a:ln>
            <a:solidFill>
              <a:schemeClr val="accent1"/>
            </a:solidFill>
          </a:ln>
        </p:spPr>
        <p:txBody>
          <a:bodyPr wrap="square" rtlCol="0">
            <a:spAutoFit/>
          </a:bodyPr>
          <a:lstStyle/>
          <a:p>
            <a:pPr marL="342900" indent="-342900">
              <a:buFont typeface="Arial" panose="020B0604020202020204" pitchFamily="34" charset="0"/>
              <a:buChar char="•"/>
            </a:pPr>
            <a:r>
              <a:rPr lang="en-GB" dirty="0" smtClean="0">
                <a:latin typeface="Arial" panose="020B0604020202020204" pitchFamily="34" charset="0"/>
                <a:cs typeface="Arial" panose="020B0604020202020204" pitchFamily="34" charset="0"/>
              </a:rPr>
              <a:t>Overview of the main area under study.</a:t>
            </a:r>
          </a:p>
          <a:p>
            <a:pPr marL="342900" indent="-342900">
              <a:buFont typeface="Arial" panose="020B0604020202020204" pitchFamily="34" charset="0"/>
              <a:buChar char="•"/>
            </a:pPr>
            <a:r>
              <a:rPr lang="en-GB" dirty="0" smtClean="0">
                <a:latin typeface="Arial" panose="020B0604020202020204" pitchFamily="34" charset="0"/>
                <a:cs typeface="Arial" panose="020B0604020202020204" pitchFamily="34" charset="0"/>
              </a:rPr>
              <a:t>Historical perspective (development, growth, etc.) concerning the areas under study.</a:t>
            </a:r>
          </a:p>
          <a:p>
            <a:pPr marL="342900" indent="-342900">
              <a:buFont typeface="Arial" panose="020B0604020202020204" pitchFamily="34" charset="0"/>
              <a:buChar char="•"/>
            </a:pPr>
            <a:r>
              <a:rPr lang="en-GB" dirty="0" smtClean="0">
                <a:latin typeface="Arial" panose="020B0604020202020204" pitchFamily="34" charset="0"/>
                <a:cs typeface="Arial" panose="020B0604020202020204" pitchFamily="34" charset="0"/>
              </a:rPr>
              <a:t>Trends if appropriate</a:t>
            </a:r>
          </a:p>
          <a:p>
            <a:pPr marL="342900" indent="-342900">
              <a:buFont typeface="Arial" panose="020B0604020202020204" pitchFamily="34" charset="0"/>
              <a:buChar char="•"/>
            </a:pPr>
            <a:r>
              <a:rPr lang="en-GB" dirty="0" smtClean="0">
                <a:latin typeface="Arial" panose="020B0604020202020204" pitchFamily="34" charset="0"/>
                <a:cs typeface="Arial" panose="020B0604020202020204" pitchFamily="34" charset="0"/>
              </a:rPr>
              <a:t>Major theories and theoretical issues related to the area</a:t>
            </a:r>
          </a:p>
          <a:p>
            <a:pPr marL="342900" indent="-342900">
              <a:buFont typeface="Arial" panose="020B0604020202020204" pitchFamily="34" charset="0"/>
              <a:buChar char="•"/>
            </a:pPr>
            <a:r>
              <a:rPr lang="en-GB" dirty="0" smtClean="0">
                <a:latin typeface="Arial" panose="020B0604020202020204" pitchFamily="34" charset="0"/>
                <a:cs typeface="Arial" panose="020B0604020202020204" pitchFamily="34" charset="0"/>
              </a:rPr>
              <a:t>Main issues, problems</a:t>
            </a:r>
          </a:p>
          <a:p>
            <a:pPr marL="342900" indent="-342900">
              <a:buFont typeface="Arial" panose="020B0604020202020204" pitchFamily="34" charset="0"/>
              <a:buChar char="•"/>
            </a:pPr>
            <a:r>
              <a:rPr lang="en-GB" dirty="0" smtClean="0">
                <a:latin typeface="Arial" panose="020B0604020202020204" pitchFamily="34" charset="0"/>
                <a:cs typeface="Arial" panose="020B0604020202020204" pitchFamily="34" charset="0"/>
              </a:rPr>
              <a:t>Main findings</a:t>
            </a:r>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2" name="Rectangle 1"/>
          <p:cNvSpPr/>
          <p:nvPr/>
        </p:nvSpPr>
        <p:spPr>
          <a:xfrm>
            <a:off x="4490114" y="1515133"/>
            <a:ext cx="7492620" cy="3693319"/>
          </a:xfrm>
          <a:prstGeom prst="rect">
            <a:avLst/>
          </a:prstGeom>
          <a:solidFill>
            <a:schemeClr val="accent4">
              <a:lumMod val="20000"/>
              <a:lumOff val="80000"/>
            </a:schemeClr>
          </a:solidFill>
          <a:ln>
            <a:solidFill>
              <a:srgbClr val="FFC000"/>
            </a:solidFill>
          </a:ln>
        </p:spPr>
        <p:txBody>
          <a:bodyPr wrap="square">
            <a:spAutoFit/>
          </a:bodyPr>
          <a:lstStyle/>
          <a:p>
            <a:pPr algn="just"/>
            <a:r>
              <a:rPr lang="en-GB" b="1" dirty="0">
                <a:latin typeface="Arial" panose="020B0604020202020204" pitchFamily="34" charset="0"/>
                <a:cs typeface="Arial" panose="020B0604020202020204" pitchFamily="34" charset="0"/>
              </a:rPr>
              <a:t>Example </a:t>
            </a:r>
            <a:r>
              <a:rPr lang="en-GB" b="1" dirty="0" smtClean="0">
                <a:latin typeface="Arial" panose="020B0604020202020204" pitchFamily="34" charset="0"/>
                <a:cs typeface="Arial" panose="020B0604020202020204" pitchFamily="34" charset="0"/>
              </a:rPr>
              <a:t>2</a:t>
            </a:r>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Suppose you are undertaking a </a:t>
            </a:r>
            <a:r>
              <a:rPr lang="en-GB" b="1" dirty="0">
                <a:latin typeface="Arial" panose="020B0604020202020204" pitchFamily="34" charset="0"/>
                <a:cs typeface="Arial" panose="020B0604020202020204" pitchFamily="34" charset="0"/>
              </a:rPr>
              <a:t>qualitative study to find out what it means to have a </a:t>
            </a:r>
            <a:r>
              <a:rPr lang="en-GB" b="1" dirty="0" smtClean="0">
                <a:latin typeface="Arial" panose="020B0604020202020204" pitchFamily="34" charset="0"/>
                <a:cs typeface="Arial" panose="020B0604020202020204" pitchFamily="34" charset="0"/>
              </a:rPr>
              <a:t>child with </a:t>
            </a:r>
            <a:r>
              <a:rPr lang="en-GB" b="1" dirty="0">
                <a:latin typeface="Arial" panose="020B0604020202020204" pitchFamily="34" charset="0"/>
                <a:cs typeface="Arial" panose="020B0604020202020204" pitchFamily="34" charset="0"/>
              </a:rPr>
              <a:t>ADHD in the family</a:t>
            </a:r>
            <a:r>
              <a:rPr lang="en-GB" dirty="0">
                <a:latin typeface="Arial" panose="020B0604020202020204" pitchFamily="34" charset="0"/>
                <a:cs typeface="Arial" panose="020B0604020202020204" pitchFamily="34" charset="0"/>
              </a:rPr>
              <a:t>. The </a:t>
            </a:r>
            <a:r>
              <a:rPr lang="en-GB" dirty="0" smtClean="0">
                <a:latin typeface="Arial" panose="020B0604020202020204" pitchFamily="34" charset="0"/>
                <a:cs typeface="Arial" panose="020B0604020202020204" pitchFamily="34" charset="0"/>
              </a:rPr>
              <a:t>introduction </a:t>
            </a:r>
            <a:r>
              <a:rPr lang="en-GB" dirty="0">
                <a:latin typeface="Arial" panose="020B0604020202020204" pitchFamily="34" charset="0"/>
                <a:cs typeface="Arial" panose="020B0604020202020204" pitchFamily="34" charset="0"/>
              </a:rPr>
              <a:t>should include your thoughts </a:t>
            </a:r>
            <a:r>
              <a:rPr lang="en-GB" dirty="0" smtClean="0">
                <a:latin typeface="Arial" panose="020B0604020202020204" pitchFamily="34" charset="0"/>
                <a:cs typeface="Arial" panose="020B0604020202020204" pitchFamily="34" charset="0"/>
              </a:rPr>
              <a:t>and arguments</a:t>
            </a:r>
            <a:r>
              <a:rPr lang="en-GB" dirty="0">
                <a:latin typeface="Arial" panose="020B0604020202020204" pitchFamily="34" charset="0"/>
                <a:cs typeface="Arial" panose="020B0604020202020204" pitchFamily="34" charset="0"/>
              </a:rPr>
              <a:t>, and what the literature says around the following aspects of ADHD.</a:t>
            </a:r>
          </a:p>
          <a:p>
            <a:pPr algn="just"/>
            <a:r>
              <a:rPr lang="en-GB" i="1" dirty="0">
                <a:latin typeface="Arial" panose="020B0604020202020204" pitchFamily="34" charset="0"/>
                <a:cs typeface="Arial" panose="020B0604020202020204" pitchFamily="34" charset="0"/>
              </a:rPr>
              <a:t>• Definitions and symptoms of ADHD.</a:t>
            </a:r>
          </a:p>
          <a:p>
            <a:pPr algn="just"/>
            <a:r>
              <a:rPr lang="en-GB" i="1" dirty="0">
                <a:latin typeface="Arial" panose="020B0604020202020204" pitchFamily="34" charset="0"/>
                <a:cs typeface="Arial" panose="020B0604020202020204" pitchFamily="34" charset="0"/>
              </a:rPr>
              <a:t>• Causes of ADHD.</a:t>
            </a:r>
          </a:p>
          <a:p>
            <a:pPr algn="just"/>
            <a:r>
              <a:rPr lang="en-GB" i="1" dirty="0">
                <a:latin typeface="Arial" panose="020B0604020202020204" pitchFamily="34" charset="0"/>
                <a:cs typeface="Arial" panose="020B0604020202020204" pitchFamily="34" charset="0"/>
              </a:rPr>
              <a:t>• Medical perspective on ADHD.</a:t>
            </a:r>
          </a:p>
          <a:p>
            <a:pPr algn="just"/>
            <a:r>
              <a:rPr lang="en-GB" i="1" dirty="0">
                <a:latin typeface="Arial" panose="020B0604020202020204" pitchFamily="34" charset="0"/>
                <a:cs typeface="Arial" panose="020B0604020202020204" pitchFamily="34" charset="0"/>
              </a:rPr>
              <a:t>• Effects of ADHD on family life.</a:t>
            </a:r>
          </a:p>
          <a:p>
            <a:pPr algn="just"/>
            <a:r>
              <a:rPr lang="en-GB" i="1" dirty="0">
                <a:latin typeface="Arial" panose="020B0604020202020204" pitchFamily="34" charset="0"/>
                <a:cs typeface="Arial" panose="020B0604020202020204" pitchFamily="34" charset="0"/>
              </a:rPr>
              <a:t>• Treatment for ADHD.</a:t>
            </a:r>
          </a:p>
          <a:p>
            <a:pPr algn="just"/>
            <a:r>
              <a:rPr lang="en-GB" i="1" dirty="0">
                <a:latin typeface="Arial" panose="020B0604020202020204" pitchFamily="34" charset="0"/>
                <a:cs typeface="Arial" panose="020B0604020202020204" pitchFamily="34" charset="0"/>
              </a:rPr>
              <a:t>• Implications for a child if untreated.</a:t>
            </a:r>
          </a:p>
          <a:p>
            <a:pPr algn="just"/>
            <a:r>
              <a:rPr lang="en-GB" i="1" dirty="0">
                <a:latin typeface="Arial" panose="020B0604020202020204" pitchFamily="34" charset="0"/>
                <a:cs typeface="Arial" panose="020B0604020202020204" pitchFamily="34" charset="0"/>
              </a:rPr>
              <a:t>• Management of ADHD.</a:t>
            </a:r>
          </a:p>
          <a:p>
            <a:pPr algn="just"/>
            <a:r>
              <a:rPr lang="en-GB" i="1" dirty="0">
                <a:latin typeface="Arial" panose="020B0604020202020204" pitchFamily="34" charset="0"/>
                <a:cs typeface="Arial" panose="020B0604020202020204" pitchFamily="34" charset="0"/>
              </a:rPr>
              <a:t>• etc.</a:t>
            </a:r>
          </a:p>
        </p:txBody>
      </p:sp>
      <p:sp>
        <p:nvSpPr>
          <p:cNvPr id="7" name="Rectangle 6"/>
          <p:cNvSpPr/>
          <p:nvPr/>
        </p:nvSpPr>
        <p:spPr>
          <a:xfrm>
            <a:off x="736979" y="6235069"/>
            <a:ext cx="10577015" cy="400110"/>
          </a:xfrm>
          <a:prstGeom prst="rect">
            <a:avLst/>
          </a:prstGeom>
        </p:spPr>
        <p:txBody>
          <a:bodyPr wrap="square">
            <a:spAutoFit/>
          </a:bodyPr>
          <a:lstStyle/>
          <a:p>
            <a:r>
              <a:rPr lang="en-GB" sz="2000" dirty="0">
                <a:solidFill>
                  <a:srgbClr val="222222"/>
                </a:solidFill>
                <a:latin typeface="Arial" panose="020B0604020202020204" pitchFamily="34" charset="0"/>
              </a:rPr>
              <a:t>Kumar, R., 2018. </a:t>
            </a:r>
            <a:r>
              <a:rPr lang="en-GB" sz="2000" i="1" dirty="0">
                <a:solidFill>
                  <a:srgbClr val="222222"/>
                </a:solidFill>
                <a:latin typeface="Arial" panose="020B0604020202020204" pitchFamily="34" charset="0"/>
              </a:rPr>
              <a:t>Research methodology: A step-by-step guide for beginners</a:t>
            </a:r>
            <a:r>
              <a:rPr lang="en-GB" sz="2000" dirty="0">
                <a:solidFill>
                  <a:srgbClr val="222222"/>
                </a:solidFill>
                <a:latin typeface="Arial" panose="020B0604020202020204" pitchFamily="34" charset="0"/>
              </a:rPr>
              <a:t>. Sage.</a:t>
            </a:r>
            <a:endParaRPr lang="en-GB" sz="2000" dirty="0"/>
          </a:p>
        </p:txBody>
      </p:sp>
    </p:spTree>
    <p:extLst>
      <p:ext uri="{BB962C8B-B14F-4D97-AF65-F5344CB8AC3E}">
        <p14:creationId xmlns:p14="http://schemas.microsoft.com/office/powerpoint/2010/main" val="4121794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5" grpId="0" animBg="1"/>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200401" y="180976"/>
            <a:ext cx="5595015" cy="954107"/>
          </a:xfrm>
          <a:prstGeom prst="rect">
            <a:avLst/>
          </a:prstGeom>
          <a:noFill/>
        </p:spPr>
        <p:txBody>
          <a:bodyPr wrap="square" rtlCol="0">
            <a:spAutoFit/>
          </a:bodyPr>
          <a:lstStyle/>
          <a:p>
            <a:pPr algn="ctr"/>
            <a:r>
              <a:rPr lang="en-GB" sz="2800" dirty="0" smtClean="0">
                <a:solidFill>
                  <a:schemeClr val="accent4">
                    <a:lumMod val="60000"/>
                    <a:lumOff val="40000"/>
                  </a:schemeClr>
                </a:solidFill>
                <a:latin typeface="Arial Black" panose="020B0A04020102020204" pitchFamily="34" charset="0"/>
                <a:cs typeface="Arial" panose="020B0604020202020204" pitchFamily="34" charset="0"/>
              </a:rPr>
              <a:t>Structure of Research Proposal</a:t>
            </a:r>
            <a:endParaRPr lang="en-GB" sz="2800" dirty="0">
              <a:solidFill>
                <a:schemeClr val="accent4">
                  <a:lumMod val="60000"/>
                  <a:lumOff val="40000"/>
                </a:schemeClr>
              </a:solidFill>
              <a:latin typeface="Arial Black" panose="020B0A040201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88B2019B-5015-4260-9EF2-D0DE6D2A19DD}"/>
              </a:ext>
            </a:extLst>
          </p:cNvPr>
          <p:cNvSpPr txBox="1"/>
          <p:nvPr/>
        </p:nvSpPr>
        <p:spPr>
          <a:xfrm>
            <a:off x="542154" y="1515133"/>
            <a:ext cx="3784186" cy="461665"/>
          </a:xfrm>
          <a:prstGeom prst="rect">
            <a:avLst/>
          </a:prstGeom>
          <a:solidFill>
            <a:schemeClr val="accent1">
              <a:lumMod val="20000"/>
              <a:lumOff val="80000"/>
            </a:schemeClr>
          </a:solidFill>
          <a:ln>
            <a:solidFill>
              <a:schemeClr val="accent1"/>
            </a:solidFill>
          </a:ln>
        </p:spPr>
        <p:txBody>
          <a:bodyPr wrap="square" rtlCol="0">
            <a:spAutoFit/>
          </a:bodyPr>
          <a:lstStyle/>
          <a:p>
            <a:r>
              <a:rPr lang="en-GB" sz="2400" b="1" dirty="0">
                <a:latin typeface="Arial" panose="020B0604020202020204" pitchFamily="34" charset="0"/>
                <a:cs typeface="Arial" panose="020B0604020202020204" pitchFamily="34" charset="0"/>
              </a:rPr>
              <a:t>The </a:t>
            </a:r>
            <a:r>
              <a:rPr lang="en-GB" sz="2400" b="1" dirty="0" smtClean="0">
                <a:latin typeface="Arial" panose="020B0604020202020204" pitchFamily="34" charset="0"/>
                <a:cs typeface="Arial" panose="020B0604020202020204" pitchFamily="34" charset="0"/>
              </a:rPr>
              <a:t>Problem</a:t>
            </a:r>
            <a:endParaRPr lang="en-GB" sz="24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8B2019B-5015-4260-9EF2-D0DE6D2A19DD}"/>
              </a:ext>
            </a:extLst>
          </p:cNvPr>
          <p:cNvSpPr txBox="1"/>
          <p:nvPr/>
        </p:nvSpPr>
        <p:spPr>
          <a:xfrm>
            <a:off x="542154" y="2003145"/>
            <a:ext cx="3784186" cy="2862322"/>
          </a:xfrm>
          <a:prstGeom prst="rect">
            <a:avLst/>
          </a:prstGeom>
          <a:noFill/>
          <a:ln>
            <a:solidFill>
              <a:schemeClr val="accent1"/>
            </a:solidFill>
          </a:ln>
        </p:spPr>
        <p:txBody>
          <a:bodyPr wrap="square" rtlCol="0">
            <a:spAutoFit/>
          </a:bodyPr>
          <a:lstStyle/>
          <a:p>
            <a:pPr marL="342900" indent="-342900">
              <a:buFont typeface="Arial" panose="020B0604020202020204" pitchFamily="34" charset="0"/>
              <a:buChar char="•"/>
            </a:pPr>
            <a:r>
              <a:rPr lang="en-GB" dirty="0" smtClean="0">
                <a:latin typeface="Arial" panose="020B0604020202020204" pitchFamily="34" charset="0"/>
                <a:cs typeface="Arial" panose="020B0604020202020204" pitchFamily="34" charset="0"/>
              </a:rPr>
              <a:t>Identify </a:t>
            </a:r>
            <a:r>
              <a:rPr lang="en-GB" dirty="0">
                <a:latin typeface="Arial" panose="020B0604020202020204" pitchFamily="34" charset="0"/>
                <a:cs typeface="Arial" panose="020B0604020202020204" pitchFamily="34" charset="0"/>
              </a:rPr>
              <a:t>the issues that are the basis of your study;</a:t>
            </a:r>
          </a:p>
          <a:p>
            <a:pPr marL="342900" indent="-342900">
              <a:buFont typeface="Arial" panose="020B0604020202020204" pitchFamily="34" charset="0"/>
              <a:buChar char="•"/>
            </a:pPr>
            <a:r>
              <a:rPr lang="en-GB" dirty="0" smtClean="0">
                <a:latin typeface="Arial" panose="020B0604020202020204" pitchFamily="34" charset="0"/>
                <a:cs typeface="Arial" panose="020B0604020202020204" pitchFamily="34" charset="0"/>
              </a:rPr>
              <a:t>specify </a:t>
            </a:r>
            <a:r>
              <a:rPr lang="en-GB" dirty="0">
                <a:latin typeface="Arial" panose="020B0604020202020204" pitchFamily="34" charset="0"/>
                <a:cs typeface="Arial" panose="020B0604020202020204" pitchFamily="34" charset="0"/>
              </a:rPr>
              <a:t>the various </a:t>
            </a:r>
            <a:r>
              <a:rPr lang="en-GB" dirty="0" smtClean="0">
                <a:latin typeface="Arial" panose="020B0604020202020204" pitchFamily="34" charset="0"/>
                <a:cs typeface="Arial" panose="020B0604020202020204" pitchFamily="34" charset="0"/>
              </a:rPr>
              <a:t>perspectives </a:t>
            </a:r>
            <a:r>
              <a:rPr lang="en-GB" dirty="0">
                <a:latin typeface="Arial" panose="020B0604020202020204" pitchFamily="34" charset="0"/>
                <a:cs typeface="Arial" panose="020B0604020202020204" pitchFamily="34" charset="0"/>
              </a:rPr>
              <a:t>on these issues</a:t>
            </a:r>
            <a:r>
              <a:rPr lang="en-GB" dirty="0" smtClean="0">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GB" dirty="0" smtClean="0">
                <a:latin typeface="Arial" panose="020B0604020202020204" pitchFamily="34" charset="0"/>
                <a:cs typeface="Arial" panose="020B0604020202020204" pitchFamily="34" charset="0"/>
              </a:rPr>
              <a:t>identify </a:t>
            </a:r>
            <a:r>
              <a:rPr lang="en-GB" dirty="0">
                <a:latin typeface="Arial" panose="020B0604020202020204" pitchFamily="34" charset="0"/>
                <a:cs typeface="Arial" panose="020B0604020202020204" pitchFamily="34" charset="0"/>
              </a:rPr>
              <a:t>the main gaps in the existing body of knowledge;</a:t>
            </a:r>
          </a:p>
          <a:p>
            <a:pPr marL="342900" indent="-342900">
              <a:buFont typeface="Arial" panose="020B0604020202020204" pitchFamily="34" charset="0"/>
              <a:buChar char="•"/>
            </a:pPr>
            <a:r>
              <a:rPr lang="en-GB" dirty="0" smtClean="0">
                <a:latin typeface="Arial" panose="020B0604020202020204" pitchFamily="34" charset="0"/>
                <a:cs typeface="Arial" panose="020B0604020202020204" pitchFamily="34" charset="0"/>
              </a:rPr>
              <a:t>raise </a:t>
            </a:r>
            <a:r>
              <a:rPr lang="en-GB" dirty="0">
                <a:latin typeface="Arial" panose="020B0604020202020204" pitchFamily="34" charset="0"/>
                <a:cs typeface="Arial" panose="020B0604020202020204" pitchFamily="34" charset="0"/>
              </a:rPr>
              <a:t>some of the main research questions that you want to answer through your study;</a:t>
            </a:r>
          </a:p>
        </p:txBody>
      </p:sp>
      <p:sp>
        <p:nvSpPr>
          <p:cNvPr id="3" name="Rectangle 2"/>
          <p:cNvSpPr/>
          <p:nvPr/>
        </p:nvSpPr>
        <p:spPr>
          <a:xfrm>
            <a:off x="4781265" y="1515133"/>
            <a:ext cx="6846628" cy="3693319"/>
          </a:xfrm>
          <a:prstGeom prst="rect">
            <a:avLst/>
          </a:prstGeom>
          <a:solidFill>
            <a:schemeClr val="bg2"/>
          </a:solidFill>
        </p:spPr>
        <p:txBody>
          <a:bodyPr wrap="square">
            <a:spAutoFit/>
          </a:bodyPr>
          <a:lstStyle/>
          <a:p>
            <a:pPr algn="just"/>
            <a:r>
              <a:rPr lang="en-GB" b="1" dirty="0" smtClean="0">
                <a:latin typeface="Arial" panose="020B0604020202020204" pitchFamily="34" charset="0"/>
                <a:cs typeface="Arial" panose="020B0604020202020204" pitchFamily="34" charset="0"/>
              </a:rPr>
              <a:t>EXAMPLE 1</a:t>
            </a: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What settlement process does a family go through after immigration?</a:t>
            </a:r>
          </a:p>
          <a:p>
            <a:pPr marL="285750" indent="-285750" algn="just">
              <a:buFont typeface="Arial" panose="020B0604020202020204" pitchFamily="34" charset="0"/>
              <a:buChar char="•"/>
            </a:pPr>
            <a:r>
              <a:rPr lang="en-GB" dirty="0" smtClean="0">
                <a:latin typeface="Arial" panose="020B0604020202020204" pitchFamily="34" charset="0"/>
                <a:cs typeface="Arial" panose="020B0604020202020204" pitchFamily="34" charset="0"/>
              </a:rPr>
              <a:t>What </a:t>
            </a:r>
            <a:r>
              <a:rPr lang="en-GB" dirty="0">
                <a:latin typeface="Arial" panose="020B0604020202020204" pitchFamily="34" charset="0"/>
                <a:cs typeface="Arial" panose="020B0604020202020204" pitchFamily="34" charset="0"/>
              </a:rPr>
              <a:t>adjustments do immigrants have to make?</a:t>
            </a:r>
          </a:p>
          <a:p>
            <a:pPr marL="285750" indent="-285750" algn="just">
              <a:buFont typeface="Arial" panose="020B0604020202020204" pitchFamily="34" charset="0"/>
              <a:buChar char="•"/>
            </a:pPr>
            <a:r>
              <a:rPr lang="en-GB" dirty="0" smtClean="0">
                <a:latin typeface="Arial" panose="020B0604020202020204" pitchFamily="34" charset="0"/>
                <a:cs typeface="Arial" panose="020B0604020202020204" pitchFamily="34" charset="0"/>
              </a:rPr>
              <a:t>What </a:t>
            </a:r>
            <a:r>
              <a:rPr lang="en-GB" dirty="0">
                <a:latin typeface="Arial" panose="020B0604020202020204" pitchFamily="34" charset="0"/>
                <a:cs typeface="Arial" panose="020B0604020202020204" pitchFamily="34" charset="0"/>
              </a:rPr>
              <a:t>types of change can occur in family members’ attitudes? (Theory of acculturation etc.)</a:t>
            </a:r>
          </a:p>
          <a:p>
            <a:pPr marL="285750" indent="-285750" algn="just">
              <a:buFont typeface="Arial" panose="020B0604020202020204" pitchFamily="34" charset="0"/>
              <a:buChar char="•"/>
            </a:pPr>
            <a:r>
              <a:rPr lang="en-GB" dirty="0" smtClean="0">
                <a:latin typeface="Arial" panose="020B0604020202020204" pitchFamily="34" charset="0"/>
                <a:cs typeface="Arial" panose="020B0604020202020204" pitchFamily="34" charset="0"/>
              </a:rPr>
              <a:t>What </a:t>
            </a:r>
            <a:r>
              <a:rPr lang="en-GB" dirty="0">
                <a:latin typeface="Arial" panose="020B0604020202020204" pitchFamily="34" charset="0"/>
                <a:cs typeface="Arial" panose="020B0604020202020204" pitchFamily="34" charset="0"/>
              </a:rPr>
              <a:t>is the possible impact of settlement on family roles and relationships?</a:t>
            </a:r>
          </a:p>
          <a:p>
            <a:pPr marL="285750" indent="-285750" algn="just">
              <a:buFont typeface="Arial" panose="020B0604020202020204" pitchFamily="34" charset="0"/>
              <a:buChar char="•"/>
            </a:pPr>
            <a:r>
              <a:rPr lang="en-GB" dirty="0" smtClean="0">
                <a:latin typeface="Arial" panose="020B0604020202020204" pitchFamily="34" charset="0"/>
                <a:cs typeface="Arial" panose="020B0604020202020204" pitchFamily="34" charset="0"/>
              </a:rPr>
              <a:t>In </a:t>
            </a:r>
            <a:r>
              <a:rPr lang="en-GB" dirty="0">
                <a:latin typeface="Arial" panose="020B0604020202020204" pitchFamily="34" charset="0"/>
                <a:cs typeface="Arial" panose="020B0604020202020204" pitchFamily="34" charset="0"/>
              </a:rPr>
              <a:t>terms of impact, what specific questions do you want to answer through the study?</a:t>
            </a: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What does the literature say about these questions? What are the different </a:t>
            </a:r>
            <a:r>
              <a:rPr lang="en-GB" dirty="0" smtClean="0">
                <a:latin typeface="Arial" panose="020B0604020202020204" pitchFamily="34" charset="0"/>
                <a:cs typeface="Arial" panose="020B0604020202020204" pitchFamily="34" charset="0"/>
              </a:rPr>
              <a:t>viewpoints on </a:t>
            </a:r>
            <a:r>
              <a:rPr lang="en-GB" dirty="0">
                <a:latin typeface="Arial" panose="020B0604020202020204" pitchFamily="34" charset="0"/>
                <a:cs typeface="Arial" panose="020B0604020202020204" pitchFamily="34" charset="0"/>
              </a:rPr>
              <a:t>these issues? What are your own ideas about these questions</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
        <p:nvSpPr>
          <p:cNvPr id="7" name="Rectangle 6"/>
          <p:cNvSpPr/>
          <p:nvPr/>
        </p:nvSpPr>
        <p:spPr>
          <a:xfrm>
            <a:off x="832514" y="6194126"/>
            <a:ext cx="9840035" cy="400110"/>
          </a:xfrm>
          <a:prstGeom prst="rect">
            <a:avLst/>
          </a:prstGeom>
          <a:solidFill>
            <a:schemeClr val="bg1"/>
          </a:solidFill>
        </p:spPr>
        <p:txBody>
          <a:bodyPr wrap="square">
            <a:spAutoFit/>
          </a:bodyPr>
          <a:lstStyle/>
          <a:p>
            <a:r>
              <a:rPr lang="en-GB" sz="2000" dirty="0">
                <a:solidFill>
                  <a:srgbClr val="222222"/>
                </a:solidFill>
                <a:latin typeface="Arial" panose="020B0604020202020204" pitchFamily="34" charset="0"/>
              </a:rPr>
              <a:t>Kumar, R., 2018. </a:t>
            </a:r>
            <a:r>
              <a:rPr lang="en-GB" sz="2000" i="1" dirty="0">
                <a:solidFill>
                  <a:srgbClr val="222222"/>
                </a:solidFill>
                <a:latin typeface="Arial" panose="020B0604020202020204" pitchFamily="34" charset="0"/>
              </a:rPr>
              <a:t>Research methodology: A step-by-step guide for beginners</a:t>
            </a:r>
            <a:r>
              <a:rPr lang="en-GB" sz="2000" dirty="0">
                <a:solidFill>
                  <a:srgbClr val="222222"/>
                </a:solidFill>
                <a:latin typeface="Arial" panose="020B0604020202020204" pitchFamily="34" charset="0"/>
              </a:rPr>
              <a:t>. Sage.</a:t>
            </a:r>
            <a:endParaRPr lang="en-GB" sz="2000" dirty="0"/>
          </a:p>
        </p:txBody>
      </p:sp>
    </p:spTree>
    <p:extLst>
      <p:ext uri="{BB962C8B-B14F-4D97-AF65-F5344CB8AC3E}">
        <p14:creationId xmlns:p14="http://schemas.microsoft.com/office/powerpoint/2010/main" val="1232820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5" grpId="0" animBg="1"/>
      <p:bldP spid="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45659" y="-2458"/>
            <a:ext cx="11723427" cy="6755683"/>
          </a:xfrm>
          <a:prstGeom prst="rect">
            <a:avLst/>
          </a:prstGeom>
        </p:spPr>
      </p:pic>
    </p:spTree>
    <p:extLst>
      <p:ext uri="{BB962C8B-B14F-4D97-AF65-F5344CB8AC3E}">
        <p14:creationId xmlns:p14="http://schemas.microsoft.com/office/powerpoint/2010/main" val="100212559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200401" y="180976"/>
            <a:ext cx="5595015" cy="954107"/>
          </a:xfrm>
          <a:prstGeom prst="rect">
            <a:avLst/>
          </a:prstGeom>
          <a:noFill/>
        </p:spPr>
        <p:txBody>
          <a:bodyPr wrap="square" rtlCol="0">
            <a:spAutoFit/>
          </a:bodyPr>
          <a:lstStyle/>
          <a:p>
            <a:pPr algn="ctr"/>
            <a:r>
              <a:rPr lang="en-GB" sz="2800" dirty="0" smtClean="0">
                <a:solidFill>
                  <a:schemeClr val="accent4">
                    <a:lumMod val="60000"/>
                    <a:lumOff val="40000"/>
                  </a:schemeClr>
                </a:solidFill>
                <a:latin typeface="Arial Black" panose="020B0A04020102020204" pitchFamily="34" charset="0"/>
                <a:cs typeface="Arial" panose="020B0604020202020204" pitchFamily="34" charset="0"/>
              </a:rPr>
              <a:t>Structure of Research Proposal</a:t>
            </a:r>
            <a:endParaRPr lang="en-GB" sz="2800" dirty="0">
              <a:solidFill>
                <a:schemeClr val="accent4">
                  <a:lumMod val="60000"/>
                  <a:lumOff val="40000"/>
                </a:schemeClr>
              </a:solidFill>
              <a:latin typeface="Arial Black" panose="020B0A040201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88B2019B-5015-4260-9EF2-D0DE6D2A19DD}"/>
              </a:ext>
            </a:extLst>
          </p:cNvPr>
          <p:cNvSpPr txBox="1"/>
          <p:nvPr/>
        </p:nvSpPr>
        <p:spPr>
          <a:xfrm>
            <a:off x="542154" y="1515133"/>
            <a:ext cx="3784186" cy="461665"/>
          </a:xfrm>
          <a:prstGeom prst="rect">
            <a:avLst/>
          </a:prstGeom>
          <a:solidFill>
            <a:schemeClr val="accent1">
              <a:lumMod val="20000"/>
              <a:lumOff val="80000"/>
            </a:schemeClr>
          </a:solidFill>
          <a:ln>
            <a:solidFill>
              <a:schemeClr val="accent1"/>
            </a:solidFill>
          </a:ln>
        </p:spPr>
        <p:txBody>
          <a:bodyPr wrap="square" rtlCol="0">
            <a:spAutoFit/>
          </a:bodyPr>
          <a:lstStyle/>
          <a:p>
            <a:r>
              <a:rPr lang="en-GB" sz="2400" b="1" dirty="0">
                <a:latin typeface="Arial" panose="020B0604020202020204" pitchFamily="34" charset="0"/>
                <a:cs typeface="Arial" panose="020B0604020202020204" pitchFamily="34" charset="0"/>
              </a:rPr>
              <a:t>The </a:t>
            </a:r>
            <a:r>
              <a:rPr lang="en-GB" sz="2400" b="1" dirty="0" smtClean="0">
                <a:latin typeface="Arial" panose="020B0604020202020204" pitchFamily="34" charset="0"/>
                <a:cs typeface="Arial" panose="020B0604020202020204" pitchFamily="34" charset="0"/>
              </a:rPr>
              <a:t>Objectives</a:t>
            </a:r>
            <a:endParaRPr lang="en-GB" sz="24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8B2019B-5015-4260-9EF2-D0DE6D2A19DD}"/>
              </a:ext>
            </a:extLst>
          </p:cNvPr>
          <p:cNvSpPr txBox="1"/>
          <p:nvPr/>
        </p:nvSpPr>
        <p:spPr>
          <a:xfrm>
            <a:off x="542154" y="2003145"/>
            <a:ext cx="3784186" cy="2308324"/>
          </a:xfrm>
          <a:prstGeom prst="rect">
            <a:avLst/>
          </a:prstGeom>
          <a:noFill/>
          <a:ln>
            <a:solidFill>
              <a:schemeClr val="accent1"/>
            </a:solidFill>
          </a:ln>
        </p:spPr>
        <p:txBody>
          <a:bodyPr wrap="square" rtlCol="0">
            <a:spAutoFit/>
          </a:bodyPr>
          <a:lstStyle/>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The objectives of the study should be clearly stated and specific in nature. </a:t>
            </a:r>
            <a:endParaRPr lang="en-GB"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In qualitative studies the statement of objectives is not as precise as in quantitative studies</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
        <p:nvSpPr>
          <p:cNvPr id="3" name="Rectangle 2"/>
          <p:cNvSpPr/>
          <p:nvPr/>
        </p:nvSpPr>
        <p:spPr>
          <a:xfrm>
            <a:off x="4435522" y="1515133"/>
            <a:ext cx="7192371" cy="3416320"/>
          </a:xfrm>
          <a:prstGeom prst="rect">
            <a:avLst/>
          </a:prstGeom>
          <a:solidFill>
            <a:schemeClr val="bg2"/>
          </a:solidFill>
        </p:spPr>
        <p:txBody>
          <a:bodyPr wrap="square">
            <a:spAutoFit/>
          </a:bodyPr>
          <a:lstStyle/>
          <a:p>
            <a:pPr algn="just"/>
            <a:r>
              <a:rPr lang="en-GB" b="1" dirty="0" smtClean="0">
                <a:latin typeface="Arial" panose="020B0604020202020204" pitchFamily="34" charset="0"/>
                <a:cs typeface="Arial" panose="020B0604020202020204" pitchFamily="34" charset="0"/>
              </a:rPr>
              <a:t>EXAMPLE 1</a:t>
            </a: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Main objective:</a:t>
            </a:r>
          </a:p>
          <a:p>
            <a:pPr marL="742950" lvl="1"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To ascertain the impact of immigration on the </a:t>
            </a:r>
            <a:r>
              <a:rPr lang="en-GB" dirty="0" smtClean="0">
                <a:latin typeface="Arial" panose="020B0604020202020204" pitchFamily="34" charset="0"/>
                <a:cs typeface="Arial" panose="020B0604020202020204" pitchFamily="34" charset="0"/>
              </a:rPr>
              <a:t>family</a:t>
            </a:r>
          </a:p>
          <a:p>
            <a:pPr lvl="1" algn="just"/>
            <a:endParaRPr lang="en-GB" dirty="0">
              <a:latin typeface="Arial" panose="020B0604020202020204" pitchFamily="34" charset="0"/>
              <a:cs typeface="Arial" panose="020B0604020202020204" pitchFamily="34" charset="0"/>
            </a:endParaRPr>
          </a:p>
          <a:p>
            <a:pPr lvl="1" indent="-457200" algn="just"/>
            <a:r>
              <a:rPr lang="en-GB" dirty="0" smtClean="0">
                <a:latin typeface="Arial" panose="020B0604020202020204" pitchFamily="34" charset="0"/>
                <a:cs typeface="Arial" panose="020B0604020202020204" pitchFamily="34" charset="0"/>
              </a:rPr>
              <a:t>Subobjectives</a:t>
            </a:r>
            <a:r>
              <a:rPr lang="en-GB" dirty="0">
                <a:latin typeface="Arial" panose="020B0604020202020204" pitchFamily="34" charset="0"/>
                <a:cs typeface="Arial" panose="020B0604020202020204" pitchFamily="34" charset="0"/>
              </a:rPr>
              <a:t>:</a:t>
            </a:r>
          </a:p>
          <a:p>
            <a:pPr marL="342900" indent="-342900" algn="just">
              <a:buFont typeface="+mj-lt"/>
              <a:buAutoNum type="arabicPeriod"/>
            </a:pPr>
            <a:r>
              <a:rPr lang="en-GB" dirty="0" smtClean="0">
                <a:latin typeface="Arial" panose="020B0604020202020204" pitchFamily="34" charset="0"/>
                <a:cs typeface="Arial" panose="020B0604020202020204" pitchFamily="34" charset="0"/>
              </a:rPr>
              <a:t>To </a:t>
            </a:r>
            <a:r>
              <a:rPr lang="en-GB" dirty="0">
                <a:latin typeface="Arial" panose="020B0604020202020204" pitchFamily="34" charset="0"/>
                <a:cs typeface="Arial" panose="020B0604020202020204" pitchFamily="34" charset="0"/>
              </a:rPr>
              <a:t>determine the impact of immigration on husband/wife roles as perceived </a:t>
            </a:r>
            <a:r>
              <a:rPr lang="en-GB" dirty="0" smtClean="0">
                <a:latin typeface="Arial" panose="020B0604020202020204" pitchFamily="34" charset="0"/>
                <a:cs typeface="Arial" panose="020B0604020202020204" pitchFamily="34" charset="0"/>
              </a:rPr>
              <a:t>by immigrants</a:t>
            </a:r>
            <a:r>
              <a:rPr lang="en-GB" dirty="0">
                <a:latin typeface="Arial" panose="020B0604020202020204" pitchFamily="34" charset="0"/>
                <a:cs typeface="Arial" panose="020B0604020202020204" pitchFamily="34" charset="0"/>
              </a:rPr>
              <a:t>.</a:t>
            </a:r>
          </a:p>
          <a:p>
            <a:pPr marL="342900" indent="-342900" algn="just">
              <a:buFont typeface="+mj-lt"/>
              <a:buAutoNum type="arabicPeriod"/>
            </a:pPr>
            <a:r>
              <a:rPr lang="en-GB" dirty="0" smtClean="0">
                <a:latin typeface="Arial" panose="020B0604020202020204" pitchFamily="34" charset="0"/>
                <a:cs typeface="Arial" panose="020B0604020202020204" pitchFamily="34" charset="0"/>
              </a:rPr>
              <a:t>To </a:t>
            </a:r>
            <a:r>
              <a:rPr lang="en-GB" dirty="0">
                <a:latin typeface="Arial" panose="020B0604020202020204" pitchFamily="34" charset="0"/>
                <a:cs typeface="Arial" panose="020B0604020202020204" pitchFamily="34" charset="0"/>
              </a:rPr>
              <a:t>find out the impact of immigration on marital relations.</a:t>
            </a:r>
          </a:p>
          <a:p>
            <a:pPr marL="342900" indent="-342900" algn="just">
              <a:buFont typeface="+mj-lt"/>
              <a:buAutoNum type="arabicPeriod"/>
            </a:pPr>
            <a:r>
              <a:rPr lang="en-GB" dirty="0" smtClean="0">
                <a:latin typeface="Arial" panose="020B0604020202020204" pitchFamily="34" charset="0"/>
                <a:cs typeface="Arial" panose="020B0604020202020204" pitchFamily="34" charset="0"/>
              </a:rPr>
              <a:t>To </a:t>
            </a:r>
            <a:r>
              <a:rPr lang="en-GB" dirty="0">
                <a:latin typeface="Arial" panose="020B0604020202020204" pitchFamily="34" charset="0"/>
                <a:cs typeface="Arial" panose="020B0604020202020204" pitchFamily="34" charset="0"/>
              </a:rPr>
              <a:t>ascertain perceived changes in parental expectations of children’s academic </a:t>
            </a:r>
            <a:r>
              <a:rPr lang="en-GB" dirty="0" smtClean="0">
                <a:latin typeface="Arial" panose="020B0604020202020204" pitchFamily="34" charset="0"/>
                <a:cs typeface="Arial" panose="020B0604020202020204" pitchFamily="34" charset="0"/>
              </a:rPr>
              <a:t>and professional </a:t>
            </a:r>
            <a:r>
              <a:rPr lang="en-GB" dirty="0">
                <a:latin typeface="Arial" panose="020B0604020202020204" pitchFamily="34" charset="0"/>
                <a:cs typeface="Arial" panose="020B0604020202020204" pitchFamily="34" charset="0"/>
              </a:rPr>
              <a:t>achievement.</a:t>
            </a:r>
          </a:p>
          <a:p>
            <a:pPr marL="342900" indent="-342900" algn="just">
              <a:buFont typeface="+mj-lt"/>
              <a:buAutoNum type="arabicPeriod"/>
            </a:pPr>
            <a:r>
              <a:rPr lang="en-GB" dirty="0" smtClean="0">
                <a:latin typeface="Arial" panose="020B0604020202020204" pitchFamily="34" charset="0"/>
                <a:cs typeface="Arial" panose="020B0604020202020204" pitchFamily="34" charset="0"/>
              </a:rPr>
              <a:t>To </a:t>
            </a:r>
            <a:r>
              <a:rPr lang="en-GB" dirty="0">
                <a:latin typeface="Arial" panose="020B0604020202020204" pitchFamily="34" charset="0"/>
                <a:cs typeface="Arial" panose="020B0604020202020204" pitchFamily="34" charset="0"/>
              </a:rPr>
              <a:t>determine perceived changes of attitude towards marriage in the study population.</a:t>
            </a:r>
          </a:p>
        </p:txBody>
      </p:sp>
    </p:spTree>
    <p:extLst>
      <p:ext uri="{BB962C8B-B14F-4D97-AF65-F5344CB8AC3E}">
        <p14:creationId xmlns:p14="http://schemas.microsoft.com/office/powerpoint/2010/main" val="603523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5" grpId="0" animBg="1"/>
      <p:bldP spid="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200401" y="180976"/>
            <a:ext cx="5595015" cy="954107"/>
          </a:xfrm>
          <a:prstGeom prst="rect">
            <a:avLst/>
          </a:prstGeom>
          <a:noFill/>
        </p:spPr>
        <p:txBody>
          <a:bodyPr wrap="square" rtlCol="0">
            <a:spAutoFit/>
          </a:bodyPr>
          <a:lstStyle/>
          <a:p>
            <a:pPr algn="ctr"/>
            <a:r>
              <a:rPr lang="en-GB" sz="2800" dirty="0" smtClean="0">
                <a:solidFill>
                  <a:schemeClr val="accent4">
                    <a:lumMod val="60000"/>
                    <a:lumOff val="40000"/>
                  </a:schemeClr>
                </a:solidFill>
                <a:latin typeface="Arial Black" panose="020B0A04020102020204" pitchFamily="34" charset="0"/>
                <a:cs typeface="Arial" panose="020B0604020202020204" pitchFamily="34" charset="0"/>
              </a:rPr>
              <a:t>Structure of Research Proposal</a:t>
            </a:r>
            <a:endParaRPr lang="en-GB" sz="2800" dirty="0">
              <a:solidFill>
                <a:schemeClr val="accent4">
                  <a:lumMod val="60000"/>
                  <a:lumOff val="40000"/>
                </a:schemeClr>
              </a:solidFill>
              <a:latin typeface="Arial Black" panose="020B0A040201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88B2019B-5015-4260-9EF2-D0DE6D2A19DD}"/>
              </a:ext>
            </a:extLst>
          </p:cNvPr>
          <p:cNvSpPr txBox="1"/>
          <p:nvPr/>
        </p:nvSpPr>
        <p:spPr>
          <a:xfrm>
            <a:off x="542154" y="1692557"/>
            <a:ext cx="3784186" cy="461665"/>
          </a:xfrm>
          <a:prstGeom prst="rect">
            <a:avLst/>
          </a:prstGeom>
          <a:solidFill>
            <a:schemeClr val="accent1">
              <a:lumMod val="20000"/>
              <a:lumOff val="80000"/>
            </a:schemeClr>
          </a:solidFill>
          <a:ln>
            <a:solidFill>
              <a:schemeClr val="accent1"/>
            </a:solidFill>
          </a:ln>
        </p:spPr>
        <p:txBody>
          <a:bodyPr wrap="square" rtlCol="0">
            <a:spAutoFit/>
          </a:bodyPr>
          <a:lstStyle/>
          <a:p>
            <a:r>
              <a:rPr lang="en-GB" sz="2400" b="1" dirty="0" smtClean="0">
                <a:latin typeface="Arial" panose="020B0604020202020204" pitchFamily="34" charset="0"/>
                <a:cs typeface="Arial" panose="020B0604020202020204" pitchFamily="34" charset="0"/>
              </a:rPr>
              <a:t>Hypothesis</a:t>
            </a:r>
            <a:endParaRPr lang="en-GB" sz="24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8B2019B-5015-4260-9EF2-D0DE6D2A19DD}"/>
              </a:ext>
            </a:extLst>
          </p:cNvPr>
          <p:cNvSpPr txBox="1"/>
          <p:nvPr/>
        </p:nvSpPr>
        <p:spPr>
          <a:xfrm>
            <a:off x="542154" y="2180569"/>
            <a:ext cx="3784186" cy="2308324"/>
          </a:xfrm>
          <a:prstGeom prst="rect">
            <a:avLst/>
          </a:prstGeom>
          <a:noFill/>
          <a:ln>
            <a:solidFill>
              <a:schemeClr val="accent1"/>
            </a:solidFill>
          </a:ln>
        </p:spPr>
        <p:txBody>
          <a:bodyPr wrap="square" rtlCol="0">
            <a:spAutoFit/>
          </a:bodyPr>
          <a:lstStyle/>
          <a:p>
            <a:pPr marL="342900" indent="-342900">
              <a:buFont typeface="Arial" panose="020B0604020202020204" pitchFamily="34" charset="0"/>
              <a:buChar char="•"/>
            </a:pPr>
            <a:r>
              <a:rPr lang="en-GB" dirty="0" smtClean="0">
                <a:latin typeface="Arial" panose="020B0604020202020204" pitchFamily="34" charset="0"/>
                <a:cs typeface="Arial" panose="020B0604020202020204" pitchFamily="34" charset="0"/>
              </a:rPr>
              <a:t>A </a:t>
            </a:r>
            <a:r>
              <a:rPr lang="en-GB" dirty="0">
                <a:latin typeface="Arial" panose="020B0604020202020204" pitchFamily="34" charset="0"/>
                <a:cs typeface="Arial" panose="020B0604020202020204" pitchFamily="34" charset="0"/>
              </a:rPr>
              <a:t>hypothesis is a statement of your assumptions about the </a:t>
            </a:r>
            <a:r>
              <a:rPr lang="en-GB" b="1" dirty="0" smtClean="0">
                <a:latin typeface="Arial" panose="020B0604020202020204" pitchFamily="34" charset="0"/>
                <a:cs typeface="Arial" panose="020B0604020202020204" pitchFamily="34" charset="0"/>
              </a:rPr>
              <a:t>occurrence </a:t>
            </a:r>
            <a:r>
              <a:rPr lang="en-GB" b="1" dirty="0">
                <a:latin typeface="Arial" panose="020B0604020202020204" pitchFamily="34" charset="0"/>
                <a:cs typeface="Arial" panose="020B0604020202020204" pitchFamily="34" charset="0"/>
              </a:rPr>
              <a:t>of a phenomenon </a:t>
            </a:r>
            <a:r>
              <a:rPr lang="en-GB" b="1" dirty="0" smtClean="0">
                <a:latin typeface="Arial" panose="020B0604020202020204" pitchFamily="34" charset="0"/>
                <a:cs typeface="Arial" panose="020B0604020202020204" pitchFamily="34" charset="0"/>
              </a:rPr>
              <a:t>or about </a:t>
            </a:r>
            <a:r>
              <a:rPr lang="en-GB" b="1" dirty="0">
                <a:latin typeface="Arial" panose="020B0604020202020204" pitchFamily="34" charset="0"/>
                <a:cs typeface="Arial" panose="020B0604020202020204" pitchFamily="34" charset="0"/>
              </a:rPr>
              <a:t>a relationship between two variables that you plan to test within the framework of the</a:t>
            </a:r>
          </a:p>
          <a:p>
            <a:pPr marL="342900" indent="-342900">
              <a:buFont typeface="Arial" panose="020B0604020202020204" pitchFamily="34" charset="0"/>
              <a:buChar char="•"/>
            </a:pPr>
            <a:r>
              <a:rPr lang="en-GB" b="1" dirty="0">
                <a:latin typeface="Arial" panose="020B0604020202020204" pitchFamily="34" charset="0"/>
                <a:cs typeface="Arial" panose="020B0604020202020204" pitchFamily="34" charset="0"/>
              </a:rPr>
              <a:t>study </a:t>
            </a:r>
            <a:endParaRPr lang="en-GB" b="1" dirty="0" smtClean="0">
              <a:latin typeface="Arial" panose="020B0604020202020204" pitchFamily="34" charset="0"/>
              <a:cs typeface="Arial" panose="020B0604020202020204" pitchFamily="34" charset="0"/>
            </a:endParaRPr>
          </a:p>
        </p:txBody>
      </p:sp>
      <p:sp>
        <p:nvSpPr>
          <p:cNvPr id="3" name="Rectangle 2"/>
          <p:cNvSpPr/>
          <p:nvPr/>
        </p:nvSpPr>
        <p:spPr>
          <a:xfrm>
            <a:off x="4740321" y="1515133"/>
            <a:ext cx="6846628" cy="1477328"/>
          </a:xfrm>
          <a:prstGeom prst="rect">
            <a:avLst/>
          </a:prstGeom>
          <a:solidFill>
            <a:schemeClr val="bg2"/>
          </a:solidFill>
        </p:spPr>
        <p:txBody>
          <a:bodyPr wrap="square">
            <a:spAutoFit/>
          </a:bodyPr>
          <a:lstStyle/>
          <a:p>
            <a:pPr algn="just"/>
            <a:r>
              <a:rPr lang="en-GB" b="1" dirty="0" smtClean="0">
                <a:latin typeface="Arial" panose="020B0604020202020204" pitchFamily="34" charset="0"/>
                <a:cs typeface="Arial" panose="020B0604020202020204" pitchFamily="34" charset="0"/>
              </a:rPr>
              <a:t>EXAMPLE 1</a:t>
            </a:r>
          </a:p>
          <a:p>
            <a:pPr marL="285750" indent="-285750" algn="just">
              <a:buFont typeface="Arial" panose="020B0604020202020204" pitchFamily="34" charset="0"/>
              <a:buChar char="•"/>
            </a:pPr>
            <a:r>
              <a:rPr lang="en-GB" dirty="0" smtClean="0">
                <a:latin typeface="Arial" panose="020B0604020202020204" pitchFamily="34" charset="0"/>
                <a:cs typeface="Arial" panose="020B0604020202020204" pitchFamily="34" charset="0"/>
              </a:rPr>
              <a:t>H1 </a:t>
            </a:r>
            <a:r>
              <a:rPr lang="en-GB" dirty="0">
                <a:latin typeface="Arial" panose="020B0604020202020204" pitchFamily="34" charset="0"/>
                <a:cs typeface="Arial" panose="020B0604020202020204" pitchFamily="34" charset="0"/>
              </a:rPr>
              <a:t>= In most cases there will be a change in husband/wife roles after immigration.</a:t>
            </a: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H2 = In a majority of cases there will be a change in parents’ expectations of their children</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
        <p:nvSpPr>
          <p:cNvPr id="7" name="Rectangle 6"/>
          <p:cNvSpPr/>
          <p:nvPr/>
        </p:nvSpPr>
        <p:spPr>
          <a:xfrm>
            <a:off x="4740321" y="3201852"/>
            <a:ext cx="6846628" cy="1477328"/>
          </a:xfrm>
          <a:prstGeom prst="rect">
            <a:avLst/>
          </a:prstGeom>
          <a:solidFill>
            <a:schemeClr val="bg2"/>
          </a:solidFill>
        </p:spPr>
        <p:txBody>
          <a:bodyPr wrap="square">
            <a:spAutoFit/>
          </a:bodyPr>
          <a:lstStyle/>
          <a:p>
            <a:pPr algn="just"/>
            <a:r>
              <a:rPr lang="en-GB" b="1" dirty="0" smtClean="0">
                <a:latin typeface="Arial" panose="020B0604020202020204" pitchFamily="34" charset="0"/>
                <a:cs typeface="Arial" panose="020B0604020202020204" pitchFamily="34" charset="0"/>
              </a:rPr>
              <a:t>EXAMPLE 2</a:t>
            </a:r>
          </a:p>
          <a:p>
            <a:pPr marL="285750" indent="-285750" algn="just">
              <a:buFont typeface="Arial" panose="020B0604020202020204" pitchFamily="34" charset="0"/>
              <a:buChar char="•"/>
            </a:pPr>
            <a:r>
              <a:rPr lang="en-GB" dirty="0" smtClean="0">
                <a:latin typeface="Arial" panose="020B0604020202020204" pitchFamily="34" charset="0"/>
                <a:cs typeface="Arial" panose="020B0604020202020204" pitchFamily="34" charset="0"/>
              </a:rPr>
              <a:t>H1 </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Most business strategies influence growth of sales revenue. </a:t>
            </a:r>
          </a:p>
          <a:p>
            <a:pPr marL="285750" indent="-285750" algn="just">
              <a:buFont typeface="Arial" panose="020B0604020202020204" pitchFamily="34" charset="0"/>
              <a:buChar char="•"/>
            </a:pPr>
            <a:r>
              <a:rPr lang="en-GB" dirty="0" smtClean="0">
                <a:latin typeface="Arial" panose="020B0604020202020204" pitchFamily="34" charset="0"/>
                <a:cs typeface="Arial" panose="020B0604020202020204" pitchFamily="34" charset="0"/>
              </a:rPr>
              <a:t>H2 </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People in marketing need to be trained in order to influence sales.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71582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5" grpId="0" animBg="1"/>
      <p:bldP spid="3" grpId="0" animBg="1"/>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200401" y="180976"/>
            <a:ext cx="5595015" cy="954107"/>
          </a:xfrm>
          <a:prstGeom prst="rect">
            <a:avLst/>
          </a:prstGeom>
          <a:noFill/>
        </p:spPr>
        <p:txBody>
          <a:bodyPr wrap="square" rtlCol="0">
            <a:spAutoFit/>
          </a:bodyPr>
          <a:lstStyle/>
          <a:p>
            <a:pPr algn="ctr"/>
            <a:r>
              <a:rPr lang="en-GB" sz="2800" dirty="0" smtClean="0">
                <a:solidFill>
                  <a:schemeClr val="accent4">
                    <a:lumMod val="60000"/>
                    <a:lumOff val="40000"/>
                  </a:schemeClr>
                </a:solidFill>
                <a:latin typeface="Arial Black" panose="020B0A04020102020204" pitchFamily="34" charset="0"/>
                <a:cs typeface="Arial" panose="020B0604020202020204" pitchFamily="34" charset="0"/>
              </a:rPr>
              <a:t>Structure of Research Proposal</a:t>
            </a:r>
            <a:endParaRPr lang="en-GB" sz="2800" dirty="0">
              <a:solidFill>
                <a:schemeClr val="accent4">
                  <a:lumMod val="60000"/>
                  <a:lumOff val="40000"/>
                </a:schemeClr>
              </a:solidFill>
              <a:latin typeface="Arial Black" panose="020B0A040201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88B2019B-5015-4260-9EF2-D0DE6D2A19DD}"/>
              </a:ext>
            </a:extLst>
          </p:cNvPr>
          <p:cNvSpPr txBox="1"/>
          <p:nvPr/>
        </p:nvSpPr>
        <p:spPr>
          <a:xfrm>
            <a:off x="181969" y="1270043"/>
            <a:ext cx="3784186" cy="461665"/>
          </a:xfrm>
          <a:prstGeom prst="rect">
            <a:avLst/>
          </a:prstGeom>
          <a:solidFill>
            <a:schemeClr val="accent1">
              <a:lumMod val="20000"/>
              <a:lumOff val="80000"/>
            </a:schemeClr>
          </a:solidFill>
          <a:ln>
            <a:solidFill>
              <a:schemeClr val="accent1"/>
            </a:solidFill>
          </a:ln>
        </p:spPr>
        <p:txBody>
          <a:bodyPr wrap="square" rtlCol="0">
            <a:spAutoFit/>
          </a:bodyPr>
          <a:lstStyle/>
          <a:p>
            <a:r>
              <a:rPr lang="en-GB" sz="2400" b="1" dirty="0" smtClean="0">
                <a:latin typeface="Arial" panose="020B0604020202020204" pitchFamily="34" charset="0"/>
                <a:cs typeface="Arial" panose="020B0604020202020204" pitchFamily="34" charset="0"/>
              </a:rPr>
              <a:t>Sampling</a:t>
            </a:r>
            <a:endParaRPr lang="en-GB" sz="24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8B2019B-5015-4260-9EF2-D0DE6D2A19DD}"/>
              </a:ext>
            </a:extLst>
          </p:cNvPr>
          <p:cNvSpPr txBox="1"/>
          <p:nvPr/>
        </p:nvSpPr>
        <p:spPr>
          <a:xfrm>
            <a:off x="181969" y="1758055"/>
            <a:ext cx="3784186" cy="1477328"/>
          </a:xfrm>
          <a:prstGeom prst="rect">
            <a:avLst/>
          </a:prstGeom>
          <a:noFill/>
          <a:ln>
            <a:solidFill>
              <a:schemeClr val="accent1"/>
            </a:solidFill>
          </a:ln>
        </p:spPr>
        <p:txBody>
          <a:bodyPr wrap="square" rtlCol="0">
            <a:spAutoFit/>
          </a:bodyPr>
          <a:lstStyle/>
          <a:p>
            <a:pPr marL="342900" indent="-342900">
              <a:buFont typeface="Arial" panose="020B0604020202020204" pitchFamily="34" charset="0"/>
              <a:buChar char="•"/>
            </a:pPr>
            <a:r>
              <a:rPr lang="en-GB" dirty="0" smtClean="0">
                <a:latin typeface="Arial" panose="020B0604020202020204" pitchFamily="34" charset="0"/>
                <a:cs typeface="Arial" panose="020B0604020202020204" pitchFamily="34" charset="0"/>
              </a:rPr>
              <a:t>The Size of the sampling population</a:t>
            </a:r>
          </a:p>
          <a:p>
            <a:pPr marL="342900" indent="-342900">
              <a:buFont typeface="Arial" panose="020B0604020202020204" pitchFamily="34" charset="0"/>
              <a:buChar char="•"/>
            </a:pPr>
            <a:endParaRPr lang="en-GB"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b="1" dirty="0" smtClean="0">
                <a:latin typeface="Arial" panose="020B0604020202020204" pitchFamily="34" charset="0"/>
                <a:cs typeface="Arial" panose="020B0604020202020204" pitchFamily="34" charset="0"/>
              </a:rPr>
              <a:t>The size of the sample and reasons.</a:t>
            </a:r>
          </a:p>
        </p:txBody>
      </p:sp>
      <p:sp>
        <p:nvSpPr>
          <p:cNvPr id="3" name="Rectangle 2"/>
          <p:cNvSpPr/>
          <p:nvPr/>
        </p:nvSpPr>
        <p:spPr>
          <a:xfrm>
            <a:off x="4153466" y="1283922"/>
            <a:ext cx="7870212" cy="3693319"/>
          </a:xfrm>
          <a:prstGeom prst="rect">
            <a:avLst/>
          </a:prstGeom>
          <a:solidFill>
            <a:schemeClr val="bg2"/>
          </a:solidFill>
        </p:spPr>
        <p:txBody>
          <a:bodyPr wrap="square">
            <a:spAutoFit/>
          </a:bodyPr>
          <a:lstStyle/>
          <a:p>
            <a:pPr algn="just"/>
            <a:r>
              <a:rPr lang="en-GB" b="1" dirty="0" smtClean="0">
                <a:latin typeface="Arial" panose="020B0604020202020204" pitchFamily="34" charset="0"/>
                <a:cs typeface="Arial" panose="020B0604020202020204" pitchFamily="34" charset="0"/>
              </a:rPr>
              <a:t>EXAMPLE 1</a:t>
            </a:r>
          </a:p>
          <a:p>
            <a:pPr marL="285750" indent="-285750" algn="just">
              <a:buFont typeface="Arial" panose="020B0604020202020204" pitchFamily="34" charset="0"/>
              <a:buChar char="•"/>
            </a:pPr>
            <a:r>
              <a:rPr lang="en-GB" dirty="0" smtClean="0"/>
              <a:t>Because </a:t>
            </a:r>
            <a:r>
              <a:rPr lang="en-GB" dirty="0"/>
              <a:t>a lack of information as to the exact location of migrant families makes it difficult to use a probability sampling design, it is proposed that the researcher will employ a snowball sampling technique. The researcher will make initial contact with five families who have emigrated from ... (name of the country) during the past seven to ten years, who are either known to him/her or on the basis of information obtained from the office bearers of the formal associations representing the migrant groups. From each respondent the researcher will obtain names and addresses of other immigrants who have come from the same country during the same period. The respondents thus identified will then be interviewed and asked to identify other respondents for the researcher. This process will continue until the researcher has interviewed 70 respondents.</a:t>
            </a:r>
            <a:endParaRPr lang="en-GB" dirty="0">
              <a:latin typeface="Arial" panose="020B0604020202020204" pitchFamily="34" charset="0"/>
              <a:cs typeface="Arial" panose="020B0604020202020204" pitchFamily="34" charset="0"/>
            </a:endParaRPr>
          </a:p>
        </p:txBody>
      </p:sp>
      <p:sp>
        <p:nvSpPr>
          <p:cNvPr id="7" name="Rectangle 6"/>
          <p:cNvSpPr/>
          <p:nvPr/>
        </p:nvSpPr>
        <p:spPr>
          <a:xfrm>
            <a:off x="4153466" y="5103674"/>
            <a:ext cx="7870212" cy="1754326"/>
          </a:xfrm>
          <a:prstGeom prst="rect">
            <a:avLst/>
          </a:prstGeom>
          <a:solidFill>
            <a:schemeClr val="bg2"/>
          </a:solidFill>
        </p:spPr>
        <p:txBody>
          <a:bodyPr wrap="square">
            <a:spAutoFit/>
          </a:bodyPr>
          <a:lstStyle/>
          <a:p>
            <a:pPr algn="just"/>
            <a:r>
              <a:rPr lang="en-GB" b="1" dirty="0" smtClean="0">
                <a:latin typeface="Arial" panose="020B0604020202020204" pitchFamily="34" charset="0"/>
                <a:cs typeface="Arial" panose="020B0604020202020204" pitchFamily="34" charset="0"/>
              </a:rPr>
              <a:t>EXAMPLE 2</a:t>
            </a:r>
          </a:p>
          <a:p>
            <a:pPr algn="just"/>
            <a:r>
              <a:rPr lang="en-GB" dirty="0"/>
              <a:t>Because of the constraints of time and resources it is proposed to select 50 per cent of the foster parents currently registered (457) with the department using the systematic random sampling technique. Every other foster parent registered with the department will be selected, thus 229 individuals will constitute the sample for the study</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0288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5" grpId="0" animBg="1"/>
      <p:bldP spid="3" grpId="0" animBg="1"/>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89FF2E8-2DDA-4C85-B970-EE339FD53BEF}"/>
              </a:ext>
            </a:extLst>
          </p:cNvPr>
          <p:cNvSpPr>
            <a:spLocks noGrp="1"/>
          </p:cNvSpPr>
          <p:nvPr>
            <p:ph idx="1"/>
          </p:nvPr>
        </p:nvSpPr>
        <p:spPr>
          <a:xfrm>
            <a:off x="944707" y="2238231"/>
            <a:ext cx="10803903" cy="723332"/>
          </a:xfrm>
        </p:spPr>
        <p:txBody>
          <a:bodyPr/>
          <a:lstStyle/>
          <a:p>
            <a:pPr algn="ctr"/>
            <a:r>
              <a:rPr lang="en-GB" sz="4000" b="1" dirty="0">
                <a:latin typeface="Arial" panose="020B0604020202020204" pitchFamily="34" charset="0"/>
                <a:cs typeface="Arial" panose="020B0604020202020204" pitchFamily="34" charset="0"/>
              </a:rPr>
              <a:t>What did you get from this lesson today?</a:t>
            </a:r>
            <a:endParaRPr lang="en-GB" sz="2000" b="1" dirty="0">
              <a:latin typeface="Arial" panose="020B0604020202020204" pitchFamily="34" charset="0"/>
              <a:cs typeface="Arial" panose="020B0604020202020204" pitchFamily="34" charset="0"/>
            </a:endParaRPr>
          </a:p>
          <a:p>
            <a:pPr algn="ctr"/>
            <a:endParaRPr lang="en-GB" dirty="0">
              <a:latin typeface="Arial" panose="020B0604020202020204" pitchFamily="34" charset="0"/>
              <a:cs typeface="Arial" panose="020B0604020202020204" pitchFamily="34" charset="0"/>
            </a:endParaRPr>
          </a:p>
          <a:p>
            <a:pPr algn="ctr"/>
            <a:endParaRPr lang="en-GB" sz="3600" dirty="0">
              <a:latin typeface="Arial" panose="020B0604020202020204" pitchFamily="34" charset="0"/>
              <a:cs typeface="Arial" panose="020B0604020202020204" pitchFamily="34" charset="0"/>
            </a:endParaRPr>
          </a:p>
          <a:p>
            <a:pPr algn="ctr"/>
            <a:endParaRPr lang="en-GB" sz="3600" dirty="0">
              <a:latin typeface="Arial" panose="020B0604020202020204" pitchFamily="34" charset="0"/>
              <a:cs typeface="Arial" panose="020B0604020202020204" pitchFamily="34" charset="0"/>
            </a:endParaRPr>
          </a:p>
          <a:p>
            <a:pPr algn="ctr"/>
            <a:endParaRPr lang="en-GB" sz="3600" b="1" dirty="0">
              <a:latin typeface="Arial" panose="020B0604020202020204" pitchFamily="34" charset="0"/>
              <a:cs typeface="Arial" panose="020B0604020202020204" pitchFamily="34" charset="0"/>
            </a:endParaRPr>
          </a:p>
          <a:p>
            <a:pPr algn="ctr"/>
            <a:endParaRPr lang="en-GB"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7017059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657" y="0"/>
            <a:ext cx="11594969" cy="1325563"/>
          </a:xfrm>
        </p:spPr>
        <p:txBody>
          <a:bodyPr/>
          <a:lstStyle/>
          <a:p>
            <a:pPr algn="ctr"/>
            <a:r>
              <a:rPr lang="en-GB" b="1" dirty="0">
                <a:solidFill>
                  <a:schemeClr val="bg1"/>
                </a:solidFill>
                <a:latin typeface="Arial" panose="020B0604020202020204" pitchFamily="34" charset="0"/>
                <a:cs typeface="Arial" panose="020B0604020202020204" pitchFamily="34" charset="0"/>
              </a:rPr>
              <a:t>Any Questions</a:t>
            </a:r>
          </a:p>
        </p:txBody>
      </p:sp>
      <p:pic>
        <p:nvPicPr>
          <p:cNvPr id="1030" name="Picture 6" descr="Confused No GIF - Confused No Nope GIFs"/>
          <p:cNvPicPr>
            <a:picLocks noChangeAspect="1" noChangeArrowheads="1" noCrop="1"/>
          </p:cNvPicPr>
          <p:nvPr/>
        </p:nvPicPr>
        <p:blipFill>
          <a:blip r:embed="rId2">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2642158" y="1325563"/>
            <a:ext cx="6695601" cy="49074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54276994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70050"/>
            <a:ext cx="11594969" cy="517056"/>
          </a:xfrm>
        </p:spPr>
        <p:txBody>
          <a:bodyPr>
            <a:normAutofit fontScale="90000"/>
          </a:bodyPr>
          <a:lstStyle/>
          <a:p>
            <a:pPr algn="ctr"/>
            <a:r>
              <a:rPr lang="en-GB" b="1" dirty="0">
                <a:solidFill>
                  <a:schemeClr val="accent4">
                    <a:lumMod val="60000"/>
                    <a:lumOff val="40000"/>
                  </a:schemeClr>
                </a:solidFill>
                <a:latin typeface="Arial" panose="020B0604020202020204" pitchFamily="34" charset="0"/>
                <a:cs typeface="Arial" panose="020B0604020202020204" pitchFamily="34" charset="0"/>
              </a:rPr>
              <a:t>References </a:t>
            </a:r>
          </a:p>
        </p:txBody>
      </p:sp>
      <p:sp>
        <p:nvSpPr>
          <p:cNvPr id="4" name="Rectangle 3"/>
          <p:cNvSpPr/>
          <p:nvPr/>
        </p:nvSpPr>
        <p:spPr>
          <a:xfrm>
            <a:off x="967912" y="1972787"/>
            <a:ext cx="10632362" cy="830997"/>
          </a:xfrm>
          <a:prstGeom prst="rect">
            <a:avLst/>
          </a:prstGeom>
          <a:solidFill>
            <a:schemeClr val="bg1"/>
          </a:solidFill>
        </p:spPr>
        <p:txBody>
          <a:bodyPr wrap="square">
            <a:spAutoFit/>
          </a:bodyPr>
          <a:lstStyle/>
          <a:p>
            <a:r>
              <a:rPr lang="en-GB" sz="2400" dirty="0" err="1" smtClean="0">
                <a:latin typeface="Arial" panose="020B0604020202020204" pitchFamily="34" charset="0"/>
                <a:cs typeface="Arial" panose="020B0604020202020204" pitchFamily="34" charset="0"/>
              </a:rPr>
              <a:t>Greetham</a:t>
            </a:r>
            <a:r>
              <a:rPr lang="en-GB" sz="2400" dirty="0">
                <a:latin typeface="Arial" panose="020B0604020202020204" pitchFamily="34" charset="0"/>
                <a:cs typeface="Arial" panose="020B0604020202020204" pitchFamily="34" charset="0"/>
              </a:rPr>
              <a:t>, B., 2019. How to write your undergraduate dissertation. Macmillan International Higher </a:t>
            </a:r>
            <a:r>
              <a:rPr lang="en-GB" sz="2400" dirty="0" smtClean="0">
                <a:latin typeface="Arial" panose="020B0604020202020204" pitchFamily="34" charset="0"/>
                <a:cs typeface="Arial" panose="020B0604020202020204" pitchFamily="34" charset="0"/>
              </a:rPr>
              <a:t>Education</a:t>
            </a:r>
            <a:endParaRPr lang="en-GB" sz="2400" dirty="0">
              <a:latin typeface="Arial" panose="020B0604020202020204" pitchFamily="34" charset="0"/>
              <a:cs typeface="Arial" panose="020B0604020202020204" pitchFamily="34" charset="0"/>
            </a:endParaRPr>
          </a:p>
        </p:txBody>
      </p:sp>
      <p:sp>
        <p:nvSpPr>
          <p:cNvPr id="3" name="Rectangle 2"/>
          <p:cNvSpPr/>
          <p:nvPr/>
        </p:nvSpPr>
        <p:spPr>
          <a:xfrm>
            <a:off x="967912" y="4690638"/>
            <a:ext cx="10627057" cy="830997"/>
          </a:xfrm>
          <a:prstGeom prst="rect">
            <a:avLst/>
          </a:prstGeom>
        </p:spPr>
        <p:txBody>
          <a:bodyPr wrap="square">
            <a:spAutoFit/>
          </a:bodyPr>
          <a:lstStyle/>
          <a:p>
            <a:r>
              <a:rPr lang="en-GB" sz="2400" dirty="0">
                <a:solidFill>
                  <a:srgbClr val="222222"/>
                </a:solidFill>
                <a:latin typeface="Arial" panose="020B0604020202020204" pitchFamily="34" charset="0"/>
              </a:rPr>
              <a:t>Saunders, M., Lewis, P. and Thornhill, A., 2009. </a:t>
            </a:r>
            <a:r>
              <a:rPr lang="en-GB" sz="2400" i="1" dirty="0">
                <a:solidFill>
                  <a:srgbClr val="222222"/>
                </a:solidFill>
                <a:latin typeface="Arial" panose="020B0604020202020204" pitchFamily="34" charset="0"/>
              </a:rPr>
              <a:t>Research methods for business students</a:t>
            </a:r>
            <a:r>
              <a:rPr lang="en-GB" sz="2400" dirty="0">
                <a:solidFill>
                  <a:srgbClr val="222222"/>
                </a:solidFill>
                <a:latin typeface="Arial" panose="020B0604020202020204" pitchFamily="34" charset="0"/>
              </a:rPr>
              <a:t>. Pearson education.</a:t>
            </a:r>
            <a:endParaRPr lang="en-GB" sz="2400" dirty="0"/>
          </a:p>
        </p:txBody>
      </p:sp>
      <p:sp>
        <p:nvSpPr>
          <p:cNvPr id="5" name="Rectangle 4"/>
          <p:cNvSpPr/>
          <p:nvPr/>
        </p:nvSpPr>
        <p:spPr>
          <a:xfrm>
            <a:off x="967911" y="3249127"/>
            <a:ext cx="9486273" cy="707886"/>
          </a:xfrm>
          <a:prstGeom prst="rect">
            <a:avLst/>
          </a:prstGeom>
        </p:spPr>
        <p:txBody>
          <a:bodyPr wrap="square">
            <a:spAutoFit/>
          </a:bodyPr>
          <a:lstStyle/>
          <a:p>
            <a:r>
              <a:rPr lang="en-GB" sz="2000" dirty="0">
                <a:solidFill>
                  <a:srgbClr val="222222"/>
                </a:solidFill>
                <a:latin typeface="Arial" panose="020B0604020202020204" pitchFamily="34" charset="0"/>
              </a:rPr>
              <a:t>Kumar, R., 2018. </a:t>
            </a:r>
            <a:r>
              <a:rPr lang="en-GB" sz="2000" i="1" dirty="0">
                <a:solidFill>
                  <a:srgbClr val="222222"/>
                </a:solidFill>
                <a:latin typeface="Arial" panose="020B0604020202020204" pitchFamily="34" charset="0"/>
              </a:rPr>
              <a:t>Research methodology: A step-by-step guide for beginners</a:t>
            </a:r>
            <a:r>
              <a:rPr lang="en-GB" sz="2000" dirty="0">
                <a:solidFill>
                  <a:srgbClr val="222222"/>
                </a:solidFill>
                <a:latin typeface="Arial" panose="020B0604020202020204" pitchFamily="34" charset="0"/>
              </a:rPr>
              <a:t>. Sage.</a:t>
            </a:r>
            <a:endParaRPr lang="en-GB" sz="2000" dirty="0"/>
          </a:p>
        </p:txBody>
      </p:sp>
    </p:spTree>
    <p:extLst>
      <p:ext uri="{BB962C8B-B14F-4D97-AF65-F5344CB8AC3E}">
        <p14:creationId xmlns:p14="http://schemas.microsoft.com/office/powerpoint/2010/main" val="417888186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844255" y="5261660"/>
            <a:ext cx="5647160" cy="620524"/>
          </a:xfrm>
        </p:spPr>
        <p:txBody>
          <a:bodyPr/>
          <a:lstStyle/>
          <a:p>
            <a:pPr algn="ctr"/>
            <a:r>
              <a:rPr lang="en-GB" sz="4000" b="1" dirty="0" smtClean="0">
                <a:solidFill>
                  <a:srgbClr val="FFFF00"/>
                </a:solidFill>
                <a:effectLst>
                  <a:outerShdw blurRad="38100" dist="38100" dir="2700000" algn="tl">
                    <a:srgbClr val="000000">
                      <a:alpha val="43137"/>
                    </a:srgbClr>
                  </a:outerShdw>
                </a:effectLst>
                <a:latin typeface="Adobe Garamond Pro Bold" panose="02020702060506020403" pitchFamily="18" charset="0"/>
              </a:rPr>
              <a:t>RESEARCH FINDINGS &amp; </a:t>
            </a:r>
          </a:p>
          <a:p>
            <a:pPr algn="ctr"/>
            <a:r>
              <a:rPr lang="en-GB" sz="4000" b="1" dirty="0" smtClean="0">
                <a:solidFill>
                  <a:srgbClr val="FFFF00"/>
                </a:solidFill>
                <a:effectLst>
                  <a:outerShdw blurRad="38100" dist="38100" dir="2700000" algn="tl">
                    <a:srgbClr val="000000">
                      <a:alpha val="43137"/>
                    </a:srgbClr>
                  </a:outerShdw>
                </a:effectLst>
                <a:latin typeface="Adobe Garamond Pro Bold" panose="02020702060506020403" pitchFamily="18" charset="0"/>
              </a:rPr>
              <a:t>DATA ANALYSIS</a:t>
            </a:r>
            <a:endParaRPr lang="en-GB" sz="4000" b="1" dirty="0">
              <a:solidFill>
                <a:srgbClr val="FFFF00"/>
              </a:solidFill>
              <a:effectLst>
                <a:outerShdw blurRad="38100" dist="38100" dir="2700000" algn="tl">
                  <a:srgbClr val="000000">
                    <a:alpha val="43137"/>
                  </a:srgbClr>
                </a:outerShdw>
              </a:effectLst>
              <a:latin typeface="Adobe Garamond Pro Bold" panose="02020702060506020403" pitchFamily="18" charset="0"/>
            </a:endParaRPr>
          </a:p>
        </p:txBody>
      </p:sp>
      <p:sp>
        <p:nvSpPr>
          <p:cNvPr id="2" name="Rectangle 1"/>
          <p:cNvSpPr/>
          <p:nvPr/>
        </p:nvSpPr>
        <p:spPr>
          <a:xfrm>
            <a:off x="573207" y="3674997"/>
            <a:ext cx="4217158" cy="1446550"/>
          </a:xfrm>
          <a:prstGeom prst="rect">
            <a:avLst/>
          </a:prstGeom>
        </p:spPr>
        <p:txBody>
          <a:bodyPr wrap="square">
            <a:spAutoFit/>
          </a:bodyPr>
          <a:lstStyle/>
          <a:p>
            <a:pPr algn="ctr"/>
            <a:r>
              <a:rPr lang="en-GB" sz="4400" b="1" dirty="0">
                <a:solidFill>
                  <a:schemeClr val="bg1"/>
                </a:solidFill>
                <a:latin typeface="Arial" panose="020B0604020202020204" pitchFamily="34" charset="0"/>
                <a:cs typeface="Arial" panose="020B0604020202020204" pitchFamily="34" charset="0"/>
              </a:rPr>
              <a:t>NEXT WEEK</a:t>
            </a:r>
          </a:p>
          <a:p>
            <a:pPr algn="ctr"/>
            <a:endParaRPr lang="en-GB" sz="44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6929610"/>
      </p:ext>
    </p:extLst>
  </p:cSld>
  <p:clrMapOvr>
    <a:masterClrMapping/>
  </p:clrMapOvr>
  <p:timing>
    <p:tnLst>
      <p:par>
        <p:cTn id="1" dur="indefinite" restart="never" nodeType="tmRoot"/>
      </p:par>
    </p:tn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211f9404-bca0-4bcf-9c1d-965ccb6f8d2d"/>
    <ds:schemaRef ds:uri="http://www.w3.org/XML/1998/namespace"/>
    <ds:schemaRef ds:uri="http://purl.org/dc/dcmitype/"/>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2046</TotalTime>
  <Words>1179</Words>
  <Application>Microsoft Office PowerPoint</Application>
  <PresentationFormat>Widescreen</PresentationFormat>
  <Paragraphs>148</Paragraphs>
  <Slides>16</Slides>
  <Notes>11</Notes>
  <HiddenSlides>0</HiddenSlides>
  <MMClips>0</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16</vt:i4>
      </vt:variant>
    </vt:vector>
  </HeadingPairs>
  <TitlesOfParts>
    <vt:vector size="41" baseType="lpstr">
      <vt:lpstr>Adobe Garamond Pro Bold</vt:lpstr>
      <vt:lpstr>Arial</vt:lpstr>
      <vt:lpstr>Arial Black</vt:lpstr>
      <vt:lpstr>Calibri</vt:lpstr>
      <vt:lpstr>Calibri Light</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Any Questions</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Eric Osei</cp:lastModifiedBy>
  <cp:revision>95</cp:revision>
  <dcterms:created xsi:type="dcterms:W3CDTF">2021-03-09T15:35:42Z</dcterms:created>
  <dcterms:modified xsi:type="dcterms:W3CDTF">2022-06-21T20:10:30Z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