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99" r:id="rId2"/>
    <p:sldId id="329" r:id="rId3"/>
    <p:sldId id="300" r:id="rId4"/>
    <p:sldId id="393" r:id="rId5"/>
    <p:sldId id="394" r:id="rId6"/>
    <p:sldId id="395" r:id="rId7"/>
    <p:sldId id="396" r:id="rId8"/>
    <p:sldId id="397" r:id="rId9"/>
    <p:sldId id="398" r:id="rId10"/>
    <p:sldId id="399" r:id="rId11"/>
    <p:sldId id="400" r:id="rId12"/>
    <p:sldId id="407" r:id="rId13"/>
    <p:sldId id="401" r:id="rId14"/>
    <p:sldId id="403" r:id="rId15"/>
    <p:sldId id="404" r:id="rId16"/>
    <p:sldId id="405" r:id="rId17"/>
    <p:sldId id="406" r:id="rId18"/>
    <p:sldId id="408" r:id="rId19"/>
    <p:sldId id="409" r:id="rId20"/>
    <p:sldId id="410" r:id="rId21"/>
    <p:sldId id="411" r:id="rId22"/>
    <p:sldId id="412" r:id="rId23"/>
    <p:sldId id="413" r:id="rId24"/>
    <p:sldId id="414" r:id="rId25"/>
    <p:sldId id="415" r:id="rId26"/>
    <p:sldId id="416" r:id="rId27"/>
    <p:sldId id="417" r:id="rId28"/>
    <p:sldId id="418" r:id="rId29"/>
    <p:sldId id="419" r:id="rId30"/>
    <p:sldId id="420" r:id="rId31"/>
    <p:sldId id="421" r:id="rId32"/>
    <p:sldId id="422" r:id="rId33"/>
    <p:sldId id="423" r:id="rId34"/>
    <p:sldId id="424" r:id="rId35"/>
    <p:sldId id="378" r:id="rId36"/>
    <p:sldId id="348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89585" autoAdjust="0"/>
  </p:normalViewPr>
  <p:slideViewPr>
    <p:cSldViewPr snapToGrid="0">
      <p:cViewPr varScale="1">
        <p:scale>
          <a:sx n="98" d="100"/>
          <a:sy n="98" d="100"/>
        </p:scale>
        <p:origin x="30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5" d="100"/>
          <a:sy n="125" d="100"/>
        </p:scale>
        <p:origin x="4932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246DE-1311-4D9A-A106-4892398E417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E63CAB-249C-4D0A-83D1-41B6B245C5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325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44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02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785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BE0669-3EE6-4D13-4CEC-3DD99718D2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ECB6F3-ECDC-B793-05F1-7A3AA15CB3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A6D3DF-3DB1-BBDF-94D8-0C8BE00F26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13847A-DA8E-2EEB-B4E6-A7782F51DEA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4437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40F25E-0A4D-7ED4-A57D-CB147DD212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4407A5-F83F-01DF-666C-EF84C3B8AD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DAD9C2-EA25-B592-8704-EB4885A945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B3CE18-4731-067D-4095-BD740C7283F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7149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11FF9F-89D4-8359-CF14-4517E5BBF6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8CEFF5-8D2D-713F-E71B-E398165246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0E577B-F503-3835-EBAB-29CF73FC40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D894CE-6F19-7439-3CEC-D4FCDB56643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546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9F1C50-F4B9-05FD-A40E-645874C9BC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2519F2-3A01-0619-01FC-B85D2316A2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CEB57C-0486-C93D-3471-F059518561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ECD49A-7EDB-7105-866B-848D689CAF0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4916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751DF4-2AAE-2570-08E1-8124F41F40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6B646F-1AF1-83BE-2D84-BB46CAD458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23D521-9DDE-CACA-ABF1-A11E0563BA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107224-2FE1-2AFC-0027-5B32F42B16D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2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11FBE0-6D0E-5F32-37DC-6D4AC9C16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F4CA5A-14FC-0B5D-79D1-B4F8E91151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8BC0F5-7C39-C3DA-EE2F-2162B0864F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652CA5-0D11-60C5-293F-0AA9DB947ED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4613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CE908-2453-7393-D142-F0D8BCF74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9F93B1-5ACA-9EFD-22FE-8D4F008226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23AE21-2219-775B-3B98-7DF5119500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19AFC4-6CE3-8299-0C3D-EE59C6418DA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8976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E78A2D-0A1D-DAE5-7F48-768D8E3601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EEEF2C-E109-CBC9-2133-2EBE932118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11ACBD-DD58-5394-7E78-B20C198DDC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0769B3-B916-0E76-8B6B-9E5D7493F6A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3481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E78A2D-0A1D-DAE5-7F48-768D8E3601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EEEF2C-E109-CBC9-2133-2EBE932118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11ACBD-DD58-5394-7E78-B20C198DDC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0769B3-B916-0E76-8B6B-9E5D7493F6A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05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E5DEE8-5772-9139-4C1E-764319C321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15EF41-FEE7-FBC6-BCA7-D9A75CFE23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9F993A-3513-AE34-E916-55BB193CF9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A76E8E-4F1D-946E-DDA8-C5455861B5A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2797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88CE7E-3A64-8BE9-1AFA-1D50F62566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B0A1C7-A757-6BA6-8CC0-52CC5E1508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571114-46AD-A3CF-0DAE-BB4652E836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5FCBB2-4528-BF8B-39F4-17997EE027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1368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577F95-05D4-4989-3C0D-7CAFD2EB1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528665-963F-57B8-80AB-78412CF884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CE6AC9-E7D1-17DD-321F-0D25F59640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2D4299-6000-8A3E-0E12-36D98840348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7369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F67E85-0AA0-7B17-BC84-4BBAF46AE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9E4177-39B8-4B66-39E2-CD8E3EC72A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965B84-B39F-97A1-6A4A-6A20B93356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3D98E8-2220-022C-54E5-2F68215E3B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0598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412EE7-C51A-DB21-6496-5AC91AB65E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EAFD2A-CBC7-0C61-47BF-612136B6A5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1DA6F8-3708-22A1-FF1F-052A62D0C3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9CC996-4EE9-7E9B-1298-E3060F71BC5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714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88CE7E-3A64-8BE9-1AFA-1D50F62566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B0A1C7-A757-6BA6-8CC0-52CC5E1508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571114-46AD-A3CF-0DAE-BB4652E836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5FCBB2-4528-BF8B-39F4-17997EE027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78563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577F95-05D4-4989-3C0D-7CAFD2EB1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528665-963F-57B8-80AB-78412CF884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CE6AC9-E7D1-17DD-321F-0D25F59640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2D4299-6000-8A3E-0E12-36D98840348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8815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F67E85-0AA0-7B17-BC84-4BBAF46AE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9E4177-39B8-4B66-39E2-CD8E3EC72A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965B84-B39F-97A1-6A4A-6A20B93356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3D98E8-2220-022C-54E5-2F68215E3B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92009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412EE7-C51A-DB21-6496-5AC91AB65E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EAFD2A-CBC7-0C61-47BF-612136B6A5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1DA6F8-3708-22A1-FF1F-052A62D0C3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9CC996-4EE9-7E9B-1298-E3060F71BC5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53719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88CE7E-3A64-8BE9-1AFA-1D50F62566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B0A1C7-A757-6BA6-8CC0-52CC5E1508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571114-46AD-A3CF-0DAE-BB4652E836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5FCBB2-4528-BF8B-39F4-17997EE027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07198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577F95-05D4-4989-3C0D-7CAFD2EB1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528665-963F-57B8-80AB-78412CF884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CE6AC9-E7D1-17DD-321F-0D25F59640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2D4299-6000-8A3E-0E12-36D98840348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9113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F67E85-0AA0-7B17-BC84-4BBAF46AE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9E4177-39B8-4B66-39E2-CD8E3EC72A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965B84-B39F-97A1-6A4A-6A20B93356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3D98E8-2220-022C-54E5-2F68215E3B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77353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412EE7-C51A-DB21-6496-5AC91AB65E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EAFD2A-CBC7-0C61-47BF-612136B6A5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1DA6F8-3708-22A1-FF1F-052A62D0C3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9CC996-4EE9-7E9B-1298-E3060F71BC5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75584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88CE7E-3A64-8BE9-1AFA-1D50F62566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B0A1C7-A757-6BA6-8CC0-52CC5E1508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571114-46AD-A3CF-0DAE-BB4652E836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5FCBB2-4528-BF8B-39F4-17997EE027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23477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577F95-05D4-4989-3C0D-7CAFD2EB1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528665-963F-57B8-80AB-78412CF884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CE6AC9-E7D1-17DD-321F-0D25F59640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2D4299-6000-8A3E-0E12-36D98840348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68281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F67E85-0AA0-7B17-BC84-4BBAF46AE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9E4177-39B8-4B66-39E2-CD8E3EC72A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965B84-B39F-97A1-6A4A-6A20B93356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3D98E8-2220-022C-54E5-2F68215E3B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0788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412EE7-C51A-DB21-6496-5AC91AB65E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EAFD2A-CBC7-0C61-47BF-612136B6A5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1DA6F8-3708-22A1-FF1F-052A62D0C3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9CC996-4EE9-7E9B-1298-E3060F71BC5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1271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88CE7E-3A64-8BE9-1AFA-1D50F62566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B0A1C7-A757-6BA6-8CC0-52CC5E1508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571114-46AD-A3CF-0DAE-BB4652E836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5FCBB2-4528-BF8B-39F4-17997EE027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44068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577F95-05D4-4989-3C0D-7CAFD2EB1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528665-963F-57B8-80AB-78412CF884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CE6AC9-E7D1-17DD-321F-0D25F59640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2D4299-6000-8A3E-0E12-36D98840348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14580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F67E85-0AA0-7B17-BC84-4BBAF46AE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9E4177-39B8-4B66-39E2-CD8E3EC72A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965B84-B39F-97A1-6A4A-6A20B93356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3D98E8-2220-022C-54E5-2F68215E3B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86174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412EE7-C51A-DB21-6496-5AC91AB65E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EAFD2A-CBC7-0C61-47BF-612136B6A5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1DA6F8-3708-22A1-FF1F-052A62D0C3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9CC996-4EE9-7E9B-1298-E3060F71BC5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09342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412EE7-C51A-DB21-6496-5AC91AB65E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EAFD2A-CBC7-0C61-47BF-612136B6A5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1DA6F8-3708-22A1-FF1F-052A62D0C3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9CC996-4EE9-7E9B-1298-E3060F71BC5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7980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41E39-8C9C-1319-587F-1FE02DF6B6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36FFBB-FBC3-9621-B613-CD0598A860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B6AF4C-A22C-F606-4932-E5FDF2A619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E272E9-AA8B-3CBB-6476-AEF7C4255EE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81378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736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494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14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35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20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83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38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13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631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83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187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85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685BB-D846-44CD-AE50-D2DE1B0AA685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6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gif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gif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gif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gif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gif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e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gif"/><Relationship Id="rId3" Type="http://schemas.openxmlformats.org/officeDocument/2006/relationships/image" Target="../media/image1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10.png"/><Relationship Id="rId10" Type="http://schemas.openxmlformats.org/officeDocument/2006/relationships/image" Target="../media/image34.png"/><Relationship Id="rId4" Type="http://schemas.openxmlformats.org/officeDocument/2006/relationships/image" Target="../media/image3.png"/><Relationship Id="rId9" Type="http://schemas.openxmlformats.org/officeDocument/2006/relationships/image" Target="../media/image3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e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eg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jpeg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67B4C4D9-868C-448D-BA21-45D3D15989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Text&#10;&#10;Description automatically generated with low confidence">
            <a:extLst>
              <a:ext uri="{FF2B5EF4-FFF2-40B4-BE49-F238E27FC236}">
                <a16:creationId xmlns:a16="http://schemas.microsoft.com/office/drawing/2014/main" id="{FE47F6C5-F995-4284-81F5-D34AB29323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771" y="439593"/>
            <a:ext cx="3952457" cy="13082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60DB77-B3E8-4EB8-9C92-87DF96E697A0}"/>
              </a:ext>
            </a:extLst>
          </p:cNvPr>
          <p:cNvSpPr txBox="1"/>
          <p:nvPr/>
        </p:nvSpPr>
        <p:spPr>
          <a:xfrm>
            <a:off x="787729" y="1786158"/>
            <a:ext cx="10616540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BA COMPUTER GAMES DESIGN</a:t>
            </a:r>
          </a:p>
          <a:p>
            <a:pPr algn="ctr"/>
            <a:r>
              <a:rPr lang="en-GB" sz="4500" b="1" dirty="0">
                <a:solidFill>
                  <a:schemeClr val="bg1"/>
                </a:solidFill>
                <a:latin typeface="+mj-lt"/>
              </a:rPr>
              <a:t> </a:t>
            </a:r>
          </a:p>
          <a:p>
            <a:pPr algn="ctr"/>
            <a:r>
              <a:rPr lang="en-GB" sz="6000" b="1" dirty="0">
                <a:solidFill>
                  <a:srgbClr val="FFC000"/>
                </a:solidFill>
                <a:latin typeface="+mj-lt"/>
              </a:rPr>
              <a:t>Level Design &amp; Development</a:t>
            </a:r>
            <a:endParaRPr lang="en-GB" sz="3500" b="1" dirty="0">
              <a:solidFill>
                <a:schemeClr val="bg1"/>
              </a:solidFill>
              <a:latin typeface="+mj-lt"/>
            </a:endParaRPr>
          </a:p>
          <a:p>
            <a:pPr algn="ctr"/>
            <a:r>
              <a:rPr lang="en-GB" sz="3500" b="1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</p:spTree>
    <p:extLst>
      <p:ext uri="{BB962C8B-B14F-4D97-AF65-F5344CB8AC3E}">
        <p14:creationId xmlns:p14="http://schemas.microsoft.com/office/powerpoint/2010/main" val="405880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DOOM (1993) – FPS Levels are born.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Introduction to Doom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E62CE4F1-C93A-4ACB-6D82-6E15B30CC7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785" y="4192621"/>
            <a:ext cx="2450429" cy="2665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307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2AAC4D9A-9776-0823-E6E3-F4B75EA37B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0393" y="696222"/>
            <a:ext cx="8857416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Brief overview of Doom's release in 1993:</a:t>
            </a:r>
            <a:endParaRPr lang="en-US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A9291ADE-BED9-8F3A-47A3-2E1B39459AF2}"/>
              </a:ext>
            </a:extLst>
          </p:cNvPr>
          <p:cNvSpPr txBox="1">
            <a:spLocks noChangeArrowheads="1"/>
          </p:cNvSpPr>
          <p:nvPr/>
        </p:nvSpPr>
        <p:spPr>
          <a:xfrm>
            <a:off x="499474" y="1811034"/>
            <a:ext cx="701027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Doom was developed by id Software and released in December 1993.</a:t>
            </a:r>
          </a:p>
          <a:p>
            <a:r>
              <a:rPr lang="en-US" altLang="en-US" sz="3600" dirty="0">
                <a:solidFill>
                  <a:schemeClr val="bg1"/>
                </a:solidFill>
              </a:rPr>
              <a:t> </a:t>
            </a:r>
            <a:r>
              <a:rPr lang="en-GB" altLang="en-US" sz="3600" dirty="0">
                <a:solidFill>
                  <a:schemeClr val="bg1"/>
                </a:solidFill>
              </a:rPr>
              <a:t>It is a first-person shooter (FPS) game that gained immense popularity for its technical achievements and innovative gameplay.</a:t>
            </a:r>
          </a:p>
          <a:p>
            <a:endParaRPr lang="en-US" altLang="en-US" sz="3600" dirty="0">
              <a:solidFill>
                <a:schemeClr val="bg1"/>
              </a:solidFill>
            </a:endParaRPr>
          </a:p>
        </p:txBody>
      </p:sp>
      <p:pic>
        <p:nvPicPr>
          <p:cNvPr id="3078" name="Picture 6" descr="Doom 1993 PC Big Box Game 3.5&quot; Floppy Discs V1.666 CIB W/Manual &amp; Addendum - Picture 1 of 17">
            <a:extLst>
              <a:ext uri="{FF2B5EF4-FFF2-40B4-BE49-F238E27FC236}">
                <a16:creationId xmlns:a16="http://schemas.microsoft.com/office/drawing/2014/main" id="{2D4D3EB2-6BE5-17DE-5C11-62FFE2B2B0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7734" y="1990487"/>
            <a:ext cx="4784690" cy="36003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9026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9FCF55-2B0F-D250-34A7-177A647D77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8ADD376F-B67E-6F19-3802-EF4B47F4EC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C33C5F-F5B0-96D0-439B-6E489BCEB5EF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B2F71536-3ECE-2775-1007-DBCF943F5EF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6607566F-D8E3-412B-463C-039E73FCE0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09915" y="875675"/>
            <a:ext cx="9172169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Significance of Doom in the gaming industry: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191E38FE-658F-C61D-37B1-300CE68CC1E4}"/>
              </a:ext>
            </a:extLst>
          </p:cNvPr>
          <p:cNvSpPr txBox="1">
            <a:spLocks noChangeArrowheads="1"/>
          </p:cNvSpPr>
          <p:nvPr/>
        </p:nvSpPr>
        <p:spPr>
          <a:xfrm>
            <a:off x="5929637" y="1723485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Doom is often considered a landmark title that revolutionized the gaming industry.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B1B2B3D1-3802-EBA4-16E5-ED4EED2200F6}"/>
              </a:ext>
            </a:extLst>
          </p:cNvPr>
          <p:cNvSpPr txBox="1">
            <a:spLocks noChangeArrowheads="1"/>
          </p:cNvSpPr>
          <p:nvPr/>
        </p:nvSpPr>
        <p:spPr>
          <a:xfrm>
            <a:off x="252602" y="4446630"/>
            <a:ext cx="6415888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Its success played a crucial role in popularizing the FPS genre and establishing conventions still present in modern gaming.</a:t>
            </a:r>
          </a:p>
          <a:p>
            <a:endParaRPr lang="en-US" altLang="en-US" sz="3600" dirty="0">
              <a:solidFill>
                <a:schemeClr val="bg1"/>
              </a:solidFill>
            </a:endParaRPr>
          </a:p>
        </p:txBody>
      </p:sp>
      <p:pic>
        <p:nvPicPr>
          <p:cNvPr id="2052" name="Picture 4" descr="DOOM (1993) Screenshots">
            <a:extLst>
              <a:ext uri="{FF2B5EF4-FFF2-40B4-BE49-F238E27FC236}">
                <a16:creationId xmlns:a16="http://schemas.microsoft.com/office/drawing/2014/main" id="{4683D198-E7D9-C94A-E9F7-B499D35C6F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451" y="1609277"/>
            <a:ext cx="4724402" cy="25255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56" name="Picture 8" descr="Doom Addon ZIP Integration (DAZI) for RetroPie - RetroPie Forum">
            <a:extLst>
              <a:ext uri="{FF2B5EF4-FFF2-40B4-BE49-F238E27FC236}">
                <a16:creationId xmlns:a16="http://schemas.microsoft.com/office/drawing/2014/main" id="{FD60E419-572D-7259-45BB-9EED5BDE21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4725" y="3486960"/>
            <a:ext cx="3371040" cy="337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2682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8DD604-A81A-DA14-67DC-768F1C3B78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23D8B02B-4AE8-4068-0250-DAD0B3A0F9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3B13A6F-9256-63E5-009B-5D04A4EB3E58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4AF981D-23C2-BBD9-F58A-8CD139A0E3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CE9F8222-CB29-5DCC-64E3-BC8D7F7034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3920" y="1352820"/>
            <a:ext cx="6877455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The impact of its level design on subsequent games: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97A10E9A-41EA-62D0-D374-72866A0A0B10}"/>
              </a:ext>
            </a:extLst>
          </p:cNvPr>
          <p:cNvSpPr txBox="1">
            <a:spLocks noChangeArrowheads="1"/>
          </p:cNvSpPr>
          <p:nvPr/>
        </p:nvSpPr>
        <p:spPr>
          <a:xfrm>
            <a:off x="761999" y="2327275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Doom's level design set a standard for immersive and engaging environments.</a:t>
            </a:r>
          </a:p>
          <a:p>
            <a:r>
              <a:rPr lang="en-GB" altLang="en-US" sz="3600" dirty="0">
                <a:solidFill>
                  <a:schemeClr val="bg1"/>
                </a:solidFill>
              </a:rPr>
              <a:t>Many game developers drew inspiration from Doom, influencing the design of subsequent FPS titles.</a:t>
            </a:r>
          </a:p>
        </p:txBody>
      </p:sp>
      <p:pic>
        <p:nvPicPr>
          <p:cNvPr id="4098" name="Picture 2" descr="Level maps in PC Doom/Ultimate Doom">
            <a:extLst>
              <a:ext uri="{FF2B5EF4-FFF2-40B4-BE49-F238E27FC236}">
                <a16:creationId xmlns:a16="http://schemas.microsoft.com/office/drawing/2014/main" id="{0676A356-7088-6293-B734-AE15B1ADD6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636627" y="1848190"/>
            <a:ext cx="5346791" cy="40372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902350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7265C2-A8C4-4B8B-9594-A7E2A6EF4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0AE30889-EE80-C375-B865-571EA8B80A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3E8660D-24F1-A2C4-1B05-15D21A860C8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8FD8AB-D07B-F6DE-5784-AD8C1A5A14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DOOM (1993) – FPS Levels are born.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Historical Context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6921F1-F07D-417F-C08E-B1A2C7904AD2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</p:spTree>
    <p:extLst>
      <p:ext uri="{BB962C8B-B14F-4D97-AF65-F5344CB8AC3E}">
        <p14:creationId xmlns:p14="http://schemas.microsoft.com/office/powerpoint/2010/main" val="278690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E196A1-FE91-DDE7-733C-CD972FA43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20A4E52D-F17E-E7C5-F5F4-BED19F6CEF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12F147-FD47-D94F-7EBC-BC5DEFAA77FC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68F9AAED-A926-FB13-A82C-9F6E4769735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5FC455F0-C5E3-73A6-23A1-A8981B17F8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92524" y="875675"/>
            <a:ext cx="8146420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The gaming landscape in the early '90s: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61C6F7C1-A7EC-FFC4-0050-780A3790B291}"/>
              </a:ext>
            </a:extLst>
          </p:cNvPr>
          <p:cNvSpPr txBox="1">
            <a:spLocks noChangeArrowheads="1"/>
          </p:cNvSpPr>
          <p:nvPr/>
        </p:nvSpPr>
        <p:spPr>
          <a:xfrm>
            <a:off x="409576" y="2015500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During the early '90s, gaming was transitioning from 2D to 3D graphics.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0DF1F5EC-3253-9340-EB94-AA6D25892290}"/>
              </a:ext>
            </a:extLst>
          </p:cNvPr>
          <p:cNvSpPr txBox="1">
            <a:spLocks noChangeArrowheads="1"/>
          </p:cNvSpPr>
          <p:nvPr/>
        </p:nvSpPr>
        <p:spPr>
          <a:xfrm>
            <a:off x="1144768" y="3827209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Technological advancements, though limited, allowed for experimentation and innovation.</a:t>
            </a:r>
          </a:p>
        </p:txBody>
      </p:sp>
      <p:pic>
        <p:nvPicPr>
          <p:cNvPr id="5122" name="Picture 2" descr="Yes, it can run DOOM. : r/pcmasterrace">
            <a:extLst>
              <a:ext uri="{FF2B5EF4-FFF2-40B4-BE49-F238E27FC236}">
                <a16:creationId xmlns:a16="http://schemas.microsoft.com/office/drawing/2014/main" id="{DD6BD842-90CB-BE9C-8C6B-83DAECB3D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067" y="1848892"/>
            <a:ext cx="4456357" cy="44563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87081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D7D165-D2AD-4C4E-32C4-D5F947622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1F35336E-675D-9BDB-0266-0FD6861262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5B245D9-B358-C82F-D09C-88FB1246293F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C4587E5F-C1F5-67CE-1F8A-B261CB9F061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D5CFCBC4-7E48-2323-BB95-97F3B08D5A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2602" y="1197363"/>
            <a:ext cx="8146420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Emergence of the first-person shooter (FPS) genre: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23B67384-48F5-8EBB-FCCC-FF1CFFE33E8C}"/>
              </a:ext>
            </a:extLst>
          </p:cNvPr>
          <p:cNvSpPr txBox="1">
            <a:spLocks noChangeArrowheads="1"/>
          </p:cNvSpPr>
          <p:nvPr/>
        </p:nvSpPr>
        <p:spPr>
          <a:xfrm>
            <a:off x="1023563" y="2083812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Doom played a pivotal role in popularizing the FPS genre.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F61AEB93-5626-6586-1230-698F3836EBBB}"/>
              </a:ext>
            </a:extLst>
          </p:cNvPr>
          <p:cNvSpPr txBox="1">
            <a:spLocks noChangeArrowheads="1"/>
          </p:cNvSpPr>
          <p:nvPr/>
        </p:nvSpPr>
        <p:spPr>
          <a:xfrm>
            <a:off x="5601125" y="3524638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Though not the first to do so, it introduced a new perspective and dynamic gameplay to many, that captivated players worldwide.</a:t>
            </a:r>
          </a:p>
        </p:txBody>
      </p:sp>
      <p:pic>
        <p:nvPicPr>
          <p:cNvPr id="7170" name="Picture 2" descr="Icon for DOOM by kendotlibero">
            <a:extLst>
              <a:ext uri="{FF2B5EF4-FFF2-40B4-BE49-F238E27FC236}">
                <a16:creationId xmlns:a16="http://schemas.microsoft.com/office/drawing/2014/main" id="{623E1446-E561-8CF7-1A02-CF31206929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685" y="3309204"/>
            <a:ext cx="3206192" cy="320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075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AA9FE7-DE55-C795-DBA0-85A53D643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133C91B6-2EE4-362B-AF56-461D82DBEF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B34817-4F2D-BDF7-42DE-281563817E4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826C2D2-1800-C6C1-CA1F-409600B1DCA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EBFE6AB3-D923-3A00-1E8D-896D9FB65E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57275" y="943987"/>
            <a:ext cx="10496462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Doom's contribution to the evolution of gaming: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7EA38B55-B381-153D-F757-1C138C489E7F}"/>
              </a:ext>
            </a:extLst>
          </p:cNvPr>
          <p:cNvSpPr txBox="1">
            <a:spLocks noChangeArrowheads="1"/>
          </p:cNvSpPr>
          <p:nvPr/>
        </p:nvSpPr>
        <p:spPr>
          <a:xfrm>
            <a:off x="409576" y="1714161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Doom marked a shift in gaming, showcasing the potential of 3D environments and immersive experiences.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AD721439-66F5-C2B2-8F8D-D13E13D0F4B7}"/>
              </a:ext>
            </a:extLst>
          </p:cNvPr>
          <p:cNvSpPr txBox="1">
            <a:spLocks noChangeArrowheads="1"/>
          </p:cNvSpPr>
          <p:nvPr/>
        </p:nvSpPr>
        <p:spPr>
          <a:xfrm>
            <a:off x="409575" y="3979523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Its success paved the way for further exploration of the FPS genre and interactive 3D worlds.</a:t>
            </a:r>
          </a:p>
        </p:txBody>
      </p:sp>
      <p:pic>
        <p:nvPicPr>
          <p:cNvPr id="9218" name="Picture 2" descr="Doom (1993)">
            <a:extLst>
              <a:ext uri="{FF2B5EF4-FFF2-40B4-BE49-F238E27FC236}">
                <a16:creationId xmlns:a16="http://schemas.microsoft.com/office/drawing/2014/main" id="{ACEE4907-48E9-E2D0-F253-EEB52650D6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874" y="2031788"/>
            <a:ext cx="4893464" cy="36700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42878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126D4-C794-5D08-EAA2-0C6A819E8C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EECD69D2-8CBF-8963-627A-2C0ABC9E24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6E3CF22D-3329-B072-B1A3-D788700A491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C08DEB-EF5F-C3CF-5D44-63DDD42FF0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DOOM (1993) – FPS Levels are born.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Technological Constraints of the Time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409197-7872-2DBE-1F82-424909B6FBA0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</p:spTree>
    <p:extLst>
      <p:ext uri="{BB962C8B-B14F-4D97-AF65-F5344CB8AC3E}">
        <p14:creationId xmlns:p14="http://schemas.microsoft.com/office/powerpoint/2010/main" val="3506148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4FCA99-A06F-D486-B316-2AFDA7718E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865A83EC-8C30-1931-2DB5-0AD6FAF634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742924C-C7E5-6008-6D77-2B7E7EE3ECB9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EF24257-7606-77AF-88B4-BE150A3CCA6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32ADEC25-BBD3-ED8B-6BC1-AC849CEF09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8340" y="623389"/>
            <a:ext cx="10891738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Discussion on hardware limitations in the early '90s:</a:t>
            </a: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7B3A0873-1280-F642-95F7-12F3EEA5A3FB}"/>
              </a:ext>
            </a:extLst>
          </p:cNvPr>
          <p:cNvSpPr txBox="1">
            <a:spLocks noChangeArrowheads="1"/>
          </p:cNvSpPr>
          <p:nvPr/>
        </p:nvSpPr>
        <p:spPr>
          <a:xfrm>
            <a:off x="409576" y="1714161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Limited processing power, memory, and graphical capabilities constrained game development.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DD0F9085-B8F8-7774-6501-F093C1CE4332}"/>
              </a:ext>
            </a:extLst>
          </p:cNvPr>
          <p:cNvSpPr txBox="1">
            <a:spLocks noChangeArrowheads="1"/>
          </p:cNvSpPr>
          <p:nvPr/>
        </p:nvSpPr>
        <p:spPr>
          <a:xfrm>
            <a:off x="5601125" y="4440237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Developers had to work within these limitations, leading to creative problem-solving.</a:t>
            </a:r>
          </a:p>
        </p:txBody>
      </p:sp>
      <p:pic>
        <p:nvPicPr>
          <p:cNvPr id="2050" name="Picture 2" descr="1990 | Timeline of Computer History | Computer History Museum">
            <a:extLst>
              <a:ext uri="{FF2B5EF4-FFF2-40B4-BE49-F238E27FC236}">
                <a16:creationId xmlns:a16="http://schemas.microsoft.com/office/drawing/2014/main" id="{846A57C8-1E66-F0D5-49B5-1B4F6A0968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940" y="1624063"/>
            <a:ext cx="3403566" cy="255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omputer Love Records - 1990s workstation computer dream setup! | Facebook">
            <a:extLst>
              <a:ext uri="{FF2B5EF4-FFF2-40B4-BE49-F238E27FC236}">
                <a16:creationId xmlns:a16="http://schemas.microsoft.com/office/drawing/2014/main" id="{45E05BC3-B176-3350-D24C-86984BE3A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921" y="3979523"/>
            <a:ext cx="1914525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5834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4FCA99-A06F-D486-B316-2AFDA7718E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865A83EC-8C30-1931-2DB5-0AD6FAF634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742924C-C7E5-6008-6D77-2B7E7EE3ECB9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EF24257-7606-77AF-88B4-BE150A3CCA6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32ADEC25-BBD3-ED8B-6BC1-AC849CEF09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01732" y="675016"/>
            <a:ext cx="7685480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The role of technological challenges in shaping level design: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7B3A0873-1280-F642-95F7-12F3EEA5A3FB}"/>
              </a:ext>
            </a:extLst>
          </p:cNvPr>
          <p:cNvSpPr txBox="1">
            <a:spLocks noChangeArrowheads="1"/>
          </p:cNvSpPr>
          <p:nvPr/>
        </p:nvSpPr>
        <p:spPr>
          <a:xfrm>
            <a:off x="5601125" y="1761483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Doom's level design was influenced by the need to optimize for hardware constraints.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DD0F9085-B8F8-7774-6501-F093C1CE4332}"/>
              </a:ext>
            </a:extLst>
          </p:cNvPr>
          <p:cNvSpPr txBox="1">
            <a:spLocks noChangeArrowheads="1"/>
          </p:cNvSpPr>
          <p:nvPr/>
        </p:nvSpPr>
        <p:spPr>
          <a:xfrm>
            <a:off x="5601125" y="4205608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Designers had to balance complexity with performance to ensure smooth gameplay.</a:t>
            </a:r>
          </a:p>
        </p:txBody>
      </p:sp>
      <p:pic>
        <p:nvPicPr>
          <p:cNvPr id="4098" name="Picture 2" descr="You can download John Romero's first new Doom level in 21 years right now -  Polygon">
            <a:extLst>
              <a:ext uri="{FF2B5EF4-FFF2-40B4-BE49-F238E27FC236}">
                <a16:creationId xmlns:a16="http://schemas.microsoft.com/office/drawing/2014/main" id="{5D86954A-B29E-DAE9-7B3B-5EC19C21D3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80" y="1814841"/>
            <a:ext cx="4624384" cy="462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4638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18BDF1-C9F1-0E06-B67D-02FEB26E8B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8F2D0F2A-B1B5-864D-49E2-4FAFAEF13B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451001-CA0B-0F16-53CC-5F23698C2B8D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59868145-728D-A73B-472D-7E89BDE814F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FAF70A95-B468-0B3C-19A1-BEBB9ED516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2602" y="943987"/>
            <a:ext cx="11401135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Creative solutions employed by the development team: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700F136B-F29F-DC1F-96BE-0F3F535D8769}"/>
              </a:ext>
            </a:extLst>
          </p:cNvPr>
          <p:cNvSpPr txBox="1">
            <a:spLocks noChangeArrowheads="1"/>
          </p:cNvSpPr>
          <p:nvPr/>
        </p:nvSpPr>
        <p:spPr>
          <a:xfrm>
            <a:off x="252602" y="1775854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Techniques like binary space partitioning (BSP) were used to render 3D spaces efficiently.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8ECD25BC-648E-B0EC-B895-C823C39791D6}"/>
              </a:ext>
            </a:extLst>
          </p:cNvPr>
          <p:cNvSpPr txBox="1">
            <a:spLocks noChangeArrowheads="1"/>
          </p:cNvSpPr>
          <p:nvPr/>
        </p:nvSpPr>
        <p:spPr>
          <a:xfrm>
            <a:off x="252602" y="3648650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The team embraced constraints, leading to innovations that became defining features of Doom's design.</a:t>
            </a:r>
          </a:p>
        </p:txBody>
      </p:sp>
      <p:pic>
        <p:nvPicPr>
          <p:cNvPr id="3074" name="Picture 2" descr="Doom creator John Romero is making a new FPS with a 'major publisher' |  Metro News">
            <a:extLst>
              <a:ext uri="{FF2B5EF4-FFF2-40B4-BE49-F238E27FC236}">
                <a16:creationId xmlns:a16="http://schemas.microsoft.com/office/drawing/2014/main" id="{1D3EFA1D-C4CC-D5A8-E12A-8082C7E044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070" y="2135357"/>
            <a:ext cx="5276354" cy="3487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763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F240E8-5533-6C01-4598-793DFAEB61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12EA926-B7A7-D56A-C87C-2E5F93D347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9E6A8637-D4A6-93DE-1FE0-4BEF2CCC37F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82B1CA-BD98-1E38-2331-1A012E4131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DOOM (1993) – FPS Levels are born.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Navigational Complexity in Doom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2A595C-8EBE-5411-AC3E-56EB2469DCD2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</p:spTree>
    <p:extLst>
      <p:ext uri="{BB962C8B-B14F-4D97-AF65-F5344CB8AC3E}">
        <p14:creationId xmlns:p14="http://schemas.microsoft.com/office/powerpoint/2010/main" val="2633203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FC945-5E96-8336-AC65-84E91D517D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67FACC9-F94A-9880-B697-222B772600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9EC9C4-BCC4-EB3E-23E3-88D88A06E54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1035160-0F4E-3777-466B-4439AA12218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835FAB2F-3C05-9515-CBF9-82233A3B44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57275" y="943987"/>
            <a:ext cx="10496462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Detailed exploration of maze-like layouts: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EEE0F425-AD4A-C72E-912A-CC612BD05EFE}"/>
              </a:ext>
            </a:extLst>
          </p:cNvPr>
          <p:cNvSpPr txBox="1">
            <a:spLocks noChangeArrowheads="1"/>
          </p:cNvSpPr>
          <p:nvPr/>
        </p:nvSpPr>
        <p:spPr>
          <a:xfrm>
            <a:off x="499474" y="1957353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Doom levels were designed with intricate, maze-like structures to challenge players.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61192096-E1B8-3129-5E39-0E35796634B2}"/>
              </a:ext>
            </a:extLst>
          </p:cNvPr>
          <p:cNvSpPr txBox="1">
            <a:spLocks noChangeArrowheads="1"/>
          </p:cNvSpPr>
          <p:nvPr/>
        </p:nvSpPr>
        <p:spPr>
          <a:xfrm>
            <a:off x="1722809" y="3804293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Non-linear paths and interconnected areas created a sense of exploration and discovery.</a:t>
            </a:r>
          </a:p>
        </p:txBody>
      </p:sp>
      <p:pic>
        <p:nvPicPr>
          <p:cNvPr id="7170" name="Picture 2" descr="Official secret areas in PC Doom/Ultimate Doom">
            <a:extLst>
              <a:ext uri="{FF2B5EF4-FFF2-40B4-BE49-F238E27FC236}">
                <a16:creationId xmlns:a16="http://schemas.microsoft.com/office/drawing/2014/main" id="{7A9B72DA-1227-A8E0-B642-2E11F79B7E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504514" y="2300067"/>
            <a:ext cx="4774437" cy="3601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0948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099D9D-E92C-55AE-D73C-A1E0B9AAD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B0784513-E2A6-52FB-2ADD-3DCBE5B893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D3333A-909F-1F8B-24E7-34FA2549A49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347EB84E-0A39-C487-02EE-D76247E8D05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5290EE9D-077D-FBC9-306A-504953A327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57275" y="943987"/>
            <a:ext cx="10496462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Hidden passages and secrets: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57E2E45D-EF1D-C26E-E8AC-0C7ED1F96D11}"/>
              </a:ext>
            </a:extLst>
          </p:cNvPr>
          <p:cNvSpPr txBox="1">
            <a:spLocks noChangeArrowheads="1"/>
          </p:cNvSpPr>
          <p:nvPr/>
        </p:nvSpPr>
        <p:spPr>
          <a:xfrm>
            <a:off x="5741570" y="1920394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Hidden doors, secret rooms, and concealed pathways rewarded players for thorough exploration.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315A6542-1F2C-2C98-5E10-B3631D0D9C3D}"/>
              </a:ext>
            </a:extLst>
          </p:cNvPr>
          <p:cNvSpPr txBox="1">
            <a:spLocks noChangeArrowheads="1"/>
          </p:cNvSpPr>
          <p:nvPr/>
        </p:nvSpPr>
        <p:spPr>
          <a:xfrm>
            <a:off x="5741569" y="4185756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Discovering secrets added an extra layer of excitement and satisfaction.</a:t>
            </a:r>
          </a:p>
        </p:txBody>
      </p:sp>
      <p:pic>
        <p:nvPicPr>
          <p:cNvPr id="8194" name="Picture 2" descr="Steam Community :: :: Scrolling Doom Faces">
            <a:extLst>
              <a:ext uri="{FF2B5EF4-FFF2-40B4-BE49-F238E27FC236}">
                <a16:creationId xmlns:a16="http://schemas.microsoft.com/office/drawing/2014/main" id="{28336E27-2273-2AA4-EDB7-33D1505CE9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01" y="2083812"/>
            <a:ext cx="5526967" cy="414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1711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5C7E1-2AAD-C7CD-C7CB-22B9DCE11F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45E3A11A-5ED0-71AC-7B9C-98C54B0EDC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59B453-D8F8-74AA-D4A5-E759A0304F9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DAEF1F03-E1E5-AB71-111B-05D7CB0BD9E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B7BAC41A-4E7E-0780-6E95-D2AC995D8B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57275" y="943987"/>
            <a:ext cx="10496462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Varied elevations and platforms: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5DC7E6C9-701D-23D5-4BA4-71AA8CD7B2D9}"/>
              </a:ext>
            </a:extLst>
          </p:cNvPr>
          <p:cNvSpPr txBox="1">
            <a:spLocks noChangeArrowheads="1"/>
          </p:cNvSpPr>
          <p:nvPr/>
        </p:nvSpPr>
        <p:spPr>
          <a:xfrm>
            <a:off x="409576" y="1850989"/>
            <a:ext cx="5907373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Doom's levels featured diverse elevations and platforms, adding verticality to the gameplay.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33CDB1B4-83F9-66A5-B8D0-53FD101AEDE0}"/>
              </a:ext>
            </a:extLst>
          </p:cNvPr>
          <p:cNvSpPr txBox="1">
            <a:spLocks noChangeArrowheads="1"/>
          </p:cNvSpPr>
          <p:nvPr/>
        </p:nvSpPr>
        <p:spPr>
          <a:xfrm>
            <a:off x="409576" y="4286081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Stairs, lifts, and bridges were used to create multi-dimensional environments.</a:t>
            </a:r>
          </a:p>
        </p:txBody>
      </p:sp>
      <p:pic>
        <p:nvPicPr>
          <p:cNvPr id="3" name="Picture 2" descr="Steam Community :: Guide :: Secrets for Episode 3: Inferno">
            <a:extLst>
              <a:ext uri="{FF2B5EF4-FFF2-40B4-BE49-F238E27FC236}">
                <a16:creationId xmlns:a16="http://schemas.microsoft.com/office/drawing/2014/main" id="{9D1F1EFB-5FB4-D8A6-29BD-DAC429CABF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336" y="1850989"/>
            <a:ext cx="5797353" cy="4288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5493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F240E8-5533-6C01-4598-793DFAEB61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12EA926-B7A7-D56A-C87C-2E5F93D347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9E6A8637-D4A6-93DE-1FE0-4BEF2CCC37F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82B1CA-BD98-1E38-2331-1A012E4131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DOOM (1993) – FPS Levels are born.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Architectural Innovation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2A595C-8EBE-5411-AC3E-56EB2469DCD2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</p:spTree>
    <p:extLst>
      <p:ext uri="{BB962C8B-B14F-4D97-AF65-F5344CB8AC3E}">
        <p14:creationId xmlns:p14="http://schemas.microsoft.com/office/powerpoint/2010/main" val="3559848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FC945-5E96-8336-AC65-84E91D517D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67FACC9-F94A-9880-B697-222B772600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9EC9C4-BCC4-EB3E-23E3-88D88A06E54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1035160-0F4E-3777-466B-4439AA12218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835FAB2F-3C05-9515-CBF9-82233A3B44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25467" y="616109"/>
            <a:ext cx="5249573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The pseudo-3D rendering technique:</a:t>
            </a: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EEE0F425-AD4A-C72E-912A-CC612BD05EFE}"/>
              </a:ext>
            </a:extLst>
          </p:cNvPr>
          <p:cNvSpPr txBox="1">
            <a:spLocks noChangeArrowheads="1"/>
          </p:cNvSpPr>
          <p:nvPr/>
        </p:nvSpPr>
        <p:spPr>
          <a:xfrm>
            <a:off x="6272211" y="1928170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Doom utilized a unique pseudo-3D rendering technique based on ray casting.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61192096-E1B8-3129-5E39-0E35796634B2}"/>
              </a:ext>
            </a:extLst>
          </p:cNvPr>
          <p:cNvSpPr txBox="1">
            <a:spLocks noChangeArrowheads="1"/>
          </p:cNvSpPr>
          <p:nvPr/>
        </p:nvSpPr>
        <p:spPr>
          <a:xfrm>
            <a:off x="6010701" y="4440237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This technique simulated three-dimensional spaces using 2D graphics, achieving a groundbreaking effect.</a:t>
            </a:r>
          </a:p>
        </p:txBody>
      </p:sp>
      <p:pic>
        <p:nvPicPr>
          <p:cNvPr id="14338" name="Picture 2" descr="Raycasting (Doom like graphics) - PlayStation Development Network">
            <a:extLst>
              <a:ext uri="{FF2B5EF4-FFF2-40B4-BE49-F238E27FC236}">
                <a16:creationId xmlns:a16="http://schemas.microsoft.com/office/drawing/2014/main" id="{7F3317D9-0145-515E-36FB-DDF3232EDB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011" y="2733472"/>
            <a:ext cx="5566935" cy="2601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6152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099D9D-E92C-55AE-D73C-A1E0B9AAD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B0784513-E2A6-52FB-2ADD-3DCBE5B893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D3333A-909F-1F8B-24E7-34FA2549A49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347EB84E-0A39-C487-02EE-D76247E8D05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5290EE9D-077D-FBC9-306A-504953A327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4208" y="1110929"/>
            <a:ext cx="10496462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Use of simple geometric shapes in level construction: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57E2E45D-EF1D-C26E-E8AC-0C7ED1F96D11}"/>
              </a:ext>
            </a:extLst>
          </p:cNvPr>
          <p:cNvSpPr txBox="1">
            <a:spLocks noChangeArrowheads="1"/>
          </p:cNvSpPr>
          <p:nvPr/>
        </p:nvSpPr>
        <p:spPr>
          <a:xfrm>
            <a:off x="5741570" y="1920394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Levels were constructed using basic geometric shapes like rectangles and sectors.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315A6542-1F2C-2C98-5E10-B3631D0D9C3D}"/>
              </a:ext>
            </a:extLst>
          </p:cNvPr>
          <p:cNvSpPr txBox="1">
            <a:spLocks noChangeArrowheads="1"/>
          </p:cNvSpPr>
          <p:nvPr/>
        </p:nvSpPr>
        <p:spPr>
          <a:xfrm>
            <a:off x="5741570" y="3840788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Despite simplicity, these elements were strategically combined to create visually interesting and complex environments.</a:t>
            </a:r>
          </a:p>
        </p:txBody>
      </p:sp>
      <p:pic>
        <p:nvPicPr>
          <p:cNvPr id="15362" name="Picture 2" descr="The Ultimate DOOM - Screenshot #21 (DOS)">
            <a:extLst>
              <a:ext uri="{FF2B5EF4-FFF2-40B4-BE49-F238E27FC236}">
                <a16:creationId xmlns:a16="http://schemas.microsoft.com/office/drawing/2014/main" id="{E103C7BA-7AFE-B769-F12E-FF256EA253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82" y="2203200"/>
            <a:ext cx="5286815" cy="3965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2848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5C7E1-2AAD-C7CD-C7CB-22B9DCE11F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45E3A11A-5ED0-71AC-7B9C-98C54B0EDC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59B453-D8F8-74AA-D4A5-E759A0304F9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DAEF1F03-E1E5-AB71-111B-05D7CB0BD9E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B7BAC41A-4E7E-0780-6E95-D2AC995D8B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96709" y="1119542"/>
            <a:ext cx="9397236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Incorporation of stairs, bridges, and varying floor heights: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5DC7E6C9-701D-23D5-4BA4-71AA8CD7B2D9}"/>
              </a:ext>
            </a:extLst>
          </p:cNvPr>
          <p:cNvSpPr txBox="1">
            <a:spLocks noChangeArrowheads="1"/>
          </p:cNvSpPr>
          <p:nvPr/>
        </p:nvSpPr>
        <p:spPr>
          <a:xfrm>
            <a:off x="5876521" y="1830878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Stairs and bridges added a dynamic element to level design, allowing for changes in elevation.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33CDB1B4-83F9-66A5-B8D0-53FD101AEDE0}"/>
              </a:ext>
            </a:extLst>
          </p:cNvPr>
          <p:cNvSpPr txBox="1">
            <a:spLocks noChangeArrowheads="1"/>
          </p:cNvSpPr>
          <p:nvPr/>
        </p:nvSpPr>
        <p:spPr>
          <a:xfrm>
            <a:off x="499474" y="4504507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Varying floor heights contributed to a sense of depth, enhancing the illusion of a 3D space.</a:t>
            </a:r>
          </a:p>
        </p:txBody>
      </p:sp>
      <p:pic>
        <p:nvPicPr>
          <p:cNvPr id="16386" name="Picture 2" descr="Questions Regarding Verticality - WAD Discussion - Doomworld">
            <a:extLst>
              <a:ext uri="{FF2B5EF4-FFF2-40B4-BE49-F238E27FC236}">
                <a16:creationId xmlns:a16="http://schemas.microsoft.com/office/drawing/2014/main" id="{7C77ED60-DE04-3B4F-B1F3-C391B6265C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0773" y="3937845"/>
            <a:ext cx="4307920" cy="276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Doom 2: The Hell's Chasm - It's All About Verticality - WIP - WAD Releases  &amp; Development - Doomworld">
            <a:extLst>
              <a:ext uri="{FF2B5EF4-FFF2-40B4-BE49-F238E27FC236}">
                <a16:creationId xmlns:a16="http://schemas.microsoft.com/office/drawing/2014/main" id="{9BC99694-779D-2697-4793-DE68E0A4E7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933" y="2115663"/>
            <a:ext cx="3639281" cy="2309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52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F240E8-5533-6C01-4598-793DFAEB61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12EA926-B7A7-D56A-C87C-2E5F93D347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9E6A8637-D4A6-93DE-1FE0-4BEF2CCC37F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82B1CA-BD98-1E38-2331-1A012E4131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DOOM (1993) – FPS Levels are born.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Atmosphere and Ambience of Doom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2A595C-8EBE-5411-AC3E-56EB2469DCD2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</p:spTree>
    <p:extLst>
      <p:ext uri="{BB962C8B-B14F-4D97-AF65-F5344CB8AC3E}">
        <p14:creationId xmlns:p14="http://schemas.microsoft.com/office/powerpoint/2010/main" val="1337496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FC945-5E96-8336-AC65-84E91D517D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67FACC9-F94A-9880-B697-222B772600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9EC9C4-BCC4-EB3E-23E3-88D88A06E54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1035160-0F4E-3777-466B-4439AA12218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835FAB2F-3C05-9515-CBF9-82233A3B44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78478" y="235254"/>
            <a:ext cx="5249573" cy="11398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Lighting and shadows</a:t>
            </a: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EEE0F425-AD4A-C72E-912A-CC612BD05EFE}"/>
              </a:ext>
            </a:extLst>
          </p:cNvPr>
          <p:cNvSpPr txBox="1">
            <a:spLocks noChangeArrowheads="1"/>
          </p:cNvSpPr>
          <p:nvPr/>
        </p:nvSpPr>
        <p:spPr>
          <a:xfrm>
            <a:off x="345837" y="1312549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Lighting effects were used to create atmospheres ranging from eerie darkness to intense brightness.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61192096-E1B8-3129-5E39-0E35796634B2}"/>
              </a:ext>
            </a:extLst>
          </p:cNvPr>
          <p:cNvSpPr txBox="1">
            <a:spLocks noChangeArrowheads="1"/>
          </p:cNvSpPr>
          <p:nvPr/>
        </p:nvSpPr>
        <p:spPr>
          <a:xfrm>
            <a:off x="5857064" y="4745037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Strategic use of shadows heightened the game's suspense and horror elements.</a:t>
            </a:r>
          </a:p>
        </p:txBody>
      </p:sp>
      <p:pic>
        <p:nvPicPr>
          <p:cNvPr id="19458" name="Picture 2" descr="Doom on the Horizon | The Artistry in Abandoning the Vertical Axis  [updated] - Doom General - Doomworld">
            <a:extLst>
              <a:ext uri="{FF2B5EF4-FFF2-40B4-BE49-F238E27FC236}">
                <a16:creationId xmlns:a16="http://schemas.microsoft.com/office/drawing/2014/main" id="{FD57B1AE-23B7-44F8-738A-4D1D1F4301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0773" y="1507338"/>
            <a:ext cx="4710316" cy="3105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Doom on the Horizon | The Artistry in Abandoning the Vertical Axis  [updated] - Doom General - Doomworld">
            <a:extLst>
              <a:ext uri="{FF2B5EF4-FFF2-40B4-BE49-F238E27FC236}">
                <a16:creationId xmlns:a16="http://schemas.microsoft.com/office/drawing/2014/main" id="{C79A3080-74A0-0E5C-1C56-261D57B829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73" y="3432074"/>
            <a:ext cx="5203953" cy="319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357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099D9D-E92C-55AE-D73C-A1E0B9AAD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B0784513-E2A6-52FB-2ADD-3DCBE5B893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D3333A-909F-1F8B-24E7-34FA2549A49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347EB84E-0A39-C487-02EE-D76247E8D05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5290EE9D-077D-FBC9-306A-504953A327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4208" y="1110929"/>
            <a:ext cx="10496462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The impact of ambient sounds and music on player experience: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57E2E45D-EF1D-C26E-E8AC-0C7ED1F96D11}"/>
              </a:ext>
            </a:extLst>
          </p:cNvPr>
          <p:cNvSpPr txBox="1">
            <a:spLocks noChangeArrowheads="1"/>
          </p:cNvSpPr>
          <p:nvPr/>
        </p:nvSpPr>
        <p:spPr>
          <a:xfrm>
            <a:off x="5741570" y="1920394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The use of ambient sounds, such as creaking doors and distant growls, enhanced immersion.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315A6542-1F2C-2C98-5E10-B3631D0D9C3D}"/>
              </a:ext>
            </a:extLst>
          </p:cNvPr>
          <p:cNvSpPr txBox="1">
            <a:spLocks noChangeArrowheads="1"/>
          </p:cNvSpPr>
          <p:nvPr/>
        </p:nvSpPr>
        <p:spPr>
          <a:xfrm>
            <a:off x="5741570" y="4185756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Bobby Prince's iconic soundtrack complemented the game's atmosphere, setting the tone for each level.</a:t>
            </a:r>
          </a:p>
        </p:txBody>
      </p:sp>
      <p:pic>
        <p:nvPicPr>
          <p:cNvPr id="18434" name="Picture 2" descr="skeleton roller-coaster Blank Template - Imgflip">
            <a:extLst>
              <a:ext uri="{FF2B5EF4-FFF2-40B4-BE49-F238E27FC236}">
                <a16:creationId xmlns:a16="http://schemas.microsoft.com/office/drawing/2014/main" id="{91F07054-9FFC-1701-22BD-B204EDAF24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183" y="2081719"/>
            <a:ext cx="3797094" cy="4623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972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5C7E1-2AAD-C7CD-C7CB-22B9DCE11F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45E3A11A-5ED0-71AC-7B9C-98C54B0EDC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59B453-D8F8-74AA-D4A5-E759A0304F9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DAEF1F03-E1E5-AB71-111B-05D7CB0BD9E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B7BAC41A-4E7E-0780-6E95-D2AC995D8B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96709" y="1119542"/>
            <a:ext cx="9397236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Consistent thematic elements contributing to the game's atmosphere: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5DC7E6C9-701D-23D5-4BA4-71AA8CD7B2D9}"/>
              </a:ext>
            </a:extLst>
          </p:cNvPr>
          <p:cNvSpPr txBox="1">
            <a:spLocks noChangeArrowheads="1"/>
          </p:cNvSpPr>
          <p:nvPr/>
        </p:nvSpPr>
        <p:spPr>
          <a:xfrm>
            <a:off x="390121" y="2092021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Doom maintained thematic consistency with demonic imagery, hellish landscapes, and futuristic architecture.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33CDB1B4-83F9-66A5-B8D0-53FD101AEDE0}"/>
              </a:ext>
            </a:extLst>
          </p:cNvPr>
          <p:cNvSpPr txBox="1">
            <a:spLocks noChangeArrowheads="1"/>
          </p:cNvSpPr>
          <p:nvPr/>
        </p:nvSpPr>
        <p:spPr>
          <a:xfrm>
            <a:off x="499474" y="4265139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This consistency created a coherent and memorable game world.</a:t>
            </a:r>
          </a:p>
        </p:txBody>
      </p:sp>
      <p:pic>
        <p:nvPicPr>
          <p:cNvPr id="20482" name="Picture 2" descr="Doom E2M7 looks abstract? | Asperger's &amp; Autism Community - Wrong Planet">
            <a:extLst>
              <a:ext uri="{FF2B5EF4-FFF2-40B4-BE49-F238E27FC236}">
                <a16:creationId xmlns:a16="http://schemas.microsoft.com/office/drawing/2014/main" id="{24A6D8F9-EB8F-464D-1EBC-33BCF96D2C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074" y="2111932"/>
            <a:ext cx="6096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650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F240E8-5533-6C01-4598-793DFAEB61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12EA926-B7A7-D56A-C87C-2E5F93D347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9E6A8637-D4A6-93DE-1FE0-4BEF2CCC37F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82B1CA-BD98-1E38-2331-1A012E4131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DOOM (1993) – FPS Levels are born.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Combat Dynamics in Doom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2A595C-8EBE-5411-AC3E-56EB2469DCD2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6146" name="Picture 2" descr="Doom Sprite History - Doom General - Doomworld">
            <a:extLst>
              <a:ext uri="{FF2B5EF4-FFF2-40B4-BE49-F238E27FC236}">
                <a16:creationId xmlns:a16="http://schemas.microsoft.com/office/drawing/2014/main" id="{32D7F6F2-597E-CBBF-B156-F63185A00E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542" y="3465972"/>
            <a:ext cx="3544428" cy="3544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3DAB01F-B3D0-DA74-07EF-03C5E59FDC2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2025" y="3465972"/>
            <a:ext cx="3830399" cy="3402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1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FC945-5E96-8336-AC65-84E91D517D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67FACC9-F94A-9880-B697-222B772600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9EC9C4-BCC4-EB3E-23E3-88D88A06E54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1035160-0F4E-3777-466B-4439AA12218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835FAB2F-3C05-9515-CBF9-82233A3B44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58207" y="605682"/>
            <a:ext cx="5249573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Strategic enemy placement for engaging encounters: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EEE0F425-AD4A-C72E-912A-CC612BD05EFE}"/>
              </a:ext>
            </a:extLst>
          </p:cNvPr>
          <p:cNvSpPr txBox="1">
            <a:spLocks noChangeArrowheads="1"/>
          </p:cNvSpPr>
          <p:nvPr/>
        </p:nvSpPr>
        <p:spPr>
          <a:xfrm>
            <a:off x="410283" y="1584113"/>
            <a:ext cx="5444125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Enemy placement was carefully designed to challenge players strategically.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61192096-E1B8-3129-5E39-0E35796634B2}"/>
              </a:ext>
            </a:extLst>
          </p:cNvPr>
          <p:cNvSpPr txBox="1">
            <a:spLocks noChangeArrowheads="1"/>
          </p:cNvSpPr>
          <p:nvPr/>
        </p:nvSpPr>
        <p:spPr>
          <a:xfrm>
            <a:off x="337802" y="3914706"/>
            <a:ext cx="5605797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Encounters were crafted to evoke tension and excitement, requiring players to think on their feet.</a:t>
            </a:r>
          </a:p>
        </p:txBody>
      </p:sp>
      <p:pic>
        <p:nvPicPr>
          <p:cNvPr id="13314" name="Picture 2" descr="DOOM (1993) Screenshots">
            <a:extLst>
              <a:ext uri="{FF2B5EF4-FFF2-40B4-BE49-F238E27FC236}">
                <a16:creationId xmlns:a16="http://schemas.microsoft.com/office/drawing/2014/main" id="{2F0FC619-EFE1-976F-BA11-84639F1E7F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599" y="2283551"/>
            <a:ext cx="5802528" cy="3262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4668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099D9D-E92C-55AE-D73C-A1E0B9AAD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B0784513-E2A6-52FB-2ADD-3DCBE5B893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D3333A-909F-1F8B-24E7-34FA2549A49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347EB84E-0A39-C487-02EE-D76247E8D05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5290EE9D-077D-FBC9-306A-504953A327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4208" y="1110929"/>
            <a:ext cx="10496462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Variation in enemy types and difficulty levels: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57E2E45D-EF1D-C26E-E8AC-0C7ED1F96D11}"/>
              </a:ext>
            </a:extLst>
          </p:cNvPr>
          <p:cNvSpPr txBox="1">
            <a:spLocks noChangeArrowheads="1"/>
          </p:cNvSpPr>
          <p:nvPr/>
        </p:nvSpPr>
        <p:spPr>
          <a:xfrm>
            <a:off x="3181561" y="2950504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Doom featured a diverse array of enemies, each with distinct abilities and behaviours.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315A6542-1F2C-2C98-5E10-B3631D0D9C3D}"/>
              </a:ext>
            </a:extLst>
          </p:cNvPr>
          <p:cNvSpPr txBox="1">
            <a:spLocks noChangeArrowheads="1"/>
          </p:cNvSpPr>
          <p:nvPr/>
        </p:nvSpPr>
        <p:spPr>
          <a:xfrm>
            <a:off x="5741570" y="3840788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3600" dirty="0">
              <a:solidFill>
                <a:schemeClr val="bg1"/>
              </a:solidFill>
            </a:endParaRPr>
          </a:p>
        </p:txBody>
      </p:sp>
      <p:pic>
        <p:nvPicPr>
          <p:cNvPr id="3" name="Picture 2" descr="Icon for DOOM by kendotlibero">
            <a:extLst>
              <a:ext uri="{FF2B5EF4-FFF2-40B4-BE49-F238E27FC236}">
                <a16:creationId xmlns:a16="http://schemas.microsoft.com/office/drawing/2014/main" id="{F82F5464-06AB-7FBD-1B84-9A71AF78D1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1" y="1869053"/>
            <a:ext cx="2620489" cy="2620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Sprites – magnushoff.com">
            <a:extLst>
              <a:ext uri="{FF2B5EF4-FFF2-40B4-BE49-F238E27FC236}">
                <a16:creationId xmlns:a16="http://schemas.microsoft.com/office/drawing/2014/main" id="{FED19C7C-93B3-09E1-4D98-90DBA0BA40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9104" y="235254"/>
            <a:ext cx="2187520" cy="364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Lost Soul (Doom) | Doom Wiki | Fandom">
            <a:extLst>
              <a:ext uri="{FF2B5EF4-FFF2-40B4-BE49-F238E27FC236}">
                <a16:creationId xmlns:a16="http://schemas.microsoft.com/office/drawing/2014/main" id="{883D4BB2-10BF-0829-996B-5F877E4343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7276" y="3273104"/>
            <a:ext cx="3209925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VGJUNK: THE DEMONS OF DOOM">
            <a:extLst>
              <a:ext uri="{FF2B5EF4-FFF2-40B4-BE49-F238E27FC236}">
                <a16:creationId xmlns:a16="http://schemas.microsoft.com/office/drawing/2014/main" id="{08FAC262-399A-A116-37BD-C253F9743E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208" y="4323490"/>
            <a:ext cx="3380816" cy="2600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8" name="Picture 10" descr="DOOM Sprites for VX Ace – Distant Pillars">
            <a:extLst>
              <a:ext uri="{FF2B5EF4-FFF2-40B4-BE49-F238E27FC236}">
                <a16:creationId xmlns:a16="http://schemas.microsoft.com/office/drawing/2014/main" id="{E6F6219F-C01C-BF81-27D6-5D0B07D923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263" y="4468064"/>
            <a:ext cx="3221975" cy="2422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0" name="Picture 12" descr="Baron of Hell (Doom) | Doom Wiki | Fandom">
            <a:extLst>
              <a:ext uri="{FF2B5EF4-FFF2-40B4-BE49-F238E27FC236}">
                <a16:creationId xmlns:a16="http://schemas.microsoft.com/office/drawing/2014/main" id="{49755712-7ACB-ADD2-4A53-5EFF42E519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098" y="4489542"/>
            <a:ext cx="1564936" cy="23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782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5C7E1-2AAD-C7CD-C7CB-22B9DCE11F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45E3A11A-5ED0-71AC-7B9C-98C54B0EDC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59B453-D8F8-74AA-D4A5-E759A0304F9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DAEF1F03-E1E5-AB71-111B-05D7CB0BD9E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B7BAC41A-4E7E-0780-6E95-D2AC995D8B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96709" y="1119542"/>
            <a:ext cx="9397236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Balancing intense combat with moments of respite: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5DC7E6C9-701D-23D5-4BA4-71AA8CD7B2D9}"/>
              </a:ext>
            </a:extLst>
          </p:cNvPr>
          <p:cNvSpPr txBox="1">
            <a:spLocks noChangeArrowheads="1"/>
          </p:cNvSpPr>
          <p:nvPr/>
        </p:nvSpPr>
        <p:spPr>
          <a:xfrm>
            <a:off x="5876521" y="1830878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Intense combat sequences were balanced with moments of exploration and quieter periods.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33CDB1B4-83F9-66A5-B8D0-53FD101AEDE0}"/>
              </a:ext>
            </a:extLst>
          </p:cNvPr>
          <p:cNvSpPr txBox="1">
            <a:spLocks noChangeArrowheads="1"/>
          </p:cNvSpPr>
          <p:nvPr/>
        </p:nvSpPr>
        <p:spPr>
          <a:xfrm>
            <a:off x="5943611" y="4158153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This pacing created a rollercoaster of emotions, keeping players invested in the overall experience.</a:t>
            </a:r>
          </a:p>
        </p:txBody>
      </p:sp>
      <p:pic>
        <p:nvPicPr>
          <p:cNvPr id="24580" name="Picture 4" descr="Steam Community :: Guide :: Secrets Guide for Episode 1: Knee-Deep in the  Dead">
            <a:extLst>
              <a:ext uri="{FF2B5EF4-FFF2-40B4-BE49-F238E27FC236}">
                <a16:creationId xmlns:a16="http://schemas.microsoft.com/office/drawing/2014/main" id="{6931685E-2E10-D378-4421-ACF884D890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635" y="2134688"/>
            <a:ext cx="5635886" cy="4226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3527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F240E8-5533-6C01-4598-793DFAEB61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12EA926-B7A7-D56A-C87C-2E5F93D347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9E6A8637-D4A6-93DE-1FE0-4BEF2CCC37F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82B1CA-BD98-1E38-2331-1A012E4131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DOOM (1993) – FPS Levels are born.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Rewards for Exploration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2A595C-8EBE-5411-AC3E-56EB2469DCD2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</p:spTree>
    <p:extLst>
      <p:ext uri="{BB962C8B-B14F-4D97-AF65-F5344CB8AC3E}">
        <p14:creationId xmlns:p14="http://schemas.microsoft.com/office/powerpoint/2010/main" val="176819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FC945-5E96-8336-AC65-84E91D517D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67FACC9-F94A-9880-B697-222B772600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9EC9C4-BCC4-EB3E-23E3-88D88A06E54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1035160-0F4E-3777-466B-4439AA12218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835FAB2F-3C05-9515-CBF9-82233A3B44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31531" y="764026"/>
            <a:ext cx="7387925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Exploration as a key component of Doom's level design: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EEE0F425-AD4A-C72E-912A-CC612BD05EFE}"/>
              </a:ext>
            </a:extLst>
          </p:cNvPr>
          <p:cNvSpPr txBox="1">
            <a:spLocks noChangeArrowheads="1"/>
          </p:cNvSpPr>
          <p:nvPr/>
        </p:nvSpPr>
        <p:spPr>
          <a:xfrm>
            <a:off x="499474" y="1957353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Players were encouraged to explore beyond the main path to discover hidden secrets and pathways.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61192096-E1B8-3129-5E39-0E35796634B2}"/>
              </a:ext>
            </a:extLst>
          </p:cNvPr>
          <p:cNvSpPr txBox="1">
            <a:spLocks noChangeArrowheads="1"/>
          </p:cNvSpPr>
          <p:nvPr/>
        </p:nvSpPr>
        <p:spPr>
          <a:xfrm>
            <a:off x="998948" y="4310838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This exploration added depth to the gameplay, rewarding players for curiosity.</a:t>
            </a:r>
          </a:p>
        </p:txBody>
      </p:sp>
      <p:pic>
        <p:nvPicPr>
          <p:cNvPr id="21506" name="Picture 2" descr="Doom II's final secret is found after 24 years | Rock Paper Shotgun">
            <a:extLst>
              <a:ext uri="{FF2B5EF4-FFF2-40B4-BE49-F238E27FC236}">
                <a16:creationId xmlns:a16="http://schemas.microsoft.com/office/drawing/2014/main" id="{6F39BDC5-499F-A16D-BBFD-5FC0D69C5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900" y="1903851"/>
            <a:ext cx="4706973" cy="4706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9686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099D9D-E92C-55AE-D73C-A1E0B9AAD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B0784513-E2A6-52FB-2ADD-3DCBE5B893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D3333A-909F-1F8B-24E7-34FA2549A49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347EB84E-0A39-C487-02EE-D76247E8D05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5290EE9D-077D-FBC9-306A-504953A327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4208" y="1110929"/>
            <a:ext cx="10496462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Concealed rooms, hidden passages, and their rewards: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57E2E45D-EF1D-C26E-E8AC-0C7ED1F96D11}"/>
              </a:ext>
            </a:extLst>
          </p:cNvPr>
          <p:cNvSpPr txBox="1">
            <a:spLocks noChangeArrowheads="1"/>
          </p:cNvSpPr>
          <p:nvPr/>
        </p:nvSpPr>
        <p:spPr>
          <a:xfrm>
            <a:off x="411120" y="2246481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Hidden rooms contained valuable items, weapons, and power-ups.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315A6542-1F2C-2C98-5E10-B3631D0D9C3D}"/>
              </a:ext>
            </a:extLst>
          </p:cNvPr>
          <p:cNvSpPr txBox="1">
            <a:spLocks noChangeArrowheads="1"/>
          </p:cNvSpPr>
          <p:nvPr/>
        </p:nvSpPr>
        <p:spPr>
          <a:xfrm>
            <a:off x="5741570" y="3840788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3600" dirty="0">
              <a:solidFill>
                <a:schemeClr val="bg1"/>
              </a:solidFill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C97B4332-2431-3827-96C1-4BE71020E9DD}"/>
              </a:ext>
            </a:extLst>
          </p:cNvPr>
          <p:cNvSpPr txBox="1">
            <a:spLocks noChangeArrowheads="1"/>
          </p:cNvSpPr>
          <p:nvPr/>
        </p:nvSpPr>
        <p:spPr>
          <a:xfrm>
            <a:off x="411120" y="4098318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Discovering these rewards provided players with a sense of accomplishment and advantage in subsequent challenges.</a:t>
            </a:r>
          </a:p>
        </p:txBody>
      </p:sp>
      <p:pic>
        <p:nvPicPr>
          <p:cNvPr id="22530" name="Picture 2" descr="Doom II level 27, Monster Condo: 'Impossible' Secret - YouTube">
            <a:extLst>
              <a:ext uri="{FF2B5EF4-FFF2-40B4-BE49-F238E27FC236}">
                <a16:creationId xmlns:a16="http://schemas.microsoft.com/office/drawing/2014/main" id="{659D1B70-EBDA-B480-2FDC-30547F22C7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50" r="15141"/>
          <a:stretch/>
        </p:blipFill>
        <p:spPr bwMode="auto">
          <a:xfrm>
            <a:off x="6420936" y="1876910"/>
            <a:ext cx="5501933" cy="4407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4124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5C7E1-2AAD-C7CD-C7CB-22B9DCE11F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45E3A11A-5ED0-71AC-7B9C-98C54B0EDC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59B453-D8F8-74AA-D4A5-E759A0304F9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DAEF1F03-E1E5-AB71-111B-05D7CB0BD9E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B7BAC41A-4E7E-0780-6E95-D2AC995D8B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96709" y="1119542"/>
            <a:ext cx="9397236" cy="11398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Easter eggs and references to enhance player engagement:</a:t>
            </a:r>
            <a:br>
              <a:rPr lang="en-GB" altLang="en-US" b="1" u="sng" dirty="0">
                <a:solidFill>
                  <a:schemeClr val="bg1"/>
                </a:solidFill>
              </a:rPr>
            </a:br>
            <a:endParaRPr lang="en-GB" altLang="en-US" b="1" u="sng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5DC7E6C9-701D-23D5-4BA4-71AA8CD7B2D9}"/>
              </a:ext>
            </a:extLst>
          </p:cNvPr>
          <p:cNvSpPr txBox="1">
            <a:spLocks noChangeArrowheads="1"/>
          </p:cNvSpPr>
          <p:nvPr/>
        </p:nvSpPr>
        <p:spPr>
          <a:xfrm>
            <a:off x="499473" y="2174875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Doom included Easter eggs and nods to pop culture, adding a layer of fun for players.</a:t>
            </a:r>
          </a:p>
        </p:txBody>
      </p:sp>
      <p:sp>
        <p:nvSpPr>
          <p:cNvPr id="2" name="Rectangle 1027">
            <a:extLst>
              <a:ext uri="{FF2B5EF4-FFF2-40B4-BE49-F238E27FC236}">
                <a16:creationId xmlns:a16="http://schemas.microsoft.com/office/drawing/2014/main" id="{33CDB1B4-83F9-66A5-B8D0-53FD101AEDE0}"/>
              </a:ext>
            </a:extLst>
          </p:cNvPr>
          <p:cNvSpPr txBox="1">
            <a:spLocks noChangeArrowheads="1"/>
          </p:cNvSpPr>
          <p:nvPr/>
        </p:nvSpPr>
        <p:spPr>
          <a:xfrm>
            <a:off x="499474" y="4265139"/>
            <a:ext cx="6181299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These hidden references contributed to the game's cultural impact and replay value.</a:t>
            </a:r>
          </a:p>
        </p:txBody>
      </p:sp>
      <p:pic>
        <p:nvPicPr>
          <p:cNvPr id="23554" name="Picture 2">
            <a:extLst>
              <a:ext uri="{FF2B5EF4-FFF2-40B4-BE49-F238E27FC236}">
                <a16:creationId xmlns:a16="http://schemas.microsoft.com/office/drawing/2014/main" id="{3078BB45-8AA8-C8C2-E59A-2F1AD5F56F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105" y="2174875"/>
            <a:ext cx="5785319" cy="361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24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5C7E1-2AAD-C7CD-C7CB-22B9DCE11F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45E3A11A-5ED0-71AC-7B9C-98C54B0EDC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59B453-D8F8-74AA-D4A5-E759A0304F9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DAEF1F03-E1E5-AB71-111B-05D7CB0BD9E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Rectangle 1026">
            <a:extLst>
              <a:ext uri="{FF2B5EF4-FFF2-40B4-BE49-F238E27FC236}">
                <a16:creationId xmlns:a16="http://schemas.microsoft.com/office/drawing/2014/main" id="{B7BAC41A-4E7E-0780-6E95-D2AC995D8B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96709" y="1119542"/>
            <a:ext cx="9397236" cy="11398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u="sng" dirty="0">
                <a:solidFill>
                  <a:schemeClr val="bg1"/>
                </a:solidFill>
              </a:rPr>
              <a:t>Summary:</a:t>
            </a: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5DC7E6C9-701D-23D5-4BA4-71AA8CD7B2D9}"/>
              </a:ext>
            </a:extLst>
          </p:cNvPr>
          <p:cNvSpPr txBox="1">
            <a:spLocks noChangeArrowheads="1"/>
          </p:cNvSpPr>
          <p:nvPr/>
        </p:nvSpPr>
        <p:spPr>
          <a:xfrm>
            <a:off x="1490097" y="2174875"/>
            <a:ext cx="10173368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In summary, Doom's impact on the game design industry is multifaceted, ranging from technical innovation to cultural significance and educational value. Its influence continues to shape the industry, and Doom remains a foundational title in the history of video games and level design in particular!</a:t>
            </a:r>
          </a:p>
          <a:p>
            <a:endParaRPr lang="en-GB" altLang="en-US" sz="3600" dirty="0">
              <a:solidFill>
                <a:schemeClr val="bg1"/>
              </a:solidFill>
            </a:endParaRPr>
          </a:p>
          <a:p>
            <a:endParaRPr lang="en-GB" altLang="en-US" sz="3600" dirty="0">
              <a:solidFill>
                <a:schemeClr val="bg1"/>
              </a:solidFill>
            </a:endParaRPr>
          </a:p>
          <a:p>
            <a:endParaRPr lang="en-GB" altLang="en-US" sz="3600" dirty="0">
              <a:solidFill>
                <a:schemeClr val="bg1"/>
              </a:solidFill>
            </a:endParaRPr>
          </a:p>
          <a:p>
            <a:endParaRPr lang="en-GB" altLang="en-U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311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0975D0-C939-AE44-C241-A474D416B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981C121D-5E33-4CA1-22F7-F723C67953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8FD4-70C9-35EE-D436-CB3CDBC31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ANY QUESTIONS?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B8A2037E-707F-4FBC-F8C9-D48F1AFCF8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245D571-F8E6-9D88-05F0-111E2AE2B3F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</p:spTree>
    <p:extLst>
      <p:ext uri="{BB962C8B-B14F-4D97-AF65-F5344CB8AC3E}">
        <p14:creationId xmlns:p14="http://schemas.microsoft.com/office/powerpoint/2010/main" val="2308753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E042AAC3-6981-4542-B640-55A9FD4646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SAVE YOUR WORK</a:t>
            </a: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AND SAVE IT OFTEN!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38201" y="1330325"/>
            <a:ext cx="5021910" cy="7333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>
                <a:solidFill>
                  <a:srgbClr val="FFC000"/>
                </a:solidFill>
              </a:rPr>
              <a:t>Remember, </a:t>
            </a:r>
            <a:r>
              <a:rPr lang="en-GB" sz="3600" b="1" u="sng" dirty="0">
                <a:solidFill>
                  <a:srgbClr val="FFC000"/>
                </a:solidFill>
              </a:rPr>
              <a:t>as ALWAYS</a:t>
            </a:r>
            <a:r>
              <a:rPr lang="en-GB" sz="3600" b="1" dirty="0">
                <a:solidFill>
                  <a:srgbClr val="FFC000"/>
                </a:solidFill>
              </a:rPr>
              <a:t>:</a:t>
            </a:r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BED2ED00-3429-45E5-9038-B09D15588D0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8829DA7-17B1-B997-CFCE-555CB5ABAB7A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DOOM (1993) – FPS Levels are born.</a:t>
            </a:r>
          </a:p>
        </p:txBody>
      </p:sp>
    </p:spTree>
    <p:extLst>
      <p:ext uri="{BB962C8B-B14F-4D97-AF65-F5344CB8AC3E}">
        <p14:creationId xmlns:p14="http://schemas.microsoft.com/office/powerpoint/2010/main" val="324033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1710</TotalTime>
  <Words>1621</Words>
  <Application>Microsoft Office PowerPoint</Application>
  <PresentationFormat>Widescreen</PresentationFormat>
  <Paragraphs>207</Paragraphs>
  <Slides>36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Arial</vt:lpstr>
      <vt:lpstr>Calibri</vt:lpstr>
      <vt:lpstr>Calibri Light</vt:lpstr>
      <vt:lpstr>Century Gothic</vt:lpstr>
      <vt:lpstr>Office Theme</vt:lpstr>
      <vt:lpstr>PowerPoint Presentation</vt:lpstr>
      <vt:lpstr>PowerPoint Presentation</vt:lpstr>
      <vt:lpstr>Brief overview of Doom's release in 1993:</vt:lpstr>
      <vt:lpstr>Significance of Doom in the gaming industry: </vt:lpstr>
      <vt:lpstr>The impact of its level design on subsequent games: </vt:lpstr>
      <vt:lpstr>PowerPoint Presentation</vt:lpstr>
      <vt:lpstr>The gaming landscape in the early '90s: </vt:lpstr>
      <vt:lpstr>Emergence of the first-person shooter (FPS) genre: </vt:lpstr>
      <vt:lpstr>Doom's contribution to the evolution of gaming: </vt:lpstr>
      <vt:lpstr>PowerPoint Presentation</vt:lpstr>
      <vt:lpstr>Discussion on hardware limitations in the early '90s:</vt:lpstr>
      <vt:lpstr>The role of technological challenges in shaping level design: </vt:lpstr>
      <vt:lpstr>Creative solutions employed by the development team: </vt:lpstr>
      <vt:lpstr>PowerPoint Presentation</vt:lpstr>
      <vt:lpstr>Detailed exploration of maze-like layouts: </vt:lpstr>
      <vt:lpstr>Hidden passages and secrets: </vt:lpstr>
      <vt:lpstr>Varied elevations and platforms: </vt:lpstr>
      <vt:lpstr>PowerPoint Presentation</vt:lpstr>
      <vt:lpstr>The pseudo-3D rendering technique:</vt:lpstr>
      <vt:lpstr>Use of simple geometric shapes in level construction: </vt:lpstr>
      <vt:lpstr>Incorporation of stairs, bridges, and varying floor heights: </vt:lpstr>
      <vt:lpstr>PowerPoint Presentation</vt:lpstr>
      <vt:lpstr>Lighting and shadows</vt:lpstr>
      <vt:lpstr>The impact of ambient sounds and music on player experience: </vt:lpstr>
      <vt:lpstr>Consistent thematic elements contributing to the game's atmosphere: </vt:lpstr>
      <vt:lpstr>PowerPoint Presentation</vt:lpstr>
      <vt:lpstr>Strategic enemy placement for engaging encounters: </vt:lpstr>
      <vt:lpstr>Variation in enemy types and difficulty levels: </vt:lpstr>
      <vt:lpstr>Balancing intense combat with moments of respite: </vt:lpstr>
      <vt:lpstr>PowerPoint Presentation</vt:lpstr>
      <vt:lpstr>Exploration as a key component of Doom's level design: </vt:lpstr>
      <vt:lpstr>Concealed rooms, hidden passages, and their rewards: </vt:lpstr>
      <vt:lpstr>Easter eggs and references to enhance player engagement: </vt:lpstr>
      <vt:lpstr>Summary: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Adam Head</dc:creator>
  <cp:lastModifiedBy>Adam Head</cp:lastModifiedBy>
  <cp:revision>112</cp:revision>
  <dcterms:created xsi:type="dcterms:W3CDTF">2016-10-04T14:07:26Z</dcterms:created>
  <dcterms:modified xsi:type="dcterms:W3CDTF">2024-03-11T02:16:21Z</dcterms:modified>
</cp:coreProperties>
</file>