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3" r:id="rId1"/>
  </p:sldMasterIdLst>
  <p:notesMasterIdLst>
    <p:notesMasterId r:id="rId35"/>
  </p:notesMasterIdLst>
  <p:handoutMasterIdLst>
    <p:handoutMasterId r:id="rId36"/>
  </p:handoutMasterIdLst>
  <p:sldIdLst>
    <p:sldId id="256" r:id="rId2"/>
    <p:sldId id="266" r:id="rId3"/>
    <p:sldId id="292" r:id="rId4"/>
    <p:sldId id="285" r:id="rId5"/>
    <p:sldId id="297" r:id="rId6"/>
    <p:sldId id="286" r:id="rId7"/>
    <p:sldId id="287" r:id="rId8"/>
    <p:sldId id="294" r:id="rId9"/>
    <p:sldId id="288" r:id="rId10"/>
    <p:sldId id="301" r:id="rId11"/>
    <p:sldId id="302" r:id="rId12"/>
    <p:sldId id="303" r:id="rId13"/>
    <p:sldId id="265" r:id="rId14"/>
    <p:sldId id="267" r:id="rId15"/>
    <p:sldId id="268" r:id="rId16"/>
    <p:sldId id="296" r:id="rId17"/>
    <p:sldId id="305" r:id="rId18"/>
    <p:sldId id="306" r:id="rId19"/>
    <p:sldId id="307" r:id="rId20"/>
    <p:sldId id="308" r:id="rId21"/>
    <p:sldId id="274" r:id="rId22"/>
    <p:sldId id="299" r:id="rId23"/>
    <p:sldId id="275" r:id="rId24"/>
    <p:sldId id="276" r:id="rId25"/>
    <p:sldId id="277" r:id="rId26"/>
    <p:sldId id="278" r:id="rId27"/>
    <p:sldId id="298" r:id="rId28"/>
    <p:sldId id="309" r:id="rId29"/>
    <p:sldId id="282" r:id="rId30"/>
    <p:sldId id="300" r:id="rId31"/>
    <p:sldId id="291" r:id="rId32"/>
    <p:sldId id="310" r:id="rId33"/>
    <p:sldId id="311" r:id="rId34"/>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10" autoAdjust="0"/>
    <p:restoredTop sz="94710"/>
  </p:normalViewPr>
  <p:slideViewPr>
    <p:cSldViewPr>
      <p:cViewPr varScale="1">
        <p:scale>
          <a:sx n="88" d="100"/>
          <a:sy n="88" d="100"/>
        </p:scale>
        <p:origin x="708"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_rels/data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2197FC-D77E-4551-8694-2CF24731021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0696B22-7F39-4CC2-95D6-C247AD7C822E}">
      <dgm:prSet/>
      <dgm:spPr/>
      <dgm:t>
        <a:bodyPr/>
        <a:lstStyle/>
        <a:p>
          <a:r>
            <a:rPr lang="en-GB"/>
            <a:t>Overview of Module and Assessment </a:t>
          </a:r>
          <a:endParaRPr lang="en-US"/>
        </a:p>
      </dgm:t>
    </dgm:pt>
    <dgm:pt modelId="{43A8C045-E231-47F9-8348-4CFEB62D8316}" type="parTrans" cxnId="{FD9CB008-2E64-4F91-8C8E-DF15386B335D}">
      <dgm:prSet/>
      <dgm:spPr/>
      <dgm:t>
        <a:bodyPr/>
        <a:lstStyle/>
        <a:p>
          <a:endParaRPr lang="en-US"/>
        </a:p>
      </dgm:t>
    </dgm:pt>
    <dgm:pt modelId="{12570F0E-BC7B-477E-970A-C52BF016E5BD}" type="sibTrans" cxnId="{FD9CB008-2E64-4F91-8C8E-DF15386B335D}">
      <dgm:prSet/>
      <dgm:spPr/>
      <dgm:t>
        <a:bodyPr/>
        <a:lstStyle/>
        <a:p>
          <a:endParaRPr lang="en-US"/>
        </a:p>
      </dgm:t>
    </dgm:pt>
    <dgm:pt modelId="{B4E6EC60-5BC4-48B9-A5C4-E0723BF6E41D}">
      <dgm:prSet/>
      <dgm:spPr/>
      <dgm:t>
        <a:bodyPr/>
        <a:lstStyle/>
        <a:p>
          <a:r>
            <a:rPr lang="en-GB"/>
            <a:t>What is research ? </a:t>
          </a:r>
          <a:endParaRPr lang="en-US"/>
        </a:p>
      </dgm:t>
    </dgm:pt>
    <dgm:pt modelId="{0FA67D4B-B610-43F9-9AD4-5BB400AAC49E}" type="parTrans" cxnId="{29CF2104-7900-40D5-8D9B-BD42D0770BEC}">
      <dgm:prSet/>
      <dgm:spPr/>
      <dgm:t>
        <a:bodyPr/>
        <a:lstStyle/>
        <a:p>
          <a:endParaRPr lang="en-US"/>
        </a:p>
      </dgm:t>
    </dgm:pt>
    <dgm:pt modelId="{DECDF881-59FB-4B02-8715-0607FF06EE37}" type="sibTrans" cxnId="{29CF2104-7900-40D5-8D9B-BD42D0770BEC}">
      <dgm:prSet/>
      <dgm:spPr/>
      <dgm:t>
        <a:bodyPr/>
        <a:lstStyle/>
        <a:p>
          <a:endParaRPr lang="en-US"/>
        </a:p>
      </dgm:t>
    </dgm:pt>
    <dgm:pt modelId="{8777CE33-44C8-4624-A0AC-ECC294FC1771}">
      <dgm:prSet/>
      <dgm:spPr/>
      <dgm:t>
        <a:bodyPr/>
        <a:lstStyle/>
        <a:p>
          <a:r>
            <a:rPr lang="en-GB"/>
            <a:t>Address any issues questions</a:t>
          </a:r>
          <a:endParaRPr lang="en-US"/>
        </a:p>
      </dgm:t>
    </dgm:pt>
    <dgm:pt modelId="{A982C6EF-8995-4BC0-A8A4-3360EB301739}" type="parTrans" cxnId="{3CDF043B-2C60-4EB0-B732-67A9EDC4C2E8}">
      <dgm:prSet/>
      <dgm:spPr/>
      <dgm:t>
        <a:bodyPr/>
        <a:lstStyle/>
        <a:p>
          <a:endParaRPr lang="en-US"/>
        </a:p>
      </dgm:t>
    </dgm:pt>
    <dgm:pt modelId="{8B779E08-CBAA-4B9C-8329-EAF6371C143A}" type="sibTrans" cxnId="{3CDF043B-2C60-4EB0-B732-67A9EDC4C2E8}">
      <dgm:prSet/>
      <dgm:spPr/>
      <dgm:t>
        <a:bodyPr/>
        <a:lstStyle/>
        <a:p>
          <a:endParaRPr lang="en-US"/>
        </a:p>
      </dgm:t>
    </dgm:pt>
    <dgm:pt modelId="{792E5CB5-4E5D-9742-9D84-D4FDA8FC5C84}" type="pres">
      <dgm:prSet presAssocID="{7B2197FC-D77E-4551-8694-2CF247310218}" presName="linear" presStyleCnt="0">
        <dgm:presLayoutVars>
          <dgm:animLvl val="lvl"/>
          <dgm:resizeHandles val="exact"/>
        </dgm:presLayoutVars>
      </dgm:prSet>
      <dgm:spPr/>
    </dgm:pt>
    <dgm:pt modelId="{CB982521-6C7B-1243-AF8E-BE215EC0FB7A}" type="pres">
      <dgm:prSet presAssocID="{C0696B22-7F39-4CC2-95D6-C247AD7C822E}" presName="parentText" presStyleLbl="node1" presStyleIdx="0" presStyleCnt="3">
        <dgm:presLayoutVars>
          <dgm:chMax val="0"/>
          <dgm:bulletEnabled val="1"/>
        </dgm:presLayoutVars>
      </dgm:prSet>
      <dgm:spPr/>
    </dgm:pt>
    <dgm:pt modelId="{91DD8D09-36D9-6D4C-B8E7-CDC7DA712145}" type="pres">
      <dgm:prSet presAssocID="{12570F0E-BC7B-477E-970A-C52BF016E5BD}" presName="spacer" presStyleCnt="0"/>
      <dgm:spPr/>
    </dgm:pt>
    <dgm:pt modelId="{3E14176C-8839-A44B-82B9-93EB14548541}" type="pres">
      <dgm:prSet presAssocID="{B4E6EC60-5BC4-48B9-A5C4-E0723BF6E41D}" presName="parentText" presStyleLbl="node1" presStyleIdx="1" presStyleCnt="3">
        <dgm:presLayoutVars>
          <dgm:chMax val="0"/>
          <dgm:bulletEnabled val="1"/>
        </dgm:presLayoutVars>
      </dgm:prSet>
      <dgm:spPr/>
    </dgm:pt>
    <dgm:pt modelId="{00781859-31C3-114B-A1CB-D77636CB753B}" type="pres">
      <dgm:prSet presAssocID="{DECDF881-59FB-4B02-8715-0607FF06EE37}" presName="spacer" presStyleCnt="0"/>
      <dgm:spPr/>
    </dgm:pt>
    <dgm:pt modelId="{DAEDA48B-DD2B-ED47-ADE7-8711BABBC259}" type="pres">
      <dgm:prSet presAssocID="{8777CE33-44C8-4624-A0AC-ECC294FC1771}" presName="parentText" presStyleLbl="node1" presStyleIdx="2" presStyleCnt="3">
        <dgm:presLayoutVars>
          <dgm:chMax val="0"/>
          <dgm:bulletEnabled val="1"/>
        </dgm:presLayoutVars>
      </dgm:prSet>
      <dgm:spPr/>
    </dgm:pt>
  </dgm:ptLst>
  <dgm:cxnLst>
    <dgm:cxn modelId="{29CF2104-7900-40D5-8D9B-BD42D0770BEC}" srcId="{7B2197FC-D77E-4551-8694-2CF247310218}" destId="{B4E6EC60-5BC4-48B9-A5C4-E0723BF6E41D}" srcOrd="1" destOrd="0" parTransId="{0FA67D4B-B610-43F9-9AD4-5BB400AAC49E}" sibTransId="{DECDF881-59FB-4B02-8715-0607FF06EE37}"/>
    <dgm:cxn modelId="{FD9CB008-2E64-4F91-8C8E-DF15386B335D}" srcId="{7B2197FC-D77E-4551-8694-2CF247310218}" destId="{C0696B22-7F39-4CC2-95D6-C247AD7C822E}" srcOrd="0" destOrd="0" parTransId="{43A8C045-E231-47F9-8348-4CFEB62D8316}" sibTransId="{12570F0E-BC7B-477E-970A-C52BF016E5BD}"/>
    <dgm:cxn modelId="{14DEEB12-8E9C-7343-A58B-D8D1120E60B3}" type="presOf" srcId="{7B2197FC-D77E-4551-8694-2CF247310218}" destId="{792E5CB5-4E5D-9742-9D84-D4FDA8FC5C84}" srcOrd="0" destOrd="0" presId="urn:microsoft.com/office/officeart/2005/8/layout/vList2"/>
    <dgm:cxn modelId="{3CDF043B-2C60-4EB0-B732-67A9EDC4C2E8}" srcId="{7B2197FC-D77E-4551-8694-2CF247310218}" destId="{8777CE33-44C8-4624-A0AC-ECC294FC1771}" srcOrd="2" destOrd="0" parTransId="{A982C6EF-8995-4BC0-A8A4-3360EB301739}" sibTransId="{8B779E08-CBAA-4B9C-8329-EAF6371C143A}"/>
    <dgm:cxn modelId="{779B9A5E-C0FF-7F4E-9E27-732406016818}" type="presOf" srcId="{B4E6EC60-5BC4-48B9-A5C4-E0723BF6E41D}" destId="{3E14176C-8839-A44B-82B9-93EB14548541}" srcOrd="0" destOrd="0" presId="urn:microsoft.com/office/officeart/2005/8/layout/vList2"/>
    <dgm:cxn modelId="{2209526E-86EA-E64E-834E-89D6FF7A9BA9}" type="presOf" srcId="{8777CE33-44C8-4624-A0AC-ECC294FC1771}" destId="{DAEDA48B-DD2B-ED47-ADE7-8711BABBC259}" srcOrd="0" destOrd="0" presId="urn:microsoft.com/office/officeart/2005/8/layout/vList2"/>
    <dgm:cxn modelId="{FAB64EFA-1C84-5C4F-BE01-AD0B8398EBCA}" type="presOf" srcId="{C0696B22-7F39-4CC2-95D6-C247AD7C822E}" destId="{CB982521-6C7B-1243-AF8E-BE215EC0FB7A}" srcOrd="0" destOrd="0" presId="urn:microsoft.com/office/officeart/2005/8/layout/vList2"/>
    <dgm:cxn modelId="{950C506D-8D1B-A441-BBA7-C7FCF1536A34}" type="presParOf" srcId="{792E5CB5-4E5D-9742-9D84-D4FDA8FC5C84}" destId="{CB982521-6C7B-1243-AF8E-BE215EC0FB7A}" srcOrd="0" destOrd="0" presId="urn:microsoft.com/office/officeart/2005/8/layout/vList2"/>
    <dgm:cxn modelId="{EFEFE342-6551-FB4F-87C4-0696F5C3BC72}" type="presParOf" srcId="{792E5CB5-4E5D-9742-9D84-D4FDA8FC5C84}" destId="{91DD8D09-36D9-6D4C-B8E7-CDC7DA712145}" srcOrd="1" destOrd="0" presId="urn:microsoft.com/office/officeart/2005/8/layout/vList2"/>
    <dgm:cxn modelId="{D96C167B-8C07-ED4A-B979-34B5DF23107D}" type="presParOf" srcId="{792E5CB5-4E5D-9742-9D84-D4FDA8FC5C84}" destId="{3E14176C-8839-A44B-82B9-93EB14548541}" srcOrd="2" destOrd="0" presId="urn:microsoft.com/office/officeart/2005/8/layout/vList2"/>
    <dgm:cxn modelId="{076EAE99-F029-6642-8532-B0466A8FF84F}" type="presParOf" srcId="{792E5CB5-4E5D-9742-9D84-D4FDA8FC5C84}" destId="{00781859-31C3-114B-A1CB-D77636CB753B}" srcOrd="3" destOrd="0" presId="urn:microsoft.com/office/officeart/2005/8/layout/vList2"/>
    <dgm:cxn modelId="{171E2969-999A-A34F-B735-1693EABA8815}" type="presParOf" srcId="{792E5CB5-4E5D-9742-9D84-D4FDA8FC5C84}" destId="{DAEDA48B-DD2B-ED47-ADE7-8711BABBC25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5AD16E2-4AAA-4B9D-919F-3D549B51572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F025655-7059-4FA0-BC70-BF6AC09CE44D}">
      <dgm:prSet/>
      <dgm:spPr/>
      <dgm:t>
        <a:bodyPr/>
        <a:lstStyle/>
        <a:p>
          <a:r>
            <a:rPr lang="en-GB"/>
            <a:t>critically evaluate the nature of philosophical concepts in qualitative research and how they differ from concepts of quantitative research;</a:t>
          </a:r>
          <a:endParaRPr lang="en-US"/>
        </a:p>
      </dgm:t>
    </dgm:pt>
    <dgm:pt modelId="{82E54C9F-EEB1-47B3-8567-3E21784389D8}" type="parTrans" cxnId="{23BFEF61-9FD7-4A92-8A20-41809C37B7A1}">
      <dgm:prSet/>
      <dgm:spPr/>
      <dgm:t>
        <a:bodyPr/>
        <a:lstStyle/>
        <a:p>
          <a:endParaRPr lang="en-US"/>
        </a:p>
      </dgm:t>
    </dgm:pt>
    <dgm:pt modelId="{C37CD056-A964-46FF-ADBB-937113B4AD26}" type="sibTrans" cxnId="{23BFEF61-9FD7-4A92-8A20-41809C37B7A1}">
      <dgm:prSet/>
      <dgm:spPr/>
      <dgm:t>
        <a:bodyPr/>
        <a:lstStyle/>
        <a:p>
          <a:endParaRPr lang="en-US"/>
        </a:p>
      </dgm:t>
    </dgm:pt>
    <dgm:pt modelId="{8D853513-768F-494A-91E9-FFBC48E48742}">
      <dgm:prSet/>
      <dgm:spPr/>
      <dgm:t>
        <a:bodyPr/>
        <a:lstStyle/>
        <a:p>
          <a:r>
            <a:rPr lang="en-GB"/>
            <a:t>undertake critical analysis and evaluation of research methodology, identifying implications for practice and/or their applications in policies and contexts;</a:t>
          </a:r>
          <a:endParaRPr lang="en-US"/>
        </a:p>
      </dgm:t>
    </dgm:pt>
    <dgm:pt modelId="{3D0AFD5A-9E60-49B2-AD69-061F702808E4}" type="parTrans" cxnId="{5A65B1D5-1EFB-4064-9EA0-3E4DBB25A36C}">
      <dgm:prSet/>
      <dgm:spPr/>
      <dgm:t>
        <a:bodyPr/>
        <a:lstStyle/>
        <a:p>
          <a:endParaRPr lang="en-US"/>
        </a:p>
      </dgm:t>
    </dgm:pt>
    <dgm:pt modelId="{ECD2EB77-2431-4FB9-894C-FF79BB0AA487}" type="sibTrans" cxnId="{5A65B1D5-1EFB-4064-9EA0-3E4DBB25A36C}">
      <dgm:prSet/>
      <dgm:spPr/>
      <dgm:t>
        <a:bodyPr/>
        <a:lstStyle/>
        <a:p>
          <a:endParaRPr lang="en-US"/>
        </a:p>
      </dgm:t>
    </dgm:pt>
    <dgm:pt modelId="{2245939A-49DD-5A40-913E-1871E7F11DCA}" type="pres">
      <dgm:prSet presAssocID="{95AD16E2-4AAA-4B9D-919F-3D549B51572B}" presName="linear" presStyleCnt="0">
        <dgm:presLayoutVars>
          <dgm:animLvl val="lvl"/>
          <dgm:resizeHandles val="exact"/>
        </dgm:presLayoutVars>
      </dgm:prSet>
      <dgm:spPr/>
    </dgm:pt>
    <dgm:pt modelId="{93A85DAD-AD73-FA42-930F-7E21C5CA1892}" type="pres">
      <dgm:prSet presAssocID="{DF025655-7059-4FA0-BC70-BF6AC09CE44D}" presName="parentText" presStyleLbl="node1" presStyleIdx="0" presStyleCnt="2">
        <dgm:presLayoutVars>
          <dgm:chMax val="0"/>
          <dgm:bulletEnabled val="1"/>
        </dgm:presLayoutVars>
      </dgm:prSet>
      <dgm:spPr/>
    </dgm:pt>
    <dgm:pt modelId="{9D9FF5DD-0AC1-2F47-81DE-0FDE5DD91411}" type="pres">
      <dgm:prSet presAssocID="{C37CD056-A964-46FF-ADBB-937113B4AD26}" presName="spacer" presStyleCnt="0"/>
      <dgm:spPr/>
    </dgm:pt>
    <dgm:pt modelId="{5CDC5815-17C9-B24F-A784-340941D70694}" type="pres">
      <dgm:prSet presAssocID="{8D853513-768F-494A-91E9-FFBC48E48742}" presName="parentText" presStyleLbl="node1" presStyleIdx="1" presStyleCnt="2">
        <dgm:presLayoutVars>
          <dgm:chMax val="0"/>
          <dgm:bulletEnabled val="1"/>
        </dgm:presLayoutVars>
      </dgm:prSet>
      <dgm:spPr/>
    </dgm:pt>
  </dgm:ptLst>
  <dgm:cxnLst>
    <dgm:cxn modelId="{51E53B11-2E69-5946-92DE-1FA59A9B9312}" type="presOf" srcId="{DF025655-7059-4FA0-BC70-BF6AC09CE44D}" destId="{93A85DAD-AD73-FA42-930F-7E21C5CA1892}" srcOrd="0" destOrd="0" presId="urn:microsoft.com/office/officeart/2005/8/layout/vList2"/>
    <dgm:cxn modelId="{4611F414-9BFC-0E4C-B1EB-9AC98097EB3C}" type="presOf" srcId="{8D853513-768F-494A-91E9-FFBC48E48742}" destId="{5CDC5815-17C9-B24F-A784-340941D70694}" srcOrd="0" destOrd="0" presId="urn:microsoft.com/office/officeart/2005/8/layout/vList2"/>
    <dgm:cxn modelId="{23BFEF61-9FD7-4A92-8A20-41809C37B7A1}" srcId="{95AD16E2-4AAA-4B9D-919F-3D549B51572B}" destId="{DF025655-7059-4FA0-BC70-BF6AC09CE44D}" srcOrd="0" destOrd="0" parTransId="{82E54C9F-EEB1-47B3-8567-3E21784389D8}" sibTransId="{C37CD056-A964-46FF-ADBB-937113B4AD26}"/>
    <dgm:cxn modelId="{5A65B1D5-1EFB-4064-9EA0-3E4DBB25A36C}" srcId="{95AD16E2-4AAA-4B9D-919F-3D549B51572B}" destId="{8D853513-768F-494A-91E9-FFBC48E48742}" srcOrd="1" destOrd="0" parTransId="{3D0AFD5A-9E60-49B2-AD69-061F702808E4}" sibTransId="{ECD2EB77-2431-4FB9-894C-FF79BB0AA487}"/>
    <dgm:cxn modelId="{D74834E8-9684-CF4F-851F-88CF1BF1A5FE}" type="presOf" srcId="{95AD16E2-4AAA-4B9D-919F-3D549B51572B}" destId="{2245939A-49DD-5A40-913E-1871E7F11DCA}" srcOrd="0" destOrd="0" presId="urn:microsoft.com/office/officeart/2005/8/layout/vList2"/>
    <dgm:cxn modelId="{4FBC9998-5401-F342-89E4-6118DAF7434E}" type="presParOf" srcId="{2245939A-49DD-5A40-913E-1871E7F11DCA}" destId="{93A85DAD-AD73-FA42-930F-7E21C5CA1892}" srcOrd="0" destOrd="0" presId="urn:microsoft.com/office/officeart/2005/8/layout/vList2"/>
    <dgm:cxn modelId="{1239BB58-F18C-3E4B-A621-B3607E600799}" type="presParOf" srcId="{2245939A-49DD-5A40-913E-1871E7F11DCA}" destId="{9D9FF5DD-0AC1-2F47-81DE-0FDE5DD91411}" srcOrd="1" destOrd="0" presId="urn:microsoft.com/office/officeart/2005/8/layout/vList2"/>
    <dgm:cxn modelId="{280D1E5D-0511-5B43-AE34-CFBF937C7B20}" type="presParOf" srcId="{2245939A-49DD-5A40-913E-1871E7F11DCA}" destId="{5CDC5815-17C9-B24F-A784-340941D7069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1D4A47F-3612-42BA-9436-6639C01FFB2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660E8DD-7D83-494F-880A-E0FC01DB190F}">
      <dgm:prSet/>
      <dgm:spPr/>
      <dgm:t>
        <a:bodyPr/>
        <a:lstStyle/>
        <a:p>
          <a:pPr>
            <a:defRPr cap="all"/>
          </a:pPr>
          <a:r>
            <a:rPr lang="en-GB" dirty="0"/>
            <a:t>1. Assessment 1 :  </a:t>
          </a:r>
          <a:r>
            <a:rPr lang="en-GB" b="1" dirty="0"/>
            <a:t> 25 April   </a:t>
          </a:r>
          <a:endParaRPr lang="en-US" dirty="0"/>
        </a:p>
      </dgm:t>
    </dgm:pt>
    <dgm:pt modelId="{FA4C488A-A2B6-46DA-A8D4-D48E414F1856}" type="parTrans" cxnId="{E881E8FD-B3D5-49AB-857B-FC8B4DE87DDC}">
      <dgm:prSet/>
      <dgm:spPr/>
      <dgm:t>
        <a:bodyPr/>
        <a:lstStyle/>
        <a:p>
          <a:endParaRPr lang="en-US"/>
        </a:p>
      </dgm:t>
    </dgm:pt>
    <dgm:pt modelId="{48F9E456-AEAE-4E64-92F3-8D8405704604}" type="sibTrans" cxnId="{E881E8FD-B3D5-49AB-857B-FC8B4DE87DDC}">
      <dgm:prSet/>
      <dgm:spPr/>
      <dgm:t>
        <a:bodyPr/>
        <a:lstStyle/>
        <a:p>
          <a:endParaRPr lang="en-US"/>
        </a:p>
      </dgm:t>
    </dgm:pt>
    <dgm:pt modelId="{7B30C81D-F844-4CFA-8760-26B92890A4C6}">
      <dgm:prSet/>
      <dgm:spPr/>
      <dgm:t>
        <a:bodyPr/>
        <a:lstStyle/>
        <a:p>
          <a:pPr>
            <a:defRPr cap="all"/>
          </a:pPr>
          <a:r>
            <a:rPr lang="en-GB" dirty="0"/>
            <a:t>2. Assessment 2:    </a:t>
          </a:r>
          <a:r>
            <a:rPr lang="en-GB"/>
            <a:t>16</a:t>
          </a:r>
          <a:r>
            <a:rPr lang="en-GB" b="1" baseline="30000"/>
            <a:t>th</a:t>
          </a:r>
          <a:r>
            <a:rPr lang="en-GB" b="1"/>
            <a:t> MAY</a:t>
          </a:r>
          <a:endParaRPr lang="en-US" dirty="0"/>
        </a:p>
      </dgm:t>
    </dgm:pt>
    <dgm:pt modelId="{8D64544D-6291-46ED-A16F-6EDC96C3BB3A}" type="parTrans" cxnId="{D346622F-B963-42E6-A6ED-2FD9C4E7C415}">
      <dgm:prSet/>
      <dgm:spPr/>
      <dgm:t>
        <a:bodyPr/>
        <a:lstStyle/>
        <a:p>
          <a:endParaRPr lang="en-US"/>
        </a:p>
      </dgm:t>
    </dgm:pt>
    <dgm:pt modelId="{A802CAEF-6416-4B66-B203-BB02E042CF8E}" type="sibTrans" cxnId="{D346622F-B963-42E6-A6ED-2FD9C4E7C415}">
      <dgm:prSet/>
      <dgm:spPr/>
      <dgm:t>
        <a:bodyPr/>
        <a:lstStyle/>
        <a:p>
          <a:endParaRPr lang="en-US"/>
        </a:p>
      </dgm:t>
    </dgm:pt>
    <dgm:pt modelId="{86EBDE6A-2C53-406B-97E2-F8B5E0D306AF}" type="pres">
      <dgm:prSet presAssocID="{61D4A47F-3612-42BA-9436-6639C01FFB2B}" presName="root" presStyleCnt="0">
        <dgm:presLayoutVars>
          <dgm:dir/>
          <dgm:resizeHandles val="exact"/>
        </dgm:presLayoutVars>
      </dgm:prSet>
      <dgm:spPr/>
    </dgm:pt>
    <dgm:pt modelId="{CB2A634C-46A8-41FC-B2F3-B321D4949B7D}" type="pres">
      <dgm:prSet presAssocID="{F660E8DD-7D83-494F-880A-E0FC01DB190F}" presName="compNode" presStyleCnt="0"/>
      <dgm:spPr/>
    </dgm:pt>
    <dgm:pt modelId="{559F5F85-F5E9-4891-B033-216CA3996634}" type="pres">
      <dgm:prSet presAssocID="{F660E8DD-7D83-494F-880A-E0FC01DB190F}" presName="iconBgRect" presStyleLbl="bgShp" presStyleIdx="0" presStyleCnt="2"/>
      <dgm:spPr/>
    </dgm:pt>
    <dgm:pt modelId="{74220219-8C39-4B9A-A5F1-73B2408314B9}" type="pres">
      <dgm:prSet presAssocID="{F660E8DD-7D83-494F-880A-E0FC01DB190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52330BD5-7DDA-4238-8A2E-F7EE96C2EF0E}" type="pres">
      <dgm:prSet presAssocID="{F660E8DD-7D83-494F-880A-E0FC01DB190F}" presName="spaceRect" presStyleCnt="0"/>
      <dgm:spPr/>
    </dgm:pt>
    <dgm:pt modelId="{EDB56722-9243-4A7A-8733-B5A570C7A3D8}" type="pres">
      <dgm:prSet presAssocID="{F660E8DD-7D83-494F-880A-E0FC01DB190F}" presName="textRect" presStyleLbl="revTx" presStyleIdx="0" presStyleCnt="2">
        <dgm:presLayoutVars>
          <dgm:chMax val="1"/>
          <dgm:chPref val="1"/>
        </dgm:presLayoutVars>
      </dgm:prSet>
      <dgm:spPr/>
    </dgm:pt>
    <dgm:pt modelId="{D474F95E-06D7-473E-B152-3476BC272600}" type="pres">
      <dgm:prSet presAssocID="{48F9E456-AEAE-4E64-92F3-8D8405704604}" presName="sibTrans" presStyleCnt="0"/>
      <dgm:spPr/>
    </dgm:pt>
    <dgm:pt modelId="{CE8CCCA5-EBD3-4CF5-906A-2AD61CAB4DB3}" type="pres">
      <dgm:prSet presAssocID="{7B30C81D-F844-4CFA-8760-26B92890A4C6}" presName="compNode" presStyleCnt="0"/>
      <dgm:spPr/>
    </dgm:pt>
    <dgm:pt modelId="{7A05334E-6E29-4ECB-8659-3EDEB4263704}" type="pres">
      <dgm:prSet presAssocID="{7B30C81D-F844-4CFA-8760-26B92890A4C6}" presName="iconBgRect" presStyleLbl="bgShp" presStyleIdx="1" presStyleCnt="2"/>
      <dgm:spPr/>
    </dgm:pt>
    <dgm:pt modelId="{7BC12CB8-6ACC-49B4-BB99-965A332BAEA7}" type="pres">
      <dgm:prSet presAssocID="{7B30C81D-F844-4CFA-8760-26B92890A4C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tom"/>
        </a:ext>
      </dgm:extLst>
    </dgm:pt>
    <dgm:pt modelId="{363048EB-28EE-40C8-8CDD-203EBB0EAD21}" type="pres">
      <dgm:prSet presAssocID="{7B30C81D-F844-4CFA-8760-26B92890A4C6}" presName="spaceRect" presStyleCnt="0"/>
      <dgm:spPr/>
    </dgm:pt>
    <dgm:pt modelId="{E05D2D63-A40A-4691-963E-FD813C987A6F}" type="pres">
      <dgm:prSet presAssocID="{7B30C81D-F844-4CFA-8760-26B92890A4C6}" presName="textRect" presStyleLbl="revTx" presStyleIdx="1" presStyleCnt="2">
        <dgm:presLayoutVars>
          <dgm:chMax val="1"/>
          <dgm:chPref val="1"/>
        </dgm:presLayoutVars>
      </dgm:prSet>
      <dgm:spPr/>
    </dgm:pt>
  </dgm:ptLst>
  <dgm:cxnLst>
    <dgm:cxn modelId="{6DEF931D-EE78-4C90-83CD-0BE548341C56}" type="presOf" srcId="{7B30C81D-F844-4CFA-8760-26B92890A4C6}" destId="{E05D2D63-A40A-4691-963E-FD813C987A6F}" srcOrd="0" destOrd="0" presId="urn:microsoft.com/office/officeart/2018/5/layout/IconCircleLabelList"/>
    <dgm:cxn modelId="{D346622F-B963-42E6-A6ED-2FD9C4E7C415}" srcId="{61D4A47F-3612-42BA-9436-6639C01FFB2B}" destId="{7B30C81D-F844-4CFA-8760-26B92890A4C6}" srcOrd="1" destOrd="0" parTransId="{8D64544D-6291-46ED-A16F-6EDC96C3BB3A}" sibTransId="{A802CAEF-6416-4B66-B203-BB02E042CF8E}"/>
    <dgm:cxn modelId="{53FF6C3D-B601-4CC7-A80F-85B22532050A}" type="presOf" srcId="{61D4A47F-3612-42BA-9436-6639C01FFB2B}" destId="{86EBDE6A-2C53-406B-97E2-F8B5E0D306AF}" srcOrd="0" destOrd="0" presId="urn:microsoft.com/office/officeart/2018/5/layout/IconCircleLabelList"/>
    <dgm:cxn modelId="{9EFFDA49-043E-4609-B4DC-D77C5B02B888}" type="presOf" srcId="{F660E8DD-7D83-494F-880A-E0FC01DB190F}" destId="{EDB56722-9243-4A7A-8733-B5A570C7A3D8}" srcOrd="0" destOrd="0" presId="urn:microsoft.com/office/officeart/2018/5/layout/IconCircleLabelList"/>
    <dgm:cxn modelId="{E881E8FD-B3D5-49AB-857B-FC8B4DE87DDC}" srcId="{61D4A47F-3612-42BA-9436-6639C01FFB2B}" destId="{F660E8DD-7D83-494F-880A-E0FC01DB190F}" srcOrd="0" destOrd="0" parTransId="{FA4C488A-A2B6-46DA-A8D4-D48E414F1856}" sibTransId="{48F9E456-AEAE-4E64-92F3-8D8405704604}"/>
    <dgm:cxn modelId="{F22A39AD-00D5-4899-AED1-5F519CD828BB}" type="presParOf" srcId="{86EBDE6A-2C53-406B-97E2-F8B5E0D306AF}" destId="{CB2A634C-46A8-41FC-B2F3-B321D4949B7D}" srcOrd="0" destOrd="0" presId="urn:microsoft.com/office/officeart/2018/5/layout/IconCircleLabelList"/>
    <dgm:cxn modelId="{D1C2476F-3AB9-480E-8FFC-80B3A3A2E3B1}" type="presParOf" srcId="{CB2A634C-46A8-41FC-B2F3-B321D4949B7D}" destId="{559F5F85-F5E9-4891-B033-216CA3996634}" srcOrd="0" destOrd="0" presId="urn:microsoft.com/office/officeart/2018/5/layout/IconCircleLabelList"/>
    <dgm:cxn modelId="{39C28BED-D899-4438-9D81-B2C9E7BA8E04}" type="presParOf" srcId="{CB2A634C-46A8-41FC-B2F3-B321D4949B7D}" destId="{74220219-8C39-4B9A-A5F1-73B2408314B9}" srcOrd="1" destOrd="0" presId="urn:microsoft.com/office/officeart/2018/5/layout/IconCircleLabelList"/>
    <dgm:cxn modelId="{605F6473-362C-443F-9E21-AEC7D794D1DC}" type="presParOf" srcId="{CB2A634C-46A8-41FC-B2F3-B321D4949B7D}" destId="{52330BD5-7DDA-4238-8A2E-F7EE96C2EF0E}" srcOrd="2" destOrd="0" presId="urn:microsoft.com/office/officeart/2018/5/layout/IconCircleLabelList"/>
    <dgm:cxn modelId="{ACE5F5B1-6831-4AF7-870F-48BC9EB911A0}" type="presParOf" srcId="{CB2A634C-46A8-41FC-B2F3-B321D4949B7D}" destId="{EDB56722-9243-4A7A-8733-B5A570C7A3D8}" srcOrd="3" destOrd="0" presId="urn:microsoft.com/office/officeart/2018/5/layout/IconCircleLabelList"/>
    <dgm:cxn modelId="{0F7BA991-09E5-472D-A1D6-CA73DB5CC943}" type="presParOf" srcId="{86EBDE6A-2C53-406B-97E2-F8B5E0D306AF}" destId="{D474F95E-06D7-473E-B152-3476BC272600}" srcOrd="1" destOrd="0" presId="urn:microsoft.com/office/officeart/2018/5/layout/IconCircleLabelList"/>
    <dgm:cxn modelId="{302F09A7-9AF1-4BE2-9A6B-3C47FDFA6834}" type="presParOf" srcId="{86EBDE6A-2C53-406B-97E2-F8B5E0D306AF}" destId="{CE8CCCA5-EBD3-4CF5-906A-2AD61CAB4DB3}" srcOrd="2" destOrd="0" presId="urn:microsoft.com/office/officeart/2018/5/layout/IconCircleLabelList"/>
    <dgm:cxn modelId="{7B89AD49-2DB1-4D1E-A888-7D4F49A20299}" type="presParOf" srcId="{CE8CCCA5-EBD3-4CF5-906A-2AD61CAB4DB3}" destId="{7A05334E-6E29-4ECB-8659-3EDEB4263704}" srcOrd="0" destOrd="0" presId="urn:microsoft.com/office/officeart/2018/5/layout/IconCircleLabelList"/>
    <dgm:cxn modelId="{1B89284B-5652-4FFA-870D-F14E71F74830}" type="presParOf" srcId="{CE8CCCA5-EBD3-4CF5-906A-2AD61CAB4DB3}" destId="{7BC12CB8-6ACC-49B4-BB99-965A332BAEA7}" srcOrd="1" destOrd="0" presId="urn:microsoft.com/office/officeart/2018/5/layout/IconCircleLabelList"/>
    <dgm:cxn modelId="{AEE29690-C0E1-41FD-AFEE-4A33E1A5850E}" type="presParOf" srcId="{CE8CCCA5-EBD3-4CF5-906A-2AD61CAB4DB3}" destId="{363048EB-28EE-40C8-8CDD-203EBB0EAD21}" srcOrd="2" destOrd="0" presId="urn:microsoft.com/office/officeart/2018/5/layout/IconCircleLabelList"/>
    <dgm:cxn modelId="{22073A77-92E3-4530-A9DE-B3BD76CAEA92}" type="presParOf" srcId="{CE8CCCA5-EBD3-4CF5-906A-2AD61CAB4DB3}" destId="{E05D2D63-A40A-4691-963E-FD813C987A6F}"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92E5467-74B8-4843-AFBF-E879D3A2973A}"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E6A0C42D-93A9-425D-AC36-B5DD60B2165A}">
      <dgm:prSet/>
      <dgm:spPr/>
      <dgm:t>
        <a:bodyPr/>
        <a:lstStyle/>
        <a:p>
          <a:r>
            <a:rPr lang="en-US"/>
            <a:t>What are you passionate about? </a:t>
          </a:r>
        </a:p>
      </dgm:t>
    </dgm:pt>
    <dgm:pt modelId="{65F6DDC4-2673-4100-BEB5-EBF0CF3F6E82}" type="parTrans" cxnId="{2BADCCA1-A8B1-4B08-B487-6D4CF08C77EF}">
      <dgm:prSet/>
      <dgm:spPr/>
      <dgm:t>
        <a:bodyPr/>
        <a:lstStyle/>
        <a:p>
          <a:endParaRPr lang="en-US"/>
        </a:p>
      </dgm:t>
    </dgm:pt>
    <dgm:pt modelId="{AAAD57E7-BBA7-4F19-ACF1-CB31343BC7D7}" type="sibTrans" cxnId="{2BADCCA1-A8B1-4B08-B487-6D4CF08C77EF}">
      <dgm:prSet/>
      <dgm:spPr/>
      <dgm:t>
        <a:bodyPr/>
        <a:lstStyle/>
        <a:p>
          <a:endParaRPr lang="en-US"/>
        </a:p>
      </dgm:t>
    </dgm:pt>
    <dgm:pt modelId="{0FC41112-3E41-4369-903C-F8FA41572375}">
      <dgm:prSet/>
      <dgm:spPr/>
      <dgm:t>
        <a:bodyPr/>
        <a:lstStyle/>
        <a:p>
          <a:r>
            <a:rPr lang="en-US"/>
            <a:t>What are you interested in? Why?</a:t>
          </a:r>
        </a:p>
      </dgm:t>
    </dgm:pt>
    <dgm:pt modelId="{0DAF4223-511B-4F36-8998-D5B1F3EE320A}" type="parTrans" cxnId="{ADF95FBA-FAFB-4C84-8C32-C23BC7AECCB7}">
      <dgm:prSet/>
      <dgm:spPr/>
      <dgm:t>
        <a:bodyPr/>
        <a:lstStyle/>
        <a:p>
          <a:endParaRPr lang="en-US"/>
        </a:p>
      </dgm:t>
    </dgm:pt>
    <dgm:pt modelId="{9E57EC44-B6C1-44D6-9219-E7B3099093D5}" type="sibTrans" cxnId="{ADF95FBA-FAFB-4C84-8C32-C23BC7AECCB7}">
      <dgm:prSet/>
      <dgm:spPr/>
      <dgm:t>
        <a:bodyPr/>
        <a:lstStyle/>
        <a:p>
          <a:endParaRPr lang="en-US"/>
        </a:p>
      </dgm:t>
    </dgm:pt>
    <dgm:pt modelId="{9542A2E4-F93E-40CE-9E07-59B6F1A7C398}">
      <dgm:prSet/>
      <dgm:spPr/>
      <dgm:t>
        <a:bodyPr/>
        <a:lstStyle/>
        <a:p>
          <a:r>
            <a:rPr lang="en-US"/>
            <a:t>How would you like to make a difference?</a:t>
          </a:r>
        </a:p>
      </dgm:t>
    </dgm:pt>
    <dgm:pt modelId="{F47EDD6A-AF5A-4D4C-82A3-9FA43CD0ED37}" type="parTrans" cxnId="{C52D9896-8D8A-403F-AA27-7FBBCAF4FC24}">
      <dgm:prSet/>
      <dgm:spPr/>
      <dgm:t>
        <a:bodyPr/>
        <a:lstStyle/>
        <a:p>
          <a:endParaRPr lang="en-US"/>
        </a:p>
      </dgm:t>
    </dgm:pt>
    <dgm:pt modelId="{D2CD8E7D-70FC-4185-BBFE-DA889325E824}" type="sibTrans" cxnId="{C52D9896-8D8A-403F-AA27-7FBBCAF4FC24}">
      <dgm:prSet/>
      <dgm:spPr/>
      <dgm:t>
        <a:bodyPr/>
        <a:lstStyle/>
        <a:p>
          <a:endParaRPr lang="en-US"/>
        </a:p>
      </dgm:t>
    </dgm:pt>
    <dgm:pt modelId="{0BF9235E-0A8F-4ADD-9CAD-1F52B7ABDAC6}">
      <dgm:prSet/>
      <dgm:spPr/>
      <dgm:t>
        <a:bodyPr/>
        <a:lstStyle/>
        <a:p>
          <a:r>
            <a:rPr lang="en-US"/>
            <a:t>What can make your practice better?</a:t>
          </a:r>
        </a:p>
      </dgm:t>
    </dgm:pt>
    <dgm:pt modelId="{2445A792-357C-4099-B965-1207C8322848}" type="parTrans" cxnId="{A94406D5-F5A5-48D4-9E57-0492204F4818}">
      <dgm:prSet/>
      <dgm:spPr/>
      <dgm:t>
        <a:bodyPr/>
        <a:lstStyle/>
        <a:p>
          <a:endParaRPr lang="en-US"/>
        </a:p>
      </dgm:t>
    </dgm:pt>
    <dgm:pt modelId="{B9C12685-FCAD-4DF5-8ADE-304C6261EA94}" type="sibTrans" cxnId="{A94406D5-F5A5-48D4-9E57-0492204F4818}">
      <dgm:prSet/>
      <dgm:spPr/>
      <dgm:t>
        <a:bodyPr/>
        <a:lstStyle/>
        <a:p>
          <a:endParaRPr lang="en-US"/>
        </a:p>
      </dgm:t>
    </dgm:pt>
    <dgm:pt modelId="{05E15025-D43A-40E8-9120-CB903029B2A6}">
      <dgm:prSet/>
      <dgm:spPr/>
      <dgm:t>
        <a:bodyPr/>
        <a:lstStyle/>
        <a:p>
          <a:r>
            <a:rPr lang="en-US" dirty="0"/>
            <a:t>What issues are affecting the young people or staff you work with?</a:t>
          </a:r>
        </a:p>
      </dgm:t>
    </dgm:pt>
    <dgm:pt modelId="{61885E44-20FF-411C-BCF2-5EBAAE533273}" type="parTrans" cxnId="{AFB93138-67D1-4969-9B4A-BFC5FDC965C0}">
      <dgm:prSet/>
      <dgm:spPr/>
      <dgm:t>
        <a:bodyPr/>
        <a:lstStyle/>
        <a:p>
          <a:endParaRPr lang="en-US"/>
        </a:p>
      </dgm:t>
    </dgm:pt>
    <dgm:pt modelId="{7006F9B9-46BA-4109-9ADB-2C2DF9569867}" type="sibTrans" cxnId="{AFB93138-67D1-4969-9B4A-BFC5FDC965C0}">
      <dgm:prSet/>
      <dgm:spPr/>
      <dgm:t>
        <a:bodyPr/>
        <a:lstStyle/>
        <a:p>
          <a:endParaRPr lang="en-US"/>
        </a:p>
      </dgm:t>
    </dgm:pt>
    <dgm:pt modelId="{1385E2F9-EACC-6948-B9BC-3986C2EDD701}" type="pres">
      <dgm:prSet presAssocID="{592E5467-74B8-4843-AFBF-E879D3A2973A}" presName="outerComposite" presStyleCnt="0">
        <dgm:presLayoutVars>
          <dgm:chMax val="5"/>
          <dgm:dir/>
          <dgm:resizeHandles val="exact"/>
        </dgm:presLayoutVars>
      </dgm:prSet>
      <dgm:spPr/>
    </dgm:pt>
    <dgm:pt modelId="{8952AEDC-169F-9642-850E-49E93A561C3A}" type="pres">
      <dgm:prSet presAssocID="{592E5467-74B8-4843-AFBF-E879D3A2973A}" presName="dummyMaxCanvas" presStyleCnt="0">
        <dgm:presLayoutVars/>
      </dgm:prSet>
      <dgm:spPr/>
    </dgm:pt>
    <dgm:pt modelId="{07593CD0-5A69-8141-9705-481883DCC2D9}" type="pres">
      <dgm:prSet presAssocID="{592E5467-74B8-4843-AFBF-E879D3A2973A}" presName="FiveNodes_1" presStyleLbl="node1" presStyleIdx="0" presStyleCnt="5">
        <dgm:presLayoutVars>
          <dgm:bulletEnabled val="1"/>
        </dgm:presLayoutVars>
      </dgm:prSet>
      <dgm:spPr/>
    </dgm:pt>
    <dgm:pt modelId="{84B9AAFC-B257-A849-B4C0-8A54D02F5C8B}" type="pres">
      <dgm:prSet presAssocID="{592E5467-74B8-4843-AFBF-E879D3A2973A}" presName="FiveNodes_2" presStyleLbl="node1" presStyleIdx="1" presStyleCnt="5">
        <dgm:presLayoutVars>
          <dgm:bulletEnabled val="1"/>
        </dgm:presLayoutVars>
      </dgm:prSet>
      <dgm:spPr/>
    </dgm:pt>
    <dgm:pt modelId="{164DC6D0-3A0D-394B-8707-36CECD0FC038}" type="pres">
      <dgm:prSet presAssocID="{592E5467-74B8-4843-AFBF-E879D3A2973A}" presName="FiveNodes_3" presStyleLbl="node1" presStyleIdx="2" presStyleCnt="5">
        <dgm:presLayoutVars>
          <dgm:bulletEnabled val="1"/>
        </dgm:presLayoutVars>
      </dgm:prSet>
      <dgm:spPr/>
    </dgm:pt>
    <dgm:pt modelId="{8D2E82C6-A65D-0E41-84C8-4E2ECCD196DE}" type="pres">
      <dgm:prSet presAssocID="{592E5467-74B8-4843-AFBF-E879D3A2973A}" presName="FiveNodes_4" presStyleLbl="node1" presStyleIdx="3" presStyleCnt="5">
        <dgm:presLayoutVars>
          <dgm:bulletEnabled val="1"/>
        </dgm:presLayoutVars>
      </dgm:prSet>
      <dgm:spPr/>
    </dgm:pt>
    <dgm:pt modelId="{5DD317FD-4952-CF4E-AA50-A2028AE0E2FB}" type="pres">
      <dgm:prSet presAssocID="{592E5467-74B8-4843-AFBF-E879D3A2973A}" presName="FiveNodes_5" presStyleLbl="node1" presStyleIdx="4" presStyleCnt="5">
        <dgm:presLayoutVars>
          <dgm:bulletEnabled val="1"/>
        </dgm:presLayoutVars>
      </dgm:prSet>
      <dgm:spPr/>
    </dgm:pt>
    <dgm:pt modelId="{3E1F5161-25C9-BA4F-A3B1-77402CFD73C8}" type="pres">
      <dgm:prSet presAssocID="{592E5467-74B8-4843-AFBF-E879D3A2973A}" presName="FiveConn_1-2" presStyleLbl="fgAccFollowNode1" presStyleIdx="0" presStyleCnt="4">
        <dgm:presLayoutVars>
          <dgm:bulletEnabled val="1"/>
        </dgm:presLayoutVars>
      </dgm:prSet>
      <dgm:spPr/>
    </dgm:pt>
    <dgm:pt modelId="{5F5BB64C-10A8-FD41-8061-1CC73ED67E1E}" type="pres">
      <dgm:prSet presAssocID="{592E5467-74B8-4843-AFBF-E879D3A2973A}" presName="FiveConn_2-3" presStyleLbl="fgAccFollowNode1" presStyleIdx="1" presStyleCnt="4">
        <dgm:presLayoutVars>
          <dgm:bulletEnabled val="1"/>
        </dgm:presLayoutVars>
      </dgm:prSet>
      <dgm:spPr/>
    </dgm:pt>
    <dgm:pt modelId="{0B87556B-8C9E-7148-BDEC-89B883B3A7C9}" type="pres">
      <dgm:prSet presAssocID="{592E5467-74B8-4843-AFBF-E879D3A2973A}" presName="FiveConn_3-4" presStyleLbl="fgAccFollowNode1" presStyleIdx="2" presStyleCnt="4">
        <dgm:presLayoutVars>
          <dgm:bulletEnabled val="1"/>
        </dgm:presLayoutVars>
      </dgm:prSet>
      <dgm:spPr/>
    </dgm:pt>
    <dgm:pt modelId="{B063F38F-F2DA-D94E-8CC9-9B1CD3D78701}" type="pres">
      <dgm:prSet presAssocID="{592E5467-74B8-4843-AFBF-E879D3A2973A}" presName="FiveConn_4-5" presStyleLbl="fgAccFollowNode1" presStyleIdx="3" presStyleCnt="4">
        <dgm:presLayoutVars>
          <dgm:bulletEnabled val="1"/>
        </dgm:presLayoutVars>
      </dgm:prSet>
      <dgm:spPr/>
    </dgm:pt>
    <dgm:pt modelId="{36B89068-EF59-454E-8A84-5FCDA771E9A9}" type="pres">
      <dgm:prSet presAssocID="{592E5467-74B8-4843-AFBF-E879D3A2973A}" presName="FiveNodes_1_text" presStyleLbl="node1" presStyleIdx="4" presStyleCnt="5">
        <dgm:presLayoutVars>
          <dgm:bulletEnabled val="1"/>
        </dgm:presLayoutVars>
      </dgm:prSet>
      <dgm:spPr/>
    </dgm:pt>
    <dgm:pt modelId="{341876E5-43A3-F74B-8FC4-8869A059C655}" type="pres">
      <dgm:prSet presAssocID="{592E5467-74B8-4843-AFBF-E879D3A2973A}" presName="FiveNodes_2_text" presStyleLbl="node1" presStyleIdx="4" presStyleCnt="5">
        <dgm:presLayoutVars>
          <dgm:bulletEnabled val="1"/>
        </dgm:presLayoutVars>
      </dgm:prSet>
      <dgm:spPr/>
    </dgm:pt>
    <dgm:pt modelId="{A3116765-D460-FC4B-B3CC-B09A29832DB4}" type="pres">
      <dgm:prSet presAssocID="{592E5467-74B8-4843-AFBF-E879D3A2973A}" presName="FiveNodes_3_text" presStyleLbl="node1" presStyleIdx="4" presStyleCnt="5">
        <dgm:presLayoutVars>
          <dgm:bulletEnabled val="1"/>
        </dgm:presLayoutVars>
      </dgm:prSet>
      <dgm:spPr/>
    </dgm:pt>
    <dgm:pt modelId="{DD3F54A6-5479-D840-8580-7A021B3357B2}" type="pres">
      <dgm:prSet presAssocID="{592E5467-74B8-4843-AFBF-E879D3A2973A}" presName="FiveNodes_4_text" presStyleLbl="node1" presStyleIdx="4" presStyleCnt="5">
        <dgm:presLayoutVars>
          <dgm:bulletEnabled val="1"/>
        </dgm:presLayoutVars>
      </dgm:prSet>
      <dgm:spPr/>
    </dgm:pt>
    <dgm:pt modelId="{705B543A-9541-6144-BD0D-536BC65F079D}" type="pres">
      <dgm:prSet presAssocID="{592E5467-74B8-4843-AFBF-E879D3A2973A}" presName="FiveNodes_5_text" presStyleLbl="node1" presStyleIdx="4" presStyleCnt="5">
        <dgm:presLayoutVars>
          <dgm:bulletEnabled val="1"/>
        </dgm:presLayoutVars>
      </dgm:prSet>
      <dgm:spPr/>
    </dgm:pt>
  </dgm:ptLst>
  <dgm:cxnLst>
    <dgm:cxn modelId="{21ECD906-7ECF-684E-BF6A-A89FCA3D8210}" type="presOf" srcId="{B9C12685-FCAD-4DF5-8ADE-304C6261EA94}" destId="{B063F38F-F2DA-D94E-8CC9-9B1CD3D78701}" srcOrd="0" destOrd="0" presId="urn:microsoft.com/office/officeart/2005/8/layout/vProcess5"/>
    <dgm:cxn modelId="{AEEF990B-9FD6-3249-BE35-76073578A1BE}" type="presOf" srcId="{E6A0C42D-93A9-425D-AC36-B5DD60B2165A}" destId="{07593CD0-5A69-8141-9705-481883DCC2D9}" srcOrd="0" destOrd="0" presId="urn:microsoft.com/office/officeart/2005/8/layout/vProcess5"/>
    <dgm:cxn modelId="{4B683715-4D38-BA47-BC6F-A9B75CE2C0A0}" type="presOf" srcId="{9542A2E4-F93E-40CE-9E07-59B6F1A7C398}" destId="{164DC6D0-3A0D-394B-8707-36CECD0FC038}" srcOrd="0" destOrd="0" presId="urn:microsoft.com/office/officeart/2005/8/layout/vProcess5"/>
    <dgm:cxn modelId="{84CD1529-6E14-6F4A-80A9-BA1F9C552CEB}" type="presOf" srcId="{D2CD8E7D-70FC-4185-BBFE-DA889325E824}" destId="{0B87556B-8C9E-7148-BDEC-89B883B3A7C9}" srcOrd="0" destOrd="0" presId="urn:microsoft.com/office/officeart/2005/8/layout/vProcess5"/>
    <dgm:cxn modelId="{4B15F231-607C-0E48-AFCD-EEAF2B229115}" type="presOf" srcId="{05E15025-D43A-40E8-9120-CB903029B2A6}" destId="{705B543A-9541-6144-BD0D-536BC65F079D}" srcOrd="1" destOrd="0" presId="urn:microsoft.com/office/officeart/2005/8/layout/vProcess5"/>
    <dgm:cxn modelId="{AFB93138-67D1-4969-9B4A-BFC5FDC965C0}" srcId="{592E5467-74B8-4843-AFBF-E879D3A2973A}" destId="{05E15025-D43A-40E8-9120-CB903029B2A6}" srcOrd="4" destOrd="0" parTransId="{61885E44-20FF-411C-BCF2-5EBAAE533273}" sibTransId="{7006F9B9-46BA-4109-9ADB-2C2DF9569867}"/>
    <dgm:cxn modelId="{69519945-F90C-544F-9C91-95BA8816737C}" type="presOf" srcId="{9E57EC44-B6C1-44D6-9219-E7B3099093D5}" destId="{5F5BB64C-10A8-FD41-8061-1CC73ED67E1E}" srcOrd="0" destOrd="0" presId="urn:microsoft.com/office/officeart/2005/8/layout/vProcess5"/>
    <dgm:cxn modelId="{B1202D6B-43B8-3442-A675-F1849DD63EE3}" type="presOf" srcId="{0FC41112-3E41-4369-903C-F8FA41572375}" destId="{341876E5-43A3-F74B-8FC4-8869A059C655}" srcOrd="1" destOrd="0" presId="urn:microsoft.com/office/officeart/2005/8/layout/vProcess5"/>
    <dgm:cxn modelId="{B8E4D46D-DC47-8F4C-BF89-6CD8A21C0016}" type="presOf" srcId="{9542A2E4-F93E-40CE-9E07-59B6F1A7C398}" destId="{A3116765-D460-FC4B-B3CC-B09A29832DB4}" srcOrd="1" destOrd="0" presId="urn:microsoft.com/office/officeart/2005/8/layout/vProcess5"/>
    <dgm:cxn modelId="{C52D9896-8D8A-403F-AA27-7FBBCAF4FC24}" srcId="{592E5467-74B8-4843-AFBF-E879D3A2973A}" destId="{9542A2E4-F93E-40CE-9E07-59B6F1A7C398}" srcOrd="2" destOrd="0" parTransId="{F47EDD6A-AF5A-4D4C-82A3-9FA43CD0ED37}" sibTransId="{D2CD8E7D-70FC-4185-BBFE-DA889325E824}"/>
    <dgm:cxn modelId="{47E7C39F-507A-3D47-9CB1-2ECD6F9D2879}" type="presOf" srcId="{592E5467-74B8-4843-AFBF-E879D3A2973A}" destId="{1385E2F9-EACC-6948-B9BC-3986C2EDD701}" srcOrd="0" destOrd="0" presId="urn:microsoft.com/office/officeart/2005/8/layout/vProcess5"/>
    <dgm:cxn modelId="{2BADCCA1-A8B1-4B08-B487-6D4CF08C77EF}" srcId="{592E5467-74B8-4843-AFBF-E879D3A2973A}" destId="{E6A0C42D-93A9-425D-AC36-B5DD60B2165A}" srcOrd="0" destOrd="0" parTransId="{65F6DDC4-2673-4100-BEB5-EBF0CF3F6E82}" sibTransId="{AAAD57E7-BBA7-4F19-ACF1-CB31343BC7D7}"/>
    <dgm:cxn modelId="{1043FBAA-7B32-D44B-A896-D2227E4D0F35}" type="presOf" srcId="{0BF9235E-0A8F-4ADD-9CAD-1F52B7ABDAC6}" destId="{DD3F54A6-5479-D840-8580-7A021B3357B2}" srcOrd="1" destOrd="0" presId="urn:microsoft.com/office/officeart/2005/8/layout/vProcess5"/>
    <dgm:cxn modelId="{FDD050B1-5AEA-3945-8551-3BF724B36CA6}" type="presOf" srcId="{E6A0C42D-93A9-425D-AC36-B5DD60B2165A}" destId="{36B89068-EF59-454E-8A84-5FCDA771E9A9}" srcOrd="1" destOrd="0" presId="urn:microsoft.com/office/officeart/2005/8/layout/vProcess5"/>
    <dgm:cxn modelId="{ADF95FBA-FAFB-4C84-8C32-C23BC7AECCB7}" srcId="{592E5467-74B8-4843-AFBF-E879D3A2973A}" destId="{0FC41112-3E41-4369-903C-F8FA41572375}" srcOrd="1" destOrd="0" parTransId="{0DAF4223-511B-4F36-8998-D5B1F3EE320A}" sibTransId="{9E57EC44-B6C1-44D6-9219-E7B3099093D5}"/>
    <dgm:cxn modelId="{6930A3BE-A09D-CA46-BE36-FB8D1534970E}" type="presOf" srcId="{05E15025-D43A-40E8-9120-CB903029B2A6}" destId="{5DD317FD-4952-CF4E-AA50-A2028AE0E2FB}" srcOrd="0" destOrd="0" presId="urn:microsoft.com/office/officeart/2005/8/layout/vProcess5"/>
    <dgm:cxn modelId="{C248CDCF-C739-5D44-A05A-53272E28D3C0}" type="presOf" srcId="{AAAD57E7-BBA7-4F19-ACF1-CB31343BC7D7}" destId="{3E1F5161-25C9-BA4F-A3B1-77402CFD73C8}" srcOrd="0" destOrd="0" presId="urn:microsoft.com/office/officeart/2005/8/layout/vProcess5"/>
    <dgm:cxn modelId="{D90DB6D1-F4F0-7548-82C6-B5164F56C7D2}" type="presOf" srcId="{0FC41112-3E41-4369-903C-F8FA41572375}" destId="{84B9AAFC-B257-A849-B4C0-8A54D02F5C8B}" srcOrd="0" destOrd="0" presId="urn:microsoft.com/office/officeart/2005/8/layout/vProcess5"/>
    <dgm:cxn modelId="{A94406D5-F5A5-48D4-9E57-0492204F4818}" srcId="{592E5467-74B8-4843-AFBF-E879D3A2973A}" destId="{0BF9235E-0A8F-4ADD-9CAD-1F52B7ABDAC6}" srcOrd="3" destOrd="0" parTransId="{2445A792-357C-4099-B965-1207C8322848}" sibTransId="{B9C12685-FCAD-4DF5-8ADE-304C6261EA94}"/>
    <dgm:cxn modelId="{7B4814DD-D181-1C47-ADA5-1C43DDB3D421}" type="presOf" srcId="{0BF9235E-0A8F-4ADD-9CAD-1F52B7ABDAC6}" destId="{8D2E82C6-A65D-0E41-84C8-4E2ECCD196DE}" srcOrd="0" destOrd="0" presId="urn:microsoft.com/office/officeart/2005/8/layout/vProcess5"/>
    <dgm:cxn modelId="{94ABCD0E-4298-CC4C-A315-BE555291D14C}" type="presParOf" srcId="{1385E2F9-EACC-6948-B9BC-3986C2EDD701}" destId="{8952AEDC-169F-9642-850E-49E93A561C3A}" srcOrd="0" destOrd="0" presId="urn:microsoft.com/office/officeart/2005/8/layout/vProcess5"/>
    <dgm:cxn modelId="{E4E8F943-B49E-0941-9AFF-AE6811E4E606}" type="presParOf" srcId="{1385E2F9-EACC-6948-B9BC-3986C2EDD701}" destId="{07593CD0-5A69-8141-9705-481883DCC2D9}" srcOrd="1" destOrd="0" presId="urn:microsoft.com/office/officeart/2005/8/layout/vProcess5"/>
    <dgm:cxn modelId="{42910716-A196-954D-B0E2-8041FA8CC8BA}" type="presParOf" srcId="{1385E2F9-EACC-6948-B9BC-3986C2EDD701}" destId="{84B9AAFC-B257-A849-B4C0-8A54D02F5C8B}" srcOrd="2" destOrd="0" presId="urn:microsoft.com/office/officeart/2005/8/layout/vProcess5"/>
    <dgm:cxn modelId="{F6D70DDB-9AED-3948-9A44-20493890DE7A}" type="presParOf" srcId="{1385E2F9-EACC-6948-B9BC-3986C2EDD701}" destId="{164DC6D0-3A0D-394B-8707-36CECD0FC038}" srcOrd="3" destOrd="0" presId="urn:microsoft.com/office/officeart/2005/8/layout/vProcess5"/>
    <dgm:cxn modelId="{4956CC3F-D0B4-4049-8008-45EF90A2B7AA}" type="presParOf" srcId="{1385E2F9-EACC-6948-B9BC-3986C2EDD701}" destId="{8D2E82C6-A65D-0E41-84C8-4E2ECCD196DE}" srcOrd="4" destOrd="0" presId="urn:microsoft.com/office/officeart/2005/8/layout/vProcess5"/>
    <dgm:cxn modelId="{1C28DA37-38F8-FB4D-9B02-F22649219BE5}" type="presParOf" srcId="{1385E2F9-EACC-6948-B9BC-3986C2EDD701}" destId="{5DD317FD-4952-CF4E-AA50-A2028AE0E2FB}" srcOrd="5" destOrd="0" presId="urn:microsoft.com/office/officeart/2005/8/layout/vProcess5"/>
    <dgm:cxn modelId="{C16367DE-11E5-9544-ABD7-18574298579D}" type="presParOf" srcId="{1385E2F9-EACC-6948-B9BC-3986C2EDD701}" destId="{3E1F5161-25C9-BA4F-A3B1-77402CFD73C8}" srcOrd="6" destOrd="0" presId="urn:microsoft.com/office/officeart/2005/8/layout/vProcess5"/>
    <dgm:cxn modelId="{B9B4E82B-E278-ED45-BF3A-B9F6A22477A3}" type="presParOf" srcId="{1385E2F9-EACC-6948-B9BC-3986C2EDD701}" destId="{5F5BB64C-10A8-FD41-8061-1CC73ED67E1E}" srcOrd="7" destOrd="0" presId="urn:microsoft.com/office/officeart/2005/8/layout/vProcess5"/>
    <dgm:cxn modelId="{96C0DA86-689D-BF44-B1AF-10434BEA1135}" type="presParOf" srcId="{1385E2F9-EACC-6948-B9BC-3986C2EDD701}" destId="{0B87556B-8C9E-7148-BDEC-89B883B3A7C9}" srcOrd="8" destOrd="0" presId="urn:microsoft.com/office/officeart/2005/8/layout/vProcess5"/>
    <dgm:cxn modelId="{16F8BFBC-B6A9-CD4F-92B6-67C023A5D133}" type="presParOf" srcId="{1385E2F9-EACC-6948-B9BC-3986C2EDD701}" destId="{B063F38F-F2DA-D94E-8CC9-9B1CD3D78701}" srcOrd="9" destOrd="0" presId="urn:microsoft.com/office/officeart/2005/8/layout/vProcess5"/>
    <dgm:cxn modelId="{D21EAD68-13A6-D148-B5F1-10EFC2B5DEF7}" type="presParOf" srcId="{1385E2F9-EACC-6948-B9BC-3986C2EDD701}" destId="{36B89068-EF59-454E-8A84-5FCDA771E9A9}" srcOrd="10" destOrd="0" presId="urn:microsoft.com/office/officeart/2005/8/layout/vProcess5"/>
    <dgm:cxn modelId="{526A4B71-FD80-E743-AE68-90DBA12F58F8}" type="presParOf" srcId="{1385E2F9-EACC-6948-B9BC-3986C2EDD701}" destId="{341876E5-43A3-F74B-8FC4-8869A059C655}" srcOrd="11" destOrd="0" presId="urn:microsoft.com/office/officeart/2005/8/layout/vProcess5"/>
    <dgm:cxn modelId="{039CB513-4A2E-C04D-BE48-8DDB23EACF3A}" type="presParOf" srcId="{1385E2F9-EACC-6948-B9BC-3986C2EDD701}" destId="{A3116765-D460-FC4B-B3CC-B09A29832DB4}" srcOrd="12" destOrd="0" presId="urn:microsoft.com/office/officeart/2005/8/layout/vProcess5"/>
    <dgm:cxn modelId="{7A20C41D-2C6A-8A4C-8780-11207A0EF745}" type="presParOf" srcId="{1385E2F9-EACC-6948-B9BC-3986C2EDD701}" destId="{DD3F54A6-5479-D840-8580-7A021B3357B2}" srcOrd="13" destOrd="0" presId="urn:microsoft.com/office/officeart/2005/8/layout/vProcess5"/>
    <dgm:cxn modelId="{26850647-B7C7-7945-8C56-BFF4CA35B5B3}" type="presParOf" srcId="{1385E2F9-EACC-6948-B9BC-3986C2EDD701}" destId="{705B543A-9541-6144-BD0D-536BC65F079D}"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982521-6C7B-1243-AF8E-BE215EC0FB7A}">
      <dsp:nvSpPr>
        <dsp:cNvPr id="0" name=""/>
        <dsp:cNvSpPr/>
      </dsp:nvSpPr>
      <dsp:spPr>
        <a:xfrm>
          <a:off x="0" y="135305"/>
          <a:ext cx="5098256" cy="171054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Overview of Module and Assessment </a:t>
          </a:r>
          <a:endParaRPr lang="en-US" sz="4300" kern="1200"/>
        </a:p>
      </dsp:txBody>
      <dsp:txXfrm>
        <a:off x="83502" y="218807"/>
        <a:ext cx="4931252" cy="1543536"/>
      </dsp:txXfrm>
    </dsp:sp>
    <dsp:sp modelId="{3E14176C-8839-A44B-82B9-93EB14548541}">
      <dsp:nvSpPr>
        <dsp:cNvPr id="0" name=""/>
        <dsp:cNvSpPr/>
      </dsp:nvSpPr>
      <dsp:spPr>
        <a:xfrm>
          <a:off x="0" y="1969686"/>
          <a:ext cx="5098256" cy="1710540"/>
        </a:xfrm>
        <a:prstGeom prst="roundRect">
          <a:avLst/>
        </a:prstGeom>
        <a:solidFill>
          <a:schemeClr val="accent5">
            <a:hueOff val="1178392"/>
            <a:satOff val="-5635"/>
            <a:lumOff val="6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What is research ? </a:t>
          </a:r>
          <a:endParaRPr lang="en-US" sz="4300" kern="1200"/>
        </a:p>
      </dsp:txBody>
      <dsp:txXfrm>
        <a:off x="83502" y="2053188"/>
        <a:ext cx="4931252" cy="1543536"/>
      </dsp:txXfrm>
    </dsp:sp>
    <dsp:sp modelId="{DAEDA48B-DD2B-ED47-ADE7-8711BABBC259}">
      <dsp:nvSpPr>
        <dsp:cNvPr id="0" name=""/>
        <dsp:cNvSpPr/>
      </dsp:nvSpPr>
      <dsp:spPr>
        <a:xfrm>
          <a:off x="0" y="3804066"/>
          <a:ext cx="5098256" cy="1710540"/>
        </a:xfrm>
        <a:prstGeom prst="roundRect">
          <a:avLst/>
        </a:prstGeom>
        <a:solidFill>
          <a:schemeClr val="accent5">
            <a:hueOff val="2356783"/>
            <a:satOff val="-11270"/>
            <a:lumOff val="1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Address any issues questions</a:t>
          </a:r>
          <a:endParaRPr lang="en-US" sz="4300" kern="1200"/>
        </a:p>
      </dsp:txBody>
      <dsp:txXfrm>
        <a:off x="83502" y="3887568"/>
        <a:ext cx="4931252" cy="15435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A85DAD-AD73-FA42-930F-7E21C5CA1892}">
      <dsp:nvSpPr>
        <dsp:cNvPr id="0" name=""/>
        <dsp:cNvSpPr/>
      </dsp:nvSpPr>
      <dsp:spPr>
        <a:xfrm>
          <a:off x="0" y="10104"/>
          <a:ext cx="5098256" cy="2775971"/>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critically evaluate the nature of philosophical concepts in qualitative research and how they differ from concepts of quantitative research;</a:t>
          </a:r>
          <a:endParaRPr lang="en-US" sz="2700" kern="1200"/>
        </a:p>
      </dsp:txBody>
      <dsp:txXfrm>
        <a:off x="135512" y="145616"/>
        <a:ext cx="4827232" cy="2504947"/>
      </dsp:txXfrm>
    </dsp:sp>
    <dsp:sp modelId="{5CDC5815-17C9-B24F-A784-340941D70694}">
      <dsp:nvSpPr>
        <dsp:cNvPr id="0" name=""/>
        <dsp:cNvSpPr/>
      </dsp:nvSpPr>
      <dsp:spPr>
        <a:xfrm>
          <a:off x="0" y="2863836"/>
          <a:ext cx="5098256" cy="2775971"/>
        </a:xfrm>
        <a:prstGeom prst="roundRect">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undertake critical analysis and evaluation of research methodology, identifying implications for practice and/or their applications in policies and contexts;</a:t>
          </a:r>
          <a:endParaRPr lang="en-US" sz="2700" kern="1200"/>
        </a:p>
      </dsp:txBody>
      <dsp:txXfrm>
        <a:off x="135512" y="2999348"/>
        <a:ext cx="4827232" cy="25049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9F5F85-F5E9-4891-B033-216CA3996634}">
      <dsp:nvSpPr>
        <dsp:cNvPr id="0" name=""/>
        <dsp:cNvSpPr/>
      </dsp:nvSpPr>
      <dsp:spPr>
        <a:xfrm>
          <a:off x="482864" y="1220712"/>
          <a:ext cx="1441125" cy="144112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220219-8C39-4B9A-A5F1-73B2408314B9}">
      <dsp:nvSpPr>
        <dsp:cNvPr id="0" name=""/>
        <dsp:cNvSpPr/>
      </dsp:nvSpPr>
      <dsp:spPr>
        <a:xfrm>
          <a:off x="789989" y="1527837"/>
          <a:ext cx="826875" cy="8268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DB56722-9243-4A7A-8733-B5A570C7A3D8}">
      <dsp:nvSpPr>
        <dsp:cNvPr id="0" name=""/>
        <dsp:cNvSpPr/>
      </dsp:nvSpPr>
      <dsp:spPr>
        <a:xfrm>
          <a:off x="22176" y="3110712"/>
          <a:ext cx="23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dirty="0"/>
            <a:t>1. Assessment 1 :  </a:t>
          </a:r>
          <a:r>
            <a:rPr lang="en-GB" sz="2500" b="1" kern="1200" dirty="0"/>
            <a:t> 25 April   </a:t>
          </a:r>
          <a:endParaRPr lang="en-US" sz="2500" kern="1200" dirty="0"/>
        </a:p>
      </dsp:txBody>
      <dsp:txXfrm>
        <a:off x="22176" y="3110712"/>
        <a:ext cx="2362500" cy="720000"/>
      </dsp:txXfrm>
    </dsp:sp>
    <dsp:sp modelId="{7A05334E-6E29-4ECB-8659-3EDEB4263704}">
      <dsp:nvSpPr>
        <dsp:cNvPr id="0" name=""/>
        <dsp:cNvSpPr/>
      </dsp:nvSpPr>
      <dsp:spPr>
        <a:xfrm>
          <a:off x="3258801" y="1220712"/>
          <a:ext cx="1441125" cy="144112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C12CB8-6ACC-49B4-BB99-965A332BAEA7}">
      <dsp:nvSpPr>
        <dsp:cNvPr id="0" name=""/>
        <dsp:cNvSpPr/>
      </dsp:nvSpPr>
      <dsp:spPr>
        <a:xfrm>
          <a:off x="3565926" y="1527837"/>
          <a:ext cx="826875" cy="8268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5D2D63-A40A-4691-963E-FD813C987A6F}">
      <dsp:nvSpPr>
        <dsp:cNvPr id="0" name=""/>
        <dsp:cNvSpPr/>
      </dsp:nvSpPr>
      <dsp:spPr>
        <a:xfrm>
          <a:off x="2798114" y="3110712"/>
          <a:ext cx="23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dirty="0"/>
            <a:t>2. Assessment 2:    </a:t>
          </a:r>
          <a:r>
            <a:rPr lang="en-GB" sz="2500" kern="1200"/>
            <a:t>16</a:t>
          </a:r>
          <a:r>
            <a:rPr lang="en-GB" sz="2500" b="1" kern="1200" baseline="30000"/>
            <a:t>th</a:t>
          </a:r>
          <a:r>
            <a:rPr lang="en-GB" sz="2500" b="1" kern="1200"/>
            <a:t> MAY</a:t>
          </a:r>
          <a:endParaRPr lang="en-US" sz="2500" kern="1200" dirty="0"/>
        </a:p>
      </dsp:txBody>
      <dsp:txXfrm>
        <a:off x="2798114" y="3110712"/>
        <a:ext cx="23625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593CD0-5A69-8141-9705-481883DCC2D9}">
      <dsp:nvSpPr>
        <dsp:cNvPr id="0" name=""/>
        <dsp:cNvSpPr/>
      </dsp:nvSpPr>
      <dsp:spPr>
        <a:xfrm>
          <a:off x="0" y="0"/>
          <a:ext cx="5808726" cy="72420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What are you passionate about? </a:t>
          </a:r>
        </a:p>
      </dsp:txBody>
      <dsp:txXfrm>
        <a:off x="21211" y="21211"/>
        <a:ext cx="4942521" cy="681782"/>
      </dsp:txXfrm>
    </dsp:sp>
    <dsp:sp modelId="{84B9AAFC-B257-A849-B4C0-8A54D02F5C8B}">
      <dsp:nvSpPr>
        <dsp:cNvPr id="0" name=""/>
        <dsp:cNvSpPr/>
      </dsp:nvSpPr>
      <dsp:spPr>
        <a:xfrm>
          <a:off x="433768" y="824788"/>
          <a:ext cx="5808726" cy="72420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What are you interested in? Why?</a:t>
          </a:r>
        </a:p>
      </dsp:txBody>
      <dsp:txXfrm>
        <a:off x="454979" y="845999"/>
        <a:ext cx="4861803" cy="681782"/>
      </dsp:txXfrm>
    </dsp:sp>
    <dsp:sp modelId="{164DC6D0-3A0D-394B-8707-36CECD0FC038}">
      <dsp:nvSpPr>
        <dsp:cNvPr id="0" name=""/>
        <dsp:cNvSpPr/>
      </dsp:nvSpPr>
      <dsp:spPr>
        <a:xfrm>
          <a:off x="867537" y="1649577"/>
          <a:ext cx="5808726" cy="72420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How would you like to make a difference?</a:t>
          </a:r>
        </a:p>
      </dsp:txBody>
      <dsp:txXfrm>
        <a:off x="888748" y="1670788"/>
        <a:ext cx="4861803" cy="681782"/>
      </dsp:txXfrm>
    </dsp:sp>
    <dsp:sp modelId="{8D2E82C6-A65D-0E41-84C8-4E2ECCD196DE}">
      <dsp:nvSpPr>
        <dsp:cNvPr id="0" name=""/>
        <dsp:cNvSpPr/>
      </dsp:nvSpPr>
      <dsp:spPr>
        <a:xfrm>
          <a:off x="1301305" y="2474366"/>
          <a:ext cx="5808726" cy="72420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What can make your practice better?</a:t>
          </a:r>
        </a:p>
      </dsp:txBody>
      <dsp:txXfrm>
        <a:off x="1322516" y="2495577"/>
        <a:ext cx="4861803" cy="681782"/>
      </dsp:txXfrm>
    </dsp:sp>
    <dsp:sp modelId="{5DD317FD-4952-CF4E-AA50-A2028AE0E2FB}">
      <dsp:nvSpPr>
        <dsp:cNvPr id="0" name=""/>
        <dsp:cNvSpPr/>
      </dsp:nvSpPr>
      <dsp:spPr>
        <a:xfrm>
          <a:off x="1735074" y="3299155"/>
          <a:ext cx="5808726" cy="72420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What issues are affecting the young people or staff you work with?</a:t>
          </a:r>
        </a:p>
      </dsp:txBody>
      <dsp:txXfrm>
        <a:off x="1756285" y="3320366"/>
        <a:ext cx="4861803" cy="681782"/>
      </dsp:txXfrm>
    </dsp:sp>
    <dsp:sp modelId="{3E1F5161-25C9-BA4F-A3B1-77402CFD73C8}">
      <dsp:nvSpPr>
        <dsp:cNvPr id="0" name=""/>
        <dsp:cNvSpPr/>
      </dsp:nvSpPr>
      <dsp:spPr>
        <a:xfrm>
          <a:off x="5337993" y="529071"/>
          <a:ext cx="470733" cy="470733"/>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5443908" y="529071"/>
        <a:ext cx="258903" cy="354227"/>
      </dsp:txXfrm>
    </dsp:sp>
    <dsp:sp modelId="{5F5BB64C-10A8-FD41-8061-1CC73ED67E1E}">
      <dsp:nvSpPr>
        <dsp:cNvPr id="0" name=""/>
        <dsp:cNvSpPr/>
      </dsp:nvSpPr>
      <dsp:spPr>
        <a:xfrm>
          <a:off x="5771762" y="1353860"/>
          <a:ext cx="470733" cy="470733"/>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5877677" y="1353860"/>
        <a:ext cx="258903" cy="354227"/>
      </dsp:txXfrm>
    </dsp:sp>
    <dsp:sp modelId="{0B87556B-8C9E-7148-BDEC-89B883B3A7C9}">
      <dsp:nvSpPr>
        <dsp:cNvPr id="0" name=""/>
        <dsp:cNvSpPr/>
      </dsp:nvSpPr>
      <dsp:spPr>
        <a:xfrm>
          <a:off x="6205530" y="2166579"/>
          <a:ext cx="470733" cy="470733"/>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6311445" y="2166579"/>
        <a:ext cx="258903" cy="354227"/>
      </dsp:txXfrm>
    </dsp:sp>
    <dsp:sp modelId="{B063F38F-F2DA-D94E-8CC9-9B1CD3D78701}">
      <dsp:nvSpPr>
        <dsp:cNvPr id="0" name=""/>
        <dsp:cNvSpPr/>
      </dsp:nvSpPr>
      <dsp:spPr>
        <a:xfrm>
          <a:off x="6639299" y="2999414"/>
          <a:ext cx="470733" cy="470733"/>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6745214" y="2999414"/>
        <a:ext cx="258903" cy="35422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E5EDBFE8-7AC9-4A30-901F-1C15E0FB8B58}" type="datetimeFigureOut">
              <a:rPr lang="en-GB" smtClean="0"/>
              <a:t>03/02/2023</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390CDE00-1B95-4E7E-87E8-4F170B65FB37}" type="slidenum">
              <a:rPr lang="en-GB" smtClean="0"/>
              <a:t>‹#›</a:t>
            </a:fld>
            <a:endParaRPr lang="en-GB"/>
          </a:p>
        </p:txBody>
      </p:sp>
    </p:spTree>
    <p:extLst>
      <p:ext uri="{BB962C8B-B14F-4D97-AF65-F5344CB8AC3E}">
        <p14:creationId xmlns:p14="http://schemas.microsoft.com/office/powerpoint/2010/main" val="15962603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76DE02E1-7D40-4ABD-B70F-C77F8004CB89}" type="datetimeFigureOut">
              <a:rPr lang="en-GB" smtClean="0"/>
              <a:t>03/02/2023</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A1157B2C-F137-46ED-B094-B89247F527AE}" type="slidenum">
              <a:rPr lang="en-GB" smtClean="0"/>
              <a:t>‹#›</a:t>
            </a:fld>
            <a:endParaRPr lang="en-GB"/>
          </a:p>
        </p:txBody>
      </p:sp>
    </p:spTree>
    <p:extLst>
      <p:ext uri="{BB962C8B-B14F-4D97-AF65-F5344CB8AC3E}">
        <p14:creationId xmlns:p14="http://schemas.microsoft.com/office/powerpoint/2010/main" val="25159415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1157B2C-F137-46ED-B094-B89247F527AE}" type="slidenum">
              <a:rPr lang="en-GB" smtClean="0"/>
              <a:t>1</a:t>
            </a:fld>
            <a:endParaRPr lang="en-GB"/>
          </a:p>
        </p:txBody>
      </p:sp>
    </p:spTree>
    <p:extLst>
      <p:ext uri="{BB962C8B-B14F-4D97-AF65-F5344CB8AC3E}">
        <p14:creationId xmlns:p14="http://schemas.microsoft.com/office/powerpoint/2010/main" val="5337868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1157B2C-F137-46ED-B094-B89247F527AE}" type="slidenum">
              <a:rPr lang="en-GB" smtClean="0"/>
              <a:t>12</a:t>
            </a:fld>
            <a:endParaRPr lang="en-GB"/>
          </a:p>
        </p:txBody>
      </p:sp>
    </p:spTree>
    <p:extLst>
      <p:ext uri="{BB962C8B-B14F-4D97-AF65-F5344CB8AC3E}">
        <p14:creationId xmlns:p14="http://schemas.microsoft.com/office/powerpoint/2010/main" val="1177568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1157B2C-F137-46ED-B094-B89247F527AE}" type="slidenum">
              <a:rPr lang="en-GB" smtClean="0"/>
              <a:t>19</a:t>
            </a:fld>
            <a:endParaRPr lang="en-GB"/>
          </a:p>
        </p:txBody>
      </p:sp>
    </p:spTree>
    <p:extLst>
      <p:ext uri="{BB962C8B-B14F-4D97-AF65-F5344CB8AC3E}">
        <p14:creationId xmlns:p14="http://schemas.microsoft.com/office/powerpoint/2010/main" val="23431515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06727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43601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18618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5"/>
            <a:ext cx="3703320" cy="402335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03/02/2023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864296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2960" y="2582335"/>
            <a:ext cx="370332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03/02/2023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691283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03/02/2023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086767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C64F3F4-CE19-49F8-9EF4-FF4EE52031C2}" type="datetimeFigureOut">
              <a:rPr lang="en-GB" smtClean="0"/>
              <a:t>03/02/2023</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374778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9C64F3F4-CE19-49F8-9EF4-FF4EE52031C2}" type="datetimeFigureOut">
              <a:rPr lang="en-GB" smtClean="0"/>
              <a:t>03/02/2023</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778143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376780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06323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21136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9144001"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9C64F3F4-CE19-49F8-9EF4-FF4EE52031C2}" type="datetimeFigureOut">
              <a:rPr lang="en-GB" smtClean="0"/>
              <a:pPr/>
              <a:t>03/02/2023</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AC82685A-BD3A-4230-8D85-804689F67293}" type="slidenum">
              <a:rPr lang="en-GB" smtClean="0"/>
              <a:t>‹#›</a:t>
            </a:fld>
            <a:endParaRPr lang="en-GB" dirty="0"/>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7688120"/>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 id="2147483762" r:id="rId9"/>
    <p:sldLayoutId id="2147483763" r:id="rId10"/>
    <p:sldLayoutId id="2147483764"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creativecommons.org/licenses/by/3.0/" TargetMode="External"/><Relationship Id="rId4" Type="http://schemas.openxmlformats.org/officeDocument/2006/relationships/hyperlink" Target="https://owl.excelsior.edu/research/research-process/" TargetMode="Externa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www.cam.ac.uk/research/news/teenagers-who-access-mental-health-services-see-significant-improvements-study-shows"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blog-youth-development-insight.extension.umn.edu/2018/11/civil-discourse-this-years-hot-topic.html" TargetMode="External"/><Relationship Id="rId2" Type="http://schemas.openxmlformats.org/officeDocument/2006/relationships/image" Target="../media/image8.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els.open.ac.uk/research/areas/children-young-people-parenthood-families/publications" TargetMode="External"/><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hyperlink" Target="https://www.youthimpact.uk/latest/news/diving-covid-survey-data-part-1"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gov.wales/sites/default/files/publications/2021-01/government-response-research-to-inform-development-of-youth-work-strategy_0.pdf" TargetMode="External"/><Relationship Id="rId4" Type="http://schemas.openxmlformats.org/officeDocument/2006/relationships/image" Target="../media/image23.svg"/></Relationships>
</file>

<file path=ppt/slides/_rels/slide2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2.xml"/><Relationship Id="rId1" Type="http://schemas.openxmlformats.org/officeDocument/2006/relationships/video" Target="https://www.youtube.com/embed/MlU22hTyIs4"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2.xml"/><Relationship Id="rId1" Type="http://schemas.openxmlformats.org/officeDocument/2006/relationships/video" Target="https://www.youtube.com/embed/kUApnFN2vGk"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7.xml"/><Relationship Id="rId6" Type="http://schemas.openxmlformats.org/officeDocument/2006/relationships/image" Target="../media/image34.jpeg"/><Relationship Id="rId5" Type="http://schemas.openxmlformats.org/officeDocument/2006/relationships/image" Target="../media/image33.jpeg"/><Relationship Id="rId4" Type="http://schemas.openxmlformats.org/officeDocument/2006/relationships/image" Target="../media/image32.png"/></Relationships>
</file>

<file path=ppt/slides/_rels/slide32.xml.rels><?xml version="1.0" encoding="UTF-8" standalone="yes"?>
<Relationships xmlns="http://schemas.openxmlformats.org/package/2006/relationships"><Relationship Id="rId3" Type="http://schemas.openxmlformats.org/officeDocument/2006/relationships/hyperlink" Target="http://www.esrc.ac.uk/about-us/what-is-social-science/social-science-disciplines/" TargetMode="External"/><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duskyillusions.com/niche-niche-question/man-with-question-04/" TargetMode="External"/><Relationship Id="rId2" Type="http://schemas.openxmlformats.org/officeDocument/2006/relationships/image" Target="../media/image36.pn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4461041-8413-4023-ABA7-9E499B0AD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5499" y="4550229"/>
            <a:ext cx="8181805" cy="1057655"/>
          </a:xfrm>
        </p:spPr>
        <p:txBody>
          <a:bodyPr>
            <a:normAutofit/>
          </a:bodyPr>
          <a:lstStyle/>
          <a:p>
            <a:br>
              <a:rPr lang="en-GB" sz="1700"/>
            </a:br>
            <a:br>
              <a:rPr lang="en-GB" sz="1700"/>
            </a:br>
            <a:r>
              <a:rPr lang="en-GB" sz="1700"/>
              <a:t>ECGE7005Q Philosophy and </a:t>
            </a:r>
            <a:br>
              <a:rPr lang="en-GB" sz="1700"/>
            </a:br>
            <a:r>
              <a:rPr lang="en-GB" sz="1700"/>
              <a:t>Practice of Social Research </a:t>
            </a:r>
          </a:p>
        </p:txBody>
      </p:sp>
      <p:sp>
        <p:nvSpPr>
          <p:cNvPr id="3" name="Subtitle 2"/>
          <p:cNvSpPr>
            <a:spLocks noGrp="1"/>
          </p:cNvSpPr>
          <p:nvPr>
            <p:ph type="subTitle" idx="1"/>
          </p:nvPr>
        </p:nvSpPr>
        <p:spPr>
          <a:xfrm>
            <a:off x="475499" y="5727515"/>
            <a:ext cx="8193826" cy="515477"/>
          </a:xfrm>
        </p:spPr>
        <p:txBody>
          <a:bodyPr>
            <a:normAutofit/>
          </a:bodyPr>
          <a:lstStyle/>
          <a:p>
            <a:r>
              <a:rPr lang="en-GB" sz="800">
                <a:solidFill>
                  <a:schemeClr val="tx1">
                    <a:lumMod val="85000"/>
                    <a:lumOff val="15000"/>
                  </a:schemeClr>
                </a:solidFill>
              </a:rPr>
              <a:t>Introduction to Module</a:t>
            </a:r>
          </a:p>
          <a:p>
            <a:r>
              <a:rPr lang="en-GB" sz="800">
                <a:solidFill>
                  <a:schemeClr val="tx1">
                    <a:lumMod val="85000"/>
                    <a:lumOff val="15000"/>
                  </a:schemeClr>
                </a:solidFill>
              </a:rPr>
              <a:t>Session 1  </a:t>
            </a:r>
          </a:p>
        </p:txBody>
      </p:sp>
      <p:pic>
        <p:nvPicPr>
          <p:cNvPr id="8" name="Picture 7" descr="Logo&#10;&#10;Description automatically generated">
            <a:extLst>
              <a:ext uri="{FF2B5EF4-FFF2-40B4-BE49-F238E27FC236}">
                <a16:creationId xmlns:a16="http://schemas.microsoft.com/office/drawing/2014/main" id="{2D4C7687-8434-8141-8E36-E8292D26989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76592" y="640080"/>
            <a:ext cx="7169623" cy="3602736"/>
          </a:xfrm>
          <a:prstGeom prst="rect">
            <a:avLst/>
          </a:prstGeom>
        </p:spPr>
      </p:pic>
      <p:cxnSp>
        <p:nvCxnSpPr>
          <p:cNvPr id="16" name="Straight Connector 15">
            <a:extLst>
              <a:ext uri="{FF2B5EF4-FFF2-40B4-BE49-F238E27FC236}">
                <a16:creationId xmlns:a16="http://schemas.microsoft.com/office/drawing/2014/main" id="{F05BCF04-4702-43D0-BE8F-DBF6C2F651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814" y="5618770"/>
            <a:ext cx="78867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D841E764-4629-49E0-994A-6F92FEFB9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rgbClr val="219DBB"/>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95635077-9890-4CC8-9792-28743EBFE0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rgbClr val="3B6069"/>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a:extLst>
              <a:ext uri="{FF2B5EF4-FFF2-40B4-BE49-F238E27FC236}">
                <a16:creationId xmlns:a16="http://schemas.microsoft.com/office/drawing/2014/main" id="{8AC496B4-4F45-784A-85FA-3E7864AD9C5C}"/>
              </a:ext>
            </a:extLst>
          </p:cNvPr>
          <p:cNvSpPr txBox="1"/>
          <p:nvPr/>
        </p:nvSpPr>
        <p:spPr>
          <a:xfrm>
            <a:off x="5459399" y="4042761"/>
            <a:ext cx="218681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owl.excelsior.edu/research/research-process/">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69277" y="516835"/>
            <a:ext cx="2313633" cy="5772840"/>
          </a:xfrm>
        </p:spPr>
        <p:txBody>
          <a:bodyPr anchor="ctr">
            <a:normAutofit/>
          </a:bodyPr>
          <a:lstStyle/>
          <a:p>
            <a:r>
              <a:rPr lang="en-GB" sz="3100">
                <a:solidFill>
                  <a:srgbClr val="FFFFFF"/>
                </a:solidFill>
              </a:rPr>
              <a:t>Aims Of Session 1  </a:t>
            </a:r>
          </a:p>
        </p:txBody>
      </p:sp>
      <p:sp>
        <p:nvSpPr>
          <p:cNvPr id="13" name="Rectangle 12">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A0657A27-7040-4D56-B42B-8D906F250200}"/>
              </a:ext>
            </a:extLst>
          </p:cNvPr>
          <p:cNvGraphicFramePr>
            <a:graphicFrameLocks noGrp="1"/>
          </p:cNvGraphicFramePr>
          <p:nvPr>
            <p:ph idx="1"/>
            <p:extLst>
              <p:ext uri="{D42A27DB-BD31-4B8C-83A1-F6EECF244321}">
                <p14:modId xmlns:p14="http://schemas.microsoft.com/office/powerpoint/2010/main" val="3277768567"/>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36463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45">
            <a:extLst>
              <a:ext uri="{FF2B5EF4-FFF2-40B4-BE49-F238E27FC236}">
                <a16:creationId xmlns:a16="http://schemas.microsoft.com/office/drawing/2014/main" id="{873ECEC8-0F24-45B8-950F-35FC94BCE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94613" y="634946"/>
            <a:ext cx="2767693" cy="1450757"/>
          </a:xfrm>
        </p:spPr>
        <p:txBody>
          <a:bodyPr>
            <a:normAutofit/>
          </a:bodyPr>
          <a:lstStyle/>
          <a:p>
            <a:r>
              <a:rPr lang="en-GB"/>
              <a:t>Module Aims </a:t>
            </a:r>
          </a:p>
        </p:txBody>
      </p:sp>
      <p:pic>
        <p:nvPicPr>
          <p:cNvPr id="12" name="Picture 11" descr="A picture containing person&#10;&#10;Description automatically generated">
            <a:extLst>
              <a:ext uri="{FF2B5EF4-FFF2-40B4-BE49-F238E27FC236}">
                <a16:creationId xmlns:a16="http://schemas.microsoft.com/office/drawing/2014/main" id="{3819340D-7011-504B-A6D4-A7120F28D62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348" r="33113" b="-1"/>
          <a:stretch/>
        </p:blipFill>
        <p:spPr>
          <a:xfrm>
            <a:off x="475499" y="640081"/>
            <a:ext cx="5182351" cy="5314406"/>
          </a:xfrm>
          <a:prstGeom prst="rect">
            <a:avLst/>
          </a:prstGeom>
        </p:spPr>
      </p:pic>
      <p:cxnSp>
        <p:nvCxnSpPr>
          <p:cNvPr id="54" name="Straight Connector 47">
            <a:extLst>
              <a:ext uri="{FF2B5EF4-FFF2-40B4-BE49-F238E27FC236}">
                <a16:creationId xmlns:a16="http://schemas.microsoft.com/office/drawing/2014/main" id="{89EB8C68-FF1B-4849-867B-32D29B19F1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19107" y="2085703"/>
            <a:ext cx="267462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894613" y="2198914"/>
            <a:ext cx="2767693" cy="3670180"/>
          </a:xfrm>
        </p:spPr>
        <p:txBody>
          <a:bodyPr>
            <a:normAutofit/>
          </a:bodyPr>
          <a:lstStyle/>
          <a:p>
            <a:r>
              <a:rPr lang="en-GB" sz="1900"/>
              <a:t>To develop in-depth knowledge, understanding and skills of social research methodologies and research methods appropriate to research with and for young children, children, young people, adults and groups who are at risk of exclusion and within wider community settings or educational contexts.</a:t>
            </a:r>
          </a:p>
          <a:p>
            <a:endParaRPr lang="en-GB" sz="1900"/>
          </a:p>
        </p:txBody>
      </p:sp>
      <p:sp>
        <p:nvSpPr>
          <p:cNvPr id="55" name="Rectangle 49">
            <a:extLst>
              <a:ext uri="{FF2B5EF4-FFF2-40B4-BE49-F238E27FC236}">
                <a16:creationId xmlns:a16="http://schemas.microsoft.com/office/drawing/2014/main" id="{7D417315-0A35-4882-ABD2-ABE3C89E5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2" name="Rectangle 51">
            <a:extLst>
              <a:ext uri="{FF2B5EF4-FFF2-40B4-BE49-F238E27FC236}">
                <a16:creationId xmlns:a16="http://schemas.microsoft.com/office/drawing/2014/main" id="{8B53612E-ADB2-4457-9688-89506397A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TextBox 13">
            <a:extLst>
              <a:ext uri="{FF2B5EF4-FFF2-40B4-BE49-F238E27FC236}">
                <a16:creationId xmlns:a16="http://schemas.microsoft.com/office/drawing/2014/main" id="{6C19C467-B85F-D840-8E9C-CC5B6B2B3307}"/>
              </a:ext>
            </a:extLst>
          </p:cNvPr>
          <p:cNvSpPr txBox="1"/>
          <p:nvPr/>
        </p:nvSpPr>
        <p:spPr>
          <a:xfrm>
            <a:off x="3471034" y="5754432"/>
            <a:ext cx="218681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cam.ac.uk/research/news/teenagers-who-access-mental-health-services-see-significant-improvements-study-shows">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33011675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69277" y="516835"/>
            <a:ext cx="2313633" cy="5772840"/>
          </a:xfrm>
        </p:spPr>
        <p:txBody>
          <a:bodyPr anchor="ctr">
            <a:normAutofit/>
          </a:bodyPr>
          <a:lstStyle/>
          <a:p>
            <a:r>
              <a:rPr lang="en-GB" sz="3100">
                <a:solidFill>
                  <a:srgbClr val="FFFFFF"/>
                </a:solidFill>
              </a:rPr>
              <a:t>Module Learning Outcomes </a:t>
            </a:r>
          </a:p>
        </p:txBody>
      </p:sp>
      <p:sp>
        <p:nvSpPr>
          <p:cNvPr id="13" name="Rectangle 12">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E6C99268-CA3E-45FD-8F21-BCF501C55E69}"/>
              </a:ext>
            </a:extLst>
          </p:cNvPr>
          <p:cNvGraphicFramePr>
            <a:graphicFrameLocks noGrp="1"/>
          </p:cNvGraphicFramePr>
          <p:nvPr>
            <p:ph idx="1"/>
            <p:extLst>
              <p:ext uri="{D42A27DB-BD31-4B8C-83A1-F6EECF244321}">
                <p14:modId xmlns:p14="http://schemas.microsoft.com/office/powerpoint/2010/main" val="2189925952"/>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7489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69277" y="605896"/>
            <a:ext cx="2313633" cy="5646208"/>
          </a:xfrm>
        </p:spPr>
        <p:txBody>
          <a:bodyPr anchor="ctr">
            <a:normAutofit/>
          </a:bodyPr>
          <a:lstStyle/>
          <a:p>
            <a:r>
              <a:rPr lang="en-GB" sz="3100">
                <a:solidFill>
                  <a:srgbClr val="FFFFFF"/>
                </a:solidFill>
              </a:rPr>
              <a:t>Module Learning Outcomes </a:t>
            </a:r>
          </a:p>
        </p:txBody>
      </p:sp>
      <p:sp>
        <p:nvSpPr>
          <p:cNvPr id="16"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3556512" y="605896"/>
            <a:ext cx="4810247" cy="5646208"/>
          </a:xfrm>
        </p:spPr>
        <p:txBody>
          <a:bodyPr anchor="ctr">
            <a:normAutofit/>
          </a:bodyPr>
          <a:lstStyle/>
          <a:p>
            <a:pPr lvl="0" hangingPunct="0"/>
            <a:r>
              <a:rPr lang="en-GB" dirty="0"/>
              <a:t>critically reflect on the complex ethical frameworks and legal implications which underpin all research and analyse specific ethical implications of research for and with young children, children, young people, adults and, for example, groups who are at risk of exclusion, within wider community settings or educational contexts;</a:t>
            </a:r>
          </a:p>
          <a:p>
            <a:pPr marL="0" indent="0">
              <a:buNone/>
            </a:pPr>
            <a:endParaRPr lang="en-GB" dirty="0"/>
          </a:p>
          <a:p>
            <a:pPr lvl="0"/>
            <a:r>
              <a:rPr lang="en-GB" dirty="0"/>
              <a:t>consider at a higher level the role of reflection within the research process through presenting their work appropriately, within ethical and research frameworks, and with an understanding of the requirements of critical thinking.</a:t>
            </a:r>
          </a:p>
          <a:p>
            <a:endParaRPr lang="en-GB" dirty="0"/>
          </a:p>
        </p:txBody>
      </p:sp>
    </p:spTree>
    <p:extLst>
      <p:ext uri="{BB962C8B-B14F-4D97-AF65-F5344CB8AC3E}">
        <p14:creationId xmlns:p14="http://schemas.microsoft.com/office/powerpoint/2010/main" val="392323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0275" y="44624"/>
            <a:ext cx="8229600" cy="1143000"/>
          </a:xfrm>
        </p:spPr>
        <p:txBody>
          <a:bodyPr/>
          <a:lstStyle/>
          <a:p>
            <a:r>
              <a:rPr lang="en-GB" dirty="0"/>
              <a:t>Assessment 1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86850687"/>
              </p:ext>
            </p:extLst>
          </p:nvPr>
        </p:nvGraphicFramePr>
        <p:xfrm>
          <a:off x="457200" y="1600200"/>
          <a:ext cx="8230734" cy="858098"/>
        </p:xfrm>
        <a:graphic>
          <a:graphicData uri="http://schemas.openxmlformats.org/drawingml/2006/table">
            <a:tbl>
              <a:tblPr firstRow="1" firstCol="1" bandRow="1">
                <a:tableStyleId>{5C22544A-7EE6-4342-B048-85BDC9FD1C3A}</a:tableStyleId>
              </a:tblPr>
              <a:tblGrid>
                <a:gridCol w="2784807">
                  <a:extLst>
                    <a:ext uri="{9D8B030D-6E8A-4147-A177-3AD203B41FA5}">
                      <a16:colId xmlns:a16="http://schemas.microsoft.com/office/drawing/2014/main" val="4089832959"/>
                    </a:ext>
                  </a:extLst>
                </a:gridCol>
                <a:gridCol w="3985122">
                  <a:extLst>
                    <a:ext uri="{9D8B030D-6E8A-4147-A177-3AD203B41FA5}">
                      <a16:colId xmlns:a16="http://schemas.microsoft.com/office/drawing/2014/main" val="90385111"/>
                    </a:ext>
                  </a:extLst>
                </a:gridCol>
                <a:gridCol w="1460805">
                  <a:extLst>
                    <a:ext uri="{9D8B030D-6E8A-4147-A177-3AD203B41FA5}">
                      <a16:colId xmlns:a16="http://schemas.microsoft.com/office/drawing/2014/main" val="4026491518"/>
                    </a:ext>
                  </a:extLst>
                </a:gridCol>
              </a:tblGrid>
              <a:tr h="286033">
                <a:tc>
                  <a:txBody>
                    <a:bodyPr/>
                    <a:lstStyle/>
                    <a:p>
                      <a:pPr algn="ctr" hangingPunct="0">
                        <a:spcAft>
                          <a:spcPts val="0"/>
                        </a:spcAft>
                      </a:pPr>
                      <a:r>
                        <a:rPr lang="en-GB" sz="1100">
                          <a:effectLst/>
                        </a:rPr>
                        <a:t>Mode of assessment</a:t>
                      </a:r>
                      <a:endParaRPr lang="en-GB" sz="1200">
                        <a:effectLst/>
                        <a:latin typeface="Times New Roman" panose="02020603050405020304" pitchFamily="18" charset="0"/>
                        <a:ea typeface="Times New Roman" panose="02020603050405020304" pitchFamily="18" charset="0"/>
                      </a:endParaRPr>
                    </a:p>
                  </a:txBody>
                  <a:tcPr marL="88614" marR="88614" marT="0" marB="0"/>
                </a:tc>
                <a:tc>
                  <a:txBody>
                    <a:bodyPr/>
                    <a:lstStyle/>
                    <a:p>
                      <a:pPr algn="just" hangingPunct="0">
                        <a:spcAft>
                          <a:spcPts val="0"/>
                        </a:spcAft>
                      </a:pPr>
                      <a:r>
                        <a:rPr lang="en-GB" sz="1100">
                          <a:effectLst/>
                        </a:rPr>
                        <a:t>Volume</a:t>
                      </a:r>
                      <a:endParaRPr lang="en-GB" sz="1200">
                        <a:effectLst/>
                        <a:latin typeface="Times New Roman" panose="02020603050405020304" pitchFamily="18" charset="0"/>
                        <a:ea typeface="Times New Roman" panose="02020603050405020304" pitchFamily="18" charset="0"/>
                      </a:endParaRPr>
                    </a:p>
                  </a:txBody>
                  <a:tcPr marL="88614" marR="88614" marT="0" marB="0"/>
                </a:tc>
                <a:tc>
                  <a:txBody>
                    <a:bodyPr/>
                    <a:lstStyle/>
                    <a:p>
                      <a:pPr algn="just" hangingPunct="0">
                        <a:spcAft>
                          <a:spcPts val="0"/>
                        </a:spcAft>
                      </a:pPr>
                      <a:r>
                        <a:rPr lang="en-GB" sz="1100">
                          <a:effectLst/>
                        </a:rPr>
                        <a:t>Weighting</a:t>
                      </a:r>
                      <a:endParaRPr lang="en-GB" sz="1200">
                        <a:effectLst/>
                        <a:latin typeface="Times New Roman" panose="02020603050405020304" pitchFamily="18" charset="0"/>
                        <a:ea typeface="Times New Roman" panose="02020603050405020304" pitchFamily="18" charset="0"/>
                      </a:endParaRPr>
                    </a:p>
                  </a:txBody>
                  <a:tcPr marL="88614" marR="88614" marT="0" marB="0"/>
                </a:tc>
                <a:extLst>
                  <a:ext uri="{0D108BD9-81ED-4DB2-BD59-A6C34878D82A}">
                    <a16:rowId xmlns:a16="http://schemas.microsoft.com/office/drawing/2014/main" val="2067515299"/>
                  </a:ext>
                </a:extLst>
              </a:tr>
              <a:tr h="572065">
                <a:tc>
                  <a:txBody>
                    <a:bodyPr/>
                    <a:lstStyle/>
                    <a:p>
                      <a:pPr algn="just" hangingPunct="0">
                        <a:spcAft>
                          <a:spcPts val="0"/>
                        </a:spcAft>
                      </a:pPr>
                      <a:r>
                        <a:rPr lang="en-GB" sz="1100">
                          <a:effectLst/>
                        </a:rPr>
                        <a:t>Written Assignment</a:t>
                      </a:r>
                      <a:endParaRPr lang="en-GB" sz="1200">
                        <a:effectLst/>
                      </a:endParaRPr>
                    </a:p>
                    <a:p>
                      <a:pPr algn="just" hangingPunct="0">
                        <a:spcAft>
                          <a:spcPts val="0"/>
                        </a:spcAft>
                      </a:pPr>
                      <a:r>
                        <a:rPr lang="en-GB" sz="1100">
                          <a:effectLst/>
                        </a:rPr>
                        <a:t> </a:t>
                      </a:r>
                      <a:endParaRPr lang="en-GB" sz="1200">
                        <a:effectLst/>
                        <a:latin typeface="Times New Roman" panose="02020603050405020304" pitchFamily="18" charset="0"/>
                        <a:ea typeface="Times New Roman" panose="02020603050405020304" pitchFamily="18" charset="0"/>
                      </a:endParaRPr>
                    </a:p>
                  </a:txBody>
                  <a:tcPr marL="88614" marR="88614" marT="0" marB="0"/>
                </a:tc>
                <a:tc>
                  <a:txBody>
                    <a:bodyPr/>
                    <a:lstStyle/>
                    <a:p>
                      <a:pPr algn="l" hangingPunct="0">
                        <a:spcAft>
                          <a:spcPts val="0"/>
                        </a:spcAft>
                      </a:pPr>
                      <a:r>
                        <a:rPr lang="en-GB" sz="1100">
                          <a:effectLst/>
                        </a:rPr>
                        <a:t> 3750 words</a:t>
                      </a:r>
                      <a:endParaRPr lang="en-GB" sz="1200">
                        <a:effectLst/>
                        <a:latin typeface="Times New Roman" panose="02020603050405020304" pitchFamily="18" charset="0"/>
                        <a:ea typeface="Times New Roman" panose="02020603050405020304" pitchFamily="18" charset="0"/>
                      </a:endParaRPr>
                    </a:p>
                  </a:txBody>
                  <a:tcPr marL="88614" marR="88614" marT="0" marB="0"/>
                </a:tc>
                <a:tc>
                  <a:txBody>
                    <a:bodyPr/>
                    <a:lstStyle/>
                    <a:p>
                      <a:pPr algn="just" hangingPunct="0">
                        <a:spcAft>
                          <a:spcPts val="0"/>
                        </a:spcAft>
                      </a:pPr>
                      <a:r>
                        <a:rPr lang="en-GB" sz="1100" dirty="0">
                          <a:effectLst/>
                        </a:rPr>
                        <a:t>50%</a:t>
                      </a:r>
                      <a:endParaRPr lang="en-GB" sz="1200" dirty="0">
                        <a:effectLst/>
                        <a:latin typeface="Times New Roman" panose="02020603050405020304" pitchFamily="18" charset="0"/>
                        <a:ea typeface="Times New Roman" panose="02020603050405020304" pitchFamily="18" charset="0"/>
                      </a:endParaRPr>
                    </a:p>
                  </a:txBody>
                  <a:tcPr marL="88614" marR="88614" marT="0" marB="0"/>
                </a:tc>
                <a:extLst>
                  <a:ext uri="{0D108BD9-81ED-4DB2-BD59-A6C34878D82A}">
                    <a16:rowId xmlns:a16="http://schemas.microsoft.com/office/drawing/2014/main" val="1259085891"/>
                  </a:ext>
                </a:extLst>
              </a:tr>
            </a:tbl>
          </a:graphicData>
        </a:graphic>
      </p:graphicFrame>
      <p:sp>
        <p:nvSpPr>
          <p:cNvPr id="5" name="Rectangle 4"/>
          <p:cNvSpPr/>
          <p:nvPr/>
        </p:nvSpPr>
        <p:spPr>
          <a:xfrm>
            <a:off x="611560" y="2458298"/>
            <a:ext cx="7776864" cy="3139321"/>
          </a:xfrm>
          <a:prstGeom prst="rect">
            <a:avLst/>
          </a:prstGeom>
        </p:spPr>
        <p:txBody>
          <a:bodyPr wrap="square">
            <a:spAutoFit/>
          </a:bodyPr>
          <a:lstStyle/>
          <a:p>
            <a:pPr algn="just" fontAlgn="base" hangingPunct="0">
              <a:spcAft>
                <a:spcPts val="0"/>
              </a:spcAft>
            </a:pPr>
            <a:r>
              <a:rPr lang="en-GB" dirty="0">
                <a:latin typeface="Arial" panose="020B0604020202020204" pitchFamily="34" charset="0"/>
                <a:ea typeface="Times New Roman" panose="02020603050405020304" pitchFamily="18" charset="0"/>
              </a:rPr>
              <a:t>Undertake a critical evaluation of a Journal Article relevant to your discipline of study. </a:t>
            </a:r>
            <a:endParaRPr lang="en-GB" sz="1200" dirty="0">
              <a:latin typeface="Times New Roman" panose="02020603050405020304" pitchFamily="18" charset="0"/>
              <a:ea typeface="Times New Roman" panose="02020603050405020304" pitchFamily="18" charset="0"/>
            </a:endParaRPr>
          </a:p>
          <a:p>
            <a:pPr algn="just" fontAlgn="base" hangingPunct="0">
              <a:spcAft>
                <a:spcPts val="0"/>
              </a:spcAft>
            </a:pPr>
            <a:r>
              <a:rPr lang="en-GB" dirty="0">
                <a:latin typeface="Arial" panose="020B0604020202020204" pitchFamily="34" charset="0"/>
                <a:ea typeface="Times New Roman" panose="02020603050405020304" pitchFamily="18" charset="0"/>
              </a:rPr>
              <a:t> </a:t>
            </a:r>
            <a:endParaRPr lang="en-GB" sz="1200" dirty="0">
              <a:latin typeface="Times New Roman" panose="02020603050405020304" pitchFamily="18" charset="0"/>
              <a:ea typeface="Times New Roman" panose="02020603050405020304" pitchFamily="18" charset="0"/>
            </a:endParaRPr>
          </a:p>
          <a:p>
            <a:pPr algn="just" fontAlgn="base" hangingPunct="0">
              <a:spcAft>
                <a:spcPts val="0"/>
              </a:spcAft>
            </a:pPr>
            <a:r>
              <a:rPr lang="en-GB" b="1" dirty="0">
                <a:latin typeface="Arial" panose="020B0604020202020204" pitchFamily="34" charset="0"/>
                <a:ea typeface="Times New Roman" panose="02020603050405020304" pitchFamily="18" charset="0"/>
              </a:rPr>
              <a:t>Guidance: </a:t>
            </a:r>
            <a:endParaRPr lang="en-GB" sz="1200" b="1" dirty="0">
              <a:latin typeface="Times New Roman" panose="02020603050405020304" pitchFamily="18" charset="0"/>
              <a:ea typeface="Times New Roman" panose="02020603050405020304" pitchFamily="18" charset="0"/>
            </a:endParaRPr>
          </a:p>
          <a:p>
            <a:pPr marL="342900" lvl="0" indent="-342900" algn="just" fontAlgn="base" hangingPunct="0">
              <a:spcAft>
                <a:spcPts val="0"/>
              </a:spcAft>
              <a:buFont typeface="Symbol" panose="05050102010706020507" pitchFamily="18" charset="2"/>
              <a:buChar char=""/>
            </a:pPr>
            <a:r>
              <a:rPr lang="en-GB" dirty="0">
                <a:latin typeface="Arial" panose="020B0604020202020204" pitchFamily="34" charset="0"/>
                <a:ea typeface="Times New Roman" panose="02020603050405020304" pitchFamily="18" charset="0"/>
              </a:rPr>
              <a:t>You will be provided with examples of Journal Articles and or guidance on identifying relevant peer reviewed articles. </a:t>
            </a:r>
            <a:endParaRPr lang="en-GB" sz="1200" dirty="0">
              <a:latin typeface="Times New Roman" panose="02020603050405020304" pitchFamily="18" charset="0"/>
              <a:ea typeface="Times New Roman" panose="02020603050405020304" pitchFamily="18" charset="0"/>
            </a:endParaRPr>
          </a:p>
          <a:p>
            <a:pPr marL="342900" lvl="0" indent="-342900" algn="just" fontAlgn="base" hangingPunct="0">
              <a:spcAft>
                <a:spcPts val="0"/>
              </a:spcAft>
              <a:buFont typeface="Symbol" panose="05050102010706020507" pitchFamily="18" charset="2"/>
              <a:buChar char=""/>
            </a:pPr>
            <a:r>
              <a:rPr lang="en-GB" dirty="0">
                <a:latin typeface="Arial" panose="020B0604020202020204" pitchFamily="34" charset="0"/>
                <a:ea typeface="Times New Roman" panose="02020603050405020304" pitchFamily="18" charset="0"/>
              </a:rPr>
              <a:t>Critical evaluation is a systematic way of considering the value and robustness of a piece of research, the results and how relevant and applicable they are.  </a:t>
            </a:r>
            <a:endParaRPr lang="en-GB" sz="1200" dirty="0">
              <a:latin typeface="Times New Roman" panose="02020603050405020304" pitchFamily="18" charset="0"/>
              <a:ea typeface="Times New Roman" panose="02020603050405020304" pitchFamily="18" charset="0"/>
            </a:endParaRPr>
          </a:p>
          <a:p>
            <a:pPr marL="342900" lvl="0" indent="-342900" algn="just" fontAlgn="base" hangingPunct="0">
              <a:spcAft>
                <a:spcPts val="0"/>
              </a:spcAft>
              <a:buFont typeface="Symbol" panose="05050102010706020507" pitchFamily="18" charset="2"/>
              <a:buChar char=""/>
            </a:pPr>
            <a:r>
              <a:rPr lang="en-GB" dirty="0">
                <a:latin typeface="Arial" panose="020B0604020202020204" pitchFamily="34" charset="0"/>
                <a:ea typeface="Times New Roman" panose="02020603050405020304" pitchFamily="18" charset="0"/>
              </a:rPr>
              <a:t>Carrying out a review of a research article will be discussed in the lectures and guidance provided</a:t>
            </a:r>
            <a:endParaRPr lang="en-GB" dirty="0"/>
          </a:p>
        </p:txBody>
      </p:sp>
    </p:spTree>
    <p:extLst>
      <p:ext uri="{BB962C8B-B14F-4D97-AF65-F5344CB8AC3E}">
        <p14:creationId xmlns:p14="http://schemas.microsoft.com/office/powerpoint/2010/main" val="2684322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 2</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00275119"/>
              </p:ext>
            </p:extLst>
          </p:nvPr>
        </p:nvGraphicFramePr>
        <p:xfrm>
          <a:off x="1043608" y="1787629"/>
          <a:ext cx="6696744" cy="571202"/>
        </p:xfrm>
        <a:graphic>
          <a:graphicData uri="http://schemas.openxmlformats.org/drawingml/2006/table">
            <a:tbl>
              <a:tblPr firstRow="1" firstCol="1" bandRow="1">
                <a:tableStyleId>{5C22544A-7EE6-4342-B048-85BDC9FD1C3A}</a:tableStyleId>
              </a:tblPr>
              <a:tblGrid>
                <a:gridCol w="3205380">
                  <a:extLst>
                    <a:ext uri="{9D8B030D-6E8A-4147-A177-3AD203B41FA5}">
                      <a16:colId xmlns:a16="http://schemas.microsoft.com/office/drawing/2014/main" val="726924856"/>
                    </a:ext>
                  </a:extLst>
                </a:gridCol>
                <a:gridCol w="1956601">
                  <a:extLst>
                    <a:ext uri="{9D8B030D-6E8A-4147-A177-3AD203B41FA5}">
                      <a16:colId xmlns:a16="http://schemas.microsoft.com/office/drawing/2014/main" val="2771375580"/>
                    </a:ext>
                  </a:extLst>
                </a:gridCol>
                <a:gridCol w="1534763">
                  <a:extLst>
                    <a:ext uri="{9D8B030D-6E8A-4147-A177-3AD203B41FA5}">
                      <a16:colId xmlns:a16="http://schemas.microsoft.com/office/drawing/2014/main" val="3697009316"/>
                    </a:ext>
                  </a:extLst>
                </a:gridCol>
              </a:tblGrid>
              <a:tr h="285601">
                <a:tc>
                  <a:txBody>
                    <a:bodyPr/>
                    <a:lstStyle/>
                    <a:p>
                      <a:pPr algn="ctr" hangingPunct="0">
                        <a:spcAft>
                          <a:spcPts val="0"/>
                        </a:spcAft>
                      </a:pPr>
                      <a:r>
                        <a:rPr lang="en-GB" sz="1100" dirty="0">
                          <a:effectLst/>
                        </a:rPr>
                        <a:t>Mode of assessment</a:t>
                      </a:r>
                      <a:endParaRPr lang="en-GB" sz="12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hangingPunct="0">
                        <a:spcAft>
                          <a:spcPts val="0"/>
                        </a:spcAft>
                      </a:pPr>
                      <a:r>
                        <a:rPr lang="en-GB" sz="1100">
                          <a:effectLst/>
                        </a:rPr>
                        <a:t>Volume</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hangingPunct="0">
                        <a:spcAft>
                          <a:spcPts val="0"/>
                        </a:spcAft>
                      </a:pPr>
                      <a:r>
                        <a:rPr lang="en-GB" sz="1100">
                          <a:effectLst/>
                        </a:rPr>
                        <a:t>Weighting</a:t>
                      </a:r>
                      <a:endParaRPr lang="en-GB"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554460314"/>
                  </a:ext>
                </a:extLst>
              </a:tr>
              <a:tr h="285601">
                <a:tc>
                  <a:txBody>
                    <a:bodyPr/>
                    <a:lstStyle/>
                    <a:p>
                      <a:pPr algn="just" hangingPunct="0">
                        <a:spcAft>
                          <a:spcPts val="0"/>
                        </a:spcAft>
                      </a:pPr>
                      <a:r>
                        <a:rPr lang="en-GB" sz="1100" dirty="0">
                          <a:effectLst/>
                        </a:rPr>
                        <a:t>Written Assignment </a:t>
                      </a:r>
                      <a:endParaRPr lang="en-GB" sz="12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l" hangingPunct="0">
                        <a:spcAft>
                          <a:spcPts val="0"/>
                        </a:spcAft>
                      </a:pPr>
                      <a:r>
                        <a:rPr lang="en-GB" sz="1100">
                          <a:effectLst/>
                        </a:rPr>
                        <a:t>3750 words </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hangingPunct="0">
                        <a:spcAft>
                          <a:spcPts val="0"/>
                        </a:spcAft>
                      </a:pPr>
                      <a:r>
                        <a:rPr lang="en-GB" sz="1100" dirty="0">
                          <a:effectLst/>
                        </a:rPr>
                        <a:t>50%</a:t>
                      </a:r>
                      <a:endParaRPr lang="en-GB" sz="12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654837373"/>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1020348270"/>
              </p:ext>
            </p:extLst>
          </p:nvPr>
        </p:nvGraphicFramePr>
        <p:xfrm>
          <a:off x="971600" y="2420888"/>
          <a:ext cx="7128792" cy="3642360"/>
        </p:xfrm>
        <a:graphic>
          <a:graphicData uri="http://schemas.openxmlformats.org/drawingml/2006/table">
            <a:tbl>
              <a:tblPr>
                <a:tableStyleId>{5C22544A-7EE6-4342-B048-85BDC9FD1C3A}</a:tableStyleId>
              </a:tblPr>
              <a:tblGrid>
                <a:gridCol w="7128792">
                  <a:extLst>
                    <a:ext uri="{9D8B030D-6E8A-4147-A177-3AD203B41FA5}">
                      <a16:colId xmlns:a16="http://schemas.microsoft.com/office/drawing/2014/main" val="2457435976"/>
                    </a:ext>
                  </a:extLst>
                </a:gridCol>
              </a:tblGrid>
              <a:tr h="2448272">
                <a:tc>
                  <a:txBody>
                    <a:bodyPr/>
                    <a:lstStyle/>
                    <a:p>
                      <a:pPr>
                        <a:spcAft>
                          <a:spcPts val="600"/>
                        </a:spcAft>
                      </a:pPr>
                      <a:r>
                        <a:rPr lang="en-GB" sz="1400" dirty="0">
                          <a:effectLst/>
                        </a:rPr>
                        <a:t>Outline a research proposal for a small scale study (this may be related to your dissertation focus). The proposal should contain the following elements: </a:t>
                      </a:r>
                    </a:p>
                    <a:p>
                      <a:pPr marL="342900" lvl="0" indent="-342900">
                        <a:spcAft>
                          <a:spcPts val="600"/>
                        </a:spcAft>
                        <a:buFont typeface="+mj-lt"/>
                        <a:buAutoNum type="arabicPeriod"/>
                      </a:pPr>
                      <a:r>
                        <a:rPr lang="en-GB" sz="1400" dirty="0">
                          <a:effectLst/>
                        </a:rPr>
                        <a:t>Clear aims and objectives.</a:t>
                      </a:r>
                    </a:p>
                    <a:p>
                      <a:pPr marL="342900" lvl="0" indent="-342900">
                        <a:spcAft>
                          <a:spcPts val="600"/>
                        </a:spcAft>
                        <a:buFont typeface="+mj-lt"/>
                        <a:buAutoNum type="arabicPeriod"/>
                      </a:pPr>
                      <a:r>
                        <a:rPr lang="en-GB" sz="1400" dirty="0">
                          <a:effectLst/>
                        </a:rPr>
                        <a:t>A rationale for your choice of focus including a very brief discussion of contemporary key research / literature (this is not a literature review). </a:t>
                      </a:r>
                    </a:p>
                    <a:p>
                      <a:pPr marL="342900" lvl="0" indent="-342900">
                        <a:spcAft>
                          <a:spcPts val="600"/>
                        </a:spcAft>
                        <a:buFont typeface="+mj-lt"/>
                        <a:buAutoNum type="arabicPeriod"/>
                      </a:pPr>
                      <a:r>
                        <a:rPr lang="en-GB" sz="1400" dirty="0">
                          <a:effectLst/>
                        </a:rPr>
                        <a:t>Defence of your choice of research methodology (paradigm choice, research strategy choice, methods of data collection). </a:t>
                      </a:r>
                    </a:p>
                    <a:p>
                      <a:pPr marL="342900" lvl="0" indent="-342900">
                        <a:spcAft>
                          <a:spcPts val="600"/>
                        </a:spcAft>
                        <a:buFont typeface="+mj-lt"/>
                        <a:buAutoNum type="arabicPeriod"/>
                      </a:pPr>
                      <a:r>
                        <a:rPr lang="en-GB" sz="1400" dirty="0">
                          <a:effectLst/>
                        </a:rPr>
                        <a:t>Consideration of ethical issues. </a:t>
                      </a:r>
                    </a:p>
                    <a:p>
                      <a:pPr marL="342900" lvl="0" indent="-342900">
                        <a:spcAft>
                          <a:spcPts val="600"/>
                        </a:spcAft>
                        <a:buFont typeface="+mj-lt"/>
                        <a:buAutoNum type="arabicPeriod"/>
                      </a:pPr>
                      <a:r>
                        <a:rPr lang="en-GB" sz="1400" dirty="0">
                          <a:effectLst/>
                        </a:rPr>
                        <a:t>Timelines and budget considerations. </a:t>
                      </a:r>
                    </a:p>
                    <a:p>
                      <a:pPr marL="342900" lvl="0" indent="-342900">
                        <a:spcAft>
                          <a:spcPts val="600"/>
                        </a:spcAft>
                        <a:buFont typeface="+mj-lt"/>
                        <a:buAutoNum type="arabicPeriod"/>
                      </a:pPr>
                      <a:r>
                        <a:rPr lang="en-GB" sz="1400" dirty="0">
                          <a:effectLst/>
                        </a:rPr>
                        <a:t>Appendices that include:</a:t>
                      </a:r>
                    </a:p>
                    <a:p>
                      <a:pPr marL="742950" lvl="1" indent="-285750">
                        <a:spcAft>
                          <a:spcPts val="600"/>
                        </a:spcAft>
                        <a:buFont typeface="+mj-lt"/>
                        <a:buAutoNum type="alphaLcPeriod"/>
                      </a:pPr>
                      <a:r>
                        <a:rPr lang="en-GB" sz="1400" dirty="0">
                          <a:effectLst/>
                        </a:rPr>
                        <a:t>An Ethics form (available on moodle) and any relevant consent letters. </a:t>
                      </a:r>
                    </a:p>
                    <a:p>
                      <a:pPr marL="742950" lvl="1" indent="-285750">
                        <a:spcAft>
                          <a:spcPts val="600"/>
                        </a:spcAft>
                        <a:buFont typeface="+mj-lt"/>
                        <a:buAutoNum type="alphaLcPeriod"/>
                      </a:pPr>
                      <a:r>
                        <a:rPr lang="en-GB" sz="1400" dirty="0">
                          <a:effectLst/>
                        </a:rPr>
                        <a:t>Examples of any data collection tools you may utilise e.g. interview schedules, questionnaire outlines. </a:t>
                      </a:r>
                    </a:p>
                    <a:p>
                      <a:pPr algn="just">
                        <a:spcBef>
                          <a:spcPts val="600"/>
                        </a:spcBef>
                        <a:spcAft>
                          <a:spcPts val="600"/>
                        </a:spcAft>
                      </a:pPr>
                      <a:r>
                        <a:rPr lang="en-GB" sz="700" dirty="0">
                          <a:effectLst/>
                        </a:rPr>
                        <a:t> </a:t>
                      </a:r>
                      <a:endParaRPr lang="en-GB" sz="700" dirty="0">
                        <a:effectLst/>
                        <a:latin typeface="Times New Roman" panose="02020603050405020304" pitchFamily="18" charset="0"/>
                        <a:ea typeface="Times New Roman" panose="02020603050405020304" pitchFamily="18" charset="0"/>
                      </a:endParaRPr>
                    </a:p>
                  </a:txBody>
                  <a:tcPr marL="46256" marR="46256" marT="0" marB="0"/>
                </a:tc>
                <a:extLst>
                  <a:ext uri="{0D108BD9-81ED-4DB2-BD59-A6C34878D82A}">
                    <a16:rowId xmlns:a16="http://schemas.microsoft.com/office/drawing/2014/main" val="3618699911"/>
                  </a:ext>
                </a:extLst>
              </a:tr>
            </a:tbl>
          </a:graphicData>
        </a:graphic>
      </p:graphicFrame>
    </p:spTree>
    <p:extLst>
      <p:ext uri="{BB962C8B-B14F-4D97-AF65-F5344CB8AC3E}">
        <p14:creationId xmlns:p14="http://schemas.microsoft.com/office/powerpoint/2010/main" val="3204685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132909" y="634946"/>
            <a:ext cx="2529396" cy="5055904"/>
          </a:xfrm>
        </p:spPr>
        <p:txBody>
          <a:bodyPr anchor="ctr">
            <a:normAutofit/>
          </a:bodyPr>
          <a:lstStyle/>
          <a:p>
            <a:r>
              <a:rPr lang="en-GB" dirty="0"/>
              <a:t>Deadlines </a:t>
            </a:r>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92733"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3194563F-A66F-4B71-9C8D-5610CF13D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4403595A-19F1-44C4-8C24-6E498B5F7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CDF1CF5B-EBAF-4429-8536-090997488C3D}"/>
              </a:ext>
            </a:extLst>
          </p:cNvPr>
          <p:cNvGraphicFramePr>
            <a:graphicFrameLocks noGrp="1"/>
          </p:cNvGraphicFramePr>
          <p:nvPr>
            <p:ph idx="1"/>
            <p:extLst>
              <p:ext uri="{D42A27DB-BD31-4B8C-83A1-F6EECF244321}">
                <p14:modId xmlns:p14="http://schemas.microsoft.com/office/powerpoint/2010/main" val="3846558438"/>
              </p:ext>
            </p:extLst>
          </p:nvPr>
        </p:nvGraphicFramePr>
        <p:xfrm>
          <a:off x="475059" y="639763"/>
          <a:ext cx="5182791"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283205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886200" y="634946"/>
            <a:ext cx="4776107" cy="1450757"/>
          </a:xfrm>
        </p:spPr>
        <p:txBody>
          <a:bodyPr>
            <a:normAutofit/>
          </a:bodyPr>
          <a:lstStyle/>
          <a:p>
            <a:r>
              <a:rPr lang="en-GB" sz="4700"/>
              <a:t>Your Expectations</a:t>
            </a:r>
          </a:p>
        </p:txBody>
      </p:sp>
      <p:pic>
        <p:nvPicPr>
          <p:cNvPr id="5" name="Picture 4" descr="Working space background">
            <a:extLst>
              <a:ext uri="{FF2B5EF4-FFF2-40B4-BE49-F238E27FC236}">
                <a16:creationId xmlns:a16="http://schemas.microsoft.com/office/drawing/2014/main" id="{0B7D8D41-30B2-4CA9-9A2E-07166D459BAF}"/>
              </a:ext>
            </a:extLst>
          </p:cNvPr>
          <p:cNvPicPr>
            <a:picLocks noChangeAspect="1"/>
          </p:cNvPicPr>
          <p:nvPr/>
        </p:nvPicPr>
        <p:blipFill rotWithShape="1">
          <a:blip r:embed="rId2"/>
          <a:srcRect l="64162" r="1923" b="1"/>
          <a:stretch/>
        </p:blipFill>
        <p:spPr>
          <a:xfrm>
            <a:off x="20" y="-12128"/>
            <a:ext cx="3490702" cy="6870127"/>
          </a:xfrm>
          <a:prstGeom prst="rect">
            <a:avLst/>
          </a:prstGeom>
        </p:spPr>
      </p:pic>
      <p:cxnSp>
        <p:nvCxnSpPr>
          <p:cNvPr id="13" name="Straight Connector 12">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65712" y="2085703"/>
            <a:ext cx="462801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886200" y="2198914"/>
            <a:ext cx="4776107" cy="3670180"/>
          </a:xfrm>
        </p:spPr>
        <p:txBody>
          <a:bodyPr>
            <a:normAutofit/>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 </a:t>
            </a:r>
          </a:p>
        </p:txBody>
      </p:sp>
      <p:sp>
        <p:nvSpPr>
          <p:cNvPr id="6" name="TextBox 5">
            <a:extLst>
              <a:ext uri="{FF2B5EF4-FFF2-40B4-BE49-F238E27FC236}">
                <a16:creationId xmlns:a16="http://schemas.microsoft.com/office/drawing/2014/main" id="{82D30B22-8E4A-844B-9ABC-9A5698F5BE70}"/>
              </a:ext>
            </a:extLst>
          </p:cNvPr>
          <p:cNvSpPr txBox="1"/>
          <p:nvPr/>
        </p:nvSpPr>
        <p:spPr>
          <a:xfrm>
            <a:off x="3563888" y="3414111"/>
            <a:ext cx="4392487" cy="2585323"/>
          </a:xfrm>
          <a:prstGeom prst="rect">
            <a:avLst/>
          </a:prstGeom>
          <a:noFill/>
        </p:spPr>
        <p:txBody>
          <a:bodyPr wrap="square" rtlCol="0">
            <a:spAutoFit/>
          </a:bodyPr>
          <a:lstStyle/>
          <a:p>
            <a:r>
              <a:rPr lang="en-US" dirty="0"/>
              <a:t>Spend five mins thinking and reflecting upon the following:</a:t>
            </a:r>
          </a:p>
          <a:p>
            <a:endParaRPr lang="en-US" dirty="0"/>
          </a:p>
          <a:p>
            <a:r>
              <a:rPr lang="en-US" dirty="0"/>
              <a:t>How do you like to learn?</a:t>
            </a:r>
          </a:p>
          <a:p>
            <a:endParaRPr lang="en-US" dirty="0"/>
          </a:p>
          <a:p>
            <a:endParaRPr lang="en-US" dirty="0"/>
          </a:p>
          <a:p>
            <a:endParaRPr lang="en-US" dirty="0"/>
          </a:p>
          <a:p>
            <a:r>
              <a:rPr lang="en-US" dirty="0"/>
              <a:t>What would you like to get out of the module? </a:t>
            </a:r>
          </a:p>
        </p:txBody>
      </p:sp>
    </p:spTree>
    <p:extLst>
      <p:ext uri="{BB962C8B-B14F-4D97-AF65-F5344CB8AC3E}">
        <p14:creationId xmlns:p14="http://schemas.microsoft.com/office/powerpoint/2010/main" val="37628621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829E218-74FB-4455-98BE-F2C5BA897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id="{7E8D75FD-D4F9-4D11-B70D-82EFCB4CF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1" name="Straight Connector 2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548B4202-DCD5-4F8C-B481-743A989A9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75EBC0-D283-7547-8212-16B55375A77C}"/>
              </a:ext>
            </a:extLst>
          </p:cNvPr>
          <p:cNvSpPr>
            <a:spLocks noGrp="1"/>
          </p:cNvSpPr>
          <p:nvPr>
            <p:ph type="title"/>
          </p:nvPr>
        </p:nvSpPr>
        <p:spPr>
          <a:xfrm>
            <a:off x="475499" y="4550229"/>
            <a:ext cx="8181805" cy="1057655"/>
          </a:xfrm>
        </p:spPr>
        <p:txBody>
          <a:bodyPr vert="horz" lIns="91440" tIns="45720" rIns="91440" bIns="45720" rtlCol="0" anchor="b">
            <a:normAutofit/>
          </a:bodyPr>
          <a:lstStyle/>
          <a:p>
            <a:r>
              <a:rPr lang="en-US" sz="4000">
                <a:solidFill>
                  <a:schemeClr val="tx1">
                    <a:lumMod val="85000"/>
                    <a:lumOff val="15000"/>
                  </a:schemeClr>
                </a:solidFill>
              </a:rPr>
              <a:t>Research: What does it mean to you?</a:t>
            </a:r>
          </a:p>
        </p:txBody>
      </p:sp>
      <p:sp>
        <p:nvSpPr>
          <p:cNvPr id="3" name="Content Placeholder 2">
            <a:extLst>
              <a:ext uri="{FF2B5EF4-FFF2-40B4-BE49-F238E27FC236}">
                <a16:creationId xmlns:a16="http://schemas.microsoft.com/office/drawing/2014/main" id="{A4808539-0BD7-FA46-9657-2A5543975292}"/>
              </a:ext>
            </a:extLst>
          </p:cNvPr>
          <p:cNvSpPr>
            <a:spLocks noGrp="1"/>
          </p:cNvSpPr>
          <p:nvPr>
            <p:ph idx="1"/>
          </p:nvPr>
        </p:nvSpPr>
        <p:spPr>
          <a:xfrm>
            <a:off x="475499" y="5727515"/>
            <a:ext cx="8193826" cy="515477"/>
          </a:xfrm>
        </p:spPr>
        <p:txBody>
          <a:bodyPr vert="horz" lIns="91440" tIns="45720" rIns="91440" bIns="45720" rtlCol="0">
            <a:normAutofit/>
          </a:bodyPr>
          <a:lstStyle/>
          <a:p>
            <a:pPr marL="0" indent="0">
              <a:buNone/>
            </a:pPr>
            <a:r>
              <a:rPr lang="en-US" sz="1700" cap="all" spc="200">
                <a:solidFill>
                  <a:schemeClr val="tx1">
                    <a:lumMod val="85000"/>
                    <a:lumOff val="15000"/>
                  </a:schemeClr>
                </a:solidFill>
                <a:latin typeface="+mj-lt"/>
              </a:rPr>
              <a:t>What are your first thoughts? </a:t>
            </a:r>
          </a:p>
        </p:txBody>
      </p:sp>
      <p:pic>
        <p:nvPicPr>
          <p:cNvPr id="11" name="Picture 10" descr="A picture containing person, crowd&#10;&#10;Description automatically generated">
            <a:extLst>
              <a:ext uri="{FF2B5EF4-FFF2-40B4-BE49-F238E27FC236}">
                <a16:creationId xmlns:a16="http://schemas.microsoft.com/office/drawing/2014/main" id="{EBDBBE1D-F386-3942-B94F-AA1D32EAA0C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5736" r="-2" b="8340"/>
          <a:stretch/>
        </p:blipFill>
        <p:spPr>
          <a:xfrm>
            <a:off x="476592" y="640080"/>
            <a:ext cx="8187348" cy="3602736"/>
          </a:xfrm>
          <a:prstGeom prst="rect">
            <a:avLst/>
          </a:prstGeom>
        </p:spPr>
      </p:pic>
      <p:cxnSp>
        <p:nvCxnSpPr>
          <p:cNvPr id="25" name="Straight Connector 24">
            <a:extLst>
              <a:ext uri="{FF2B5EF4-FFF2-40B4-BE49-F238E27FC236}">
                <a16:creationId xmlns:a16="http://schemas.microsoft.com/office/drawing/2014/main" id="{F7F57F6B-E621-4E40-A34D-2FE12902AA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814" y="5618770"/>
            <a:ext cx="78867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7CFB8C0F-4E01-4C10-A861-0C16EB92D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Rectangle 28">
            <a:extLst>
              <a:ext uri="{FF2B5EF4-FFF2-40B4-BE49-F238E27FC236}">
                <a16:creationId xmlns:a16="http://schemas.microsoft.com/office/drawing/2014/main" id="{8EE702CF-91CE-4661-ACBF-3C8160D1B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a:extLst>
              <a:ext uri="{FF2B5EF4-FFF2-40B4-BE49-F238E27FC236}">
                <a16:creationId xmlns:a16="http://schemas.microsoft.com/office/drawing/2014/main" id="{ACC8F142-9832-2641-9A08-7292C5603F88}"/>
              </a:ext>
            </a:extLst>
          </p:cNvPr>
          <p:cNvSpPr txBox="1"/>
          <p:nvPr/>
        </p:nvSpPr>
        <p:spPr>
          <a:xfrm>
            <a:off x="6356898" y="4042761"/>
            <a:ext cx="230704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blog-youth-development-insight.extension.umn.edu/2018/11/civil-discourse-this-years-hot-topic.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3059870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47EB4-60C2-EE4E-BBE3-8863BA57A590}"/>
              </a:ext>
            </a:extLst>
          </p:cNvPr>
          <p:cNvSpPr>
            <a:spLocks noGrp="1"/>
          </p:cNvSpPr>
          <p:nvPr>
            <p:ph type="title"/>
          </p:nvPr>
        </p:nvSpPr>
        <p:spPr/>
        <p:txBody>
          <a:bodyPr>
            <a:normAutofit/>
          </a:bodyPr>
          <a:lstStyle/>
          <a:p>
            <a:r>
              <a:rPr lang="en-US" sz="3200" dirty="0"/>
              <a:t>Think about research within the current context of where you work and study</a:t>
            </a:r>
          </a:p>
        </p:txBody>
      </p:sp>
      <p:sp>
        <p:nvSpPr>
          <p:cNvPr id="3" name="Content Placeholder 2">
            <a:extLst>
              <a:ext uri="{FF2B5EF4-FFF2-40B4-BE49-F238E27FC236}">
                <a16:creationId xmlns:a16="http://schemas.microsoft.com/office/drawing/2014/main" id="{E15BE2C0-4E5A-FE43-87B5-869088DAF9AA}"/>
              </a:ext>
            </a:extLst>
          </p:cNvPr>
          <p:cNvSpPr>
            <a:spLocks noGrp="1"/>
          </p:cNvSpPr>
          <p:nvPr>
            <p:ph sz="half" idx="1"/>
          </p:nvPr>
        </p:nvSpPr>
        <p:spPr/>
        <p:txBody>
          <a:bodyPr>
            <a:normAutofit lnSpcReduction="10000"/>
          </a:bodyPr>
          <a:lstStyle/>
          <a:p>
            <a:r>
              <a:rPr lang="en-US" dirty="0"/>
              <a:t>What would be the most important aspects for you?</a:t>
            </a:r>
          </a:p>
          <a:p>
            <a:endParaRPr lang="en-US" dirty="0"/>
          </a:p>
          <a:p>
            <a:r>
              <a:rPr lang="en-US" dirty="0"/>
              <a:t>Why is it important?</a:t>
            </a:r>
          </a:p>
          <a:p>
            <a:endParaRPr lang="en-US" dirty="0"/>
          </a:p>
          <a:p>
            <a:endParaRPr lang="en-US" dirty="0"/>
          </a:p>
          <a:p>
            <a:r>
              <a:rPr lang="en-US" dirty="0"/>
              <a:t>What difference would it make?</a:t>
            </a:r>
          </a:p>
          <a:p>
            <a:endParaRPr lang="en-US" dirty="0"/>
          </a:p>
          <a:p>
            <a:r>
              <a:rPr lang="en-US" dirty="0"/>
              <a:t>What are your initial thoughts and concerns?</a:t>
            </a:r>
          </a:p>
        </p:txBody>
      </p:sp>
      <p:pic>
        <p:nvPicPr>
          <p:cNvPr id="5" name="Our-voices-Why video.mp4" descr="Our-voices-Why video.mp4">
            <a:hlinkClick r:id="" action="ppaction://media"/>
            <a:extLst>
              <a:ext uri="{FF2B5EF4-FFF2-40B4-BE49-F238E27FC236}">
                <a16:creationId xmlns:a16="http://schemas.microsoft.com/office/drawing/2014/main" id="{05DF4156-B62F-9D4F-A634-8FA8DF222EBB}"/>
              </a:ext>
            </a:extLst>
          </p:cNvPr>
          <p:cNvPicPr>
            <a:picLocks noGrp="1" noChangeAspect="1"/>
          </p:cNvPicPr>
          <p:nvPr>
            <p:ph sz="half" idx="2"/>
            <a:videoFile r:link="rId2"/>
            <p:extLst>
              <p:ext uri="{DAA4B4D4-6D71-4841-9C94-3DE7FCFB9230}">
                <p14:media xmlns:p14="http://schemas.microsoft.com/office/powerpoint/2010/main" r:embed="rId1"/>
              </p:ext>
            </p:extLst>
          </p:nvPr>
        </p:nvPicPr>
        <p:blipFill>
          <a:blip r:embed="rId4"/>
          <a:stretch>
            <a:fillRect/>
          </a:stretch>
        </p:blipFill>
        <p:spPr>
          <a:xfrm>
            <a:off x="4664075" y="2816225"/>
            <a:ext cx="3702050" cy="2082800"/>
          </a:xfrm>
        </p:spPr>
      </p:pic>
    </p:spTree>
    <p:extLst>
      <p:ext uri="{BB962C8B-B14F-4D97-AF65-F5344CB8AC3E}">
        <p14:creationId xmlns:p14="http://schemas.microsoft.com/office/powerpoint/2010/main" val="809099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312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3F906-F846-EC41-B199-4F260E5FE0BD}"/>
              </a:ext>
            </a:extLst>
          </p:cNvPr>
          <p:cNvSpPr>
            <a:spLocks noGrp="1"/>
          </p:cNvSpPr>
          <p:nvPr>
            <p:ph type="title"/>
          </p:nvPr>
        </p:nvSpPr>
        <p:spPr/>
        <p:txBody>
          <a:bodyPr/>
          <a:lstStyle/>
          <a:p>
            <a:endParaRPr lang="en-US"/>
          </a:p>
        </p:txBody>
      </p:sp>
      <p:pic>
        <p:nvPicPr>
          <p:cNvPr id="4" name="Content Placeholder 3">
            <a:extLst>
              <a:ext uri="{FF2B5EF4-FFF2-40B4-BE49-F238E27FC236}">
                <a16:creationId xmlns:a16="http://schemas.microsoft.com/office/drawing/2014/main" id="{F27FBA6F-776E-5B4F-8838-AD9CB511AD1D}"/>
              </a:ext>
            </a:extLst>
          </p:cNvPr>
          <p:cNvPicPr>
            <a:picLocks noGrp="1" noChangeAspect="1"/>
          </p:cNvPicPr>
          <p:nvPr>
            <p:ph idx="1"/>
          </p:nvPr>
        </p:nvPicPr>
        <p:blipFill>
          <a:blip r:embed="rId3"/>
          <a:stretch>
            <a:fillRect/>
          </a:stretch>
        </p:blipFill>
        <p:spPr>
          <a:xfrm>
            <a:off x="107504" y="286605"/>
            <a:ext cx="8712968" cy="5582384"/>
          </a:xfrm>
          <a:prstGeom prst="rect">
            <a:avLst/>
          </a:prstGeom>
        </p:spPr>
      </p:pic>
      <p:sp>
        <p:nvSpPr>
          <p:cNvPr id="5" name="TextBox 4">
            <a:extLst>
              <a:ext uri="{FF2B5EF4-FFF2-40B4-BE49-F238E27FC236}">
                <a16:creationId xmlns:a16="http://schemas.microsoft.com/office/drawing/2014/main" id="{B6CBF91D-C5E3-EC44-93BB-32C010EFD102}"/>
              </a:ext>
            </a:extLst>
          </p:cNvPr>
          <p:cNvSpPr txBox="1"/>
          <p:nvPr/>
        </p:nvSpPr>
        <p:spPr>
          <a:xfrm>
            <a:off x="1043608" y="6453336"/>
            <a:ext cx="6840760" cy="369332"/>
          </a:xfrm>
          <a:prstGeom prst="rect">
            <a:avLst/>
          </a:prstGeom>
          <a:noFill/>
        </p:spPr>
        <p:txBody>
          <a:bodyPr wrap="square" rtlCol="0">
            <a:spAutoFit/>
          </a:bodyPr>
          <a:lstStyle/>
          <a:p>
            <a:r>
              <a:rPr lang="en-US" dirty="0"/>
              <a:t>Open University: https://</a:t>
            </a:r>
            <a:r>
              <a:rPr lang="en-US" dirty="0" err="1"/>
              <a:t>ourvoicesou.co.uk</a:t>
            </a:r>
            <a:r>
              <a:rPr lang="en-US" dirty="0"/>
              <a:t>/why/</a:t>
            </a:r>
          </a:p>
        </p:txBody>
      </p:sp>
    </p:spTree>
    <p:extLst>
      <p:ext uri="{BB962C8B-B14F-4D97-AF65-F5344CB8AC3E}">
        <p14:creationId xmlns:p14="http://schemas.microsoft.com/office/powerpoint/2010/main" val="17847678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2"/>
          <p:cNvSpPr txBox="1">
            <a:spLocks/>
          </p:cNvSpPr>
          <p:nvPr/>
        </p:nvSpPr>
        <p:spPr>
          <a:xfrm>
            <a:off x="822959" y="1845734"/>
            <a:ext cx="4841240" cy="4023360"/>
          </a:xfrm>
          <a:prstGeom prst="rect">
            <a:avLst/>
          </a:prstGeom>
        </p:spPr>
        <p:txBody>
          <a:bodyPr vert="horz" lIns="0" tIns="45720" rIns="0" bIns="45720" rtlCol="0">
            <a:normAutofit/>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defTabSz="914400" eaLnBrk="1" hangingPunct="1">
              <a:lnSpc>
                <a:spcPct val="90000"/>
              </a:lnSpc>
              <a:buClr>
                <a:schemeClr val="accent1"/>
              </a:buClr>
              <a:buFont typeface="Calibri" panose="020F0502020204030204" pitchFamily="34" charset="0"/>
              <a:buNone/>
            </a:pPr>
            <a:r>
              <a:rPr lang="en-US">
                <a:solidFill>
                  <a:schemeClr val="tx1">
                    <a:lumMod val="75000"/>
                    <a:lumOff val="25000"/>
                  </a:schemeClr>
                </a:solidFill>
              </a:rPr>
              <a:t>Discuss as a group any previous experience of being involved in any research, either as a participant or researcher.</a:t>
            </a:r>
          </a:p>
          <a:p>
            <a:pPr lvl="6">
              <a:lnSpc>
                <a:spcPct val="90000"/>
              </a:lnSpc>
              <a:buClr>
                <a:schemeClr val="accent1"/>
              </a:buClr>
              <a:buFont typeface="Calibri" panose="020F0502020204030204" pitchFamily="34" charset="0"/>
            </a:pPr>
            <a:r>
              <a:rPr lang="en-US">
                <a:solidFill>
                  <a:schemeClr val="tx1">
                    <a:lumMod val="75000"/>
                    <a:lumOff val="25000"/>
                  </a:schemeClr>
                </a:solidFill>
              </a:rPr>
              <a:t>Where?</a:t>
            </a:r>
          </a:p>
          <a:p>
            <a:pPr lvl="6">
              <a:lnSpc>
                <a:spcPct val="90000"/>
              </a:lnSpc>
              <a:buClr>
                <a:schemeClr val="accent1"/>
              </a:buClr>
              <a:buFont typeface="Calibri" panose="020F0502020204030204" pitchFamily="34" charset="0"/>
            </a:pPr>
            <a:r>
              <a:rPr lang="en-US">
                <a:solidFill>
                  <a:schemeClr val="tx1">
                    <a:lumMod val="75000"/>
                    <a:lumOff val="25000"/>
                  </a:schemeClr>
                </a:solidFill>
              </a:rPr>
              <a:t>When?</a:t>
            </a:r>
          </a:p>
          <a:p>
            <a:pPr lvl="6">
              <a:lnSpc>
                <a:spcPct val="90000"/>
              </a:lnSpc>
              <a:buClr>
                <a:schemeClr val="accent1"/>
              </a:buClr>
              <a:buFont typeface="Calibri" panose="020F0502020204030204" pitchFamily="34" charset="0"/>
            </a:pPr>
            <a:r>
              <a:rPr lang="en-US">
                <a:solidFill>
                  <a:schemeClr val="tx1">
                    <a:lumMod val="75000"/>
                    <a:lumOff val="25000"/>
                  </a:schemeClr>
                </a:solidFill>
              </a:rPr>
              <a:t>What?</a:t>
            </a:r>
          </a:p>
          <a:p>
            <a:pPr lvl="6">
              <a:lnSpc>
                <a:spcPct val="90000"/>
              </a:lnSpc>
              <a:buClr>
                <a:schemeClr val="accent1"/>
              </a:buClr>
              <a:buFont typeface="Calibri" panose="020F0502020204030204" pitchFamily="34" charset="0"/>
            </a:pPr>
            <a:r>
              <a:rPr lang="en-US">
                <a:solidFill>
                  <a:schemeClr val="tx1">
                    <a:lumMod val="75000"/>
                    <a:lumOff val="25000"/>
                  </a:schemeClr>
                </a:solidFill>
              </a:rPr>
              <a:t>How?</a:t>
            </a:r>
          </a:p>
          <a:p>
            <a:pPr lvl="6">
              <a:lnSpc>
                <a:spcPct val="90000"/>
              </a:lnSpc>
              <a:buClr>
                <a:schemeClr val="accent1"/>
              </a:buClr>
              <a:buFont typeface="Calibri" panose="020F0502020204030204" pitchFamily="34" charset="0"/>
            </a:pPr>
            <a:r>
              <a:rPr lang="en-US">
                <a:solidFill>
                  <a:schemeClr val="tx1">
                    <a:lumMod val="75000"/>
                    <a:lumOff val="25000"/>
                  </a:schemeClr>
                </a:solidFill>
              </a:rPr>
              <a:t>Why?</a:t>
            </a:r>
          </a:p>
          <a:p>
            <a:pPr marL="457200" lvl="1" indent="0" defTabSz="914400" eaLnBrk="1" hangingPunct="1">
              <a:lnSpc>
                <a:spcPct val="90000"/>
              </a:lnSpc>
              <a:buClr>
                <a:schemeClr val="accent1"/>
              </a:buClr>
              <a:buFont typeface="Calibri" panose="020F0502020204030204" pitchFamily="34" charset="0"/>
              <a:buNone/>
            </a:pPr>
            <a:endParaRPr lang="en-US">
              <a:solidFill>
                <a:schemeClr val="tx1">
                  <a:lumMod val="75000"/>
                  <a:lumOff val="25000"/>
                </a:schemeClr>
              </a:solidFill>
            </a:endParaRPr>
          </a:p>
        </p:txBody>
      </p:sp>
      <p:pic>
        <p:nvPicPr>
          <p:cNvPr id="9" name="Graphic 8" descr="Customer Review">
            <a:extLst>
              <a:ext uri="{FF2B5EF4-FFF2-40B4-BE49-F238E27FC236}">
                <a16:creationId xmlns:a16="http://schemas.microsoft.com/office/drawing/2014/main" id="{E346D1FE-0F00-4DD5-A10D-B76730887B9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15427" y="2476158"/>
            <a:ext cx="2351332" cy="2351332"/>
          </a:xfrm>
          <a:prstGeom prst="rect">
            <a:avLst/>
          </a:prstGeom>
        </p:spPr>
      </p:pic>
      <p:sp>
        <p:nvSpPr>
          <p:cNvPr id="16" name="Rectangle 15">
            <a:extLst>
              <a:ext uri="{FF2B5EF4-FFF2-40B4-BE49-F238E27FC236}">
                <a16:creationId xmlns:a16="http://schemas.microsoft.com/office/drawing/2014/main" id="{BD7A74B5-8367-4A83-ABEC-0FCDDE97B1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17">
            <a:extLst>
              <a:ext uri="{FF2B5EF4-FFF2-40B4-BE49-F238E27FC236}">
                <a16:creationId xmlns:a16="http://schemas.microsoft.com/office/drawing/2014/main" id="{2CC184B0-C2C6-4BF0-B078-816C7AF95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itle 1"/>
          <p:cNvSpPr txBox="1">
            <a:spLocks/>
          </p:cNvSpPr>
          <p:nvPr/>
        </p:nvSpPr>
        <p:spPr>
          <a:xfrm>
            <a:off x="251520" y="260648"/>
            <a:ext cx="8229600" cy="1143000"/>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endParaRPr lang="en-GB" dirty="0"/>
          </a:p>
        </p:txBody>
      </p:sp>
      <p:sp>
        <p:nvSpPr>
          <p:cNvPr id="2" name="Rectangle 1"/>
          <p:cNvSpPr/>
          <p:nvPr/>
        </p:nvSpPr>
        <p:spPr>
          <a:xfrm>
            <a:off x="179512" y="1844824"/>
            <a:ext cx="2232248" cy="1154162"/>
          </a:xfrm>
          <a:prstGeom prst="rect">
            <a:avLst/>
          </a:prstGeom>
        </p:spPr>
        <p:txBody>
          <a:bodyPr wrap="square">
            <a:spAutoFit/>
          </a:bodyPr>
          <a:lstStyle/>
          <a:p>
            <a:pPr>
              <a:spcAft>
                <a:spcPts val="600"/>
              </a:spcAft>
            </a:pPr>
            <a:r>
              <a:rPr lang="en-GB" sz="3200">
                <a:solidFill>
                  <a:schemeClr val="bg1"/>
                </a:solidFill>
              </a:rPr>
              <a:t>Your </a:t>
            </a:r>
          </a:p>
          <a:p>
            <a:pPr>
              <a:spcAft>
                <a:spcPts val="600"/>
              </a:spcAft>
            </a:pPr>
            <a:r>
              <a:rPr lang="en-GB" sz="3200">
                <a:solidFill>
                  <a:schemeClr val="bg1"/>
                </a:solidFill>
              </a:rPr>
              <a:t>Experiences</a:t>
            </a:r>
          </a:p>
        </p:txBody>
      </p:sp>
    </p:spTree>
    <p:extLst>
      <p:ext uri="{BB962C8B-B14F-4D97-AF65-F5344CB8AC3E}">
        <p14:creationId xmlns:p14="http://schemas.microsoft.com/office/powerpoint/2010/main" val="35164807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886200" y="634946"/>
            <a:ext cx="4776107" cy="1450757"/>
          </a:xfrm>
        </p:spPr>
        <p:txBody>
          <a:bodyPr>
            <a:normAutofit/>
          </a:bodyPr>
          <a:lstStyle/>
          <a:p>
            <a:r>
              <a:rPr lang="en-GB" sz="4700">
                <a:solidFill>
                  <a:srgbClr val="3F4D5B"/>
                </a:solidFill>
              </a:rPr>
              <a:t>Resources </a:t>
            </a:r>
          </a:p>
        </p:txBody>
      </p:sp>
      <p:pic>
        <p:nvPicPr>
          <p:cNvPr id="5" name="Picture 4" descr="Glasses on top of a book">
            <a:extLst>
              <a:ext uri="{FF2B5EF4-FFF2-40B4-BE49-F238E27FC236}">
                <a16:creationId xmlns:a16="http://schemas.microsoft.com/office/drawing/2014/main" id="{838EF002-605C-49BE-852F-A5F68E2CF374}"/>
              </a:ext>
            </a:extLst>
          </p:cNvPr>
          <p:cNvPicPr>
            <a:picLocks noChangeAspect="1"/>
          </p:cNvPicPr>
          <p:nvPr/>
        </p:nvPicPr>
        <p:blipFill rotWithShape="1">
          <a:blip r:embed="rId2"/>
          <a:srcRect l="20503" r="45836"/>
          <a:stretch/>
        </p:blipFill>
        <p:spPr>
          <a:xfrm>
            <a:off x="20" y="-12128"/>
            <a:ext cx="3490702" cy="6870127"/>
          </a:xfrm>
          <a:prstGeom prst="rect">
            <a:avLst/>
          </a:prstGeom>
        </p:spPr>
      </p:pic>
      <p:cxnSp>
        <p:nvCxnSpPr>
          <p:cNvPr id="13" name="Straight Connector 12">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65712" y="2085703"/>
            <a:ext cx="462801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886200" y="2198914"/>
            <a:ext cx="4776107" cy="3670180"/>
          </a:xfrm>
        </p:spPr>
        <p:txBody>
          <a:bodyPr>
            <a:normAutofit/>
          </a:bodyPr>
          <a:lstStyle/>
          <a:p>
            <a:r>
              <a:rPr lang="en-GB" dirty="0"/>
              <a:t>Resources to support you </a:t>
            </a:r>
          </a:p>
          <a:p>
            <a:pPr lvl="1"/>
            <a:r>
              <a:rPr lang="en-GB" dirty="0"/>
              <a:t>notes will be available on moodle..</a:t>
            </a:r>
          </a:p>
          <a:p>
            <a:pPr lvl="1"/>
            <a:r>
              <a:rPr lang="en-GB" dirty="0"/>
              <a:t>key books (see slides)</a:t>
            </a:r>
          </a:p>
          <a:p>
            <a:pPr lvl="1"/>
            <a:r>
              <a:rPr lang="en-GB" dirty="0"/>
              <a:t>UWTSD Library has a very good selection of research methodology / methods books available hardcopies and e-books.</a:t>
            </a:r>
          </a:p>
          <a:p>
            <a:pPr lvl="1"/>
            <a:r>
              <a:rPr lang="en-GB" dirty="0"/>
              <a:t>There are also some good resources available on-line </a:t>
            </a:r>
          </a:p>
          <a:p>
            <a:pPr lvl="1"/>
            <a:r>
              <a:rPr lang="en-GB" dirty="0"/>
              <a:t>Link to some relevant research articles </a:t>
            </a:r>
            <a:r>
              <a:rPr lang="en-GB" dirty="0">
                <a:hlinkClick r:id="rId3"/>
              </a:rPr>
              <a:t>here </a:t>
            </a:r>
            <a:r>
              <a:rPr lang="en-GB" dirty="0"/>
              <a:t>– lets take a look</a:t>
            </a:r>
          </a:p>
          <a:p>
            <a:pPr lvl="1"/>
            <a:r>
              <a:rPr lang="en-GB" dirty="0"/>
              <a:t>Initial findings related to Young peoples mental health </a:t>
            </a:r>
            <a:r>
              <a:rPr lang="en-GB" dirty="0">
                <a:hlinkClick r:id="rId4"/>
              </a:rPr>
              <a:t>here</a:t>
            </a:r>
            <a:endParaRPr lang="en-GB" dirty="0"/>
          </a:p>
          <a:p>
            <a:pPr lvl="1"/>
            <a:endParaRPr lang="en-GB" dirty="0"/>
          </a:p>
          <a:p>
            <a:pPr lvl="1"/>
            <a:endParaRPr lang="en-GB" dirty="0"/>
          </a:p>
        </p:txBody>
      </p:sp>
    </p:spTree>
    <p:extLst>
      <p:ext uri="{BB962C8B-B14F-4D97-AF65-F5344CB8AC3E}">
        <p14:creationId xmlns:p14="http://schemas.microsoft.com/office/powerpoint/2010/main" val="10263523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1"/>
          <p:cNvSpPr txBox="1">
            <a:spLocks/>
          </p:cNvSpPr>
          <p:nvPr/>
        </p:nvSpPr>
        <p:spPr>
          <a:xfrm>
            <a:off x="3635896" y="446251"/>
            <a:ext cx="4248476" cy="1813741"/>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lvl="1"/>
            <a:r>
              <a:rPr lang="en-GB" sz="1800" dirty="0"/>
              <a:t>Punch K, (2013) </a:t>
            </a:r>
            <a:r>
              <a:rPr lang="en-GB" sz="1800" i="1" dirty="0"/>
              <a:t>Introduction to Social Research Methods: Quantitative and Qualitative Approaches, </a:t>
            </a:r>
            <a:r>
              <a:rPr lang="en-GB" sz="1800" dirty="0"/>
              <a:t>London: Sage</a:t>
            </a:r>
          </a:p>
          <a:p>
            <a:endParaRPr lang="en-GB" dirty="0"/>
          </a:p>
        </p:txBody>
      </p:sp>
      <p:sp>
        <p:nvSpPr>
          <p:cNvPr id="7" name="Rectangle 8"/>
          <p:cNvSpPr/>
          <p:nvPr/>
        </p:nvSpPr>
        <p:spPr>
          <a:xfrm>
            <a:off x="0" y="0"/>
            <a:ext cx="9144000" cy="0"/>
          </a:xfrm>
          <a:prstGeom prst="rect">
            <a:avLst/>
          </a:prstGeom>
          <a:noFill/>
          <a:ln>
            <a:noFill/>
            <a:prstDash val="solid"/>
          </a:ln>
        </p:spPr>
        <p:txBody>
          <a:bodyPr vert="horz" wrap="none" lIns="92070" tIns="46040" rIns="92070" bIns="0" anchor="ctr"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Franklin Gothic Book"/>
              <a:ea typeface=""/>
              <a:cs typeface=""/>
            </a:endParaRPr>
          </a:p>
        </p:txBody>
      </p:sp>
      <p:sp>
        <p:nvSpPr>
          <p:cNvPr id="8" name="Rectangle 9"/>
          <p:cNvSpPr/>
          <p:nvPr/>
        </p:nvSpPr>
        <p:spPr>
          <a:xfrm>
            <a:off x="0" y="2286000"/>
            <a:ext cx="184151" cy="639759"/>
          </a:xfrm>
          <a:prstGeom prst="rect">
            <a:avLst/>
          </a:prstGeom>
          <a:noFill/>
          <a:ln>
            <a:noFill/>
            <a:prstDash val="solid"/>
          </a:ln>
        </p:spPr>
        <p:txBody>
          <a:bodyPr vert="horz" wrap="none" lIns="92070" tIns="46040" rIns="92070" bIns="46040" anchor="ctr" anchorCtr="0" compatLnSpc="1">
            <a:sp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GB" sz="1200" b="1" i="0" u="none" strike="noStrike" kern="1200" cap="none" spc="0" baseline="0">
              <a:solidFill>
                <a:srgbClr val="000000"/>
              </a:solidFill>
              <a:uFillTx/>
              <a:latin typeface="Times New Roman" pitchFamily="18"/>
              <a:ea typeface=""/>
              <a:cs typeface="Times New Roman" pitchFamily="18"/>
            </a:endParaRP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Times New Roman" pitchFamily="18"/>
              <a:ea typeface=""/>
              <a:cs typeface=""/>
            </a:endParaRPr>
          </a:p>
        </p:txBody>
      </p:sp>
      <p:pic>
        <p:nvPicPr>
          <p:cNvPr id="1026" name="Picture 2" descr="Introduction to Social Research by Keith F. Punc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1712" y="116632"/>
            <a:ext cx="1180589" cy="1463392"/>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6" descr="Image result for student's guide to research ethics">
            <a:extLst>
              <a:ext uri="{FF2B5EF4-FFF2-40B4-BE49-F238E27FC236}">
                <a16:creationId xmlns:a16="http://schemas.microsoft.com/office/drawing/2014/main" id="{9DC2FC36-A659-D94F-9746-6115C013DCC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0863" y="2063974"/>
            <a:ext cx="1723569" cy="1723569"/>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C59BC762-0077-E84E-8BBF-0297493A1935}"/>
              </a:ext>
            </a:extLst>
          </p:cNvPr>
          <p:cNvSpPr/>
          <p:nvPr/>
        </p:nvSpPr>
        <p:spPr>
          <a:xfrm>
            <a:off x="3779912" y="3105835"/>
            <a:ext cx="3960440" cy="923330"/>
          </a:xfrm>
          <a:prstGeom prst="rect">
            <a:avLst/>
          </a:prstGeom>
        </p:spPr>
        <p:txBody>
          <a:bodyPr wrap="square">
            <a:spAutoFit/>
          </a:bodyPr>
          <a:lstStyle/>
          <a:p>
            <a:pPr>
              <a:spcBef>
                <a:spcPts val="500"/>
              </a:spcBef>
            </a:pPr>
            <a:r>
              <a:rPr lang="en-GB" i="1" dirty="0"/>
              <a:t>Oliver P, (2010) The Students' Guide to Research Ethics, Buckingham: Open University Press.</a:t>
            </a:r>
          </a:p>
        </p:txBody>
      </p:sp>
      <p:pic>
        <p:nvPicPr>
          <p:cNvPr id="11" name="Picture 2" descr="https://proxy-eu.hosted.exlibrisgroup.com/exl_rewrite/syndetics.com/index.aspx?isbn=1412995302/SC.JPG&amp;client=primo">
            <a:extLst>
              <a:ext uri="{FF2B5EF4-FFF2-40B4-BE49-F238E27FC236}">
                <a16:creationId xmlns:a16="http://schemas.microsoft.com/office/drawing/2014/main" id="{215F11D3-1E77-744A-B8DE-8334ECBD3AF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8195" y="4149080"/>
            <a:ext cx="1567622" cy="2375184"/>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2E4CA25B-A1BD-D941-9B3B-5F9574FFCDA0}"/>
              </a:ext>
            </a:extLst>
          </p:cNvPr>
          <p:cNvSpPr/>
          <p:nvPr/>
        </p:nvSpPr>
        <p:spPr>
          <a:xfrm>
            <a:off x="3635896" y="4736507"/>
            <a:ext cx="4572000" cy="1200329"/>
          </a:xfrm>
          <a:prstGeom prst="rect">
            <a:avLst/>
          </a:prstGeom>
        </p:spPr>
        <p:txBody>
          <a:bodyPr>
            <a:spAutoFit/>
          </a:bodyPr>
          <a:lstStyle/>
          <a:p>
            <a:r>
              <a:rPr lang="en-GB" dirty="0"/>
              <a:t> Creswell, J and  Creswell, W. (2013). Qualitative inquiry and research design: choosing among five approaches.</a:t>
            </a:r>
            <a:r>
              <a:rPr lang="en-GB" b="1" dirty="0"/>
              <a:t> </a:t>
            </a:r>
            <a:r>
              <a:rPr lang="en-GB" dirty="0"/>
              <a:t>3rd ed. Los Angeles : SAGE Publications </a:t>
            </a:r>
          </a:p>
        </p:txBody>
      </p:sp>
    </p:spTree>
    <p:extLst>
      <p:ext uri="{BB962C8B-B14F-4D97-AF65-F5344CB8AC3E}">
        <p14:creationId xmlns:p14="http://schemas.microsoft.com/office/powerpoint/2010/main" val="10564076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7A6B194-5D51-204D-99A6-208E053F5028}"/>
              </a:ext>
            </a:extLst>
          </p:cNvPr>
          <p:cNvSpPr>
            <a:spLocks noGrp="1"/>
          </p:cNvSpPr>
          <p:nvPr>
            <p:ph type="title"/>
          </p:nvPr>
        </p:nvSpPr>
        <p:spPr>
          <a:xfrm>
            <a:off x="822960" y="286603"/>
            <a:ext cx="7543800" cy="1450757"/>
          </a:xfrm>
        </p:spPr>
        <p:txBody>
          <a:bodyPr vert="horz" lIns="91440" tIns="45720" rIns="91440" bIns="45720" rtlCol="0">
            <a:normAutofit/>
          </a:bodyPr>
          <a:lstStyle/>
          <a:p>
            <a:r>
              <a:rPr lang="en-US" sz="4100"/>
              <a:t>Most importantly – find a book that suits you and is easy to understand</a:t>
            </a:r>
          </a:p>
        </p:txBody>
      </p:sp>
      <p:sp>
        <p:nvSpPr>
          <p:cNvPr id="5" name="Content Placeholder 4">
            <a:extLst>
              <a:ext uri="{FF2B5EF4-FFF2-40B4-BE49-F238E27FC236}">
                <a16:creationId xmlns:a16="http://schemas.microsoft.com/office/drawing/2014/main" id="{403599D0-D0F8-8740-9171-9CC787F48C0E}"/>
              </a:ext>
            </a:extLst>
          </p:cNvPr>
          <p:cNvSpPr>
            <a:spLocks noGrp="1"/>
          </p:cNvSpPr>
          <p:nvPr>
            <p:ph idx="1"/>
          </p:nvPr>
        </p:nvSpPr>
        <p:spPr>
          <a:xfrm>
            <a:off x="822959" y="1845734"/>
            <a:ext cx="4841240" cy="4023360"/>
          </a:xfrm>
        </p:spPr>
        <p:txBody>
          <a:bodyPr vert="horz" lIns="0" tIns="45720" rIns="0" bIns="45720" rtlCol="0">
            <a:normAutofit/>
          </a:bodyPr>
          <a:lstStyle/>
          <a:p>
            <a:br>
              <a:rPr lang="en-US" dirty="0"/>
            </a:br>
            <a:endParaRPr lang="en-US" dirty="0"/>
          </a:p>
          <a:p>
            <a:r>
              <a:rPr lang="en-US" dirty="0"/>
              <a:t>Creswell, J. 2014. Research design: qualitative, quantitative and mixed methods approaches. 4th ed., international student ed. Los Angeles, Calif. :</a:t>
            </a:r>
            <a:endParaRPr lang="en-US" b="0" i="0" dirty="0">
              <a:effectLst/>
            </a:endParaRPr>
          </a:p>
        </p:txBody>
      </p:sp>
      <p:pic>
        <p:nvPicPr>
          <p:cNvPr id="3" name="Picture 2">
            <a:extLst>
              <a:ext uri="{FF2B5EF4-FFF2-40B4-BE49-F238E27FC236}">
                <a16:creationId xmlns:a16="http://schemas.microsoft.com/office/drawing/2014/main" id="{98CE0DA7-69FF-2542-B5DC-06FB2BCF0D8D}"/>
              </a:ext>
            </a:extLst>
          </p:cNvPr>
          <p:cNvPicPr>
            <a:picLocks noChangeAspect="1"/>
          </p:cNvPicPr>
          <p:nvPr/>
        </p:nvPicPr>
        <p:blipFill rotWithShape="1">
          <a:blip r:embed="rId2"/>
          <a:srcRect r="1472" b="5"/>
          <a:stretch/>
        </p:blipFill>
        <p:spPr>
          <a:xfrm>
            <a:off x="6015427" y="1916318"/>
            <a:ext cx="2351332" cy="3471012"/>
          </a:xfrm>
          <a:prstGeom prst="rect">
            <a:avLst/>
          </a:prstGeom>
        </p:spPr>
      </p:pic>
    </p:spTree>
    <p:extLst>
      <p:ext uri="{BB962C8B-B14F-4D97-AF65-F5344CB8AC3E}">
        <p14:creationId xmlns:p14="http://schemas.microsoft.com/office/powerpoint/2010/main" val="39570068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28DF1DF-720D-F741-8FB5-8FBB7DC6B54C}"/>
              </a:ext>
            </a:extLst>
          </p:cNvPr>
          <p:cNvSpPr>
            <a:spLocks noGrp="1"/>
          </p:cNvSpPr>
          <p:nvPr>
            <p:ph type="title"/>
          </p:nvPr>
        </p:nvSpPr>
        <p:spPr>
          <a:xfrm>
            <a:off x="754380" y="-307201"/>
            <a:ext cx="7543800" cy="1450757"/>
          </a:xfrm>
        </p:spPr>
        <p:txBody>
          <a:bodyPr>
            <a:normAutofit/>
          </a:bodyPr>
          <a:lstStyle/>
          <a:p>
            <a:r>
              <a:rPr lang="en-US" sz="2800" dirty="0"/>
              <a:t>Key books for Youth &amp; Community Workers</a:t>
            </a:r>
          </a:p>
        </p:txBody>
      </p:sp>
      <p:sp>
        <p:nvSpPr>
          <p:cNvPr id="7" name="Text Placeholder 6">
            <a:extLst>
              <a:ext uri="{FF2B5EF4-FFF2-40B4-BE49-F238E27FC236}">
                <a16:creationId xmlns:a16="http://schemas.microsoft.com/office/drawing/2014/main" id="{567B3841-069B-4047-B430-06522CF1D368}"/>
              </a:ext>
            </a:extLst>
          </p:cNvPr>
          <p:cNvSpPr>
            <a:spLocks noGrp="1"/>
          </p:cNvSpPr>
          <p:nvPr>
            <p:ph type="body" idx="1"/>
          </p:nvPr>
        </p:nvSpPr>
        <p:spPr/>
        <p:txBody>
          <a:bodyPr>
            <a:normAutofit fontScale="25000" lnSpcReduction="20000"/>
          </a:bodyPr>
          <a:lstStyle/>
          <a:p>
            <a:endParaRPr lang="en-US" dirty="0"/>
          </a:p>
          <a:p>
            <a:r>
              <a:rPr lang="en-US" sz="6400" dirty="0">
                <a:latin typeface="Arial" panose="020B0604020202020204" pitchFamily="34" charset="0"/>
                <a:cs typeface="Arial" panose="020B0604020202020204" pitchFamily="34" charset="0"/>
              </a:rPr>
              <a:t>Bradford, S. and Cullen, F. (2012). Research Methods for Youth Practitioners. Abingdon: Routledge</a:t>
            </a:r>
          </a:p>
          <a:p>
            <a:endParaRPr lang="en-US" dirty="0"/>
          </a:p>
        </p:txBody>
      </p:sp>
      <p:sp>
        <p:nvSpPr>
          <p:cNvPr id="8" name="Text Placeholder 7">
            <a:extLst>
              <a:ext uri="{FF2B5EF4-FFF2-40B4-BE49-F238E27FC236}">
                <a16:creationId xmlns:a16="http://schemas.microsoft.com/office/drawing/2014/main" id="{7F86F695-CC71-AC44-BAF0-4D31FDD53074}"/>
              </a:ext>
            </a:extLst>
          </p:cNvPr>
          <p:cNvSpPr>
            <a:spLocks noGrp="1"/>
          </p:cNvSpPr>
          <p:nvPr>
            <p:ph type="body" sz="quarter" idx="3"/>
          </p:nvPr>
        </p:nvSpPr>
        <p:spPr/>
        <p:txBody>
          <a:bodyPr>
            <a:noAutofit/>
          </a:bodyPr>
          <a:lstStyle/>
          <a:p>
            <a:r>
              <a:rPr lang="en-US" sz="1600" dirty="0">
                <a:latin typeface="Arial" panose="020B0604020202020204" pitchFamily="34" charset="0"/>
                <a:cs typeface="Arial" panose="020B0604020202020204" pitchFamily="34" charset="0"/>
              </a:rPr>
              <a:t>Cooper, S. (2018). Participatory Evaluation in Youth and Community Work: Theory and Practice. Abingdon: Routledge</a:t>
            </a:r>
          </a:p>
        </p:txBody>
      </p:sp>
      <p:pic>
        <p:nvPicPr>
          <p:cNvPr id="12" name="Content Placeholder 4">
            <a:extLst>
              <a:ext uri="{FF2B5EF4-FFF2-40B4-BE49-F238E27FC236}">
                <a16:creationId xmlns:a16="http://schemas.microsoft.com/office/drawing/2014/main" id="{9A0C4AD8-53FF-D94E-81B8-E2A917E91ABE}"/>
              </a:ext>
            </a:extLst>
          </p:cNvPr>
          <p:cNvPicPr>
            <a:picLocks noGrp="1" noChangeAspect="1"/>
          </p:cNvPicPr>
          <p:nvPr>
            <p:ph sz="quarter" idx="4"/>
          </p:nvPr>
        </p:nvPicPr>
        <p:blipFill>
          <a:blip r:embed="rId2"/>
          <a:stretch>
            <a:fillRect/>
          </a:stretch>
        </p:blipFill>
        <p:spPr>
          <a:xfrm>
            <a:off x="5482395" y="2924944"/>
            <a:ext cx="2180512" cy="3286125"/>
          </a:xfrm>
          <a:prstGeom prst="rect">
            <a:avLst/>
          </a:prstGeom>
        </p:spPr>
      </p:pic>
      <p:pic>
        <p:nvPicPr>
          <p:cNvPr id="13" name="Content Placeholder 12">
            <a:extLst>
              <a:ext uri="{FF2B5EF4-FFF2-40B4-BE49-F238E27FC236}">
                <a16:creationId xmlns:a16="http://schemas.microsoft.com/office/drawing/2014/main" id="{FF75D112-64EE-3F48-8DDB-F7AD29426FD8}"/>
              </a:ext>
            </a:extLst>
          </p:cNvPr>
          <p:cNvPicPr>
            <a:picLocks noGrp="1" noChangeAspect="1"/>
          </p:cNvPicPr>
          <p:nvPr>
            <p:ph sz="half" idx="2"/>
          </p:nvPr>
        </p:nvPicPr>
        <p:blipFill>
          <a:blip r:embed="rId3"/>
          <a:stretch>
            <a:fillRect/>
          </a:stretch>
        </p:blipFill>
        <p:spPr>
          <a:xfrm>
            <a:off x="1470078" y="2924944"/>
            <a:ext cx="2409084" cy="3286125"/>
          </a:xfrm>
          <a:prstGeom prst="rect">
            <a:avLst/>
          </a:prstGeom>
        </p:spPr>
      </p:pic>
    </p:spTree>
    <p:extLst>
      <p:ext uri="{BB962C8B-B14F-4D97-AF65-F5344CB8AC3E}">
        <p14:creationId xmlns:p14="http://schemas.microsoft.com/office/powerpoint/2010/main" val="10141502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240A2FC-E2C3-458D-96B4-5DF9028D93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14">
            <a:extLst>
              <a:ext uri="{FF2B5EF4-FFF2-40B4-BE49-F238E27FC236}">
                <a16:creationId xmlns:a16="http://schemas.microsoft.com/office/drawing/2014/main" id="{5F097929-F3D6-4D1F-8AFC-CF348171A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7" name="Straight Connector 16">
            <a:extLst>
              <a:ext uri="{FF2B5EF4-FFF2-40B4-BE49-F238E27FC236}">
                <a16:creationId xmlns:a16="http://schemas.microsoft.com/office/drawing/2014/main" id="{43074C91-9045-414B-B5F9-567DAE3EE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8" name="Rectangle 18">
            <a:extLst>
              <a:ext uri="{FF2B5EF4-FFF2-40B4-BE49-F238E27FC236}">
                <a16:creationId xmlns:a16="http://schemas.microsoft.com/office/drawing/2014/main" id="{EE362070-691D-44DB-98D4-BC61774B0E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9" name="Straight Connector 20">
            <a:extLst>
              <a:ext uri="{FF2B5EF4-FFF2-40B4-BE49-F238E27FC236}">
                <a16:creationId xmlns:a16="http://schemas.microsoft.com/office/drawing/2014/main" id="{5A7EFE9C-DAE7-4ECA-BDB2-34E2534B8A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58452" y="4325112"/>
            <a:ext cx="53492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C27817F-F84D-6140-8F7E-EEEF532E1A45}"/>
              </a:ext>
            </a:extLst>
          </p:cNvPr>
          <p:cNvSpPr>
            <a:spLocks noGrp="1"/>
          </p:cNvSpPr>
          <p:nvPr>
            <p:ph type="title"/>
          </p:nvPr>
        </p:nvSpPr>
        <p:spPr>
          <a:xfrm>
            <a:off x="2877378" y="758951"/>
            <a:ext cx="5489381" cy="4974303"/>
          </a:xfrm>
        </p:spPr>
        <p:txBody>
          <a:bodyPr vert="horz" lIns="91440" tIns="45720" rIns="91440" bIns="45720" rtlCol="0" anchor="b">
            <a:normAutofit fontScale="90000"/>
          </a:bodyPr>
          <a:lstStyle/>
          <a:p>
            <a:r>
              <a:rPr lang="en-US" sz="7400" dirty="0">
                <a:solidFill>
                  <a:schemeClr val="tx1">
                    <a:lumMod val="85000"/>
                    <a:lumOff val="15000"/>
                  </a:schemeClr>
                </a:solidFill>
              </a:rPr>
              <a:t>Why conduct social research?</a:t>
            </a:r>
            <a:br>
              <a:rPr lang="en-US" sz="7400" dirty="0">
                <a:solidFill>
                  <a:schemeClr val="tx1">
                    <a:lumMod val="85000"/>
                    <a:lumOff val="15000"/>
                  </a:schemeClr>
                </a:solidFill>
              </a:rPr>
            </a:br>
            <a:br>
              <a:rPr lang="en-US" sz="7400" dirty="0">
                <a:solidFill>
                  <a:schemeClr val="tx1">
                    <a:lumMod val="85000"/>
                    <a:lumOff val="15000"/>
                  </a:schemeClr>
                </a:solidFill>
              </a:rPr>
            </a:br>
            <a:r>
              <a:rPr lang="en-US" sz="7400" dirty="0">
                <a:solidFill>
                  <a:schemeClr val="tx1">
                    <a:lumMod val="85000"/>
                    <a:lumOff val="15000"/>
                  </a:schemeClr>
                </a:solidFill>
              </a:rPr>
              <a:t>Discuss in your group</a:t>
            </a:r>
          </a:p>
        </p:txBody>
      </p:sp>
      <p:pic>
        <p:nvPicPr>
          <p:cNvPr id="10" name="Graphic 9" descr="User Network">
            <a:extLst>
              <a:ext uri="{FF2B5EF4-FFF2-40B4-BE49-F238E27FC236}">
                <a16:creationId xmlns:a16="http://schemas.microsoft.com/office/drawing/2014/main" id="{CF827543-533C-4031-AED5-09A351971D6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7363" y="2251093"/>
            <a:ext cx="1837115" cy="1837115"/>
          </a:xfrm>
          <a:prstGeom prst="rect">
            <a:avLst/>
          </a:prstGeom>
        </p:spPr>
      </p:pic>
      <p:sp>
        <p:nvSpPr>
          <p:cNvPr id="30" name="Rectangle 22">
            <a:extLst>
              <a:ext uri="{FF2B5EF4-FFF2-40B4-BE49-F238E27FC236}">
                <a16:creationId xmlns:a16="http://schemas.microsoft.com/office/drawing/2014/main" id="{3F0CE275-BAEC-48E9-B00C-1B635C68F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A22C524A-01E1-4209-AE20-DA64F7CB1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505954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2">
            <a:extLst>
              <a:ext uri="{FF2B5EF4-FFF2-40B4-BE49-F238E27FC236}">
                <a16:creationId xmlns:a16="http://schemas.microsoft.com/office/drawing/2014/main" id="{F64BBAA4-C62B-4146-B49F-FE4CC4655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19260856-9968-9844-BDE9-6BD94C591A82}"/>
              </a:ext>
            </a:extLst>
          </p:cNvPr>
          <p:cNvSpPr>
            <a:spLocks noGrp="1"/>
          </p:cNvSpPr>
          <p:nvPr>
            <p:ph type="title"/>
          </p:nvPr>
        </p:nvSpPr>
        <p:spPr>
          <a:xfrm>
            <a:off x="822960" y="286603"/>
            <a:ext cx="2812936" cy="1450757"/>
          </a:xfrm>
        </p:spPr>
        <p:txBody>
          <a:bodyPr>
            <a:normAutofit/>
          </a:bodyPr>
          <a:lstStyle/>
          <a:p>
            <a:r>
              <a:rPr lang="en-US" dirty="0"/>
              <a:t>Inform Policy</a:t>
            </a:r>
          </a:p>
        </p:txBody>
      </p:sp>
      <p:pic>
        <p:nvPicPr>
          <p:cNvPr id="20" name="Graphic 19" descr="Gavel">
            <a:extLst>
              <a:ext uri="{FF2B5EF4-FFF2-40B4-BE49-F238E27FC236}">
                <a16:creationId xmlns:a16="http://schemas.microsoft.com/office/drawing/2014/main" id="{F3BC9FB5-643F-4AB3-A1D1-57AD61B1D7F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7324" y="2491200"/>
            <a:ext cx="2321247" cy="2321247"/>
          </a:xfrm>
          <a:prstGeom prst="rect">
            <a:avLst/>
          </a:prstGeom>
        </p:spPr>
      </p:pic>
      <p:sp>
        <p:nvSpPr>
          <p:cNvPr id="3" name="Content Placeholder 2">
            <a:extLst>
              <a:ext uri="{FF2B5EF4-FFF2-40B4-BE49-F238E27FC236}">
                <a16:creationId xmlns:a16="http://schemas.microsoft.com/office/drawing/2014/main" id="{E170E7E0-7999-5C47-A331-0027C9B7DFC1}"/>
              </a:ext>
            </a:extLst>
          </p:cNvPr>
          <p:cNvSpPr>
            <a:spLocks noGrp="1"/>
          </p:cNvSpPr>
          <p:nvPr>
            <p:ph idx="1"/>
          </p:nvPr>
        </p:nvSpPr>
        <p:spPr>
          <a:xfrm>
            <a:off x="3479799" y="1845734"/>
            <a:ext cx="4886961" cy="4023360"/>
          </a:xfrm>
        </p:spPr>
        <p:txBody>
          <a:bodyPr>
            <a:normAutofit/>
          </a:bodyPr>
          <a:lstStyle/>
          <a:p>
            <a:pPr marL="201168" lvl="1" indent="0">
              <a:buNone/>
            </a:pPr>
            <a:endParaRPr lang="en-GB" dirty="0"/>
          </a:p>
          <a:p>
            <a:pPr marL="201168" lvl="1" indent="0">
              <a:buNone/>
            </a:pPr>
            <a:endParaRPr lang="en-US" dirty="0"/>
          </a:p>
        </p:txBody>
      </p:sp>
      <p:sp>
        <p:nvSpPr>
          <p:cNvPr id="29" name="Rectangle 24">
            <a:extLst>
              <a:ext uri="{FF2B5EF4-FFF2-40B4-BE49-F238E27FC236}">
                <a16:creationId xmlns:a16="http://schemas.microsoft.com/office/drawing/2014/main" id="{77C34054-98F8-4229-885E-04C525969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a:extLst>
              <a:ext uri="{FF2B5EF4-FFF2-40B4-BE49-F238E27FC236}">
                <a16:creationId xmlns:a16="http://schemas.microsoft.com/office/drawing/2014/main" id="{22AAB964-B835-4B93-A1F3-4A30D1F38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95E038BF-DAE0-3243-977E-E922FC52C885}"/>
              </a:ext>
            </a:extLst>
          </p:cNvPr>
          <p:cNvSpPr/>
          <p:nvPr/>
        </p:nvSpPr>
        <p:spPr>
          <a:xfrm>
            <a:off x="3426951" y="548680"/>
            <a:ext cx="4572000" cy="11156900"/>
          </a:xfrm>
          <a:prstGeom prst="rect">
            <a:avLst/>
          </a:prstGeom>
        </p:spPr>
        <p:txBody>
          <a:bodyPr>
            <a:spAutoFit/>
          </a:bodyPr>
          <a:lstStyle/>
          <a:p>
            <a:pPr lvl="1">
              <a:spcAft>
                <a:spcPts val="600"/>
              </a:spcAft>
            </a:pPr>
            <a:endParaRPr lang="en-GB" dirty="0"/>
          </a:p>
          <a:p>
            <a:pPr marL="201168" lvl="1" indent="0">
              <a:spcAft>
                <a:spcPts val="600"/>
              </a:spcAft>
              <a:buNone/>
            </a:pPr>
            <a:r>
              <a:rPr lang="en-GB" dirty="0"/>
              <a:t>Political slant</a:t>
            </a:r>
          </a:p>
          <a:p>
            <a:pPr lvl="1">
              <a:spcAft>
                <a:spcPts val="600"/>
              </a:spcAft>
            </a:pPr>
            <a:r>
              <a:rPr lang="en-GB" dirty="0"/>
              <a:t>Link to Wave hill report </a:t>
            </a:r>
            <a:r>
              <a:rPr lang="en-GB" dirty="0">
                <a:hlinkClick r:id="rId5"/>
              </a:rPr>
              <a:t>here</a:t>
            </a:r>
            <a:endParaRPr lang="en-GB" dirty="0"/>
          </a:p>
          <a:p>
            <a:pPr lvl="1">
              <a:spcAft>
                <a:spcPts val="600"/>
              </a:spcAft>
            </a:pPr>
            <a:endParaRPr lang="en-GB" dirty="0"/>
          </a:p>
          <a:p>
            <a:pPr lvl="1">
              <a:spcAft>
                <a:spcPts val="600"/>
              </a:spcAft>
            </a:pPr>
            <a:endParaRPr lang="en-GB" dirty="0"/>
          </a:p>
          <a:p>
            <a:pPr lvl="1">
              <a:spcAft>
                <a:spcPts val="600"/>
              </a:spcAft>
            </a:pPr>
            <a:r>
              <a:rPr lang="en-GB" dirty="0"/>
              <a:t>Two high level objectives for the work were set: </a:t>
            </a:r>
          </a:p>
          <a:p>
            <a:pPr lvl="1">
              <a:spcAft>
                <a:spcPts val="600"/>
              </a:spcAft>
            </a:pPr>
            <a:endParaRPr lang="en-GB" dirty="0"/>
          </a:p>
          <a:p>
            <a:pPr lvl="1">
              <a:spcAft>
                <a:spcPts val="600"/>
              </a:spcAft>
            </a:pPr>
            <a:r>
              <a:rPr lang="en-GB" dirty="0"/>
              <a:t> to generate an understanding of effective youth work interventions and current evidence about the variety and quality of youth work models that exist across Wales, including any barriers and opportunities that should be addressed; </a:t>
            </a:r>
          </a:p>
          <a:p>
            <a:pPr lvl="1">
              <a:spcAft>
                <a:spcPts val="600"/>
              </a:spcAft>
            </a:pPr>
            <a:endParaRPr lang="en-GB" dirty="0"/>
          </a:p>
          <a:p>
            <a:pPr lvl="1">
              <a:spcAft>
                <a:spcPts val="600"/>
              </a:spcAft>
            </a:pPr>
            <a:r>
              <a:rPr lang="en-GB" dirty="0"/>
              <a:t> to facilitate the Interim Youth Work Board to create a shared theory</a:t>
            </a:r>
          </a:p>
          <a:p>
            <a:pPr lvl="1">
              <a:spcAft>
                <a:spcPts val="600"/>
              </a:spcAft>
            </a:pPr>
            <a:endParaRPr lang="en-GB" dirty="0"/>
          </a:p>
          <a:p>
            <a:pPr lvl="1">
              <a:spcAft>
                <a:spcPts val="600"/>
              </a:spcAft>
            </a:pPr>
            <a:endParaRPr lang="en-GB" dirty="0"/>
          </a:p>
          <a:p>
            <a:pPr lvl="1">
              <a:spcAft>
                <a:spcPts val="600"/>
              </a:spcAft>
            </a:pPr>
            <a:endParaRPr lang="en-GB" dirty="0"/>
          </a:p>
          <a:p>
            <a:pPr lvl="1">
              <a:spcAft>
                <a:spcPts val="600"/>
              </a:spcAft>
            </a:pPr>
            <a:endParaRPr lang="en-GB" dirty="0"/>
          </a:p>
          <a:p>
            <a:pPr lvl="1">
              <a:spcAft>
                <a:spcPts val="600"/>
              </a:spcAft>
            </a:pPr>
            <a:endParaRPr lang="en-GB" dirty="0"/>
          </a:p>
          <a:p>
            <a:pPr lvl="1">
              <a:spcAft>
                <a:spcPts val="600"/>
              </a:spcAft>
            </a:pPr>
            <a:endParaRPr lang="en-GB" dirty="0"/>
          </a:p>
          <a:p>
            <a:pPr lvl="1">
              <a:spcAft>
                <a:spcPts val="600"/>
              </a:spcAft>
            </a:pPr>
            <a:endParaRPr lang="en-GB" dirty="0"/>
          </a:p>
          <a:p>
            <a:pPr lvl="1">
              <a:spcAft>
                <a:spcPts val="600"/>
              </a:spcAft>
            </a:pPr>
            <a:endParaRPr lang="en-GB" dirty="0"/>
          </a:p>
          <a:p>
            <a:pPr lvl="1">
              <a:spcAft>
                <a:spcPts val="600"/>
              </a:spcAft>
            </a:pPr>
            <a:endParaRPr lang="en-GB" dirty="0"/>
          </a:p>
          <a:p>
            <a:pPr lvl="1">
              <a:spcAft>
                <a:spcPts val="600"/>
              </a:spcAft>
            </a:pPr>
            <a:endParaRPr lang="en-GB" dirty="0"/>
          </a:p>
          <a:p>
            <a:pPr lvl="1">
              <a:spcAft>
                <a:spcPts val="600"/>
              </a:spcAft>
            </a:pPr>
            <a:endParaRPr lang="en-GB" dirty="0"/>
          </a:p>
          <a:p>
            <a:pPr lvl="1">
              <a:spcAft>
                <a:spcPts val="600"/>
              </a:spcAft>
            </a:pPr>
            <a:endParaRPr lang="en-GB" dirty="0"/>
          </a:p>
          <a:p>
            <a:pPr lvl="1">
              <a:spcAft>
                <a:spcPts val="600"/>
              </a:spcAft>
            </a:pPr>
            <a:endParaRPr lang="en-GB" dirty="0"/>
          </a:p>
          <a:p>
            <a:pPr lvl="1">
              <a:spcAft>
                <a:spcPts val="600"/>
              </a:spcAft>
            </a:pPr>
            <a:endParaRPr lang="en-GB" dirty="0"/>
          </a:p>
          <a:p>
            <a:pPr lvl="1">
              <a:spcAft>
                <a:spcPts val="600"/>
              </a:spcAft>
            </a:pPr>
            <a:endParaRPr lang="en-GB" dirty="0"/>
          </a:p>
          <a:p>
            <a:pPr marL="201168" lvl="1" indent="0">
              <a:spcAft>
                <a:spcPts val="600"/>
              </a:spcAft>
              <a:buNone/>
            </a:pPr>
            <a:endParaRPr lang="en-GB" dirty="0"/>
          </a:p>
        </p:txBody>
      </p:sp>
    </p:spTree>
    <p:extLst>
      <p:ext uri="{BB962C8B-B14F-4D97-AF65-F5344CB8AC3E}">
        <p14:creationId xmlns:p14="http://schemas.microsoft.com/office/powerpoint/2010/main" val="7032747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623284-4927-4042-9501-2CAF05CAC6A8}"/>
              </a:ext>
            </a:extLst>
          </p:cNvPr>
          <p:cNvSpPr>
            <a:spLocks noGrp="1"/>
          </p:cNvSpPr>
          <p:nvPr>
            <p:ph type="title"/>
          </p:nvPr>
        </p:nvSpPr>
        <p:spPr>
          <a:xfrm>
            <a:off x="3886200" y="634946"/>
            <a:ext cx="4776107" cy="1450757"/>
          </a:xfrm>
        </p:spPr>
        <p:txBody>
          <a:bodyPr>
            <a:normAutofit/>
          </a:bodyPr>
          <a:lstStyle/>
          <a:p>
            <a:r>
              <a:rPr lang="en-US" sz="4700">
                <a:solidFill>
                  <a:srgbClr val="4F3936"/>
                </a:solidFill>
              </a:rPr>
              <a:t>Inform Practice</a:t>
            </a:r>
          </a:p>
        </p:txBody>
      </p:sp>
      <p:pic>
        <p:nvPicPr>
          <p:cNvPr id="5" name="Picture 4" descr="White puzzle with one red piece">
            <a:extLst>
              <a:ext uri="{FF2B5EF4-FFF2-40B4-BE49-F238E27FC236}">
                <a16:creationId xmlns:a16="http://schemas.microsoft.com/office/drawing/2014/main" id="{0C5705CC-3D8B-4A78-977F-DC537BE7846F}"/>
              </a:ext>
            </a:extLst>
          </p:cNvPr>
          <p:cNvPicPr>
            <a:picLocks noChangeAspect="1"/>
          </p:cNvPicPr>
          <p:nvPr/>
        </p:nvPicPr>
        <p:blipFill rotWithShape="1">
          <a:blip r:embed="rId2"/>
          <a:srcRect l="36512" r="34908"/>
          <a:stretch/>
        </p:blipFill>
        <p:spPr>
          <a:xfrm>
            <a:off x="20" y="-12128"/>
            <a:ext cx="3490702" cy="6870127"/>
          </a:xfrm>
          <a:prstGeom prst="rect">
            <a:avLst/>
          </a:prstGeom>
        </p:spPr>
      </p:pic>
      <p:cxnSp>
        <p:nvCxnSpPr>
          <p:cNvPr id="13" name="Straight Connector 12">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65712" y="2085703"/>
            <a:ext cx="462801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3217FD1-C5AC-5043-A7E7-CEDE328CD87E}"/>
              </a:ext>
            </a:extLst>
          </p:cNvPr>
          <p:cNvSpPr>
            <a:spLocks noGrp="1"/>
          </p:cNvSpPr>
          <p:nvPr>
            <p:ph idx="1"/>
          </p:nvPr>
        </p:nvSpPr>
        <p:spPr>
          <a:xfrm>
            <a:off x="3886200" y="2198914"/>
            <a:ext cx="4776107" cy="3670180"/>
          </a:xfrm>
        </p:spPr>
        <p:txBody>
          <a:bodyPr>
            <a:normAutofit/>
          </a:bodyPr>
          <a:lstStyle/>
          <a:p>
            <a:pPr lvl="1"/>
            <a:r>
              <a:rPr lang="en-GB" dirty="0"/>
              <a:t>your own…</a:t>
            </a:r>
          </a:p>
          <a:p>
            <a:pPr lvl="1"/>
            <a:r>
              <a:rPr lang="en-GB" dirty="0"/>
              <a:t>Youth Work,</a:t>
            </a:r>
          </a:p>
          <a:p>
            <a:pPr lvl="1"/>
            <a:r>
              <a:rPr lang="en-GB" dirty="0"/>
              <a:t>Social Work,</a:t>
            </a:r>
          </a:p>
          <a:p>
            <a:pPr lvl="1"/>
            <a:r>
              <a:rPr lang="en-GB" dirty="0"/>
              <a:t>Education, </a:t>
            </a:r>
          </a:p>
          <a:p>
            <a:pPr lvl="1"/>
            <a:r>
              <a:rPr lang="en-GB" dirty="0"/>
              <a:t>Nursing,</a:t>
            </a:r>
          </a:p>
          <a:p>
            <a:pPr lvl="1"/>
            <a:r>
              <a:rPr lang="en-GB" dirty="0"/>
              <a:t>Community Development, </a:t>
            </a:r>
          </a:p>
          <a:p>
            <a:pPr lvl="1"/>
            <a:r>
              <a:rPr lang="en-GB" dirty="0"/>
              <a:t>Evidence based practice etc……….</a:t>
            </a:r>
          </a:p>
          <a:p>
            <a:endParaRPr lang="en-US" dirty="0"/>
          </a:p>
        </p:txBody>
      </p:sp>
    </p:spTree>
    <p:extLst>
      <p:ext uri="{BB962C8B-B14F-4D97-AF65-F5344CB8AC3E}">
        <p14:creationId xmlns:p14="http://schemas.microsoft.com/office/powerpoint/2010/main" val="8144481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p:cNvSpPr>
          <p:nvPr/>
        </p:nvSpPr>
        <p:spPr>
          <a:xfrm>
            <a:off x="845390" y="188640"/>
            <a:ext cx="6965240" cy="601241"/>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r>
              <a:rPr lang="en-GB" dirty="0"/>
              <a:t>Real world enquiry </a:t>
            </a:r>
          </a:p>
          <a:p>
            <a:br>
              <a:rPr lang="cy-GB" dirty="0"/>
            </a:br>
            <a:endParaRPr lang="en-GB" dirty="0"/>
          </a:p>
        </p:txBody>
      </p:sp>
      <p:sp>
        <p:nvSpPr>
          <p:cNvPr id="3" name="Rectangle 3"/>
          <p:cNvSpPr txBox="1">
            <a:spLocks/>
          </p:cNvSpPr>
          <p:nvPr/>
        </p:nvSpPr>
        <p:spPr>
          <a:xfrm>
            <a:off x="1079764" y="1052736"/>
            <a:ext cx="6196404" cy="3603814"/>
          </a:xfrm>
          <a:prstGeom prst="rect">
            <a:avLst/>
          </a:prstGeom>
        </p:spPr>
        <p:txBody>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Arial" charset="0"/>
              <a:buNone/>
            </a:pPr>
            <a:r>
              <a:rPr lang="en-GB" dirty="0"/>
              <a:t>‘Social research does not exist in a bubble’ (</a:t>
            </a:r>
            <a:r>
              <a:rPr lang="en-GB" noProof="1"/>
              <a:t>Bryman</a:t>
            </a:r>
            <a:r>
              <a:rPr lang="en-GB" dirty="0"/>
              <a:t> 2001)</a:t>
            </a:r>
          </a:p>
        </p:txBody>
      </p:sp>
      <p:pic>
        <p:nvPicPr>
          <p:cNvPr id="4" name="Picture 5" descr="cartoon"/>
          <p:cNvPicPr>
            <a:picLocks noChangeAspect="1"/>
          </p:cNvPicPr>
          <p:nvPr/>
        </p:nvPicPr>
        <p:blipFill>
          <a:blip r:embed="rId2"/>
          <a:srcRect/>
          <a:stretch>
            <a:fillRect/>
          </a:stretch>
        </p:blipFill>
        <p:spPr>
          <a:xfrm>
            <a:off x="1549674" y="2132856"/>
            <a:ext cx="5256583" cy="3265450"/>
          </a:xfrm>
          <a:prstGeom prst="rect">
            <a:avLst/>
          </a:prstGeom>
          <a:noFill/>
          <a:ln>
            <a:noFill/>
          </a:ln>
        </p:spPr>
      </p:pic>
    </p:spTree>
    <p:extLst>
      <p:ext uri="{BB962C8B-B14F-4D97-AF65-F5344CB8AC3E}">
        <p14:creationId xmlns:p14="http://schemas.microsoft.com/office/powerpoint/2010/main" val="31182744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Taking this forward:</a:t>
            </a:r>
          </a:p>
        </p:txBody>
      </p:sp>
      <p:graphicFrame>
        <p:nvGraphicFramePr>
          <p:cNvPr id="6" name="Content Placeholder 3">
            <a:extLst>
              <a:ext uri="{FF2B5EF4-FFF2-40B4-BE49-F238E27FC236}">
                <a16:creationId xmlns:a16="http://schemas.microsoft.com/office/drawing/2014/main" id="{6E542D06-D98A-479F-8D4A-0113E50117ED}"/>
              </a:ext>
            </a:extLst>
          </p:cNvPr>
          <p:cNvGraphicFramePr>
            <a:graphicFrameLocks noGrp="1"/>
          </p:cNvGraphicFramePr>
          <p:nvPr>
            <p:ph idx="1"/>
            <p:extLst>
              <p:ext uri="{D42A27DB-BD31-4B8C-83A1-F6EECF244321}">
                <p14:modId xmlns:p14="http://schemas.microsoft.com/office/powerpoint/2010/main" val="2322449374"/>
              </p:ext>
            </p:extLst>
          </p:nvPr>
        </p:nvGraphicFramePr>
        <p:xfrm>
          <a:off x="822959" y="1845734"/>
          <a:ext cx="7543801"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30177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p:cNvSpPr>
          <p:nvPr/>
        </p:nvSpPr>
        <p:spPr>
          <a:xfrm>
            <a:off x="976099" y="260649"/>
            <a:ext cx="6965240" cy="1008112"/>
          </a:xfrm>
          <a:prstGeom prst="rect">
            <a:avLst/>
          </a:prstGeom>
          <a:noFill/>
          <a:ln>
            <a:noFill/>
          </a:ln>
        </p:spPr>
        <p:txBody>
          <a:bodyPr vert="horz" wrap="square" lIns="91440" tIns="45720" rIns="91440" bIns="45720" anchor="ctr" anchorCtr="1" compatLnSpc="1"/>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lang="en-GB" sz="3200" dirty="0">
                <a:latin typeface="+mn-lt"/>
              </a:rPr>
              <a:t>What does Social Research Look like? </a:t>
            </a:r>
          </a:p>
        </p:txBody>
      </p:sp>
      <p:sp>
        <p:nvSpPr>
          <p:cNvPr id="15" name="Text Box 14"/>
          <p:cNvSpPr txBox="1"/>
          <p:nvPr/>
        </p:nvSpPr>
        <p:spPr>
          <a:xfrm>
            <a:off x="6034469" y="2554360"/>
            <a:ext cx="2138885" cy="397941"/>
          </a:xfrm>
          <a:prstGeom prst="rect">
            <a:avLst/>
          </a:prstGeom>
          <a:ln/>
        </p:spPr>
        <p:style>
          <a:lnRef idx="2">
            <a:schemeClr val="accent4"/>
          </a:lnRef>
          <a:fillRef idx="1">
            <a:schemeClr val="lt1"/>
          </a:fillRef>
          <a:effectRef idx="0">
            <a:schemeClr val="accent4"/>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19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a:solidFill>
                  <a:srgbClr val="000000"/>
                </a:solidFill>
                <a:uFillTx/>
                <a:ea typeface=""/>
                <a:cs typeface=""/>
              </a:rPr>
              <a:t>Methodology</a:t>
            </a:r>
          </a:p>
        </p:txBody>
      </p:sp>
      <p:grpSp>
        <p:nvGrpSpPr>
          <p:cNvPr id="16" name="Group 20"/>
          <p:cNvGrpSpPr/>
          <p:nvPr/>
        </p:nvGrpSpPr>
        <p:grpSpPr>
          <a:xfrm>
            <a:off x="797458" y="1484783"/>
            <a:ext cx="5516763" cy="4037265"/>
            <a:chOff x="905969" y="1975141"/>
            <a:chExt cx="4804871" cy="4065828"/>
          </a:xfrm>
        </p:grpSpPr>
        <p:sp>
          <p:nvSpPr>
            <p:cNvPr id="17" name="Text Box 15"/>
            <p:cNvSpPr txBox="1"/>
            <p:nvPr/>
          </p:nvSpPr>
          <p:spPr>
            <a:xfrm>
              <a:off x="905969" y="5157202"/>
              <a:ext cx="1879604" cy="400756"/>
            </a:xfrm>
            <a:prstGeom prst="rect">
              <a:avLst/>
            </a:prstGeom>
            <a:ln/>
          </p:spPr>
          <p:style>
            <a:lnRef idx="2">
              <a:schemeClr val="dk1"/>
            </a:lnRef>
            <a:fillRef idx="1">
              <a:schemeClr val="lt1"/>
            </a:fillRef>
            <a:effectRef idx="0">
              <a:schemeClr val="dk1"/>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6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a:solidFill>
                    <a:srgbClr val="000000"/>
                  </a:solidFill>
                  <a:uFillTx/>
                  <a:ea typeface=""/>
                  <a:cs typeface=""/>
                </a:rPr>
                <a:t>Values</a:t>
              </a:r>
            </a:p>
          </p:txBody>
        </p:sp>
        <p:sp>
          <p:nvSpPr>
            <p:cNvPr id="18" name="Oval 6"/>
            <p:cNvSpPr/>
            <p:nvPr/>
          </p:nvSpPr>
          <p:spPr>
            <a:xfrm>
              <a:off x="2271915" y="3465583"/>
              <a:ext cx="3438925" cy="175260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ln/>
          </p:spPr>
          <p:style>
            <a:lnRef idx="2">
              <a:schemeClr val="accent2"/>
            </a:lnRef>
            <a:fillRef idx="1">
              <a:schemeClr val="lt1"/>
            </a:fillRef>
            <a:effectRef idx="0">
              <a:schemeClr val="accent2"/>
            </a:effectRef>
            <a:fontRef idx="minor">
              <a:schemeClr val="dk1"/>
            </a:fontRef>
          </p:style>
          <p:txBody>
            <a:bodyPr vert="horz" wrap="none" lIns="92070" tIns="46040" rIns="92070" bIns="46040" anchor="ctr" anchorCtr="0" compatLnSpc="1"/>
            <a:lstStyle/>
            <a:p>
              <a:pPr marL="0" marR="0" lvl="0" indent="0" algn="ctr" defTabSz="914400" rtl="0" fontAlgn="auto" hangingPunct="0">
                <a:lnSpc>
                  <a:spcPct val="100000"/>
                </a:lnSpc>
                <a:spcBef>
                  <a:spcPts val="800"/>
                </a:spcBef>
                <a:spcAft>
                  <a:spcPts val="0"/>
                </a:spcAft>
                <a:buNone/>
                <a:tabLst/>
                <a:defRPr sz="1800" b="0" i="0" u="none" strike="noStrike" kern="0" cap="none" spc="0" baseline="0">
                  <a:solidFill>
                    <a:srgbClr val="000000"/>
                  </a:solidFill>
                  <a:uFillTx/>
                </a:defRPr>
              </a:pPr>
              <a:r>
                <a:rPr lang="en-GB" sz="2800" b="1" i="0" u="none" strike="noStrike" kern="1200" cap="none" spc="0" baseline="0" dirty="0">
                  <a:solidFill>
                    <a:srgbClr val="000000"/>
                  </a:solidFill>
                  <a:uFillTx/>
                  <a:ea typeface=""/>
                  <a:cs typeface=""/>
                </a:rPr>
                <a:t>Research Design </a:t>
              </a:r>
            </a:p>
          </p:txBody>
        </p:sp>
        <p:sp>
          <p:nvSpPr>
            <p:cNvPr id="19" name="Text Box 12"/>
            <p:cNvSpPr txBox="1"/>
            <p:nvPr/>
          </p:nvSpPr>
          <p:spPr>
            <a:xfrm>
              <a:off x="3167302" y="5640213"/>
              <a:ext cx="2057400" cy="400756"/>
            </a:xfrm>
            <a:prstGeom prst="rect">
              <a:avLst/>
            </a:prstGeom>
            <a:ln/>
          </p:spPr>
          <p:style>
            <a:lnRef idx="2">
              <a:schemeClr val="accent3"/>
            </a:lnRef>
            <a:fillRef idx="1">
              <a:schemeClr val="lt1"/>
            </a:fillRef>
            <a:effectRef idx="0">
              <a:schemeClr val="accent3"/>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6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a:solidFill>
                    <a:srgbClr val="000000"/>
                  </a:solidFill>
                  <a:uFillTx/>
                  <a:ea typeface=""/>
                  <a:cs typeface=""/>
                </a:rPr>
                <a:t>Theory</a:t>
              </a:r>
            </a:p>
          </p:txBody>
        </p:sp>
        <p:sp>
          <p:nvSpPr>
            <p:cNvPr id="20" name="Text Box 13"/>
            <p:cNvSpPr txBox="1"/>
            <p:nvPr/>
          </p:nvSpPr>
          <p:spPr>
            <a:xfrm>
              <a:off x="2683612" y="1975141"/>
              <a:ext cx="2624857" cy="708532"/>
            </a:xfrm>
            <a:prstGeom prst="rect">
              <a:avLst/>
            </a:prstGeom>
            <a:ln/>
          </p:spPr>
          <p:style>
            <a:lnRef idx="2">
              <a:schemeClr val="accent1"/>
            </a:lnRef>
            <a:fillRef idx="1">
              <a:schemeClr val="lt1"/>
            </a:fillRef>
            <a:effectRef idx="0">
              <a:schemeClr val="accent1"/>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19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a:solidFill>
                    <a:srgbClr val="000000"/>
                  </a:solidFill>
                  <a:uFillTx/>
                  <a:ea typeface=""/>
                  <a:cs typeface=""/>
                </a:rPr>
                <a:t>Practical </a:t>
              </a:r>
              <a:r>
                <a:rPr lang="en-GB" sz="2000" b="1" dirty="0">
                  <a:solidFill>
                    <a:srgbClr val="000000"/>
                  </a:solidFill>
                  <a:ea typeface=""/>
                  <a:cs typeface=""/>
                </a:rPr>
                <a:t>C</a:t>
              </a:r>
              <a:r>
                <a:rPr lang="en-GB" sz="2000" b="1" i="0" u="none" strike="noStrike" kern="1200" cap="none" spc="0" baseline="0" dirty="0">
                  <a:solidFill>
                    <a:srgbClr val="000000"/>
                  </a:solidFill>
                  <a:uFillTx/>
                  <a:ea typeface=""/>
                  <a:cs typeface=""/>
                </a:rPr>
                <a:t>onsiderations</a:t>
              </a:r>
            </a:p>
          </p:txBody>
        </p:sp>
      </p:grpSp>
      <p:sp>
        <p:nvSpPr>
          <p:cNvPr id="21" name="TextBox 20"/>
          <p:cNvSpPr txBox="1"/>
          <p:nvPr/>
        </p:nvSpPr>
        <p:spPr>
          <a:xfrm>
            <a:off x="1024446" y="2616557"/>
            <a:ext cx="1458194" cy="397299"/>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r>
              <a:rPr lang="en-GB" sz="2000" b="1" dirty="0">
                <a:cs typeface="Times New Roman" panose="02020603050405020304" pitchFamily="18" charset="0"/>
              </a:rPr>
              <a:t>Ethics</a:t>
            </a:r>
            <a:r>
              <a:rPr lang="en-GB" sz="2000" dirty="0">
                <a:cs typeface="Times New Roman" panose="02020603050405020304" pitchFamily="18" charset="0"/>
              </a:rPr>
              <a:t> </a:t>
            </a:r>
            <a:endParaRPr lang="en-US" sz="2000" dirty="0">
              <a:cs typeface="Times New Roman" panose="02020603050405020304" pitchFamily="18" charset="0"/>
            </a:endParaRPr>
          </a:p>
        </p:txBody>
      </p:sp>
      <p:cxnSp>
        <p:nvCxnSpPr>
          <p:cNvPr id="22" name="Straight Connector 21"/>
          <p:cNvCxnSpPr>
            <a:stCxn id="20" idx="2"/>
          </p:cNvCxnSpPr>
          <p:nvPr/>
        </p:nvCxnSpPr>
        <p:spPr>
          <a:xfrm flipH="1">
            <a:off x="4280079" y="2188337"/>
            <a:ext cx="65277" cy="744471"/>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a:stCxn id="18" idx="7"/>
            <a:endCxn id="15" idx="2"/>
          </p:cNvCxnSpPr>
          <p:nvPr/>
        </p:nvCxnSpPr>
        <p:spPr>
          <a:xfrm flipV="1">
            <a:off x="5735986" y="2952301"/>
            <a:ext cx="1367926" cy="2673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8" idx="4"/>
            <a:endCxn id="21" idx="2"/>
          </p:cNvCxnSpPr>
          <p:nvPr/>
        </p:nvCxnSpPr>
        <p:spPr>
          <a:xfrm flipH="1" flipV="1">
            <a:off x="1753543" y="3013856"/>
            <a:ext cx="1190475" cy="205758"/>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a:stCxn id="17" idx="0"/>
            <a:endCxn id="18" idx="5"/>
          </p:cNvCxnSpPr>
          <p:nvPr/>
        </p:nvCxnSpPr>
        <p:spPr>
          <a:xfrm flipV="1">
            <a:off x="1876502" y="4450185"/>
            <a:ext cx="1067516" cy="194305"/>
          </a:xfrm>
          <a:prstGeom prst="line">
            <a:avLst/>
          </a:prstGeom>
        </p:spPr>
        <p:style>
          <a:lnRef idx="1">
            <a:schemeClr val="accent1"/>
          </a:lnRef>
          <a:fillRef idx="0">
            <a:schemeClr val="accent1"/>
          </a:fillRef>
          <a:effectRef idx="0">
            <a:schemeClr val="accent1"/>
          </a:effectRef>
          <a:fontRef idx="minor">
            <a:schemeClr val="tx1"/>
          </a:fontRef>
        </p:style>
      </p:cxnSp>
      <p:sp>
        <p:nvSpPr>
          <p:cNvPr id="26" name="Text Box 12"/>
          <p:cNvSpPr txBox="1"/>
          <p:nvPr/>
        </p:nvSpPr>
        <p:spPr>
          <a:xfrm>
            <a:off x="6148465" y="4440718"/>
            <a:ext cx="2362225" cy="397941"/>
          </a:xfrm>
          <a:prstGeom prst="rect">
            <a:avLst/>
          </a:prstGeom>
          <a:ln>
            <a:solidFill>
              <a:srgbClr val="FF0000"/>
            </a:solidFill>
          </a:ln>
        </p:spPr>
        <p:style>
          <a:lnRef idx="2">
            <a:schemeClr val="accent3"/>
          </a:lnRef>
          <a:fillRef idx="1">
            <a:schemeClr val="lt1"/>
          </a:fillRef>
          <a:effectRef idx="0">
            <a:schemeClr val="accent3"/>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600"/>
              </a:spcBef>
              <a:spcAft>
                <a:spcPts val="0"/>
              </a:spcAft>
              <a:buNone/>
              <a:tabLst/>
              <a:defRPr sz="1800" b="0" i="0" u="none" strike="noStrike" kern="0" cap="none" spc="0" baseline="0">
                <a:solidFill>
                  <a:srgbClr val="000000"/>
                </a:solidFill>
                <a:uFillTx/>
              </a:defRPr>
            </a:pPr>
            <a:r>
              <a:rPr lang="en-GB" sz="2000" b="1" dirty="0">
                <a:solidFill>
                  <a:srgbClr val="000000"/>
                </a:solidFill>
                <a:ea typeface=""/>
                <a:cs typeface=""/>
              </a:rPr>
              <a:t>Methods</a:t>
            </a:r>
            <a:endParaRPr lang="en-GB" sz="2000" b="1" i="0" u="none" strike="noStrike" kern="1200" cap="none" spc="0" baseline="0" dirty="0">
              <a:solidFill>
                <a:srgbClr val="000000"/>
              </a:solidFill>
              <a:uFillTx/>
              <a:ea typeface=""/>
              <a:cs typeface=""/>
            </a:endParaRPr>
          </a:p>
        </p:txBody>
      </p:sp>
      <p:cxnSp>
        <p:nvCxnSpPr>
          <p:cNvPr id="27" name="Straight Connector 26"/>
          <p:cNvCxnSpPr/>
          <p:nvPr/>
        </p:nvCxnSpPr>
        <p:spPr>
          <a:xfrm flipH="1" flipV="1">
            <a:off x="6070146" y="4253134"/>
            <a:ext cx="35393" cy="1264"/>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18" idx="2"/>
          </p:cNvCxnSpPr>
          <p:nvPr/>
        </p:nvCxnSpPr>
        <p:spPr>
          <a:xfrm flipH="1">
            <a:off x="4277032" y="4705045"/>
            <a:ext cx="62970" cy="397897"/>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p:cNvCxnSpPr>
            <a:stCxn id="18" idx="1"/>
            <a:endCxn id="30" idx="1"/>
          </p:cNvCxnSpPr>
          <p:nvPr/>
        </p:nvCxnSpPr>
        <p:spPr>
          <a:xfrm flipV="1">
            <a:off x="6314221" y="3702468"/>
            <a:ext cx="805837" cy="132432"/>
          </a:xfrm>
          <a:prstGeom prst="line">
            <a:avLst/>
          </a:prstGeom>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a:off x="7120058" y="3503818"/>
            <a:ext cx="1556398" cy="397299"/>
          </a:xfrm>
          <a:prstGeom prst="rect">
            <a:avLst/>
          </a:prstGeom>
          <a:noFill/>
          <a:ln w="28575">
            <a:solidFill>
              <a:srgbClr val="00B050"/>
            </a:solidFill>
          </a:ln>
        </p:spPr>
        <p:txBody>
          <a:bodyPr wrap="square" rtlCol="0">
            <a:spAutoFit/>
          </a:bodyPr>
          <a:lstStyle/>
          <a:p>
            <a:r>
              <a:rPr lang="en-GB" sz="2000" b="1" dirty="0"/>
              <a:t>Philosophy</a:t>
            </a:r>
          </a:p>
        </p:txBody>
      </p:sp>
      <p:cxnSp>
        <p:nvCxnSpPr>
          <p:cNvPr id="31" name="Straight Connector 30"/>
          <p:cNvCxnSpPr>
            <a:stCxn id="18" idx="3"/>
            <a:endCxn id="32" idx="3"/>
          </p:cNvCxnSpPr>
          <p:nvPr/>
        </p:nvCxnSpPr>
        <p:spPr>
          <a:xfrm flipH="1" flipV="1">
            <a:off x="1775937" y="3822964"/>
            <a:ext cx="589846" cy="11936"/>
          </a:xfrm>
          <a:prstGeom prst="line">
            <a:avLst/>
          </a:prstGeom>
        </p:spPr>
        <p:style>
          <a:lnRef idx="1">
            <a:schemeClr val="accent1"/>
          </a:lnRef>
          <a:fillRef idx="0">
            <a:schemeClr val="accent1"/>
          </a:fillRef>
          <a:effectRef idx="0">
            <a:schemeClr val="accent1"/>
          </a:effectRef>
          <a:fontRef idx="minor">
            <a:schemeClr val="tx1"/>
          </a:fontRef>
        </p:style>
      </p:cxnSp>
      <p:sp>
        <p:nvSpPr>
          <p:cNvPr id="32" name="TextBox 31"/>
          <p:cNvSpPr txBox="1"/>
          <p:nvPr/>
        </p:nvSpPr>
        <p:spPr>
          <a:xfrm>
            <a:off x="167936" y="3622909"/>
            <a:ext cx="1608001" cy="400110"/>
          </a:xfrm>
          <a:prstGeom prst="rect">
            <a:avLst/>
          </a:prstGeom>
          <a:noFill/>
          <a:ln w="28575">
            <a:solidFill>
              <a:schemeClr val="accent1">
                <a:lumMod val="50000"/>
              </a:schemeClr>
            </a:solidFill>
          </a:ln>
        </p:spPr>
        <p:txBody>
          <a:bodyPr wrap="square" rtlCol="0">
            <a:spAutoFit/>
          </a:bodyPr>
          <a:lstStyle/>
          <a:p>
            <a:pPr algn="ctr"/>
            <a:r>
              <a:rPr lang="en-GB" sz="2000" b="1" dirty="0"/>
              <a:t>Context</a:t>
            </a:r>
          </a:p>
        </p:txBody>
      </p:sp>
    </p:spTree>
    <p:extLst>
      <p:ext uri="{BB962C8B-B14F-4D97-AF65-F5344CB8AC3E}">
        <p14:creationId xmlns:p14="http://schemas.microsoft.com/office/powerpoint/2010/main" val="32331191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rgbClr val="5B797F"/>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69277" y="516835"/>
            <a:ext cx="2313633" cy="2103875"/>
          </a:xfrm>
        </p:spPr>
        <p:txBody>
          <a:bodyPr>
            <a:normAutofit/>
          </a:bodyPr>
          <a:lstStyle/>
          <a:p>
            <a:r>
              <a:rPr lang="en-GB" sz="3100">
                <a:solidFill>
                  <a:srgbClr val="FFFFFF"/>
                </a:solidFill>
              </a:rPr>
              <a:t>Your Research and reflection </a:t>
            </a:r>
          </a:p>
        </p:txBody>
      </p:sp>
      <p:sp>
        <p:nvSpPr>
          <p:cNvPr id="3" name="Content Placeholder 2"/>
          <p:cNvSpPr>
            <a:spLocks noGrp="1"/>
          </p:cNvSpPr>
          <p:nvPr>
            <p:ph idx="1"/>
          </p:nvPr>
        </p:nvSpPr>
        <p:spPr>
          <a:xfrm>
            <a:off x="369278" y="2653800"/>
            <a:ext cx="2313633" cy="3335519"/>
          </a:xfrm>
        </p:spPr>
        <p:txBody>
          <a:bodyPr>
            <a:normAutofit/>
          </a:bodyPr>
          <a:lstStyle/>
          <a:p>
            <a:r>
              <a:rPr lang="en-GB" sz="1300" dirty="0">
                <a:solidFill>
                  <a:srgbClr val="FFFFFF"/>
                </a:solidFill>
              </a:rPr>
              <a:t>Using the diagram as a guide, think about your own ideas for  research and the relevance of each heading….</a:t>
            </a:r>
          </a:p>
          <a:p>
            <a:endParaRPr lang="en-GB" sz="1300" dirty="0">
              <a:solidFill>
                <a:srgbClr val="FFFFFF"/>
              </a:solidFill>
            </a:endParaRPr>
          </a:p>
          <a:p>
            <a:pPr marL="0" indent="0">
              <a:buNone/>
            </a:pPr>
            <a:endParaRPr lang="en-GB" sz="1300" dirty="0">
              <a:solidFill>
                <a:srgbClr val="FFFFFF"/>
              </a:solidFill>
            </a:endParaRPr>
          </a:p>
        </p:txBody>
      </p:sp>
      <p:sp>
        <p:nvSpPr>
          <p:cNvPr id="23" name="Rectangle 22">
            <a:extLst>
              <a:ext uri="{FF2B5EF4-FFF2-40B4-BE49-F238E27FC236}">
                <a16:creationId xmlns:a16="http://schemas.microsoft.com/office/drawing/2014/main" id="{F9DB1FE5-9D46-433B-99D1-2F1B8DC79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rgbClr val="FE7777"/>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4">
            <a:extLst>
              <a:ext uri="{FF2B5EF4-FFF2-40B4-BE49-F238E27FC236}">
                <a16:creationId xmlns:a16="http://schemas.microsoft.com/office/drawing/2014/main" id="{350D3EBB-5923-2D44-ADA0-05BD0DB53264}"/>
              </a:ext>
            </a:extLst>
          </p:cNvPr>
          <p:cNvPicPr>
            <a:picLocks noChangeAspect="1"/>
          </p:cNvPicPr>
          <p:nvPr/>
        </p:nvPicPr>
        <p:blipFill>
          <a:blip r:embed="rId2"/>
          <a:stretch>
            <a:fillRect/>
          </a:stretch>
        </p:blipFill>
        <p:spPr>
          <a:xfrm>
            <a:off x="3556512" y="2077882"/>
            <a:ext cx="5098562" cy="2702236"/>
          </a:xfrm>
          <a:prstGeom prst="rect">
            <a:avLst/>
          </a:prstGeom>
        </p:spPr>
      </p:pic>
    </p:spTree>
    <p:extLst>
      <p:ext uri="{BB962C8B-B14F-4D97-AF65-F5344CB8AC3E}">
        <p14:creationId xmlns:p14="http://schemas.microsoft.com/office/powerpoint/2010/main" val="2583716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E1F88EA-5B85-4782-9A95-9C738F48E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E9A9E663-1F8A-406B-B295-B1EF8596D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EC97561C-9294-4114-A5D6-9CF6CF68AC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itle 1"/>
          <p:cNvSpPr txBox="1">
            <a:spLocks/>
          </p:cNvSpPr>
          <p:nvPr/>
        </p:nvSpPr>
        <p:spPr>
          <a:xfrm>
            <a:off x="369277" y="605896"/>
            <a:ext cx="2313633" cy="5646208"/>
          </a:xfrm>
          <a:prstGeom prst="rect">
            <a:avLst/>
          </a:prstGeom>
        </p:spPr>
        <p:txBody>
          <a:bodyPr vert="horz" lIns="91440" tIns="45720" rIns="91440" bIns="45720" rtlCol="0" anchor="ctr">
            <a:normAutofit/>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pPr algn="l">
              <a:lnSpc>
                <a:spcPct val="85000"/>
              </a:lnSpc>
              <a:spcBef>
                <a:spcPct val="0"/>
              </a:spcBef>
              <a:spcAft>
                <a:spcPts val="600"/>
              </a:spcAft>
            </a:pPr>
            <a:r>
              <a:rPr lang="en-US" sz="3100" spc="-50">
                <a:solidFill>
                  <a:srgbClr val="FFFFFF"/>
                </a:solidFill>
                <a:latin typeface="+mj-lt"/>
                <a:ea typeface="+mj-ea"/>
                <a:cs typeface="+mj-cs"/>
              </a:rPr>
              <a:t>Methodology  vs. Method </a:t>
            </a:r>
          </a:p>
        </p:txBody>
      </p:sp>
      <p:sp>
        <p:nvSpPr>
          <p:cNvPr id="20" name="Rectangle 19">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Content Placeholder 5"/>
          <p:cNvSpPr txBox="1">
            <a:spLocks/>
          </p:cNvSpPr>
          <p:nvPr/>
        </p:nvSpPr>
        <p:spPr>
          <a:xfrm>
            <a:off x="3556512" y="605896"/>
            <a:ext cx="4810247" cy="5646208"/>
          </a:xfrm>
          <a:prstGeom prst="rect">
            <a:avLst/>
          </a:prstGeom>
        </p:spPr>
        <p:txBody>
          <a:bodyPr vert="horz" lIns="0" tIns="45720" rIns="0" bIns="45720" rtlCol="0" anchor="ctr">
            <a:normAutofit/>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marL="0" indent="0">
              <a:lnSpc>
                <a:spcPct val="90000"/>
              </a:lnSpc>
              <a:buClr>
                <a:schemeClr val="accent1"/>
              </a:buClr>
              <a:buFont typeface="Calibri" panose="020F0502020204030204" pitchFamily="34" charset="0"/>
              <a:buNone/>
            </a:pPr>
            <a:r>
              <a:rPr lang="en-US" b="1">
                <a:solidFill>
                  <a:schemeClr val="tx1">
                    <a:lumMod val="75000"/>
                    <a:lumOff val="25000"/>
                  </a:schemeClr>
                </a:solidFill>
                <a:latin typeface="+mn-lt"/>
              </a:rPr>
              <a:t>Methodology </a:t>
            </a:r>
          </a:p>
          <a:p>
            <a:pPr>
              <a:lnSpc>
                <a:spcPct val="90000"/>
              </a:lnSpc>
              <a:buClr>
                <a:schemeClr val="accent1"/>
              </a:buClr>
              <a:buFont typeface="Calibri" panose="020F0502020204030204" pitchFamily="34" charset="0"/>
            </a:pPr>
            <a:r>
              <a:rPr lang="en-US">
                <a:solidFill>
                  <a:schemeClr val="tx1">
                    <a:lumMod val="75000"/>
                    <a:lumOff val="25000"/>
                  </a:schemeClr>
                </a:solidFill>
                <a:latin typeface="+mn-lt"/>
              </a:rPr>
              <a:t>The theoretical framework that outlines the rules to follow in a study.</a:t>
            </a:r>
          </a:p>
          <a:p>
            <a:pPr marL="0" indent="0">
              <a:lnSpc>
                <a:spcPct val="90000"/>
              </a:lnSpc>
              <a:buClr>
                <a:schemeClr val="accent1"/>
              </a:buClr>
              <a:buFont typeface="Calibri" panose="020F0502020204030204" pitchFamily="34" charset="0"/>
              <a:buNone/>
            </a:pPr>
            <a:endParaRPr lang="en-US" b="1">
              <a:solidFill>
                <a:schemeClr val="tx1">
                  <a:lumMod val="75000"/>
                  <a:lumOff val="25000"/>
                </a:schemeClr>
              </a:solidFill>
              <a:latin typeface="+mn-lt"/>
            </a:endParaRPr>
          </a:p>
          <a:p>
            <a:pPr marL="0" indent="0">
              <a:lnSpc>
                <a:spcPct val="90000"/>
              </a:lnSpc>
              <a:buClr>
                <a:schemeClr val="accent1"/>
              </a:buClr>
              <a:buFont typeface="Calibri" panose="020F0502020204030204" pitchFamily="34" charset="0"/>
              <a:buNone/>
            </a:pPr>
            <a:r>
              <a:rPr lang="en-US" b="1">
                <a:solidFill>
                  <a:schemeClr val="tx1">
                    <a:lumMod val="75000"/>
                    <a:lumOff val="25000"/>
                  </a:schemeClr>
                </a:solidFill>
                <a:latin typeface="+mn-lt"/>
              </a:rPr>
              <a:t>Method</a:t>
            </a:r>
            <a:endParaRPr lang="en-US">
              <a:solidFill>
                <a:schemeClr val="tx1">
                  <a:lumMod val="75000"/>
                  <a:lumOff val="25000"/>
                </a:schemeClr>
              </a:solidFill>
              <a:latin typeface="+mn-lt"/>
            </a:endParaRPr>
          </a:p>
          <a:p>
            <a:pPr>
              <a:lnSpc>
                <a:spcPct val="90000"/>
              </a:lnSpc>
              <a:buClr>
                <a:schemeClr val="accent1"/>
              </a:buClr>
              <a:buFont typeface="Calibri" panose="020F0502020204030204" pitchFamily="34" charset="0"/>
            </a:pPr>
            <a:r>
              <a:rPr lang="en-US">
                <a:solidFill>
                  <a:schemeClr val="tx1">
                    <a:lumMod val="75000"/>
                    <a:lumOff val="25000"/>
                  </a:schemeClr>
                </a:solidFill>
                <a:latin typeface="+mn-lt"/>
              </a:rPr>
              <a:t>The actual tools/steps taken by which you conduct research into a subject or a topic.</a:t>
            </a:r>
          </a:p>
        </p:txBody>
      </p:sp>
    </p:spTree>
    <p:extLst>
      <p:ext uri="{BB962C8B-B14F-4D97-AF65-F5344CB8AC3E}">
        <p14:creationId xmlns:p14="http://schemas.microsoft.com/office/powerpoint/2010/main" val="11780215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457200" y="908050"/>
            <a:ext cx="4038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buFontTx/>
              <a:buNone/>
            </a:pPr>
            <a:endParaRPr lang="en-GB" sz="2800">
              <a:latin typeface="Arial" charset="0"/>
            </a:endParaRPr>
          </a:p>
          <a:p>
            <a:pPr eaLnBrk="1" hangingPunct="1">
              <a:buFontTx/>
              <a:buNone/>
            </a:pPr>
            <a:endParaRPr lang="en-GB" sz="2800">
              <a:latin typeface="Arial" charset="0"/>
            </a:endParaRPr>
          </a:p>
          <a:p>
            <a:pPr eaLnBrk="1" hangingPunct="1">
              <a:buFontTx/>
              <a:buNone/>
            </a:pPr>
            <a:endParaRPr lang="en-GB" sz="2800">
              <a:latin typeface="Arial" charset="0"/>
            </a:endParaRPr>
          </a:p>
        </p:txBody>
      </p:sp>
      <p:sp>
        <p:nvSpPr>
          <p:cNvPr id="3" name="Rectangle 3"/>
          <p:cNvSpPr txBox="1">
            <a:spLocks noChangeArrowheads="1"/>
          </p:cNvSpPr>
          <p:nvPr/>
        </p:nvSpPr>
        <p:spPr bwMode="auto">
          <a:xfrm>
            <a:off x="467544" y="954088"/>
            <a:ext cx="7777162" cy="5643264"/>
          </a:xfrm>
          <a:prstGeom prst="rect">
            <a:avLst/>
          </a:prstGeom>
          <a:noFill/>
          <a:ln w="9525">
            <a:noFill/>
            <a:miter lim="800000"/>
            <a:headEnd/>
            <a:tailEnd/>
          </a:ln>
        </p:spPr>
        <p:txBody>
          <a:bodyPr vert="horz" wrap="square" lIns="91440" tIns="45720" rIns="91440" bIns="45720" numCol="1" rtlCol="0" anchor="t" anchorCtr="0" compatLnSpc="1">
            <a:prstTxWarp prst="textNoShape">
              <a:avLst/>
            </a:prstTxWarp>
            <a:noAutofit/>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charset="0"/>
              <a:buNone/>
            </a:pPr>
            <a:endParaRPr lang="en-GB" sz="2800" dirty="0"/>
          </a:p>
          <a:p>
            <a:pPr marL="0" indent="0">
              <a:buFont typeface="Arial" charset="0"/>
              <a:buNone/>
            </a:pPr>
            <a:endParaRPr lang="en-US" sz="800" dirty="0"/>
          </a:p>
          <a:p>
            <a:pPr marL="0" indent="0" eaLnBrk="1" fontAlgn="auto" hangingPunct="1">
              <a:spcBef>
                <a:spcPts val="0"/>
              </a:spcBef>
              <a:spcAft>
                <a:spcPts val="0"/>
              </a:spcAft>
              <a:buFont typeface="Arial" charset="0"/>
              <a:buNone/>
              <a:defRPr/>
            </a:pPr>
            <a:endParaRPr lang="en-GB" sz="2800" dirty="0">
              <a:latin typeface="Arial" pitchFamily="34" charset="0"/>
              <a:cs typeface="Arial" pitchFamily="34" charset="0"/>
            </a:endParaRPr>
          </a:p>
          <a:p>
            <a:pPr marL="0" indent="0" eaLnBrk="1" fontAlgn="auto" hangingPunct="1">
              <a:spcBef>
                <a:spcPts val="0"/>
              </a:spcBef>
              <a:spcAft>
                <a:spcPts val="0"/>
              </a:spcAft>
              <a:buFont typeface="Arial" charset="0"/>
              <a:buNone/>
              <a:defRPr/>
            </a:pPr>
            <a:endParaRPr lang="en-GB" sz="2800" dirty="0">
              <a:latin typeface="Arial" pitchFamily="34" charset="0"/>
              <a:cs typeface="Arial" pitchFamily="34" charset="0"/>
            </a:endParaRPr>
          </a:p>
        </p:txBody>
      </p:sp>
      <p:graphicFrame>
        <p:nvGraphicFramePr>
          <p:cNvPr id="4" name="Table 3"/>
          <p:cNvGraphicFramePr>
            <a:graphicFrameLocks noGrp="1"/>
          </p:cNvGraphicFramePr>
          <p:nvPr/>
        </p:nvGraphicFramePr>
        <p:xfrm>
          <a:off x="1639570" y="1760061"/>
          <a:ext cx="5864860" cy="3657600"/>
        </p:xfrm>
        <a:graphic>
          <a:graphicData uri="http://schemas.openxmlformats.org/drawingml/2006/table">
            <a:tbl>
              <a:tblPr firstRow="1" firstCol="1" bandRow="1">
                <a:tableStyleId>{5C22544A-7EE6-4342-B048-85BDC9FD1C3A}</a:tableStyleId>
              </a:tblPr>
              <a:tblGrid>
                <a:gridCol w="2932430">
                  <a:extLst>
                    <a:ext uri="{9D8B030D-6E8A-4147-A177-3AD203B41FA5}">
                      <a16:colId xmlns:a16="http://schemas.microsoft.com/office/drawing/2014/main" val="20000"/>
                    </a:ext>
                  </a:extLst>
                </a:gridCol>
                <a:gridCol w="2932430">
                  <a:extLst>
                    <a:ext uri="{9D8B030D-6E8A-4147-A177-3AD203B41FA5}">
                      <a16:colId xmlns:a16="http://schemas.microsoft.com/office/drawing/2014/main" val="20001"/>
                    </a:ext>
                  </a:extLst>
                </a:gridCol>
              </a:tblGrid>
              <a:tr h="0">
                <a:tc>
                  <a:txBody>
                    <a:bodyPr/>
                    <a:lstStyle/>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Ontology</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The fundamental beliefs we have about the world.  These can be:</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 </a:t>
                      </a:r>
                      <a:endParaRPr lang="en-US" sz="1200">
                        <a:effectLst/>
                        <a:latin typeface="Times New Roman"/>
                        <a:ea typeface="Times New Roman"/>
                      </a:endParaRPr>
                    </a:p>
                  </a:txBody>
                  <a:tcPr marL="68580" marR="68580" marT="0" marB="0"/>
                </a:tc>
                <a:tc>
                  <a:txBody>
                    <a:bodyPr/>
                    <a:lstStyle/>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Objectivism</a:t>
                      </a:r>
                      <a:endParaRPr lang="en-US" sz="1200">
                        <a:effectLst/>
                      </a:endParaRPr>
                    </a:p>
                    <a:p>
                      <a:pPr marL="0" marR="0">
                        <a:spcBef>
                          <a:spcPts val="0"/>
                        </a:spcBef>
                        <a:spcAft>
                          <a:spcPts val="0"/>
                        </a:spcAft>
                      </a:pPr>
                      <a:r>
                        <a:rPr lang="en-GB" sz="1200">
                          <a:effectLst/>
                        </a:rPr>
                        <a:t>Social phenomena and their meanings have an existence independent of social actors</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Constructivism</a:t>
                      </a:r>
                      <a:endParaRPr lang="en-US" sz="1200">
                        <a:effectLst/>
                      </a:endParaRPr>
                    </a:p>
                    <a:p>
                      <a:pPr marL="0" marR="0">
                        <a:spcBef>
                          <a:spcPts val="0"/>
                        </a:spcBef>
                        <a:spcAft>
                          <a:spcPts val="0"/>
                        </a:spcAft>
                      </a:pPr>
                      <a:r>
                        <a:rPr lang="en-GB" sz="1200">
                          <a:effectLst/>
                        </a:rPr>
                        <a:t>Social phenomena and their meanings are constructed through social interaction and therefore are in a constant state of revision</a:t>
                      </a:r>
                      <a:endParaRPr lang="en-US" sz="1200">
                        <a:effectLst/>
                        <a:latin typeface="Times New Roman"/>
                        <a:ea typeface="Times New Roman"/>
                      </a:endParaRPr>
                    </a:p>
                  </a:txBody>
                  <a:tcPr marL="68580" marR="68580" marT="0" marB="0"/>
                </a:tc>
                <a:extLst>
                  <a:ext uri="{0D108BD9-81ED-4DB2-BD59-A6C34878D82A}">
                    <a16:rowId xmlns:a16="http://schemas.microsoft.com/office/drawing/2014/main" val="10000"/>
                  </a:ext>
                </a:extLst>
              </a:tr>
              <a:tr h="0">
                <a:tc>
                  <a:txBody>
                    <a:bodyPr/>
                    <a:lstStyle/>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Epistomology</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The theory and study of knowledge</a:t>
                      </a:r>
                      <a:endParaRPr lang="en-US" sz="1200">
                        <a:effectLst/>
                      </a:endParaRPr>
                    </a:p>
                    <a:p>
                      <a:pPr marL="0" marR="0">
                        <a:spcBef>
                          <a:spcPts val="0"/>
                        </a:spcBef>
                        <a:spcAft>
                          <a:spcPts val="0"/>
                        </a:spcAft>
                      </a:pPr>
                      <a:r>
                        <a:rPr lang="en-GB" sz="1200">
                          <a:effectLst/>
                        </a:rPr>
                        <a:t> </a:t>
                      </a:r>
                      <a:endParaRPr lang="en-US" sz="1200">
                        <a:effectLst/>
                        <a:latin typeface="Times New Roman"/>
                        <a:ea typeface="Times New Roman"/>
                      </a:endParaRPr>
                    </a:p>
                  </a:txBody>
                  <a:tcPr marL="68580" marR="68580" marT="0" marB="0"/>
                </a:tc>
                <a:tc>
                  <a:txBody>
                    <a:bodyPr/>
                    <a:lstStyle/>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There is a distinction between ‘true’ and ‘false’ knowledge – what standard of evidence is sufficient to make a judgement?  This also encompasses issues of validity and reliability which are discussed later.</a:t>
                      </a:r>
                      <a:endParaRPr lang="en-US" sz="1200" dirty="0">
                        <a:effectLst/>
                      </a:endParaRPr>
                    </a:p>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The types of evidence can include faith, trust, experience, logic, empiricism – depending on what philosophy you subscribe to.</a:t>
                      </a:r>
                      <a:endParaRPr lang="en-US" sz="1200" dirty="0">
                        <a:effectLst/>
                        <a:latin typeface="Times New Roman"/>
                        <a:ea typeface="Times New Roman"/>
                      </a:endParaRPr>
                    </a:p>
                  </a:txBody>
                  <a:tcPr marL="68580" marR="68580" marT="0" marB="0"/>
                </a:tc>
                <a:extLst>
                  <a:ext uri="{0D108BD9-81ED-4DB2-BD59-A6C34878D82A}">
                    <a16:rowId xmlns:a16="http://schemas.microsoft.com/office/drawing/2014/main" val="10001"/>
                  </a:ext>
                </a:extLst>
              </a:tr>
            </a:tbl>
          </a:graphicData>
        </a:graphic>
      </p:graphicFrame>
      <p:graphicFrame>
        <p:nvGraphicFramePr>
          <p:cNvPr id="5" name="Table 4"/>
          <p:cNvGraphicFramePr>
            <a:graphicFrameLocks noGrp="1"/>
          </p:cNvGraphicFramePr>
          <p:nvPr/>
        </p:nvGraphicFramePr>
        <p:xfrm>
          <a:off x="1639570" y="1760061"/>
          <a:ext cx="5864860" cy="3657600"/>
        </p:xfrm>
        <a:graphic>
          <a:graphicData uri="http://schemas.openxmlformats.org/drawingml/2006/table">
            <a:tbl>
              <a:tblPr firstRow="1" firstCol="1" bandRow="1">
                <a:tableStyleId>{5C22544A-7EE6-4342-B048-85BDC9FD1C3A}</a:tableStyleId>
              </a:tblPr>
              <a:tblGrid>
                <a:gridCol w="2932430">
                  <a:extLst>
                    <a:ext uri="{9D8B030D-6E8A-4147-A177-3AD203B41FA5}">
                      <a16:colId xmlns:a16="http://schemas.microsoft.com/office/drawing/2014/main" val="20000"/>
                    </a:ext>
                  </a:extLst>
                </a:gridCol>
                <a:gridCol w="2932430">
                  <a:extLst>
                    <a:ext uri="{9D8B030D-6E8A-4147-A177-3AD203B41FA5}">
                      <a16:colId xmlns:a16="http://schemas.microsoft.com/office/drawing/2014/main" val="20001"/>
                    </a:ext>
                  </a:extLst>
                </a:gridCol>
              </a:tblGrid>
              <a:tr h="0">
                <a:tc>
                  <a:txBody>
                    <a:bodyPr/>
                    <a:lstStyle/>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Ontology</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The fundamental beliefs we have about the world.  These can be:</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 </a:t>
                      </a:r>
                      <a:endParaRPr lang="en-US" sz="1200">
                        <a:effectLst/>
                        <a:latin typeface="Times New Roman"/>
                        <a:ea typeface="Times New Roman"/>
                      </a:endParaRPr>
                    </a:p>
                  </a:txBody>
                  <a:tcPr marL="68580" marR="68580" marT="0" marB="0"/>
                </a:tc>
                <a:tc>
                  <a:txBody>
                    <a:bodyPr/>
                    <a:lstStyle/>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Objectivism</a:t>
                      </a:r>
                      <a:endParaRPr lang="en-US" sz="1200">
                        <a:effectLst/>
                      </a:endParaRPr>
                    </a:p>
                    <a:p>
                      <a:pPr marL="0" marR="0">
                        <a:spcBef>
                          <a:spcPts val="0"/>
                        </a:spcBef>
                        <a:spcAft>
                          <a:spcPts val="0"/>
                        </a:spcAft>
                      </a:pPr>
                      <a:r>
                        <a:rPr lang="en-GB" sz="1200">
                          <a:effectLst/>
                        </a:rPr>
                        <a:t>Social phenomena and their meanings have an existence independent of social actors</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Constructivism</a:t>
                      </a:r>
                      <a:endParaRPr lang="en-US" sz="1200">
                        <a:effectLst/>
                      </a:endParaRPr>
                    </a:p>
                    <a:p>
                      <a:pPr marL="0" marR="0">
                        <a:spcBef>
                          <a:spcPts val="0"/>
                        </a:spcBef>
                        <a:spcAft>
                          <a:spcPts val="0"/>
                        </a:spcAft>
                      </a:pPr>
                      <a:r>
                        <a:rPr lang="en-GB" sz="1200">
                          <a:effectLst/>
                        </a:rPr>
                        <a:t>Social phenomena and their meanings are constructed through social interaction and therefore are in a constant state of revision</a:t>
                      </a:r>
                      <a:endParaRPr lang="en-US" sz="1200">
                        <a:effectLst/>
                        <a:latin typeface="Times New Roman"/>
                        <a:ea typeface="Times New Roman"/>
                      </a:endParaRPr>
                    </a:p>
                  </a:txBody>
                  <a:tcPr marL="68580" marR="68580" marT="0" marB="0"/>
                </a:tc>
                <a:extLst>
                  <a:ext uri="{0D108BD9-81ED-4DB2-BD59-A6C34878D82A}">
                    <a16:rowId xmlns:a16="http://schemas.microsoft.com/office/drawing/2014/main" val="10000"/>
                  </a:ext>
                </a:extLst>
              </a:tr>
              <a:tr h="0">
                <a:tc>
                  <a:txBody>
                    <a:bodyPr/>
                    <a:lstStyle/>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Epistomology</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The theory and study of knowledge</a:t>
                      </a:r>
                      <a:endParaRPr lang="en-US" sz="1200">
                        <a:effectLst/>
                      </a:endParaRPr>
                    </a:p>
                    <a:p>
                      <a:pPr marL="0" marR="0">
                        <a:spcBef>
                          <a:spcPts val="0"/>
                        </a:spcBef>
                        <a:spcAft>
                          <a:spcPts val="0"/>
                        </a:spcAft>
                      </a:pPr>
                      <a:r>
                        <a:rPr lang="en-GB" sz="1200">
                          <a:effectLst/>
                        </a:rPr>
                        <a:t> </a:t>
                      </a:r>
                      <a:endParaRPr lang="en-US" sz="1200">
                        <a:effectLst/>
                        <a:latin typeface="Times New Roman"/>
                        <a:ea typeface="Times New Roman"/>
                      </a:endParaRPr>
                    </a:p>
                  </a:txBody>
                  <a:tcPr marL="68580" marR="68580" marT="0" marB="0"/>
                </a:tc>
                <a:tc>
                  <a:txBody>
                    <a:bodyPr/>
                    <a:lstStyle/>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There is a distinction between ‘true’ and ‘false’ knowledge – what standard of evidence is sufficient to make a judgement?  This also encompasses issues of validity and reliability which are discussed later.</a:t>
                      </a:r>
                      <a:endParaRPr lang="en-US" sz="1200" dirty="0">
                        <a:effectLst/>
                      </a:endParaRPr>
                    </a:p>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The types of evidence can include faith, trust, experience, logic, empiricism – depending on what philosophy you subscribe to.</a:t>
                      </a:r>
                      <a:endParaRPr lang="en-US" sz="1200" dirty="0">
                        <a:effectLst/>
                        <a:latin typeface="Times New Roman"/>
                        <a:ea typeface="Times New Roman"/>
                      </a:endParaRPr>
                    </a:p>
                  </a:txBody>
                  <a:tcPr marL="68580" marR="68580" marT="0" marB="0"/>
                </a:tc>
                <a:extLst>
                  <a:ext uri="{0D108BD9-81ED-4DB2-BD59-A6C34878D82A}">
                    <a16:rowId xmlns:a16="http://schemas.microsoft.com/office/drawing/2014/main" val="10001"/>
                  </a:ext>
                </a:extLst>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val="1446170731"/>
              </p:ext>
            </p:extLst>
          </p:nvPr>
        </p:nvGraphicFramePr>
        <p:xfrm>
          <a:off x="0" y="1196752"/>
          <a:ext cx="9144000" cy="5661248"/>
        </p:xfrm>
        <a:graphic>
          <a:graphicData uri="http://schemas.openxmlformats.org/drawingml/2006/table">
            <a:tbl>
              <a:tblPr firstRow="1" firstCol="1" bandRow="1">
                <a:tableStyleId>{5C22544A-7EE6-4342-B048-85BDC9FD1C3A}</a:tableStyleId>
              </a:tblPr>
              <a:tblGrid>
                <a:gridCol w="4572000">
                  <a:extLst>
                    <a:ext uri="{9D8B030D-6E8A-4147-A177-3AD203B41FA5}">
                      <a16:colId xmlns:a16="http://schemas.microsoft.com/office/drawing/2014/main" val="20000"/>
                    </a:ext>
                  </a:extLst>
                </a:gridCol>
                <a:gridCol w="4572000">
                  <a:extLst>
                    <a:ext uri="{9D8B030D-6E8A-4147-A177-3AD203B41FA5}">
                      <a16:colId xmlns:a16="http://schemas.microsoft.com/office/drawing/2014/main" val="20001"/>
                    </a:ext>
                  </a:extLst>
                </a:gridCol>
              </a:tblGrid>
              <a:tr h="2707554">
                <a:tc>
                  <a:txBody>
                    <a:bodyPr/>
                    <a:lstStyle/>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Ontology</a:t>
                      </a:r>
                      <a:endParaRPr lang="en-US" sz="1200" dirty="0">
                        <a:effectLst/>
                      </a:endParaRPr>
                    </a:p>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The fundamental beliefs we have about the world.  These can be:</a:t>
                      </a:r>
                      <a:endParaRPr lang="en-US" sz="1200" dirty="0">
                        <a:effectLst/>
                      </a:endParaRPr>
                    </a:p>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 </a:t>
                      </a:r>
                      <a:endParaRPr lang="en-US" sz="1200" dirty="0">
                        <a:effectLst/>
                        <a:latin typeface="Times New Roman"/>
                        <a:ea typeface="Times New Roman"/>
                      </a:endParaRPr>
                    </a:p>
                  </a:txBody>
                  <a:tcPr marL="68580" marR="68580" marT="0" marB="0"/>
                </a:tc>
                <a:tc>
                  <a:txBody>
                    <a:bodyPr/>
                    <a:lstStyle/>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Objectivism</a:t>
                      </a:r>
                      <a:endParaRPr lang="en-US" sz="1200" dirty="0">
                        <a:effectLst/>
                      </a:endParaRPr>
                    </a:p>
                    <a:p>
                      <a:pPr marL="0" marR="0">
                        <a:spcBef>
                          <a:spcPts val="0"/>
                        </a:spcBef>
                        <a:spcAft>
                          <a:spcPts val="0"/>
                        </a:spcAft>
                      </a:pPr>
                      <a:r>
                        <a:rPr lang="en-GB" sz="1200" dirty="0">
                          <a:effectLst/>
                        </a:rPr>
                        <a:t>Social phenomena and their meanings have an existence independent of social actors</a:t>
                      </a:r>
                      <a:endParaRPr lang="en-US" sz="1200" dirty="0">
                        <a:effectLst/>
                      </a:endParaRPr>
                    </a:p>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Constructivism</a:t>
                      </a:r>
                      <a:endParaRPr lang="en-US" sz="1200" dirty="0">
                        <a:effectLst/>
                      </a:endParaRPr>
                    </a:p>
                    <a:p>
                      <a:pPr marL="0" marR="0">
                        <a:spcBef>
                          <a:spcPts val="0"/>
                        </a:spcBef>
                        <a:spcAft>
                          <a:spcPts val="0"/>
                        </a:spcAft>
                      </a:pPr>
                      <a:r>
                        <a:rPr lang="en-GB" sz="1200" dirty="0">
                          <a:effectLst/>
                        </a:rPr>
                        <a:t>Social phenomena and their meanings are constructed through social interaction and therefore are in a constant state of revision</a:t>
                      </a:r>
                      <a:endParaRPr lang="en-US" sz="1200" dirty="0">
                        <a:effectLst/>
                        <a:latin typeface="Times New Roman"/>
                        <a:ea typeface="Times New Roman"/>
                      </a:endParaRPr>
                    </a:p>
                  </a:txBody>
                  <a:tcPr marL="68580" marR="68580" marT="0" marB="0"/>
                </a:tc>
                <a:extLst>
                  <a:ext uri="{0D108BD9-81ED-4DB2-BD59-A6C34878D82A}">
                    <a16:rowId xmlns:a16="http://schemas.microsoft.com/office/drawing/2014/main" val="10000"/>
                  </a:ext>
                </a:extLst>
              </a:tr>
              <a:tr h="2953694">
                <a:tc>
                  <a:txBody>
                    <a:bodyPr/>
                    <a:lstStyle/>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err="1">
                          <a:effectLst/>
                        </a:rPr>
                        <a:t>Epistomology</a:t>
                      </a:r>
                      <a:endParaRPr lang="en-US" sz="1200" dirty="0">
                        <a:effectLst/>
                      </a:endParaRPr>
                    </a:p>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The theory and study of knowledge</a:t>
                      </a:r>
                      <a:endParaRPr lang="en-US" sz="1200" dirty="0">
                        <a:effectLst/>
                      </a:endParaRPr>
                    </a:p>
                    <a:p>
                      <a:pPr marL="0" marR="0">
                        <a:spcBef>
                          <a:spcPts val="0"/>
                        </a:spcBef>
                        <a:spcAft>
                          <a:spcPts val="0"/>
                        </a:spcAft>
                      </a:pPr>
                      <a:r>
                        <a:rPr lang="en-GB" sz="1200" dirty="0">
                          <a:effectLst/>
                        </a:rPr>
                        <a:t> </a:t>
                      </a:r>
                      <a:endParaRPr lang="en-US" sz="1200" dirty="0">
                        <a:effectLst/>
                        <a:latin typeface="Times New Roman"/>
                        <a:ea typeface="Times New Roman"/>
                      </a:endParaRPr>
                    </a:p>
                  </a:txBody>
                  <a:tcPr marL="68580" marR="68580" marT="0" marB="0"/>
                </a:tc>
                <a:tc>
                  <a:txBody>
                    <a:bodyPr/>
                    <a:lstStyle/>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There is a distinction between ‘true’ and ‘false’ knowledge – what standard of evidence is sufficient to make a judgement?  This also encompasses issues of validity and reliability which are discussed later.</a:t>
                      </a:r>
                      <a:endParaRPr lang="en-US" sz="1200" dirty="0">
                        <a:effectLst/>
                      </a:endParaRPr>
                    </a:p>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The types of evidence can include faith, trust, experience, logic, empiricism – depending on what philosophy you subscribe to.</a:t>
                      </a:r>
                      <a:endParaRPr lang="en-US" sz="1200" dirty="0">
                        <a:effectLst/>
                        <a:latin typeface="Times New Roman"/>
                        <a:ea typeface="Times New Roman"/>
                      </a:endParaRPr>
                    </a:p>
                  </a:txBody>
                  <a:tcPr marL="68580" marR="68580" marT="0" marB="0"/>
                </a:tc>
                <a:extLst>
                  <a:ext uri="{0D108BD9-81ED-4DB2-BD59-A6C34878D82A}">
                    <a16:rowId xmlns:a16="http://schemas.microsoft.com/office/drawing/2014/main" val="10001"/>
                  </a:ext>
                </a:extLst>
              </a:tr>
            </a:tbl>
          </a:graphicData>
        </a:graphic>
      </p:graphicFrame>
      <p:sp>
        <p:nvSpPr>
          <p:cNvPr id="9" name="Title 8"/>
          <p:cNvSpPr>
            <a:spLocks noGrp="1"/>
          </p:cNvSpPr>
          <p:nvPr>
            <p:ph type="title"/>
          </p:nvPr>
        </p:nvSpPr>
        <p:spPr>
          <a:xfrm>
            <a:off x="1403648" y="-375337"/>
            <a:ext cx="7543800" cy="1450757"/>
          </a:xfrm>
        </p:spPr>
        <p:txBody>
          <a:bodyPr>
            <a:normAutofit/>
          </a:bodyPr>
          <a:lstStyle/>
          <a:p>
            <a:r>
              <a:rPr lang="en-GB" dirty="0"/>
              <a:t>A Paradigm Constitutes:</a:t>
            </a:r>
          </a:p>
        </p:txBody>
      </p:sp>
    </p:spTree>
    <p:extLst>
      <p:ext uri="{BB962C8B-B14F-4D97-AF65-F5344CB8AC3E}">
        <p14:creationId xmlns:p14="http://schemas.microsoft.com/office/powerpoint/2010/main" val="21720551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Qualitative versus Quantitative </a:t>
            </a:r>
          </a:p>
        </p:txBody>
      </p:sp>
      <p:pic>
        <p:nvPicPr>
          <p:cNvPr id="4" name="MlU22hTyIs4"/>
          <p:cNvPicPr>
            <a:picLocks noGrp="1" noRot="1" noChangeAspect="1"/>
          </p:cNvPicPr>
          <p:nvPr>
            <p:ph idx="1"/>
            <a:videoFile r:link="rId1"/>
          </p:nvPr>
        </p:nvPicPr>
        <p:blipFill>
          <a:blip r:embed="rId3"/>
          <a:stretch>
            <a:fillRect/>
          </a:stretch>
        </p:blipFill>
        <p:spPr>
          <a:xfrm>
            <a:off x="1475656" y="2103430"/>
            <a:ext cx="6068980" cy="3413802"/>
          </a:xfrm>
          <a:prstGeom prst="rect">
            <a:avLst/>
          </a:prstGeom>
        </p:spPr>
      </p:pic>
    </p:spTree>
    <p:extLst>
      <p:ext uri="{BB962C8B-B14F-4D97-AF65-F5344CB8AC3E}">
        <p14:creationId xmlns:p14="http://schemas.microsoft.com/office/powerpoint/2010/main" val="19725889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One glowing light bulb in sea of unlit bulbs">
            <a:extLst>
              <a:ext uri="{FF2B5EF4-FFF2-40B4-BE49-F238E27FC236}">
                <a16:creationId xmlns:a16="http://schemas.microsoft.com/office/drawing/2014/main" id="{D6A72DC5-858E-4573-A878-E3D800735E57}"/>
              </a:ext>
            </a:extLst>
          </p:cNvPr>
          <p:cNvPicPr>
            <a:picLocks noChangeAspect="1"/>
          </p:cNvPicPr>
          <p:nvPr/>
        </p:nvPicPr>
        <p:blipFill rotWithShape="1">
          <a:blip r:embed="rId2"/>
          <a:srcRect l="33334" r="28558" b="-2"/>
          <a:stretch/>
        </p:blipFill>
        <p:spPr>
          <a:xfrm>
            <a:off x="20" y="-12128"/>
            <a:ext cx="3490702" cy="6870127"/>
          </a:xfrm>
          <a:prstGeom prst="rect">
            <a:avLst/>
          </a:prstGeom>
        </p:spPr>
      </p:pic>
      <p:sp>
        <p:nvSpPr>
          <p:cNvPr id="3" name="Rectangle 3"/>
          <p:cNvSpPr txBox="1">
            <a:spLocks noChangeArrowheads="1"/>
          </p:cNvSpPr>
          <p:nvPr/>
        </p:nvSpPr>
        <p:spPr bwMode="auto">
          <a:xfrm>
            <a:off x="3886200" y="1804329"/>
            <a:ext cx="4776107" cy="4660475"/>
          </a:xfrm>
          <a:prstGeom prst="rect">
            <a:avLst/>
          </a:prstGeom>
        </p:spPr>
        <p:txBody>
          <a:bodyPr vert="horz" lIns="0" tIns="45720" rIns="0" bIns="45720" numCol="1" rtlCol="0" anchorCtr="0" compatLnSpc="1">
            <a:prstTxWarp prst="textNoShape">
              <a:avLst/>
            </a:prstTxWarp>
            <a:normAutofit fontScale="92500" lnSpcReduction="20000"/>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defTabSz="914400" eaLnBrk="1" fontAlgn="auto" hangingPunct="1">
              <a:lnSpc>
                <a:spcPct val="90000"/>
              </a:lnSpc>
              <a:spcBef>
                <a:spcPts val="0"/>
              </a:spcBef>
              <a:spcAft>
                <a:spcPts val="0"/>
              </a:spcAft>
              <a:buClr>
                <a:schemeClr val="accent1"/>
              </a:buClr>
              <a:buFont typeface="Calibri" panose="020F0502020204030204" pitchFamily="34" charset="0"/>
              <a:buNone/>
              <a:defRPr/>
            </a:pPr>
            <a:endParaRPr lang="en-US" sz="1300" dirty="0">
              <a:solidFill>
                <a:schemeClr val="tx1">
                  <a:lumMod val="75000"/>
                  <a:lumOff val="25000"/>
                </a:schemeClr>
              </a:solidFill>
            </a:endParaRPr>
          </a:p>
          <a:p>
            <a:pPr defTabSz="914400" eaLnBrk="1" fontAlgn="auto" hangingPunct="1">
              <a:lnSpc>
                <a:spcPct val="90000"/>
              </a:lnSpc>
              <a:spcBef>
                <a:spcPts val="0"/>
              </a:spcBef>
              <a:spcAft>
                <a:spcPts val="0"/>
              </a:spcAft>
              <a:buClr>
                <a:schemeClr val="accent1"/>
              </a:buClr>
              <a:buFont typeface="Calibri" panose="020F0502020204030204" pitchFamily="34" charset="0"/>
              <a:buNone/>
              <a:defRPr/>
            </a:pPr>
            <a:endParaRPr lang="en-US" sz="1300" dirty="0">
              <a:solidFill>
                <a:schemeClr val="tx1">
                  <a:lumMod val="75000"/>
                  <a:lumOff val="25000"/>
                </a:schemeClr>
              </a:solidFill>
            </a:endParaRPr>
          </a:p>
          <a:p>
            <a:pPr defTabSz="914400" eaLnBrk="1" fontAlgn="auto" hangingPunct="1">
              <a:lnSpc>
                <a:spcPct val="90000"/>
              </a:lnSpc>
              <a:spcBef>
                <a:spcPts val="0"/>
              </a:spcBef>
              <a:spcAft>
                <a:spcPts val="0"/>
              </a:spcAft>
              <a:buClr>
                <a:schemeClr val="accent1"/>
              </a:buClr>
              <a:buFont typeface="Calibri" panose="020F0502020204030204" pitchFamily="34" charset="0"/>
              <a:buNone/>
              <a:defRPr/>
            </a:pPr>
            <a:endParaRPr lang="en-US" sz="1300" dirty="0">
              <a:solidFill>
                <a:schemeClr val="tx1">
                  <a:lumMod val="75000"/>
                  <a:lumOff val="25000"/>
                </a:schemeClr>
              </a:solidFill>
            </a:endParaRPr>
          </a:p>
          <a:p>
            <a:pPr defTabSz="914400" eaLnBrk="1" fontAlgn="auto" hangingPunct="1">
              <a:lnSpc>
                <a:spcPct val="90000"/>
              </a:lnSpc>
              <a:spcBef>
                <a:spcPts val="0"/>
              </a:spcBef>
              <a:spcAft>
                <a:spcPts val="0"/>
              </a:spcAft>
              <a:buClr>
                <a:schemeClr val="accent1"/>
              </a:buClr>
              <a:buFont typeface="Calibri" panose="020F0502020204030204" pitchFamily="34" charset="0"/>
              <a:buNone/>
              <a:defRPr/>
            </a:pPr>
            <a:endParaRPr lang="en-US" sz="1300" dirty="0">
              <a:solidFill>
                <a:schemeClr val="tx1">
                  <a:lumMod val="75000"/>
                  <a:lumOff val="25000"/>
                </a:schemeClr>
              </a:solidFill>
            </a:endParaRPr>
          </a:p>
          <a:p>
            <a:pPr defTabSz="914400" eaLnBrk="1" fontAlgn="auto" hangingPunct="1">
              <a:lnSpc>
                <a:spcPct val="90000"/>
              </a:lnSpc>
              <a:spcBef>
                <a:spcPts val="0"/>
              </a:spcBef>
              <a:spcAft>
                <a:spcPts val="0"/>
              </a:spcAft>
              <a:buClr>
                <a:schemeClr val="accent1"/>
              </a:buClr>
              <a:buFont typeface="Calibri" panose="020F0502020204030204" pitchFamily="34" charset="0"/>
              <a:buNone/>
              <a:defRPr/>
            </a:pPr>
            <a:endParaRPr lang="en-US" sz="1300" dirty="0">
              <a:solidFill>
                <a:schemeClr val="tx1">
                  <a:lumMod val="75000"/>
                  <a:lumOff val="25000"/>
                </a:schemeClr>
              </a:solidFill>
            </a:endParaRPr>
          </a:p>
          <a:p>
            <a:pPr defTabSz="914400" eaLnBrk="1" fontAlgn="auto" hangingPunct="1">
              <a:lnSpc>
                <a:spcPct val="90000"/>
              </a:lnSpc>
              <a:spcBef>
                <a:spcPts val="0"/>
              </a:spcBef>
              <a:spcAft>
                <a:spcPts val="0"/>
              </a:spcAft>
              <a:buClr>
                <a:schemeClr val="accent1"/>
              </a:buClr>
              <a:buFont typeface="Calibri" panose="020F0502020204030204" pitchFamily="34" charset="0"/>
              <a:buNone/>
              <a:defRPr/>
            </a:pPr>
            <a:endParaRPr lang="en-US" sz="1300" dirty="0">
              <a:solidFill>
                <a:schemeClr val="tx1">
                  <a:lumMod val="75000"/>
                  <a:lumOff val="25000"/>
                </a:schemeClr>
              </a:solidFill>
            </a:endParaRPr>
          </a:p>
          <a:p>
            <a:pPr defTabSz="914400" eaLnBrk="1" fontAlgn="auto" hangingPunct="1">
              <a:lnSpc>
                <a:spcPct val="90000"/>
              </a:lnSpc>
              <a:spcBef>
                <a:spcPts val="0"/>
              </a:spcBef>
              <a:spcAft>
                <a:spcPts val="0"/>
              </a:spcAft>
              <a:buClr>
                <a:schemeClr val="accent1"/>
              </a:buClr>
              <a:buFont typeface="Calibri" panose="020F0502020204030204" pitchFamily="34" charset="0"/>
              <a:defRPr/>
            </a:pPr>
            <a:r>
              <a:rPr lang="en-US" sz="3600" i="1" dirty="0">
                <a:solidFill>
                  <a:schemeClr val="tx1">
                    <a:lumMod val="75000"/>
                    <a:lumOff val="25000"/>
                  </a:schemeClr>
                </a:solidFill>
              </a:rPr>
              <a:t>Which ontological position do you think you come from?</a:t>
            </a:r>
          </a:p>
          <a:p>
            <a:pPr defTabSz="914400" eaLnBrk="1" fontAlgn="auto" hangingPunct="1">
              <a:lnSpc>
                <a:spcPct val="90000"/>
              </a:lnSpc>
              <a:spcBef>
                <a:spcPts val="0"/>
              </a:spcBef>
              <a:spcAft>
                <a:spcPts val="0"/>
              </a:spcAft>
              <a:buClr>
                <a:schemeClr val="accent1"/>
              </a:buClr>
              <a:buFont typeface="Calibri" panose="020F0502020204030204" pitchFamily="34" charset="0"/>
              <a:buNone/>
              <a:defRPr/>
            </a:pPr>
            <a:endParaRPr lang="en-US" sz="3600" i="1" dirty="0">
              <a:solidFill>
                <a:schemeClr val="tx1">
                  <a:lumMod val="75000"/>
                  <a:lumOff val="25000"/>
                </a:schemeClr>
              </a:solidFill>
            </a:endParaRPr>
          </a:p>
          <a:p>
            <a:pPr defTabSz="914400" eaLnBrk="1" fontAlgn="auto" hangingPunct="1">
              <a:lnSpc>
                <a:spcPct val="90000"/>
              </a:lnSpc>
              <a:spcBef>
                <a:spcPts val="0"/>
              </a:spcBef>
              <a:spcAft>
                <a:spcPts val="0"/>
              </a:spcAft>
              <a:buClr>
                <a:schemeClr val="accent1"/>
              </a:buClr>
              <a:buFont typeface="Calibri" panose="020F0502020204030204" pitchFamily="34" charset="0"/>
              <a:buNone/>
              <a:defRPr/>
            </a:pPr>
            <a:endParaRPr lang="en-US" sz="3600" i="1" dirty="0">
              <a:solidFill>
                <a:schemeClr val="tx1">
                  <a:lumMod val="75000"/>
                  <a:lumOff val="25000"/>
                </a:schemeClr>
              </a:solidFill>
            </a:endParaRPr>
          </a:p>
          <a:p>
            <a:pPr defTabSz="914400" eaLnBrk="1" fontAlgn="auto" hangingPunct="1">
              <a:lnSpc>
                <a:spcPct val="90000"/>
              </a:lnSpc>
              <a:spcBef>
                <a:spcPts val="0"/>
              </a:spcBef>
              <a:spcAft>
                <a:spcPts val="0"/>
              </a:spcAft>
              <a:buClr>
                <a:schemeClr val="accent1"/>
              </a:buClr>
              <a:buFont typeface="Calibri" panose="020F0502020204030204" pitchFamily="34" charset="0"/>
              <a:defRPr/>
            </a:pPr>
            <a:r>
              <a:rPr lang="en-US" sz="3600" i="1" dirty="0">
                <a:solidFill>
                  <a:schemeClr val="tx1">
                    <a:lumMod val="75000"/>
                    <a:lumOff val="25000"/>
                  </a:schemeClr>
                </a:solidFill>
              </a:rPr>
              <a:t>How might this impact on your research?</a:t>
            </a:r>
          </a:p>
          <a:p>
            <a:pPr defTabSz="914400" eaLnBrk="1" fontAlgn="auto" hangingPunct="1">
              <a:lnSpc>
                <a:spcPct val="90000"/>
              </a:lnSpc>
              <a:spcBef>
                <a:spcPts val="0"/>
              </a:spcBef>
              <a:spcAft>
                <a:spcPts val="0"/>
              </a:spcAft>
              <a:buClr>
                <a:schemeClr val="accent1"/>
              </a:buClr>
              <a:buFont typeface="Calibri" panose="020F0502020204030204" pitchFamily="34" charset="0"/>
              <a:buNone/>
              <a:defRPr/>
            </a:pPr>
            <a:endParaRPr lang="en-US" sz="3000" dirty="0">
              <a:solidFill>
                <a:schemeClr val="tx1">
                  <a:lumMod val="75000"/>
                  <a:lumOff val="25000"/>
                </a:schemeClr>
              </a:solidFill>
            </a:endParaRPr>
          </a:p>
          <a:p>
            <a:pPr marL="0" indent="0" defTabSz="914400" eaLnBrk="1" fontAlgn="auto" hangingPunct="1">
              <a:lnSpc>
                <a:spcPct val="90000"/>
              </a:lnSpc>
              <a:spcBef>
                <a:spcPts val="0"/>
              </a:spcBef>
              <a:spcAft>
                <a:spcPts val="0"/>
              </a:spcAft>
              <a:buClr>
                <a:schemeClr val="accent1"/>
              </a:buClr>
              <a:buFont typeface="Calibri" panose="020F0502020204030204" pitchFamily="34" charset="0"/>
              <a:buNone/>
              <a:defRPr/>
            </a:pPr>
            <a:r>
              <a:rPr lang="en-US" sz="3000" b="1" dirty="0">
                <a:solidFill>
                  <a:schemeClr val="tx1">
                    <a:lumMod val="75000"/>
                    <a:lumOff val="25000"/>
                  </a:schemeClr>
                </a:solidFill>
              </a:rPr>
              <a:t>Our fundamental beliefs are likely to impact on our research choices</a:t>
            </a:r>
            <a:endParaRPr lang="en-US" sz="3000" dirty="0">
              <a:solidFill>
                <a:schemeClr val="tx1">
                  <a:lumMod val="75000"/>
                  <a:lumOff val="25000"/>
                </a:schemeClr>
              </a:solidFill>
            </a:endParaRPr>
          </a:p>
        </p:txBody>
      </p:sp>
      <p:sp>
        <p:nvSpPr>
          <p:cNvPr id="2" name="Rectangle 2"/>
          <p:cNvSpPr txBox="1">
            <a:spLocks noChangeArrowheads="1"/>
          </p:cNvSpPr>
          <p:nvPr/>
        </p:nvSpPr>
        <p:spPr bwMode="auto">
          <a:xfrm>
            <a:off x="-926031" y="904176"/>
            <a:ext cx="4038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buFontTx/>
              <a:buNone/>
            </a:pPr>
            <a:endParaRPr lang="en-GB" sz="2800">
              <a:latin typeface="Arial" charset="0"/>
            </a:endParaRPr>
          </a:p>
          <a:p>
            <a:pPr eaLnBrk="1" hangingPunct="1">
              <a:buFontTx/>
              <a:buNone/>
            </a:pPr>
            <a:endParaRPr lang="en-GB" sz="2800">
              <a:latin typeface="Arial" charset="0"/>
            </a:endParaRPr>
          </a:p>
          <a:p>
            <a:pPr eaLnBrk="1" hangingPunct="1">
              <a:buFontTx/>
              <a:buNone/>
            </a:pPr>
            <a:endParaRPr lang="en-GB" sz="2800">
              <a:latin typeface="Arial" charset="0"/>
            </a:endParaRPr>
          </a:p>
        </p:txBody>
      </p:sp>
      <p:sp>
        <p:nvSpPr>
          <p:cNvPr id="4" name="Rectangle 3">
            <a:extLst>
              <a:ext uri="{FF2B5EF4-FFF2-40B4-BE49-F238E27FC236}">
                <a16:creationId xmlns:a16="http://schemas.microsoft.com/office/drawing/2014/main" id="{1A69AAB4-31FD-5248-B2A4-5173C89F3D43}"/>
              </a:ext>
            </a:extLst>
          </p:cNvPr>
          <p:cNvSpPr/>
          <p:nvPr/>
        </p:nvSpPr>
        <p:spPr>
          <a:xfrm>
            <a:off x="4283968" y="736894"/>
            <a:ext cx="4572000" cy="840230"/>
          </a:xfrm>
          <a:prstGeom prst="rect">
            <a:avLst/>
          </a:prstGeom>
        </p:spPr>
        <p:txBody>
          <a:bodyPr>
            <a:spAutoFit/>
          </a:bodyPr>
          <a:lstStyle/>
          <a:p>
            <a:pPr defTabSz="914400">
              <a:lnSpc>
                <a:spcPct val="90000"/>
              </a:lnSpc>
              <a:buClr>
                <a:schemeClr val="accent1"/>
              </a:buClr>
              <a:defRPr/>
            </a:pPr>
            <a:r>
              <a:rPr lang="en-US" b="1" dirty="0">
                <a:solidFill>
                  <a:schemeClr val="tx1">
                    <a:lumMod val="75000"/>
                    <a:lumOff val="25000"/>
                  </a:schemeClr>
                </a:solidFill>
              </a:rPr>
              <a:t>Something for you to think about - a Background to Research Methods</a:t>
            </a:r>
          </a:p>
          <a:p>
            <a:pPr defTabSz="914400">
              <a:lnSpc>
                <a:spcPct val="90000"/>
              </a:lnSpc>
              <a:buClr>
                <a:schemeClr val="accent1"/>
              </a:buClr>
              <a:defRPr/>
            </a:pPr>
            <a:endParaRPr lang="en-US" dirty="0">
              <a:solidFill>
                <a:schemeClr val="tx1">
                  <a:lumMod val="75000"/>
                  <a:lumOff val="25000"/>
                </a:schemeClr>
              </a:solidFill>
            </a:endParaRPr>
          </a:p>
        </p:txBody>
      </p:sp>
    </p:spTree>
    <p:extLst>
      <p:ext uri="{BB962C8B-B14F-4D97-AF65-F5344CB8AC3E}">
        <p14:creationId xmlns:p14="http://schemas.microsoft.com/office/powerpoint/2010/main" val="1332346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E1F88EA-5B85-4782-9A95-9C738F48E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E9A9E663-1F8A-406B-B295-B1EF8596D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EC97561C-9294-4114-A5D6-9CF6CF68AC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txBox="1">
            <a:spLocks/>
          </p:cNvSpPr>
          <p:nvPr/>
        </p:nvSpPr>
        <p:spPr>
          <a:xfrm>
            <a:off x="369277" y="605896"/>
            <a:ext cx="2313633" cy="5646208"/>
          </a:xfrm>
          <a:prstGeom prst="rect">
            <a:avLst/>
          </a:prstGeom>
        </p:spPr>
        <p:txBody>
          <a:bodyPr vert="horz" lIns="91440" tIns="45720" rIns="91440" bIns="45720" rtlCol="0" anchor="ctr">
            <a:normAutofit/>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pPr algn="l">
              <a:lnSpc>
                <a:spcPct val="85000"/>
              </a:lnSpc>
              <a:spcBef>
                <a:spcPct val="0"/>
              </a:spcBef>
              <a:spcAft>
                <a:spcPts val="600"/>
              </a:spcAft>
            </a:pPr>
            <a:r>
              <a:rPr lang="en-US" sz="3100" b="1" spc="-50">
                <a:solidFill>
                  <a:srgbClr val="FFFFFF"/>
                </a:solidFill>
                <a:latin typeface="+mj-lt"/>
                <a:ea typeface="+mj-ea"/>
                <a:cs typeface="+mj-cs"/>
              </a:rPr>
              <a:t>Combining Quantitative and Qualitative Methodologies</a:t>
            </a:r>
          </a:p>
        </p:txBody>
      </p:sp>
      <p:sp>
        <p:nvSpPr>
          <p:cNvPr id="20" name="Rectangle 19">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Content Placeholder 11"/>
          <p:cNvSpPr txBox="1">
            <a:spLocks/>
          </p:cNvSpPr>
          <p:nvPr/>
        </p:nvSpPr>
        <p:spPr>
          <a:xfrm>
            <a:off x="3556512" y="605896"/>
            <a:ext cx="4810247" cy="5646208"/>
          </a:xfrm>
          <a:prstGeom prst="rect">
            <a:avLst/>
          </a:prstGeom>
        </p:spPr>
        <p:txBody>
          <a:bodyPr vert="horz" lIns="0" tIns="45720" rIns="0" bIns="45720" rtlCol="0" anchor="ctr">
            <a:normAutofit/>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defTabSz="914400" eaLnBrk="1" hangingPunct="1">
              <a:lnSpc>
                <a:spcPct val="90000"/>
              </a:lnSpc>
              <a:buClr>
                <a:schemeClr val="accent1"/>
              </a:buClr>
              <a:buFont typeface="Calibri" panose="020F0502020204030204" pitchFamily="34" charset="0"/>
            </a:pPr>
            <a:r>
              <a:rPr lang="en-US">
                <a:solidFill>
                  <a:schemeClr val="tx1">
                    <a:lumMod val="75000"/>
                    <a:lumOff val="25000"/>
                  </a:schemeClr>
                </a:solidFill>
              </a:rPr>
              <a:t>Mixed methodology  and mixed approaches often regarded  as a practical solution to research. </a:t>
            </a:r>
          </a:p>
          <a:p>
            <a:pPr defTabSz="914400" eaLnBrk="1" hangingPunct="1">
              <a:lnSpc>
                <a:spcPct val="90000"/>
              </a:lnSpc>
              <a:buClr>
                <a:schemeClr val="accent1"/>
              </a:buClr>
              <a:buFont typeface="Calibri" panose="020F0502020204030204" pitchFamily="34" charset="0"/>
            </a:pPr>
            <a:endParaRPr lang="en-US">
              <a:solidFill>
                <a:schemeClr val="tx1">
                  <a:lumMod val="75000"/>
                  <a:lumOff val="25000"/>
                </a:schemeClr>
              </a:solidFill>
            </a:endParaRPr>
          </a:p>
          <a:p>
            <a:pPr defTabSz="914400" eaLnBrk="1" hangingPunct="1">
              <a:lnSpc>
                <a:spcPct val="90000"/>
              </a:lnSpc>
              <a:buClr>
                <a:schemeClr val="accent1"/>
              </a:buClr>
              <a:buFont typeface="Calibri" panose="020F0502020204030204" pitchFamily="34" charset="0"/>
            </a:pPr>
            <a:r>
              <a:rPr lang="en-US">
                <a:solidFill>
                  <a:schemeClr val="tx1">
                    <a:lumMod val="75000"/>
                    <a:lumOff val="25000"/>
                  </a:schemeClr>
                </a:solidFill>
              </a:rPr>
              <a:t>E.g Often you may engage in a Qualitative research design but use some quantitative data and vice versa</a:t>
            </a:r>
          </a:p>
        </p:txBody>
      </p:sp>
      <p:sp>
        <p:nvSpPr>
          <p:cNvPr id="3" name="Content Placeholder 2"/>
          <p:cNvSpPr txBox="1">
            <a:spLocks/>
          </p:cNvSpPr>
          <p:nvPr/>
        </p:nvSpPr>
        <p:spPr>
          <a:xfrm>
            <a:off x="1463040" y="2119259"/>
            <a:ext cx="6196404" cy="3603814"/>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marL="0" indent="0">
              <a:buNone/>
            </a:pPr>
            <a:endParaRPr lang="en-US" dirty="0"/>
          </a:p>
        </p:txBody>
      </p:sp>
      <p:sp>
        <p:nvSpPr>
          <p:cNvPr id="4" name="Content Placeholder 10"/>
          <p:cNvSpPr txBox="1">
            <a:spLocks/>
          </p:cNvSpPr>
          <p:nvPr/>
        </p:nvSpPr>
        <p:spPr>
          <a:xfrm>
            <a:off x="1143000" y="2819400"/>
            <a:ext cx="3200400" cy="3602736"/>
          </a:xfrm>
          <a:prstGeom prst="rect">
            <a:avLst/>
          </a:prstGeom>
        </p:spPr>
        <p:txBody>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cy-GB" dirty="0"/>
          </a:p>
        </p:txBody>
      </p:sp>
    </p:spTree>
    <p:extLst>
      <p:ext uri="{BB962C8B-B14F-4D97-AF65-F5344CB8AC3E}">
        <p14:creationId xmlns:p14="http://schemas.microsoft.com/office/powerpoint/2010/main" val="2715168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Social Science  research?</a:t>
            </a:r>
          </a:p>
        </p:txBody>
      </p:sp>
      <p:pic>
        <p:nvPicPr>
          <p:cNvPr id="4" name="kUApnFN2vGk"/>
          <p:cNvPicPr>
            <a:picLocks noGrp="1" noRot="1" noChangeAspect="1"/>
          </p:cNvPicPr>
          <p:nvPr>
            <p:ph idx="1"/>
            <a:videoFile r:link="rId1"/>
          </p:nvPr>
        </p:nvPicPr>
        <p:blipFill>
          <a:blip r:embed="rId3"/>
          <a:stretch>
            <a:fillRect/>
          </a:stretch>
        </p:blipFill>
        <p:spPr>
          <a:xfrm>
            <a:off x="1187624" y="1941412"/>
            <a:ext cx="6741055" cy="3791844"/>
          </a:xfrm>
          <a:prstGeom prst="rect">
            <a:avLst/>
          </a:prstGeom>
        </p:spPr>
      </p:pic>
    </p:spTree>
    <p:extLst>
      <p:ext uri="{BB962C8B-B14F-4D97-AF65-F5344CB8AC3E}">
        <p14:creationId xmlns:p14="http://schemas.microsoft.com/office/powerpoint/2010/main" val="29011657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0" descr="C:\Users\n.welton.CAMPUS\AppData\Local\Microsoft\Windows\Temporary Internet Files\Content.IE5\6APW1NBK\rings[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188913" y="2039938"/>
            <a:ext cx="2933700" cy="2778125"/>
          </a:xfrm>
          <a:prstGeom prst="rect">
            <a:avLst/>
          </a:prstGeom>
          <a:noFill/>
        </p:spPr>
      </p:pic>
      <p:sp>
        <p:nvSpPr>
          <p:cNvPr id="5" name="Plus 4"/>
          <p:cNvSpPr/>
          <p:nvPr/>
        </p:nvSpPr>
        <p:spPr bwMode="auto">
          <a:xfrm>
            <a:off x="2720975" y="2993200"/>
            <a:ext cx="842963" cy="792163"/>
          </a:xfrm>
          <a:prstGeom prst="mathPlus">
            <a:avLst/>
          </a:prstGeom>
          <a:solidFill>
            <a:schemeClr val="accent1"/>
          </a:solidFill>
          <a:ln w="9525" cap="flat" cmpd="sng" algn="ctr">
            <a:solidFill>
              <a:schemeClr val="tx1"/>
            </a:solidFill>
            <a:prstDash val="solid"/>
            <a:round/>
            <a:headEnd type="none" w="med" len="med"/>
            <a:tailEnd type="none" w="med" len="med"/>
          </a:ln>
          <a:effectLst/>
        </p:spPr>
        <p:txBody>
          <a:bodyPr/>
          <a:lstStyle/>
          <a:p>
            <a:pPr>
              <a:defRPr/>
            </a:pPr>
            <a:endParaRPr lang="en-GB">
              <a:latin typeface="Times"/>
            </a:endParaRPr>
          </a:p>
        </p:txBody>
      </p:sp>
      <p:sp>
        <p:nvSpPr>
          <p:cNvPr id="6" name="Equal 5"/>
          <p:cNvSpPr/>
          <p:nvPr/>
        </p:nvSpPr>
        <p:spPr bwMode="auto">
          <a:xfrm>
            <a:off x="7116763" y="2925763"/>
            <a:ext cx="914400" cy="914400"/>
          </a:xfrm>
          <a:prstGeom prst="mathEqual">
            <a:avLst/>
          </a:prstGeom>
          <a:solidFill>
            <a:schemeClr val="accent1"/>
          </a:solidFill>
          <a:ln w="9525" cap="flat" cmpd="sng" algn="ctr">
            <a:solidFill>
              <a:schemeClr val="tx1"/>
            </a:solidFill>
            <a:prstDash val="solid"/>
            <a:round/>
            <a:headEnd type="none" w="med" len="med"/>
            <a:tailEnd type="none" w="med" len="med"/>
          </a:ln>
          <a:effectLst/>
        </p:spPr>
        <p:txBody>
          <a:bodyPr/>
          <a:lstStyle/>
          <a:p>
            <a:pPr>
              <a:defRPr/>
            </a:pPr>
            <a:endParaRPr lang="en-GB">
              <a:latin typeface="Times"/>
            </a:endParaRPr>
          </a:p>
        </p:txBody>
      </p:sp>
      <p:pic>
        <p:nvPicPr>
          <p:cNvPr id="7" name="Picture 7" descr="C:\Users\n.welton.CAMPUS\AppData\Local\Microsoft\Windows\Temporary Internet Files\Content.IE5\CSZNAAOL\Ombr%C3%A9-Orange-Cake[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31163" y="2019300"/>
            <a:ext cx="1014412" cy="152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p:nvPr/>
        </p:nvSpPr>
        <p:spPr>
          <a:xfrm>
            <a:off x="250825" y="1052513"/>
            <a:ext cx="2808288" cy="461962"/>
          </a:xfrm>
          <a:prstGeom prst="rect">
            <a:avLst/>
          </a:prstGeom>
          <a:noFill/>
        </p:spPr>
        <p:txBody>
          <a:bodyPr>
            <a:spAutoFit/>
          </a:bodyPr>
          <a:lstStyle/>
          <a:p>
            <a:pPr algn="ctr">
              <a:defRPr/>
            </a:pPr>
            <a:r>
              <a:rPr lang="en-GB" b="1" dirty="0">
                <a:solidFill>
                  <a:srgbClr val="C00000"/>
                </a:solidFill>
                <a:latin typeface="+mj-lt"/>
              </a:rPr>
              <a:t>Philosophy</a:t>
            </a:r>
            <a:r>
              <a:rPr lang="en-GB" dirty="0">
                <a:latin typeface="Times" charset="0"/>
              </a:rPr>
              <a:t> </a:t>
            </a:r>
          </a:p>
        </p:txBody>
      </p:sp>
      <p:sp>
        <p:nvSpPr>
          <p:cNvPr id="9" name="TextBox 8"/>
          <p:cNvSpPr txBox="1"/>
          <p:nvPr/>
        </p:nvSpPr>
        <p:spPr>
          <a:xfrm>
            <a:off x="4859338" y="1111250"/>
            <a:ext cx="2808287" cy="461963"/>
          </a:xfrm>
          <a:prstGeom prst="rect">
            <a:avLst/>
          </a:prstGeom>
          <a:noFill/>
        </p:spPr>
        <p:txBody>
          <a:bodyPr>
            <a:spAutoFit/>
          </a:bodyPr>
          <a:lstStyle/>
          <a:p>
            <a:pPr algn="ctr">
              <a:defRPr/>
            </a:pPr>
            <a:r>
              <a:rPr lang="en-GB" b="1" dirty="0">
                <a:solidFill>
                  <a:schemeClr val="accent1">
                    <a:lumMod val="75000"/>
                  </a:schemeClr>
                </a:solidFill>
                <a:latin typeface="+mj-lt"/>
              </a:rPr>
              <a:t>Methods</a:t>
            </a:r>
            <a:r>
              <a:rPr lang="en-GB" dirty="0">
                <a:latin typeface="Times" charset="0"/>
              </a:rPr>
              <a:t>  </a:t>
            </a:r>
          </a:p>
        </p:txBody>
      </p:sp>
      <p:sp>
        <p:nvSpPr>
          <p:cNvPr id="10" name="TextBox 9"/>
          <p:cNvSpPr txBox="1"/>
          <p:nvPr/>
        </p:nvSpPr>
        <p:spPr>
          <a:xfrm>
            <a:off x="2005013" y="2628900"/>
            <a:ext cx="1366837" cy="461963"/>
          </a:xfrm>
          <a:prstGeom prst="rect">
            <a:avLst/>
          </a:prstGeom>
          <a:noFill/>
        </p:spPr>
        <p:txBody>
          <a:bodyPr>
            <a:spAutoFit/>
          </a:bodyPr>
          <a:lstStyle/>
          <a:p>
            <a:pPr>
              <a:defRPr/>
            </a:pPr>
            <a:r>
              <a:rPr lang="en-GB" sz="1200" b="1" dirty="0">
                <a:solidFill>
                  <a:srgbClr val="FF0000"/>
                </a:solidFill>
                <a:latin typeface="+mn-lt"/>
              </a:rPr>
              <a:t>Axiology</a:t>
            </a:r>
            <a:r>
              <a:rPr lang="en-GB" dirty="0">
                <a:latin typeface="Times" charset="0"/>
              </a:rPr>
              <a:t> </a:t>
            </a:r>
          </a:p>
        </p:txBody>
      </p:sp>
      <p:grpSp>
        <p:nvGrpSpPr>
          <p:cNvPr id="11" name="Group 1"/>
          <p:cNvGrpSpPr>
            <a:grpSpLocks/>
          </p:cNvGrpSpPr>
          <p:nvPr/>
        </p:nvGrpSpPr>
        <p:grpSpPr bwMode="auto">
          <a:xfrm>
            <a:off x="393700" y="2668588"/>
            <a:ext cx="2295525" cy="1695450"/>
            <a:chOff x="393700" y="2668588"/>
            <a:chExt cx="2295525" cy="1695450"/>
          </a:xfrm>
        </p:grpSpPr>
        <p:sp>
          <p:nvSpPr>
            <p:cNvPr id="12" name="TextBox 11"/>
            <p:cNvSpPr txBox="1"/>
            <p:nvPr/>
          </p:nvSpPr>
          <p:spPr>
            <a:xfrm>
              <a:off x="393700" y="2668588"/>
              <a:ext cx="1262063" cy="261937"/>
            </a:xfrm>
            <a:prstGeom prst="rect">
              <a:avLst/>
            </a:prstGeom>
            <a:noFill/>
          </p:spPr>
          <p:txBody>
            <a:bodyPr>
              <a:spAutoFit/>
            </a:bodyPr>
            <a:lstStyle/>
            <a:p>
              <a:pPr>
                <a:defRPr/>
              </a:pPr>
              <a:r>
                <a:rPr lang="en-GB" sz="1100" b="1" dirty="0">
                  <a:solidFill>
                    <a:schemeClr val="accent2"/>
                  </a:solidFill>
                  <a:latin typeface="+mj-lt"/>
                </a:rPr>
                <a:t>Epistemology</a:t>
              </a:r>
            </a:p>
          </p:txBody>
        </p:sp>
        <p:sp>
          <p:nvSpPr>
            <p:cNvPr id="13" name="TextBox 12"/>
            <p:cNvSpPr txBox="1"/>
            <p:nvPr/>
          </p:nvSpPr>
          <p:spPr>
            <a:xfrm>
              <a:off x="1104900" y="3902075"/>
              <a:ext cx="1584325" cy="461963"/>
            </a:xfrm>
            <a:prstGeom prst="rect">
              <a:avLst/>
            </a:prstGeom>
            <a:noFill/>
          </p:spPr>
          <p:txBody>
            <a:bodyPr>
              <a:spAutoFit/>
            </a:bodyPr>
            <a:lstStyle/>
            <a:p>
              <a:pPr>
                <a:defRPr/>
              </a:pPr>
              <a:r>
                <a:rPr lang="en-GB" sz="1200" b="1" dirty="0">
                  <a:solidFill>
                    <a:srgbClr val="7030A0"/>
                  </a:solidFill>
                  <a:latin typeface="+mn-lt"/>
                </a:rPr>
                <a:t>Ontology</a:t>
              </a:r>
              <a:r>
                <a:rPr lang="en-GB" dirty="0">
                  <a:latin typeface="Times" charset="0"/>
                </a:rPr>
                <a:t> </a:t>
              </a:r>
            </a:p>
          </p:txBody>
        </p:sp>
        <p:sp>
          <p:nvSpPr>
            <p:cNvPr id="14" name="TextBox 13"/>
            <p:cNvSpPr txBox="1"/>
            <p:nvPr/>
          </p:nvSpPr>
          <p:spPr>
            <a:xfrm>
              <a:off x="930275" y="3087688"/>
              <a:ext cx="1655763" cy="460375"/>
            </a:xfrm>
            <a:prstGeom prst="rect">
              <a:avLst/>
            </a:prstGeom>
            <a:noFill/>
          </p:spPr>
          <p:txBody>
            <a:bodyPr>
              <a:spAutoFit/>
            </a:bodyPr>
            <a:lstStyle/>
            <a:p>
              <a:pPr algn="ctr">
                <a:defRPr/>
              </a:pPr>
              <a:r>
                <a:rPr lang="en-GB" sz="1200" b="1" dirty="0">
                  <a:solidFill>
                    <a:srgbClr val="002060"/>
                  </a:solidFill>
                  <a:latin typeface="+mj-lt"/>
                </a:rPr>
                <a:t>Philosophical Alignment </a:t>
              </a:r>
            </a:p>
          </p:txBody>
        </p:sp>
      </p:grpSp>
      <p:pic>
        <p:nvPicPr>
          <p:cNvPr id="15" name="Picture 16" descr="C:\Users\n.welton.CAMPUS\AppData\Local\Microsoft\Windows\Temporary Internet Files\Content.IE5\6APW1NBK\recipe-book[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86150" y="2274888"/>
            <a:ext cx="1339850" cy="165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Plus 15"/>
          <p:cNvSpPr/>
          <p:nvPr/>
        </p:nvSpPr>
        <p:spPr bwMode="auto">
          <a:xfrm>
            <a:off x="4651375" y="2963863"/>
            <a:ext cx="844550" cy="792162"/>
          </a:xfrm>
          <a:prstGeom prst="mathPlus">
            <a:avLst/>
          </a:prstGeom>
          <a:solidFill>
            <a:schemeClr val="accent1"/>
          </a:solidFill>
          <a:ln w="9525" cap="flat" cmpd="sng" algn="ctr">
            <a:solidFill>
              <a:schemeClr val="tx1"/>
            </a:solidFill>
            <a:prstDash val="solid"/>
            <a:round/>
            <a:headEnd type="none" w="med" len="med"/>
            <a:tailEnd type="none" w="med" len="med"/>
          </a:ln>
          <a:effectLst/>
        </p:spPr>
        <p:txBody>
          <a:bodyPr/>
          <a:lstStyle/>
          <a:p>
            <a:pPr>
              <a:defRPr/>
            </a:pPr>
            <a:endParaRPr lang="en-GB">
              <a:latin typeface="Times"/>
            </a:endParaRPr>
          </a:p>
        </p:txBody>
      </p:sp>
      <p:sp>
        <p:nvSpPr>
          <p:cNvPr id="17" name="TextBox 16"/>
          <p:cNvSpPr txBox="1"/>
          <p:nvPr/>
        </p:nvSpPr>
        <p:spPr>
          <a:xfrm>
            <a:off x="2687638" y="1112838"/>
            <a:ext cx="2808287" cy="831850"/>
          </a:xfrm>
          <a:prstGeom prst="rect">
            <a:avLst/>
          </a:prstGeom>
          <a:noFill/>
        </p:spPr>
        <p:txBody>
          <a:bodyPr>
            <a:spAutoFit/>
          </a:bodyPr>
          <a:lstStyle/>
          <a:p>
            <a:pPr algn="ctr">
              <a:defRPr/>
            </a:pPr>
            <a:r>
              <a:rPr lang="en-GB" b="1" dirty="0">
                <a:solidFill>
                  <a:schemeClr val="accent6"/>
                </a:solidFill>
                <a:latin typeface="+mj-lt"/>
              </a:rPr>
              <a:t>Research Strategy</a:t>
            </a:r>
          </a:p>
        </p:txBody>
      </p:sp>
      <p:pic>
        <p:nvPicPr>
          <p:cNvPr id="18" name="Picture 18" descr="C:\Users\n.welton.CAMPUS\AppData\Local\Microsoft\Windows\Temporary Internet Files\Content.IE5\6APW1NBK\4698128083_21be0d1f34_z[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35625" y="3048000"/>
            <a:ext cx="1255713" cy="871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19" descr="C:\Users\n.welton.CAMPUS\AppData\Local\Microsoft\Windows\Temporary Internet Files\Content.IE5\X00UGV3Y\4164344917_b910cfef87_z[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767638" y="3838575"/>
            <a:ext cx="1376362" cy="103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DBC4913A-3C9B-F546-8A8E-D0893E34E04A}"/>
              </a:ext>
            </a:extLst>
          </p:cNvPr>
          <p:cNvSpPr txBox="1"/>
          <p:nvPr/>
        </p:nvSpPr>
        <p:spPr>
          <a:xfrm>
            <a:off x="930275" y="5301208"/>
            <a:ext cx="7530157" cy="646331"/>
          </a:xfrm>
          <a:prstGeom prst="rect">
            <a:avLst/>
          </a:prstGeom>
          <a:noFill/>
        </p:spPr>
        <p:txBody>
          <a:bodyPr wrap="square" rtlCol="0">
            <a:spAutoFit/>
          </a:bodyPr>
          <a:lstStyle/>
          <a:p>
            <a:r>
              <a:rPr lang="en-US" dirty="0"/>
              <a:t>Consider the above when you are reading the research journals – look for key aspects and </a:t>
            </a:r>
            <a:r>
              <a:rPr lang="en-US" dirty="0" err="1"/>
              <a:t>colour</a:t>
            </a:r>
            <a:r>
              <a:rPr lang="en-US" dirty="0"/>
              <a:t> code them to help you make a difference</a:t>
            </a:r>
          </a:p>
        </p:txBody>
      </p:sp>
    </p:spTree>
    <p:extLst>
      <p:ext uri="{BB962C8B-B14F-4D97-AF65-F5344CB8AC3E}">
        <p14:creationId xmlns:p14="http://schemas.microsoft.com/office/powerpoint/2010/main" val="5396825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5F845-C01C-7B49-A62C-EE0EBBF764AB}"/>
              </a:ext>
            </a:extLst>
          </p:cNvPr>
          <p:cNvSpPr>
            <a:spLocks noGrp="1"/>
          </p:cNvSpPr>
          <p:nvPr>
            <p:ph type="title"/>
          </p:nvPr>
        </p:nvSpPr>
        <p:spPr>
          <a:xfrm>
            <a:off x="3886200" y="634946"/>
            <a:ext cx="4776107" cy="1450757"/>
          </a:xfrm>
        </p:spPr>
        <p:txBody>
          <a:bodyPr>
            <a:normAutofit/>
          </a:bodyPr>
          <a:lstStyle/>
          <a:p>
            <a:r>
              <a:rPr lang="en-US" sz="2800" dirty="0">
                <a:solidFill>
                  <a:srgbClr val="7C5B52"/>
                </a:solidFill>
              </a:rPr>
              <a:t>Online Activity:</a:t>
            </a:r>
            <a:r>
              <a:rPr lang="en-GB" sz="2800" dirty="0"/>
              <a:t> See </a:t>
            </a:r>
            <a:r>
              <a:rPr lang="en-GB" sz="2800" dirty="0" err="1"/>
              <a:t>moodle</a:t>
            </a:r>
            <a:r>
              <a:rPr lang="en-GB" sz="2800" dirty="0"/>
              <a:t> (General Module Discussion Page </a:t>
            </a:r>
            <a:endParaRPr lang="en-US" sz="2800" dirty="0">
              <a:solidFill>
                <a:srgbClr val="7C5B52"/>
              </a:solidFill>
            </a:endParaRPr>
          </a:p>
        </p:txBody>
      </p:sp>
      <p:pic>
        <p:nvPicPr>
          <p:cNvPr id="17" name="Picture 4" descr="One in a crowd">
            <a:extLst>
              <a:ext uri="{FF2B5EF4-FFF2-40B4-BE49-F238E27FC236}">
                <a16:creationId xmlns:a16="http://schemas.microsoft.com/office/drawing/2014/main" id="{BE93B074-BDA9-4B48-8784-BF7771E1A618}"/>
              </a:ext>
            </a:extLst>
          </p:cNvPr>
          <p:cNvPicPr>
            <a:picLocks noChangeAspect="1"/>
          </p:cNvPicPr>
          <p:nvPr/>
        </p:nvPicPr>
        <p:blipFill rotWithShape="1">
          <a:blip r:embed="rId2"/>
          <a:srcRect l="35042" r="26850" b="-2"/>
          <a:stretch/>
        </p:blipFill>
        <p:spPr>
          <a:xfrm>
            <a:off x="20" y="-12128"/>
            <a:ext cx="3490702" cy="6870127"/>
          </a:xfrm>
          <a:prstGeom prst="rect">
            <a:avLst/>
          </a:prstGeom>
        </p:spPr>
      </p:pic>
      <p:sp>
        <p:nvSpPr>
          <p:cNvPr id="19" name="Content Placeholder 2">
            <a:extLst>
              <a:ext uri="{FF2B5EF4-FFF2-40B4-BE49-F238E27FC236}">
                <a16:creationId xmlns:a16="http://schemas.microsoft.com/office/drawing/2014/main" id="{A9A73BF4-7186-5D4B-A708-953BD87F81A5}"/>
              </a:ext>
            </a:extLst>
          </p:cNvPr>
          <p:cNvSpPr>
            <a:spLocks noGrp="1"/>
          </p:cNvSpPr>
          <p:nvPr>
            <p:ph idx="1"/>
          </p:nvPr>
        </p:nvSpPr>
        <p:spPr>
          <a:xfrm>
            <a:off x="3886200" y="2198914"/>
            <a:ext cx="4776107" cy="3670180"/>
          </a:xfrm>
        </p:spPr>
        <p:txBody>
          <a:bodyPr>
            <a:normAutofit/>
          </a:bodyPr>
          <a:lstStyle/>
          <a:p>
            <a:r>
              <a:rPr lang="en-US" dirty="0"/>
              <a:t>Look at the social science disciplines outlined on the ESRC website and consider the following:  </a:t>
            </a:r>
          </a:p>
          <a:p>
            <a:r>
              <a:rPr lang="en-US" dirty="0"/>
              <a:t>Consider which of the disciplines of your own research thinking/practice may fit within. Reflect upon your thinking and write a short synopsis to support our discussion. </a:t>
            </a:r>
          </a:p>
          <a:p>
            <a:r>
              <a:rPr lang="en-US" dirty="0"/>
              <a:t>Contribute to the group discussion.</a:t>
            </a:r>
          </a:p>
          <a:p>
            <a:r>
              <a:rPr lang="en-US" dirty="0"/>
              <a:t>Access the ESRC Disciplines </a:t>
            </a:r>
            <a:r>
              <a:rPr lang="en-US" dirty="0">
                <a:hlinkClick r:id="rId3">
                  <a:extLst>
                    <a:ext uri="{A12FA001-AC4F-418D-AE19-62706E023703}">
                      <ahyp:hlinkClr xmlns:ahyp="http://schemas.microsoft.com/office/drawing/2018/hyperlinkcolor" val="tx"/>
                    </a:ext>
                  </a:extLst>
                </a:hlinkClick>
              </a:rPr>
              <a:t>here</a:t>
            </a:r>
            <a:endParaRPr lang="en-US" dirty="0"/>
          </a:p>
        </p:txBody>
      </p:sp>
    </p:spTree>
    <p:extLst>
      <p:ext uri="{BB962C8B-B14F-4D97-AF65-F5344CB8AC3E}">
        <p14:creationId xmlns:p14="http://schemas.microsoft.com/office/powerpoint/2010/main" val="16012844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0">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922CAF-A81B-A745-B026-36959D8E7C67}"/>
              </a:ext>
            </a:extLst>
          </p:cNvPr>
          <p:cNvSpPr>
            <a:spLocks noGrp="1"/>
          </p:cNvSpPr>
          <p:nvPr>
            <p:ph type="title"/>
          </p:nvPr>
        </p:nvSpPr>
        <p:spPr>
          <a:xfrm>
            <a:off x="4808763" y="634946"/>
            <a:ext cx="3845379" cy="1450757"/>
          </a:xfrm>
        </p:spPr>
        <p:txBody>
          <a:bodyPr>
            <a:normAutofit/>
          </a:bodyPr>
          <a:lstStyle/>
          <a:p>
            <a:endParaRPr lang="en-US" dirty="0"/>
          </a:p>
        </p:txBody>
      </p:sp>
      <p:pic>
        <p:nvPicPr>
          <p:cNvPr id="5" name="Picture 4" descr="A picture containing toy&#10;&#10;Description automatically generated">
            <a:extLst>
              <a:ext uri="{FF2B5EF4-FFF2-40B4-BE49-F238E27FC236}">
                <a16:creationId xmlns:a16="http://schemas.microsoft.com/office/drawing/2014/main" id="{B86B95B9-F4F9-FA41-BC91-12DE6EEE6805}"/>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82394" y="1224619"/>
            <a:ext cx="4088720" cy="4088720"/>
          </a:xfrm>
          <a:prstGeom prst="rect">
            <a:avLst/>
          </a:prstGeom>
        </p:spPr>
      </p:pic>
      <p:cxnSp>
        <p:nvCxnSpPr>
          <p:cNvPr id="19" name="Straight Connector 12">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08763" y="2086188"/>
            <a:ext cx="356160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BB3D950-E446-0243-AA4A-890CAAD7D2CD}"/>
              </a:ext>
            </a:extLst>
          </p:cNvPr>
          <p:cNvSpPr>
            <a:spLocks noGrp="1"/>
          </p:cNvSpPr>
          <p:nvPr>
            <p:ph idx="1"/>
          </p:nvPr>
        </p:nvSpPr>
        <p:spPr>
          <a:xfrm>
            <a:off x="4808763" y="2198914"/>
            <a:ext cx="3845379" cy="3670180"/>
          </a:xfrm>
        </p:spPr>
        <p:txBody>
          <a:bodyPr>
            <a:normAutofit/>
          </a:bodyPr>
          <a:lstStyle/>
          <a:p>
            <a:r>
              <a:rPr lang="en-US"/>
              <a:t>Questions:</a:t>
            </a:r>
            <a:endParaRPr lang="en-US" dirty="0"/>
          </a:p>
        </p:txBody>
      </p:sp>
      <p:sp>
        <p:nvSpPr>
          <p:cNvPr id="20" name="Rectangle 14">
            <a:extLst>
              <a:ext uri="{FF2B5EF4-FFF2-40B4-BE49-F238E27FC236}">
                <a16:creationId xmlns:a16="http://schemas.microsoft.com/office/drawing/2014/main" id="{6587DBF8-5C50-4034-8B79-FE54A01A8E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rgbClr val="FF33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14720853-E885-4BE5-BFE2-24004CEF6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extBox 5">
            <a:extLst>
              <a:ext uri="{FF2B5EF4-FFF2-40B4-BE49-F238E27FC236}">
                <a16:creationId xmlns:a16="http://schemas.microsoft.com/office/drawing/2014/main" id="{655491F5-D1B6-6D41-A126-01F1476C4348}"/>
              </a:ext>
            </a:extLst>
          </p:cNvPr>
          <p:cNvSpPr txBox="1"/>
          <p:nvPr/>
        </p:nvSpPr>
        <p:spPr>
          <a:xfrm>
            <a:off x="2111787" y="5113284"/>
            <a:ext cx="2459327"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duskyillusions.com/niche-niche-question/man-with-question-0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2080416614"/>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1091</TotalTime>
  <Words>1708</Words>
  <Application>Microsoft Office PowerPoint</Application>
  <PresentationFormat>On-screen Show (4:3)</PresentationFormat>
  <Paragraphs>273</Paragraphs>
  <Slides>33</Slides>
  <Notes>3</Notes>
  <HiddenSlides>0</HiddenSlides>
  <MMClips>3</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33</vt:i4>
      </vt:variant>
    </vt:vector>
  </HeadingPairs>
  <TitlesOfParts>
    <vt:vector size="42" baseType="lpstr">
      <vt:lpstr>Arial</vt:lpstr>
      <vt:lpstr>Brush Script MT</vt:lpstr>
      <vt:lpstr>Calibri</vt:lpstr>
      <vt:lpstr>Calibri Light</vt:lpstr>
      <vt:lpstr>Franklin Gothic Book</vt:lpstr>
      <vt:lpstr>Symbol</vt:lpstr>
      <vt:lpstr>Times</vt:lpstr>
      <vt:lpstr>Times New Roman</vt:lpstr>
      <vt:lpstr>Retrospect</vt:lpstr>
      <vt:lpstr>  ECGE7005Q Philosophy and  Practice of Social Research </vt:lpstr>
      <vt:lpstr>Aims Of Session 1  </vt:lpstr>
      <vt:lpstr>Module Aims </vt:lpstr>
      <vt:lpstr>Module Learning Outcomes </vt:lpstr>
      <vt:lpstr>Module Learning Outcomes </vt:lpstr>
      <vt:lpstr>Assessment 1  </vt:lpstr>
      <vt:lpstr>Assessment 2</vt:lpstr>
      <vt:lpstr>Deadlines </vt:lpstr>
      <vt:lpstr>Your Expectations</vt:lpstr>
      <vt:lpstr>Research: What does it mean to you?</vt:lpstr>
      <vt:lpstr>Think about research within the current context of where you work and study</vt:lpstr>
      <vt:lpstr>PowerPoint Presentation</vt:lpstr>
      <vt:lpstr>PowerPoint Presentation</vt:lpstr>
      <vt:lpstr>Resources </vt:lpstr>
      <vt:lpstr>PowerPoint Presentation</vt:lpstr>
      <vt:lpstr>Most importantly – find a book that suits you and is easy to understand</vt:lpstr>
      <vt:lpstr>Key books for Youth &amp; Community Workers</vt:lpstr>
      <vt:lpstr>Why conduct social research?  Discuss in your group</vt:lpstr>
      <vt:lpstr>Inform Policy</vt:lpstr>
      <vt:lpstr>Inform Practice</vt:lpstr>
      <vt:lpstr>PowerPoint Presentation</vt:lpstr>
      <vt:lpstr>Taking this forward:</vt:lpstr>
      <vt:lpstr>PowerPoint Presentation</vt:lpstr>
      <vt:lpstr>Your Research and reflection </vt:lpstr>
      <vt:lpstr>PowerPoint Presentation</vt:lpstr>
      <vt:lpstr>A Paradigm Constitutes:</vt:lpstr>
      <vt:lpstr>Qualitative versus Quantitative </vt:lpstr>
      <vt:lpstr>PowerPoint Presentation</vt:lpstr>
      <vt:lpstr>PowerPoint Presentation</vt:lpstr>
      <vt:lpstr>What is Social Science  research?</vt:lpstr>
      <vt:lpstr>PowerPoint Presentation</vt:lpstr>
      <vt:lpstr>Online Activity: See moodle (General Module Discussion Page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DSAW 7003 Research Methods for Work-Based Learning</dc:title>
  <dc:creator>ucs</dc:creator>
  <cp:lastModifiedBy>Nichola Welton</cp:lastModifiedBy>
  <cp:revision>92</cp:revision>
  <cp:lastPrinted>2021-03-02T07:59:04Z</cp:lastPrinted>
  <dcterms:created xsi:type="dcterms:W3CDTF">2014-09-09T20:19:59Z</dcterms:created>
  <dcterms:modified xsi:type="dcterms:W3CDTF">2023-02-03T14:19:03Z</dcterms:modified>
</cp:coreProperties>
</file>