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8" r:id="rId2"/>
    <p:sldId id="256" r:id="rId3"/>
    <p:sldId id="257" r:id="rId4"/>
    <p:sldId id="260"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79B337-8DD0-45D4-B745-7D124E8746D3}" v="101" dt="2026-03-24T07:54:42.8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9" autoAdjust="0"/>
    <p:restoredTop sz="94660"/>
  </p:normalViewPr>
  <p:slideViewPr>
    <p:cSldViewPr snapToGrid="0">
      <p:cViewPr varScale="1">
        <p:scale>
          <a:sx n="70" d="100"/>
          <a:sy n="70" d="100"/>
        </p:scale>
        <p:origin x="941"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9374D-14DA-4D14-9FCF-6D6818F60AA1}" type="doc">
      <dgm:prSet loTypeId="urn:microsoft.com/office/officeart/2005/8/layout/default" loCatId="list" qsTypeId="urn:microsoft.com/office/officeart/2005/8/quickstyle/simple2" qsCatId="simple" csTypeId="urn:microsoft.com/office/officeart/2005/8/colors/accent1_2" csCatId="accent1" phldr="1"/>
      <dgm:spPr/>
      <dgm:t>
        <a:bodyPr/>
        <a:lstStyle/>
        <a:p>
          <a:endParaRPr lang="en-US"/>
        </a:p>
      </dgm:t>
    </dgm:pt>
    <dgm:pt modelId="{4B4EAE42-B6FC-4857-8ED1-911512E5B236}">
      <dgm:prSet custT="1"/>
      <dgm:spPr/>
      <dgm:t>
        <a:bodyPr/>
        <a:lstStyle/>
        <a:p>
          <a:r>
            <a:rPr lang="en-GB" sz="2300" b="1" dirty="0"/>
            <a:t>07 </a:t>
          </a:r>
          <a:r>
            <a:rPr lang="en-GB" sz="1100" b="1" dirty="0"/>
            <a:t>Exclusion Criteria</a:t>
          </a:r>
          <a:endParaRPr lang="en-US" sz="1100" dirty="0"/>
        </a:p>
      </dgm:t>
    </dgm:pt>
    <dgm:pt modelId="{C6F5E815-7F52-448B-BBC8-5A62098F0196}" type="parTrans" cxnId="{C0876753-B222-43FE-B6FD-2373E5771A86}">
      <dgm:prSet/>
      <dgm:spPr/>
      <dgm:t>
        <a:bodyPr/>
        <a:lstStyle/>
        <a:p>
          <a:endParaRPr lang="en-US"/>
        </a:p>
      </dgm:t>
    </dgm:pt>
    <dgm:pt modelId="{0468991B-B1EA-4B8D-AA84-6DFEF694446B}" type="sibTrans" cxnId="{C0876753-B222-43FE-B6FD-2373E5771A86}">
      <dgm:prSet/>
      <dgm:spPr/>
      <dgm:t>
        <a:bodyPr/>
        <a:lstStyle/>
        <a:p>
          <a:endParaRPr lang="en-US"/>
        </a:p>
      </dgm:t>
    </dgm:pt>
    <dgm:pt modelId="{5C7E44EB-7338-4B2D-9CAC-CF556B1BCECE}">
      <dgm:prSet custT="1"/>
      <dgm:spPr/>
      <dgm:t>
        <a:bodyPr/>
        <a:lstStyle/>
        <a:p>
          <a:r>
            <a:rPr lang="en-GB" sz="1100" dirty="0"/>
            <a:t>Opinion pieces or non-academic blogs</a:t>
          </a:r>
          <a:endParaRPr lang="en-US" sz="1100" dirty="0"/>
        </a:p>
      </dgm:t>
    </dgm:pt>
    <dgm:pt modelId="{85184AFD-9AB4-46A8-9B64-2DB8BE18B365}" type="parTrans" cxnId="{D2B8C96C-A2F0-427F-B1DF-6B5B8FCA6BF2}">
      <dgm:prSet/>
      <dgm:spPr/>
      <dgm:t>
        <a:bodyPr/>
        <a:lstStyle/>
        <a:p>
          <a:endParaRPr lang="en-US"/>
        </a:p>
      </dgm:t>
    </dgm:pt>
    <dgm:pt modelId="{AEE172E3-1A34-43F4-BA10-88E37F9DC1B1}" type="sibTrans" cxnId="{D2B8C96C-A2F0-427F-B1DF-6B5B8FCA6BF2}">
      <dgm:prSet/>
      <dgm:spPr/>
      <dgm:t>
        <a:bodyPr/>
        <a:lstStyle/>
        <a:p>
          <a:endParaRPr lang="en-US"/>
        </a:p>
      </dgm:t>
    </dgm:pt>
    <dgm:pt modelId="{DA278038-5581-4651-B935-9086E084B272}">
      <dgm:prSet custT="1"/>
      <dgm:spPr/>
      <dgm:t>
        <a:bodyPr/>
        <a:lstStyle/>
        <a:p>
          <a:r>
            <a:rPr lang="en-GB" sz="1100" dirty="0"/>
            <a:t>Studies over 10 years old (unless theoretical relevance</a:t>
          </a:r>
          <a:r>
            <a:rPr lang="en-GB" sz="1700" dirty="0"/>
            <a:t>)</a:t>
          </a:r>
          <a:endParaRPr lang="en-US" sz="1700" dirty="0"/>
        </a:p>
      </dgm:t>
    </dgm:pt>
    <dgm:pt modelId="{C64AC7C4-BB1B-44D4-B349-AE19844DBDFF}" type="parTrans" cxnId="{0F0C5CCB-C4DD-4585-85E0-A2BCAFC069A3}">
      <dgm:prSet/>
      <dgm:spPr/>
      <dgm:t>
        <a:bodyPr/>
        <a:lstStyle/>
        <a:p>
          <a:endParaRPr lang="en-US"/>
        </a:p>
      </dgm:t>
    </dgm:pt>
    <dgm:pt modelId="{70FFB457-B0F3-4E08-B039-93D56D021D4A}" type="sibTrans" cxnId="{0F0C5CCB-C4DD-4585-85E0-A2BCAFC069A3}">
      <dgm:prSet/>
      <dgm:spPr/>
      <dgm:t>
        <a:bodyPr/>
        <a:lstStyle/>
        <a:p>
          <a:endParaRPr lang="en-US"/>
        </a:p>
      </dgm:t>
    </dgm:pt>
    <dgm:pt modelId="{AA2E6A6D-038F-42D4-81E8-32CC6F5F208F}">
      <dgm:prSet custT="1"/>
      <dgm:spPr/>
      <dgm:t>
        <a:bodyPr/>
        <a:lstStyle/>
        <a:p>
          <a:r>
            <a:rPr lang="en-GB" sz="1100" dirty="0"/>
            <a:t>Non-English publications</a:t>
          </a:r>
          <a:endParaRPr lang="en-US" sz="1100" dirty="0"/>
        </a:p>
      </dgm:t>
    </dgm:pt>
    <dgm:pt modelId="{B730FD51-9391-4F33-BD73-01287AE539F7}" type="parTrans" cxnId="{C53009FD-9ED4-41D8-AA96-1926AB0D4774}">
      <dgm:prSet/>
      <dgm:spPr/>
      <dgm:t>
        <a:bodyPr/>
        <a:lstStyle/>
        <a:p>
          <a:endParaRPr lang="en-US"/>
        </a:p>
      </dgm:t>
    </dgm:pt>
    <dgm:pt modelId="{A42291AF-C277-4DF2-854B-EB8F594FD1E2}" type="sibTrans" cxnId="{C53009FD-9ED4-41D8-AA96-1926AB0D4774}">
      <dgm:prSet/>
      <dgm:spPr/>
      <dgm:t>
        <a:bodyPr/>
        <a:lstStyle/>
        <a:p>
          <a:endParaRPr lang="en-US"/>
        </a:p>
      </dgm:t>
    </dgm:pt>
    <dgm:pt modelId="{7B0E877A-F0FE-4467-ACEE-820E0060137B}">
      <dgm:prSet custT="1"/>
      <dgm:spPr/>
      <dgm:t>
        <a:bodyPr/>
        <a:lstStyle/>
        <a:p>
          <a:r>
            <a:rPr lang="en-GB" sz="1100" dirty="0"/>
            <a:t>Research lacking methodological transparency</a:t>
          </a:r>
          <a:endParaRPr lang="en-US" sz="1100" dirty="0"/>
        </a:p>
      </dgm:t>
    </dgm:pt>
    <dgm:pt modelId="{BDD24557-A040-4A4A-B9F5-49DF9F1757D7}" type="parTrans" cxnId="{E7A05D46-4A3A-4A27-A3EF-B4D6E15E1BCD}">
      <dgm:prSet/>
      <dgm:spPr/>
      <dgm:t>
        <a:bodyPr/>
        <a:lstStyle/>
        <a:p>
          <a:endParaRPr lang="en-US"/>
        </a:p>
      </dgm:t>
    </dgm:pt>
    <dgm:pt modelId="{432B672A-478B-41DE-9001-16E0C02906AE}" type="sibTrans" cxnId="{E7A05D46-4A3A-4A27-A3EF-B4D6E15E1BCD}">
      <dgm:prSet/>
      <dgm:spPr/>
      <dgm:t>
        <a:bodyPr/>
        <a:lstStyle/>
        <a:p>
          <a:endParaRPr lang="en-US"/>
        </a:p>
      </dgm:t>
    </dgm:pt>
    <dgm:pt modelId="{59FD9D77-83B1-4EBD-9957-65A412F62663}">
      <dgm:prSet custT="1"/>
      <dgm:spPr/>
      <dgm:t>
        <a:bodyPr/>
        <a:lstStyle/>
        <a:p>
          <a:r>
            <a:rPr lang="en-GB" sz="1100" dirty="0"/>
            <a:t>Studies not focused on YOD, alcohol, or socioeconomic deprivation (Probst et al., 2021).</a:t>
          </a:r>
          <a:endParaRPr lang="en-US" sz="1100" dirty="0"/>
        </a:p>
      </dgm:t>
    </dgm:pt>
    <dgm:pt modelId="{1EBF8E7B-F04B-4650-BCD9-6C0621A8FBDF}" type="parTrans" cxnId="{D7B80746-E72D-405F-8E65-C2E9B56E5741}">
      <dgm:prSet/>
      <dgm:spPr/>
      <dgm:t>
        <a:bodyPr/>
        <a:lstStyle/>
        <a:p>
          <a:endParaRPr lang="en-US"/>
        </a:p>
      </dgm:t>
    </dgm:pt>
    <dgm:pt modelId="{3FAE11BA-8C73-4BEF-AECE-7EC2192D18C3}" type="sibTrans" cxnId="{D7B80746-E72D-405F-8E65-C2E9B56E5741}">
      <dgm:prSet/>
      <dgm:spPr/>
      <dgm:t>
        <a:bodyPr/>
        <a:lstStyle/>
        <a:p>
          <a:endParaRPr lang="en-US"/>
        </a:p>
      </dgm:t>
    </dgm:pt>
    <dgm:pt modelId="{66BB850B-2751-401D-BA8F-06B3F558BFEF}" type="pres">
      <dgm:prSet presAssocID="{5749374D-14DA-4D14-9FCF-6D6818F60AA1}" presName="diagram" presStyleCnt="0">
        <dgm:presLayoutVars>
          <dgm:dir/>
          <dgm:resizeHandles val="exact"/>
        </dgm:presLayoutVars>
      </dgm:prSet>
      <dgm:spPr/>
    </dgm:pt>
    <dgm:pt modelId="{3AD3613F-538C-46D1-8088-5799514F2035}" type="pres">
      <dgm:prSet presAssocID="{4B4EAE42-B6FC-4857-8ED1-911512E5B236}" presName="node" presStyleLbl="node1" presStyleIdx="0" presStyleCnt="6">
        <dgm:presLayoutVars>
          <dgm:bulletEnabled val="1"/>
        </dgm:presLayoutVars>
      </dgm:prSet>
      <dgm:spPr/>
    </dgm:pt>
    <dgm:pt modelId="{39D190B8-53BA-4905-B0F3-33CF52E6F8AA}" type="pres">
      <dgm:prSet presAssocID="{0468991B-B1EA-4B8D-AA84-6DFEF694446B}" presName="sibTrans" presStyleCnt="0"/>
      <dgm:spPr/>
    </dgm:pt>
    <dgm:pt modelId="{24A68269-D2C6-49A9-BD45-C2D6ABA8E05C}" type="pres">
      <dgm:prSet presAssocID="{5C7E44EB-7338-4B2D-9CAC-CF556B1BCECE}" presName="node" presStyleLbl="node1" presStyleIdx="1" presStyleCnt="6" custLinFactNeighborX="-1941" custLinFactNeighborY="1166">
        <dgm:presLayoutVars>
          <dgm:bulletEnabled val="1"/>
        </dgm:presLayoutVars>
      </dgm:prSet>
      <dgm:spPr/>
    </dgm:pt>
    <dgm:pt modelId="{1A962322-C247-4CCF-B3BD-362CF2114D94}" type="pres">
      <dgm:prSet presAssocID="{AEE172E3-1A34-43F4-BA10-88E37F9DC1B1}" presName="sibTrans" presStyleCnt="0"/>
      <dgm:spPr/>
    </dgm:pt>
    <dgm:pt modelId="{7E520836-5C63-4FDB-A11D-C00F082D8E74}" type="pres">
      <dgm:prSet presAssocID="{DA278038-5581-4651-B935-9086E084B272}" presName="node" presStyleLbl="node1" presStyleIdx="2" presStyleCnt="6">
        <dgm:presLayoutVars>
          <dgm:bulletEnabled val="1"/>
        </dgm:presLayoutVars>
      </dgm:prSet>
      <dgm:spPr/>
    </dgm:pt>
    <dgm:pt modelId="{21170C19-84AA-4E82-9EAB-833EB8FA8B52}" type="pres">
      <dgm:prSet presAssocID="{70FFB457-B0F3-4E08-B039-93D56D021D4A}" presName="sibTrans" presStyleCnt="0"/>
      <dgm:spPr/>
    </dgm:pt>
    <dgm:pt modelId="{95B49A1E-0E23-4C91-AD21-A0C1101F5845}" type="pres">
      <dgm:prSet presAssocID="{AA2E6A6D-038F-42D4-81E8-32CC6F5F208F}" presName="node" presStyleLbl="node1" presStyleIdx="3" presStyleCnt="6">
        <dgm:presLayoutVars>
          <dgm:bulletEnabled val="1"/>
        </dgm:presLayoutVars>
      </dgm:prSet>
      <dgm:spPr/>
    </dgm:pt>
    <dgm:pt modelId="{4B80A8AD-41E7-4DE9-BBC3-D29F10C056DB}" type="pres">
      <dgm:prSet presAssocID="{A42291AF-C277-4DF2-854B-EB8F594FD1E2}" presName="sibTrans" presStyleCnt="0"/>
      <dgm:spPr/>
    </dgm:pt>
    <dgm:pt modelId="{C85E5F69-744B-42F2-B1AA-15DAC409DE0E}" type="pres">
      <dgm:prSet presAssocID="{7B0E877A-F0FE-4467-ACEE-820E0060137B}" presName="node" presStyleLbl="node1" presStyleIdx="4" presStyleCnt="6">
        <dgm:presLayoutVars>
          <dgm:bulletEnabled val="1"/>
        </dgm:presLayoutVars>
      </dgm:prSet>
      <dgm:spPr/>
    </dgm:pt>
    <dgm:pt modelId="{BAC10AC5-7A59-4356-88D4-C0417C446C9A}" type="pres">
      <dgm:prSet presAssocID="{432B672A-478B-41DE-9001-16E0C02906AE}" presName="sibTrans" presStyleCnt="0"/>
      <dgm:spPr/>
    </dgm:pt>
    <dgm:pt modelId="{D087E9EA-CAAE-4CD1-BD83-FFF779186FF8}" type="pres">
      <dgm:prSet presAssocID="{59FD9D77-83B1-4EBD-9957-65A412F62663}" presName="node" presStyleLbl="node1" presStyleIdx="5" presStyleCnt="6">
        <dgm:presLayoutVars>
          <dgm:bulletEnabled val="1"/>
        </dgm:presLayoutVars>
      </dgm:prSet>
      <dgm:spPr/>
    </dgm:pt>
  </dgm:ptLst>
  <dgm:cxnLst>
    <dgm:cxn modelId="{EA29F010-EAE6-4652-8453-0A91ADBD3FD2}" type="presOf" srcId="{4B4EAE42-B6FC-4857-8ED1-911512E5B236}" destId="{3AD3613F-538C-46D1-8088-5799514F2035}" srcOrd="0" destOrd="0" presId="urn:microsoft.com/office/officeart/2005/8/layout/default"/>
    <dgm:cxn modelId="{01A12A20-653A-4B22-A924-9ACB8FD2F357}" type="presOf" srcId="{5C7E44EB-7338-4B2D-9CAC-CF556B1BCECE}" destId="{24A68269-D2C6-49A9-BD45-C2D6ABA8E05C}" srcOrd="0" destOrd="0" presId="urn:microsoft.com/office/officeart/2005/8/layout/default"/>
    <dgm:cxn modelId="{92039D30-10F5-45CC-98AC-F8E9EC75FE41}" type="presOf" srcId="{DA278038-5581-4651-B935-9086E084B272}" destId="{7E520836-5C63-4FDB-A11D-C00F082D8E74}" srcOrd="0" destOrd="0" presId="urn:microsoft.com/office/officeart/2005/8/layout/default"/>
    <dgm:cxn modelId="{D7B80746-E72D-405F-8E65-C2E9B56E5741}" srcId="{5749374D-14DA-4D14-9FCF-6D6818F60AA1}" destId="{59FD9D77-83B1-4EBD-9957-65A412F62663}" srcOrd="5" destOrd="0" parTransId="{1EBF8E7B-F04B-4650-BCD9-6C0621A8FBDF}" sibTransId="{3FAE11BA-8C73-4BEF-AECE-7EC2192D18C3}"/>
    <dgm:cxn modelId="{E7A05D46-4A3A-4A27-A3EF-B4D6E15E1BCD}" srcId="{5749374D-14DA-4D14-9FCF-6D6818F60AA1}" destId="{7B0E877A-F0FE-4467-ACEE-820E0060137B}" srcOrd="4" destOrd="0" parTransId="{BDD24557-A040-4A4A-B9F5-49DF9F1757D7}" sibTransId="{432B672A-478B-41DE-9001-16E0C02906AE}"/>
    <dgm:cxn modelId="{D2B8C96C-A2F0-427F-B1DF-6B5B8FCA6BF2}" srcId="{5749374D-14DA-4D14-9FCF-6D6818F60AA1}" destId="{5C7E44EB-7338-4B2D-9CAC-CF556B1BCECE}" srcOrd="1" destOrd="0" parTransId="{85184AFD-9AB4-46A8-9B64-2DB8BE18B365}" sibTransId="{AEE172E3-1A34-43F4-BA10-88E37F9DC1B1}"/>
    <dgm:cxn modelId="{C0876753-B222-43FE-B6FD-2373E5771A86}" srcId="{5749374D-14DA-4D14-9FCF-6D6818F60AA1}" destId="{4B4EAE42-B6FC-4857-8ED1-911512E5B236}" srcOrd="0" destOrd="0" parTransId="{C6F5E815-7F52-448B-BBC8-5A62098F0196}" sibTransId="{0468991B-B1EA-4B8D-AA84-6DFEF694446B}"/>
    <dgm:cxn modelId="{2B78C457-DB80-403B-B418-B80862D137F1}" type="presOf" srcId="{59FD9D77-83B1-4EBD-9957-65A412F62663}" destId="{D087E9EA-CAAE-4CD1-BD83-FFF779186FF8}" srcOrd="0" destOrd="0" presId="urn:microsoft.com/office/officeart/2005/8/layout/default"/>
    <dgm:cxn modelId="{63076386-53CA-4AB6-93AE-105151D63EB1}" type="presOf" srcId="{5749374D-14DA-4D14-9FCF-6D6818F60AA1}" destId="{66BB850B-2751-401D-BA8F-06B3F558BFEF}" srcOrd="0" destOrd="0" presId="urn:microsoft.com/office/officeart/2005/8/layout/default"/>
    <dgm:cxn modelId="{45DB89A8-85DE-4BA4-B7F7-5F2F20F2D12D}" type="presOf" srcId="{7B0E877A-F0FE-4467-ACEE-820E0060137B}" destId="{C85E5F69-744B-42F2-B1AA-15DAC409DE0E}" srcOrd="0" destOrd="0" presId="urn:microsoft.com/office/officeart/2005/8/layout/default"/>
    <dgm:cxn modelId="{B87441AB-4A85-49AD-9697-9A1F5B562D2A}" type="presOf" srcId="{AA2E6A6D-038F-42D4-81E8-32CC6F5F208F}" destId="{95B49A1E-0E23-4C91-AD21-A0C1101F5845}" srcOrd="0" destOrd="0" presId="urn:microsoft.com/office/officeart/2005/8/layout/default"/>
    <dgm:cxn modelId="{0F0C5CCB-C4DD-4585-85E0-A2BCAFC069A3}" srcId="{5749374D-14DA-4D14-9FCF-6D6818F60AA1}" destId="{DA278038-5581-4651-B935-9086E084B272}" srcOrd="2" destOrd="0" parTransId="{C64AC7C4-BB1B-44D4-B349-AE19844DBDFF}" sibTransId="{70FFB457-B0F3-4E08-B039-93D56D021D4A}"/>
    <dgm:cxn modelId="{C53009FD-9ED4-41D8-AA96-1926AB0D4774}" srcId="{5749374D-14DA-4D14-9FCF-6D6818F60AA1}" destId="{AA2E6A6D-038F-42D4-81E8-32CC6F5F208F}" srcOrd="3" destOrd="0" parTransId="{B730FD51-9391-4F33-BD73-01287AE539F7}" sibTransId="{A42291AF-C277-4DF2-854B-EB8F594FD1E2}"/>
    <dgm:cxn modelId="{5A044143-70CD-4C9B-AF17-D6C611196E1D}" type="presParOf" srcId="{66BB850B-2751-401D-BA8F-06B3F558BFEF}" destId="{3AD3613F-538C-46D1-8088-5799514F2035}" srcOrd="0" destOrd="0" presId="urn:microsoft.com/office/officeart/2005/8/layout/default"/>
    <dgm:cxn modelId="{E0690CCC-C337-469E-BFD2-A794D4F03ED1}" type="presParOf" srcId="{66BB850B-2751-401D-BA8F-06B3F558BFEF}" destId="{39D190B8-53BA-4905-B0F3-33CF52E6F8AA}" srcOrd="1" destOrd="0" presId="urn:microsoft.com/office/officeart/2005/8/layout/default"/>
    <dgm:cxn modelId="{E58C9399-0AD1-402D-9E57-13ECDA7CF66F}" type="presParOf" srcId="{66BB850B-2751-401D-BA8F-06B3F558BFEF}" destId="{24A68269-D2C6-49A9-BD45-C2D6ABA8E05C}" srcOrd="2" destOrd="0" presId="urn:microsoft.com/office/officeart/2005/8/layout/default"/>
    <dgm:cxn modelId="{731CA1F3-34AF-48B2-AE4F-EB43D030233A}" type="presParOf" srcId="{66BB850B-2751-401D-BA8F-06B3F558BFEF}" destId="{1A962322-C247-4CCF-B3BD-362CF2114D94}" srcOrd="3" destOrd="0" presId="urn:microsoft.com/office/officeart/2005/8/layout/default"/>
    <dgm:cxn modelId="{25F8BE05-D84A-4225-BD7D-D0CCB82E04F9}" type="presParOf" srcId="{66BB850B-2751-401D-BA8F-06B3F558BFEF}" destId="{7E520836-5C63-4FDB-A11D-C00F082D8E74}" srcOrd="4" destOrd="0" presId="urn:microsoft.com/office/officeart/2005/8/layout/default"/>
    <dgm:cxn modelId="{9D7A55A2-2583-474E-845C-6CB001F158CD}" type="presParOf" srcId="{66BB850B-2751-401D-BA8F-06B3F558BFEF}" destId="{21170C19-84AA-4E82-9EAB-833EB8FA8B52}" srcOrd="5" destOrd="0" presId="urn:microsoft.com/office/officeart/2005/8/layout/default"/>
    <dgm:cxn modelId="{BCAE34E7-2829-41C5-9FC1-50489333954A}" type="presParOf" srcId="{66BB850B-2751-401D-BA8F-06B3F558BFEF}" destId="{95B49A1E-0E23-4C91-AD21-A0C1101F5845}" srcOrd="6" destOrd="0" presId="urn:microsoft.com/office/officeart/2005/8/layout/default"/>
    <dgm:cxn modelId="{C4020870-0EEC-4437-9D6C-3C9605846837}" type="presParOf" srcId="{66BB850B-2751-401D-BA8F-06B3F558BFEF}" destId="{4B80A8AD-41E7-4DE9-BBC3-D29F10C056DB}" srcOrd="7" destOrd="0" presId="urn:microsoft.com/office/officeart/2005/8/layout/default"/>
    <dgm:cxn modelId="{527400B1-C7E2-4217-8654-41B73C9F2780}" type="presParOf" srcId="{66BB850B-2751-401D-BA8F-06B3F558BFEF}" destId="{C85E5F69-744B-42F2-B1AA-15DAC409DE0E}" srcOrd="8" destOrd="0" presId="urn:microsoft.com/office/officeart/2005/8/layout/default"/>
    <dgm:cxn modelId="{AE1E3608-6052-42AB-A2C3-6E3649188671}" type="presParOf" srcId="{66BB850B-2751-401D-BA8F-06B3F558BFEF}" destId="{BAC10AC5-7A59-4356-88D4-C0417C446C9A}" srcOrd="9" destOrd="0" presId="urn:microsoft.com/office/officeart/2005/8/layout/default"/>
    <dgm:cxn modelId="{3EBBFB8B-ED14-4455-848A-B61CD403419D}" type="presParOf" srcId="{66BB850B-2751-401D-BA8F-06B3F558BFEF}" destId="{D087E9EA-CAAE-4CD1-BD83-FFF779186FF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3613F-538C-46D1-8088-5799514F2035}">
      <dsp:nvSpPr>
        <dsp:cNvPr id="0" name=""/>
        <dsp:cNvSpPr/>
      </dsp:nvSpPr>
      <dsp:spPr>
        <a:xfrm>
          <a:off x="215530" y="1599"/>
          <a:ext cx="1874825" cy="11248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07 </a:t>
          </a:r>
          <a:r>
            <a:rPr lang="en-GB" sz="1100" b="1" kern="1200" dirty="0"/>
            <a:t>Exclusion Criteria</a:t>
          </a:r>
          <a:endParaRPr lang="en-US" sz="1100" kern="1200" dirty="0"/>
        </a:p>
      </dsp:txBody>
      <dsp:txXfrm>
        <a:off x="215530" y="1599"/>
        <a:ext cx="1874825" cy="1124895"/>
      </dsp:txXfrm>
    </dsp:sp>
    <dsp:sp modelId="{24A68269-D2C6-49A9-BD45-C2D6ABA8E05C}">
      <dsp:nvSpPr>
        <dsp:cNvPr id="0" name=""/>
        <dsp:cNvSpPr/>
      </dsp:nvSpPr>
      <dsp:spPr>
        <a:xfrm>
          <a:off x="2241447" y="14715"/>
          <a:ext cx="1874825" cy="11248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Opinion pieces or non-academic blogs</a:t>
          </a:r>
          <a:endParaRPr lang="en-US" sz="1100" kern="1200" dirty="0"/>
        </a:p>
      </dsp:txBody>
      <dsp:txXfrm>
        <a:off x="2241447" y="14715"/>
        <a:ext cx="1874825" cy="1124895"/>
      </dsp:txXfrm>
    </dsp:sp>
    <dsp:sp modelId="{7E520836-5C63-4FDB-A11D-C00F082D8E74}">
      <dsp:nvSpPr>
        <dsp:cNvPr id="0" name=""/>
        <dsp:cNvSpPr/>
      </dsp:nvSpPr>
      <dsp:spPr>
        <a:xfrm>
          <a:off x="215530" y="1313976"/>
          <a:ext cx="1874825" cy="11248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Studies over 10 years old (unless theoretical relevance</a:t>
          </a:r>
          <a:r>
            <a:rPr lang="en-GB" sz="1700" kern="1200" dirty="0"/>
            <a:t>)</a:t>
          </a:r>
          <a:endParaRPr lang="en-US" sz="1700" kern="1200" dirty="0"/>
        </a:p>
      </dsp:txBody>
      <dsp:txXfrm>
        <a:off x="215530" y="1313976"/>
        <a:ext cx="1874825" cy="1124895"/>
      </dsp:txXfrm>
    </dsp:sp>
    <dsp:sp modelId="{95B49A1E-0E23-4C91-AD21-A0C1101F5845}">
      <dsp:nvSpPr>
        <dsp:cNvPr id="0" name=""/>
        <dsp:cNvSpPr/>
      </dsp:nvSpPr>
      <dsp:spPr>
        <a:xfrm>
          <a:off x="2277838" y="1313976"/>
          <a:ext cx="1874825" cy="11248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Non-English publications</a:t>
          </a:r>
          <a:endParaRPr lang="en-US" sz="1100" kern="1200" dirty="0"/>
        </a:p>
      </dsp:txBody>
      <dsp:txXfrm>
        <a:off x="2277838" y="1313976"/>
        <a:ext cx="1874825" cy="1124895"/>
      </dsp:txXfrm>
    </dsp:sp>
    <dsp:sp modelId="{C85E5F69-744B-42F2-B1AA-15DAC409DE0E}">
      <dsp:nvSpPr>
        <dsp:cNvPr id="0" name=""/>
        <dsp:cNvSpPr/>
      </dsp:nvSpPr>
      <dsp:spPr>
        <a:xfrm>
          <a:off x="215530" y="2626354"/>
          <a:ext cx="1874825" cy="11248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Research lacking methodological transparency</a:t>
          </a:r>
          <a:endParaRPr lang="en-US" sz="1100" kern="1200" dirty="0"/>
        </a:p>
      </dsp:txBody>
      <dsp:txXfrm>
        <a:off x="215530" y="2626354"/>
        <a:ext cx="1874825" cy="1124895"/>
      </dsp:txXfrm>
    </dsp:sp>
    <dsp:sp modelId="{D087E9EA-CAAE-4CD1-BD83-FFF779186FF8}">
      <dsp:nvSpPr>
        <dsp:cNvPr id="0" name=""/>
        <dsp:cNvSpPr/>
      </dsp:nvSpPr>
      <dsp:spPr>
        <a:xfrm>
          <a:off x="2277838" y="2626354"/>
          <a:ext cx="1874825" cy="112489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Studies not focused on YOD, alcohol, or socioeconomic deprivation (Probst et al., 2021).</a:t>
          </a:r>
          <a:endParaRPr lang="en-US" sz="1100" kern="1200" dirty="0"/>
        </a:p>
      </dsp:txBody>
      <dsp:txXfrm>
        <a:off x="2277838" y="2626354"/>
        <a:ext cx="1874825" cy="112489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39467C-9130-4FF6-9CC9-17A3BAE53E7A}" type="datetimeFigureOut">
              <a:rPr lang="en-GB" smtClean="0"/>
              <a:t>24/03/2026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B80747-43CA-47BC-AA73-03B87D8EDC49}" type="slidenum">
              <a:rPr lang="en-GB" smtClean="0"/>
              <a:t>‹#›</a:t>
            </a:fld>
            <a:endParaRPr lang="en-GB"/>
          </a:p>
        </p:txBody>
      </p:sp>
    </p:spTree>
    <p:extLst>
      <p:ext uri="{BB962C8B-B14F-4D97-AF65-F5344CB8AC3E}">
        <p14:creationId xmlns:p14="http://schemas.microsoft.com/office/powerpoint/2010/main" val="1148532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B80747-43CA-47BC-AA73-03B87D8EDC49}" type="slidenum">
              <a:rPr lang="en-GB" smtClean="0"/>
              <a:t>3</a:t>
            </a:fld>
            <a:endParaRPr lang="en-GB"/>
          </a:p>
        </p:txBody>
      </p:sp>
    </p:spTree>
    <p:extLst>
      <p:ext uri="{BB962C8B-B14F-4D97-AF65-F5344CB8AC3E}">
        <p14:creationId xmlns:p14="http://schemas.microsoft.com/office/powerpoint/2010/main" val="2706344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C3371-3EC3-442A-DFF6-E76E530F53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CBFE99-77C9-51FD-B822-AEFDE6C309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2829FEB-2A38-F8D4-15DF-72951D7727EF}"/>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5" name="Footer Placeholder 4">
            <a:extLst>
              <a:ext uri="{FF2B5EF4-FFF2-40B4-BE49-F238E27FC236}">
                <a16:creationId xmlns:a16="http://schemas.microsoft.com/office/drawing/2014/main" id="{6521FF4C-D415-3AAA-0C52-2B45888462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77A59E-DC76-F0C3-CCD9-217C566754CD}"/>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7379900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EB6D4-9479-7DCE-A15B-FFB12C452E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AA8162-5062-14BC-6310-A0B6C4438C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5C51A-1036-CE28-FE27-10A3B1B3F881}"/>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5" name="Footer Placeholder 4">
            <a:extLst>
              <a:ext uri="{FF2B5EF4-FFF2-40B4-BE49-F238E27FC236}">
                <a16:creationId xmlns:a16="http://schemas.microsoft.com/office/drawing/2014/main" id="{394D21BA-D583-3313-9BB6-400D05E89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B59749-E36C-7996-8A9A-8B15C562A875}"/>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353009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9524-F490-2F14-BAF3-CB3D159C4B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013A3B-B8CB-A3E3-A7B6-4AB257BFA8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832AD1-BC12-1993-6B4A-DEB5E75F3788}"/>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5" name="Footer Placeholder 4">
            <a:extLst>
              <a:ext uri="{FF2B5EF4-FFF2-40B4-BE49-F238E27FC236}">
                <a16:creationId xmlns:a16="http://schemas.microsoft.com/office/drawing/2014/main" id="{AED2A1C7-79F2-A470-2E65-0582F1B531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3E140F-D693-1B4D-469F-D5EF20A8FCA5}"/>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782981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C915-10AA-8F1A-BDB0-16F42C4FD9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7861CE-FE26-207D-2F0A-D4BEE60334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9BED34-F398-101B-4C1F-D83296B282C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9B3490-EF13-BFB0-BFC8-9A3D286AB230}"/>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6" name="Footer Placeholder 5">
            <a:extLst>
              <a:ext uri="{FF2B5EF4-FFF2-40B4-BE49-F238E27FC236}">
                <a16:creationId xmlns:a16="http://schemas.microsoft.com/office/drawing/2014/main" id="{4DD8B17F-3876-3A9A-BEE8-AE97E8613F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136ED6-E7BD-8409-C467-F3C647B1F752}"/>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1135267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212EE-BC23-0F3E-6C51-B725C672A1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64BA2D-E477-D32D-883C-80C9CDB305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924C3D-E1BA-CCE8-F3A1-D7AA15BE35B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71AFBB-58DE-6AF3-8361-A66FCED53F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914D3D-2E8E-F1E0-8573-10EF1DBF2D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86E537-2392-80D2-11F0-4BDE4F65801B}"/>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8" name="Footer Placeholder 7">
            <a:extLst>
              <a:ext uri="{FF2B5EF4-FFF2-40B4-BE49-F238E27FC236}">
                <a16:creationId xmlns:a16="http://schemas.microsoft.com/office/drawing/2014/main" id="{2706F912-0FF7-7FE2-D6C5-C38ADC89C5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C04B6B-C78C-CC27-8004-D2E68F7BA0D6}"/>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831958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097F2-5E24-3E29-A9AB-31C0B8E5B8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77D7E1A-318B-8DD9-319F-505D960F8082}"/>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4" name="Footer Placeholder 3">
            <a:extLst>
              <a:ext uri="{FF2B5EF4-FFF2-40B4-BE49-F238E27FC236}">
                <a16:creationId xmlns:a16="http://schemas.microsoft.com/office/drawing/2014/main" id="{1257752F-06B3-0EC0-329B-AECF8E64FF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F14413-6529-B6BE-EE8F-BD8E2A13D354}"/>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88580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C7AC57-9F1B-1ABE-8DF9-5C2A76B2B041}"/>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3" name="Footer Placeholder 2">
            <a:extLst>
              <a:ext uri="{FF2B5EF4-FFF2-40B4-BE49-F238E27FC236}">
                <a16:creationId xmlns:a16="http://schemas.microsoft.com/office/drawing/2014/main" id="{D81C5671-A7CA-2CBF-FE33-4EBE7A5604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8A8655-62F5-363A-5024-3AB58B81D713}"/>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564508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64472-7BC7-147E-88D3-3BF1504ED9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4C590B2-17F9-9EBF-A56D-DECA7C2488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E7FEBB-7982-A4A4-D25D-D79B3FBA30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C562C2-243D-2485-F55F-02301D8E65FF}"/>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6" name="Footer Placeholder 5">
            <a:extLst>
              <a:ext uri="{FF2B5EF4-FFF2-40B4-BE49-F238E27FC236}">
                <a16:creationId xmlns:a16="http://schemas.microsoft.com/office/drawing/2014/main" id="{37E1E651-A0EE-FA0D-5554-AAD6389192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742A38-C7E9-C538-019C-AAF3B7797A82}"/>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3496300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96825-3346-0FB0-FFB6-DEC386FB0A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326C67-26CF-F8FE-1C5F-C11D6B34C3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862CFB2-89E9-1FB8-68E6-932C131F7C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D0E332-66B4-C5ED-7E58-E289F5633E6A}"/>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6" name="Footer Placeholder 5">
            <a:extLst>
              <a:ext uri="{FF2B5EF4-FFF2-40B4-BE49-F238E27FC236}">
                <a16:creationId xmlns:a16="http://schemas.microsoft.com/office/drawing/2014/main" id="{0146425B-B25A-B82B-06A3-CB4C23F0CA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03038B-AE07-ACB8-9C34-EACFF70A2CDC}"/>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234351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FCE78-E450-EC8C-683E-1C1E374F327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5647F4-4107-DDFB-E1AA-526A6FE15E3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988ADB-23F4-0707-AE51-89E06DFF6DFE}"/>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5" name="Footer Placeholder 4">
            <a:extLst>
              <a:ext uri="{FF2B5EF4-FFF2-40B4-BE49-F238E27FC236}">
                <a16:creationId xmlns:a16="http://schemas.microsoft.com/office/drawing/2014/main" id="{53A0143B-E12C-B553-4C16-ABB9306FAA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2F32ED-720D-591C-3C65-E85462D8F047}"/>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2358788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C2D821-27D5-3104-DE2A-464CC41B24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7CCAB8-1DCC-2146-A0B2-DC399B89A8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B753CB-A02C-F457-7ADE-73D3FB64AF97}"/>
              </a:ext>
            </a:extLst>
          </p:cNvPr>
          <p:cNvSpPr>
            <a:spLocks noGrp="1"/>
          </p:cNvSpPr>
          <p:nvPr>
            <p:ph type="dt" sz="half" idx="10"/>
          </p:nvPr>
        </p:nvSpPr>
        <p:spPr/>
        <p:txBody>
          <a:bodyPr/>
          <a:lstStyle/>
          <a:p>
            <a:fld id="{C39D1EEC-1776-4B58-A842-277BD82F1A87}" type="datetimeFigureOut">
              <a:rPr lang="en-GB" smtClean="0"/>
              <a:t>24/03/2026</a:t>
            </a:fld>
            <a:endParaRPr lang="en-GB"/>
          </a:p>
        </p:txBody>
      </p:sp>
      <p:sp>
        <p:nvSpPr>
          <p:cNvPr id="5" name="Footer Placeholder 4">
            <a:extLst>
              <a:ext uri="{FF2B5EF4-FFF2-40B4-BE49-F238E27FC236}">
                <a16:creationId xmlns:a16="http://schemas.microsoft.com/office/drawing/2014/main" id="{0E26EEFD-45DA-1247-8530-B00CBC7CC3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856C9E-ECA9-258B-E4DE-676CFCAB75AA}"/>
              </a:ext>
            </a:extLst>
          </p:cNvPr>
          <p:cNvSpPr>
            <a:spLocks noGrp="1"/>
          </p:cNvSpPr>
          <p:nvPr>
            <p:ph type="sldNum" sz="quarter" idx="12"/>
          </p:nvPr>
        </p:nvSpPr>
        <p:spPr/>
        <p:txBody>
          <a:bodyPr/>
          <a:lstStyle/>
          <a:p>
            <a:fld id="{B65D854D-D6AB-465D-AE65-DE6096CFDE1B}" type="slidenum">
              <a:rPr lang="en-GB" smtClean="0"/>
              <a:t>‹#›</a:t>
            </a:fld>
            <a:endParaRPr lang="en-GB"/>
          </a:p>
        </p:txBody>
      </p:sp>
    </p:spTree>
    <p:extLst>
      <p:ext uri="{BB962C8B-B14F-4D97-AF65-F5344CB8AC3E}">
        <p14:creationId xmlns:p14="http://schemas.microsoft.com/office/powerpoint/2010/main" val="2463757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7EA9E9-9DD2-FF99-62C1-D5C72B213F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0F35F2-72CC-7594-02C8-033227D262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5B8DC5-D519-3CC9-FA62-BCAD53F7509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39D1EEC-1776-4B58-A842-277BD82F1A87}" type="datetimeFigureOut">
              <a:rPr lang="en-GB" smtClean="0"/>
              <a:t>24/03/2026</a:t>
            </a:fld>
            <a:endParaRPr lang="en-GB"/>
          </a:p>
        </p:txBody>
      </p:sp>
      <p:sp>
        <p:nvSpPr>
          <p:cNvPr id="5" name="Footer Placeholder 4">
            <a:extLst>
              <a:ext uri="{FF2B5EF4-FFF2-40B4-BE49-F238E27FC236}">
                <a16:creationId xmlns:a16="http://schemas.microsoft.com/office/drawing/2014/main" id="{FD5299A5-7927-9B35-1EC5-A752ECE19F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085E4A1-F704-F618-6970-56631C5691A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65D854D-D6AB-465D-AE65-DE6096CFDE1B}" type="slidenum">
              <a:rPr lang="en-GB" smtClean="0"/>
              <a:t>‹#›</a:t>
            </a:fld>
            <a:endParaRPr lang="en-GB"/>
          </a:p>
        </p:txBody>
      </p:sp>
    </p:spTree>
    <p:extLst>
      <p:ext uri="{BB962C8B-B14F-4D97-AF65-F5344CB8AC3E}">
        <p14:creationId xmlns:p14="http://schemas.microsoft.com/office/powerpoint/2010/main" val="25637747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hyperlink" Target="https://openwa.pressbooks.pub/tccabe74bio/chapter/1-4-evaluating-and-citing-sourc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F2900-BB55-99CF-7F2C-5C3CCF99AF25}"/>
              </a:ext>
            </a:extLst>
          </p:cNvPr>
          <p:cNvSpPr txBox="1"/>
          <p:nvPr/>
        </p:nvSpPr>
        <p:spPr>
          <a:xfrm>
            <a:off x="2498272" y="1461614"/>
            <a:ext cx="7690756" cy="2677656"/>
          </a:xfrm>
          <a:prstGeom prst="rect">
            <a:avLst/>
          </a:prstGeom>
          <a:noFill/>
        </p:spPr>
        <p:txBody>
          <a:bodyPr wrap="square">
            <a:spAutoFit/>
          </a:bodyPr>
          <a:lstStyle/>
          <a:p>
            <a:r>
              <a:rPr lang="en-GB" sz="2400" b="1" dirty="0"/>
              <a:t>Student Name: Zakia Bi</a:t>
            </a:r>
          </a:p>
          <a:p>
            <a:r>
              <a:rPr lang="en-GB" sz="2400" b="1" dirty="0"/>
              <a:t>Student Number: 2246095</a:t>
            </a:r>
          </a:p>
          <a:p>
            <a:r>
              <a:rPr lang="en-GB" sz="2400" b="1" dirty="0"/>
              <a:t>Programme: BSc (Hons) Health and Social Care</a:t>
            </a:r>
          </a:p>
          <a:p>
            <a:r>
              <a:rPr lang="en-GB" sz="2400" b="1" dirty="0"/>
              <a:t>Module: Independent Project</a:t>
            </a:r>
          </a:p>
          <a:p>
            <a:r>
              <a:rPr lang="en-GB" sz="2400" b="1" dirty="0"/>
              <a:t>Module Code: BMHP6020</a:t>
            </a:r>
          </a:p>
          <a:p>
            <a:r>
              <a:rPr lang="en-GB" sz="2400" b="1" dirty="0"/>
              <a:t>Assignment Title: Academic Methods Poster</a:t>
            </a:r>
          </a:p>
          <a:p>
            <a:r>
              <a:rPr lang="en-GB" sz="2400" b="1" dirty="0"/>
              <a:t>Lecturer: Chloe Harries </a:t>
            </a:r>
          </a:p>
        </p:txBody>
      </p:sp>
    </p:spTree>
    <p:extLst>
      <p:ext uri="{BB962C8B-B14F-4D97-AF65-F5344CB8AC3E}">
        <p14:creationId xmlns:p14="http://schemas.microsoft.com/office/powerpoint/2010/main" val="3375174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59A499B2-8689-6D80-A83D-3F263BC4EDFF}"/>
              </a:ext>
            </a:extLst>
          </p:cNvPr>
          <p:cNvSpPr/>
          <p:nvPr/>
        </p:nvSpPr>
        <p:spPr>
          <a:xfrm>
            <a:off x="5579081" y="4336544"/>
            <a:ext cx="6491059" cy="2412769"/>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Rectangle: Rounded Corners 38">
            <a:extLst>
              <a:ext uri="{FF2B5EF4-FFF2-40B4-BE49-F238E27FC236}">
                <a16:creationId xmlns:a16="http://schemas.microsoft.com/office/drawing/2014/main" id="{DADA044F-4466-3F0F-7820-E863DA51A7DD}"/>
              </a:ext>
            </a:extLst>
          </p:cNvPr>
          <p:cNvSpPr/>
          <p:nvPr/>
        </p:nvSpPr>
        <p:spPr>
          <a:xfrm>
            <a:off x="6368143" y="300382"/>
            <a:ext cx="5701997" cy="3925153"/>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Rectangle: Top Corners Rounded 37">
            <a:extLst>
              <a:ext uri="{FF2B5EF4-FFF2-40B4-BE49-F238E27FC236}">
                <a16:creationId xmlns:a16="http://schemas.microsoft.com/office/drawing/2014/main" id="{A9DB40A7-BFD6-C573-77E4-5905C20917A6}"/>
              </a:ext>
            </a:extLst>
          </p:cNvPr>
          <p:cNvSpPr/>
          <p:nvPr/>
        </p:nvSpPr>
        <p:spPr>
          <a:xfrm>
            <a:off x="218772" y="2654872"/>
            <a:ext cx="4364114" cy="4089259"/>
          </a:xfrm>
          <a:prstGeom prst="round2Same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Rectangle: Rounded Corners 36">
            <a:extLst>
              <a:ext uri="{FF2B5EF4-FFF2-40B4-BE49-F238E27FC236}">
                <a16:creationId xmlns:a16="http://schemas.microsoft.com/office/drawing/2014/main" id="{FA0481FF-9A24-4EF9-BFCD-EF53847F5B9E}"/>
              </a:ext>
            </a:extLst>
          </p:cNvPr>
          <p:cNvSpPr/>
          <p:nvPr/>
        </p:nvSpPr>
        <p:spPr>
          <a:xfrm>
            <a:off x="163285" y="883488"/>
            <a:ext cx="6013149" cy="163068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0BAF08B-B655-9CCB-0916-CE9E9C63200D}"/>
              </a:ext>
            </a:extLst>
          </p:cNvPr>
          <p:cNvSpPr txBox="1"/>
          <p:nvPr/>
        </p:nvSpPr>
        <p:spPr>
          <a:xfrm>
            <a:off x="157844" y="1024193"/>
            <a:ext cx="6096000" cy="1492716"/>
          </a:xfrm>
          <a:prstGeom prst="rect">
            <a:avLst/>
          </a:prstGeom>
          <a:noFill/>
        </p:spPr>
        <p:txBody>
          <a:bodyPr wrap="square">
            <a:spAutoFit/>
          </a:bodyPr>
          <a:lstStyle/>
          <a:p>
            <a:r>
              <a:rPr lang="en-GB" sz="1400" dirty="0">
                <a:solidFill>
                  <a:srgbClr val="FFFF00"/>
                </a:solidFill>
                <a:latin typeface="Arial" panose="020B0604020202020204" pitchFamily="34" charset="0"/>
                <a:cs typeface="Arial" panose="020B0604020202020204" pitchFamily="34" charset="0"/>
              </a:rPr>
              <a:t>01</a:t>
            </a:r>
            <a:r>
              <a:rPr lang="en-GB" sz="1100" dirty="0">
                <a:solidFill>
                  <a:srgbClr val="FFFF00"/>
                </a:solidFill>
                <a:latin typeface="Arial" panose="020B0604020202020204" pitchFamily="34" charset="0"/>
                <a:cs typeface="Arial" panose="020B0604020202020204" pitchFamily="34" charset="0"/>
              </a:rPr>
              <a:t> </a:t>
            </a:r>
            <a:r>
              <a:rPr lang="en-GB" sz="1200" b="1" dirty="0">
                <a:solidFill>
                  <a:srgbClr val="FFFF00"/>
                </a:solidFill>
                <a:latin typeface="Arial" panose="020B0604020202020204" pitchFamily="34" charset="0"/>
                <a:cs typeface="Arial" panose="020B0604020202020204" pitchFamily="34" charset="0"/>
              </a:rPr>
              <a:t>Research Aim: </a:t>
            </a:r>
            <a:r>
              <a:rPr lang="en-GB" sz="1100" dirty="0">
                <a:solidFill>
                  <a:srgbClr val="FFFF00"/>
                </a:solidFill>
                <a:latin typeface="Arial" panose="020B0604020202020204" pitchFamily="34" charset="0"/>
                <a:cs typeface="Arial" panose="020B0604020202020204" pitchFamily="34" charset="0"/>
              </a:rPr>
              <a:t>To explore the associations between alcohol use, socioeconomic deprivation, and young-onset dementia (YOD) in adults under 65.</a:t>
            </a:r>
          </a:p>
          <a:p>
            <a:r>
              <a:rPr lang="en-GB" sz="1100" dirty="0">
                <a:solidFill>
                  <a:srgbClr val="FFFF00"/>
                </a:solidFill>
                <a:latin typeface="Arial" panose="020B0604020202020204" pitchFamily="34" charset="0"/>
                <a:cs typeface="Arial" panose="020B0604020202020204" pitchFamily="34" charset="0"/>
              </a:rPr>
              <a:t> A methodology chapter explains how research was conducted, outlining the processes used to gather, evaluate and analyse information. It demonstrates transparency, rigour and ethical awareness, ensuring findings are trustworthy and academically credible. This poster summarises the key methodological steps undertaken in this dissertation, including the search strategy, validation process, thematic analysis, and inclusion/exclusion criteria (Hendriks, 2024).</a:t>
            </a:r>
          </a:p>
        </p:txBody>
      </p:sp>
      <p:sp>
        <p:nvSpPr>
          <p:cNvPr id="9" name="TextBox 8">
            <a:extLst>
              <a:ext uri="{FF2B5EF4-FFF2-40B4-BE49-F238E27FC236}">
                <a16:creationId xmlns:a16="http://schemas.microsoft.com/office/drawing/2014/main" id="{248812D3-6AEF-1C82-C90C-4EBE5DBE64C1}"/>
              </a:ext>
            </a:extLst>
          </p:cNvPr>
          <p:cNvSpPr txBox="1"/>
          <p:nvPr/>
        </p:nvSpPr>
        <p:spPr>
          <a:xfrm>
            <a:off x="318668" y="2924058"/>
            <a:ext cx="4325148" cy="3693319"/>
          </a:xfrm>
          <a:prstGeom prst="rect">
            <a:avLst/>
          </a:prstGeom>
          <a:noFill/>
        </p:spPr>
        <p:txBody>
          <a:bodyPr wrap="square">
            <a:spAutoFit/>
          </a:bodyPr>
          <a:lstStyle/>
          <a:p>
            <a:pPr>
              <a:buNone/>
            </a:pPr>
            <a:r>
              <a:rPr lang="en-GB" sz="1400" dirty="0">
                <a:latin typeface="Arial" panose="020B0604020202020204" pitchFamily="34" charset="0"/>
                <a:cs typeface="Arial" panose="020B0604020202020204" pitchFamily="34" charset="0"/>
              </a:rPr>
              <a:t>02</a:t>
            </a:r>
            <a:r>
              <a:rPr lang="en-GB" sz="11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In secondary research</a:t>
            </a:r>
            <a:r>
              <a:rPr lang="en-GB" sz="1100" dirty="0">
                <a:latin typeface="Arial" panose="020B0604020202020204" pitchFamily="34" charset="0"/>
                <a:cs typeface="Arial" panose="020B0604020202020204" pitchFamily="34" charset="0"/>
              </a:rPr>
              <a:t>, a </a:t>
            </a:r>
            <a:r>
              <a:rPr lang="en-GB" sz="1100" i="1" dirty="0">
                <a:latin typeface="Arial" panose="020B0604020202020204" pitchFamily="34" charset="0"/>
                <a:cs typeface="Arial" panose="020B0604020202020204" pitchFamily="34" charset="0"/>
              </a:rPr>
              <a:t>search strategy</a:t>
            </a:r>
            <a:r>
              <a:rPr lang="en-GB" sz="1100" dirty="0">
                <a:latin typeface="Arial" panose="020B0604020202020204" pitchFamily="34" charset="0"/>
                <a:cs typeface="Arial" panose="020B0604020202020204" pitchFamily="34" charset="0"/>
              </a:rPr>
              <a:t> is defined as a structured and systematic plan used to identify relevant literature through carefully selected keywords, databases, and Boolean operators. It ensures the research process is transparent, reproducible and comprehensive.</a:t>
            </a:r>
          </a:p>
          <a:p>
            <a:pPr>
              <a:buNone/>
            </a:pPr>
            <a:r>
              <a:rPr lang="en-GB" sz="1100" dirty="0">
                <a:latin typeface="Arial" panose="020B0604020202020204" pitchFamily="34" charset="0"/>
                <a:cs typeface="Arial" panose="020B0604020202020204" pitchFamily="34" charset="0"/>
              </a:rPr>
              <a:t>To implement this, keywords were derived from the research title and core variables:</a:t>
            </a:r>
          </a:p>
          <a:p>
            <a:pPr>
              <a:buFont typeface="Arial" panose="020B0604020202020204" pitchFamily="34" charset="0"/>
              <a:buChar char="•"/>
            </a:pPr>
            <a:r>
              <a:rPr lang="en-GB" sz="1100" dirty="0">
                <a:latin typeface="Arial" panose="020B0604020202020204" pitchFamily="34" charset="0"/>
                <a:cs typeface="Arial" panose="020B0604020202020204" pitchFamily="34" charset="0"/>
              </a:rPr>
              <a:t>“young-onset dementia” / “early-onset dementia”</a:t>
            </a:r>
          </a:p>
          <a:p>
            <a:pPr>
              <a:buFont typeface="Arial" panose="020B0604020202020204" pitchFamily="34" charset="0"/>
              <a:buChar char="•"/>
            </a:pPr>
            <a:r>
              <a:rPr lang="en-GB" sz="1100" dirty="0">
                <a:latin typeface="Arial" panose="020B0604020202020204" pitchFamily="34" charset="0"/>
                <a:cs typeface="Arial" panose="020B0604020202020204" pitchFamily="34" charset="0"/>
              </a:rPr>
              <a:t>“alcohol use” / “Alcohol Use Disorder (AUD)” / “alcohol-related harm”</a:t>
            </a:r>
          </a:p>
          <a:p>
            <a:pPr>
              <a:buFont typeface="Arial" panose="020B0604020202020204" pitchFamily="34" charset="0"/>
              <a:buChar char="•"/>
            </a:pPr>
            <a:r>
              <a:rPr lang="en-GB" sz="1100" dirty="0">
                <a:latin typeface="Arial" panose="020B0604020202020204" pitchFamily="34" charset="0"/>
                <a:cs typeface="Arial" panose="020B0604020202020204" pitchFamily="34" charset="0"/>
              </a:rPr>
              <a:t>“socioeconomic deprivation” / “poverty” / “health inequalities” / “social gradient”</a:t>
            </a:r>
          </a:p>
          <a:p>
            <a:pPr>
              <a:buNone/>
            </a:pPr>
            <a:r>
              <a:rPr lang="en-GB" sz="1100" dirty="0">
                <a:latin typeface="Arial" panose="020B0604020202020204" pitchFamily="34" charset="0"/>
                <a:cs typeface="Arial" panose="020B0604020202020204" pitchFamily="34" charset="0"/>
              </a:rPr>
              <a:t>Boolean operators were used:</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OR</a:t>
            </a:r>
            <a:r>
              <a:rPr lang="en-GB" sz="1100" dirty="0">
                <a:latin typeface="Arial" panose="020B0604020202020204" pitchFamily="34" charset="0"/>
                <a:cs typeface="Arial" panose="020B0604020202020204" pitchFamily="34" charset="0"/>
              </a:rPr>
              <a:t> to broaden searches (synonyms)</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AND</a:t>
            </a:r>
            <a:r>
              <a:rPr lang="en-GB" sz="1100" dirty="0">
                <a:latin typeface="Arial" panose="020B0604020202020204" pitchFamily="34" charset="0"/>
                <a:cs typeface="Arial" panose="020B0604020202020204" pitchFamily="34" charset="0"/>
              </a:rPr>
              <a:t> to combine key concepts</a:t>
            </a:r>
          </a:p>
          <a:p>
            <a:pPr>
              <a:buNone/>
            </a:pPr>
            <a:r>
              <a:rPr lang="en-GB" sz="1100" dirty="0">
                <a:latin typeface="Arial" panose="020B0604020202020204" pitchFamily="34" charset="0"/>
                <a:cs typeface="Arial" panose="020B0604020202020204" pitchFamily="34" charset="0"/>
              </a:rPr>
              <a:t>Example: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(“young-onset dementia” OR “early-onset dementia”) AND (“alcohol use” OR AUD) AND (“socioeconomic deprivation” OR poverty)</a:t>
            </a:r>
          </a:p>
          <a:p>
            <a:pPr>
              <a:buNone/>
            </a:pPr>
            <a:r>
              <a:rPr lang="en-GB" sz="1100" dirty="0">
                <a:latin typeface="Arial" panose="020B0604020202020204" pitchFamily="34" charset="0"/>
                <a:cs typeface="Arial" panose="020B0604020202020204" pitchFamily="34" charset="0"/>
              </a:rPr>
              <a:t>This structured approach ensured all central variables were captured systematically (Li, et al., 2023).</a:t>
            </a:r>
          </a:p>
        </p:txBody>
      </p:sp>
      <p:sp>
        <p:nvSpPr>
          <p:cNvPr id="13" name="TextBox 12">
            <a:extLst>
              <a:ext uri="{FF2B5EF4-FFF2-40B4-BE49-F238E27FC236}">
                <a16:creationId xmlns:a16="http://schemas.microsoft.com/office/drawing/2014/main" id="{1F634C77-E255-C97F-7BA7-CAC45948792F}"/>
              </a:ext>
            </a:extLst>
          </p:cNvPr>
          <p:cNvSpPr txBox="1"/>
          <p:nvPr/>
        </p:nvSpPr>
        <p:spPr>
          <a:xfrm>
            <a:off x="6555316" y="472029"/>
            <a:ext cx="5706533" cy="3524042"/>
          </a:xfrm>
          <a:prstGeom prst="rect">
            <a:avLst/>
          </a:prstGeom>
          <a:noFill/>
        </p:spPr>
        <p:txBody>
          <a:bodyPr wrap="square">
            <a:spAutoFit/>
          </a:bodyPr>
          <a:lstStyle/>
          <a:p>
            <a:pPr>
              <a:buNone/>
            </a:pPr>
            <a:r>
              <a:rPr lang="en-GB" sz="1400" b="1" dirty="0">
                <a:latin typeface="Arial" panose="020B0604020202020204" pitchFamily="34" charset="0"/>
                <a:cs typeface="Arial" panose="020B0604020202020204" pitchFamily="34" charset="0"/>
              </a:rPr>
              <a:t>03</a:t>
            </a:r>
            <a:r>
              <a:rPr lang="en-GB" sz="1100" b="1"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Searching for Information</a:t>
            </a:r>
          </a:p>
          <a:p>
            <a:pPr>
              <a:buNone/>
            </a:pPr>
            <a:r>
              <a:rPr lang="en-GB" sz="1100" dirty="0">
                <a:latin typeface="Arial" panose="020B0604020202020204" pitchFamily="34" charset="0"/>
                <a:cs typeface="Arial" panose="020B0604020202020204" pitchFamily="34" charset="0"/>
              </a:rPr>
              <a:t>To identify high-quality academic research, the following databases were used:</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Google Scholar</a:t>
            </a:r>
            <a:r>
              <a:rPr lang="en-GB" sz="1100" dirty="0">
                <a:latin typeface="Arial" panose="020B0604020202020204" pitchFamily="34" charset="0"/>
                <a:cs typeface="Arial" panose="020B0604020202020204" pitchFamily="34" charset="0"/>
              </a:rPr>
              <a:t> – broad interdisciplinary coverage</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PubMed</a:t>
            </a:r>
            <a:r>
              <a:rPr lang="en-GB" sz="1100" dirty="0">
                <a:latin typeface="Arial" panose="020B0604020202020204" pitchFamily="34" charset="0"/>
                <a:cs typeface="Arial" panose="020B0604020202020204" pitchFamily="34" charset="0"/>
              </a:rPr>
              <a:t> – biomedical and neurological research</a:t>
            </a:r>
          </a:p>
          <a:p>
            <a:pPr>
              <a:buFont typeface="Arial" panose="020B0604020202020204" pitchFamily="34" charset="0"/>
              <a:buChar char="•"/>
            </a:pPr>
            <a:r>
              <a:rPr lang="en-GB" sz="1100" b="1" dirty="0">
                <a:latin typeface="Arial" panose="020B0604020202020204" pitchFamily="34" charset="0"/>
                <a:cs typeface="Arial" panose="020B0604020202020204" pitchFamily="34" charset="0"/>
              </a:rPr>
              <a:t>UWTSD Library database</a:t>
            </a:r>
            <a:r>
              <a:rPr lang="en-GB" sz="1100" dirty="0">
                <a:latin typeface="Arial" panose="020B0604020202020204" pitchFamily="34" charset="0"/>
                <a:cs typeface="Arial" panose="020B0604020202020204" pitchFamily="34" charset="0"/>
              </a:rPr>
              <a:t> – peer-reviewed journals and social science research</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a:buNone/>
            </a:pPr>
            <a:r>
              <a:rPr lang="en-GB" sz="1100" b="1" dirty="0">
                <a:latin typeface="Arial" panose="020B0604020202020204" pitchFamily="34" charset="0"/>
                <a:cs typeface="Arial" panose="020B0604020202020204" pitchFamily="34" charset="0"/>
              </a:rPr>
              <a:t>Step-by-Step Search Process:</a:t>
            </a:r>
          </a:p>
          <a:p>
            <a:pPr>
              <a:buFont typeface="+mj-lt"/>
              <a:buAutoNum type="arabicPeriod"/>
            </a:pPr>
            <a:r>
              <a:rPr lang="en-GB" sz="1100" b="1" dirty="0">
                <a:latin typeface="Arial" panose="020B0604020202020204" pitchFamily="34" charset="0"/>
                <a:cs typeface="Arial" panose="020B0604020202020204" pitchFamily="34" charset="0"/>
              </a:rPr>
              <a:t>Identified core concepts</a:t>
            </a:r>
            <a:r>
              <a:rPr lang="en-GB" sz="1100" dirty="0">
                <a:latin typeface="Arial" panose="020B0604020202020204" pitchFamily="34" charset="0"/>
                <a:cs typeface="Arial" panose="020B0604020202020204" pitchFamily="34" charset="0"/>
              </a:rPr>
              <a:t> from research aim.</a:t>
            </a:r>
          </a:p>
          <a:p>
            <a:pPr>
              <a:buFont typeface="+mj-lt"/>
              <a:buAutoNum type="arabicPeriod"/>
            </a:pPr>
            <a:r>
              <a:rPr lang="en-GB" sz="1100" b="1" dirty="0">
                <a:latin typeface="Arial" panose="020B0604020202020204" pitchFamily="34" charset="0"/>
                <a:cs typeface="Arial" panose="020B0604020202020204" pitchFamily="34" charset="0"/>
              </a:rPr>
              <a:t>Generated synonyms and medical terminology</a:t>
            </a:r>
            <a:r>
              <a:rPr lang="en-GB" sz="1100" dirty="0">
                <a:latin typeface="Arial" panose="020B0604020202020204" pitchFamily="34" charset="0"/>
                <a:cs typeface="Arial" panose="020B0604020202020204" pitchFamily="34" charset="0"/>
              </a:rPr>
              <a:t> to expand scope.</a:t>
            </a:r>
          </a:p>
          <a:p>
            <a:pPr>
              <a:buFont typeface="+mj-lt"/>
              <a:buAutoNum type="arabicPeriod"/>
            </a:pPr>
            <a:r>
              <a:rPr lang="en-GB" sz="1100" b="1" dirty="0">
                <a:latin typeface="Arial" panose="020B0604020202020204" pitchFamily="34" charset="0"/>
                <a:cs typeface="Arial" panose="020B0604020202020204" pitchFamily="34" charset="0"/>
              </a:rPr>
              <a:t>Applied Boolean operators</a:t>
            </a:r>
            <a:r>
              <a:rPr lang="en-GB" sz="1100" dirty="0">
                <a:latin typeface="Arial" panose="020B0604020202020204" pitchFamily="34" charset="0"/>
                <a:cs typeface="Arial" panose="020B0604020202020204" pitchFamily="34" charset="0"/>
              </a:rPr>
              <a:t> to refine relevance.</a:t>
            </a:r>
          </a:p>
          <a:p>
            <a:pPr>
              <a:buFont typeface="+mj-lt"/>
              <a:buAutoNum type="arabicPeriod"/>
            </a:pPr>
            <a:r>
              <a:rPr lang="en-GB" sz="1100" b="1" dirty="0">
                <a:latin typeface="Arial" panose="020B0604020202020204" pitchFamily="34" charset="0"/>
                <a:cs typeface="Arial" panose="020B0604020202020204" pitchFamily="34" charset="0"/>
              </a:rPr>
              <a:t>Used filters</a:t>
            </a:r>
            <a:r>
              <a:rPr lang="en-GB" sz="1100" dirty="0">
                <a:latin typeface="Arial" panose="020B0604020202020204" pitchFamily="34" charset="0"/>
                <a:cs typeface="Arial" panose="020B0604020202020204" pitchFamily="34" charset="0"/>
              </a:rPr>
              <a:t>:</a:t>
            </a:r>
          </a:p>
          <a:p>
            <a:pPr marL="742950" lvl="1" indent="-285750">
              <a:buFont typeface="+mj-lt"/>
              <a:buAutoNum type="arabicPeriod"/>
            </a:pPr>
            <a:r>
              <a:rPr lang="en-GB" sz="1100" dirty="0">
                <a:latin typeface="Arial" panose="020B0604020202020204" pitchFamily="34" charset="0"/>
                <a:cs typeface="Arial" panose="020B0604020202020204" pitchFamily="34" charset="0"/>
              </a:rPr>
              <a:t>Published within last 10–20 years</a:t>
            </a:r>
          </a:p>
          <a:p>
            <a:pPr marL="742950" lvl="1" indent="-285750">
              <a:buFont typeface="+mj-lt"/>
              <a:buAutoNum type="arabicPeriod"/>
            </a:pPr>
            <a:r>
              <a:rPr lang="en-GB" sz="1100" dirty="0">
                <a:latin typeface="Arial" panose="020B0604020202020204" pitchFamily="34" charset="0"/>
                <a:cs typeface="Arial" panose="020B0604020202020204" pitchFamily="34" charset="0"/>
              </a:rPr>
              <a:t>Peer-reviewed sources</a:t>
            </a:r>
          </a:p>
          <a:p>
            <a:pPr marL="742950" lvl="1" indent="-285750">
              <a:buFont typeface="+mj-lt"/>
              <a:buAutoNum type="arabicPeriod"/>
            </a:pPr>
            <a:r>
              <a:rPr lang="en-GB" sz="1100" dirty="0">
                <a:latin typeface="Arial" panose="020B0604020202020204" pitchFamily="34" charset="0"/>
                <a:cs typeface="Arial" panose="020B0604020202020204" pitchFamily="34" charset="0"/>
              </a:rPr>
              <a:t>English language</a:t>
            </a:r>
          </a:p>
          <a:p>
            <a:pPr marL="742950" lvl="1" indent="-285750">
              <a:buFont typeface="+mj-lt"/>
              <a:buAutoNum type="arabicPeriod"/>
            </a:pPr>
            <a:r>
              <a:rPr lang="en-GB" sz="1100" dirty="0">
                <a:latin typeface="Arial" panose="020B0604020202020204" pitchFamily="34" charset="0"/>
                <a:cs typeface="Arial" panose="020B0604020202020204" pitchFamily="34" charset="0"/>
              </a:rPr>
              <a:t>UK/European context</a:t>
            </a:r>
          </a:p>
          <a:p>
            <a:pPr>
              <a:buFont typeface="+mj-lt"/>
              <a:buAutoNum type="arabicPeriod"/>
            </a:pPr>
            <a:r>
              <a:rPr lang="en-GB" sz="1100" b="1" dirty="0">
                <a:latin typeface="Arial" panose="020B0604020202020204" pitchFamily="34" charset="0"/>
                <a:cs typeface="Arial" panose="020B0604020202020204" pitchFamily="34" charset="0"/>
              </a:rPr>
              <a:t>Refined keywords</a:t>
            </a:r>
            <a:r>
              <a:rPr lang="en-GB" sz="1100" dirty="0">
                <a:latin typeface="Arial" panose="020B0604020202020204" pitchFamily="34" charset="0"/>
                <a:cs typeface="Arial" panose="020B0604020202020204" pitchFamily="34" charset="0"/>
              </a:rPr>
              <a:t> where necessary (e.g., replacing “alcohol use under 65” with “alcohol-related dementia prevalence”).</a:t>
            </a:r>
          </a:p>
          <a:p>
            <a:pPr>
              <a:buFont typeface="+mj-lt"/>
              <a:buAutoNum type="arabicPeriod"/>
            </a:pPr>
            <a:r>
              <a:rPr lang="en-GB" sz="1100" b="1" dirty="0">
                <a:latin typeface="Arial" panose="020B0604020202020204" pitchFamily="34" charset="0"/>
                <a:cs typeface="Arial" panose="020B0604020202020204" pitchFamily="34" charset="0"/>
              </a:rPr>
              <a:t>Recorded results</a:t>
            </a:r>
            <a:r>
              <a:rPr lang="en-GB" sz="1100" dirty="0">
                <a:latin typeface="Arial" panose="020B0604020202020204" pitchFamily="34" charset="0"/>
                <a:cs typeface="Arial" panose="020B0604020202020204" pitchFamily="34" charset="0"/>
              </a:rPr>
              <a:t> in a source-tracking table (search dates, databases, keywords, relevance notes).</a:t>
            </a:r>
          </a:p>
          <a:p>
            <a:pPr>
              <a:buNone/>
            </a:pPr>
            <a:r>
              <a:rPr lang="en-GB" sz="1100" dirty="0">
                <a:latin typeface="Arial" panose="020B0604020202020204" pitchFamily="34" charset="0"/>
                <a:cs typeface="Arial" panose="020B0604020202020204" pitchFamily="34" charset="0"/>
              </a:rPr>
              <a:t>This systematic process improved precision and ensured reliability (Rizzi et al., 2025).</a:t>
            </a:r>
          </a:p>
        </p:txBody>
      </p:sp>
      <p:graphicFrame>
        <p:nvGraphicFramePr>
          <p:cNvPr id="35" name="Table 34">
            <a:extLst>
              <a:ext uri="{FF2B5EF4-FFF2-40B4-BE49-F238E27FC236}">
                <a16:creationId xmlns:a16="http://schemas.microsoft.com/office/drawing/2014/main" id="{ADA4C268-C738-8FA8-576E-459A6A7638BC}"/>
              </a:ext>
            </a:extLst>
          </p:cNvPr>
          <p:cNvGraphicFramePr>
            <a:graphicFrameLocks noGrp="1"/>
          </p:cNvGraphicFramePr>
          <p:nvPr>
            <p:extLst>
              <p:ext uri="{D42A27DB-BD31-4B8C-83A1-F6EECF244321}">
                <p14:modId xmlns:p14="http://schemas.microsoft.com/office/powerpoint/2010/main" val="1104518333"/>
              </p:ext>
            </p:extLst>
          </p:nvPr>
        </p:nvGraphicFramePr>
        <p:xfrm>
          <a:off x="5606748" y="5068159"/>
          <a:ext cx="6144684" cy="1539240"/>
        </p:xfrm>
        <a:graphic>
          <a:graphicData uri="http://schemas.openxmlformats.org/drawingml/2006/table">
            <a:tbl>
              <a:tblPr/>
              <a:tblGrid>
                <a:gridCol w="3031673">
                  <a:extLst>
                    <a:ext uri="{9D8B030D-6E8A-4147-A177-3AD203B41FA5}">
                      <a16:colId xmlns:a16="http://schemas.microsoft.com/office/drawing/2014/main" val="411256951"/>
                    </a:ext>
                  </a:extLst>
                </a:gridCol>
                <a:gridCol w="3113011">
                  <a:extLst>
                    <a:ext uri="{9D8B030D-6E8A-4147-A177-3AD203B41FA5}">
                      <a16:colId xmlns:a16="http://schemas.microsoft.com/office/drawing/2014/main" val="2040849461"/>
                    </a:ext>
                  </a:extLst>
                </a:gridCol>
              </a:tblGrid>
              <a:tr h="0">
                <a:tc>
                  <a:txBody>
                    <a:bodyPr/>
                    <a:lstStyle/>
                    <a:p>
                      <a:pPr>
                        <a:buNone/>
                      </a:pPr>
                      <a:r>
                        <a:rPr lang="en-GB" sz="1100" dirty="0">
                          <a:latin typeface="Arial" panose="020B0604020202020204" pitchFamily="34" charset="0"/>
                          <a:cs typeface="Arial" panose="020B0604020202020204" pitchFamily="34" charset="0"/>
                        </a:rPr>
                        <a:t>Final Theme</a:t>
                      </a:r>
                    </a:p>
                  </a:txBody>
                  <a:tcPr anchor="ctr">
                    <a:lnL>
                      <a:noFill/>
                    </a:lnL>
                    <a:lnR>
                      <a:noFill/>
                    </a:lnR>
                    <a:lnT>
                      <a:noFill/>
                    </a:lnT>
                    <a:lnB>
                      <a:noFill/>
                    </a:lnB>
                    <a:noFill/>
                  </a:tcPr>
                </a:tc>
                <a:tc>
                  <a:txBody>
                    <a:bodyPr/>
                    <a:lstStyle/>
                    <a:p>
                      <a:pPr>
                        <a:buNone/>
                      </a:pPr>
                      <a:r>
                        <a:rPr lang="en-GB" sz="1100">
                          <a:latin typeface="Arial" panose="020B0604020202020204" pitchFamily="34" charset="0"/>
                          <a:cs typeface="Arial" panose="020B0604020202020204" pitchFamily="34" charset="0"/>
                        </a:rPr>
                        <a:t>Example Codes</a:t>
                      </a:r>
                    </a:p>
                  </a:txBody>
                  <a:tcPr anchor="ctr">
                    <a:lnL>
                      <a:noFill/>
                    </a:lnL>
                    <a:lnR>
                      <a:noFill/>
                    </a:lnR>
                    <a:lnT>
                      <a:noFill/>
                    </a:lnT>
                    <a:lnB>
                      <a:noFill/>
                    </a:lnB>
                    <a:noFill/>
                  </a:tcPr>
                </a:tc>
                <a:extLst>
                  <a:ext uri="{0D108BD9-81ED-4DB2-BD59-A6C34878D82A}">
                    <a16:rowId xmlns:a16="http://schemas.microsoft.com/office/drawing/2014/main" val="4161487366"/>
                  </a:ext>
                </a:extLst>
              </a:tr>
              <a:tr h="0">
                <a:tc>
                  <a:txBody>
                    <a:bodyPr/>
                    <a:lstStyle/>
                    <a:p>
                      <a:pPr>
                        <a:buNone/>
                      </a:pPr>
                      <a:r>
                        <a:rPr lang="en-GB" sz="1100" dirty="0">
                          <a:latin typeface="Arial" panose="020B0604020202020204" pitchFamily="34" charset="0"/>
                          <a:cs typeface="Arial" panose="020B0604020202020204" pitchFamily="34" charset="0"/>
                        </a:rPr>
                        <a:t>Theme 1: Alcohol Use as a Risk Factor for YOD</a:t>
                      </a:r>
                    </a:p>
                  </a:txBody>
                  <a:tcPr anchor="ctr">
                    <a:lnL>
                      <a:noFill/>
                    </a:lnL>
                    <a:lnR>
                      <a:noFill/>
                    </a:lnR>
                    <a:lnT>
                      <a:noFill/>
                    </a:lnT>
                    <a:lnB>
                      <a:noFill/>
                    </a:lnB>
                    <a:noFill/>
                  </a:tcPr>
                </a:tc>
                <a:tc>
                  <a:txBody>
                    <a:bodyPr/>
                    <a:lstStyle/>
                    <a:p>
                      <a:pPr>
                        <a:buNone/>
                      </a:pPr>
                      <a:r>
                        <a:rPr lang="en-GB" sz="1100" dirty="0">
                          <a:latin typeface="Arial" panose="020B0604020202020204" pitchFamily="34" charset="0"/>
                          <a:cs typeface="Arial" panose="020B0604020202020204" pitchFamily="34" charset="0"/>
                        </a:rPr>
                        <a:t>Alcohol neurotoxicity; heavy drinking patterns</a:t>
                      </a:r>
                    </a:p>
                  </a:txBody>
                  <a:tcPr anchor="ctr">
                    <a:lnL>
                      <a:noFill/>
                    </a:lnL>
                    <a:lnR>
                      <a:noFill/>
                    </a:lnR>
                    <a:lnT>
                      <a:noFill/>
                    </a:lnT>
                    <a:lnB>
                      <a:noFill/>
                    </a:lnB>
                    <a:noFill/>
                  </a:tcPr>
                </a:tc>
                <a:extLst>
                  <a:ext uri="{0D108BD9-81ED-4DB2-BD59-A6C34878D82A}">
                    <a16:rowId xmlns:a16="http://schemas.microsoft.com/office/drawing/2014/main" val="3759020422"/>
                  </a:ext>
                </a:extLst>
              </a:tr>
              <a:tr h="0">
                <a:tc>
                  <a:txBody>
                    <a:bodyPr/>
                    <a:lstStyle/>
                    <a:p>
                      <a:pPr>
                        <a:buNone/>
                      </a:pPr>
                      <a:r>
                        <a:rPr lang="en-GB" sz="1100" dirty="0">
                          <a:latin typeface="Arial" panose="020B0604020202020204" pitchFamily="34" charset="0"/>
                          <a:cs typeface="Arial" panose="020B0604020202020204" pitchFamily="34" charset="0"/>
                        </a:rPr>
                        <a:t>Theme 3: Socioeconomic Deprivation and YOD</a:t>
                      </a:r>
                    </a:p>
                  </a:txBody>
                  <a:tcPr anchor="ctr">
                    <a:lnL>
                      <a:noFill/>
                    </a:lnL>
                    <a:lnR>
                      <a:noFill/>
                    </a:lnR>
                    <a:lnT>
                      <a:noFill/>
                    </a:lnT>
                    <a:lnB>
                      <a:noFill/>
                    </a:lnB>
                    <a:noFill/>
                  </a:tcPr>
                </a:tc>
                <a:tc>
                  <a:txBody>
                    <a:bodyPr/>
                    <a:lstStyle/>
                    <a:p>
                      <a:pPr>
                        <a:buNone/>
                      </a:pPr>
                      <a:r>
                        <a:rPr lang="en-GB" sz="1100" dirty="0">
                          <a:latin typeface="Arial" panose="020B0604020202020204" pitchFamily="34" charset="0"/>
                          <a:cs typeface="Arial" panose="020B0604020202020204" pitchFamily="34" charset="0"/>
                        </a:rPr>
                        <a:t>Poverty; health inequalities</a:t>
                      </a:r>
                    </a:p>
                  </a:txBody>
                  <a:tcPr anchor="ctr">
                    <a:lnL>
                      <a:noFill/>
                    </a:lnL>
                    <a:lnR>
                      <a:noFill/>
                    </a:lnR>
                    <a:lnT>
                      <a:noFill/>
                    </a:lnT>
                    <a:lnB>
                      <a:noFill/>
                    </a:lnB>
                    <a:noFill/>
                  </a:tcPr>
                </a:tc>
                <a:extLst>
                  <a:ext uri="{0D108BD9-81ED-4DB2-BD59-A6C34878D82A}">
                    <a16:rowId xmlns:a16="http://schemas.microsoft.com/office/drawing/2014/main" val="530663062"/>
                  </a:ext>
                </a:extLst>
              </a:tr>
              <a:tr h="0">
                <a:tc>
                  <a:txBody>
                    <a:bodyPr/>
                    <a:lstStyle/>
                    <a:p>
                      <a:pPr>
                        <a:buNone/>
                      </a:pPr>
                      <a:r>
                        <a:rPr lang="en-GB" sz="1100" dirty="0">
                          <a:latin typeface="Arial" panose="020B0604020202020204" pitchFamily="34" charset="0"/>
                          <a:cs typeface="Arial" panose="020B0604020202020204" pitchFamily="34" charset="0"/>
                        </a:rPr>
                        <a:t>Theme 4: Intersection of Alcohol &amp; Deprivation</a:t>
                      </a:r>
                    </a:p>
                  </a:txBody>
                  <a:tcPr anchor="ctr">
                    <a:lnL>
                      <a:noFill/>
                    </a:lnL>
                    <a:lnR>
                      <a:noFill/>
                    </a:lnR>
                    <a:lnT>
                      <a:noFill/>
                    </a:lnT>
                    <a:lnB>
                      <a:noFill/>
                    </a:lnB>
                    <a:noFill/>
                  </a:tcPr>
                </a:tc>
                <a:tc>
                  <a:txBody>
                    <a:bodyPr/>
                    <a:lstStyle/>
                    <a:p>
                      <a:pPr>
                        <a:buNone/>
                      </a:pPr>
                      <a:r>
                        <a:rPr lang="en-GB" sz="1100" dirty="0">
                          <a:latin typeface="Arial" panose="020B0604020202020204" pitchFamily="34" charset="0"/>
                          <a:cs typeface="Arial" panose="020B0604020202020204" pitchFamily="34" charset="0"/>
                        </a:rPr>
                        <a:t>Interaction effects; cumulative disadvantage (Roberts, Dowell and Nie, 2019).</a:t>
                      </a:r>
                    </a:p>
                  </a:txBody>
                  <a:tcPr anchor="ctr">
                    <a:lnL>
                      <a:noFill/>
                    </a:lnL>
                    <a:lnR>
                      <a:noFill/>
                    </a:lnR>
                    <a:lnT>
                      <a:noFill/>
                    </a:lnT>
                    <a:lnB>
                      <a:noFill/>
                    </a:lnB>
                    <a:noFill/>
                  </a:tcPr>
                </a:tc>
                <a:extLst>
                  <a:ext uri="{0D108BD9-81ED-4DB2-BD59-A6C34878D82A}">
                    <a16:rowId xmlns:a16="http://schemas.microsoft.com/office/drawing/2014/main" val="1543043530"/>
                  </a:ext>
                </a:extLst>
              </a:tr>
            </a:tbl>
          </a:graphicData>
        </a:graphic>
      </p:graphicFrame>
      <p:sp>
        <p:nvSpPr>
          <p:cNvPr id="36" name="Rectangle 5">
            <a:extLst>
              <a:ext uri="{FF2B5EF4-FFF2-40B4-BE49-F238E27FC236}">
                <a16:creationId xmlns:a16="http://schemas.microsoft.com/office/drawing/2014/main" id="{E988A5C6-3493-5E02-9B22-8F6BFF80DE26}"/>
              </a:ext>
            </a:extLst>
          </p:cNvPr>
          <p:cNvSpPr>
            <a:spLocks noChangeArrowheads="1"/>
          </p:cNvSpPr>
          <p:nvPr/>
        </p:nvSpPr>
        <p:spPr bwMode="auto">
          <a:xfrm>
            <a:off x="5606748" y="4447553"/>
            <a:ext cx="6585252"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Arial" panose="020B0604020202020204" pitchFamily="34" charset="0"/>
              </a:rPr>
              <a:t>04</a:t>
            </a:r>
            <a:r>
              <a:rPr kumimoji="0" lang="en-US" altLang="en-US" sz="1200" b="1" i="0" u="none" strike="noStrike" cap="none" normalizeH="0" baseline="0" dirty="0">
                <a:ln>
                  <a:noFill/>
                </a:ln>
                <a:solidFill>
                  <a:schemeClr val="tx1"/>
                </a:solidFill>
                <a:effectLst/>
                <a:latin typeface="Arial" panose="020B0604020202020204" pitchFamily="34" charset="0"/>
              </a:rPr>
              <a:t> Thematic Overview</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chemeClr val="tx1"/>
                </a:solidFill>
                <a:effectLst/>
                <a:latin typeface="Arial" panose="020B0604020202020204" pitchFamily="34" charset="0"/>
              </a:rPr>
              <a:t>Thematic Coding Framework</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rPr>
              <a:t>This framework visually demonstrates how initial codes were grouped into broader analytical themes.</a:t>
            </a:r>
          </a:p>
        </p:txBody>
      </p:sp>
      <p:sp>
        <p:nvSpPr>
          <p:cNvPr id="41" name="Oval 40">
            <a:extLst>
              <a:ext uri="{FF2B5EF4-FFF2-40B4-BE49-F238E27FC236}">
                <a16:creationId xmlns:a16="http://schemas.microsoft.com/office/drawing/2014/main" id="{87992765-64AD-84C0-09E2-C2FDED1A703C}"/>
              </a:ext>
            </a:extLst>
          </p:cNvPr>
          <p:cNvSpPr/>
          <p:nvPr/>
        </p:nvSpPr>
        <p:spPr>
          <a:xfrm>
            <a:off x="1197429" y="163286"/>
            <a:ext cx="3385457" cy="617487"/>
          </a:xfrm>
          <a:prstGeom prst="ellipse">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00B6890A-B7F2-7334-9A68-BBBD72C5F550}"/>
              </a:ext>
            </a:extLst>
          </p:cNvPr>
          <p:cNvSpPr txBox="1"/>
          <p:nvPr/>
        </p:nvSpPr>
        <p:spPr>
          <a:xfrm>
            <a:off x="1809144" y="319176"/>
            <a:ext cx="2721429" cy="369332"/>
          </a:xfrm>
          <a:prstGeom prst="rect">
            <a:avLst/>
          </a:prstGeom>
          <a:noFill/>
        </p:spPr>
        <p:txBody>
          <a:bodyPr wrap="square" rtlCol="0">
            <a:spAutoFit/>
          </a:bodyPr>
          <a:lstStyle/>
          <a:p>
            <a:r>
              <a:rPr lang="en-GB" dirty="0"/>
              <a:t>Methodology Poster</a:t>
            </a:r>
          </a:p>
        </p:txBody>
      </p:sp>
      <p:pic>
        <p:nvPicPr>
          <p:cNvPr id="3" name="Picture 2">
            <a:extLst>
              <a:ext uri="{FF2B5EF4-FFF2-40B4-BE49-F238E27FC236}">
                <a16:creationId xmlns:a16="http://schemas.microsoft.com/office/drawing/2014/main" id="{EA3E19F3-E2D0-9FE4-AE3A-58F65D6BA964}"/>
              </a:ext>
            </a:extLst>
          </p:cNvPr>
          <p:cNvPicPr>
            <a:picLocks noChangeAspect="1"/>
          </p:cNvPicPr>
          <p:nvPr/>
        </p:nvPicPr>
        <p:blipFill>
          <a:blip r:embed="rId2"/>
          <a:stretch>
            <a:fillRect/>
          </a:stretch>
        </p:blipFill>
        <p:spPr>
          <a:xfrm>
            <a:off x="4432852" y="2570692"/>
            <a:ext cx="2094186" cy="1750107"/>
          </a:xfrm>
          <a:prstGeom prst="rect">
            <a:avLst/>
          </a:prstGeom>
        </p:spPr>
      </p:pic>
      <p:sp>
        <p:nvSpPr>
          <p:cNvPr id="6" name="Arrow: Left 5">
            <a:extLst>
              <a:ext uri="{FF2B5EF4-FFF2-40B4-BE49-F238E27FC236}">
                <a16:creationId xmlns:a16="http://schemas.microsoft.com/office/drawing/2014/main" id="{B6A29ADD-9774-B263-F716-3F233CFDAFDE}"/>
              </a:ext>
            </a:extLst>
          </p:cNvPr>
          <p:cNvSpPr/>
          <p:nvPr/>
        </p:nvSpPr>
        <p:spPr>
          <a:xfrm rot="19970446">
            <a:off x="5870176" y="2308771"/>
            <a:ext cx="827682" cy="252428"/>
          </a:xfrm>
          <a:prstGeom prst="lef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89751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Rounded Corners 21">
            <a:extLst>
              <a:ext uri="{FF2B5EF4-FFF2-40B4-BE49-F238E27FC236}">
                <a16:creationId xmlns:a16="http://schemas.microsoft.com/office/drawing/2014/main" id="{2FF3162C-4906-BBAF-5A59-A06E9E23EEAE}"/>
              </a:ext>
            </a:extLst>
          </p:cNvPr>
          <p:cNvSpPr/>
          <p:nvPr/>
        </p:nvSpPr>
        <p:spPr>
          <a:xfrm>
            <a:off x="387804" y="4364730"/>
            <a:ext cx="4173310" cy="2300784"/>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BAEAACE4-EE25-DA03-C392-E30CF501B4DC}"/>
              </a:ext>
            </a:extLst>
          </p:cNvPr>
          <p:cNvSpPr/>
          <p:nvPr/>
        </p:nvSpPr>
        <p:spPr>
          <a:xfrm>
            <a:off x="4853668" y="4474144"/>
            <a:ext cx="7173686" cy="2300784"/>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BA75F677-67DD-31DA-BFDC-E755CECB8C03}"/>
              </a:ext>
            </a:extLst>
          </p:cNvPr>
          <p:cNvSpPr/>
          <p:nvPr/>
        </p:nvSpPr>
        <p:spPr>
          <a:xfrm>
            <a:off x="110981" y="98331"/>
            <a:ext cx="7592003" cy="3963674"/>
          </a:xfrm>
          <a:prstGeom prst="roundRect">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D133F90C-DCB5-5092-89E9-575156DD7D81}"/>
              </a:ext>
            </a:extLst>
          </p:cNvPr>
          <p:cNvSpPr txBox="1"/>
          <p:nvPr/>
        </p:nvSpPr>
        <p:spPr>
          <a:xfrm>
            <a:off x="481511" y="4624262"/>
            <a:ext cx="3891642" cy="1908215"/>
          </a:xfrm>
          <a:prstGeom prst="rect">
            <a:avLst/>
          </a:prstGeom>
          <a:noFill/>
        </p:spPr>
        <p:txBody>
          <a:bodyPr wrap="square">
            <a:spAutoFit/>
          </a:bodyPr>
          <a:lstStyle/>
          <a:p>
            <a:pPr>
              <a:spcAft>
                <a:spcPts val="600"/>
              </a:spcAft>
            </a:pPr>
            <a:r>
              <a:rPr lang="en-GB" sz="1100" dirty="0">
                <a:latin typeface="Arial" panose="020B0604020202020204" pitchFamily="34" charset="0"/>
                <a:cs typeface="Arial" panose="020B0604020202020204" pitchFamily="34" charset="0"/>
              </a:rPr>
              <a:t>06 Inclusion Criteria</a:t>
            </a:r>
          </a:p>
          <a:p>
            <a:pPr>
              <a:spcAft>
                <a:spcPts val="600"/>
              </a:spcAft>
            </a:pPr>
            <a:r>
              <a:rPr lang="en-GB" sz="1100" dirty="0">
                <a:latin typeface="Arial" panose="020B0604020202020204" pitchFamily="34" charset="0"/>
                <a:cs typeface="Arial" panose="020B0604020202020204" pitchFamily="34" charset="0"/>
              </a:rPr>
              <a:t>Peer-reviewed journal articles</a:t>
            </a:r>
          </a:p>
          <a:p>
            <a:pPr>
              <a:spcAft>
                <a:spcPts val="600"/>
              </a:spcAft>
            </a:pPr>
            <a:r>
              <a:rPr lang="en-GB" sz="1100" dirty="0">
                <a:latin typeface="Arial" panose="020B0604020202020204" pitchFamily="34" charset="0"/>
                <a:cs typeface="Arial" panose="020B0604020202020204" pitchFamily="34" charset="0"/>
              </a:rPr>
              <a:t>Published within last 10 years (unless foundational)</a:t>
            </a:r>
          </a:p>
          <a:p>
            <a:pPr>
              <a:spcAft>
                <a:spcPts val="600"/>
              </a:spcAft>
            </a:pPr>
            <a:r>
              <a:rPr lang="en-GB" sz="1100" dirty="0">
                <a:latin typeface="Arial" panose="020B0604020202020204" pitchFamily="34" charset="0"/>
                <a:cs typeface="Arial" panose="020B0604020202020204" pitchFamily="34" charset="0"/>
              </a:rPr>
              <a:t>Research focusing on adults under 65</a:t>
            </a:r>
          </a:p>
          <a:p>
            <a:pPr>
              <a:spcAft>
                <a:spcPts val="600"/>
              </a:spcAft>
            </a:pPr>
            <a:r>
              <a:rPr lang="en-GB" sz="1100" dirty="0">
                <a:latin typeface="Arial" panose="020B0604020202020204" pitchFamily="34" charset="0"/>
                <a:cs typeface="Arial" panose="020B0604020202020204" pitchFamily="34" charset="0"/>
              </a:rPr>
              <a:t>UK or European studies</a:t>
            </a:r>
          </a:p>
          <a:p>
            <a:pPr>
              <a:spcAft>
                <a:spcPts val="600"/>
              </a:spcAft>
            </a:pPr>
            <a:r>
              <a:rPr lang="en-GB" sz="1100" dirty="0">
                <a:latin typeface="Arial" panose="020B0604020202020204" pitchFamily="34" charset="0"/>
                <a:cs typeface="Arial" panose="020B0604020202020204" pitchFamily="34" charset="0"/>
              </a:rPr>
              <a:t>Fully accessible full-text articles</a:t>
            </a:r>
          </a:p>
          <a:p>
            <a:pPr>
              <a:spcAft>
                <a:spcPts val="600"/>
              </a:spcAft>
            </a:pPr>
            <a:r>
              <a:rPr lang="en-GB" sz="1100" dirty="0">
                <a:latin typeface="Arial" panose="020B0604020202020204" pitchFamily="34" charset="0"/>
                <a:cs typeface="Arial" panose="020B0604020202020204" pitchFamily="34" charset="0"/>
              </a:rPr>
              <a:t>Quantitative, qualitative, or systematic reviews (Jones et al., 2015).</a:t>
            </a:r>
          </a:p>
        </p:txBody>
      </p:sp>
      <p:sp>
        <p:nvSpPr>
          <p:cNvPr id="14" name="TextBox 13">
            <a:extLst>
              <a:ext uri="{FF2B5EF4-FFF2-40B4-BE49-F238E27FC236}">
                <a16:creationId xmlns:a16="http://schemas.microsoft.com/office/drawing/2014/main" id="{FE45B1D1-2FDA-C4D9-9305-D3D4071F98CB}"/>
              </a:ext>
            </a:extLst>
          </p:cNvPr>
          <p:cNvSpPr txBox="1"/>
          <p:nvPr/>
        </p:nvSpPr>
        <p:spPr>
          <a:xfrm>
            <a:off x="2587287" y="154047"/>
            <a:ext cx="3676648" cy="507831"/>
          </a:xfrm>
          <a:prstGeom prst="rect">
            <a:avLst/>
          </a:prstGeom>
          <a:noFill/>
        </p:spPr>
        <p:txBody>
          <a:bodyPr wrap="square">
            <a:spAutoFit/>
          </a:bodyPr>
          <a:lstStyle/>
          <a:p>
            <a:pPr>
              <a:spcAft>
                <a:spcPts val="600"/>
              </a:spcAft>
              <a:buNone/>
            </a:pPr>
            <a:r>
              <a:rPr lang="en-GB" sz="1100" b="1" dirty="0">
                <a:latin typeface="Arial" panose="020B0604020202020204" pitchFamily="34" charset="0"/>
                <a:cs typeface="Arial" panose="020B0604020202020204" pitchFamily="34" charset="0"/>
              </a:rPr>
              <a:t>05 Research Validation and Analysis</a:t>
            </a:r>
          </a:p>
          <a:p>
            <a:pPr>
              <a:spcAft>
                <a:spcPts val="600"/>
              </a:spcAft>
              <a:buNone/>
            </a:pPr>
            <a:endParaRPr lang="en-GB" sz="1100" b="1" dirty="0">
              <a:highlight>
                <a:srgbClr val="FFFF00"/>
              </a:highlight>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886C364-2C69-C852-646A-24D03598D0D2}"/>
              </a:ext>
            </a:extLst>
          </p:cNvPr>
          <p:cNvSpPr txBox="1"/>
          <p:nvPr/>
        </p:nvSpPr>
        <p:spPr>
          <a:xfrm>
            <a:off x="5361214" y="4578096"/>
            <a:ext cx="6760029" cy="2000548"/>
          </a:xfrm>
          <a:prstGeom prst="rect">
            <a:avLst/>
          </a:prstGeom>
          <a:noFill/>
        </p:spPr>
        <p:txBody>
          <a:bodyPr wrap="square">
            <a:spAutoFit/>
          </a:bodyPr>
          <a:lstStyle/>
          <a:p>
            <a:pPr>
              <a:spcAft>
                <a:spcPts val="600"/>
              </a:spcAft>
              <a:buNone/>
            </a:pPr>
            <a:r>
              <a:rPr lang="en-GB" sz="1100" b="1" dirty="0">
                <a:latin typeface="Arial" panose="020B0604020202020204" pitchFamily="34" charset="0"/>
                <a:cs typeface="Arial" panose="020B0604020202020204" pitchFamily="34" charset="0"/>
              </a:rPr>
              <a:t>08 Ethical Considerations</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Secondary Research Only:</a:t>
            </a:r>
            <a:r>
              <a:rPr lang="en-GB" sz="1100" dirty="0">
                <a:latin typeface="Arial" panose="020B0604020202020204" pitchFamily="34" charset="0"/>
                <a:cs typeface="Arial" panose="020B0604020202020204" pitchFamily="34" charset="0"/>
              </a:rPr>
              <a:t> No primary data collected; ethical responsibility maintained throughout.</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Respect for Intellectual Property:</a:t>
            </a:r>
            <a:r>
              <a:rPr lang="en-GB" sz="1100" dirty="0">
                <a:latin typeface="Arial" panose="020B0604020202020204" pitchFamily="34" charset="0"/>
                <a:cs typeface="Arial" panose="020B0604020202020204" pitchFamily="34" charset="0"/>
              </a:rPr>
              <a:t> All sources cited using Harvard referencing; plagiarism avoided.</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Data Integrity and Reliability:</a:t>
            </a:r>
            <a:r>
              <a:rPr lang="en-GB" sz="1100" dirty="0">
                <a:latin typeface="Arial" panose="020B0604020202020204" pitchFamily="34" charset="0"/>
                <a:cs typeface="Arial" panose="020B0604020202020204" pitchFamily="34" charset="0"/>
              </a:rPr>
              <a:t> Sources evaluated using the CRAAP test to ensure credibility and accuracy; no selective reporting.</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Compliance with Regulations:</a:t>
            </a:r>
            <a:r>
              <a:rPr lang="en-GB" sz="1100" dirty="0">
                <a:latin typeface="Arial" panose="020B0604020202020204" pitchFamily="34" charset="0"/>
                <a:cs typeface="Arial" panose="020B0604020202020204" pitchFamily="34" charset="0"/>
              </a:rPr>
              <a:t> Followed institutional guidelines and data protection principles (e.g., GDPR awareness).</a:t>
            </a:r>
          </a:p>
          <a:p>
            <a:pPr>
              <a:spcAft>
                <a:spcPts val="600"/>
              </a:spcAft>
              <a:buFont typeface="Arial" panose="020B0604020202020204" pitchFamily="34" charset="0"/>
              <a:buChar char="•"/>
            </a:pPr>
            <a:r>
              <a:rPr lang="en-GB" sz="1100" b="1" dirty="0">
                <a:latin typeface="Arial" panose="020B0604020202020204" pitchFamily="34" charset="0"/>
                <a:cs typeface="Arial" panose="020B0604020202020204" pitchFamily="34" charset="0"/>
              </a:rPr>
              <a:t>Transparency:</a:t>
            </a:r>
            <a:r>
              <a:rPr lang="en-GB" sz="1100" dirty="0">
                <a:latin typeface="Arial" panose="020B0604020202020204" pitchFamily="34" charset="0"/>
                <a:cs typeface="Arial" panose="020B0604020202020204" pitchFamily="34" charset="0"/>
              </a:rPr>
              <a:t> Search strategy, inclusion/exclusion criteria, and thematic analysis clearly documented for accountability and replicability</a:t>
            </a:r>
            <a:r>
              <a:rPr lang="de-DE" sz="11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(University of St Andrews, 2025).</a:t>
            </a:r>
          </a:p>
        </p:txBody>
      </p:sp>
      <p:graphicFrame>
        <p:nvGraphicFramePr>
          <p:cNvPr id="18" name="TextBox 6">
            <a:extLst>
              <a:ext uri="{FF2B5EF4-FFF2-40B4-BE49-F238E27FC236}">
                <a16:creationId xmlns:a16="http://schemas.microsoft.com/office/drawing/2014/main" id="{B0B61ED1-8CDE-D1CB-3E97-82E30F22C8B3}"/>
              </a:ext>
            </a:extLst>
          </p:cNvPr>
          <p:cNvGraphicFramePr/>
          <p:nvPr>
            <p:extLst>
              <p:ext uri="{D42A27DB-BD31-4B8C-83A1-F6EECF244321}">
                <p14:modId xmlns:p14="http://schemas.microsoft.com/office/powerpoint/2010/main" val="1094672504"/>
              </p:ext>
            </p:extLst>
          </p:nvPr>
        </p:nvGraphicFramePr>
        <p:xfrm>
          <a:off x="7823806" y="115845"/>
          <a:ext cx="4368194"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1">
            <a:extLst>
              <a:ext uri="{FF2B5EF4-FFF2-40B4-BE49-F238E27FC236}">
                <a16:creationId xmlns:a16="http://schemas.microsoft.com/office/drawing/2014/main" id="{439D995E-2C87-7B62-246B-87D342058F95}"/>
              </a:ext>
            </a:extLst>
          </p:cNvPr>
          <p:cNvSpPr>
            <a:spLocks noChangeArrowheads="1"/>
          </p:cNvSpPr>
          <p:nvPr/>
        </p:nvSpPr>
        <p:spPr bwMode="auto">
          <a:xfrm>
            <a:off x="292977" y="407962"/>
            <a:ext cx="4080176"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00" b="1" i="0" u="none" strike="noStrike" cap="none" normalizeH="0" baseline="0" dirty="0">
                <a:ln>
                  <a:noFill/>
                </a:ln>
                <a:solidFill>
                  <a:schemeClr val="tx1"/>
                </a:solidFill>
                <a:effectLst/>
                <a:latin typeface="Arial" panose="020B0604020202020204" pitchFamily="34" charset="0"/>
              </a:rPr>
              <a:t>Research validation approach</a:t>
            </a:r>
            <a:endParaRPr kumimoji="0" lang="en-US" altLang="en-US"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Applied the CRAAP Test: Currency, Relevance, Authority, Accuracy, Purpose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Ensured articles were recent, directly related to YOD/alcohol/deprivation,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academically credible, methodologically clear, and objective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Importance</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Reduces bias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Maintains academic integrity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Strengthens reliability of findings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Limitation</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May exclude older foundational studies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Dependent on quality of existing research (Muir,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a:extLst>
              <a:ext uri="{FF2B5EF4-FFF2-40B4-BE49-F238E27FC236}">
                <a16:creationId xmlns:a16="http://schemas.microsoft.com/office/drawing/2014/main" id="{B343A0BC-2481-A484-7B2F-D125640A0FBD}"/>
              </a:ext>
            </a:extLst>
          </p:cNvPr>
          <p:cNvSpPr>
            <a:spLocks noChangeArrowheads="1"/>
          </p:cNvSpPr>
          <p:nvPr/>
        </p:nvSpPr>
        <p:spPr bwMode="auto">
          <a:xfrm>
            <a:off x="4425611" y="507926"/>
            <a:ext cx="3089143"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 Analysis Data familiarization </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Full reading of selected articles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Highlighted recurring ideas and key terms (e.g., alcohol-related neurotoxicity,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health inequality, early-age risk factors, diagnostic challenges,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 social determinants of disease)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1" i="0" u="none" strike="noStrike" cap="none" normalizeH="0" baseline="0" dirty="0">
                <a:ln>
                  <a:noFill/>
                </a:ln>
                <a:solidFill>
                  <a:schemeClr val="tx1"/>
                </a:solidFill>
                <a:effectLst/>
                <a:latin typeface="Arial" panose="020B0604020202020204" pitchFamily="34" charset="0"/>
              </a:rPr>
              <a:t>Initial coding</a:t>
            </a: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Labelled significant concepts across studies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solidFill>
                  <a:schemeClr val="tx1"/>
                </a:solidFill>
                <a:effectLst/>
                <a:latin typeface="Arial" panose="020B0604020202020204" pitchFamily="34" charset="0"/>
              </a:rPr>
              <a:t>Developed descriptive codes reflecting core issues (Hendriks et al., 2023)</a:t>
            </a:r>
          </a:p>
          <a:p>
            <a:r>
              <a:rPr lang="en-GB" sz="1100" b="1" dirty="0"/>
              <a:t>Theme development</a:t>
            </a:r>
            <a:endParaRPr lang="en-GB" sz="1100" dirty="0"/>
          </a:p>
          <a:p>
            <a:pPr marL="171450" indent="-171450">
              <a:buFont typeface="Wingdings" panose="05000000000000000000" pitchFamily="2" charset="2"/>
              <a:buChar char="§"/>
            </a:pPr>
            <a:r>
              <a:rPr lang="en-GB" sz="1100" dirty="0"/>
              <a:t>Grouped related codes into broader themes aligned with the research question</a:t>
            </a:r>
          </a:p>
          <a:p>
            <a:pPr marL="171450" indent="-171450">
              <a:buFont typeface="Wingdings" panose="05000000000000000000" pitchFamily="2" charset="2"/>
              <a:buChar char="§"/>
            </a:pPr>
            <a:r>
              <a:rPr lang="en-GB" sz="1100" dirty="0"/>
              <a:t>Alcohol-related risks</a:t>
            </a:r>
          </a:p>
          <a:p>
            <a:pPr marL="171450" indent="-171450">
              <a:buFont typeface="Wingdings" panose="05000000000000000000" pitchFamily="2" charset="2"/>
              <a:buChar char="§"/>
            </a:pPr>
            <a:r>
              <a:rPr lang="en-GB" sz="1100" dirty="0"/>
              <a:t>Socioeconomic deprivation</a:t>
            </a:r>
          </a:p>
          <a:p>
            <a:pPr marL="171450" indent="-171450">
              <a:buFont typeface="Wingdings" panose="05000000000000000000" pitchFamily="2" charset="2"/>
              <a:buChar char="§"/>
            </a:pPr>
            <a:r>
              <a:rPr lang="en-GB" sz="1100" dirty="0"/>
              <a:t>Lifestyle factors and dementia risk (Ye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 name="Picture 1">
            <a:extLst>
              <a:ext uri="{FF2B5EF4-FFF2-40B4-BE49-F238E27FC236}">
                <a16:creationId xmlns:a16="http://schemas.microsoft.com/office/drawing/2014/main" id="{BE9D670C-0B68-76B9-52D3-48656114EA84}"/>
              </a:ext>
            </a:extLst>
          </p:cNvPr>
          <p:cNvPicPr>
            <a:picLocks noChangeAspect="1"/>
          </p:cNvPicPr>
          <p:nvPr/>
        </p:nvPicPr>
        <p:blipFill>
          <a:blip r:embed="rId8"/>
          <a:stretch>
            <a:fillRect/>
          </a:stretch>
        </p:blipFill>
        <p:spPr>
          <a:xfrm>
            <a:off x="628872" y="2840397"/>
            <a:ext cx="3333527" cy="1666888"/>
          </a:xfrm>
          <a:prstGeom prst="rect">
            <a:avLst/>
          </a:prstGeom>
        </p:spPr>
      </p:pic>
      <p:sp>
        <p:nvSpPr>
          <p:cNvPr id="8" name="TextBox 7">
            <a:extLst>
              <a:ext uri="{FF2B5EF4-FFF2-40B4-BE49-F238E27FC236}">
                <a16:creationId xmlns:a16="http://schemas.microsoft.com/office/drawing/2014/main" id="{2817A8F7-2286-FEDF-B181-0F47546BE251}"/>
              </a:ext>
            </a:extLst>
          </p:cNvPr>
          <p:cNvSpPr txBox="1"/>
          <p:nvPr/>
        </p:nvSpPr>
        <p:spPr>
          <a:xfrm>
            <a:off x="3906983" y="3574473"/>
            <a:ext cx="1385453" cy="261610"/>
          </a:xfrm>
          <a:prstGeom prst="rect">
            <a:avLst/>
          </a:prstGeom>
          <a:noFill/>
        </p:spPr>
        <p:txBody>
          <a:bodyPr wrap="square">
            <a:spAutoFit/>
          </a:bodyPr>
          <a:lstStyle/>
          <a:p>
            <a:r>
              <a:rPr lang="en-GB" sz="1100" dirty="0"/>
              <a:t>(Sing et al., 2026)</a:t>
            </a:r>
          </a:p>
        </p:txBody>
      </p:sp>
    </p:spTree>
    <p:extLst>
      <p:ext uri="{BB962C8B-B14F-4D97-AF65-F5344CB8AC3E}">
        <p14:creationId xmlns:p14="http://schemas.microsoft.com/office/powerpoint/2010/main" val="2415358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1F8F99-7B47-A514-75BC-997B5D167057}"/>
              </a:ext>
            </a:extLst>
          </p:cNvPr>
          <p:cNvSpPr txBox="1"/>
          <p:nvPr/>
        </p:nvSpPr>
        <p:spPr>
          <a:xfrm>
            <a:off x="212271" y="335845"/>
            <a:ext cx="11767457" cy="6186309"/>
          </a:xfrm>
          <a:prstGeom prst="rect">
            <a:avLst/>
          </a:prstGeom>
          <a:noFill/>
        </p:spPr>
        <p:txBody>
          <a:bodyPr wrap="square">
            <a:spAutoFit/>
          </a:bodyPr>
          <a:lstStyle/>
          <a:p>
            <a:endParaRPr lang="en-GB" sz="1100" dirty="0"/>
          </a:p>
          <a:p>
            <a:r>
              <a:rPr lang="en-GB" sz="1200" b="1" u="sng" dirty="0"/>
              <a:t>References List </a:t>
            </a:r>
          </a:p>
          <a:p>
            <a:endParaRPr lang="en-GB" sz="1100" dirty="0"/>
          </a:p>
          <a:p>
            <a:r>
              <a:rPr lang="en-GB" sz="1100" dirty="0"/>
              <a:t>Hendriks, S., Ranson, J. M., Peetoom, K., Lourida, I., Tai, X. Y., de </a:t>
            </a:r>
            <a:r>
              <a:rPr lang="en-GB" sz="1100" dirty="0" err="1"/>
              <a:t>Vugt</a:t>
            </a:r>
            <a:r>
              <a:rPr lang="en-GB" sz="1100" dirty="0"/>
              <a:t>, M., Llewellyn, D. J. and Köhler, S. (2023) ‘Risk factors for young onset dementia in the UK Biobank’, JAMA Neurology, 81(2), pp. 134–142. doi:10.1001/jamaneurol.2023.4929. Available at: https://pubmed.ncbi.nlm.nih.gov/38147328/ (Accessed: 16 March 2026).</a:t>
            </a:r>
          </a:p>
          <a:p>
            <a:endParaRPr lang="en-GB" sz="1100" dirty="0"/>
          </a:p>
          <a:p>
            <a:r>
              <a:rPr lang="en-GB" sz="1100" dirty="0"/>
              <a:t>Hendriks, S., Ranson, J.M., Peetoom, K., Lourida, I., Tai, X.Y., de Vugt, M., Llewellyn, D.J. &amp; Köhler, S., (2024) ‘Risk Factors for Young-Onset Dementia in the UK Biobank’, JAMA Neurology. Available at: https://jamanetwork.com/journals/jamaneurology/fullarticle/2813439 (Accessed: 12 March 2026).</a:t>
            </a:r>
          </a:p>
          <a:p>
            <a:endParaRPr lang="en-GB" sz="1100" dirty="0"/>
          </a:p>
          <a:p>
            <a:r>
              <a:rPr lang="en-GB" sz="1100" dirty="0"/>
              <a:t>Jones, L., Bates, G., McCoy, E. and Bellis, M.A. (2015) ‘Relationship between alcohol-attributable disease and socioeconomic status, and the role of alcohol consumption in this relationship: a systematic review and meta-analysis’, BMC Public Health, 15(1). Available at: https://doi.org/10.1186/s12889-015-1720-7. (Accessed: 10 March 2026).</a:t>
            </a:r>
          </a:p>
          <a:p>
            <a:endParaRPr lang="en-GB" sz="1100" dirty="0"/>
          </a:p>
          <a:p>
            <a:r>
              <a:rPr lang="en-GB" sz="1100" dirty="0"/>
              <a:t>Li, R., Xie, J., Pan, A., Liu, S., Chen, J. and Liu, G., (2023) ‘Associations of socioeconomic status and healthy lifestyle with incident early-onset and late-onset dementia: a prospective cohort study’, Lancet Healthy Longevity, 4(12):e693-e702. Available at: https://pubmed.ncbi.nlm.nih.gov/38042162/ (Accessed: 05 March 2026).</a:t>
            </a:r>
          </a:p>
          <a:p>
            <a:endParaRPr lang="en-GB" sz="1100" dirty="0"/>
          </a:p>
          <a:p>
            <a:r>
              <a:rPr lang="en-GB" sz="1100" dirty="0"/>
              <a:t> Muir, A. (2024) 1.4  ‘Evaluating and Citing Sources. Pressbooks.pub’, Available at: </a:t>
            </a:r>
            <a:r>
              <a:rPr lang="en-GB" sz="1100" dirty="0">
                <a:hlinkClick r:id="rId2"/>
              </a:rPr>
              <a:t>https://openwa.pressbooks.pub/tccabe74bio/chapter/1-4-evaluating-and-citing-sources/</a:t>
            </a:r>
            <a:r>
              <a:rPr lang="en-GB" sz="1100" dirty="0"/>
              <a:t> (Accessed: 14 March 2026).</a:t>
            </a:r>
          </a:p>
          <a:p>
            <a:endParaRPr lang="en-GB" sz="1100" dirty="0"/>
          </a:p>
          <a:p>
            <a:r>
              <a:rPr lang="en-GB" sz="1100" dirty="0"/>
              <a:t>Probst, C., Lange, S., Kilian, C., Saul, C. and Rehm, J. (2021) ‘The dose-response relationship between socioeconomic deprivation and alcohol-attributable mortality risk—a systematic review and meta-analysis’, BMC Medicine, 19(1). Available at https://doi.org/10.1186/s12916-021-02132-z. (Accessed: 09 March 2026).</a:t>
            </a:r>
          </a:p>
          <a:p>
            <a:endParaRPr lang="en-GB" sz="1100" dirty="0"/>
          </a:p>
          <a:p>
            <a:r>
              <a:rPr lang="en-GB" sz="1100" dirty="0"/>
              <a:t>Rizzi, L., Devine, S., Andrews, R. and Llewellyn, D.J., (2025) ‘Identifying risk factors of young-onset dementia and evaluating evidence hierarchy: a meta-analysis and umbrella review’, Journal of Clinical Epidemiology. Available at: https://pubmed.ncbi.nlm.nih.gov/41478824/ (Accessed: 02 March 2026).</a:t>
            </a:r>
          </a:p>
          <a:p>
            <a:endParaRPr lang="en-GB" sz="1100" dirty="0"/>
          </a:p>
          <a:p>
            <a:r>
              <a:rPr lang="en-GB" sz="1100" dirty="0"/>
              <a:t>Roberts, K., Dowell, A. and Nie, J.B. (2019) ‘Attempting rigour and replicability in thematic analysis of qualitative research data; a case study of codebook development’, BMC Medical Research Methodology, 19, Article 66. Available at: https://doi.org/10.1186/s12874-019-0707-y (Accessed: 10 March 2026).</a:t>
            </a:r>
          </a:p>
          <a:p>
            <a:endParaRPr lang="en-GB" sz="1100" dirty="0"/>
          </a:p>
          <a:p>
            <a:r>
              <a:rPr lang="en-GB" sz="1100" dirty="0"/>
              <a:t>Sing, J., Karen, Han, J.Y. and Fung, F.M. (2026) ‘Integrating the CRAAP Framework to Support Critical Thinking and Information Literacy’, Journal of Chemical Education. Available at https://doi.org/10.1021/acs.jchemed.5c00624. (Accessed: 14 March 2026).</a:t>
            </a:r>
          </a:p>
          <a:p>
            <a:endParaRPr lang="en-GB" sz="1100" dirty="0"/>
          </a:p>
          <a:p>
            <a:r>
              <a:rPr lang="en-GB" sz="1100" dirty="0"/>
              <a:t>University of St Andrews (2025) ‘Secondary Data - Research - University of St Andrews. www.st-andrews.ac.uk’, Available at: https://www.st-andrews.ac.uk/research/integrity-ethics/humans/ethical-guidance/secondary-data/. (Accessed: 08 March 2026).</a:t>
            </a:r>
          </a:p>
          <a:p>
            <a:endParaRPr lang="en-GB" sz="1100" dirty="0"/>
          </a:p>
          <a:p>
            <a:r>
              <a:rPr lang="en-GB" sz="1100" dirty="0"/>
              <a:t>Ye, K.X., Sun, L., Wang, L., Khoo, A.L.Y., Lim, K.X., Lu, G., Yu, L., Li, C., Maier, A.B. and Feng, L. (2023) ‘The role of lifestyle factors in cognitive health and dementia in oldest-old: a systematic review’, Neuroscience &amp; Biobehavioral Reviews, 152, 105286. Available at: https://doi.org/10.1016/j.neubiorev.2023.105286 (Accessed: 14 March 2026).</a:t>
            </a:r>
          </a:p>
        </p:txBody>
      </p:sp>
    </p:spTree>
    <p:extLst>
      <p:ext uri="{BB962C8B-B14F-4D97-AF65-F5344CB8AC3E}">
        <p14:creationId xmlns:p14="http://schemas.microsoft.com/office/powerpoint/2010/main" val="2068035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380</TotalTime>
  <Words>1659</Words>
  <Application>Microsoft Office PowerPoint</Application>
  <PresentationFormat>Widescreen</PresentationFormat>
  <Paragraphs>118</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Zak Begum</dc:creator>
  <cp:lastModifiedBy>Zak Begum</cp:lastModifiedBy>
  <cp:revision>3</cp:revision>
  <dcterms:created xsi:type="dcterms:W3CDTF">2026-02-24T09:08:03Z</dcterms:created>
  <dcterms:modified xsi:type="dcterms:W3CDTF">2026-03-24T13:16:40Z</dcterms:modified>
</cp:coreProperties>
</file>