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2"/>
  </p:notesMasterIdLst>
  <p:sldIdLst>
    <p:sldId id="256" r:id="rId2"/>
    <p:sldId id="257" r:id="rId3"/>
    <p:sldId id="262" r:id="rId4"/>
    <p:sldId id="258" r:id="rId5"/>
    <p:sldId id="259" r:id="rId6"/>
    <p:sldId id="260" r:id="rId7"/>
    <p:sldId id="261" r:id="rId8"/>
    <p:sldId id="263" r:id="rId9"/>
    <p:sldId id="264" r:id="rId10"/>
    <p:sldId id="265" r:id="rId11"/>
  </p:sldIdLst>
  <p:sldSz cx="9144000" cy="5143500" type="screen16x9"/>
  <p:notesSz cx="5143500" cy="9144000"/>
  <p:embeddedFontLst>
    <p:embeddedFont>
      <p:font typeface="Marcellus" panose="020E0602050203020307" charset="0"/>
      <p:regular r:id="rId13"/>
    </p:embeddedFont>
    <p:embeddedFont>
      <p:font typeface="Montserrat" pitchFamily="2" charset="0"/>
      <p:regular r:id="rId14"/>
      <p:bold r:id="rId15"/>
      <p:italic r:id="rId16"/>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varScale="1">
        <p:scale>
          <a:sx n="78" d="100"/>
          <a:sy n="78"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font" Target="fonts/font1.fntdata"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font" Target="fonts/font4.fntdata"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font" Target="fonts/font3.fntdata"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font" Target="fonts/font2.fntdata"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52611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DEC8AB"/>
          </a:solidFill>
          <a:ln/>
        </p:spPr>
      </p:sp>
      <p:sp>
        <p:nvSpPr>
          <p:cNvPr id="3" name="Shape 1"/>
          <p:cNvSpPr/>
          <p:nvPr/>
        </p:nvSpPr>
        <p:spPr>
          <a:xfrm>
            <a:off x="0" y="0"/>
            <a:ext cx="9144000" cy="5143500"/>
          </a:xfrm>
          <a:prstGeom prst="rect">
            <a:avLst/>
          </a:prstGeom>
          <a:solidFill>
            <a:srgbClr val="FFFFF4">
              <a:alpha val="95000"/>
            </a:srgbClr>
          </a:solidFill>
          <a:ln/>
        </p:spPr>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2.xml" /><Relationship Id="rId4" Type="http://schemas.openxmlformats.org/officeDocument/2006/relationships/image" Target="../media/image4.svg"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svg" /><Relationship Id="rId2" Type="http://schemas.openxmlformats.org/officeDocument/2006/relationships/notesSlide" Target="../notesSlides/notesSlide5.xml" /><Relationship Id="rId1" Type="http://schemas.openxmlformats.org/officeDocument/2006/relationships/slideLayout" Target="../slideLayouts/slideLayout2.xml" /><Relationship Id="rId5" Type="http://schemas.openxmlformats.org/officeDocument/2006/relationships/image" Target="../media/image7.svg" /><Relationship Id="rId4" Type="http://schemas.openxmlformats.org/officeDocument/2006/relationships/image" Target="../media/image6.svg" /></Relationships>
</file>

<file path=ppt/slides/_rels/slide6.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6.xml" /><Relationship Id="rId1" Type="http://schemas.openxmlformats.org/officeDocument/2006/relationships/slideLayout" Target="../slideLayouts/slideLayout2.xml" /><Relationship Id="rId4" Type="http://schemas.openxmlformats.org/officeDocument/2006/relationships/image" Target="../media/image9.svg"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8.xml" /><Relationship Id="rId1" Type="http://schemas.openxmlformats.org/officeDocument/2006/relationships/slideLayout" Target="../slideLayouts/slideLayout2.xml" /><Relationship Id="rId4" Type="http://schemas.openxmlformats.org/officeDocument/2006/relationships/image" Target="../media/image11.png" /></Relationships>
</file>

<file path=ppt/slides/_rels/slide9.xml.rels><?xml version="1.0" encoding="UTF-8" standalone="yes"?>
<Relationships xmlns="http://schemas.openxmlformats.org/package/2006/relationships"><Relationship Id="rId3" Type="http://schemas.openxmlformats.org/officeDocument/2006/relationships/image" Target="../media/image12.svg" /><Relationship Id="rId2" Type="http://schemas.openxmlformats.org/officeDocument/2006/relationships/notesSlide" Target="../notesSlides/notesSlide9.xml" /><Relationship Id="rId1" Type="http://schemas.openxmlformats.org/officeDocument/2006/relationships/slideLayout" Target="../slideLayouts/slideLayout2.xml" /><Relationship Id="rId6" Type="http://schemas.openxmlformats.org/officeDocument/2006/relationships/image" Target="../media/image15.svg" /><Relationship Id="rId5" Type="http://schemas.openxmlformats.org/officeDocument/2006/relationships/image" Target="../media/image14.svg" /><Relationship Id="rId4" Type="http://schemas.openxmlformats.org/officeDocument/2006/relationships/image" Target="../media/image13.svg" /></Relationships>
</file>

<file path=ppt/slides/_rels/slide10.xml.rels><?xml version="1.0" encoding="UTF-8" standalone="yes"?>
<Relationships xmlns="http://schemas.openxmlformats.org/package/2006/relationships"><Relationship Id="rId8" Type="http://schemas.openxmlformats.org/officeDocument/2006/relationships/hyperlink" Target="https://www.sciencedirect.com/science/article/pii/S1525505024001616" TargetMode="External" /><Relationship Id="rId13" Type="http://schemas.openxmlformats.org/officeDocument/2006/relationships/hyperlink" Target="https://pmc.ncbi.nlm.nih.gov/articles/PMC8032418/pdf/NEURCLINPRACT2019049122.pdf" TargetMode="External" /><Relationship Id="rId18" Type="http://schemas.openxmlformats.org/officeDocument/2006/relationships/hyperlink" Target="https://www.sciencedirect.com/science/article/pii/S1525505023004419" TargetMode="External" /><Relationship Id="rId3" Type="http://schemas.openxmlformats.org/officeDocument/2006/relationships/hyperlink" Target="https://www.sciencedirect.com/science/article/pii/S1525505021001451" TargetMode="External" /><Relationship Id="rId7" Type="http://schemas.openxmlformats.org/officeDocument/2006/relationships/hyperlink" Target="https://www.frontiersin.org/journals/psychiatry/articles/10.3389/fpsyt.2023.1283983/pdf" TargetMode="External" /><Relationship Id="rId12" Type="http://schemas.openxmlformats.org/officeDocument/2006/relationships/hyperlink" Target="https://www.sciencedirect.com/science/article/pii/S1090379824000096" TargetMode="External" /><Relationship Id="rId17" Type="http://schemas.openxmlformats.org/officeDocument/2006/relationships/hyperlink" Target="https://www.seizure-journal.com/article/S1059-1311(25)00221-3/abstract" TargetMode="External" /><Relationship Id="rId2" Type="http://schemas.openxmlformats.org/officeDocument/2006/relationships/notesSlide" Target="../notesSlides/notesSlide10.xml" /><Relationship Id="rId16" Type="http://schemas.openxmlformats.org/officeDocument/2006/relationships/hyperlink" Target="https://digital.nhs.uk/data-and-information/publications/statistical/adult-psychiatric-morbidity-survey/survey-of-mental-health-and-wellbeing-england-2023-24" TargetMode="External" /><Relationship Id="rId20" Type="http://schemas.openxmlformats.org/officeDocument/2006/relationships/hyperlink" Target="https://www.who.int/news-room/fact-sheets/detail/epilepsy" TargetMode="External" /><Relationship Id="rId1" Type="http://schemas.openxmlformats.org/officeDocument/2006/relationships/slideLayout" Target="../slideLayouts/slideLayout2.xml" /><Relationship Id="rId6" Type="http://schemas.openxmlformats.org/officeDocument/2006/relationships/hyperlink" Target="https://onlinelibrary.wiley.com/doi/pdf/10.1111/epi.18252" TargetMode="External" /><Relationship Id="rId11" Type="http://schemas.openxmlformats.org/officeDocument/2006/relationships/hyperlink" Target="https://www.sciencedirect.com/science/article/pii/S1059131123000778" TargetMode="External" /><Relationship Id="rId5" Type="http://schemas.openxmlformats.org/officeDocument/2006/relationships/hyperlink" Target="https://www.thelancet.com/pdfs/journals/lancet/PIIS0140-6736(23)02791-5.pdf" TargetMode="External" /><Relationship Id="rId15" Type="http://schemas.openxmlformats.org/officeDocument/2006/relationships/hyperlink" Target="https://www.nice.org.uk/guidance/ng217/evidence" TargetMode="External" /><Relationship Id="rId10" Type="http://schemas.openxmlformats.org/officeDocument/2006/relationships/hyperlink" Target="https://www.sciencedirect.com/science/article/pii/S1059131113000599" TargetMode="External" /><Relationship Id="rId19" Type="http://schemas.openxmlformats.org/officeDocument/2006/relationships/hyperlink" Target="https://www.sciencedirect.com/science/article/pii/S1059131123000031" TargetMode="External" /><Relationship Id="rId4" Type="http://schemas.openxmlformats.org/officeDocument/2006/relationships/hyperlink" Target="https://www.sciencedirect.com/science/article/pii/S2589986423000084" TargetMode="External" /><Relationship Id="rId9" Type="http://schemas.openxmlformats.org/officeDocument/2006/relationships/hyperlink" Target="https://www.seizure-journal.com/article/S1059-1311(24)00196-1/fulltext" TargetMode="External" /><Relationship Id="rId14" Type="http://schemas.openxmlformats.org/officeDocument/2006/relationships/hyperlink" Target="https://www.nice.org.uk/guidance/ng217" TargetMode="External" /></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543550" y="0"/>
            <a:ext cx="3600450" cy="5143500"/>
          </a:xfrm>
          <a:prstGeom prst="rect">
            <a:avLst/>
          </a:prstGeom>
        </p:spPr>
      </p:pic>
      <p:sp>
        <p:nvSpPr>
          <p:cNvPr id="3" name="Text 0"/>
          <p:cNvSpPr/>
          <p:nvPr/>
        </p:nvSpPr>
        <p:spPr>
          <a:xfrm>
            <a:off x="496119" y="595238"/>
            <a:ext cx="4722763" cy="1854398"/>
          </a:xfrm>
          <a:prstGeom prst="rect">
            <a:avLst/>
          </a:prstGeom>
          <a:noFill/>
          <a:ln/>
        </p:spPr>
        <p:txBody>
          <a:bodyPr wrap="square" lIns="0" tIns="0" rIns="0" bIns="0" rtlCol="0" anchor="t">
            <a:normAutofit/>
          </a:bodyPr>
          <a:lstStyle/>
          <a:p>
            <a:pPr marL="0" indent="0" algn="l">
              <a:lnSpc>
                <a:spcPct val="108000"/>
              </a:lnSpc>
              <a:buNone/>
            </a:pPr>
            <a:r>
              <a:rPr lang="en-US" sz="2800" dirty="0">
                <a:solidFill>
                  <a:srgbClr val="532418"/>
                </a:solidFill>
                <a:latin typeface="Marcellus" pitchFamily="34" charset="0"/>
                <a:ea typeface="Marcellus" pitchFamily="34" charset="-122"/>
                <a:cs typeface="Marcellus" pitchFamily="34" charset="-120"/>
              </a:rPr>
              <a:t>The Impact of Epilepsy on Mental Wellbeing Among Young Adults (18–25 Years) in the United Kingdom</a:t>
            </a:r>
            <a:endParaRPr lang="en-US" sz="2800" dirty="0"/>
          </a:p>
        </p:txBody>
      </p:sp>
      <p:sp>
        <p:nvSpPr>
          <p:cNvPr id="4" name="Text 1"/>
          <p:cNvSpPr/>
          <p:nvPr/>
        </p:nvSpPr>
        <p:spPr>
          <a:xfrm>
            <a:off x="496119" y="2635672"/>
            <a:ext cx="5179963" cy="161255"/>
          </a:xfrm>
          <a:prstGeom prst="rect">
            <a:avLst/>
          </a:prstGeom>
          <a:noFill/>
          <a:ln/>
        </p:spPr>
        <p:txBody>
          <a:bodyPr wrap="none" lIns="0" tIns="0" rIns="0" bIns="0" rtlCol="0" anchor="t"/>
          <a:lstStyle/>
          <a:p>
            <a:pPr marL="0" indent="0" algn="l">
              <a:lnSpc>
                <a:spcPct val="108000"/>
              </a:lnSpc>
              <a:buNone/>
            </a:pPr>
            <a:r>
              <a:rPr lang="en-US" sz="2000" dirty="0"/>
              <a:t>Name: </a:t>
            </a:r>
            <a:r>
              <a:rPr lang="en-US" sz="2000" dirty="0" err="1"/>
              <a:t>Krishaben</a:t>
            </a:r>
            <a:r>
              <a:rPr lang="en-US" sz="2000" dirty="0"/>
              <a:t> </a:t>
            </a:r>
            <a:r>
              <a:rPr lang="en-US" sz="2000" dirty="0" err="1"/>
              <a:t>Mukshbhai</a:t>
            </a:r>
            <a:r>
              <a:rPr lang="en-US" sz="2000" dirty="0"/>
              <a:t> Ahir</a:t>
            </a:r>
          </a:p>
          <a:p>
            <a:pPr marL="0" indent="0" algn="l">
              <a:lnSpc>
                <a:spcPct val="108000"/>
              </a:lnSpc>
              <a:buNone/>
            </a:pPr>
            <a:r>
              <a:rPr lang="en-US" sz="2000" dirty="0"/>
              <a:t>Student Id: 2527055</a:t>
            </a:r>
          </a:p>
          <a:p>
            <a:pPr marL="0" indent="0" algn="l">
              <a:lnSpc>
                <a:spcPct val="108000"/>
              </a:lnSpc>
              <a:buNone/>
            </a:pPr>
            <a:r>
              <a:rPr lang="en-US" sz="2000" dirty="0"/>
              <a:t>Module Name: Practice Based Research (LCHS70008)</a:t>
            </a:r>
          </a:p>
          <a:p>
            <a:pPr marL="0" indent="0" algn="l">
              <a:lnSpc>
                <a:spcPct val="108000"/>
              </a:lnSpc>
              <a:buNone/>
            </a:pPr>
            <a:r>
              <a:rPr lang="en-US" sz="2000" dirty="0"/>
              <a:t>Instructor: Dr. Zeno Leung</a:t>
            </a:r>
          </a:p>
        </p:txBody>
      </p:sp>
      <p:sp>
        <p:nvSpPr>
          <p:cNvPr id="6" name="Text 3"/>
          <p:cNvSpPr/>
          <p:nvPr/>
        </p:nvSpPr>
        <p:spPr>
          <a:xfrm>
            <a:off x="634380" y="3074715"/>
            <a:ext cx="1783110" cy="231725"/>
          </a:xfrm>
          <a:prstGeom prst="rect">
            <a:avLst/>
          </a:prstGeom>
          <a:noFill/>
          <a:ln/>
        </p:spPr>
        <p:txBody>
          <a:bodyPr wrap="none" lIns="0" tIns="0" rIns="0" bIns="0" rtlCol="0" anchor="t"/>
          <a:lstStyle/>
          <a:p>
            <a:pPr marL="0" indent="0" algn="l">
              <a:lnSpc>
                <a:spcPct val="108000"/>
              </a:lnSpc>
              <a:buNone/>
            </a:pPr>
            <a:endParaRPr lang="en-US" sz="1400" dirty="0">
              <a:solidFill>
                <a:srgbClr val="67534F"/>
              </a:solidFill>
              <a:latin typeface="Marcellus" pitchFamily="34" charset="0"/>
              <a:ea typeface="Marcellus" pitchFamily="34" charset="-122"/>
              <a:cs typeface="Marcellus" pitchFamily="34" charset="-120"/>
            </a:endParaRPr>
          </a:p>
        </p:txBody>
      </p:sp>
      <p:sp>
        <p:nvSpPr>
          <p:cNvPr id="10" name="Text 7"/>
          <p:cNvSpPr/>
          <p:nvPr/>
        </p:nvSpPr>
        <p:spPr>
          <a:xfrm>
            <a:off x="3057748" y="3380854"/>
            <a:ext cx="2022872" cy="161255"/>
          </a:xfrm>
          <a:prstGeom prst="rect">
            <a:avLst/>
          </a:prstGeom>
          <a:noFill/>
          <a:ln/>
        </p:spPr>
        <p:txBody>
          <a:bodyPr wrap="none" lIns="0" tIns="0" rIns="0" bIns="0" rtlCol="0" anchor="t"/>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a:t>
            </a:r>
            <a:endParaRPr lang="en-US" sz="950" dirty="0"/>
          </a:p>
        </p:txBody>
      </p:sp>
      <p:sp>
        <p:nvSpPr>
          <p:cNvPr id="12" name="Text 9"/>
          <p:cNvSpPr/>
          <p:nvPr/>
        </p:nvSpPr>
        <p:spPr>
          <a:xfrm>
            <a:off x="634380" y="3942606"/>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rPr>
              <a:t> </a:t>
            </a:r>
            <a:endParaRPr lang="en-US" sz="1400" dirty="0"/>
          </a:p>
        </p:txBody>
      </p:sp>
      <p:sp>
        <p:nvSpPr>
          <p:cNvPr id="13" name="Text 10"/>
          <p:cNvSpPr/>
          <p:nvPr/>
        </p:nvSpPr>
        <p:spPr>
          <a:xfrm>
            <a:off x="634380" y="4248745"/>
            <a:ext cx="4446240" cy="439044"/>
          </a:xfrm>
          <a:prstGeom prst="rect">
            <a:avLst/>
          </a:prstGeom>
          <a:noFill/>
          <a:ln/>
        </p:spPr>
        <p:txBody>
          <a:bodyPr wrap="none" lIns="0" tIns="0" rIns="0" bIns="0" rtlCol="0" anchor="t"/>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a:t>
            </a:r>
            <a:endParaRPr lang="en-US" sz="9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543550" y="0"/>
            <a:ext cx="3600450" cy="5143500"/>
          </a:xfrm>
          <a:prstGeom prst="rect">
            <a:avLst/>
          </a:prstGeom>
        </p:spPr>
      </p:pic>
      <p:sp>
        <p:nvSpPr>
          <p:cNvPr id="3" name="Text 0"/>
          <p:cNvSpPr/>
          <p:nvPr/>
        </p:nvSpPr>
        <p:spPr>
          <a:xfrm>
            <a:off x="488379" y="370954"/>
            <a:ext cx="4738241" cy="912763"/>
          </a:xfrm>
          <a:prstGeom prst="rect">
            <a:avLst/>
          </a:prstGeom>
          <a:noFill/>
          <a:ln/>
        </p:spPr>
        <p:txBody>
          <a:bodyPr wrap="square" lIns="0" tIns="0" rIns="0" bIns="0" rtlCol="0" anchor="t">
            <a:normAutofit/>
          </a:bodyPr>
          <a:lstStyle/>
          <a:p>
            <a:pPr marL="0" indent="0" algn="l">
              <a:lnSpc>
                <a:spcPct val="108000"/>
              </a:lnSpc>
              <a:buNone/>
            </a:pPr>
            <a:r>
              <a:rPr lang="en-US" sz="2750" dirty="0">
                <a:solidFill>
                  <a:srgbClr val="532418"/>
                </a:solidFill>
                <a:latin typeface="Marcellus" pitchFamily="34" charset="0"/>
                <a:ea typeface="Marcellus" pitchFamily="34" charset="-122"/>
                <a:cs typeface="Marcellus" pitchFamily="34" charset="-120"/>
              </a:rPr>
              <a:t>Prevalence of Epilepsy in the United Kingdom</a:t>
            </a:r>
            <a:endParaRPr lang="en-US" sz="2750" dirty="0"/>
          </a:p>
        </p:txBody>
      </p:sp>
      <p:sp>
        <p:nvSpPr>
          <p:cNvPr id="4" name="Text 1"/>
          <p:cNvSpPr/>
          <p:nvPr/>
        </p:nvSpPr>
        <p:spPr>
          <a:xfrm>
            <a:off x="488379" y="1524967"/>
            <a:ext cx="4738241" cy="402952"/>
          </a:xfrm>
          <a:prstGeom prst="rect">
            <a:avLst/>
          </a:prstGeom>
          <a:noFill/>
          <a:ln/>
        </p:spPr>
        <p:txBody>
          <a:bodyPr wrap="none" lIns="0" tIns="0" rIns="0" bIns="0" rtlCol="0" anchor="t"/>
          <a:lstStyle/>
          <a:p>
            <a:pPr marL="0" indent="0" algn="ctr">
              <a:lnSpc>
                <a:spcPct val="83000"/>
              </a:lnSpc>
              <a:buNone/>
            </a:pPr>
            <a:r>
              <a:rPr lang="en-US" sz="3150" dirty="0">
                <a:solidFill>
                  <a:srgbClr val="67534F"/>
                </a:solidFill>
                <a:latin typeface="Marcellus" pitchFamily="34" charset="0"/>
                <a:ea typeface="Marcellus" pitchFamily="34" charset="-122"/>
                <a:cs typeface="Marcellus" pitchFamily="34" charset="-120"/>
              </a:rPr>
              <a:t>600K+</a:t>
            </a:r>
            <a:endParaRPr lang="en-US" sz="3150" dirty="0"/>
          </a:p>
        </p:txBody>
      </p:sp>
      <p:sp>
        <p:nvSpPr>
          <p:cNvPr id="5" name="Text 2"/>
          <p:cNvSpPr/>
          <p:nvPr/>
        </p:nvSpPr>
        <p:spPr>
          <a:xfrm>
            <a:off x="1979861" y="2079054"/>
            <a:ext cx="1755279" cy="228154"/>
          </a:xfrm>
          <a:prstGeom prst="rect">
            <a:avLst/>
          </a:prstGeom>
          <a:noFill/>
          <a:ln/>
        </p:spPr>
        <p:txBody>
          <a:bodyPr wrap="none" lIns="0" tIns="0" rIns="0" bIns="0" rtlCol="0" anchor="t"/>
          <a:lstStyle/>
          <a:p>
            <a:pPr marL="0" indent="0" algn="ctr">
              <a:lnSpc>
                <a:spcPct val="108000"/>
              </a:lnSpc>
              <a:buNone/>
            </a:pPr>
            <a:r>
              <a:rPr lang="en-US" sz="1350" dirty="0">
                <a:solidFill>
                  <a:srgbClr val="67534F"/>
                </a:solidFill>
                <a:latin typeface="Marcellus" pitchFamily="34" charset="0"/>
                <a:ea typeface="Marcellus" pitchFamily="34" charset="-122"/>
                <a:cs typeface="Marcellus" pitchFamily="34" charset="-120"/>
              </a:rPr>
              <a:t>People Affected</a:t>
            </a:r>
            <a:endParaRPr lang="en-US" sz="1350" dirty="0"/>
          </a:p>
        </p:txBody>
      </p:sp>
      <p:sp>
        <p:nvSpPr>
          <p:cNvPr id="6" name="Text 3"/>
          <p:cNvSpPr/>
          <p:nvPr/>
        </p:nvSpPr>
        <p:spPr>
          <a:xfrm>
            <a:off x="488379" y="2379315"/>
            <a:ext cx="4738241" cy="157460"/>
          </a:xfrm>
          <a:prstGeom prst="rect">
            <a:avLst/>
          </a:prstGeom>
          <a:noFill/>
          <a:ln/>
        </p:spPr>
        <p:txBody>
          <a:bodyPr wrap="none" lIns="0" tIns="0" rIns="0" bIns="0" rtlCol="0" anchor="t"/>
          <a:lstStyle/>
          <a:p>
            <a:pPr marL="0" indent="0" algn="ctr">
              <a:lnSpc>
                <a:spcPct val="107000"/>
              </a:lnSpc>
              <a:buNone/>
            </a:pPr>
            <a:r>
              <a:rPr lang="en-US" sz="950" dirty="0">
                <a:solidFill>
                  <a:srgbClr val="67534F"/>
                </a:solidFill>
                <a:latin typeface="Montserrat" pitchFamily="34" charset="0"/>
                <a:ea typeface="Montserrat" pitchFamily="34" charset="-122"/>
                <a:cs typeface="Montserrat" pitchFamily="34" charset="-120"/>
              </a:rPr>
              <a:t>Individuals currently living with epilepsy across Britain (WHO, 2024).</a:t>
            </a:r>
            <a:endParaRPr lang="en-US" sz="950" dirty="0"/>
          </a:p>
        </p:txBody>
      </p:sp>
      <p:sp>
        <p:nvSpPr>
          <p:cNvPr id="7" name="Text 4"/>
          <p:cNvSpPr/>
          <p:nvPr/>
        </p:nvSpPr>
        <p:spPr>
          <a:xfrm>
            <a:off x="488379" y="2838152"/>
            <a:ext cx="4738241" cy="402952"/>
          </a:xfrm>
          <a:prstGeom prst="rect">
            <a:avLst/>
          </a:prstGeom>
          <a:noFill/>
          <a:ln/>
        </p:spPr>
        <p:txBody>
          <a:bodyPr wrap="none" lIns="0" tIns="0" rIns="0" bIns="0" rtlCol="0" anchor="t"/>
          <a:lstStyle/>
          <a:p>
            <a:pPr marL="0" indent="0" algn="ctr">
              <a:lnSpc>
                <a:spcPct val="83000"/>
              </a:lnSpc>
              <a:buNone/>
            </a:pPr>
            <a:r>
              <a:rPr lang="en-US" sz="3150" dirty="0">
                <a:solidFill>
                  <a:srgbClr val="67534F"/>
                </a:solidFill>
                <a:latin typeface="Marcellus" pitchFamily="34" charset="0"/>
                <a:ea typeface="Marcellus" pitchFamily="34" charset="-122"/>
                <a:cs typeface="Marcellus" pitchFamily="34" charset="-120"/>
              </a:rPr>
              <a:t>1 in 100</a:t>
            </a:r>
            <a:endParaRPr lang="en-US" sz="3150" dirty="0"/>
          </a:p>
        </p:txBody>
      </p:sp>
      <p:sp>
        <p:nvSpPr>
          <p:cNvPr id="8" name="Text 5"/>
          <p:cNvSpPr/>
          <p:nvPr/>
        </p:nvSpPr>
        <p:spPr>
          <a:xfrm>
            <a:off x="1979861" y="3392239"/>
            <a:ext cx="1755279" cy="228154"/>
          </a:xfrm>
          <a:prstGeom prst="rect">
            <a:avLst/>
          </a:prstGeom>
          <a:noFill/>
          <a:ln/>
        </p:spPr>
        <p:txBody>
          <a:bodyPr wrap="none" lIns="0" tIns="0" rIns="0" bIns="0" rtlCol="0" anchor="t"/>
          <a:lstStyle/>
          <a:p>
            <a:pPr marL="0" indent="0" algn="ctr">
              <a:lnSpc>
                <a:spcPct val="108000"/>
              </a:lnSpc>
              <a:buNone/>
            </a:pPr>
            <a:r>
              <a:rPr lang="en-US" sz="1350" dirty="0">
                <a:solidFill>
                  <a:srgbClr val="67534F"/>
                </a:solidFill>
                <a:latin typeface="Marcellus" pitchFamily="34" charset="0"/>
                <a:ea typeface="Marcellus" pitchFamily="34" charset="-122"/>
                <a:cs typeface="Marcellus" pitchFamily="34" charset="-120"/>
              </a:rPr>
              <a:t>National Rate</a:t>
            </a:r>
            <a:endParaRPr lang="en-US" sz="1350" dirty="0"/>
          </a:p>
        </p:txBody>
      </p:sp>
      <p:sp>
        <p:nvSpPr>
          <p:cNvPr id="9" name="Text 6"/>
          <p:cNvSpPr/>
          <p:nvPr/>
        </p:nvSpPr>
        <p:spPr>
          <a:xfrm>
            <a:off x="488379" y="3692500"/>
            <a:ext cx="4738241" cy="157460"/>
          </a:xfrm>
          <a:prstGeom prst="rect">
            <a:avLst/>
          </a:prstGeom>
          <a:noFill/>
          <a:ln/>
        </p:spPr>
        <p:txBody>
          <a:bodyPr wrap="none" lIns="0" tIns="0" rIns="0" bIns="0" rtlCol="0" anchor="t"/>
          <a:lstStyle/>
          <a:p>
            <a:pPr marL="0" indent="0" algn="ctr">
              <a:lnSpc>
                <a:spcPct val="107000"/>
              </a:lnSpc>
              <a:buNone/>
            </a:pPr>
            <a:r>
              <a:rPr lang="en-US" sz="950" dirty="0">
                <a:solidFill>
                  <a:srgbClr val="67534F"/>
                </a:solidFill>
                <a:latin typeface="Montserrat" pitchFamily="34" charset="0"/>
                <a:ea typeface="Montserrat" pitchFamily="34" charset="-122"/>
                <a:cs typeface="Montserrat" pitchFamily="34" charset="-120"/>
              </a:rPr>
              <a:t>Approximately one in every hundred people experiences epilepsy in the UK.</a:t>
            </a:r>
            <a:endParaRPr lang="en-US" sz="950" dirty="0"/>
          </a:p>
        </p:txBody>
      </p:sp>
      <p:sp>
        <p:nvSpPr>
          <p:cNvPr id="10" name="Text 7"/>
          <p:cNvSpPr/>
          <p:nvPr/>
        </p:nvSpPr>
        <p:spPr>
          <a:xfrm>
            <a:off x="488379" y="3985171"/>
            <a:ext cx="4738241" cy="787301"/>
          </a:xfrm>
          <a:prstGeom prst="rect">
            <a:avLst/>
          </a:prstGeom>
          <a:noFill/>
          <a:ln/>
        </p:spPr>
        <p:txBody>
          <a:bodyPr wrap="square" lIns="0" tIns="0" rIns="0" bIns="0" rtlCol="0" anchor="t">
            <a:normAutofit fontScale="92500"/>
          </a:bodyPr>
          <a:lstStyle/>
          <a:p>
            <a:pPr marL="0" indent="0" algn="l">
              <a:lnSpc>
                <a:spcPct val="107000"/>
              </a:lnSpc>
              <a:buNone/>
            </a:pPr>
            <a:r>
              <a:rPr lang="en-US" sz="950" dirty="0">
                <a:solidFill>
                  <a:srgbClr val="67534F"/>
                </a:solidFill>
                <a:latin typeface="Montserrat" pitchFamily="34" charset="0"/>
                <a:ea typeface="Montserrat" pitchFamily="34" charset="-122"/>
                <a:cs typeface="Montserrat" pitchFamily="34" charset="-120"/>
              </a:rPr>
              <a:t>Epilepsy remains among the most common neurological disorders worldwide. Mental health conditions frequently coexist alongside epilepsy diagnoses (NICE, 2022), and young adults experience substantial psychosocial burdens. High prevalence creates significant demands on healthcare services, making mental wellbeing a priority within epilepsy care (Paternoster </a:t>
            </a:r>
            <a:r>
              <a:rPr lang="en-US" sz="950" i="1" dirty="0">
                <a:solidFill>
                  <a:srgbClr val="67534F"/>
                </a:solidFill>
                <a:latin typeface="Montserrat" pitchFamily="34" charset="0"/>
                <a:ea typeface="Montserrat" pitchFamily="34" charset="-122"/>
                <a:cs typeface="Montserrat" pitchFamily="34" charset="-120"/>
              </a:rPr>
              <a:t>et al., </a:t>
            </a:r>
            <a:r>
              <a:rPr lang="en-US" sz="950" dirty="0">
                <a:solidFill>
                  <a:srgbClr val="67534F"/>
                </a:solidFill>
                <a:latin typeface="Montserrat" pitchFamily="34" charset="0"/>
                <a:ea typeface="Montserrat" pitchFamily="34" charset="-122"/>
                <a:cs typeface="Montserrat" pitchFamily="34" charset="-120"/>
              </a:rPr>
              <a:t>2025).</a:t>
            </a:r>
            <a:endParaRPr lang="en-US" sz="9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543550" y="0"/>
            <a:ext cx="3600450" cy="5143500"/>
          </a:xfrm>
          <a:prstGeom prst="rect">
            <a:avLst/>
          </a:prstGeom>
        </p:spPr>
      </p:pic>
      <p:sp>
        <p:nvSpPr>
          <p:cNvPr id="3" name="Text 0"/>
          <p:cNvSpPr/>
          <p:nvPr/>
        </p:nvSpPr>
        <p:spPr>
          <a:xfrm>
            <a:off x="496119" y="592336"/>
            <a:ext cx="4722763" cy="1390799"/>
          </a:xfrm>
          <a:prstGeom prst="rect">
            <a:avLst/>
          </a:prstGeom>
          <a:noFill/>
          <a:ln/>
        </p:spPr>
        <p:txBody>
          <a:bodyPr wrap="square" lIns="0" tIns="0" rIns="0" bIns="0" rtlCol="0" anchor="t">
            <a:normAutofit/>
          </a:bodyPr>
          <a:lstStyle/>
          <a:p>
            <a:pPr marL="0" indent="0" algn="l">
              <a:lnSpc>
                <a:spcPct val="108000"/>
              </a:lnSpc>
              <a:buNone/>
            </a:pPr>
            <a:r>
              <a:rPr lang="en-US" sz="2800" dirty="0">
                <a:solidFill>
                  <a:srgbClr val="532418"/>
                </a:solidFill>
                <a:latin typeface="Marcellus" pitchFamily="34" charset="0"/>
                <a:ea typeface="Marcellus" pitchFamily="34" charset="-122"/>
                <a:cs typeface="Marcellus" pitchFamily="34" charset="-120"/>
              </a:rPr>
              <a:t>Expected Findings: Psychological &amp; Social Impacts</a:t>
            </a:r>
            <a:endParaRPr lang="en-US" sz="2800" dirty="0"/>
          </a:p>
        </p:txBody>
      </p:sp>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42627" y="2176909"/>
            <a:ext cx="186035" cy="186035"/>
          </a:xfrm>
          <a:prstGeom prst="rect">
            <a:avLst/>
          </a:prstGeom>
        </p:spPr>
      </p:pic>
      <p:sp>
        <p:nvSpPr>
          <p:cNvPr id="5" name="Text 1"/>
          <p:cNvSpPr/>
          <p:nvPr/>
        </p:nvSpPr>
        <p:spPr>
          <a:xfrm>
            <a:off x="899145" y="2169170"/>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Depression &amp; Anxiety</a:t>
            </a:r>
            <a:endParaRPr lang="en-US" sz="1400" dirty="0"/>
          </a:p>
        </p:txBody>
      </p:sp>
      <p:sp>
        <p:nvSpPr>
          <p:cNvPr id="6" name="Text 2"/>
          <p:cNvSpPr/>
          <p:nvPr/>
        </p:nvSpPr>
        <p:spPr>
          <a:xfrm>
            <a:off x="899145" y="2475309"/>
            <a:ext cx="4319736" cy="322511"/>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Depression and anxiety disorders occur more frequently among epilepsy populations (Mula et al., 2021; Temple et al., 2023).</a:t>
            </a:r>
            <a:endParaRPr lang="en-US" sz="950" dirty="0"/>
          </a:p>
        </p:txBody>
      </p:sp>
      <p:pic>
        <p:nvPicPr>
          <p:cNvPr id="7"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42627" y="3053581"/>
            <a:ext cx="186035" cy="186035"/>
          </a:xfrm>
          <a:prstGeom prst="rect">
            <a:avLst/>
          </a:prstGeom>
        </p:spPr>
      </p:pic>
      <p:sp>
        <p:nvSpPr>
          <p:cNvPr id="8" name="Text 3"/>
          <p:cNvSpPr/>
          <p:nvPr/>
        </p:nvSpPr>
        <p:spPr>
          <a:xfrm>
            <a:off x="899145" y="3045842"/>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Social Isolation</a:t>
            </a:r>
            <a:endParaRPr lang="en-US" sz="1400" dirty="0"/>
          </a:p>
        </p:txBody>
      </p:sp>
      <p:sp>
        <p:nvSpPr>
          <p:cNvPr id="9" name="Text 4"/>
          <p:cNvSpPr/>
          <p:nvPr/>
        </p:nvSpPr>
        <p:spPr>
          <a:xfrm>
            <a:off x="899145" y="3351981"/>
            <a:ext cx="4319736" cy="322511"/>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Social isolation and reduced independence negatively influence emotional wellbeing, confidence, and self-esteem considerably.</a:t>
            </a:r>
            <a:endParaRPr lang="en-US" sz="950" dirty="0"/>
          </a:p>
        </p:txBody>
      </p:sp>
      <p:pic>
        <p:nvPicPr>
          <p:cNvPr id="10"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42627" y="3930253"/>
            <a:ext cx="186035" cy="186035"/>
          </a:xfrm>
          <a:prstGeom prst="rect">
            <a:avLst/>
          </a:prstGeom>
        </p:spPr>
      </p:pic>
      <p:sp>
        <p:nvSpPr>
          <p:cNvPr id="11" name="Text 5"/>
          <p:cNvSpPr/>
          <p:nvPr/>
        </p:nvSpPr>
        <p:spPr>
          <a:xfrm>
            <a:off x="899145" y="3922514"/>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Treatment Adherence</a:t>
            </a:r>
            <a:endParaRPr lang="en-US" sz="1400" dirty="0"/>
          </a:p>
        </p:txBody>
      </p:sp>
      <p:sp>
        <p:nvSpPr>
          <p:cNvPr id="12" name="Text 6"/>
          <p:cNvSpPr/>
          <p:nvPr/>
        </p:nvSpPr>
        <p:spPr>
          <a:xfrm>
            <a:off x="899145" y="4228654"/>
            <a:ext cx="4319736" cy="322511"/>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Psychological distress may adversely affect treatment adherence, compounding health outcomes (Guo et al., 2023).</a:t>
            </a:r>
            <a:endParaRPr lang="en-US" sz="9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496119" y="1066428"/>
            <a:ext cx="4859089" cy="463600"/>
          </a:xfrm>
          <a:prstGeom prst="rect">
            <a:avLst/>
          </a:prstGeom>
          <a:noFill/>
          <a:ln/>
        </p:spPr>
        <p:txBody>
          <a:bodyPr wrap="none" lIns="0" tIns="0" rIns="0" bIns="0" rtlCol="0" anchor="t"/>
          <a:lstStyle/>
          <a:p>
            <a:pPr marL="0" indent="0" algn="l">
              <a:lnSpc>
                <a:spcPct val="108000"/>
              </a:lnSpc>
              <a:buNone/>
            </a:pPr>
            <a:r>
              <a:rPr lang="en-US" sz="2800" dirty="0">
                <a:solidFill>
                  <a:srgbClr val="532418"/>
                </a:solidFill>
                <a:latin typeface="Marcellus" pitchFamily="34" charset="0"/>
                <a:ea typeface="Marcellus" pitchFamily="34" charset="-122"/>
                <a:cs typeface="Marcellus" pitchFamily="34" charset="-120"/>
              </a:rPr>
              <a:t>Why This Research Matters</a:t>
            </a:r>
            <a:endParaRPr lang="en-US" sz="2800" dirty="0"/>
          </a:p>
        </p:txBody>
      </p:sp>
      <p:sp>
        <p:nvSpPr>
          <p:cNvPr id="3" name="Shape 1"/>
          <p:cNvSpPr/>
          <p:nvPr/>
        </p:nvSpPr>
        <p:spPr>
          <a:xfrm>
            <a:off x="406822" y="1716063"/>
            <a:ext cx="4103191" cy="2361009"/>
          </a:xfrm>
          <a:prstGeom prst="roundRect">
            <a:avLst>
              <a:gd name="adj" fmla="val 3783"/>
            </a:avLst>
          </a:prstGeom>
          <a:solidFill>
            <a:srgbClr val="532418">
              <a:alpha val="95000"/>
            </a:srgbClr>
          </a:solidFill>
          <a:ln/>
        </p:spPr>
      </p:sp>
      <p:sp>
        <p:nvSpPr>
          <p:cNvPr id="4" name="Text 2"/>
          <p:cNvSpPr/>
          <p:nvPr/>
        </p:nvSpPr>
        <p:spPr>
          <a:xfrm>
            <a:off x="530796" y="1840037"/>
            <a:ext cx="2240310" cy="231725"/>
          </a:xfrm>
          <a:prstGeom prst="rect">
            <a:avLst/>
          </a:prstGeom>
          <a:noFill/>
          <a:ln/>
        </p:spPr>
        <p:txBody>
          <a:bodyPr wrap="none" lIns="0" tIns="0" rIns="0" bIns="0" rtlCol="0" anchor="t"/>
          <a:lstStyle/>
          <a:p>
            <a:pPr marL="0" indent="0" algn="l">
              <a:lnSpc>
                <a:spcPct val="108000"/>
              </a:lnSpc>
              <a:buNone/>
            </a:pPr>
            <a:r>
              <a:rPr lang="en-US" sz="1400" dirty="0">
                <a:solidFill>
                  <a:srgbClr val="FFFFFF"/>
                </a:solidFill>
                <a:latin typeface="Marcellus" pitchFamily="34" charset="0"/>
                <a:ea typeface="Marcellus" pitchFamily="34" charset="-122"/>
                <a:cs typeface="Marcellus" pitchFamily="34" charset="-120"/>
              </a:rPr>
              <a:t>The Gap in Evidence</a:t>
            </a:r>
            <a:endParaRPr lang="en-US" sz="1400" dirty="0"/>
          </a:p>
        </p:txBody>
      </p:sp>
      <p:sp>
        <p:nvSpPr>
          <p:cNvPr id="5" name="Text 3"/>
          <p:cNvSpPr/>
          <p:nvPr/>
        </p:nvSpPr>
        <p:spPr>
          <a:xfrm>
            <a:off x="530796" y="2195736"/>
            <a:ext cx="3855244" cy="645021"/>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FFFFFF"/>
                </a:solidFill>
                <a:latin typeface="Montserrat" pitchFamily="34" charset="0"/>
                <a:ea typeface="Montserrat" pitchFamily="34" charset="-122"/>
                <a:cs typeface="Montserrat" pitchFamily="34" charset="-120"/>
              </a:rPr>
              <a:t>Existing UK evidence specifically targeting young adults aged 18–25 remains limited. Mental wellbeing difficulties often go under-recognised within epilepsy care (NICE, 2022), leaving a critical gap in support.</a:t>
            </a:r>
            <a:endParaRPr lang="en-US" sz="950" dirty="0"/>
          </a:p>
        </p:txBody>
      </p:sp>
      <p:sp>
        <p:nvSpPr>
          <p:cNvPr id="6" name="Text 4"/>
          <p:cNvSpPr/>
          <p:nvPr/>
        </p:nvSpPr>
        <p:spPr>
          <a:xfrm>
            <a:off x="4728046" y="1840037"/>
            <a:ext cx="2383334" cy="231725"/>
          </a:xfrm>
          <a:prstGeom prst="rect">
            <a:avLst/>
          </a:prstGeom>
          <a:noFill/>
          <a:ln/>
        </p:spPr>
        <p:txBody>
          <a:bodyPr wrap="none" lIns="0" tIns="0" rIns="0" bIns="0" rtlCol="0" anchor="t"/>
          <a:lstStyle/>
          <a:p>
            <a:pPr marL="0" indent="0" algn="l">
              <a:lnSpc>
                <a:spcPct val="108000"/>
              </a:lnSpc>
              <a:buNone/>
            </a:pPr>
            <a:r>
              <a:rPr lang="en-US" sz="1400" dirty="0">
                <a:solidFill>
                  <a:srgbClr val="532418"/>
                </a:solidFill>
                <a:latin typeface="Marcellus" pitchFamily="34" charset="0"/>
                <a:ea typeface="Marcellus" pitchFamily="34" charset="-122"/>
                <a:cs typeface="Marcellus" pitchFamily="34" charset="-120"/>
              </a:rPr>
              <a:t>Why Young Adulthood?</a:t>
            </a:r>
            <a:endParaRPr lang="en-US" sz="1400" dirty="0"/>
          </a:p>
        </p:txBody>
      </p:sp>
      <p:sp>
        <p:nvSpPr>
          <p:cNvPr id="7" name="Text 5"/>
          <p:cNvSpPr/>
          <p:nvPr/>
        </p:nvSpPr>
        <p:spPr>
          <a:xfrm>
            <a:off x="4728046" y="2195736"/>
            <a:ext cx="3924598" cy="806276"/>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Young adulthood is an essential phase for educational attainment, employment, and social development. Epilepsy during this period may disrupt independence, relationships, and future career opportunities — compounding psychological challenges significantly (Idowu et al</a:t>
            </a:r>
            <a:r>
              <a:rPr lang="en-US" sz="950" i="1" dirty="0">
                <a:solidFill>
                  <a:srgbClr val="67534F"/>
                </a:solidFill>
                <a:latin typeface="Montserrat" pitchFamily="34" charset="0"/>
                <a:ea typeface="Montserrat" pitchFamily="34" charset="-122"/>
                <a:cs typeface="Montserrat" pitchFamily="34" charset="-120"/>
              </a:rPr>
              <a:t>., </a:t>
            </a:r>
            <a:r>
              <a:rPr lang="en-US" sz="950" dirty="0">
                <a:solidFill>
                  <a:srgbClr val="67534F"/>
                </a:solidFill>
                <a:latin typeface="Montserrat" pitchFamily="34" charset="0"/>
                <a:ea typeface="Montserrat" pitchFamily="34" charset="-122"/>
                <a:cs typeface="Montserrat" pitchFamily="34" charset="-120"/>
              </a:rPr>
              <a:t>2024).</a:t>
            </a:r>
            <a:endParaRPr lang="en-US" sz="950" dirty="0"/>
          </a:p>
        </p:txBody>
      </p:sp>
      <p:sp>
        <p:nvSpPr>
          <p:cNvPr id="8" name="Text 6"/>
          <p:cNvSpPr/>
          <p:nvPr/>
        </p:nvSpPr>
        <p:spPr>
          <a:xfrm>
            <a:off x="4728046" y="3125986"/>
            <a:ext cx="2240310" cy="231725"/>
          </a:xfrm>
          <a:prstGeom prst="rect">
            <a:avLst/>
          </a:prstGeom>
          <a:noFill/>
          <a:ln/>
        </p:spPr>
        <p:txBody>
          <a:bodyPr wrap="none" lIns="0" tIns="0" rIns="0" bIns="0" rtlCol="0" anchor="t"/>
          <a:lstStyle/>
          <a:p>
            <a:pPr marL="0" indent="0" algn="l">
              <a:lnSpc>
                <a:spcPct val="108000"/>
              </a:lnSpc>
              <a:buNone/>
            </a:pPr>
            <a:r>
              <a:rPr lang="en-US" sz="1400" dirty="0">
                <a:solidFill>
                  <a:srgbClr val="532418"/>
                </a:solidFill>
                <a:latin typeface="Marcellus" pitchFamily="34" charset="0"/>
                <a:ea typeface="Marcellus" pitchFamily="34" charset="-122"/>
                <a:cs typeface="Marcellus" pitchFamily="34" charset="-120"/>
              </a:rPr>
              <a:t>Research Value</a:t>
            </a:r>
            <a:endParaRPr lang="en-US" sz="1400" dirty="0"/>
          </a:p>
        </p:txBody>
      </p:sp>
      <p:sp>
        <p:nvSpPr>
          <p:cNvPr id="9" name="Text 7"/>
          <p:cNvSpPr/>
          <p:nvPr/>
        </p:nvSpPr>
        <p:spPr>
          <a:xfrm>
            <a:off x="4728046" y="3481685"/>
            <a:ext cx="3924598" cy="483766"/>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Findings may strengthen psychological support within UK healthcare services and address an under-researched area of epilepsy care.</a:t>
            </a:r>
            <a:endParaRPr lang="en-US" sz="9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496119" y="1357387"/>
            <a:ext cx="7044407" cy="463600"/>
          </a:xfrm>
          <a:prstGeom prst="rect">
            <a:avLst/>
          </a:prstGeom>
          <a:noFill/>
          <a:ln/>
        </p:spPr>
        <p:txBody>
          <a:bodyPr wrap="none" lIns="0" tIns="0" rIns="0" bIns="0" rtlCol="0" anchor="t"/>
          <a:lstStyle/>
          <a:p>
            <a:pPr marL="0" indent="0" algn="l">
              <a:lnSpc>
                <a:spcPct val="108000"/>
              </a:lnSpc>
              <a:buNone/>
            </a:pPr>
            <a:r>
              <a:rPr lang="en-US" sz="2800" dirty="0">
                <a:solidFill>
                  <a:srgbClr val="532418"/>
                </a:solidFill>
                <a:latin typeface="Marcellus" pitchFamily="34" charset="0"/>
                <a:ea typeface="Marcellus" pitchFamily="34" charset="-122"/>
                <a:cs typeface="Marcellus" pitchFamily="34" charset="-120"/>
              </a:rPr>
              <a:t>Research Question &amp; Key Areas Explored</a:t>
            </a:r>
            <a:endParaRPr lang="en-US" sz="2800" dirty="0"/>
          </a:p>
        </p:txBody>
      </p:sp>
      <p:sp>
        <p:nvSpPr>
          <p:cNvPr id="3" name="Text 1"/>
          <p:cNvSpPr/>
          <p:nvPr/>
        </p:nvSpPr>
        <p:spPr>
          <a:xfrm>
            <a:off x="682154" y="2069009"/>
            <a:ext cx="8422928" cy="161255"/>
          </a:xfrm>
          <a:prstGeom prst="rect">
            <a:avLst/>
          </a:prstGeom>
          <a:noFill/>
          <a:ln/>
        </p:spPr>
        <p:txBody>
          <a:bodyPr wrap="none" lIns="0" tIns="0" rIns="0" bIns="0" rtlCol="0" anchor="t"/>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How does epilepsy affect the mental wellbeing of young adults aged 18–25 years in the United Kingdom?</a:t>
            </a:r>
            <a:endParaRPr lang="en-US" sz="950" dirty="0"/>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2369790"/>
            <a:ext cx="310083" cy="310083"/>
          </a:xfrm>
          <a:prstGeom prst="rect">
            <a:avLst/>
          </a:prstGeom>
        </p:spPr>
      </p:pic>
      <p:sp>
        <p:nvSpPr>
          <p:cNvPr id="5" name="Text 2"/>
          <p:cNvSpPr/>
          <p:nvPr/>
        </p:nvSpPr>
        <p:spPr>
          <a:xfrm>
            <a:off x="496119" y="2834878"/>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Emotional Wellbeing</a:t>
            </a:r>
            <a:endParaRPr lang="en-US" sz="1400" dirty="0"/>
          </a:p>
        </p:txBody>
      </p:sp>
      <p:sp>
        <p:nvSpPr>
          <p:cNvPr id="6" name="Text 3"/>
          <p:cNvSpPr/>
          <p:nvPr/>
        </p:nvSpPr>
        <p:spPr>
          <a:xfrm>
            <a:off x="496119" y="3141018"/>
            <a:ext cx="2613868" cy="483766"/>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Psychological adjustment following epilepsy diagnosis, including anxiety, depression, and reduced self-esteem.</a:t>
            </a:r>
            <a:endParaRPr lang="en-US" sz="950" dirty="0"/>
          </a:p>
        </p:txBody>
      </p:sp>
      <p:pic>
        <p:nvPicPr>
          <p:cNvPr id="7"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264991" y="2369790"/>
            <a:ext cx="310083" cy="310083"/>
          </a:xfrm>
          <a:prstGeom prst="rect">
            <a:avLst/>
          </a:prstGeom>
        </p:spPr>
      </p:pic>
      <p:sp>
        <p:nvSpPr>
          <p:cNvPr id="8" name="Text 4"/>
          <p:cNvSpPr/>
          <p:nvPr/>
        </p:nvSpPr>
        <p:spPr>
          <a:xfrm>
            <a:off x="3264991" y="2834878"/>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Social Participation</a:t>
            </a:r>
            <a:endParaRPr lang="en-US" sz="1400" dirty="0"/>
          </a:p>
        </p:txBody>
      </p:sp>
      <p:sp>
        <p:nvSpPr>
          <p:cNvPr id="9" name="Text 5"/>
          <p:cNvSpPr/>
          <p:nvPr/>
        </p:nvSpPr>
        <p:spPr>
          <a:xfrm>
            <a:off x="3264991" y="3141018"/>
            <a:ext cx="2613943" cy="483766"/>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Challenges associated with social inclusion and interpersonal relationships while living with epilepsy.</a:t>
            </a:r>
            <a:endParaRPr lang="en-US" sz="950" dirty="0"/>
          </a:p>
        </p:txBody>
      </p:sp>
      <p:pic>
        <p:nvPicPr>
          <p:cNvPr id="10"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033939" y="2369790"/>
            <a:ext cx="310083" cy="310083"/>
          </a:xfrm>
          <a:prstGeom prst="rect">
            <a:avLst/>
          </a:prstGeom>
        </p:spPr>
      </p:pic>
      <p:sp>
        <p:nvSpPr>
          <p:cNvPr id="11" name="Text 6"/>
          <p:cNvSpPr/>
          <p:nvPr/>
        </p:nvSpPr>
        <p:spPr>
          <a:xfrm>
            <a:off x="6033939" y="2834878"/>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Life Transitions</a:t>
            </a:r>
            <a:endParaRPr lang="en-US" sz="1400" dirty="0"/>
          </a:p>
        </p:txBody>
      </p:sp>
      <p:sp>
        <p:nvSpPr>
          <p:cNvPr id="12" name="Text 7"/>
          <p:cNvSpPr/>
          <p:nvPr/>
        </p:nvSpPr>
        <p:spPr>
          <a:xfrm>
            <a:off x="6033939" y="3141018"/>
            <a:ext cx="2613943" cy="645021"/>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Educational, employment, and independence-related difficulties, alongside factors influencing resilience and coping.</a:t>
            </a:r>
            <a:endParaRPr lang="en-US" sz="9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496119" y="1203722"/>
            <a:ext cx="4791001" cy="463600"/>
          </a:xfrm>
          <a:prstGeom prst="rect">
            <a:avLst/>
          </a:prstGeom>
          <a:noFill/>
          <a:ln/>
        </p:spPr>
        <p:txBody>
          <a:bodyPr wrap="none" lIns="0" tIns="0" rIns="0" bIns="0" rtlCol="0" anchor="t"/>
          <a:lstStyle/>
          <a:p>
            <a:pPr marL="0" indent="0" algn="l">
              <a:lnSpc>
                <a:spcPct val="108000"/>
              </a:lnSpc>
              <a:buNone/>
            </a:pPr>
            <a:r>
              <a:rPr lang="en-US" sz="2800" dirty="0">
                <a:solidFill>
                  <a:srgbClr val="532418"/>
                </a:solidFill>
                <a:latin typeface="Marcellus" pitchFamily="34" charset="0"/>
                <a:ea typeface="Marcellus" pitchFamily="34" charset="-122"/>
                <a:cs typeface="Marcellus" pitchFamily="34" charset="-120"/>
              </a:rPr>
              <a:t>Research Aim &amp; Objectives</a:t>
            </a:r>
            <a:endParaRPr lang="en-US" sz="2800" dirty="0"/>
          </a:p>
        </p:txBody>
      </p:sp>
      <p:sp>
        <p:nvSpPr>
          <p:cNvPr id="3" name="Shape 1"/>
          <p:cNvSpPr/>
          <p:nvPr/>
        </p:nvSpPr>
        <p:spPr>
          <a:xfrm>
            <a:off x="496119" y="1915344"/>
            <a:ext cx="8151763" cy="446410"/>
          </a:xfrm>
          <a:prstGeom prst="roundRect">
            <a:avLst>
              <a:gd name="adj" fmla="val 11671"/>
            </a:avLst>
          </a:prstGeom>
          <a:solidFill>
            <a:srgbClr val="B6D6FC"/>
          </a:solidFill>
          <a:ln/>
        </p:spPr>
      </p:sp>
      <p:pic>
        <p:nvPicPr>
          <p:cNvPr id="4" name="Image 0" descr="preencoded.png"/>
          <p:cNvPicPr>
            <a:picLocks noChangeAspect="1"/>
          </p:cNvPicPr>
          <p:nvPr/>
        </p:nvPicPr>
        <p:blipFill>
          <a:blip r:embed="rId3"/>
          <a:stretch>
            <a:fillRect/>
          </a:stretch>
        </p:blipFill>
        <p:spPr>
          <a:xfrm>
            <a:off x="620092" y="2076078"/>
            <a:ext cx="155004" cy="123974"/>
          </a:xfrm>
          <a:prstGeom prst="rect">
            <a:avLst/>
          </a:prstGeom>
        </p:spPr>
      </p:pic>
      <p:sp>
        <p:nvSpPr>
          <p:cNvPr id="5" name="Text 2"/>
          <p:cNvSpPr/>
          <p:nvPr/>
        </p:nvSpPr>
        <p:spPr>
          <a:xfrm>
            <a:off x="899071" y="2057921"/>
            <a:ext cx="8082037" cy="161255"/>
          </a:xfrm>
          <a:prstGeom prst="rect">
            <a:avLst/>
          </a:prstGeom>
          <a:noFill/>
          <a:ln/>
        </p:spPr>
        <p:txBody>
          <a:bodyPr wrap="none" lIns="0" tIns="0" rIns="0" bIns="0" rtlCol="0" anchor="t"/>
          <a:lstStyle/>
          <a:p>
            <a:pPr marL="0" indent="0" algn="l">
              <a:lnSpc>
                <a:spcPct val="108000"/>
              </a:lnSpc>
              <a:buNone/>
            </a:pPr>
            <a:r>
              <a:rPr lang="en-US" sz="950" dirty="0">
                <a:solidFill>
                  <a:srgbClr val="000000"/>
                </a:solidFill>
                <a:latin typeface="Montserrat" pitchFamily="34" charset="0"/>
                <a:ea typeface="Montserrat" pitchFamily="34" charset="-122"/>
                <a:cs typeface="Montserrat" pitchFamily="34" charset="-120"/>
              </a:rPr>
              <a:t>To explore the impact of epilepsy on mental wellbeing among young adults aged 18–25 years in the United Kingdom.</a:t>
            </a:r>
            <a:endParaRPr lang="en-US" sz="9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96119" y="2501280"/>
            <a:ext cx="2634555" cy="1438498"/>
          </a:xfrm>
          <a:prstGeom prst="rect">
            <a:avLst/>
          </a:prstGeom>
        </p:spPr>
      </p:pic>
      <p:sp>
        <p:nvSpPr>
          <p:cNvPr id="7" name="Text 3"/>
          <p:cNvSpPr/>
          <p:nvPr/>
        </p:nvSpPr>
        <p:spPr>
          <a:xfrm>
            <a:off x="1720379" y="2573536"/>
            <a:ext cx="186035" cy="241846"/>
          </a:xfrm>
          <a:prstGeom prst="rect">
            <a:avLst/>
          </a:prstGeom>
          <a:noFill/>
          <a:ln/>
        </p:spPr>
        <p:txBody>
          <a:bodyPr wrap="none" lIns="0" tIns="0" rIns="0" bIns="0" rtlCol="0" anchor="ctr"/>
          <a:lstStyle/>
          <a:p>
            <a:pPr marL="0" indent="0" algn="ctr">
              <a:lnSpc>
                <a:spcPct val="100000"/>
              </a:lnSpc>
              <a:buNone/>
            </a:pPr>
            <a:r>
              <a:rPr lang="en-US" sz="1450" dirty="0">
                <a:solidFill>
                  <a:srgbClr val="67534F"/>
                </a:solidFill>
                <a:latin typeface="Marcellus" pitchFamily="34" charset="0"/>
                <a:ea typeface="Marcellus" pitchFamily="34" charset="-122"/>
                <a:cs typeface="Marcellus" pitchFamily="34" charset="-120"/>
              </a:rPr>
              <a:t>1</a:t>
            </a:r>
            <a:endParaRPr lang="en-US" sz="1450" dirty="0"/>
          </a:p>
        </p:txBody>
      </p:sp>
      <p:sp>
        <p:nvSpPr>
          <p:cNvPr id="8" name="Text 4"/>
          <p:cNvSpPr/>
          <p:nvPr/>
        </p:nvSpPr>
        <p:spPr>
          <a:xfrm>
            <a:off x="634380" y="3011612"/>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Objective One</a:t>
            </a:r>
            <a:endParaRPr lang="en-US" sz="1400" dirty="0"/>
          </a:p>
        </p:txBody>
      </p:sp>
      <p:sp>
        <p:nvSpPr>
          <p:cNvPr id="9" name="Text 5"/>
          <p:cNvSpPr/>
          <p:nvPr/>
        </p:nvSpPr>
        <p:spPr>
          <a:xfrm>
            <a:off x="634380" y="3317751"/>
            <a:ext cx="2358033" cy="483766"/>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Examine psychological challenges experienced by young adults living with epilepsy.</a:t>
            </a:r>
            <a:endParaRPr lang="en-US" sz="950" dirty="0"/>
          </a:p>
        </p:txBody>
      </p:sp>
      <p:pic>
        <p:nvPicPr>
          <p:cNvPr id="10"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254648" y="2501280"/>
            <a:ext cx="2634630" cy="1438498"/>
          </a:xfrm>
          <a:prstGeom prst="rect">
            <a:avLst/>
          </a:prstGeom>
        </p:spPr>
      </p:pic>
      <p:sp>
        <p:nvSpPr>
          <p:cNvPr id="11" name="Text 6"/>
          <p:cNvSpPr/>
          <p:nvPr/>
        </p:nvSpPr>
        <p:spPr>
          <a:xfrm>
            <a:off x="4478908" y="2573536"/>
            <a:ext cx="186035" cy="241846"/>
          </a:xfrm>
          <a:prstGeom prst="rect">
            <a:avLst/>
          </a:prstGeom>
          <a:noFill/>
          <a:ln/>
        </p:spPr>
        <p:txBody>
          <a:bodyPr wrap="none" lIns="0" tIns="0" rIns="0" bIns="0" rtlCol="0" anchor="ctr"/>
          <a:lstStyle/>
          <a:p>
            <a:pPr marL="0" indent="0" algn="ctr">
              <a:lnSpc>
                <a:spcPct val="100000"/>
              </a:lnSpc>
              <a:buNone/>
            </a:pPr>
            <a:r>
              <a:rPr lang="en-US" sz="1450" dirty="0">
                <a:solidFill>
                  <a:srgbClr val="67534F"/>
                </a:solidFill>
                <a:latin typeface="Marcellus" pitchFamily="34" charset="0"/>
                <a:ea typeface="Marcellus" pitchFamily="34" charset="-122"/>
                <a:cs typeface="Marcellus" pitchFamily="34" charset="-120"/>
              </a:rPr>
              <a:t>2</a:t>
            </a:r>
            <a:endParaRPr lang="en-US" sz="1450" dirty="0"/>
          </a:p>
        </p:txBody>
      </p:sp>
      <p:sp>
        <p:nvSpPr>
          <p:cNvPr id="12" name="Text 7"/>
          <p:cNvSpPr/>
          <p:nvPr/>
        </p:nvSpPr>
        <p:spPr>
          <a:xfrm>
            <a:off x="3392909" y="3011612"/>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Objective Two</a:t>
            </a:r>
            <a:endParaRPr lang="en-US" sz="1400" dirty="0"/>
          </a:p>
        </p:txBody>
      </p:sp>
      <p:sp>
        <p:nvSpPr>
          <p:cNvPr id="13" name="Text 8"/>
          <p:cNvSpPr/>
          <p:nvPr/>
        </p:nvSpPr>
        <p:spPr>
          <a:xfrm>
            <a:off x="3392909" y="3317751"/>
            <a:ext cx="2358107" cy="483766"/>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Investigate relationships between epilepsy and mental wellbeing outcomes comprehensively.</a:t>
            </a:r>
            <a:endParaRPr lang="en-US" sz="950" dirty="0"/>
          </a:p>
        </p:txBody>
      </p:sp>
      <p:pic>
        <p:nvPicPr>
          <p:cNvPr id="14"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013252" y="2501280"/>
            <a:ext cx="2634555" cy="1438498"/>
          </a:xfrm>
          <a:prstGeom prst="rect">
            <a:avLst/>
          </a:prstGeom>
        </p:spPr>
      </p:pic>
      <p:sp>
        <p:nvSpPr>
          <p:cNvPr id="15" name="Text 9"/>
          <p:cNvSpPr/>
          <p:nvPr/>
        </p:nvSpPr>
        <p:spPr>
          <a:xfrm>
            <a:off x="7237512" y="2573536"/>
            <a:ext cx="186035" cy="241846"/>
          </a:xfrm>
          <a:prstGeom prst="rect">
            <a:avLst/>
          </a:prstGeom>
          <a:noFill/>
          <a:ln/>
        </p:spPr>
        <p:txBody>
          <a:bodyPr wrap="none" lIns="0" tIns="0" rIns="0" bIns="0" rtlCol="0" anchor="ctr"/>
          <a:lstStyle/>
          <a:p>
            <a:pPr marL="0" indent="0" algn="ctr">
              <a:lnSpc>
                <a:spcPct val="100000"/>
              </a:lnSpc>
              <a:buNone/>
            </a:pPr>
            <a:r>
              <a:rPr lang="en-US" sz="1450" dirty="0">
                <a:solidFill>
                  <a:srgbClr val="67534F"/>
                </a:solidFill>
                <a:latin typeface="Marcellus" pitchFamily="34" charset="0"/>
                <a:ea typeface="Marcellus" pitchFamily="34" charset="-122"/>
                <a:cs typeface="Marcellus" pitchFamily="34" charset="-120"/>
              </a:rPr>
              <a:t>3</a:t>
            </a:r>
            <a:endParaRPr lang="en-US" sz="1450" dirty="0"/>
          </a:p>
        </p:txBody>
      </p:sp>
      <p:sp>
        <p:nvSpPr>
          <p:cNvPr id="16" name="Text 10"/>
          <p:cNvSpPr/>
          <p:nvPr/>
        </p:nvSpPr>
        <p:spPr>
          <a:xfrm>
            <a:off x="6151513" y="3011612"/>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Objective Three</a:t>
            </a:r>
            <a:endParaRPr lang="en-US" sz="1400" dirty="0"/>
          </a:p>
        </p:txBody>
      </p:sp>
      <p:sp>
        <p:nvSpPr>
          <p:cNvPr id="17" name="Text 11"/>
          <p:cNvSpPr/>
          <p:nvPr/>
        </p:nvSpPr>
        <p:spPr>
          <a:xfrm>
            <a:off x="6151513" y="3317751"/>
            <a:ext cx="2358033" cy="483766"/>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Identify strategies for improving health and social care support services for this population.</a:t>
            </a:r>
            <a:endParaRPr lang="en-US" sz="9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496119" y="1147018"/>
            <a:ext cx="4285357" cy="463600"/>
          </a:xfrm>
          <a:prstGeom prst="rect">
            <a:avLst/>
          </a:prstGeom>
          <a:noFill/>
          <a:ln/>
        </p:spPr>
        <p:txBody>
          <a:bodyPr wrap="none" lIns="0" tIns="0" rIns="0" bIns="0" rtlCol="0" anchor="t"/>
          <a:lstStyle/>
          <a:p>
            <a:pPr marL="0" indent="0" algn="l">
              <a:lnSpc>
                <a:spcPct val="108000"/>
              </a:lnSpc>
              <a:buNone/>
            </a:pPr>
            <a:r>
              <a:rPr lang="en-US" sz="2800" dirty="0">
                <a:solidFill>
                  <a:srgbClr val="532418"/>
                </a:solidFill>
                <a:latin typeface="Marcellus" pitchFamily="34" charset="0"/>
                <a:ea typeface="Marcellus" pitchFamily="34" charset="-122"/>
                <a:cs typeface="Marcellus" pitchFamily="34" charset="-120"/>
              </a:rPr>
              <a:t>Proposed Methodology</a:t>
            </a:r>
            <a:endParaRPr lang="en-US" sz="2800" dirty="0"/>
          </a:p>
        </p:txBody>
      </p:sp>
      <p:sp>
        <p:nvSpPr>
          <p:cNvPr id="3" name="Text 1"/>
          <p:cNvSpPr/>
          <p:nvPr/>
        </p:nvSpPr>
        <p:spPr>
          <a:xfrm>
            <a:off x="496119" y="1920627"/>
            <a:ext cx="2240310" cy="231725"/>
          </a:xfrm>
          <a:prstGeom prst="rect">
            <a:avLst/>
          </a:prstGeom>
          <a:noFill/>
          <a:ln/>
        </p:spPr>
        <p:txBody>
          <a:bodyPr wrap="none" lIns="0" tIns="0" rIns="0" bIns="0" rtlCol="0" anchor="t"/>
          <a:lstStyle/>
          <a:p>
            <a:pPr marL="0" indent="0" algn="l">
              <a:lnSpc>
                <a:spcPct val="108000"/>
              </a:lnSpc>
              <a:buNone/>
            </a:pPr>
            <a:r>
              <a:rPr lang="en-US" sz="1400" dirty="0">
                <a:solidFill>
                  <a:srgbClr val="532418"/>
                </a:solidFill>
                <a:latin typeface="Marcellus" pitchFamily="34" charset="0"/>
                <a:ea typeface="Marcellus" pitchFamily="34" charset="-122"/>
                <a:cs typeface="Marcellus" pitchFamily="34" charset="-120"/>
              </a:rPr>
              <a:t>Research Design</a:t>
            </a:r>
            <a:endParaRPr lang="en-US" sz="1400" dirty="0"/>
          </a:p>
        </p:txBody>
      </p:sp>
      <p:sp>
        <p:nvSpPr>
          <p:cNvPr id="4" name="Text 2"/>
          <p:cNvSpPr/>
          <p:nvPr/>
        </p:nvSpPr>
        <p:spPr>
          <a:xfrm>
            <a:off x="496119" y="2276326"/>
            <a:ext cx="3924598" cy="806276"/>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A </a:t>
            </a:r>
            <a:r>
              <a:rPr lang="en-US" sz="950" b="1" dirty="0">
                <a:solidFill>
                  <a:srgbClr val="67534F"/>
                </a:solidFill>
                <a:latin typeface="Montserrat" pitchFamily="34" charset="0"/>
                <a:ea typeface="Montserrat" pitchFamily="34" charset="-122"/>
                <a:cs typeface="Montserrat" pitchFamily="34" charset="-120"/>
              </a:rPr>
              <a:t>qualitative secondary research</a:t>
            </a:r>
            <a:r>
              <a:rPr lang="en-US" sz="950" dirty="0">
                <a:solidFill>
                  <a:srgbClr val="67534F"/>
                </a:solidFill>
                <a:latin typeface="Montserrat" pitchFamily="34" charset="0"/>
                <a:ea typeface="Montserrat" pitchFamily="34" charset="-122"/>
                <a:cs typeface="Montserrat" pitchFamily="34" charset="-120"/>
              </a:rPr>
              <a:t> design will guide the investigation through a systematic review of peer-reviewed literature. Thematic analysis will identify recurring psychological and social themes, supporting evidence-based recommendations for healthcare practice.</a:t>
            </a:r>
            <a:endParaRPr lang="en-US" sz="950" dirty="0"/>
          </a:p>
        </p:txBody>
      </p:sp>
      <p:sp>
        <p:nvSpPr>
          <p:cNvPr id="5" name="Text 3"/>
          <p:cNvSpPr/>
          <p:nvPr/>
        </p:nvSpPr>
        <p:spPr>
          <a:xfrm>
            <a:off x="496119" y="3206576"/>
            <a:ext cx="2240310" cy="231725"/>
          </a:xfrm>
          <a:prstGeom prst="rect">
            <a:avLst/>
          </a:prstGeom>
          <a:noFill/>
          <a:ln/>
        </p:spPr>
        <p:txBody>
          <a:bodyPr wrap="none" lIns="0" tIns="0" rIns="0" bIns="0" rtlCol="0" anchor="t"/>
          <a:lstStyle/>
          <a:p>
            <a:pPr marL="0" indent="0" algn="l">
              <a:lnSpc>
                <a:spcPct val="108000"/>
              </a:lnSpc>
              <a:buNone/>
            </a:pPr>
            <a:r>
              <a:rPr lang="en-US" sz="1400" dirty="0">
                <a:solidFill>
                  <a:srgbClr val="532418"/>
                </a:solidFill>
                <a:latin typeface="Marcellus" pitchFamily="34" charset="0"/>
                <a:ea typeface="Marcellus" pitchFamily="34" charset="-122"/>
                <a:cs typeface="Marcellus" pitchFamily="34" charset="-120"/>
              </a:rPr>
              <a:t>Analytical Approach</a:t>
            </a:r>
            <a:endParaRPr lang="en-US" sz="1400" dirty="0"/>
          </a:p>
        </p:txBody>
      </p:sp>
      <p:sp>
        <p:nvSpPr>
          <p:cNvPr id="6" name="Text 4"/>
          <p:cNvSpPr/>
          <p:nvPr/>
        </p:nvSpPr>
        <p:spPr>
          <a:xfrm>
            <a:off x="496119" y="3562276"/>
            <a:ext cx="3924598" cy="322511"/>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Thematic analysis will be employed to identify themes relating to the psychological wellbeing of young adults with epilepsy.</a:t>
            </a:r>
            <a:endParaRPr lang="en-US" sz="950" dirty="0"/>
          </a:p>
        </p:txBody>
      </p:sp>
      <p:sp>
        <p:nvSpPr>
          <p:cNvPr id="7" name="Text 5"/>
          <p:cNvSpPr/>
          <p:nvPr/>
        </p:nvSpPr>
        <p:spPr>
          <a:xfrm>
            <a:off x="4728046" y="1920627"/>
            <a:ext cx="2240310" cy="231725"/>
          </a:xfrm>
          <a:prstGeom prst="rect">
            <a:avLst/>
          </a:prstGeom>
          <a:noFill/>
          <a:ln/>
        </p:spPr>
        <p:txBody>
          <a:bodyPr wrap="none" lIns="0" tIns="0" rIns="0" bIns="0" rtlCol="0" anchor="t"/>
          <a:lstStyle/>
          <a:p>
            <a:pPr marL="0" indent="0" algn="l">
              <a:lnSpc>
                <a:spcPct val="108000"/>
              </a:lnSpc>
              <a:buNone/>
            </a:pPr>
            <a:r>
              <a:rPr lang="en-US" sz="1400" dirty="0">
                <a:solidFill>
                  <a:srgbClr val="532418"/>
                </a:solidFill>
                <a:latin typeface="Marcellus" pitchFamily="34" charset="0"/>
                <a:ea typeface="Marcellus" pitchFamily="34" charset="-122"/>
                <a:cs typeface="Marcellus" pitchFamily="34" charset="-120"/>
              </a:rPr>
              <a:t>Data Sources</a:t>
            </a:r>
            <a:endParaRPr lang="en-US" sz="1400" dirty="0"/>
          </a:p>
        </p:txBody>
      </p:sp>
      <p:sp>
        <p:nvSpPr>
          <p:cNvPr id="8" name="Shape 6"/>
          <p:cNvSpPr/>
          <p:nvPr/>
        </p:nvSpPr>
        <p:spPr>
          <a:xfrm>
            <a:off x="4728046" y="2291879"/>
            <a:ext cx="1900312" cy="508248"/>
          </a:xfrm>
          <a:prstGeom prst="roundRect">
            <a:avLst>
              <a:gd name="adj" fmla="val 10251"/>
            </a:avLst>
          </a:prstGeom>
          <a:solidFill>
            <a:srgbClr val="FFFFF4"/>
          </a:solidFill>
          <a:ln w="14288">
            <a:solidFill>
              <a:srgbClr val="FFE0CC"/>
            </a:solidFill>
            <a:prstDash val="solid"/>
          </a:ln>
        </p:spPr>
      </p:sp>
      <p:sp>
        <p:nvSpPr>
          <p:cNvPr id="9" name="Text 7"/>
          <p:cNvSpPr/>
          <p:nvPr/>
        </p:nvSpPr>
        <p:spPr>
          <a:xfrm>
            <a:off x="4866308" y="2430140"/>
            <a:ext cx="1623789"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PubMed</a:t>
            </a:r>
            <a:endParaRPr lang="en-US" sz="1400" dirty="0"/>
          </a:p>
        </p:txBody>
      </p:sp>
      <p:sp>
        <p:nvSpPr>
          <p:cNvPr id="10" name="Shape 8"/>
          <p:cNvSpPr/>
          <p:nvPr/>
        </p:nvSpPr>
        <p:spPr>
          <a:xfrm>
            <a:off x="6752332" y="2291879"/>
            <a:ext cx="1900312" cy="508248"/>
          </a:xfrm>
          <a:prstGeom prst="roundRect">
            <a:avLst>
              <a:gd name="adj" fmla="val 10251"/>
            </a:avLst>
          </a:prstGeom>
          <a:solidFill>
            <a:srgbClr val="FFFFF4"/>
          </a:solidFill>
          <a:ln w="14288">
            <a:solidFill>
              <a:srgbClr val="FFE0CC"/>
            </a:solidFill>
            <a:prstDash val="solid"/>
          </a:ln>
        </p:spPr>
      </p:sp>
      <p:sp>
        <p:nvSpPr>
          <p:cNvPr id="11" name="Text 9"/>
          <p:cNvSpPr/>
          <p:nvPr/>
        </p:nvSpPr>
        <p:spPr>
          <a:xfrm>
            <a:off x="6890593" y="2430140"/>
            <a:ext cx="1623789"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CINAHL</a:t>
            </a:r>
            <a:endParaRPr lang="en-US" sz="1400" dirty="0"/>
          </a:p>
        </p:txBody>
      </p:sp>
      <p:sp>
        <p:nvSpPr>
          <p:cNvPr id="12" name="Shape 10"/>
          <p:cNvSpPr/>
          <p:nvPr/>
        </p:nvSpPr>
        <p:spPr>
          <a:xfrm>
            <a:off x="4728046" y="2924101"/>
            <a:ext cx="1900312" cy="508248"/>
          </a:xfrm>
          <a:prstGeom prst="roundRect">
            <a:avLst>
              <a:gd name="adj" fmla="val 10251"/>
            </a:avLst>
          </a:prstGeom>
          <a:solidFill>
            <a:srgbClr val="FFFFF4"/>
          </a:solidFill>
          <a:ln w="14288">
            <a:solidFill>
              <a:srgbClr val="FFE0CC"/>
            </a:solidFill>
            <a:prstDash val="solid"/>
          </a:ln>
        </p:spPr>
      </p:sp>
      <p:sp>
        <p:nvSpPr>
          <p:cNvPr id="13" name="Text 11"/>
          <p:cNvSpPr/>
          <p:nvPr/>
        </p:nvSpPr>
        <p:spPr>
          <a:xfrm>
            <a:off x="4866308" y="3062362"/>
            <a:ext cx="1623789"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ScienceDirect</a:t>
            </a:r>
            <a:endParaRPr lang="en-US" sz="1400" dirty="0"/>
          </a:p>
        </p:txBody>
      </p:sp>
      <p:sp>
        <p:nvSpPr>
          <p:cNvPr id="14" name="Shape 12"/>
          <p:cNvSpPr/>
          <p:nvPr/>
        </p:nvSpPr>
        <p:spPr>
          <a:xfrm>
            <a:off x="6752332" y="2924101"/>
            <a:ext cx="1900312" cy="508248"/>
          </a:xfrm>
          <a:prstGeom prst="roundRect">
            <a:avLst>
              <a:gd name="adj" fmla="val 10251"/>
            </a:avLst>
          </a:prstGeom>
          <a:solidFill>
            <a:srgbClr val="FFFFF4"/>
          </a:solidFill>
          <a:ln w="14288">
            <a:solidFill>
              <a:srgbClr val="FFE0CC"/>
            </a:solidFill>
            <a:prstDash val="solid"/>
          </a:ln>
        </p:spPr>
      </p:sp>
      <p:sp>
        <p:nvSpPr>
          <p:cNvPr id="15" name="Text 13"/>
          <p:cNvSpPr/>
          <p:nvPr/>
        </p:nvSpPr>
        <p:spPr>
          <a:xfrm>
            <a:off x="6890593" y="3062362"/>
            <a:ext cx="1623789"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Google Scholar</a:t>
            </a:r>
            <a:endParaRPr lang="en-US" sz="1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496119" y="1199852"/>
            <a:ext cx="4023494" cy="463600"/>
          </a:xfrm>
          <a:prstGeom prst="rect">
            <a:avLst/>
          </a:prstGeom>
          <a:noFill/>
          <a:ln/>
        </p:spPr>
        <p:txBody>
          <a:bodyPr wrap="none" lIns="0" tIns="0" rIns="0" bIns="0" rtlCol="0" anchor="t"/>
          <a:lstStyle/>
          <a:p>
            <a:pPr marL="0" indent="0" algn="l">
              <a:lnSpc>
                <a:spcPct val="108000"/>
              </a:lnSpc>
              <a:buNone/>
            </a:pPr>
            <a:r>
              <a:rPr lang="en-US" sz="2800" dirty="0">
                <a:solidFill>
                  <a:srgbClr val="532418"/>
                </a:solidFill>
                <a:latin typeface="Marcellus" pitchFamily="34" charset="0"/>
                <a:ea typeface="Marcellus" pitchFamily="34" charset="-122"/>
                <a:cs typeface="Marcellus" pitchFamily="34" charset="-120"/>
              </a:rPr>
              <a:t>Research Impact</a:t>
            </a:r>
            <a:endParaRPr lang="en-US" sz="2800" dirty="0"/>
          </a:p>
        </p:txBody>
      </p:sp>
      <p:pic>
        <p:nvPicPr>
          <p:cNvPr id="3" name="Image 0" descr="preencoded.png"/>
          <p:cNvPicPr>
            <a:picLocks noChangeAspect="1"/>
          </p:cNvPicPr>
          <p:nvPr/>
        </p:nvPicPr>
        <p:blipFill>
          <a:blip r:embed="rId3"/>
          <a:stretch>
            <a:fillRect/>
          </a:stretch>
        </p:blipFill>
        <p:spPr>
          <a:xfrm>
            <a:off x="496119" y="1911474"/>
            <a:ext cx="1759223" cy="1087264"/>
          </a:xfrm>
          <a:prstGeom prst="rect">
            <a:avLst/>
          </a:prstGeom>
        </p:spPr>
      </p:pic>
      <p:sp>
        <p:nvSpPr>
          <p:cNvPr id="4" name="Text 1"/>
          <p:cNvSpPr/>
          <p:nvPr/>
        </p:nvSpPr>
        <p:spPr>
          <a:xfrm>
            <a:off x="496119" y="3153742"/>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For Young Adults</a:t>
            </a:r>
            <a:endParaRPr lang="en-US" sz="1400" dirty="0"/>
          </a:p>
        </p:txBody>
      </p:sp>
      <p:sp>
        <p:nvSpPr>
          <p:cNvPr id="5" name="Text 2"/>
          <p:cNvSpPr/>
          <p:nvPr/>
        </p:nvSpPr>
        <p:spPr>
          <a:xfrm>
            <a:off x="496119" y="3459882"/>
            <a:ext cx="3998342" cy="483766"/>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Improved psychological support, reduced stigma, enhanced resilience, and greater empowerment during key life transitions (Batchelor and Taylor, 2021; Wigglesworth et al., 2023).</a:t>
            </a:r>
            <a:endParaRPr lang="en-US" sz="950" dirty="0"/>
          </a:p>
        </p:txBody>
      </p:sp>
      <p:pic>
        <p:nvPicPr>
          <p:cNvPr id="6" name="Image 1" descr="preencoded.png"/>
          <p:cNvPicPr>
            <a:picLocks noChangeAspect="1"/>
          </p:cNvPicPr>
          <p:nvPr/>
        </p:nvPicPr>
        <p:blipFill>
          <a:blip r:embed="rId4"/>
          <a:stretch>
            <a:fillRect/>
          </a:stretch>
        </p:blipFill>
        <p:spPr>
          <a:xfrm>
            <a:off x="4649465" y="1911474"/>
            <a:ext cx="1759297" cy="1087264"/>
          </a:xfrm>
          <a:prstGeom prst="rect">
            <a:avLst/>
          </a:prstGeom>
        </p:spPr>
      </p:pic>
      <p:sp>
        <p:nvSpPr>
          <p:cNvPr id="7" name="Text 3"/>
          <p:cNvSpPr/>
          <p:nvPr/>
        </p:nvSpPr>
        <p:spPr>
          <a:xfrm>
            <a:off x="4649465" y="3153742"/>
            <a:ext cx="1972866"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For Health &amp; Social Care</a:t>
            </a:r>
            <a:endParaRPr lang="en-US" sz="1400" dirty="0"/>
          </a:p>
        </p:txBody>
      </p:sp>
      <p:sp>
        <p:nvSpPr>
          <p:cNvPr id="8" name="Text 4"/>
          <p:cNvSpPr/>
          <p:nvPr/>
        </p:nvSpPr>
        <p:spPr>
          <a:xfrm>
            <a:off x="4649465" y="3459882"/>
            <a:ext cx="3998416" cy="483766"/>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Findings may support person-centred epilepsy services and strengthen integrated healthcare delivery models nationally (Iyer and Appleton, 2013; Hansen et al., 2024).</a:t>
            </a:r>
            <a:endParaRPr lang="en-US" sz="9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496119" y="520898"/>
            <a:ext cx="8151763" cy="927199"/>
          </a:xfrm>
          <a:prstGeom prst="rect">
            <a:avLst/>
          </a:prstGeom>
          <a:noFill/>
          <a:ln/>
        </p:spPr>
        <p:txBody>
          <a:bodyPr wrap="square" lIns="0" tIns="0" rIns="0" bIns="0" rtlCol="0" anchor="t">
            <a:normAutofit/>
          </a:bodyPr>
          <a:lstStyle/>
          <a:p>
            <a:pPr marL="0" indent="0" algn="l">
              <a:lnSpc>
                <a:spcPct val="108000"/>
              </a:lnSpc>
              <a:buNone/>
            </a:pPr>
            <a:r>
              <a:rPr lang="en-US" sz="2800" dirty="0">
                <a:solidFill>
                  <a:srgbClr val="532418"/>
                </a:solidFill>
                <a:latin typeface="Marcellus" pitchFamily="34" charset="0"/>
                <a:ea typeface="Marcellus" pitchFamily="34" charset="-122"/>
                <a:cs typeface="Marcellus" pitchFamily="34" charset="-120"/>
              </a:rPr>
              <a:t>Implications for Public Health &amp; Social Care Practice</a:t>
            </a:r>
            <a:endParaRPr lang="en-US" sz="2800" dirty="0"/>
          </a:p>
        </p:txBody>
      </p:sp>
      <p:sp>
        <p:nvSpPr>
          <p:cNvPr id="3" name="Shape 1"/>
          <p:cNvSpPr/>
          <p:nvPr/>
        </p:nvSpPr>
        <p:spPr>
          <a:xfrm>
            <a:off x="496119" y="1696120"/>
            <a:ext cx="4013895" cy="1401217"/>
          </a:xfrm>
          <a:prstGeom prst="roundRect">
            <a:avLst>
              <a:gd name="adj" fmla="val 3718"/>
            </a:avLst>
          </a:prstGeom>
          <a:solidFill>
            <a:srgbClr val="FFFFF4"/>
          </a:solidFill>
          <a:ln w="14288">
            <a:solidFill>
              <a:srgbClr val="FFE0CC"/>
            </a:solidFill>
            <a:prstDash val="solid"/>
          </a:ln>
        </p:spPr>
      </p:sp>
      <p:sp>
        <p:nvSpPr>
          <p:cNvPr id="4" name="Shape 2"/>
          <p:cNvSpPr/>
          <p:nvPr/>
        </p:nvSpPr>
        <p:spPr>
          <a:xfrm>
            <a:off x="634380" y="1834381"/>
            <a:ext cx="372070" cy="372070"/>
          </a:xfrm>
          <a:prstGeom prst="roundRect">
            <a:avLst>
              <a:gd name="adj" fmla="val 15358477"/>
            </a:avLst>
          </a:prstGeom>
          <a:solidFill>
            <a:srgbClr val="FF954F"/>
          </a:solidFill>
          <a:ln/>
        </p:spPr>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36699" y="1936626"/>
            <a:ext cx="167432" cy="167432"/>
          </a:xfrm>
          <a:prstGeom prst="rect">
            <a:avLst/>
          </a:prstGeom>
        </p:spPr>
      </p:pic>
      <p:sp>
        <p:nvSpPr>
          <p:cNvPr id="6" name="Text 3"/>
          <p:cNvSpPr/>
          <p:nvPr/>
        </p:nvSpPr>
        <p:spPr>
          <a:xfrm>
            <a:off x="634380" y="2330425"/>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Routine Screening</a:t>
            </a:r>
            <a:endParaRPr lang="en-US" sz="1400" dirty="0"/>
          </a:p>
        </p:txBody>
      </p:sp>
      <p:sp>
        <p:nvSpPr>
          <p:cNvPr id="7" name="Text 4"/>
          <p:cNvSpPr/>
          <p:nvPr/>
        </p:nvSpPr>
        <p:spPr>
          <a:xfrm>
            <a:off x="634380" y="2636565"/>
            <a:ext cx="3737372" cy="322511"/>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Mental health screening should become routine within epilepsy services (Gandy et al., 2025).</a:t>
            </a:r>
            <a:endParaRPr lang="en-US" sz="950" dirty="0"/>
          </a:p>
        </p:txBody>
      </p:sp>
      <p:sp>
        <p:nvSpPr>
          <p:cNvPr id="8" name="Shape 5"/>
          <p:cNvSpPr/>
          <p:nvPr/>
        </p:nvSpPr>
        <p:spPr>
          <a:xfrm>
            <a:off x="4633987" y="1696120"/>
            <a:ext cx="4013895" cy="1401217"/>
          </a:xfrm>
          <a:prstGeom prst="roundRect">
            <a:avLst>
              <a:gd name="adj" fmla="val 3718"/>
            </a:avLst>
          </a:prstGeom>
          <a:solidFill>
            <a:srgbClr val="FFFFF4"/>
          </a:solidFill>
          <a:ln w="14288">
            <a:solidFill>
              <a:srgbClr val="FFE0CC"/>
            </a:solidFill>
            <a:prstDash val="solid"/>
          </a:ln>
        </p:spPr>
        <p:txBody>
          <a:bodyPr/>
          <a:lstStyle/>
          <a:p>
            <a:endParaRPr lang="en-IN" dirty="0"/>
          </a:p>
        </p:txBody>
      </p:sp>
      <p:sp>
        <p:nvSpPr>
          <p:cNvPr id="9" name="Shape 6"/>
          <p:cNvSpPr/>
          <p:nvPr/>
        </p:nvSpPr>
        <p:spPr>
          <a:xfrm>
            <a:off x="4772248" y="1834381"/>
            <a:ext cx="372070" cy="372070"/>
          </a:xfrm>
          <a:prstGeom prst="roundRect">
            <a:avLst>
              <a:gd name="adj" fmla="val 15358477"/>
            </a:avLst>
          </a:prstGeom>
          <a:solidFill>
            <a:srgbClr val="FF954F"/>
          </a:solidFill>
          <a:ln/>
        </p:spPr>
      </p:sp>
      <p:pic>
        <p:nvPicPr>
          <p:cNvPr id="10"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874568" y="1936626"/>
            <a:ext cx="167432" cy="167432"/>
          </a:xfrm>
          <a:prstGeom prst="rect">
            <a:avLst/>
          </a:prstGeom>
        </p:spPr>
      </p:pic>
      <p:sp>
        <p:nvSpPr>
          <p:cNvPr id="11" name="Text 7"/>
          <p:cNvSpPr/>
          <p:nvPr/>
        </p:nvSpPr>
        <p:spPr>
          <a:xfrm>
            <a:off x="4772248" y="2330425"/>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Peer Support</a:t>
            </a:r>
            <a:endParaRPr lang="en-US" sz="1400" dirty="0"/>
          </a:p>
        </p:txBody>
      </p:sp>
      <p:sp>
        <p:nvSpPr>
          <p:cNvPr id="12" name="Text 8"/>
          <p:cNvSpPr/>
          <p:nvPr/>
        </p:nvSpPr>
        <p:spPr>
          <a:xfrm>
            <a:off x="4772248" y="2636565"/>
            <a:ext cx="3737372" cy="322511"/>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Peer-support programmes can strengthen emotional wellbeing and resilience (Lecce et al., 2023).</a:t>
            </a:r>
            <a:endParaRPr lang="en-US" sz="950" dirty="0"/>
          </a:p>
        </p:txBody>
      </p:sp>
      <p:sp>
        <p:nvSpPr>
          <p:cNvPr id="13" name="Shape 9"/>
          <p:cNvSpPr/>
          <p:nvPr/>
        </p:nvSpPr>
        <p:spPr>
          <a:xfrm>
            <a:off x="496119" y="3221310"/>
            <a:ext cx="4013895" cy="1401217"/>
          </a:xfrm>
          <a:prstGeom prst="roundRect">
            <a:avLst>
              <a:gd name="adj" fmla="val 3718"/>
            </a:avLst>
          </a:prstGeom>
          <a:solidFill>
            <a:srgbClr val="FFFFF4"/>
          </a:solidFill>
          <a:ln w="14288">
            <a:solidFill>
              <a:srgbClr val="FFE0CC"/>
            </a:solidFill>
            <a:prstDash val="solid"/>
          </a:ln>
        </p:spPr>
      </p:sp>
      <p:sp>
        <p:nvSpPr>
          <p:cNvPr id="14" name="Shape 10"/>
          <p:cNvSpPr/>
          <p:nvPr/>
        </p:nvSpPr>
        <p:spPr>
          <a:xfrm>
            <a:off x="634380" y="3359572"/>
            <a:ext cx="372070" cy="372070"/>
          </a:xfrm>
          <a:prstGeom prst="roundRect">
            <a:avLst>
              <a:gd name="adj" fmla="val 15358477"/>
            </a:avLst>
          </a:prstGeom>
          <a:solidFill>
            <a:srgbClr val="FF954F"/>
          </a:solidFill>
          <a:ln/>
        </p:spPr>
      </p:sp>
      <p:pic>
        <p:nvPicPr>
          <p:cNvPr id="15"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36699" y="3461817"/>
            <a:ext cx="167432" cy="167432"/>
          </a:xfrm>
          <a:prstGeom prst="rect">
            <a:avLst/>
          </a:prstGeom>
        </p:spPr>
      </p:pic>
      <p:sp>
        <p:nvSpPr>
          <p:cNvPr id="16" name="Text 11"/>
          <p:cNvSpPr/>
          <p:nvPr/>
        </p:nvSpPr>
        <p:spPr>
          <a:xfrm>
            <a:off x="634380" y="3855616"/>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Digital Interventions</a:t>
            </a:r>
            <a:endParaRPr lang="en-US" sz="1400" dirty="0"/>
          </a:p>
        </p:txBody>
      </p:sp>
      <p:sp>
        <p:nvSpPr>
          <p:cNvPr id="17" name="Text 12"/>
          <p:cNvSpPr/>
          <p:nvPr/>
        </p:nvSpPr>
        <p:spPr>
          <a:xfrm>
            <a:off x="634380" y="4161755"/>
            <a:ext cx="3737372" cy="322511"/>
          </a:xfrm>
          <a:prstGeom prst="rect">
            <a:avLst/>
          </a:prstGeom>
          <a:noFill/>
          <a:ln/>
        </p:spPr>
        <p:txBody>
          <a:bodyPr wrap="square" lIns="0" tIns="0" rIns="0" bIns="0" rtlCol="0" anchor="t">
            <a:normAutofit/>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Digital tools may improve accessibility of psychological support (Mercier and Dorris, 2024).</a:t>
            </a:r>
            <a:endParaRPr lang="en-US" sz="950" dirty="0"/>
          </a:p>
        </p:txBody>
      </p:sp>
      <p:sp>
        <p:nvSpPr>
          <p:cNvPr id="18" name="Shape 13"/>
          <p:cNvSpPr/>
          <p:nvPr/>
        </p:nvSpPr>
        <p:spPr>
          <a:xfrm>
            <a:off x="4633987" y="3221310"/>
            <a:ext cx="4013895" cy="1401217"/>
          </a:xfrm>
          <a:prstGeom prst="roundRect">
            <a:avLst>
              <a:gd name="adj" fmla="val 3718"/>
            </a:avLst>
          </a:prstGeom>
          <a:solidFill>
            <a:srgbClr val="FFFFF4"/>
          </a:solidFill>
          <a:ln w="14288">
            <a:solidFill>
              <a:srgbClr val="FFE0CC"/>
            </a:solidFill>
            <a:prstDash val="solid"/>
          </a:ln>
        </p:spPr>
      </p:sp>
      <p:sp>
        <p:nvSpPr>
          <p:cNvPr id="19" name="Shape 14"/>
          <p:cNvSpPr/>
          <p:nvPr/>
        </p:nvSpPr>
        <p:spPr>
          <a:xfrm>
            <a:off x="4772248" y="3359572"/>
            <a:ext cx="372070" cy="372070"/>
          </a:xfrm>
          <a:prstGeom prst="roundRect">
            <a:avLst>
              <a:gd name="adj" fmla="val 15358477"/>
            </a:avLst>
          </a:prstGeom>
          <a:solidFill>
            <a:srgbClr val="FF954F"/>
          </a:solidFill>
          <a:ln/>
        </p:spPr>
      </p:sp>
      <p:pic>
        <p:nvPicPr>
          <p:cNvPr id="20"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874568" y="3461817"/>
            <a:ext cx="167432" cy="167432"/>
          </a:xfrm>
          <a:prstGeom prst="rect">
            <a:avLst/>
          </a:prstGeom>
        </p:spPr>
      </p:pic>
      <p:sp>
        <p:nvSpPr>
          <p:cNvPr id="21" name="Text 15"/>
          <p:cNvSpPr/>
          <p:nvPr/>
        </p:nvSpPr>
        <p:spPr>
          <a:xfrm>
            <a:off x="4772248" y="3855616"/>
            <a:ext cx="1783110" cy="231725"/>
          </a:xfrm>
          <a:prstGeom prst="rect">
            <a:avLst/>
          </a:prstGeom>
          <a:noFill/>
          <a:ln/>
        </p:spPr>
        <p:txBody>
          <a:bodyPr wrap="none" lIns="0" tIns="0" rIns="0" bIns="0" rtlCol="0" anchor="t"/>
          <a:lstStyle/>
          <a:p>
            <a:pPr marL="0" indent="0" algn="l">
              <a:lnSpc>
                <a:spcPct val="108000"/>
              </a:lnSpc>
              <a:buNone/>
            </a:pPr>
            <a:r>
              <a:rPr lang="en-US" sz="1400" dirty="0">
                <a:solidFill>
                  <a:srgbClr val="67534F"/>
                </a:solidFill>
                <a:latin typeface="Marcellus" pitchFamily="34" charset="0"/>
                <a:ea typeface="Marcellus" pitchFamily="34" charset="-122"/>
                <a:cs typeface="Marcellus" pitchFamily="34" charset="-120"/>
              </a:rPr>
              <a:t>NHS Policy</a:t>
            </a:r>
            <a:endParaRPr lang="en-US" sz="1400" dirty="0"/>
          </a:p>
        </p:txBody>
      </p:sp>
      <p:sp>
        <p:nvSpPr>
          <p:cNvPr id="22" name="Text 16"/>
          <p:cNvSpPr/>
          <p:nvPr/>
        </p:nvSpPr>
        <p:spPr>
          <a:xfrm>
            <a:off x="4772248" y="4161755"/>
            <a:ext cx="3737372" cy="322511"/>
          </a:xfrm>
          <a:prstGeom prst="rect">
            <a:avLst/>
          </a:prstGeom>
          <a:noFill/>
          <a:ln/>
        </p:spPr>
        <p:txBody>
          <a:bodyPr wrap="square" lIns="0" tIns="0" rIns="0" bIns="0" rtlCol="0" anchor="t">
            <a:normAutofit fontScale="85000" lnSpcReduction="20000"/>
          </a:bodyPr>
          <a:lstStyle/>
          <a:p>
            <a:pPr marL="0" indent="0" algn="l">
              <a:lnSpc>
                <a:spcPct val="108000"/>
              </a:lnSpc>
              <a:buNone/>
            </a:pPr>
            <a:r>
              <a:rPr lang="en-US" sz="950" dirty="0">
                <a:solidFill>
                  <a:srgbClr val="67534F"/>
                </a:solidFill>
                <a:latin typeface="Montserrat" pitchFamily="34" charset="0"/>
                <a:ea typeface="Montserrat" pitchFamily="34" charset="-122"/>
                <a:cs typeface="Montserrat" pitchFamily="34" charset="-120"/>
              </a:rPr>
              <a:t>Findings could inform future NHS policy, integrated care pathways, and service planning nationally (Bennett et al</a:t>
            </a:r>
            <a:r>
              <a:rPr lang="en-US" sz="950" i="1" dirty="0">
                <a:solidFill>
                  <a:srgbClr val="67534F"/>
                </a:solidFill>
                <a:latin typeface="Montserrat" pitchFamily="34" charset="0"/>
                <a:ea typeface="Montserrat" pitchFamily="34" charset="-122"/>
                <a:cs typeface="Montserrat" pitchFamily="34" charset="-120"/>
              </a:rPr>
              <a:t>., </a:t>
            </a:r>
            <a:r>
              <a:rPr lang="en-US" sz="950" dirty="0">
                <a:solidFill>
                  <a:srgbClr val="67534F"/>
                </a:solidFill>
                <a:latin typeface="Montserrat" pitchFamily="34" charset="0"/>
                <a:ea typeface="Montserrat" pitchFamily="34" charset="-122"/>
                <a:cs typeface="Montserrat" pitchFamily="34" charset="-120"/>
              </a:rPr>
              <a:t>2024</a:t>
            </a:r>
            <a:r>
              <a:rPr lang="en-US" dirty="0"/>
              <a:t>).</a:t>
            </a:r>
            <a:endParaRPr lang="en-US" sz="9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488379" y="336649"/>
            <a:ext cx="3967758" cy="456381"/>
          </a:xfrm>
          <a:prstGeom prst="rect">
            <a:avLst/>
          </a:prstGeom>
          <a:noFill/>
          <a:ln/>
        </p:spPr>
        <p:txBody>
          <a:bodyPr wrap="none" lIns="0" tIns="0" rIns="0" bIns="0" rtlCol="0" anchor="t"/>
          <a:lstStyle/>
          <a:p>
            <a:pPr marL="0" indent="0" algn="l">
              <a:lnSpc>
                <a:spcPct val="108000"/>
              </a:lnSpc>
              <a:buNone/>
            </a:pPr>
            <a:r>
              <a:rPr lang="en-US" sz="2750" dirty="0">
                <a:solidFill>
                  <a:srgbClr val="532418"/>
                </a:solidFill>
                <a:latin typeface="Marcellus" pitchFamily="34" charset="0"/>
                <a:ea typeface="Marcellus" pitchFamily="34" charset="-122"/>
                <a:cs typeface="Marcellus" pitchFamily="34" charset="-120"/>
              </a:rPr>
              <a:t>References</a:t>
            </a:r>
            <a:endParaRPr lang="en-US" sz="2750" dirty="0"/>
          </a:p>
        </p:txBody>
      </p:sp>
      <p:sp>
        <p:nvSpPr>
          <p:cNvPr id="3" name="Text 1"/>
          <p:cNvSpPr/>
          <p:nvPr/>
        </p:nvSpPr>
        <p:spPr>
          <a:xfrm>
            <a:off x="488380" y="685018"/>
            <a:ext cx="8167241" cy="3773463"/>
          </a:xfrm>
          <a:prstGeom prst="rect">
            <a:avLst/>
          </a:prstGeom>
          <a:noFill/>
          <a:ln/>
        </p:spPr>
        <p:txBody>
          <a:bodyPr wrap="square" lIns="0" tIns="0" rIns="0" bIns="0" rtlCol="0" anchor="t">
            <a:noAutofit/>
          </a:bodyPr>
          <a:lstStyle/>
          <a:p>
            <a:pPr algn="just"/>
            <a:r>
              <a:rPr lang="en-IN" sz="700" dirty="0">
                <a:latin typeface="Montserrat" panose="00000500000000000000" pitchFamily="2" charset="0"/>
              </a:rPr>
              <a:t> </a:t>
            </a:r>
          </a:p>
          <a:p>
            <a:pPr algn="just"/>
            <a:r>
              <a:rPr lang="en-US" sz="700" dirty="0">
                <a:latin typeface="Montserrat" panose="00000500000000000000" pitchFamily="2" charset="0"/>
              </a:rPr>
              <a:t>Batchelor, R. and Taylor, M.D., 2021. Young adults with epilepsy: Relationships between psychosocial variables and anxiety, depression, and suicidality. </a:t>
            </a:r>
            <a:r>
              <a:rPr lang="en-US" sz="700" i="1" dirty="0">
                <a:latin typeface="Montserrat" panose="00000500000000000000" pitchFamily="2" charset="0"/>
              </a:rPr>
              <a:t>Epilepsy &amp; Behavior</a:t>
            </a:r>
            <a:r>
              <a:rPr lang="en-US" sz="700" dirty="0">
                <a:latin typeface="Montserrat" panose="00000500000000000000" pitchFamily="2" charset="0"/>
              </a:rPr>
              <a:t>, 118, p.107911. Available at: </a:t>
            </a:r>
            <a:r>
              <a:rPr lang="en-US" sz="700" u="sng" dirty="0">
                <a:latin typeface="Montserrat" panose="00000500000000000000" pitchFamily="2" charset="0"/>
                <a:hlinkClick r:id="rId3"/>
              </a:rPr>
              <a:t>https://www.sciencedirect.com/science/article/pii/S1525505021001451</a:t>
            </a:r>
            <a:endParaRPr lang="en-IN" sz="700" dirty="0">
              <a:latin typeface="Montserrat" panose="00000500000000000000" pitchFamily="2" charset="0"/>
            </a:endParaRPr>
          </a:p>
          <a:p>
            <a:pPr algn="just"/>
            <a:r>
              <a:rPr lang="en-US" sz="700" dirty="0">
                <a:latin typeface="Montserrat" panose="00000500000000000000" pitchFamily="2" charset="0"/>
              </a:rPr>
              <a:t>Batchelor, R. and Taylor, M.D., 2023. Experiences and perspectives of peer support among young adults with epilepsy. </a:t>
            </a:r>
            <a:r>
              <a:rPr lang="en-US" sz="700" i="1" dirty="0">
                <a:latin typeface="Montserrat" panose="00000500000000000000" pitchFamily="2" charset="0"/>
              </a:rPr>
              <a:t>Epilepsy &amp; Behavior Reports</a:t>
            </a:r>
            <a:r>
              <a:rPr lang="en-US" sz="700" dirty="0">
                <a:latin typeface="Montserrat" panose="00000500000000000000" pitchFamily="2" charset="0"/>
              </a:rPr>
              <a:t>, 21, p.100590. Available at: </a:t>
            </a:r>
            <a:r>
              <a:rPr lang="en-US" sz="700" u="sng" dirty="0">
                <a:latin typeface="Montserrat" panose="00000500000000000000" pitchFamily="2" charset="0"/>
                <a:hlinkClick r:id="rId4"/>
              </a:rPr>
              <a:t>https://www.sciencedirect.com/science/article/pii/S2589986423000084</a:t>
            </a:r>
            <a:endParaRPr lang="en-IN" sz="700" dirty="0">
              <a:latin typeface="Montserrat" panose="00000500000000000000" pitchFamily="2" charset="0"/>
            </a:endParaRPr>
          </a:p>
          <a:p>
            <a:pPr algn="just"/>
            <a:r>
              <a:rPr lang="en-IN" sz="700" dirty="0">
                <a:latin typeface="Montserrat" panose="00000500000000000000" pitchFamily="2" charset="0"/>
              </a:rPr>
              <a:t>Bennett, S.D., Cross, J.H., Chowdhury, K., Ford, T., Heyman, I., </a:t>
            </a:r>
            <a:r>
              <a:rPr lang="en-IN" sz="700" dirty="0" err="1">
                <a:latin typeface="Montserrat" panose="00000500000000000000" pitchFamily="2" charset="0"/>
              </a:rPr>
              <a:t>Coughtrey</a:t>
            </a:r>
            <a:r>
              <a:rPr lang="en-IN" sz="700" dirty="0">
                <a:latin typeface="Montserrat" panose="00000500000000000000" pitchFamily="2" charset="0"/>
              </a:rPr>
              <a:t>, A.E., Dalrymple, E., Byford, S., </a:t>
            </a:r>
            <a:r>
              <a:rPr lang="en-IN" sz="700" dirty="0" err="1">
                <a:latin typeface="Montserrat" panose="00000500000000000000" pitchFamily="2" charset="0"/>
              </a:rPr>
              <a:t>Chorpita</a:t>
            </a:r>
            <a:r>
              <a:rPr lang="en-IN" sz="700" dirty="0">
                <a:latin typeface="Montserrat" panose="00000500000000000000" pitchFamily="2" charset="0"/>
              </a:rPr>
              <a:t>, B., Fonagy, P. and Moss-Morris, R., 2024. Clinical effectiveness of the psychological therapy Mental Health Intervention for Children with Epilepsy in addition to usual care compared with assessment-enhanced usual care alone: a multicentre, randomised controlled clinical trial in the UK. </a:t>
            </a:r>
            <a:r>
              <a:rPr lang="en-IN" sz="700" i="1" dirty="0">
                <a:latin typeface="Montserrat" panose="00000500000000000000" pitchFamily="2" charset="0"/>
              </a:rPr>
              <a:t>The Lancet</a:t>
            </a:r>
            <a:r>
              <a:rPr lang="en-IN" sz="700" dirty="0">
                <a:latin typeface="Montserrat" panose="00000500000000000000" pitchFamily="2" charset="0"/>
              </a:rPr>
              <a:t>, </a:t>
            </a:r>
            <a:r>
              <a:rPr lang="en-IN" sz="700" i="1" dirty="0">
                <a:latin typeface="Montserrat" panose="00000500000000000000" pitchFamily="2" charset="0"/>
              </a:rPr>
              <a:t>403</a:t>
            </a:r>
            <a:r>
              <a:rPr lang="en-IN" sz="700" dirty="0">
                <a:latin typeface="Montserrat" panose="00000500000000000000" pitchFamily="2" charset="0"/>
              </a:rPr>
              <a:t>(10433), pp.1254-1266. Available at: </a:t>
            </a:r>
            <a:r>
              <a:rPr lang="en-IN" sz="700" u="sng" dirty="0">
                <a:latin typeface="Montserrat" panose="00000500000000000000" pitchFamily="2" charset="0"/>
                <a:hlinkClick r:id="rId5"/>
              </a:rPr>
              <a:t>https://www.thelancet.com/pdfs/journals/lancet/PIIS0140-6736(23)02791-5.pdf</a:t>
            </a:r>
            <a:r>
              <a:rPr lang="en-IN" sz="700" dirty="0">
                <a:latin typeface="Montserrat" panose="00000500000000000000" pitchFamily="2" charset="0"/>
              </a:rPr>
              <a:t> </a:t>
            </a:r>
          </a:p>
          <a:p>
            <a:pPr algn="just"/>
            <a:r>
              <a:rPr lang="en-US" sz="700" dirty="0">
                <a:latin typeface="Montserrat" panose="00000500000000000000" pitchFamily="2" charset="0"/>
              </a:rPr>
              <a:t>Gandy, M., Wu, W., Woldhuis, T., Bennett, S.D., </a:t>
            </a:r>
            <a:r>
              <a:rPr lang="en-US" sz="700" dirty="0" err="1">
                <a:latin typeface="Montserrat" panose="00000500000000000000" pitchFamily="2" charset="0"/>
              </a:rPr>
              <a:t>Baslet</a:t>
            </a:r>
            <a:r>
              <a:rPr lang="en-US" sz="700" dirty="0">
                <a:latin typeface="Montserrat" panose="00000500000000000000" pitchFamily="2" charset="0"/>
              </a:rPr>
              <a:t>, G., Araujo‐Filho, G., Modi, A.C., Reuber, M., Tang, V., </a:t>
            </a:r>
            <a:r>
              <a:rPr lang="en-US" sz="700" dirty="0" err="1">
                <a:latin typeface="Montserrat" panose="00000500000000000000" pitchFamily="2" charset="0"/>
              </a:rPr>
              <a:t>Umuziga</a:t>
            </a:r>
            <a:r>
              <a:rPr lang="en-US" sz="700" dirty="0">
                <a:latin typeface="Montserrat" panose="00000500000000000000" pitchFamily="2" charset="0"/>
              </a:rPr>
              <a:t>, M.P. and Munger Clary, H.M., 2025. Integrated care for mental health in epilepsy: A systematic review and meta‐synthesis by the international league against epilepsy integrated mental health care pathways task force. </a:t>
            </a:r>
            <a:r>
              <a:rPr lang="en-US" sz="700" i="1" dirty="0">
                <a:latin typeface="Montserrat" panose="00000500000000000000" pitchFamily="2" charset="0"/>
              </a:rPr>
              <a:t>Epilepsia</a:t>
            </a:r>
            <a:r>
              <a:rPr lang="en-US" sz="700" dirty="0">
                <a:latin typeface="Montserrat" panose="00000500000000000000" pitchFamily="2" charset="0"/>
              </a:rPr>
              <a:t>, 66(4), pp.1024-1040. </a:t>
            </a:r>
            <a:r>
              <a:rPr lang="en-US" sz="700" u="sng" dirty="0">
                <a:latin typeface="Montserrat" panose="00000500000000000000" pitchFamily="2" charset="0"/>
                <a:hlinkClick r:id="rId6"/>
              </a:rPr>
              <a:t>https://onlinelibrary.wiley.com/doi/pdf/10.1111/epi.18252</a:t>
            </a:r>
            <a:endParaRPr lang="en-IN" sz="700" dirty="0">
              <a:latin typeface="Montserrat" panose="00000500000000000000" pitchFamily="2" charset="0"/>
            </a:endParaRPr>
          </a:p>
          <a:p>
            <a:pPr algn="just"/>
            <a:r>
              <a:rPr lang="en-US" sz="700" dirty="0">
                <a:latin typeface="Montserrat" panose="00000500000000000000" pitchFamily="2" charset="0"/>
              </a:rPr>
              <a:t>Guo, W., Li, Y.X., Zhang, Y., </a:t>
            </a:r>
            <a:r>
              <a:rPr lang="en-US" sz="700" dirty="0" err="1">
                <a:latin typeface="Montserrat" panose="00000500000000000000" pitchFamily="2" charset="0"/>
              </a:rPr>
              <a:t>Lv</a:t>
            </a:r>
            <a:r>
              <a:rPr lang="en-US" sz="700" dirty="0">
                <a:latin typeface="Montserrat" panose="00000500000000000000" pitchFamily="2" charset="0"/>
              </a:rPr>
              <a:t>, X.R., Wang, S.X., Zhang, S.Y., Wang, E.S., Chen, X.J. and Li, Y., 2023. Risk analysis of depression among adult patients with epilepsy of different sex: a retrospective single-center study from China. </a:t>
            </a:r>
            <a:r>
              <a:rPr lang="en-US" sz="700" i="1" dirty="0">
                <a:latin typeface="Montserrat" panose="00000500000000000000" pitchFamily="2" charset="0"/>
              </a:rPr>
              <a:t>Frontiers in Psychiatry</a:t>
            </a:r>
            <a:r>
              <a:rPr lang="en-US" sz="700" dirty="0">
                <a:latin typeface="Montserrat" panose="00000500000000000000" pitchFamily="2" charset="0"/>
              </a:rPr>
              <a:t>, 14, p.1283983. Available at: </a:t>
            </a:r>
            <a:r>
              <a:rPr lang="en-US" sz="700" u="sng" dirty="0">
                <a:latin typeface="Montserrat" panose="00000500000000000000" pitchFamily="2" charset="0"/>
                <a:hlinkClick r:id="rId7"/>
              </a:rPr>
              <a:t>https://www.frontiersin.org/journals/psychiatry/articles/10.3389/fpsyt.2023.1283983/pdf</a:t>
            </a:r>
            <a:endParaRPr lang="en-IN" sz="700" dirty="0">
              <a:latin typeface="Montserrat" panose="00000500000000000000" pitchFamily="2" charset="0"/>
            </a:endParaRPr>
          </a:p>
          <a:p>
            <a:pPr algn="just"/>
            <a:r>
              <a:rPr lang="en-US" sz="700" dirty="0">
                <a:latin typeface="Montserrat" panose="00000500000000000000" pitchFamily="2" charset="0"/>
              </a:rPr>
              <a:t>Hansen, O.A., Clemensen, J., Beier, C.P., Klinting, G.P., Smith, A.C. and Larsen, M.K., 2024. Being an adolescent with epilepsy during the transition from pediatric to adult hospital care: A qualitative descriptive study. </a:t>
            </a:r>
            <a:r>
              <a:rPr lang="en-US" sz="700" i="1" dirty="0">
                <a:latin typeface="Montserrat" panose="00000500000000000000" pitchFamily="2" charset="0"/>
              </a:rPr>
              <a:t>Epilepsy &amp; Behavior</a:t>
            </a:r>
            <a:r>
              <a:rPr lang="en-US" sz="700" dirty="0">
                <a:latin typeface="Montserrat" panose="00000500000000000000" pitchFamily="2" charset="0"/>
              </a:rPr>
              <a:t>, 155, p.109780. Available at: </a:t>
            </a:r>
            <a:r>
              <a:rPr lang="en-US" sz="700" u="sng" dirty="0">
                <a:latin typeface="Montserrat" panose="00000500000000000000" pitchFamily="2" charset="0"/>
                <a:hlinkClick r:id="rId8"/>
              </a:rPr>
              <a:t>https://www.sciencedirect.com/science/article/pii/S1525505024001616</a:t>
            </a:r>
            <a:endParaRPr lang="en-IN" sz="700" dirty="0">
              <a:latin typeface="Montserrat" panose="00000500000000000000" pitchFamily="2" charset="0"/>
            </a:endParaRPr>
          </a:p>
          <a:p>
            <a:pPr algn="just"/>
            <a:r>
              <a:rPr lang="en-IN" sz="700" dirty="0">
                <a:latin typeface="Montserrat" panose="00000500000000000000" pitchFamily="2" charset="0"/>
              </a:rPr>
              <a:t>Idowu, J., Meades, C., Cross, J.H., Muggeridge, A., et al., 2024. Mental health in secondary school-aged children with epilepsy and their primary caregivers: A case control study. </a:t>
            </a:r>
            <a:r>
              <a:rPr lang="en-IN" sz="700" i="1" dirty="0">
                <a:latin typeface="Montserrat" panose="00000500000000000000" pitchFamily="2" charset="0"/>
              </a:rPr>
              <a:t>Seizure: European Journal of Epilepsy</a:t>
            </a:r>
            <a:r>
              <a:rPr lang="en-IN" sz="700" dirty="0">
                <a:latin typeface="Montserrat" panose="00000500000000000000" pitchFamily="2" charset="0"/>
              </a:rPr>
              <a:t>, 120, pp.150-156. Available at: </a:t>
            </a:r>
            <a:r>
              <a:rPr lang="en-IN" sz="700" u="sng" dirty="0">
                <a:latin typeface="Montserrat" panose="00000500000000000000" pitchFamily="2" charset="0"/>
                <a:hlinkClick r:id="rId9"/>
              </a:rPr>
              <a:t>https://www.seizure-journal.com/article/S1059-1311(24)00196-1/fulltext</a:t>
            </a:r>
            <a:endParaRPr lang="en-IN" sz="700" dirty="0">
              <a:latin typeface="Montserrat" panose="00000500000000000000" pitchFamily="2" charset="0"/>
            </a:endParaRPr>
          </a:p>
          <a:p>
            <a:pPr algn="just"/>
            <a:r>
              <a:rPr lang="en-US" sz="700" dirty="0">
                <a:latin typeface="Montserrat" panose="00000500000000000000" pitchFamily="2" charset="0"/>
              </a:rPr>
              <a:t>Iyer, A. and Appleton, R., 2013. Transitional services for adolescents with epilepsy in the UK: a survey. </a:t>
            </a:r>
            <a:r>
              <a:rPr lang="en-US" sz="700" i="1" dirty="0">
                <a:latin typeface="Montserrat" panose="00000500000000000000" pitchFamily="2" charset="0"/>
              </a:rPr>
              <a:t>Seizure</a:t>
            </a:r>
            <a:r>
              <a:rPr lang="en-US" sz="700" dirty="0">
                <a:latin typeface="Montserrat" panose="00000500000000000000" pitchFamily="2" charset="0"/>
              </a:rPr>
              <a:t>, 22(6), pp.433-437. </a:t>
            </a:r>
            <a:r>
              <a:rPr lang="en-US" sz="700" u="sng" dirty="0">
                <a:latin typeface="Montserrat" panose="00000500000000000000" pitchFamily="2" charset="0"/>
                <a:hlinkClick r:id="rId10"/>
              </a:rPr>
              <a:t>https://www.sciencedirect.com/science/article/pii/S1059131113000599</a:t>
            </a:r>
            <a:endParaRPr lang="en-IN" sz="700" dirty="0">
              <a:latin typeface="Montserrat" panose="00000500000000000000" pitchFamily="2" charset="0"/>
            </a:endParaRPr>
          </a:p>
          <a:p>
            <a:pPr algn="just"/>
            <a:r>
              <a:rPr lang="en-US" sz="700" dirty="0">
                <a:latin typeface="Montserrat" panose="00000500000000000000" pitchFamily="2" charset="0"/>
              </a:rPr>
              <a:t>Lecce, F., Smith, C.R. and Burbach, F.R., 2023. Digital mental health interventions for people with epilepsy: A systematic review. </a:t>
            </a:r>
            <a:r>
              <a:rPr lang="en-US" sz="700" i="1" dirty="0">
                <a:latin typeface="Montserrat" panose="00000500000000000000" pitchFamily="2" charset="0"/>
              </a:rPr>
              <a:t>Seizure: European Journal of Epilepsy</a:t>
            </a:r>
            <a:r>
              <a:rPr lang="en-US" sz="700" dirty="0">
                <a:latin typeface="Montserrat" panose="00000500000000000000" pitchFamily="2" charset="0"/>
              </a:rPr>
              <a:t>, 107, pp.91-103. </a:t>
            </a:r>
            <a:r>
              <a:rPr lang="en-US" sz="700" u="sng" dirty="0">
                <a:latin typeface="Montserrat" panose="00000500000000000000" pitchFamily="2" charset="0"/>
                <a:hlinkClick r:id="rId11"/>
              </a:rPr>
              <a:t>https://www.sciencedirect.com/science/article/pii/S1059131123000778</a:t>
            </a:r>
            <a:endParaRPr lang="en-IN" sz="700" dirty="0">
              <a:latin typeface="Montserrat" panose="00000500000000000000" pitchFamily="2" charset="0"/>
            </a:endParaRPr>
          </a:p>
          <a:p>
            <a:pPr algn="just"/>
            <a:r>
              <a:rPr lang="en-US" sz="700" dirty="0">
                <a:latin typeface="Montserrat" panose="00000500000000000000" pitchFamily="2" charset="0"/>
              </a:rPr>
              <a:t>Mercier, A. and Dorris, L., 2024. A systematic review of psychosocial interventions for children and young people with epilepsy. </a:t>
            </a:r>
            <a:r>
              <a:rPr lang="en-US" sz="700" i="1" dirty="0">
                <a:latin typeface="Montserrat" panose="00000500000000000000" pitchFamily="2" charset="0"/>
              </a:rPr>
              <a:t>European Journal of </a:t>
            </a:r>
            <a:r>
              <a:rPr lang="en-US" sz="700" i="1" dirty="0" err="1">
                <a:latin typeface="Montserrat" panose="00000500000000000000" pitchFamily="2" charset="0"/>
              </a:rPr>
              <a:t>Paediatric</a:t>
            </a:r>
            <a:r>
              <a:rPr lang="en-US" sz="700" i="1" dirty="0">
                <a:latin typeface="Montserrat" panose="00000500000000000000" pitchFamily="2" charset="0"/>
              </a:rPr>
              <a:t> Neurology</a:t>
            </a:r>
            <a:r>
              <a:rPr lang="en-US" sz="700" dirty="0">
                <a:latin typeface="Montserrat" panose="00000500000000000000" pitchFamily="2" charset="0"/>
              </a:rPr>
              <a:t>, 49, pp.35-44. </a:t>
            </a:r>
            <a:r>
              <a:rPr lang="en-US" sz="700" u="sng" dirty="0">
                <a:latin typeface="Montserrat" panose="00000500000000000000" pitchFamily="2" charset="0"/>
                <a:hlinkClick r:id="rId12"/>
              </a:rPr>
              <a:t>https://www.sciencedirect.com/science/article/pii/S1090379824000096</a:t>
            </a:r>
            <a:endParaRPr lang="en-IN" sz="700" dirty="0">
              <a:latin typeface="Montserrat" panose="00000500000000000000" pitchFamily="2" charset="0"/>
            </a:endParaRPr>
          </a:p>
          <a:p>
            <a:pPr algn="just"/>
            <a:r>
              <a:rPr lang="en-US" sz="700" dirty="0">
                <a:latin typeface="Montserrat" panose="00000500000000000000" pitchFamily="2" charset="0"/>
              </a:rPr>
              <a:t>Mula, M., Kanner, A.M., Jetté, N. and Sander, J.W., 2021. Psychiatric comorbidities in people with epilepsy. </a:t>
            </a:r>
            <a:r>
              <a:rPr lang="en-US" sz="700" i="1" dirty="0">
                <a:latin typeface="Montserrat" panose="00000500000000000000" pitchFamily="2" charset="0"/>
              </a:rPr>
              <a:t>Neurology: Clinical Practice</a:t>
            </a:r>
            <a:r>
              <a:rPr lang="en-US" sz="700" dirty="0">
                <a:latin typeface="Montserrat" panose="00000500000000000000" pitchFamily="2" charset="0"/>
              </a:rPr>
              <a:t>, 11(2), pp.e112-e120. Available at: </a:t>
            </a:r>
            <a:r>
              <a:rPr lang="en-US" sz="700" u="sng" dirty="0">
                <a:latin typeface="Montserrat" panose="00000500000000000000" pitchFamily="2" charset="0"/>
                <a:hlinkClick r:id="rId13"/>
              </a:rPr>
              <a:t>https://pmc.ncbi.nlm.nih.gov/articles/PMC8032418/pdf/NEURCLINPRACT2019049122.pdf</a:t>
            </a:r>
            <a:endParaRPr lang="en-IN" sz="700" dirty="0">
              <a:latin typeface="Montserrat" panose="00000500000000000000" pitchFamily="2" charset="0"/>
            </a:endParaRPr>
          </a:p>
          <a:p>
            <a:pPr algn="just"/>
            <a:r>
              <a:rPr lang="en-US" sz="700" dirty="0">
                <a:latin typeface="Montserrat" panose="00000500000000000000" pitchFamily="2" charset="0"/>
              </a:rPr>
              <a:t>National Institute for Health and Care Excellence (NICE) (2022) Epilepsies in children, young people and adults. NG217. London: NICE. Available at: </a:t>
            </a:r>
            <a:r>
              <a:rPr lang="en-US" sz="700" u="sng" dirty="0">
                <a:latin typeface="Montserrat" panose="00000500000000000000" pitchFamily="2" charset="0"/>
                <a:hlinkClick r:id="rId14"/>
              </a:rPr>
              <a:t>https://www.nice.org.uk/guidance/ng217</a:t>
            </a:r>
            <a:endParaRPr lang="en-IN" sz="700" dirty="0">
              <a:latin typeface="Montserrat" panose="00000500000000000000" pitchFamily="2" charset="0"/>
            </a:endParaRPr>
          </a:p>
          <a:p>
            <a:pPr algn="just"/>
            <a:r>
              <a:rPr lang="en-US" sz="700" dirty="0">
                <a:latin typeface="Montserrat" panose="00000500000000000000" pitchFamily="2" charset="0"/>
              </a:rPr>
              <a:t>National Institute for Health and Care Excellence (NICE) (2022) Evidence review 15: Prevalence of psychological disorders in people with epilepsies. NG217. London: NICE. Available at: </a:t>
            </a:r>
            <a:r>
              <a:rPr lang="en-US" sz="700" u="sng" dirty="0">
                <a:latin typeface="Montserrat" panose="00000500000000000000" pitchFamily="2" charset="0"/>
                <a:hlinkClick r:id="rId15"/>
              </a:rPr>
              <a:t>https://www.nice.org.uk/guidance/ng217/evidence</a:t>
            </a:r>
            <a:endParaRPr lang="en-IN" sz="700" dirty="0">
              <a:latin typeface="Montserrat" panose="00000500000000000000" pitchFamily="2" charset="0"/>
            </a:endParaRPr>
          </a:p>
          <a:p>
            <a:pPr algn="just"/>
            <a:r>
              <a:rPr lang="en-US" sz="700" dirty="0">
                <a:latin typeface="Montserrat" panose="00000500000000000000" pitchFamily="2" charset="0"/>
              </a:rPr>
              <a:t>NHS Digital (2025) Adult Psychiatric Morbidity Survey: Survey of Mental Health and Wellbeing, England, 2023/24. Available at: </a:t>
            </a:r>
            <a:r>
              <a:rPr lang="en-US" sz="700" u="sng" dirty="0">
                <a:latin typeface="Montserrat" panose="00000500000000000000" pitchFamily="2" charset="0"/>
                <a:hlinkClick r:id="rId16"/>
              </a:rPr>
              <a:t>https://digital.nhs.uk/data-and-information/publications/statistical/adult-psychiatric-morbidity-survey/survey-of-mental-health-and-wellbeing-england-2023-24</a:t>
            </a:r>
            <a:endParaRPr lang="en-IN" sz="700" dirty="0">
              <a:latin typeface="Montserrat" panose="00000500000000000000" pitchFamily="2" charset="0"/>
            </a:endParaRPr>
          </a:p>
          <a:p>
            <a:pPr algn="just"/>
            <a:r>
              <a:rPr lang="en-IN" sz="700" dirty="0">
                <a:latin typeface="Montserrat" panose="00000500000000000000" pitchFamily="2" charset="0"/>
              </a:rPr>
              <a:t>Paternoster, J., Wooldridge, A., Carr, L., Cross, J.H., </a:t>
            </a:r>
            <a:r>
              <a:rPr lang="en-IN" sz="700" dirty="0" err="1">
                <a:latin typeface="Montserrat" panose="00000500000000000000" pitchFamily="2" charset="0"/>
              </a:rPr>
              <a:t>Goselink</a:t>
            </a:r>
            <a:r>
              <a:rPr lang="en-IN" sz="700" dirty="0">
                <a:latin typeface="Montserrat" panose="00000500000000000000" pitchFamily="2" charset="0"/>
              </a:rPr>
              <a:t>, R. and Reilly, C., 2025. Transition from paediatric healthcare to adult healthcare for young people with epilepsy in the UK: A scoping review. </a:t>
            </a:r>
            <a:r>
              <a:rPr lang="en-IN" sz="700" i="1" dirty="0">
                <a:latin typeface="Montserrat" panose="00000500000000000000" pitchFamily="2" charset="0"/>
              </a:rPr>
              <a:t>Seizure: European Journal of Epilepsy</a:t>
            </a:r>
            <a:r>
              <a:rPr lang="en-IN" sz="700" dirty="0">
                <a:latin typeface="Montserrat" panose="00000500000000000000" pitchFamily="2" charset="0"/>
              </a:rPr>
              <a:t>, 132, pp.133-144. Available at: </a:t>
            </a:r>
            <a:r>
              <a:rPr lang="en-IN" sz="700" u="sng" dirty="0">
                <a:latin typeface="Montserrat" panose="00000500000000000000" pitchFamily="2" charset="0"/>
                <a:hlinkClick r:id="rId17"/>
              </a:rPr>
              <a:t>https://www.seizure-journal.com/article/S1059-1311(25)00221-3/abstract</a:t>
            </a:r>
            <a:endParaRPr lang="en-IN" sz="700" dirty="0">
              <a:latin typeface="Montserrat" panose="00000500000000000000" pitchFamily="2" charset="0"/>
            </a:endParaRPr>
          </a:p>
          <a:p>
            <a:pPr algn="just"/>
            <a:r>
              <a:rPr lang="en-US" sz="700" dirty="0">
                <a:latin typeface="Montserrat" panose="00000500000000000000" pitchFamily="2" charset="0"/>
              </a:rPr>
              <a:t>Temple, J., Fisher, P., Davies, C., Millar, C. and Cherry, M.G., 2023. Psychosocial factors associated with anxiety and depression in adolescents with epilepsy: A systematic review. </a:t>
            </a:r>
            <a:r>
              <a:rPr lang="en-US" sz="700" i="1" dirty="0">
                <a:latin typeface="Montserrat" panose="00000500000000000000" pitchFamily="2" charset="0"/>
              </a:rPr>
              <a:t>Epilepsy &amp; Behavior</a:t>
            </a:r>
            <a:r>
              <a:rPr lang="en-US" sz="700" dirty="0">
                <a:latin typeface="Montserrat" panose="00000500000000000000" pitchFamily="2" charset="0"/>
              </a:rPr>
              <a:t>, 149, p.109522. </a:t>
            </a:r>
            <a:r>
              <a:rPr lang="en-US" sz="700" u="sng" dirty="0">
                <a:latin typeface="Montserrat" panose="00000500000000000000" pitchFamily="2" charset="0"/>
                <a:hlinkClick r:id="rId18"/>
              </a:rPr>
              <a:t>https://www.sciencedirect.com/science/article/pii/S1525505023004419</a:t>
            </a:r>
            <a:endParaRPr lang="en-IN" sz="700" dirty="0">
              <a:latin typeface="Montserrat" panose="00000500000000000000" pitchFamily="2" charset="0"/>
            </a:endParaRPr>
          </a:p>
          <a:p>
            <a:pPr algn="just"/>
            <a:r>
              <a:rPr lang="en-US" sz="700" dirty="0">
                <a:latin typeface="Montserrat" panose="00000500000000000000" pitchFamily="2" charset="0"/>
              </a:rPr>
              <a:t>Wigglesworth, S., Neligan, A., Dickson, J.M., Pullen, A., Yelland, E., Anjuman, T. and Reuber, M., 2023. The incidence and prevalence of epilepsy in the United Kingdom 2013–2018: A retrospective cohort study of UK primary care data. </a:t>
            </a:r>
            <a:r>
              <a:rPr lang="en-US" sz="700" i="1" dirty="0">
                <a:latin typeface="Montserrat" panose="00000500000000000000" pitchFamily="2" charset="0"/>
              </a:rPr>
              <a:t>Seizure: European Journal of Epilepsy</a:t>
            </a:r>
            <a:r>
              <a:rPr lang="en-US" sz="700" dirty="0">
                <a:latin typeface="Montserrat" panose="00000500000000000000" pitchFamily="2" charset="0"/>
              </a:rPr>
              <a:t>, 105, pp.37-42. Available at: </a:t>
            </a:r>
            <a:r>
              <a:rPr lang="en-US" sz="700" u="sng" dirty="0">
                <a:latin typeface="Montserrat" panose="00000500000000000000" pitchFamily="2" charset="0"/>
                <a:hlinkClick r:id="rId19"/>
              </a:rPr>
              <a:t>https://www.sciencedirect.com/science/article/pii/S1059131123000031</a:t>
            </a:r>
            <a:endParaRPr lang="en-IN" sz="700" dirty="0">
              <a:latin typeface="Montserrat" panose="00000500000000000000" pitchFamily="2" charset="0"/>
            </a:endParaRPr>
          </a:p>
          <a:p>
            <a:pPr algn="just"/>
            <a:r>
              <a:rPr lang="en-US" sz="700" dirty="0">
                <a:latin typeface="Montserrat" panose="00000500000000000000" pitchFamily="2" charset="0"/>
              </a:rPr>
              <a:t>World Health Organization (WHO) (2024) Epilepsy [Fact sheet]. Geneva: WHO. Available at: </a:t>
            </a:r>
            <a:r>
              <a:rPr lang="en-US" sz="700" u="sng" dirty="0">
                <a:latin typeface="Montserrat" panose="00000500000000000000" pitchFamily="2" charset="0"/>
                <a:hlinkClick r:id="rId20"/>
              </a:rPr>
              <a:t>https://www.who.int/news-room/fact-sheets/detail/epilepsy</a:t>
            </a:r>
            <a:endParaRPr lang="en-IN" sz="700" dirty="0">
              <a:latin typeface="Montserrat" panose="00000500000000000000" pitchFamily="2" charset="0"/>
            </a:endParaRPr>
          </a:p>
          <a:p>
            <a:pPr algn="just"/>
            <a:r>
              <a:rPr lang="en-IN" sz="700" dirty="0">
                <a:latin typeface="Montserrat" panose="00000500000000000000" pitchFamily="2" charset="0"/>
              </a:rPr>
              <a:t> </a:t>
            </a:r>
          </a:p>
          <a:p>
            <a:pPr algn="just"/>
            <a:endParaRPr lang="en-IN" sz="700" dirty="0">
              <a:latin typeface="Montserrat" panose="00000500000000000000" pitchFamily="2" charset="0"/>
            </a:endParaRPr>
          </a:p>
          <a:p>
            <a:pPr marL="0" indent="0" algn="just">
              <a:lnSpc>
                <a:spcPct val="107000"/>
              </a:lnSpc>
              <a:buNone/>
            </a:pPr>
            <a:endParaRPr lang="en-US" sz="700" dirty="0">
              <a:latin typeface="Montserrat" panose="00000500000000000000" pitchFamily="2"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TotalTime>
  <Words>1915</Words>
  <Application>Microsoft Office PowerPoint</Application>
  <PresentationFormat>On-screen Show (16:9)</PresentationFormat>
  <Paragraphs>104</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PRIYANKA</dc:creator>
  <cp:lastModifiedBy>Krisha Ahir</cp:lastModifiedBy>
  <cp:revision>7</cp:revision>
  <dcterms:created xsi:type="dcterms:W3CDTF">2026-06-09T10:15:11Z</dcterms:created>
  <dcterms:modified xsi:type="dcterms:W3CDTF">2026-06-15T07:15:21Z</dcterms:modified>
</cp:coreProperties>
</file>