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0" r:id="rId1"/>
  </p:sldMasterIdLst>
  <p:notesMasterIdLst>
    <p:notesMasterId r:id="rId11"/>
  </p:notesMasterIdLst>
  <p:sldIdLst>
    <p:sldId id="256" r:id="rId2"/>
    <p:sldId id="257" r:id="rId3"/>
    <p:sldId id="258" r:id="rId4"/>
    <p:sldId id="259" r:id="rId5"/>
    <p:sldId id="260" r:id="rId6"/>
    <p:sldId id="263" r:id="rId7"/>
    <p:sldId id="261"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CCECFF"/>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770" autoAdjust="0"/>
    <p:restoredTop sz="79140" autoAdjust="0"/>
  </p:normalViewPr>
  <p:slideViewPr>
    <p:cSldViewPr snapToGrid="0">
      <p:cViewPr varScale="1">
        <p:scale>
          <a:sx n="96" d="100"/>
          <a:sy n="96" d="100"/>
        </p:scale>
        <p:origin x="41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2" Type="http://schemas.openxmlformats.org/officeDocument/2006/relationships/hyperlink" Target="https://www.worlddata.info/languages/french.php" TargetMode="External"/><Relationship Id="rId1" Type="http://schemas.openxmlformats.org/officeDocument/2006/relationships/hyperlink" Target="https://www.maybourne.com/"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www.worlddata.info/languages/french.php" TargetMode="External"/><Relationship Id="rId1" Type="http://schemas.openxmlformats.org/officeDocument/2006/relationships/hyperlink" Target="https://www.maybourne.com/" TargetMode="Externa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549F8E-28F3-4BC6-AA21-51E2BDD1E99D}" type="doc">
      <dgm:prSet loTypeId="urn:microsoft.com/office/officeart/2005/8/layout/radial3" loCatId="relationship" qsTypeId="urn:microsoft.com/office/officeart/2005/8/quickstyle/simple5" qsCatId="simple" csTypeId="urn:microsoft.com/office/officeart/2005/8/colors/colorful4" csCatId="colorful" phldr="1"/>
      <dgm:spPr/>
      <dgm:t>
        <a:bodyPr/>
        <a:lstStyle/>
        <a:p>
          <a:endParaRPr lang="en-IN"/>
        </a:p>
      </dgm:t>
    </dgm:pt>
    <dgm:pt modelId="{8EE50CF1-1509-4394-A98F-33EDCFDF0F0A}">
      <dgm:prSet phldrT="[Text]"/>
      <dgm:spPr/>
      <dgm:t>
        <a:bodyPr/>
        <a:lstStyle/>
        <a:p>
          <a:r>
            <a:rPr lang="en-IN" dirty="0"/>
            <a:t>Importance of language skills</a:t>
          </a:r>
        </a:p>
      </dgm:t>
    </dgm:pt>
    <dgm:pt modelId="{D1BB0EA8-6EF8-4035-81F6-269B9C52EF91}" type="parTrans" cxnId="{A10AE610-2BEF-45DB-BE71-933BBBDF6CB4}">
      <dgm:prSet/>
      <dgm:spPr/>
      <dgm:t>
        <a:bodyPr/>
        <a:lstStyle/>
        <a:p>
          <a:endParaRPr lang="en-IN"/>
        </a:p>
      </dgm:t>
    </dgm:pt>
    <dgm:pt modelId="{0E81E66F-A993-4A25-901B-4AD517F31FE7}" type="sibTrans" cxnId="{A10AE610-2BEF-45DB-BE71-933BBBDF6CB4}">
      <dgm:prSet/>
      <dgm:spPr/>
      <dgm:t>
        <a:bodyPr/>
        <a:lstStyle/>
        <a:p>
          <a:endParaRPr lang="en-IN"/>
        </a:p>
      </dgm:t>
    </dgm:pt>
    <dgm:pt modelId="{1EDE8C07-C654-419C-AC0F-4AD5BAF7B01A}">
      <dgm:prSet phldrT="[Text]" custT="1"/>
      <dgm:spPr>
        <a:gradFill rotWithShape="0">
          <a:gsLst>
            <a:gs pos="0">
              <a:schemeClr val="accent6">
                <a:lumMod val="75000"/>
              </a:schemeClr>
            </a:gs>
            <a:gs pos="50000">
              <a:schemeClr val="accent4">
                <a:alpha val="50000"/>
                <a:hueOff val="2450223"/>
                <a:satOff val="-10194"/>
                <a:lumOff val="2402"/>
                <a:alphaOff val="0"/>
                <a:satMod val="110000"/>
                <a:lumMod val="100000"/>
                <a:shade val="100000"/>
              </a:schemeClr>
            </a:gs>
            <a:gs pos="100000">
              <a:schemeClr val="accent6">
                <a:lumMod val="75000"/>
              </a:schemeClr>
            </a:gs>
          </a:gsLst>
        </a:gradFill>
      </dgm:spPr>
      <dgm:t>
        <a:bodyPr/>
        <a:lstStyle/>
        <a:p>
          <a:r>
            <a:rPr lang="en-IN" sz="1600" dirty="0"/>
            <a:t>Communication</a:t>
          </a:r>
        </a:p>
      </dgm:t>
    </dgm:pt>
    <dgm:pt modelId="{961B2BEE-BE1C-44EB-89E3-B8ED9F1021FC}" type="parTrans" cxnId="{BE3F0B96-8B87-41D9-A7C6-8D12F186CAA9}">
      <dgm:prSet/>
      <dgm:spPr/>
      <dgm:t>
        <a:bodyPr/>
        <a:lstStyle/>
        <a:p>
          <a:endParaRPr lang="en-IN"/>
        </a:p>
      </dgm:t>
    </dgm:pt>
    <dgm:pt modelId="{D62BC050-1635-4DC6-8A53-8005FEB0C356}" type="sibTrans" cxnId="{BE3F0B96-8B87-41D9-A7C6-8D12F186CAA9}">
      <dgm:prSet/>
      <dgm:spPr/>
      <dgm:t>
        <a:bodyPr/>
        <a:lstStyle/>
        <a:p>
          <a:endParaRPr lang="en-IN"/>
        </a:p>
      </dgm:t>
    </dgm:pt>
    <dgm:pt modelId="{80C33A7D-8D13-4385-BF7A-7110DD84EF7F}">
      <dgm:prSet phldrT="[Text]" custT="1"/>
      <dgm:spPr>
        <a:gradFill rotWithShape="0">
          <a:gsLst>
            <a:gs pos="0">
              <a:srgbClr val="00B050"/>
            </a:gs>
            <a:gs pos="50000">
              <a:schemeClr val="accent4">
                <a:alpha val="50000"/>
                <a:hueOff val="4900445"/>
                <a:satOff val="-20388"/>
                <a:lumOff val="4804"/>
                <a:alphaOff val="0"/>
                <a:satMod val="110000"/>
                <a:lumMod val="100000"/>
                <a:shade val="100000"/>
              </a:schemeClr>
            </a:gs>
            <a:gs pos="100000">
              <a:srgbClr val="00B050"/>
            </a:gs>
          </a:gsLst>
        </a:gradFill>
      </dgm:spPr>
      <dgm:t>
        <a:bodyPr/>
        <a:lstStyle/>
        <a:p>
          <a:r>
            <a:rPr lang="en-IN" sz="1600" dirty="0"/>
            <a:t>Customer satisfaction</a:t>
          </a:r>
        </a:p>
      </dgm:t>
    </dgm:pt>
    <dgm:pt modelId="{9CF09F64-CEFE-4EE1-BB96-08DA66ADA5ED}" type="parTrans" cxnId="{8B0884E2-B9B7-4DFC-883A-E1C41C0A61E2}">
      <dgm:prSet/>
      <dgm:spPr/>
      <dgm:t>
        <a:bodyPr/>
        <a:lstStyle/>
        <a:p>
          <a:endParaRPr lang="en-IN"/>
        </a:p>
      </dgm:t>
    </dgm:pt>
    <dgm:pt modelId="{2AD6B2E2-0DAD-47E7-BA73-114907F81052}" type="sibTrans" cxnId="{8B0884E2-B9B7-4DFC-883A-E1C41C0A61E2}">
      <dgm:prSet/>
      <dgm:spPr/>
      <dgm:t>
        <a:bodyPr/>
        <a:lstStyle/>
        <a:p>
          <a:endParaRPr lang="en-IN"/>
        </a:p>
      </dgm:t>
    </dgm:pt>
    <dgm:pt modelId="{61627B01-E005-4D1C-8A5C-FCEED68EB1A4}">
      <dgm:prSet phldrT="[Text]" custT="1"/>
      <dgm:spPr>
        <a:gradFill rotWithShape="0">
          <a:gsLst>
            <a:gs pos="0">
              <a:srgbClr val="33CCCC">
                <a:alpha val="49804"/>
              </a:srgbClr>
            </a:gs>
            <a:gs pos="50000">
              <a:schemeClr val="accent4">
                <a:alpha val="50000"/>
                <a:hueOff val="7350668"/>
                <a:satOff val="-30583"/>
                <a:lumOff val="7206"/>
                <a:alphaOff val="0"/>
                <a:satMod val="110000"/>
                <a:lumMod val="100000"/>
                <a:shade val="100000"/>
              </a:schemeClr>
            </a:gs>
            <a:gs pos="100000">
              <a:srgbClr val="33CCCC"/>
            </a:gs>
          </a:gsLst>
        </a:gradFill>
      </dgm:spPr>
      <dgm:t>
        <a:bodyPr/>
        <a:lstStyle/>
        <a:p>
          <a:r>
            <a:rPr lang="en-IN" sz="1600" dirty="0"/>
            <a:t>Feedback</a:t>
          </a:r>
        </a:p>
      </dgm:t>
    </dgm:pt>
    <dgm:pt modelId="{2AF73743-0FD2-4C06-8975-CBFA8513856C}" type="parTrans" cxnId="{5F5E46D1-8B11-41F7-95E1-9677D278C4C5}">
      <dgm:prSet/>
      <dgm:spPr/>
      <dgm:t>
        <a:bodyPr/>
        <a:lstStyle/>
        <a:p>
          <a:endParaRPr lang="en-IN"/>
        </a:p>
      </dgm:t>
    </dgm:pt>
    <dgm:pt modelId="{FF95F744-2EE1-4CD1-840B-D79DFBB1BE52}" type="sibTrans" cxnId="{5F5E46D1-8B11-41F7-95E1-9677D278C4C5}">
      <dgm:prSet/>
      <dgm:spPr/>
      <dgm:t>
        <a:bodyPr/>
        <a:lstStyle/>
        <a:p>
          <a:endParaRPr lang="en-IN"/>
        </a:p>
      </dgm:t>
    </dgm:pt>
    <dgm:pt modelId="{6E76E7AA-BBDE-4307-B49F-0C323991804D}">
      <dgm:prSet phldrT="[Text]" custT="1"/>
      <dgm:spPr>
        <a:gradFill rotWithShape="0">
          <a:gsLst>
            <a:gs pos="0">
              <a:srgbClr val="0070C0"/>
            </a:gs>
            <a:gs pos="50000">
              <a:schemeClr val="accent4">
                <a:alpha val="50000"/>
                <a:hueOff val="9800891"/>
                <a:satOff val="-40777"/>
                <a:lumOff val="9608"/>
                <a:alphaOff val="0"/>
                <a:satMod val="110000"/>
                <a:lumMod val="100000"/>
                <a:shade val="100000"/>
              </a:schemeClr>
            </a:gs>
            <a:gs pos="75000">
              <a:srgbClr val="4C93D2"/>
            </a:gs>
            <a:gs pos="100000">
              <a:schemeClr val="accent4">
                <a:alpha val="50000"/>
                <a:hueOff val="9800891"/>
                <a:satOff val="-40777"/>
                <a:lumOff val="9608"/>
                <a:alphaOff val="0"/>
                <a:lumMod val="99000"/>
                <a:satMod val="120000"/>
                <a:shade val="78000"/>
              </a:schemeClr>
            </a:gs>
          </a:gsLst>
        </a:gradFill>
      </dgm:spPr>
      <dgm:t>
        <a:bodyPr/>
        <a:lstStyle/>
        <a:p>
          <a:r>
            <a:rPr lang="en-IN" sz="1600" dirty="0"/>
            <a:t>Better service quality</a:t>
          </a:r>
        </a:p>
      </dgm:t>
    </dgm:pt>
    <dgm:pt modelId="{304E475C-DE08-4ED1-85F6-14617431055B}" type="parTrans" cxnId="{B4EB4017-7C1D-41A1-913D-9600FEB4493A}">
      <dgm:prSet/>
      <dgm:spPr/>
      <dgm:t>
        <a:bodyPr/>
        <a:lstStyle/>
        <a:p>
          <a:endParaRPr lang="en-IN"/>
        </a:p>
      </dgm:t>
    </dgm:pt>
    <dgm:pt modelId="{AA9D71A9-D36A-4C2D-B818-D614158169C6}" type="sibTrans" cxnId="{B4EB4017-7C1D-41A1-913D-9600FEB4493A}">
      <dgm:prSet/>
      <dgm:spPr/>
      <dgm:t>
        <a:bodyPr/>
        <a:lstStyle/>
        <a:p>
          <a:endParaRPr lang="en-IN"/>
        </a:p>
      </dgm:t>
    </dgm:pt>
    <dgm:pt modelId="{3909B3AF-E217-4E3B-AFF0-A48D20B8714B}" type="pres">
      <dgm:prSet presAssocID="{70549F8E-28F3-4BC6-AA21-51E2BDD1E99D}" presName="composite" presStyleCnt="0">
        <dgm:presLayoutVars>
          <dgm:chMax val="1"/>
          <dgm:dir/>
          <dgm:resizeHandles val="exact"/>
        </dgm:presLayoutVars>
      </dgm:prSet>
      <dgm:spPr/>
    </dgm:pt>
    <dgm:pt modelId="{287DCB9B-CC94-44EF-9CA7-93841042A20C}" type="pres">
      <dgm:prSet presAssocID="{70549F8E-28F3-4BC6-AA21-51E2BDD1E99D}" presName="radial" presStyleCnt="0">
        <dgm:presLayoutVars>
          <dgm:animLvl val="ctr"/>
        </dgm:presLayoutVars>
      </dgm:prSet>
      <dgm:spPr/>
    </dgm:pt>
    <dgm:pt modelId="{6244A2FC-D2BD-441F-A161-F380E56D5773}" type="pres">
      <dgm:prSet presAssocID="{8EE50CF1-1509-4394-A98F-33EDCFDF0F0A}" presName="centerShape" presStyleLbl="vennNode1" presStyleIdx="0" presStyleCnt="5"/>
      <dgm:spPr/>
    </dgm:pt>
    <dgm:pt modelId="{D942BE47-A2BF-42C0-B6A3-0F6B8B46E223}" type="pres">
      <dgm:prSet presAssocID="{1EDE8C07-C654-419C-AC0F-4AD5BAF7B01A}" presName="node" presStyleLbl="vennNode1" presStyleIdx="1" presStyleCnt="5" custScaleX="124678" custScaleY="109240" custRadScaleRad="100100" custRadScaleInc="-2845">
        <dgm:presLayoutVars>
          <dgm:bulletEnabled val="1"/>
        </dgm:presLayoutVars>
      </dgm:prSet>
      <dgm:spPr/>
    </dgm:pt>
    <dgm:pt modelId="{BDB55EAB-7BCD-4216-A8B3-F5E3E38752DB}" type="pres">
      <dgm:prSet presAssocID="{80C33A7D-8D13-4385-BF7A-7110DD84EF7F}" presName="node" presStyleLbl="vennNode1" presStyleIdx="2" presStyleCnt="5" custScaleX="124678" custScaleY="109240" custRadScaleRad="95528">
        <dgm:presLayoutVars>
          <dgm:bulletEnabled val="1"/>
        </dgm:presLayoutVars>
      </dgm:prSet>
      <dgm:spPr/>
    </dgm:pt>
    <dgm:pt modelId="{21B20937-D0EA-4F74-AD92-5BF534169793}" type="pres">
      <dgm:prSet presAssocID="{61627B01-E005-4D1C-8A5C-FCEED68EB1A4}" presName="node" presStyleLbl="vennNode1" presStyleIdx="3" presStyleCnt="5" custScaleX="124678" custScaleY="109240" custRadScaleRad="102020" custRadScaleInc="3657">
        <dgm:presLayoutVars>
          <dgm:bulletEnabled val="1"/>
        </dgm:presLayoutVars>
      </dgm:prSet>
      <dgm:spPr/>
    </dgm:pt>
    <dgm:pt modelId="{457299F1-8706-40A1-8960-AD2130B83101}" type="pres">
      <dgm:prSet presAssocID="{6E76E7AA-BBDE-4307-B49F-0C323991804D}" presName="node" presStyleLbl="vennNode1" presStyleIdx="4" presStyleCnt="5" custScaleX="124678" custScaleY="109240" custRadScaleRad="104472">
        <dgm:presLayoutVars>
          <dgm:bulletEnabled val="1"/>
        </dgm:presLayoutVars>
      </dgm:prSet>
      <dgm:spPr/>
    </dgm:pt>
  </dgm:ptLst>
  <dgm:cxnLst>
    <dgm:cxn modelId="{A10AE610-2BEF-45DB-BE71-933BBBDF6CB4}" srcId="{70549F8E-28F3-4BC6-AA21-51E2BDD1E99D}" destId="{8EE50CF1-1509-4394-A98F-33EDCFDF0F0A}" srcOrd="0" destOrd="0" parTransId="{D1BB0EA8-6EF8-4035-81F6-269B9C52EF91}" sibTransId="{0E81E66F-A993-4A25-901B-4AD517F31FE7}"/>
    <dgm:cxn modelId="{B4EB4017-7C1D-41A1-913D-9600FEB4493A}" srcId="{8EE50CF1-1509-4394-A98F-33EDCFDF0F0A}" destId="{6E76E7AA-BBDE-4307-B49F-0C323991804D}" srcOrd="3" destOrd="0" parTransId="{304E475C-DE08-4ED1-85F6-14617431055B}" sibTransId="{AA9D71A9-D36A-4C2D-B818-D614158169C6}"/>
    <dgm:cxn modelId="{C8857527-819C-4811-AE63-138A7DB25B62}" type="presOf" srcId="{8EE50CF1-1509-4394-A98F-33EDCFDF0F0A}" destId="{6244A2FC-D2BD-441F-A161-F380E56D5773}" srcOrd="0" destOrd="0" presId="urn:microsoft.com/office/officeart/2005/8/layout/radial3"/>
    <dgm:cxn modelId="{B92B3748-9856-4E6D-9B81-E14CBEF760A4}" type="presOf" srcId="{70549F8E-28F3-4BC6-AA21-51E2BDD1E99D}" destId="{3909B3AF-E217-4E3B-AFF0-A48D20B8714B}" srcOrd="0" destOrd="0" presId="urn:microsoft.com/office/officeart/2005/8/layout/radial3"/>
    <dgm:cxn modelId="{75BEB150-4438-4FD2-BECF-975D8484F90A}" type="presOf" srcId="{1EDE8C07-C654-419C-AC0F-4AD5BAF7B01A}" destId="{D942BE47-A2BF-42C0-B6A3-0F6B8B46E223}" srcOrd="0" destOrd="0" presId="urn:microsoft.com/office/officeart/2005/8/layout/radial3"/>
    <dgm:cxn modelId="{CD34A076-C78D-4284-9E34-D0EBCB06F322}" type="presOf" srcId="{80C33A7D-8D13-4385-BF7A-7110DD84EF7F}" destId="{BDB55EAB-7BCD-4216-A8B3-F5E3E38752DB}" srcOrd="0" destOrd="0" presId="urn:microsoft.com/office/officeart/2005/8/layout/radial3"/>
    <dgm:cxn modelId="{BE3F0B96-8B87-41D9-A7C6-8D12F186CAA9}" srcId="{8EE50CF1-1509-4394-A98F-33EDCFDF0F0A}" destId="{1EDE8C07-C654-419C-AC0F-4AD5BAF7B01A}" srcOrd="0" destOrd="0" parTransId="{961B2BEE-BE1C-44EB-89E3-B8ED9F1021FC}" sibTransId="{D62BC050-1635-4DC6-8A53-8005FEB0C356}"/>
    <dgm:cxn modelId="{6A3C36AD-DBB5-4F34-A9E7-4D2475604D36}" type="presOf" srcId="{6E76E7AA-BBDE-4307-B49F-0C323991804D}" destId="{457299F1-8706-40A1-8960-AD2130B83101}" srcOrd="0" destOrd="0" presId="urn:microsoft.com/office/officeart/2005/8/layout/radial3"/>
    <dgm:cxn modelId="{C37C42BB-C81D-4490-B821-3C834AF514F6}" type="presOf" srcId="{61627B01-E005-4D1C-8A5C-FCEED68EB1A4}" destId="{21B20937-D0EA-4F74-AD92-5BF534169793}" srcOrd="0" destOrd="0" presId="urn:microsoft.com/office/officeart/2005/8/layout/radial3"/>
    <dgm:cxn modelId="{5F5E46D1-8B11-41F7-95E1-9677D278C4C5}" srcId="{8EE50CF1-1509-4394-A98F-33EDCFDF0F0A}" destId="{61627B01-E005-4D1C-8A5C-FCEED68EB1A4}" srcOrd="2" destOrd="0" parTransId="{2AF73743-0FD2-4C06-8975-CBFA8513856C}" sibTransId="{FF95F744-2EE1-4CD1-840B-D79DFBB1BE52}"/>
    <dgm:cxn modelId="{8B0884E2-B9B7-4DFC-883A-E1C41C0A61E2}" srcId="{8EE50CF1-1509-4394-A98F-33EDCFDF0F0A}" destId="{80C33A7D-8D13-4385-BF7A-7110DD84EF7F}" srcOrd="1" destOrd="0" parTransId="{9CF09F64-CEFE-4EE1-BB96-08DA66ADA5ED}" sibTransId="{2AD6B2E2-0DAD-47E7-BA73-114907F81052}"/>
    <dgm:cxn modelId="{76BE6189-3CFC-46B8-AAC6-768389F2CE68}" type="presParOf" srcId="{3909B3AF-E217-4E3B-AFF0-A48D20B8714B}" destId="{287DCB9B-CC94-44EF-9CA7-93841042A20C}" srcOrd="0" destOrd="0" presId="urn:microsoft.com/office/officeart/2005/8/layout/radial3"/>
    <dgm:cxn modelId="{97E926CF-877F-4A23-857F-B870AE040061}" type="presParOf" srcId="{287DCB9B-CC94-44EF-9CA7-93841042A20C}" destId="{6244A2FC-D2BD-441F-A161-F380E56D5773}" srcOrd="0" destOrd="0" presId="urn:microsoft.com/office/officeart/2005/8/layout/radial3"/>
    <dgm:cxn modelId="{30A9EA38-2DE1-4592-951A-1BC029BC27E6}" type="presParOf" srcId="{287DCB9B-CC94-44EF-9CA7-93841042A20C}" destId="{D942BE47-A2BF-42C0-B6A3-0F6B8B46E223}" srcOrd="1" destOrd="0" presId="urn:microsoft.com/office/officeart/2005/8/layout/radial3"/>
    <dgm:cxn modelId="{C4CB71C9-9DBD-4846-86B1-3D9187EC7B44}" type="presParOf" srcId="{287DCB9B-CC94-44EF-9CA7-93841042A20C}" destId="{BDB55EAB-7BCD-4216-A8B3-F5E3E38752DB}" srcOrd="2" destOrd="0" presId="urn:microsoft.com/office/officeart/2005/8/layout/radial3"/>
    <dgm:cxn modelId="{CB17E379-4489-4020-B799-21756A279301}" type="presParOf" srcId="{287DCB9B-CC94-44EF-9CA7-93841042A20C}" destId="{21B20937-D0EA-4F74-AD92-5BF534169793}" srcOrd="3" destOrd="0" presId="urn:microsoft.com/office/officeart/2005/8/layout/radial3"/>
    <dgm:cxn modelId="{338E35A7-2D89-4675-857D-84A55FBA298B}" type="presParOf" srcId="{287DCB9B-CC94-44EF-9CA7-93841042A20C}" destId="{457299F1-8706-40A1-8960-AD2130B83101}" srcOrd="4" destOrd="0" presId="urn:microsoft.com/office/officeart/2005/8/layout/radial3"/>
  </dgm:cxnLst>
  <dgm:bg>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5667B6-EA1F-4CDE-BA68-32ABC854BDC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230DB4C6-6A7E-43A0-8C71-D28CCB62EF90}">
      <dgm:prSet phldrT="[Text]"/>
      <dgm:spPr/>
      <dgm:t>
        <a:bodyPr/>
        <a:lstStyle/>
        <a:p>
          <a:pPr>
            <a:buNone/>
          </a:pPr>
          <a:endParaRPr lang="en-GB"/>
        </a:p>
      </dgm:t>
    </dgm:pt>
    <dgm:pt modelId="{06A2626D-82BE-4C92-9A4A-B416D8B18D89}" type="parTrans" cxnId="{1DC9B6B3-947A-4A6B-B045-00E7CCC75A13}">
      <dgm:prSet/>
      <dgm:spPr/>
      <dgm:t>
        <a:bodyPr/>
        <a:lstStyle/>
        <a:p>
          <a:endParaRPr lang="en-GB"/>
        </a:p>
      </dgm:t>
    </dgm:pt>
    <dgm:pt modelId="{00D8E6C2-437E-4CD7-81ED-92239999922D}" type="sibTrans" cxnId="{1DC9B6B3-947A-4A6B-B045-00E7CCC75A13}">
      <dgm:prSet/>
      <dgm:spPr/>
      <dgm:t>
        <a:bodyPr/>
        <a:lstStyle/>
        <a:p>
          <a:endParaRPr lang="en-GB"/>
        </a:p>
      </dgm:t>
    </dgm:pt>
    <dgm:pt modelId="{DC0B97E3-82CD-46F7-80BC-1098EE83368A}">
      <dgm:prSet/>
      <dgm:spPr/>
      <dgm:t>
        <a:bodyPr/>
        <a:lstStyle/>
        <a:p>
          <a:r>
            <a:rPr lang="en-IN">
              <a:solidFill>
                <a:srgbClr val="000000"/>
              </a:solidFill>
              <a:effectLst/>
              <a:latin typeface="Times New Roman" panose="02020603050405020304" pitchFamily="18" charset="0"/>
              <a:ea typeface="Arial" panose="020B0604020202020204" pitchFamily="34" charset="0"/>
              <a:cs typeface="Arial" panose="020B0604020202020204" pitchFamily="34" charset="0"/>
            </a:rPr>
            <a:t>Christiansen, B., Branch, J.D. and Karmowska, J., 2020. Cultural Factors and Performance in 21st Century Businesses. Hershey : IGI Global.</a:t>
          </a:r>
          <a:endParaRPr lang="en-IN"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dgm:t>
    </dgm:pt>
    <dgm:pt modelId="{C9D7EF97-7156-4055-A906-8AEBF0E028C5}" type="parTrans" cxnId="{DCBEA257-9E24-4578-81C9-9E56C4E1EF40}">
      <dgm:prSet/>
      <dgm:spPr/>
      <dgm:t>
        <a:bodyPr/>
        <a:lstStyle/>
        <a:p>
          <a:endParaRPr lang="en-GB"/>
        </a:p>
      </dgm:t>
    </dgm:pt>
    <dgm:pt modelId="{070E7FCD-79E5-4E50-AF65-3D5B462C3EC4}" type="sibTrans" cxnId="{DCBEA257-9E24-4578-81C9-9E56C4E1EF40}">
      <dgm:prSet/>
      <dgm:spPr/>
      <dgm:t>
        <a:bodyPr/>
        <a:lstStyle/>
        <a:p>
          <a:endParaRPr lang="en-GB"/>
        </a:p>
      </dgm:t>
    </dgm:pt>
    <dgm:pt modelId="{B1023055-A6B7-4B9C-B932-38773F4BF8BB}">
      <dgm:prSet/>
      <dgm:spPr/>
      <dgm:t>
        <a:bodyPr/>
        <a:lstStyle/>
        <a:p>
          <a:r>
            <a:rPr lang="en-IN">
              <a:solidFill>
                <a:srgbClr val="000000"/>
              </a:solidFill>
              <a:effectLst/>
              <a:latin typeface="Times New Roman" panose="02020603050405020304" pitchFamily="18" charset="0"/>
              <a:ea typeface="Arial" panose="020B0604020202020204" pitchFamily="34" charset="0"/>
              <a:cs typeface="Arial" panose="020B0604020202020204" pitchFamily="34" charset="0"/>
            </a:rPr>
            <a:t>Deresky, H., 2017. International Management: Managing Across Borders and Cultures: Text and Cases. 9th Ed. Harlow: Pearson Education Ltd.</a:t>
          </a:r>
          <a:endParaRPr lang="en-IN"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dgm:t>
    </dgm:pt>
    <dgm:pt modelId="{B059AA27-DDFC-4E72-9DD6-40EA887D5A92}" type="parTrans" cxnId="{EBC9A432-3299-4708-B7CC-AF4257CBAB76}">
      <dgm:prSet/>
      <dgm:spPr/>
      <dgm:t>
        <a:bodyPr/>
        <a:lstStyle/>
        <a:p>
          <a:endParaRPr lang="en-GB"/>
        </a:p>
      </dgm:t>
    </dgm:pt>
    <dgm:pt modelId="{2BABBC7C-7DD7-4AC9-94F0-EE34DB8FC670}" type="sibTrans" cxnId="{EBC9A432-3299-4708-B7CC-AF4257CBAB76}">
      <dgm:prSet/>
      <dgm:spPr/>
      <dgm:t>
        <a:bodyPr/>
        <a:lstStyle/>
        <a:p>
          <a:endParaRPr lang="en-GB"/>
        </a:p>
      </dgm:t>
    </dgm:pt>
    <dgm:pt modelId="{82A0DAB4-6B87-4BF0-884C-4999BAA8D895}">
      <dgm:prSet/>
      <dgm:spPr/>
      <dgm:t>
        <a:bodyPr/>
        <a:lstStyle/>
        <a:p>
          <a:r>
            <a:rPr lang="en-IN">
              <a:solidFill>
                <a:srgbClr val="000000"/>
              </a:solidFill>
              <a:effectLst/>
              <a:latin typeface="Times New Roman" panose="02020603050405020304" pitchFamily="18" charset="0"/>
              <a:ea typeface="Arial" panose="020B0604020202020204" pitchFamily="34" charset="0"/>
              <a:cs typeface="Arial" panose="020B0604020202020204" pitchFamily="34" charset="0"/>
            </a:rPr>
            <a:t>Irwin, H., 2020. </a:t>
          </a:r>
          <a:r>
            <a:rPr lang="en-IN" i="1">
              <a:solidFill>
                <a:srgbClr val="000000"/>
              </a:solidFill>
              <a:effectLst/>
              <a:latin typeface="Times New Roman" panose="02020603050405020304" pitchFamily="18" charset="0"/>
              <a:ea typeface="Arial" panose="020B0604020202020204" pitchFamily="34" charset="0"/>
              <a:cs typeface="Arial" panose="020B0604020202020204" pitchFamily="34" charset="0"/>
            </a:rPr>
            <a:t>Communicating with Asia: Understanding people and customs</a:t>
          </a:r>
          <a:r>
            <a:rPr lang="en-IN">
              <a:solidFill>
                <a:srgbClr val="000000"/>
              </a:solidFill>
              <a:effectLst/>
              <a:latin typeface="Times New Roman" panose="02020603050405020304" pitchFamily="18" charset="0"/>
              <a:ea typeface="Arial" panose="020B0604020202020204" pitchFamily="34" charset="0"/>
              <a:cs typeface="Arial" panose="020B0604020202020204" pitchFamily="34" charset="0"/>
            </a:rPr>
            <a:t>. Routledge.</a:t>
          </a:r>
          <a:endParaRPr lang="en-IN"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dgm:t>
    </dgm:pt>
    <dgm:pt modelId="{2D7F1333-6B52-40C4-85C2-F697977009B6}" type="parTrans" cxnId="{22F6BDB5-3CCB-4E28-9A5C-7D1486977811}">
      <dgm:prSet/>
      <dgm:spPr/>
      <dgm:t>
        <a:bodyPr/>
        <a:lstStyle/>
        <a:p>
          <a:endParaRPr lang="en-GB"/>
        </a:p>
      </dgm:t>
    </dgm:pt>
    <dgm:pt modelId="{2AB9ED7E-0530-4F53-A465-FE2643C6F534}" type="sibTrans" cxnId="{22F6BDB5-3CCB-4E28-9A5C-7D1486977811}">
      <dgm:prSet/>
      <dgm:spPr/>
      <dgm:t>
        <a:bodyPr/>
        <a:lstStyle/>
        <a:p>
          <a:endParaRPr lang="en-GB"/>
        </a:p>
      </dgm:t>
    </dgm:pt>
    <dgm:pt modelId="{78F8E39D-64C7-41DD-8D61-F2C8823C481D}">
      <dgm:prSet/>
      <dgm:spPr/>
      <dgm:t>
        <a:bodyPr/>
        <a:lstStyle/>
        <a:p>
          <a:r>
            <a:rPr lang="en-IN"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Maybourne.com, 2023. About us. Available on </a:t>
          </a:r>
          <a:r>
            <a:rPr lang="en-IN" u="sng" dirty="0">
              <a:solidFill>
                <a:srgbClr val="000000"/>
              </a:solidFill>
              <a:effectLst/>
              <a:latin typeface="Times New Roman" panose="02020603050405020304" pitchFamily="18" charset="0"/>
              <a:ea typeface="Arial" panose="020B0604020202020204" pitchFamily="34" charset="0"/>
              <a:cs typeface="Arial" panose="020B0604020202020204" pitchFamily="34" charset="0"/>
              <a:hlinkClick xmlns:r="http://schemas.openxmlformats.org/officeDocument/2006/relationships" r:id="rId1"/>
            </a:rPr>
            <a:t>https://www.maybourne.com/</a:t>
          </a:r>
          <a:r>
            <a:rPr lang="en-GB"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IN"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(Accessed: 19 October 2023). </a:t>
          </a:r>
        </a:p>
      </dgm:t>
    </dgm:pt>
    <dgm:pt modelId="{C3DF700D-4873-4BA6-8BEA-61B513770819}" type="parTrans" cxnId="{2CF811AB-5318-4B27-B62F-9AA865AF6B7B}">
      <dgm:prSet/>
      <dgm:spPr/>
      <dgm:t>
        <a:bodyPr/>
        <a:lstStyle/>
        <a:p>
          <a:endParaRPr lang="en-GB"/>
        </a:p>
      </dgm:t>
    </dgm:pt>
    <dgm:pt modelId="{125C85C9-7221-4D5E-A7F8-DE78BF6B19FD}" type="sibTrans" cxnId="{2CF811AB-5318-4B27-B62F-9AA865AF6B7B}">
      <dgm:prSet/>
      <dgm:spPr/>
      <dgm:t>
        <a:bodyPr/>
        <a:lstStyle/>
        <a:p>
          <a:endParaRPr lang="en-GB"/>
        </a:p>
      </dgm:t>
    </dgm:pt>
    <dgm:pt modelId="{E412976C-0E62-4449-9423-933D53C73340}">
      <dgm:prSet/>
      <dgm:spPr/>
      <dgm:t>
        <a:bodyPr/>
        <a:lstStyle/>
        <a:p>
          <a:r>
            <a:rPr lang="en-IN">
              <a:solidFill>
                <a:srgbClr val="000000"/>
              </a:solidFill>
              <a:effectLst/>
              <a:latin typeface="Times New Roman" panose="02020603050405020304" pitchFamily="18" charset="0"/>
              <a:ea typeface="Arial" panose="020B0604020202020204" pitchFamily="34" charset="0"/>
              <a:cs typeface="Arial" panose="020B0604020202020204" pitchFamily="34" charset="0"/>
            </a:rPr>
            <a:t>Nedelko, Z. and Brzozowski, M. (eds) ‘Recent advances in the roles of cultural and personal values in organizational behavior’ in Ordóñez de Pablo, P., 2020. Advances in Human Resources Management and Organizational Development Book Series. Hershey: IGI Global.</a:t>
          </a:r>
          <a:endParaRPr lang="en-IN"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dgm:t>
    </dgm:pt>
    <dgm:pt modelId="{A80D9DEE-B4B3-4281-8FCF-D5DE1034EB29}" type="parTrans" cxnId="{A54D58FF-A7E3-4011-9E41-EB3100A5D26A}">
      <dgm:prSet/>
      <dgm:spPr/>
      <dgm:t>
        <a:bodyPr/>
        <a:lstStyle/>
        <a:p>
          <a:endParaRPr lang="en-GB"/>
        </a:p>
      </dgm:t>
    </dgm:pt>
    <dgm:pt modelId="{D48A838E-A5BE-4A52-BB51-9229D04F72B3}" type="sibTrans" cxnId="{A54D58FF-A7E3-4011-9E41-EB3100A5D26A}">
      <dgm:prSet/>
      <dgm:spPr/>
      <dgm:t>
        <a:bodyPr/>
        <a:lstStyle/>
        <a:p>
          <a:endParaRPr lang="en-GB"/>
        </a:p>
      </dgm:t>
    </dgm:pt>
    <dgm:pt modelId="{D5F163E2-E96E-4462-865C-1286FC16EFE2}">
      <dgm:prSet/>
      <dgm:spPr/>
      <dgm:t>
        <a:bodyPr/>
        <a:lstStyle/>
        <a:p>
          <a:r>
            <a:rPr lang="en-IN"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worlddata.info, 2023. </a:t>
          </a:r>
          <a:r>
            <a:rPr lang="en-IN"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French speaking countries.</a:t>
          </a:r>
          <a:r>
            <a:rPr lang="en-IN"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Available on </a:t>
          </a:r>
          <a:r>
            <a:rPr lang="en-IN" u="sng" dirty="0">
              <a:solidFill>
                <a:srgbClr val="000000"/>
              </a:solidFill>
              <a:effectLst/>
              <a:latin typeface="Times New Roman" panose="02020603050405020304" pitchFamily="18" charset="0"/>
              <a:ea typeface="Arial" panose="020B0604020202020204" pitchFamily="34" charset="0"/>
              <a:cs typeface="Arial" panose="020B0604020202020204" pitchFamily="34" charset="0"/>
              <a:hlinkClick xmlns:r="http://schemas.openxmlformats.org/officeDocument/2006/relationships" r:id="rId2"/>
            </a:rPr>
            <a:t>https://www.worlddata.info/languages/french.php</a:t>
          </a:r>
          <a:r>
            <a:rPr lang="en-IN"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(Accessed: 17 October 2023). </a:t>
          </a:r>
        </a:p>
      </dgm:t>
    </dgm:pt>
    <dgm:pt modelId="{507B241D-71E1-4F1D-A9FC-E76AB8038EEF}" type="parTrans" cxnId="{E238751D-68D9-4651-A193-F4AAFFF07F9F}">
      <dgm:prSet/>
      <dgm:spPr/>
      <dgm:t>
        <a:bodyPr/>
        <a:lstStyle/>
        <a:p>
          <a:endParaRPr lang="en-GB"/>
        </a:p>
      </dgm:t>
    </dgm:pt>
    <dgm:pt modelId="{68D5754B-D18A-4EAE-AB3D-729CDF62E59C}" type="sibTrans" cxnId="{E238751D-68D9-4651-A193-F4AAFFF07F9F}">
      <dgm:prSet/>
      <dgm:spPr/>
      <dgm:t>
        <a:bodyPr/>
        <a:lstStyle/>
        <a:p>
          <a:endParaRPr lang="en-GB"/>
        </a:p>
      </dgm:t>
    </dgm:pt>
    <dgm:pt modelId="{1730E353-AB87-4F0C-91B0-E815B999B663}" type="pres">
      <dgm:prSet presAssocID="{1E5667B6-EA1F-4CDE-BA68-32ABC854BDC3}" presName="vert0" presStyleCnt="0">
        <dgm:presLayoutVars>
          <dgm:dir/>
          <dgm:animOne val="branch"/>
          <dgm:animLvl val="lvl"/>
        </dgm:presLayoutVars>
      </dgm:prSet>
      <dgm:spPr/>
    </dgm:pt>
    <dgm:pt modelId="{27B2326A-A751-4D3A-9728-9DFDE9063BD9}" type="pres">
      <dgm:prSet presAssocID="{230DB4C6-6A7E-43A0-8C71-D28CCB62EF90}" presName="thickLine" presStyleLbl="alignNode1" presStyleIdx="0" presStyleCnt="7"/>
      <dgm:spPr/>
    </dgm:pt>
    <dgm:pt modelId="{184D9E97-75F5-4F55-8640-F74718BA2C77}" type="pres">
      <dgm:prSet presAssocID="{230DB4C6-6A7E-43A0-8C71-D28CCB62EF90}" presName="horz1" presStyleCnt="0"/>
      <dgm:spPr/>
    </dgm:pt>
    <dgm:pt modelId="{1F61E6FA-6B61-46B4-A969-35B293F2380E}" type="pres">
      <dgm:prSet presAssocID="{230DB4C6-6A7E-43A0-8C71-D28CCB62EF90}" presName="tx1" presStyleLbl="revTx" presStyleIdx="0" presStyleCnt="7"/>
      <dgm:spPr/>
    </dgm:pt>
    <dgm:pt modelId="{4CAEFB7F-16A7-49A9-A32E-E31B1FACCC01}" type="pres">
      <dgm:prSet presAssocID="{230DB4C6-6A7E-43A0-8C71-D28CCB62EF90}" presName="vert1" presStyleCnt="0"/>
      <dgm:spPr/>
    </dgm:pt>
    <dgm:pt modelId="{136BAE65-F5F6-42F9-966E-845EE045C8F2}" type="pres">
      <dgm:prSet presAssocID="{DC0B97E3-82CD-46F7-80BC-1098EE83368A}" presName="thickLine" presStyleLbl="alignNode1" presStyleIdx="1" presStyleCnt="7"/>
      <dgm:spPr/>
    </dgm:pt>
    <dgm:pt modelId="{BBA92100-43C7-4AA8-9AAF-FF216A018FE9}" type="pres">
      <dgm:prSet presAssocID="{DC0B97E3-82CD-46F7-80BC-1098EE83368A}" presName="horz1" presStyleCnt="0"/>
      <dgm:spPr/>
    </dgm:pt>
    <dgm:pt modelId="{FA8BA09C-705B-4B3D-A176-17EC38AAB96A}" type="pres">
      <dgm:prSet presAssocID="{DC0B97E3-82CD-46F7-80BC-1098EE83368A}" presName="tx1" presStyleLbl="revTx" presStyleIdx="1" presStyleCnt="7"/>
      <dgm:spPr/>
    </dgm:pt>
    <dgm:pt modelId="{873ECBD1-6729-46F7-BADE-32114F842BE8}" type="pres">
      <dgm:prSet presAssocID="{DC0B97E3-82CD-46F7-80BC-1098EE83368A}" presName="vert1" presStyleCnt="0"/>
      <dgm:spPr/>
    </dgm:pt>
    <dgm:pt modelId="{AAFEB761-4645-4196-8949-D16DF68D4C6B}" type="pres">
      <dgm:prSet presAssocID="{B1023055-A6B7-4B9C-B932-38773F4BF8BB}" presName="thickLine" presStyleLbl="alignNode1" presStyleIdx="2" presStyleCnt="7"/>
      <dgm:spPr/>
    </dgm:pt>
    <dgm:pt modelId="{2C411BB2-DBF2-44F9-9BE8-B797A0E2F2E1}" type="pres">
      <dgm:prSet presAssocID="{B1023055-A6B7-4B9C-B932-38773F4BF8BB}" presName="horz1" presStyleCnt="0"/>
      <dgm:spPr/>
    </dgm:pt>
    <dgm:pt modelId="{EBF6903A-1F84-46DA-8FFC-58AB59A10799}" type="pres">
      <dgm:prSet presAssocID="{B1023055-A6B7-4B9C-B932-38773F4BF8BB}" presName="tx1" presStyleLbl="revTx" presStyleIdx="2" presStyleCnt="7"/>
      <dgm:spPr/>
    </dgm:pt>
    <dgm:pt modelId="{BF8420DB-EA2D-4546-9EC2-762ABFB9B443}" type="pres">
      <dgm:prSet presAssocID="{B1023055-A6B7-4B9C-B932-38773F4BF8BB}" presName="vert1" presStyleCnt="0"/>
      <dgm:spPr/>
    </dgm:pt>
    <dgm:pt modelId="{F343E25A-9735-44D8-9842-EECC349872EA}" type="pres">
      <dgm:prSet presAssocID="{82A0DAB4-6B87-4BF0-884C-4999BAA8D895}" presName="thickLine" presStyleLbl="alignNode1" presStyleIdx="3" presStyleCnt="7"/>
      <dgm:spPr/>
    </dgm:pt>
    <dgm:pt modelId="{0F2F9755-390B-4AE0-B705-6D8EE039BC13}" type="pres">
      <dgm:prSet presAssocID="{82A0DAB4-6B87-4BF0-884C-4999BAA8D895}" presName="horz1" presStyleCnt="0"/>
      <dgm:spPr/>
    </dgm:pt>
    <dgm:pt modelId="{B171DB8C-ED01-40CF-88B0-22B78D9A447E}" type="pres">
      <dgm:prSet presAssocID="{82A0DAB4-6B87-4BF0-884C-4999BAA8D895}" presName="tx1" presStyleLbl="revTx" presStyleIdx="3" presStyleCnt="7"/>
      <dgm:spPr/>
    </dgm:pt>
    <dgm:pt modelId="{541B9F1C-3DF5-49B4-A057-5FC5F6BDB984}" type="pres">
      <dgm:prSet presAssocID="{82A0DAB4-6B87-4BF0-884C-4999BAA8D895}" presName="vert1" presStyleCnt="0"/>
      <dgm:spPr/>
    </dgm:pt>
    <dgm:pt modelId="{EF01DBC8-A7F2-45ED-9AE5-1194A70A7A45}" type="pres">
      <dgm:prSet presAssocID="{78F8E39D-64C7-41DD-8D61-F2C8823C481D}" presName="thickLine" presStyleLbl="alignNode1" presStyleIdx="4" presStyleCnt="7"/>
      <dgm:spPr/>
    </dgm:pt>
    <dgm:pt modelId="{CCE06917-3877-477D-9372-EF294385BA65}" type="pres">
      <dgm:prSet presAssocID="{78F8E39D-64C7-41DD-8D61-F2C8823C481D}" presName="horz1" presStyleCnt="0"/>
      <dgm:spPr/>
    </dgm:pt>
    <dgm:pt modelId="{637B6CC9-8FFA-46FB-B4A1-1EA97928ED3B}" type="pres">
      <dgm:prSet presAssocID="{78F8E39D-64C7-41DD-8D61-F2C8823C481D}" presName="tx1" presStyleLbl="revTx" presStyleIdx="4" presStyleCnt="7"/>
      <dgm:spPr/>
    </dgm:pt>
    <dgm:pt modelId="{D6DB801F-0BE1-4B91-A0E9-13FCFCE863CF}" type="pres">
      <dgm:prSet presAssocID="{78F8E39D-64C7-41DD-8D61-F2C8823C481D}" presName="vert1" presStyleCnt="0"/>
      <dgm:spPr/>
    </dgm:pt>
    <dgm:pt modelId="{CC18C43F-1349-4195-A013-ACDFF6BB6CF1}" type="pres">
      <dgm:prSet presAssocID="{E412976C-0E62-4449-9423-933D53C73340}" presName="thickLine" presStyleLbl="alignNode1" presStyleIdx="5" presStyleCnt="7"/>
      <dgm:spPr/>
    </dgm:pt>
    <dgm:pt modelId="{A6E8A172-9153-4393-A48C-CB1112613AA2}" type="pres">
      <dgm:prSet presAssocID="{E412976C-0E62-4449-9423-933D53C73340}" presName="horz1" presStyleCnt="0"/>
      <dgm:spPr/>
    </dgm:pt>
    <dgm:pt modelId="{AC122D80-751E-4C26-A147-8DFF607C01B6}" type="pres">
      <dgm:prSet presAssocID="{E412976C-0E62-4449-9423-933D53C73340}" presName="tx1" presStyleLbl="revTx" presStyleIdx="5" presStyleCnt="7"/>
      <dgm:spPr/>
    </dgm:pt>
    <dgm:pt modelId="{9A827F98-BAAF-48D5-9589-7DAF3D3888FA}" type="pres">
      <dgm:prSet presAssocID="{E412976C-0E62-4449-9423-933D53C73340}" presName="vert1" presStyleCnt="0"/>
      <dgm:spPr/>
    </dgm:pt>
    <dgm:pt modelId="{0C299E7A-AE05-472B-AA24-974CA05F542D}" type="pres">
      <dgm:prSet presAssocID="{D5F163E2-E96E-4462-865C-1286FC16EFE2}" presName="thickLine" presStyleLbl="alignNode1" presStyleIdx="6" presStyleCnt="7"/>
      <dgm:spPr/>
    </dgm:pt>
    <dgm:pt modelId="{8373CD18-4057-4F5E-A176-B7C5CAD759FD}" type="pres">
      <dgm:prSet presAssocID="{D5F163E2-E96E-4462-865C-1286FC16EFE2}" presName="horz1" presStyleCnt="0"/>
      <dgm:spPr/>
    </dgm:pt>
    <dgm:pt modelId="{3B944589-BB76-4A6F-97D2-529D99B29B57}" type="pres">
      <dgm:prSet presAssocID="{D5F163E2-E96E-4462-865C-1286FC16EFE2}" presName="tx1" presStyleLbl="revTx" presStyleIdx="6" presStyleCnt="7"/>
      <dgm:spPr/>
    </dgm:pt>
    <dgm:pt modelId="{46910709-F573-4750-8D7D-E9E3FC604746}" type="pres">
      <dgm:prSet presAssocID="{D5F163E2-E96E-4462-865C-1286FC16EFE2}" presName="vert1" presStyleCnt="0"/>
      <dgm:spPr/>
    </dgm:pt>
  </dgm:ptLst>
  <dgm:cxnLst>
    <dgm:cxn modelId="{E238751D-68D9-4651-A193-F4AAFFF07F9F}" srcId="{1E5667B6-EA1F-4CDE-BA68-32ABC854BDC3}" destId="{D5F163E2-E96E-4462-865C-1286FC16EFE2}" srcOrd="6" destOrd="0" parTransId="{507B241D-71E1-4F1D-A9FC-E76AB8038EEF}" sibTransId="{68D5754B-D18A-4EAE-AB3D-729CDF62E59C}"/>
    <dgm:cxn modelId="{EBC9A432-3299-4708-B7CC-AF4257CBAB76}" srcId="{1E5667B6-EA1F-4CDE-BA68-32ABC854BDC3}" destId="{B1023055-A6B7-4B9C-B932-38773F4BF8BB}" srcOrd="2" destOrd="0" parTransId="{B059AA27-DDFC-4E72-9DD6-40EA887D5A92}" sibTransId="{2BABBC7C-7DD7-4AC9-94F0-EE34DB8FC670}"/>
    <dgm:cxn modelId="{E61BE14A-01D9-467A-8548-C78089DFB0EC}" type="presOf" srcId="{D5F163E2-E96E-4462-865C-1286FC16EFE2}" destId="{3B944589-BB76-4A6F-97D2-529D99B29B57}" srcOrd="0" destOrd="0" presId="urn:microsoft.com/office/officeart/2008/layout/LinedList"/>
    <dgm:cxn modelId="{85C3056C-315A-4002-A1F0-B7ACD55C3988}" type="presOf" srcId="{E412976C-0E62-4449-9423-933D53C73340}" destId="{AC122D80-751E-4C26-A147-8DFF607C01B6}" srcOrd="0" destOrd="0" presId="urn:microsoft.com/office/officeart/2008/layout/LinedList"/>
    <dgm:cxn modelId="{DA25BD4C-FDC3-428E-A2D7-01E825A7B26A}" type="presOf" srcId="{B1023055-A6B7-4B9C-B932-38773F4BF8BB}" destId="{EBF6903A-1F84-46DA-8FFC-58AB59A10799}" srcOrd="0" destOrd="0" presId="urn:microsoft.com/office/officeart/2008/layout/LinedList"/>
    <dgm:cxn modelId="{DCBEA257-9E24-4578-81C9-9E56C4E1EF40}" srcId="{1E5667B6-EA1F-4CDE-BA68-32ABC854BDC3}" destId="{DC0B97E3-82CD-46F7-80BC-1098EE83368A}" srcOrd="1" destOrd="0" parTransId="{C9D7EF97-7156-4055-A906-8AEBF0E028C5}" sibTransId="{070E7FCD-79E5-4E50-AF65-3D5B462C3EC4}"/>
    <dgm:cxn modelId="{2CC5675A-E38D-4A31-A02A-AFEF2CA851F4}" type="presOf" srcId="{82A0DAB4-6B87-4BF0-884C-4999BAA8D895}" destId="{B171DB8C-ED01-40CF-88B0-22B78D9A447E}" srcOrd="0" destOrd="0" presId="urn:microsoft.com/office/officeart/2008/layout/LinedList"/>
    <dgm:cxn modelId="{546FA580-5407-46E4-A507-9231F893E70F}" type="presOf" srcId="{1E5667B6-EA1F-4CDE-BA68-32ABC854BDC3}" destId="{1730E353-AB87-4F0C-91B0-E815B999B663}" srcOrd="0" destOrd="0" presId="urn:microsoft.com/office/officeart/2008/layout/LinedList"/>
    <dgm:cxn modelId="{E2D4BA9D-BAA8-4373-BAFC-8904DAB61655}" type="presOf" srcId="{DC0B97E3-82CD-46F7-80BC-1098EE83368A}" destId="{FA8BA09C-705B-4B3D-A176-17EC38AAB96A}" srcOrd="0" destOrd="0" presId="urn:microsoft.com/office/officeart/2008/layout/LinedList"/>
    <dgm:cxn modelId="{2CF811AB-5318-4B27-B62F-9AA865AF6B7B}" srcId="{1E5667B6-EA1F-4CDE-BA68-32ABC854BDC3}" destId="{78F8E39D-64C7-41DD-8D61-F2C8823C481D}" srcOrd="4" destOrd="0" parTransId="{C3DF700D-4873-4BA6-8BEA-61B513770819}" sibTransId="{125C85C9-7221-4D5E-A7F8-DE78BF6B19FD}"/>
    <dgm:cxn modelId="{1DC9B6B3-947A-4A6B-B045-00E7CCC75A13}" srcId="{1E5667B6-EA1F-4CDE-BA68-32ABC854BDC3}" destId="{230DB4C6-6A7E-43A0-8C71-D28CCB62EF90}" srcOrd="0" destOrd="0" parTransId="{06A2626D-82BE-4C92-9A4A-B416D8B18D89}" sibTransId="{00D8E6C2-437E-4CD7-81ED-92239999922D}"/>
    <dgm:cxn modelId="{22F6BDB5-3CCB-4E28-9A5C-7D1486977811}" srcId="{1E5667B6-EA1F-4CDE-BA68-32ABC854BDC3}" destId="{82A0DAB4-6B87-4BF0-884C-4999BAA8D895}" srcOrd="3" destOrd="0" parTransId="{2D7F1333-6B52-40C4-85C2-F697977009B6}" sibTransId="{2AB9ED7E-0530-4F53-A465-FE2643C6F534}"/>
    <dgm:cxn modelId="{5D0283E6-27E6-40B5-9E1D-8F5AB7EB6F2A}" type="presOf" srcId="{230DB4C6-6A7E-43A0-8C71-D28CCB62EF90}" destId="{1F61E6FA-6B61-46B4-A969-35B293F2380E}" srcOrd="0" destOrd="0" presId="urn:microsoft.com/office/officeart/2008/layout/LinedList"/>
    <dgm:cxn modelId="{18548FEB-F244-42F9-9D08-C1212D925CB3}" type="presOf" srcId="{78F8E39D-64C7-41DD-8D61-F2C8823C481D}" destId="{637B6CC9-8FFA-46FB-B4A1-1EA97928ED3B}" srcOrd="0" destOrd="0" presId="urn:microsoft.com/office/officeart/2008/layout/LinedList"/>
    <dgm:cxn modelId="{A54D58FF-A7E3-4011-9E41-EB3100A5D26A}" srcId="{1E5667B6-EA1F-4CDE-BA68-32ABC854BDC3}" destId="{E412976C-0E62-4449-9423-933D53C73340}" srcOrd="5" destOrd="0" parTransId="{A80D9DEE-B4B3-4281-8FCF-D5DE1034EB29}" sibTransId="{D48A838E-A5BE-4A52-BB51-9229D04F72B3}"/>
    <dgm:cxn modelId="{37DA85DA-B0FC-4A48-BCF5-1164727EF712}" type="presParOf" srcId="{1730E353-AB87-4F0C-91B0-E815B999B663}" destId="{27B2326A-A751-4D3A-9728-9DFDE9063BD9}" srcOrd="0" destOrd="0" presId="urn:microsoft.com/office/officeart/2008/layout/LinedList"/>
    <dgm:cxn modelId="{B627C972-4BF2-47CF-8D7D-8D3192009A37}" type="presParOf" srcId="{1730E353-AB87-4F0C-91B0-E815B999B663}" destId="{184D9E97-75F5-4F55-8640-F74718BA2C77}" srcOrd="1" destOrd="0" presId="urn:microsoft.com/office/officeart/2008/layout/LinedList"/>
    <dgm:cxn modelId="{13957692-B1DE-43AA-A768-C65485ED2FA2}" type="presParOf" srcId="{184D9E97-75F5-4F55-8640-F74718BA2C77}" destId="{1F61E6FA-6B61-46B4-A969-35B293F2380E}" srcOrd="0" destOrd="0" presId="urn:microsoft.com/office/officeart/2008/layout/LinedList"/>
    <dgm:cxn modelId="{26C612B0-5327-496A-A04D-54C74508CFE3}" type="presParOf" srcId="{184D9E97-75F5-4F55-8640-F74718BA2C77}" destId="{4CAEFB7F-16A7-49A9-A32E-E31B1FACCC01}" srcOrd="1" destOrd="0" presId="urn:microsoft.com/office/officeart/2008/layout/LinedList"/>
    <dgm:cxn modelId="{4D90BEDA-C8C1-4B6C-9D15-B69211CEFDC2}" type="presParOf" srcId="{1730E353-AB87-4F0C-91B0-E815B999B663}" destId="{136BAE65-F5F6-42F9-966E-845EE045C8F2}" srcOrd="2" destOrd="0" presId="urn:microsoft.com/office/officeart/2008/layout/LinedList"/>
    <dgm:cxn modelId="{602D6C4E-F75C-4E4E-BFA8-4510B20EA35C}" type="presParOf" srcId="{1730E353-AB87-4F0C-91B0-E815B999B663}" destId="{BBA92100-43C7-4AA8-9AAF-FF216A018FE9}" srcOrd="3" destOrd="0" presId="urn:microsoft.com/office/officeart/2008/layout/LinedList"/>
    <dgm:cxn modelId="{354480EB-DC72-4F9B-833A-A5D389CDACF0}" type="presParOf" srcId="{BBA92100-43C7-4AA8-9AAF-FF216A018FE9}" destId="{FA8BA09C-705B-4B3D-A176-17EC38AAB96A}" srcOrd="0" destOrd="0" presId="urn:microsoft.com/office/officeart/2008/layout/LinedList"/>
    <dgm:cxn modelId="{03C3FCAF-7727-482A-B86A-8809BC522766}" type="presParOf" srcId="{BBA92100-43C7-4AA8-9AAF-FF216A018FE9}" destId="{873ECBD1-6729-46F7-BADE-32114F842BE8}" srcOrd="1" destOrd="0" presId="urn:microsoft.com/office/officeart/2008/layout/LinedList"/>
    <dgm:cxn modelId="{A8199170-8728-4BC4-8205-8EBB8C6722C4}" type="presParOf" srcId="{1730E353-AB87-4F0C-91B0-E815B999B663}" destId="{AAFEB761-4645-4196-8949-D16DF68D4C6B}" srcOrd="4" destOrd="0" presId="urn:microsoft.com/office/officeart/2008/layout/LinedList"/>
    <dgm:cxn modelId="{1C35FDE5-CBB5-4635-BDBE-8A8458222089}" type="presParOf" srcId="{1730E353-AB87-4F0C-91B0-E815B999B663}" destId="{2C411BB2-DBF2-44F9-9BE8-B797A0E2F2E1}" srcOrd="5" destOrd="0" presId="urn:microsoft.com/office/officeart/2008/layout/LinedList"/>
    <dgm:cxn modelId="{F374EAD4-C1A6-4D4B-81C3-2A33A1700AB7}" type="presParOf" srcId="{2C411BB2-DBF2-44F9-9BE8-B797A0E2F2E1}" destId="{EBF6903A-1F84-46DA-8FFC-58AB59A10799}" srcOrd="0" destOrd="0" presId="urn:microsoft.com/office/officeart/2008/layout/LinedList"/>
    <dgm:cxn modelId="{7698D273-ACD4-407B-ABE3-19925C79314A}" type="presParOf" srcId="{2C411BB2-DBF2-44F9-9BE8-B797A0E2F2E1}" destId="{BF8420DB-EA2D-4546-9EC2-762ABFB9B443}" srcOrd="1" destOrd="0" presId="urn:microsoft.com/office/officeart/2008/layout/LinedList"/>
    <dgm:cxn modelId="{BC6697B3-525C-4B33-97E8-617C721A15E7}" type="presParOf" srcId="{1730E353-AB87-4F0C-91B0-E815B999B663}" destId="{F343E25A-9735-44D8-9842-EECC349872EA}" srcOrd="6" destOrd="0" presId="urn:microsoft.com/office/officeart/2008/layout/LinedList"/>
    <dgm:cxn modelId="{823238B3-E84C-4B97-B79F-2221997F10AC}" type="presParOf" srcId="{1730E353-AB87-4F0C-91B0-E815B999B663}" destId="{0F2F9755-390B-4AE0-B705-6D8EE039BC13}" srcOrd="7" destOrd="0" presId="urn:microsoft.com/office/officeart/2008/layout/LinedList"/>
    <dgm:cxn modelId="{72B255EC-D783-426A-B2A9-1E08673B0BE9}" type="presParOf" srcId="{0F2F9755-390B-4AE0-B705-6D8EE039BC13}" destId="{B171DB8C-ED01-40CF-88B0-22B78D9A447E}" srcOrd="0" destOrd="0" presId="urn:microsoft.com/office/officeart/2008/layout/LinedList"/>
    <dgm:cxn modelId="{1EC0B5F8-159E-46B6-B405-C7399CA837A8}" type="presParOf" srcId="{0F2F9755-390B-4AE0-B705-6D8EE039BC13}" destId="{541B9F1C-3DF5-49B4-A057-5FC5F6BDB984}" srcOrd="1" destOrd="0" presId="urn:microsoft.com/office/officeart/2008/layout/LinedList"/>
    <dgm:cxn modelId="{1B0A52A4-6D00-47DD-ADF2-EE4A3BC792CB}" type="presParOf" srcId="{1730E353-AB87-4F0C-91B0-E815B999B663}" destId="{EF01DBC8-A7F2-45ED-9AE5-1194A70A7A45}" srcOrd="8" destOrd="0" presId="urn:microsoft.com/office/officeart/2008/layout/LinedList"/>
    <dgm:cxn modelId="{78214F3F-4AA0-41DA-ADCB-4A7122DE9E25}" type="presParOf" srcId="{1730E353-AB87-4F0C-91B0-E815B999B663}" destId="{CCE06917-3877-477D-9372-EF294385BA65}" srcOrd="9" destOrd="0" presId="urn:microsoft.com/office/officeart/2008/layout/LinedList"/>
    <dgm:cxn modelId="{E2AA1839-BBD0-44A6-98AA-9D4597A74AC3}" type="presParOf" srcId="{CCE06917-3877-477D-9372-EF294385BA65}" destId="{637B6CC9-8FFA-46FB-B4A1-1EA97928ED3B}" srcOrd="0" destOrd="0" presId="urn:microsoft.com/office/officeart/2008/layout/LinedList"/>
    <dgm:cxn modelId="{CFD01276-3091-4128-BEC0-6114EBA27A2D}" type="presParOf" srcId="{CCE06917-3877-477D-9372-EF294385BA65}" destId="{D6DB801F-0BE1-4B91-A0E9-13FCFCE863CF}" srcOrd="1" destOrd="0" presId="urn:microsoft.com/office/officeart/2008/layout/LinedList"/>
    <dgm:cxn modelId="{51FC6209-265E-4D14-B4CB-E487B9024370}" type="presParOf" srcId="{1730E353-AB87-4F0C-91B0-E815B999B663}" destId="{CC18C43F-1349-4195-A013-ACDFF6BB6CF1}" srcOrd="10" destOrd="0" presId="urn:microsoft.com/office/officeart/2008/layout/LinedList"/>
    <dgm:cxn modelId="{217A034D-D926-4298-B00D-2B5674A1022A}" type="presParOf" srcId="{1730E353-AB87-4F0C-91B0-E815B999B663}" destId="{A6E8A172-9153-4393-A48C-CB1112613AA2}" srcOrd="11" destOrd="0" presId="urn:microsoft.com/office/officeart/2008/layout/LinedList"/>
    <dgm:cxn modelId="{00DC675A-F68E-4F53-80BD-42F39B2C2860}" type="presParOf" srcId="{A6E8A172-9153-4393-A48C-CB1112613AA2}" destId="{AC122D80-751E-4C26-A147-8DFF607C01B6}" srcOrd="0" destOrd="0" presId="urn:microsoft.com/office/officeart/2008/layout/LinedList"/>
    <dgm:cxn modelId="{78078B2E-91B1-4B57-8334-7C28D4915572}" type="presParOf" srcId="{A6E8A172-9153-4393-A48C-CB1112613AA2}" destId="{9A827F98-BAAF-48D5-9589-7DAF3D3888FA}" srcOrd="1" destOrd="0" presId="urn:microsoft.com/office/officeart/2008/layout/LinedList"/>
    <dgm:cxn modelId="{53B62352-72BA-4FCE-8C2E-F9AFF88AE80D}" type="presParOf" srcId="{1730E353-AB87-4F0C-91B0-E815B999B663}" destId="{0C299E7A-AE05-472B-AA24-974CA05F542D}" srcOrd="12" destOrd="0" presId="urn:microsoft.com/office/officeart/2008/layout/LinedList"/>
    <dgm:cxn modelId="{A9C7C5E8-F0AC-438A-BDF8-D776FBABE11B}" type="presParOf" srcId="{1730E353-AB87-4F0C-91B0-E815B999B663}" destId="{8373CD18-4057-4F5E-A176-B7C5CAD759FD}" srcOrd="13" destOrd="0" presId="urn:microsoft.com/office/officeart/2008/layout/LinedList"/>
    <dgm:cxn modelId="{7932C303-0AED-40BD-9EA8-A95E3F52B633}" type="presParOf" srcId="{8373CD18-4057-4F5E-A176-B7C5CAD759FD}" destId="{3B944589-BB76-4A6F-97D2-529D99B29B57}" srcOrd="0" destOrd="0" presId="urn:microsoft.com/office/officeart/2008/layout/LinedList"/>
    <dgm:cxn modelId="{5B223F1E-0C97-4552-AB22-46F28FB0BF12}" type="presParOf" srcId="{8373CD18-4057-4F5E-A176-B7C5CAD759FD}" destId="{46910709-F573-4750-8D7D-E9E3FC6047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4A2FC-D2BD-441F-A161-F380E56D5773}">
      <dsp:nvSpPr>
        <dsp:cNvPr id="0" name=""/>
        <dsp:cNvSpPr/>
      </dsp:nvSpPr>
      <dsp:spPr>
        <a:xfrm>
          <a:off x="1584992" y="1364381"/>
          <a:ext cx="3398986" cy="3398986"/>
        </a:xfrm>
        <a:prstGeom prst="ellipse">
          <a:avLst/>
        </a:prstGeom>
        <a:gradFill rotWithShape="0">
          <a:gsLst>
            <a:gs pos="0">
              <a:schemeClr val="accent4">
                <a:alpha val="50000"/>
                <a:hueOff val="0"/>
                <a:satOff val="0"/>
                <a:lumOff val="0"/>
                <a:alphaOff val="0"/>
                <a:satMod val="103000"/>
                <a:lumMod val="102000"/>
                <a:tint val="94000"/>
              </a:schemeClr>
            </a:gs>
            <a:gs pos="50000">
              <a:schemeClr val="accent4">
                <a:alpha val="50000"/>
                <a:hueOff val="0"/>
                <a:satOff val="0"/>
                <a:lumOff val="0"/>
                <a:alphaOff val="0"/>
                <a:satMod val="110000"/>
                <a:lumMod val="100000"/>
                <a:shade val="100000"/>
              </a:schemeClr>
            </a:gs>
            <a:gs pos="100000">
              <a:schemeClr val="accent4">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IN" sz="3800" kern="1200" dirty="0"/>
            <a:t>Importance of language skills</a:t>
          </a:r>
        </a:p>
      </dsp:txBody>
      <dsp:txXfrm>
        <a:off x="2082762" y="1862151"/>
        <a:ext cx="2403446" cy="2403446"/>
      </dsp:txXfrm>
    </dsp:sp>
    <dsp:sp modelId="{D942BE47-A2BF-42C0-B6A3-0F6B8B46E223}">
      <dsp:nvSpPr>
        <dsp:cNvPr id="0" name=""/>
        <dsp:cNvSpPr/>
      </dsp:nvSpPr>
      <dsp:spPr>
        <a:xfrm>
          <a:off x="2126052" y="-77909"/>
          <a:ext cx="2118894" cy="1856526"/>
        </a:xfrm>
        <a:prstGeom prst="ellipse">
          <a:avLst/>
        </a:prstGeom>
        <a:gradFill rotWithShape="0">
          <a:gsLst>
            <a:gs pos="0">
              <a:schemeClr val="accent6">
                <a:lumMod val="75000"/>
              </a:schemeClr>
            </a:gs>
            <a:gs pos="50000">
              <a:schemeClr val="accent4">
                <a:alpha val="50000"/>
                <a:hueOff val="2450223"/>
                <a:satOff val="-10194"/>
                <a:lumOff val="2402"/>
                <a:alphaOff val="0"/>
                <a:satMod val="110000"/>
                <a:lumMod val="100000"/>
                <a:shade val="100000"/>
              </a:schemeClr>
            </a:gs>
            <a:gs pos="100000">
              <a:schemeClr val="accent6">
                <a:lumMod val="75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IN" sz="1600" kern="1200" dirty="0"/>
            <a:t>Communication</a:t>
          </a:r>
        </a:p>
      </dsp:txBody>
      <dsp:txXfrm>
        <a:off x="2436357" y="193973"/>
        <a:ext cx="1498284" cy="1312762"/>
      </dsp:txXfrm>
    </dsp:sp>
    <dsp:sp modelId="{BDB55EAB-7BCD-4216-A8B3-F5E3E38752DB}">
      <dsp:nvSpPr>
        <dsp:cNvPr id="0" name=""/>
        <dsp:cNvSpPr/>
      </dsp:nvSpPr>
      <dsp:spPr>
        <a:xfrm>
          <a:off x="4339571" y="2135611"/>
          <a:ext cx="2118894" cy="1856526"/>
        </a:xfrm>
        <a:prstGeom prst="ellipse">
          <a:avLst/>
        </a:prstGeom>
        <a:gradFill rotWithShape="0">
          <a:gsLst>
            <a:gs pos="0">
              <a:srgbClr val="00B050"/>
            </a:gs>
            <a:gs pos="50000">
              <a:schemeClr val="accent4">
                <a:alpha val="50000"/>
                <a:hueOff val="4900445"/>
                <a:satOff val="-20388"/>
                <a:lumOff val="4804"/>
                <a:alphaOff val="0"/>
                <a:satMod val="110000"/>
                <a:lumMod val="100000"/>
                <a:shade val="100000"/>
              </a:schemeClr>
            </a:gs>
            <a:gs pos="100000">
              <a:srgbClr val="00B050"/>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IN" sz="1600" kern="1200" dirty="0"/>
            <a:t>Customer satisfaction</a:t>
          </a:r>
        </a:p>
      </dsp:txBody>
      <dsp:txXfrm>
        <a:off x="4649876" y="2407493"/>
        <a:ext cx="1498284" cy="1312762"/>
      </dsp:txXfrm>
    </dsp:sp>
    <dsp:sp modelId="{21B20937-D0EA-4F74-AD92-5BF534169793}">
      <dsp:nvSpPr>
        <dsp:cNvPr id="0" name=""/>
        <dsp:cNvSpPr/>
      </dsp:nvSpPr>
      <dsp:spPr>
        <a:xfrm>
          <a:off x="2095387" y="4349133"/>
          <a:ext cx="2118894" cy="1856526"/>
        </a:xfrm>
        <a:prstGeom prst="ellipse">
          <a:avLst/>
        </a:prstGeom>
        <a:gradFill rotWithShape="0">
          <a:gsLst>
            <a:gs pos="0">
              <a:srgbClr val="33CCCC">
                <a:alpha val="49804"/>
              </a:srgbClr>
            </a:gs>
            <a:gs pos="50000">
              <a:schemeClr val="accent4">
                <a:alpha val="50000"/>
                <a:hueOff val="7350668"/>
                <a:satOff val="-30583"/>
                <a:lumOff val="7206"/>
                <a:alphaOff val="0"/>
                <a:satMod val="110000"/>
                <a:lumMod val="100000"/>
                <a:shade val="100000"/>
              </a:schemeClr>
            </a:gs>
            <a:gs pos="100000">
              <a:srgbClr val="33CCCC"/>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IN" sz="1600" kern="1200" dirty="0"/>
            <a:t>Feedback</a:t>
          </a:r>
        </a:p>
      </dsp:txBody>
      <dsp:txXfrm>
        <a:off x="2405692" y="4621015"/>
        <a:ext cx="1498284" cy="1312762"/>
      </dsp:txXfrm>
    </dsp:sp>
    <dsp:sp modelId="{457299F1-8706-40A1-8960-AD2130B83101}">
      <dsp:nvSpPr>
        <dsp:cNvPr id="0" name=""/>
        <dsp:cNvSpPr/>
      </dsp:nvSpPr>
      <dsp:spPr>
        <a:xfrm>
          <a:off x="0" y="2135611"/>
          <a:ext cx="2118894" cy="1856526"/>
        </a:xfrm>
        <a:prstGeom prst="ellipse">
          <a:avLst/>
        </a:prstGeom>
        <a:gradFill rotWithShape="0">
          <a:gsLst>
            <a:gs pos="0">
              <a:srgbClr val="0070C0"/>
            </a:gs>
            <a:gs pos="50000">
              <a:schemeClr val="accent4">
                <a:alpha val="50000"/>
                <a:hueOff val="9800891"/>
                <a:satOff val="-40777"/>
                <a:lumOff val="9608"/>
                <a:alphaOff val="0"/>
                <a:satMod val="110000"/>
                <a:lumMod val="100000"/>
                <a:shade val="100000"/>
              </a:schemeClr>
            </a:gs>
            <a:gs pos="75000">
              <a:srgbClr val="4C93D2"/>
            </a:gs>
            <a:gs pos="100000">
              <a:schemeClr val="accent4">
                <a:alpha val="50000"/>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IN" sz="1600" kern="1200" dirty="0"/>
            <a:t>Better service quality</a:t>
          </a:r>
        </a:p>
      </dsp:txBody>
      <dsp:txXfrm>
        <a:off x="310305" y="2407493"/>
        <a:ext cx="1498284" cy="13127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2326A-A751-4D3A-9728-9DFDE9063BD9}">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61E6FA-6B61-46B4-A969-35B293F2380E}">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GB" sz="1400" kern="1200"/>
        </a:p>
      </dsp:txBody>
      <dsp:txXfrm>
        <a:off x="0" y="531"/>
        <a:ext cx="10515600" cy="621467"/>
      </dsp:txXfrm>
    </dsp:sp>
    <dsp:sp modelId="{136BAE65-F5F6-42F9-966E-845EE045C8F2}">
      <dsp:nvSpPr>
        <dsp:cNvPr id="0" name=""/>
        <dsp:cNvSpPr/>
      </dsp:nvSpPr>
      <dsp:spPr>
        <a:xfrm>
          <a:off x="0" y="62199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8BA09C-705B-4B3D-A176-17EC38AAB96A}">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IN" sz="1400" kern="1200">
              <a:solidFill>
                <a:srgbClr val="000000"/>
              </a:solidFill>
              <a:effectLst/>
              <a:latin typeface="Times New Roman" panose="02020603050405020304" pitchFamily="18" charset="0"/>
              <a:ea typeface="Arial" panose="020B0604020202020204" pitchFamily="34" charset="0"/>
              <a:cs typeface="Arial" panose="020B0604020202020204" pitchFamily="34" charset="0"/>
            </a:rPr>
            <a:t>Christiansen, B., Branch, J.D. and Karmowska, J., 2020. Cultural Factors and Performance in 21st Century Businesses. Hershey : IGI Global.</a:t>
          </a:r>
          <a:endParaRPr lang="en-IN" sz="1400"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dsp:txBody>
      <dsp:txXfrm>
        <a:off x="0" y="621999"/>
        <a:ext cx="10515600" cy="621467"/>
      </dsp:txXfrm>
    </dsp:sp>
    <dsp:sp modelId="{AAFEB761-4645-4196-8949-D16DF68D4C6B}">
      <dsp:nvSpPr>
        <dsp:cNvPr id="0" name=""/>
        <dsp:cNvSpPr/>
      </dsp:nvSpPr>
      <dsp:spPr>
        <a:xfrm>
          <a:off x="0" y="12434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F6903A-1F84-46DA-8FFC-58AB59A10799}">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IN" sz="1400" kern="1200">
              <a:solidFill>
                <a:srgbClr val="000000"/>
              </a:solidFill>
              <a:effectLst/>
              <a:latin typeface="Times New Roman" panose="02020603050405020304" pitchFamily="18" charset="0"/>
              <a:ea typeface="Arial" panose="020B0604020202020204" pitchFamily="34" charset="0"/>
              <a:cs typeface="Arial" panose="020B0604020202020204" pitchFamily="34" charset="0"/>
            </a:rPr>
            <a:t>Deresky, H., 2017. International Management: Managing Across Borders and Cultures: Text and Cases. 9th Ed. Harlow: Pearson Education Ltd.</a:t>
          </a:r>
          <a:endParaRPr lang="en-IN" sz="1400"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dsp:txBody>
      <dsp:txXfrm>
        <a:off x="0" y="1243467"/>
        <a:ext cx="10515600" cy="621467"/>
      </dsp:txXfrm>
    </dsp:sp>
    <dsp:sp modelId="{F343E25A-9735-44D8-9842-EECC349872EA}">
      <dsp:nvSpPr>
        <dsp:cNvPr id="0" name=""/>
        <dsp:cNvSpPr/>
      </dsp:nvSpPr>
      <dsp:spPr>
        <a:xfrm>
          <a:off x="0" y="186493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71DB8C-ED01-40CF-88B0-22B78D9A447E}">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IN" sz="1400" kern="1200">
              <a:solidFill>
                <a:srgbClr val="000000"/>
              </a:solidFill>
              <a:effectLst/>
              <a:latin typeface="Times New Roman" panose="02020603050405020304" pitchFamily="18" charset="0"/>
              <a:ea typeface="Arial" panose="020B0604020202020204" pitchFamily="34" charset="0"/>
              <a:cs typeface="Arial" panose="020B0604020202020204" pitchFamily="34" charset="0"/>
            </a:rPr>
            <a:t>Irwin, H., 2020. </a:t>
          </a:r>
          <a:r>
            <a:rPr lang="en-IN" sz="1400" i="1" kern="1200">
              <a:solidFill>
                <a:srgbClr val="000000"/>
              </a:solidFill>
              <a:effectLst/>
              <a:latin typeface="Times New Roman" panose="02020603050405020304" pitchFamily="18" charset="0"/>
              <a:ea typeface="Arial" panose="020B0604020202020204" pitchFamily="34" charset="0"/>
              <a:cs typeface="Arial" panose="020B0604020202020204" pitchFamily="34" charset="0"/>
            </a:rPr>
            <a:t>Communicating with Asia: Understanding people and customs</a:t>
          </a:r>
          <a:r>
            <a:rPr lang="en-IN" sz="1400" kern="1200">
              <a:solidFill>
                <a:srgbClr val="000000"/>
              </a:solidFill>
              <a:effectLst/>
              <a:latin typeface="Times New Roman" panose="02020603050405020304" pitchFamily="18" charset="0"/>
              <a:ea typeface="Arial" panose="020B0604020202020204" pitchFamily="34" charset="0"/>
              <a:cs typeface="Arial" panose="020B0604020202020204" pitchFamily="34" charset="0"/>
            </a:rPr>
            <a:t>. Routledge.</a:t>
          </a:r>
          <a:endParaRPr lang="en-IN" sz="1400"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dsp:txBody>
      <dsp:txXfrm>
        <a:off x="0" y="1864935"/>
        <a:ext cx="10515600" cy="621467"/>
      </dsp:txXfrm>
    </dsp:sp>
    <dsp:sp modelId="{EF01DBC8-A7F2-45ED-9AE5-1194A70A7A45}">
      <dsp:nvSpPr>
        <dsp:cNvPr id="0" name=""/>
        <dsp:cNvSpPr/>
      </dsp:nvSpPr>
      <dsp:spPr>
        <a:xfrm>
          <a:off x="0" y="24864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B6CC9-8FFA-46FB-B4A1-1EA97928ED3B}">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IN" sz="1400"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Maybourne.com, 2023. About us. Available on </a:t>
          </a:r>
          <a:r>
            <a:rPr lang="en-IN" sz="1400" u="sng"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hlinkClick xmlns:r="http://schemas.openxmlformats.org/officeDocument/2006/relationships" r:id="rId1"/>
            </a:rPr>
            <a:t>https://www.maybourne.com/</a:t>
          </a:r>
          <a:r>
            <a:rPr lang="en-GB" sz="1400"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IN" sz="1400"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(Accessed: 19 October 2023). </a:t>
          </a:r>
        </a:p>
      </dsp:txBody>
      <dsp:txXfrm>
        <a:off x="0" y="2486402"/>
        <a:ext cx="10515600" cy="621467"/>
      </dsp:txXfrm>
    </dsp:sp>
    <dsp:sp modelId="{CC18C43F-1349-4195-A013-ACDFF6BB6CF1}">
      <dsp:nvSpPr>
        <dsp:cNvPr id="0" name=""/>
        <dsp:cNvSpPr/>
      </dsp:nvSpPr>
      <dsp:spPr>
        <a:xfrm>
          <a:off x="0" y="31078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22D80-751E-4C26-A147-8DFF607C01B6}">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IN" sz="1400" kern="1200">
              <a:solidFill>
                <a:srgbClr val="000000"/>
              </a:solidFill>
              <a:effectLst/>
              <a:latin typeface="Times New Roman" panose="02020603050405020304" pitchFamily="18" charset="0"/>
              <a:ea typeface="Arial" panose="020B0604020202020204" pitchFamily="34" charset="0"/>
              <a:cs typeface="Arial" panose="020B0604020202020204" pitchFamily="34" charset="0"/>
            </a:rPr>
            <a:t>Nedelko, Z. and Brzozowski, M. (eds) ‘Recent advances in the roles of cultural and personal values in organizational behavior’ in Ordóñez de Pablo, P., 2020. Advances in Human Resources Management and Organizational Development Book Series. Hershey: IGI Global.</a:t>
          </a:r>
          <a:endParaRPr lang="en-IN" sz="1400"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dsp:txBody>
      <dsp:txXfrm>
        <a:off x="0" y="3107870"/>
        <a:ext cx="10515600" cy="621467"/>
      </dsp:txXfrm>
    </dsp:sp>
    <dsp:sp modelId="{0C299E7A-AE05-472B-AA24-974CA05F542D}">
      <dsp:nvSpPr>
        <dsp:cNvPr id="0" name=""/>
        <dsp:cNvSpPr/>
      </dsp:nvSpPr>
      <dsp:spPr>
        <a:xfrm>
          <a:off x="0" y="37293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944589-BB76-4A6F-97D2-529D99B29B57}">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IN" sz="1400"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worlddata.info, 2023. </a:t>
          </a:r>
          <a:r>
            <a:rPr lang="en-IN" sz="1400" i="1"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French speaking countries.</a:t>
          </a:r>
          <a:r>
            <a:rPr lang="en-IN" sz="1400"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Available on </a:t>
          </a:r>
          <a:r>
            <a:rPr lang="en-IN" sz="1400" u="sng"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hlinkClick xmlns:r="http://schemas.openxmlformats.org/officeDocument/2006/relationships" r:id="rId2"/>
            </a:rPr>
            <a:t>https://www.worlddata.info/languages/french.php</a:t>
          </a:r>
          <a:r>
            <a:rPr lang="en-IN" sz="1400" kern="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(Accessed: 17 October 2023). </a:t>
          </a:r>
        </a:p>
      </dsp:txBody>
      <dsp:txXfrm>
        <a:off x="0" y="3729338"/>
        <a:ext cx="10515600" cy="621467"/>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65F137-A88F-4B36-B374-052C41592191}" type="datetimeFigureOut">
              <a:rPr lang="en-IN" smtClean="0"/>
              <a:t>26-10-2023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F950D0-86F7-435B-8E6B-027044AFE605}" type="slidenum">
              <a:rPr lang="en-IN" smtClean="0"/>
              <a:t>‹#›</a:t>
            </a:fld>
            <a:endParaRPr lang="en-IN"/>
          </a:p>
        </p:txBody>
      </p:sp>
    </p:spTree>
    <p:extLst>
      <p:ext uri="{BB962C8B-B14F-4D97-AF65-F5344CB8AC3E}">
        <p14:creationId xmlns:p14="http://schemas.microsoft.com/office/powerpoint/2010/main" val="4075062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Today we are talking  about  the importance of language awareness skills for hotel staff and the benefits of multilingualism.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Multilingual staff can contribute to managing cross-cultural interactions better. The advantages of multilingual speakers in the hotel industry will be explained with a relevant example. As Diversity Hotel &amp; Spa is located in London which is a hipper visited city it is beneficial to improve multicultural and linguistic awareness for its staff and understand the impact of language skills.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8F950D0-86F7-435B-8E6B-027044AFE605}" type="slidenum">
              <a:rPr lang="en-IN" smtClean="0"/>
              <a:t>2</a:t>
            </a:fld>
            <a:endParaRPr lang="en-IN"/>
          </a:p>
        </p:txBody>
      </p:sp>
    </p:spTree>
    <p:extLst>
      <p:ext uri="{BB962C8B-B14F-4D97-AF65-F5344CB8AC3E}">
        <p14:creationId xmlns:p14="http://schemas.microsoft.com/office/powerpoint/2010/main" val="5593008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Multilingualism provides several educational, cognitive, professional and socio-cultural advantages to people. Proficiency in different languages increases the source of learning for individuals. They can utilise these skills to get employment in the front-line jobs in the hospitality sector. Therefore, multilingualism can enhance the economic opportunities for individuals. </a:t>
            </a:r>
          </a:p>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These types of people have good academic careers and are fast learners so the employability skills increase.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8F950D0-86F7-435B-8E6B-027044AFE605}" type="slidenum">
              <a:rPr lang="en-IN" smtClean="0"/>
              <a:t>3</a:t>
            </a:fld>
            <a:endParaRPr lang="en-IN"/>
          </a:p>
        </p:txBody>
      </p:sp>
    </p:spTree>
    <p:extLst>
      <p:ext uri="{BB962C8B-B14F-4D97-AF65-F5344CB8AC3E}">
        <p14:creationId xmlns:p14="http://schemas.microsoft.com/office/powerpoint/2010/main" val="3195455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Language awareness skills can improve the performance and service quality of the hotel staff. They can communicate properly with international customers. The cultural awareness and empathy of the staff also increase with improved language skills. This factor can allow the customers to share their honest feedback and get positive responses. The customer experience and customer satisfaction level also increase significantly.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8F950D0-86F7-435B-8E6B-027044AFE605}" type="slidenum">
              <a:rPr lang="en-IN" smtClean="0"/>
              <a:t>4</a:t>
            </a:fld>
            <a:endParaRPr lang="en-IN"/>
          </a:p>
        </p:txBody>
      </p:sp>
    </p:spTree>
    <p:extLst>
      <p:ext uri="{BB962C8B-B14F-4D97-AF65-F5344CB8AC3E}">
        <p14:creationId xmlns:p14="http://schemas.microsoft.com/office/powerpoint/2010/main" val="1079381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French is one of the most used modern European language. People from different parts of the world speak French. The hotel staff of Diversity Hotel &amp; Spa London need to learn basic greetings like “Bonjour, Merci, Au revoir” and develop cultural awareness to communicate properly with the French customers. And as France is close to London, Diversity Hotel &amp; Spa London think to expand on their lands so this is another good reason for the hotel staff to be multilinguistic.</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8F950D0-86F7-435B-8E6B-027044AFE605}" type="slidenum">
              <a:rPr lang="en-IN" smtClean="0"/>
              <a:t>5</a:t>
            </a:fld>
            <a:endParaRPr lang="en-IN"/>
          </a:p>
        </p:txBody>
      </p:sp>
    </p:spTree>
    <p:extLst>
      <p:ext uri="{BB962C8B-B14F-4D97-AF65-F5344CB8AC3E}">
        <p14:creationId xmlns:p14="http://schemas.microsoft.com/office/powerpoint/2010/main" val="2568246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Maybourne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Hotel group formerly The Savoy Hotel Group is a great example for our hotel. This hotel group is operating the luxurious hotels chain in London. This hotel opened its door  205 years back. They have multilingual employees working in this hotel dealing with their guest through unique services. This hotel has French speaking staffs which helps guest to feel comfortable and they can express their needs clearly. It is important to maintain diverse language in the hotel industry where employers have to deal with individuals from variety backgrounds.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8F950D0-86F7-435B-8E6B-027044AFE605}" type="slidenum">
              <a:rPr lang="en-IN" smtClean="0"/>
              <a:t>6</a:t>
            </a:fld>
            <a:endParaRPr lang="en-IN"/>
          </a:p>
        </p:txBody>
      </p:sp>
    </p:spTree>
    <p:extLst>
      <p:ext uri="{BB962C8B-B14F-4D97-AF65-F5344CB8AC3E}">
        <p14:creationId xmlns:p14="http://schemas.microsoft.com/office/powerpoint/2010/main" val="3345513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contribute to the improvement of the services of Diversity Hotel &amp; Spa London as it was presented to the staff the benefits and importance of a multilinguistic staff in the  industry. Also, a great example from hotel industry was talked about which can help Diversity Hotel  and Spa London to think more properly and consider the benefits of multilingualism and language awareness in hotel industry.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8F950D0-86F7-435B-8E6B-027044AFE605}" type="slidenum">
              <a:rPr lang="en-IN" smtClean="0"/>
              <a:t>7</a:t>
            </a:fld>
            <a:endParaRPr lang="en-IN"/>
          </a:p>
        </p:txBody>
      </p:sp>
    </p:spTree>
    <p:extLst>
      <p:ext uri="{BB962C8B-B14F-4D97-AF65-F5344CB8AC3E}">
        <p14:creationId xmlns:p14="http://schemas.microsoft.com/office/powerpoint/2010/main" val="568587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5C74-1055-57C8-0355-20022CF949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0326FC-5C6F-5031-4109-FD14A16EF5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429398-8EBE-A632-CAB4-2A14AF453893}"/>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5" name="Footer Placeholder 4">
            <a:extLst>
              <a:ext uri="{FF2B5EF4-FFF2-40B4-BE49-F238E27FC236}">
                <a16:creationId xmlns:a16="http://schemas.microsoft.com/office/drawing/2014/main" id="{80EF3662-1F9E-90FF-5A77-97490C12CBB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EA717B3-E910-F784-51A0-E83C6DD365DA}"/>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2625409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AACC4-44DE-BC28-816F-E10DD7A1A9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90D5C3-EEED-7377-B172-BA865797DA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3DF298-FA16-E27C-80EC-9449A43B0C1C}"/>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5" name="Footer Placeholder 4">
            <a:extLst>
              <a:ext uri="{FF2B5EF4-FFF2-40B4-BE49-F238E27FC236}">
                <a16:creationId xmlns:a16="http://schemas.microsoft.com/office/drawing/2014/main" id="{F4838DCC-479F-C85C-8B0A-AAB9F66170D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548F6D2-B09D-06E2-DAA4-E34812EE0783}"/>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1493830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A547F-A6A4-4815-11D6-10328A9146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698250-BF93-ACAC-5BC3-A31B167ACF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CF9A83-375A-BD05-FD53-206F9C8236A0}"/>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5" name="Footer Placeholder 4">
            <a:extLst>
              <a:ext uri="{FF2B5EF4-FFF2-40B4-BE49-F238E27FC236}">
                <a16:creationId xmlns:a16="http://schemas.microsoft.com/office/drawing/2014/main" id="{9AD9D064-797A-0220-2F68-1F75CEF37B0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826B20F-1C08-DB11-9255-F9EAB67ED9BE}"/>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1100198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1281A-C9B4-3483-2430-88300FE590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E17C09-94E4-4492-CD90-51F4BF5DC5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FBF3E0-4D23-A1C0-5885-11677A7E45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437EF0-911F-BD56-D22B-938E39E1F362}"/>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6" name="Footer Placeholder 5">
            <a:extLst>
              <a:ext uri="{FF2B5EF4-FFF2-40B4-BE49-F238E27FC236}">
                <a16:creationId xmlns:a16="http://schemas.microsoft.com/office/drawing/2014/main" id="{A266160E-0CBC-7F33-26ED-F5D9090FA08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29921BB-9FE9-FC60-9E7C-7170967A67F0}"/>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1514929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8BCDA-9C0E-B086-E42F-6549314834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FD0B30-7B18-7970-9286-3C4E9458BB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90B800-D6CB-6A83-70BE-AF4D468A15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266FDE-1033-E496-1703-1BE7765E04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ECC6C-EF5C-D02F-3328-82CC868E2A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D69CF1-6BA7-8100-1349-6F92C6E80DB2}"/>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8" name="Footer Placeholder 7">
            <a:extLst>
              <a:ext uri="{FF2B5EF4-FFF2-40B4-BE49-F238E27FC236}">
                <a16:creationId xmlns:a16="http://schemas.microsoft.com/office/drawing/2014/main" id="{2D1E8844-9AF2-12F1-70C6-525BCC4A41F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79EB033-C642-00A5-4AE7-8F544F461BA3}"/>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1070041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0826F-B43B-9B78-CCD4-9D49EF5C90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D5BBC0-59C6-8DFE-71B0-D5763955B385}"/>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4" name="Footer Placeholder 3">
            <a:extLst>
              <a:ext uri="{FF2B5EF4-FFF2-40B4-BE49-F238E27FC236}">
                <a16:creationId xmlns:a16="http://schemas.microsoft.com/office/drawing/2014/main" id="{F47D0E76-B583-332C-F044-4C1D6245B88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7FB0CCA-641B-F0AE-DE93-7385A79C0FEB}"/>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1831848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2564C7-8792-CA3D-5D88-628F1A2D9BA7}"/>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3" name="Footer Placeholder 2">
            <a:extLst>
              <a:ext uri="{FF2B5EF4-FFF2-40B4-BE49-F238E27FC236}">
                <a16:creationId xmlns:a16="http://schemas.microsoft.com/office/drawing/2014/main" id="{0E4DF607-7C87-0DB3-50F0-618C1EB9D8B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68E32B8-A27A-8BEE-E0AD-65E016695CFF}"/>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712138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E95AE-A92A-D2A1-E9C7-E80BB2E100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B0D869-83C0-C0F1-1639-165BEB38B2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1BCBAB-C698-323E-8BEF-F662332C84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DA5BD9-6268-4286-7724-197FD50E69A6}"/>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6" name="Footer Placeholder 5">
            <a:extLst>
              <a:ext uri="{FF2B5EF4-FFF2-40B4-BE49-F238E27FC236}">
                <a16:creationId xmlns:a16="http://schemas.microsoft.com/office/drawing/2014/main" id="{24D2FEFA-275D-7BA3-B501-B5318446495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45241F9-AA41-1814-3E77-BDE684A87C05}"/>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42749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8C47-497C-20D2-342F-13C540BE37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FB35B8-9245-2F30-F0EB-69AD6D1575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00DA24-CB7A-ADD6-A49F-ACA7495C16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97A741-AA3F-68D2-41C8-7B61BD274A8F}"/>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6" name="Footer Placeholder 5">
            <a:extLst>
              <a:ext uri="{FF2B5EF4-FFF2-40B4-BE49-F238E27FC236}">
                <a16:creationId xmlns:a16="http://schemas.microsoft.com/office/drawing/2014/main" id="{B50570E6-E280-7CDE-C13A-87B89E5E95D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218EAC1-BAEE-108C-3796-AADE7BA98EF1}"/>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1176938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C5539-B3DC-798E-BE08-1242A9BF25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5B88F4-086F-EAE9-8D61-081EC0BBBE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701F58-8953-2CC4-A953-51DEEC281535}"/>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5" name="Footer Placeholder 4">
            <a:extLst>
              <a:ext uri="{FF2B5EF4-FFF2-40B4-BE49-F238E27FC236}">
                <a16:creationId xmlns:a16="http://schemas.microsoft.com/office/drawing/2014/main" id="{CEFB4A54-4334-267B-0CF2-D7BDA928988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2ADCED4-E4D9-AD19-AA18-EF734A50924A}"/>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2009441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EF8B4D-1C7B-3460-5791-2FD3EAD7B3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2879CB-B29A-F91D-B0A2-A3C79F4EC5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FF69D9-FDB6-9E11-ABAC-A731B4293F4C}"/>
              </a:ext>
            </a:extLst>
          </p:cNvPr>
          <p:cNvSpPr>
            <a:spLocks noGrp="1"/>
          </p:cNvSpPr>
          <p:nvPr>
            <p:ph type="dt" sz="half" idx="10"/>
          </p:nvPr>
        </p:nvSpPr>
        <p:spPr/>
        <p:txBody>
          <a:bodyPr/>
          <a:lstStyle/>
          <a:p>
            <a:fld id="{9EAB090C-7B9A-4C47-BA9D-75705A458A5A}" type="datetimeFigureOut">
              <a:rPr lang="en-IN" smtClean="0"/>
              <a:t>26-10-2023</a:t>
            </a:fld>
            <a:endParaRPr lang="en-IN"/>
          </a:p>
        </p:txBody>
      </p:sp>
      <p:sp>
        <p:nvSpPr>
          <p:cNvPr id="5" name="Footer Placeholder 4">
            <a:extLst>
              <a:ext uri="{FF2B5EF4-FFF2-40B4-BE49-F238E27FC236}">
                <a16:creationId xmlns:a16="http://schemas.microsoft.com/office/drawing/2014/main" id="{596BE435-290B-5783-2CC3-2A92ACA602B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6145E2B-81E5-6A66-1C5B-6CF9F4156F3D}"/>
              </a:ext>
            </a:extLst>
          </p:cNvPr>
          <p:cNvSpPr>
            <a:spLocks noGrp="1"/>
          </p:cNvSpPr>
          <p:nvPr>
            <p:ph type="sldNum" sz="quarter" idx="12"/>
          </p:nvPr>
        </p:nvSpPr>
        <p:spPr/>
        <p:txBody>
          <a:bodyPr/>
          <a:lstStyle/>
          <a:p>
            <a:fld id="{4963470C-017D-4AA0-BD95-272CA4FB2533}" type="slidenum">
              <a:rPr lang="en-IN" smtClean="0"/>
              <a:t>‹#›</a:t>
            </a:fld>
            <a:endParaRPr lang="en-IN"/>
          </a:p>
        </p:txBody>
      </p:sp>
    </p:spTree>
    <p:extLst>
      <p:ext uri="{BB962C8B-B14F-4D97-AF65-F5344CB8AC3E}">
        <p14:creationId xmlns:p14="http://schemas.microsoft.com/office/powerpoint/2010/main" val="1614714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9E9EE9-23AD-DD2C-E78D-82DDA122C0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902DE5-797C-9F12-3A43-B2FF7034C8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7A9484-C3BD-12C2-924B-BF1E39F10F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AB090C-7B9A-4C47-BA9D-75705A458A5A}" type="datetimeFigureOut">
              <a:rPr lang="en-IN" smtClean="0"/>
              <a:t>26-10-2023</a:t>
            </a:fld>
            <a:endParaRPr lang="en-IN"/>
          </a:p>
        </p:txBody>
      </p:sp>
      <p:sp>
        <p:nvSpPr>
          <p:cNvPr id="5" name="Footer Placeholder 4">
            <a:extLst>
              <a:ext uri="{FF2B5EF4-FFF2-40B4-BE49-F238E27FC236}">
                <a16:creationId xmlns:a16="http://schemas.microsoft.com/office/drawing/2014/main" id="{E99A5D3F-12D6-55BF-D891-7D46C61926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F35AAAC-2F52-F989-55E0-50C4333345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63470C-017D-4AA0-BD95-272CA4FB2533}" type="slidenum">
              <a:rPr lang="en-IN" smtClean="0"/>
              <a:t>‹#›</a:t>
            </a:fld>
            <a:endParaRPr lang="en-IN"/>
          </a:p>
        </p:txBody>
      </p:sp>
    </p:spTree>
    <p:extLst>
      <p:ext uri="{BB962C8B-B14F-4D97-AF65-F5344CB8AC3E}">
        <p14:creationId xmlns:p14="http://schemas.microsoft.com/office/powerpoint/2010/main" val="119131066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6422_student_uwtsd_ac_uk/Documents/Recording-20231027_000706.webm?csf=1&amp;web=1&amp;e=n7gd99&amp;nav=eyJyZWZlcnJhbEluZm8iOnsicmVmZXJyYWxBcHAiOiJTdHJlYW1XZWJBcHAiLCJyZWZlcnJhbFZpZXciOiJTaGFyZURpYWxvZyIsInJlZmVycmFsQXBwUGxhdGZvcm0iOiJXZWIiLCJyZWZlcnJhbE1vZGUiOiJ2aWV3In19"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onlinemba.wsu.edu/blog/career-spotlight-hotel-manager/"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79289-84C8-A8E1-5BF3-A916C1842E63}"/>
              </a:ext>
            </a:extLst>
          </p:cNvPr>
          <p:cNvSpPr>
            <a:spLocks noGrp="1"/>
          </p:cNvSpPr>
          <p:nvPr>
            <p:ph type="ctrTitle"/>
          </p:nvPr>
        </p:nvSpPr>
        <p:spPr>
          <a:xfrm>
            <a:off x="1656348" y="1180946"/>
            <a:ext cx="9144000" cy="2248054"/>
          </a:xfrm>
        </p:spPr>
        <p:txBody>
          <a:bodyPr>
            <a:normAutofit fontScale="90000"/>
          </a:bodyPr>
          <a:lstStyle/>
          <a:p>
            <a:pPr>
              <a:lnSpc>
                <a:spcPct val="150000"/>
              </a:lnSpc>
              <a:spcAft>
                <a:spcPts val="800"/>
              </a:spcAft>
            </a:pPr>
            <a:r>
              <a:rPr lang="en-GB" sz="2800" b="1" dirty="0">
                <a:effectLst/>
                <a:latin typeface="DokChampa" panose="020B0502040204020203" pitchFamily="34" charset="-34"/>
                <a:ea typeface="STXingkai" panose="020B0503020204020204" pitchFamily="2" charset="-122"/>
                <a:cs typeface="DokChampa" panose="020B0502040204020203" pitchFamily="34" charset="-34"/>
              </a:rPr>
              <a:t>The module title: Foreign Languages &amp; Cultural Awareness BMIH5003</a:t>
            </a:r>
            <a:br>
              <a:rPr lang="en-GB" sz="2800" dirty="0">
                <a:effectLst/>
                <a:latin typeface="DokChampa" panose="020B0502040204020203" pitchFamily="34" charset="-34"/>
                <a:ea typeface="STXingkai" panose="020B0503020204020204" pitchFamily="2" charset="-122"/>
                <a:cs typeface="DokChampa" panose="020B0502040204020203" pitchFamily="34" charset="-34"/>
              </a:rPr>
            </a:br>
            <a:r>
              <a:rPr lang="en-GB" sz="2800" b="1" dirty="0">
                <a:effectLst/>
                <a:latin typeface="DokChampa" panose="020B0502040204020203" pitchFamily="34" charset="-34"/>
                <a:ea typeface="STXingkai" panose="020B0503020204020204" pitchFamily="2" charset="-122"/>
                <a:cs typeface="DokChampa" panose="020B0502040204020203" pitchFamily="34" charset="-34"/>
              </a:rPr>
              <a:t>Lecturer’s name: Giulia </a:t>
            </a:r>
            <a:r>
              <a:rPr lang="en-GB" sz="2800" b="1" dirty="0" err="1">
                <a:effectLst/>
                <a:latin typeface="DokChampa" panose="020B0502040204020203" pitchFamily="34" charset="-34"/>
                <a:ea typeface="STXingkai" panose="020B0503020204020204" pitchFamily="2" charset="-122"/>
                <a:cs typeface="DokChampa" panose="020B0502040204020203" pitchFamily="34" charset="-34"/>
              </a:rPr>
              <a:t>Chifari</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257F38CB-785C-6C58-3472-E934679E1B91}"/>
              </a:ext>
            </a:extLst>
          </p:cNvPr>
          <p:cNvSpPr>
            <a:spLocks noGrp="1"/>
          </p:cNvSpPr>
          <p:nvPr>
            <p:ph type="subTitle" idx="1"/>
          </p:nvPr>
        </p:nvSpPr>
        <p:spPr>
          <a:xfrm>
            <a:off x="1656348" y="4696579"/>
            <a:ext cx="9144000" cy="878305"/>
          </a:xfrm>
        </p:spPr>
        <p:txBody>
          <a:bodyPr>
            <a:normAutofit fontScale="25000" lnSpcReduction="20000"/>
          </a:bodyPr>
          <a:lstStyle/>
          <a:p>
            <a:pPr algn="ctr">
              <a:lnSpc>
                <a:spcPct val="200000"/>
              </a:lnSpc>
              <a:spcAft>
                <a:spcPts val="800"/>
              </a:spcAft>
            </a:pPr>
            <a:r>
              <a:rPr lang="en-GB" sz="9600" b="1" dirty="0">
                <a:effectLst/>
                <a:latin typeface="DokChampa" panose="020B0604020202020204" pitchFamily="34" charset="-34"/>
                <a:ea typeface="Calibri" panose="020F0502020204030204" pitchFamily="34" charset="0"/>
                <a:cs typeface="DokChampa" panose="020B0604020202020204" pitchFamily="34" charset="-34"/>
              </a:rPr>
              <a:t>Student name: Cosmin </a:t>
            </a:r>
            <a:r>
              <a:rPr lang="en-GB" sz="9600" b="1" dirty="0" err="1">
                <a:effectLst/>
                <a:latin typeface="DokChampa" panose="020B0604020202020204" pitchFamily="34" charset="-34"/>
                <a:ea typeface="Calibri" panose="020F0502020204030204" pitchFamily="34" charset="0"/>
                <a:cs typeface="DokChampa" panose="020B0604020202020204" pitchFamily="34" charset="-34"/>
              </a:rPr>
              <a:t>Ionut</a:t>
            </a:r>
            <a:r>
              <a:rPr lang="en-GB" sz="9600" b="1" dirty="0">
                <a:effectLst/>
                <a:latin typeface="DokChampa" panose="020B0604020202020204" pitchFamily="34" charset="-34"/>
                <a:ea typeface="Calibri" panose="020F0502020204030204" pitchFamily="34" charset="0"/>
                <a:cs typeface="DokChampa" panose="020B0604020202020204" pitchFamily="34" charset="-34"/>
              </a:rPr>
              <a:t> Lazea</a:t>
            </a:r>
            <a:endParaRPr lang="en-GB" sz="9600" dirty="0">
              <a:effectLst/>
              <a:latin typeface="DokChampa" panose="020B0604020202020204" pitchFamily="34" charset="-34"/>
              <a:ea typeface="Calibri" panose="020F0502020204030204" pitchFamily="34" charset="0"/>
              <a:cs typeface="DokChampa" panose="020B0604020202020204" pitchFamily="34" charset="-34"/>
            </a:endParaRPr>
          </a:p>
          <a:p>
            <a:pPr algn="ctr">
              <a:lnSpc>
                <a:spcPct val="200000"/>
              </a:lnSpc>
              <a:spcAft>
                <a:spcPts val="800"/>
              </a:spcAft>
            </a:pPr>
            <a:r>
              <a:rPr lang="en-GB" sz="9600" b="1" dirty="0">
                <a:effectLst/>
                <a:latin typeface="DokChampa" panose="020B0604020202020204" pitchFamily="34" charset="-34"/>
                <a:ea typeface="Calibri" panose="020F0502020204030204" pitchFamily="34" charset="0"/>
                <a:cs typeface="DokChampa" panose="020B0604020202020204" pitchFamily="34" charset="-34"/>
              </a:rPr>
              <a:t>Student ID: 2206422</a:t>
            </a:r>
            <a:endParaRPr lang="en-GB" sz="9600" dirty="0">
              <a:effectLst/>
              <a:latin typeface="DokChampa" panose="020B0604020202020204" pitchFamily="34" charset="-34"/>
              <a:ea typeface="Calibri" panose="020F0502020204030204" pitchFamily="34" charset="0"/>
              <a:cs typeface="DokChampa" panose="020B0604020202020204" pitchFamily="34" charset="-34"/>
            </a:endParaRPr>
          </a:p>
          <a:p>
            <a:pPr algn="l"/>
            <a:endParaRPr lang="en-IN" sz="1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99D4C94-0E43-32D8-7BB2-AF4A79BCA0CD}"/>
              </a:ext>
            </a:extLst>
          </p:cNvPr>
          <p:cNvSpPr txBox="1"/>
          <p:nvPr/>
        </p:nvSpPr>
        <p:spPr>
          <a:xfrm>
            <a:off x="119268" y="6114553"/>
            <a:ext cx="2782957" cy="646331"/>
          </a:xfrm>
          <a:prstGeom prst="rect">
            <a:avLst/>
          </a:prstGeom>
          <a:noFill/>
        </p:spPr>
        <p:txBody>
          <a:bodyPr wrap="square" rtlCol="0">
            <a:spAutoFit/>
          </a:bodyPr>
          <a:lstStyle/>
          <a:p>
            <a:r>
              <a:rPr lang="en-GB">
                <a:hlinkClick r:id="rId3"/>
              </a:rPr>
              <a:t>Recording-20231027_000706.webm</a:t>
            </a:r>
            <a:endParaRPr lang="en-GB" dirty="0"/>
          </a:p>
        </p:txBody>
      </p:sp>
    </p:spTree>
    <p:extLst>
      <p:ext uri="{BB962C8B-B14F-4D97-AF65-F5344CB8AC3E}">
        <p14:creationId xmlns:p14="http://schemas.microsoft.com/office/powerpoint/2010/main" val="588587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AEDD0-1A97-A8CF-0E44-022E6E64B355}"/>
              </a:ext>
            </a:extLst>
          </p:cNvPr>
          <p:cNvSpPr>
            <a:spLocks noGrp="1"/>
          </p:cNvSpPr>
          <p:nvPr>
            <p:ph type="title"/>
          </p:nvPr>
        </p:nvSpPr>
        <p:spPr>
          <a:xfrm>
            <a:off x="553453" y="378745"/>
            <a:ext cx="10515600" cy="1325563"/>
          </a:xfrm>
        </p:spPr>
        <p:txBody>
          <a:bodyPr>
            <a:normAutofit/>
          </a:bodyPr>
          <a:lstStyle/>
          <a:p>
            <a:r>
              <a:rPr lang="en-IN" sz="3200" dirty="0">
                <a:latin typeface="DokChampa" panose="020B0604020202020204" pitchFamily="34" charset="-34"/>
                <a:cs typeface="DokChampa" panose="020B0604020202020204" pitchFamily="34" charset="-34"/>
              </a:rPr>
              <a:t>Diversity </a:t>
            </a:r>
            <a:r>
              <a:rPr lang="en-IN" sz="3200" dirty="0" err="1">
                <a:latin typeface="DokChampa" panose="020B0604020202020204" pitchFamily="34" charset="-34"/>
                <a:cs typeface="DokChampa" panose="020B0604020202020204" pitchFamily="34" charset="-34"/>
              </a:rPr>
              <a:t>Hotel&amp;Spa</a:t>
            </a:r>
            <a:r>
              <a:rPr lang="en-IN" sz="3200" dirty="0">
                <a:latin typeface="DokChampa" panose="020B0604020202020204" pitchFamily="34" charset="-34"/>
                <a:cs typeface="DokChampa" panose="020B0604020202020204" pitchFamily="34" charset="-34"/>
              </a:rPr>
              <a:t> London</a:t>
            </a:r>
          </a:p>
        </p:txBody>
      </p:sp>
      <p:sp>
        <p:nvSpPr>
          <p:cNvPr id="3" name="Content Placeholder 2">
            <a:extLst>
              <a:ext uri="{FF2B5EF4-FFF2-40B4-BE49-F238E27FC236}">
                <a16:creationId xmlns:a16="http://schemas.microsoft.com/office/drawing/2014/main" id="{02AFE2AA-7E9C-98C4-F410-E8B20B401838}"/>
              </a:ext>
            </a:extLst>
          </p:cNvPr>
          <p:cNvSpPr>
            <a:spLocks noGrp="1"/>
          </p:cNvSpPr>
          <p:nvPr>
            <p:ph idx="1"/>
          </p:nvPr>
        </p:nvSpPr>
        <p:spPr>
          <a:xfrm>
            <a:off x="252587" y="1704308"/>
            <a:ext cx="5414287" cy="4788567"/>
          </a:xfrm>
        </p:spPr>
        <p:txBody>
          <a:bodyPr>
            <a:normAutofit/>
          </a:bodyPr>
          <a:lstStyle/>
          <a:p>
            <a:pPr marL="342900" lvl="0" indent="-342900" algn="just">
              <a:lnSpc>
                <a:spcPct val="150000"/>
              </a:lnSpc>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 multilingual hotel staff can help in the growth and development of the organisation (</a:t>
            </a:r>
            <a:r>
              <a:rPr lang="en-GB" sz="2400" dirty="0" err="1">
                <a:effectLst/>
                <a:latin typeface="Times New Roman" panose="02020603050405020304" pitchFamily="18" charset="0"/>
                <a:ea typeface="Calibri" panose="020F0502020204030204" pitchFamily="34" charset="0"/>
                <a:cs typeface="Times New Roman" panose="02020603050405020304" pitchFamily="18" charset="0"/>
              </a:rPr>
              <a:t>Nedelko</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2400" dirty="0" err="1">
                <a:effectLst/>
                <a:latin typeface="Times New Roman" panose="02020603050405020304" pitchFamily="18" charset="0"/>
                <a:ea typeface="Calibri" panose="020F0502020204030204" pitchFamily="34" charset="0"/>
                <a:cs typeface="Times New Roman" panose="02020603050405020304" pitchFamily="18" charset="0"/>
              </a:rPr>
              <a:t>Brzozowski</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0" lvl="0" indent="0" algn="just">
              <a:lnSpc>
                <a:spcPct val="150000"/>
              </a:lnSpc>
              <a:buNone/>
            </a:pP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This section will describe the advantages of multilingualism and its impact on the hotel industry.</a:t>
            </a:r>
          </a:p>
          <a:p>
            <a:pPr marL="0" lvl="0" indent="0" algn="just">
              <a:lnSpc>
                <a:spcPct val="150000"/>
              </a:lnSpc>
              <a:buNone/>
            </a:pP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Why Multilingual Call Centres are an Imperative for Hospitality Industry -  Livesalesman">
            <a:extLst>
              <a:ext uri="{FF2B5EF4-FFF2-40B4-BE49-F238E27FC236}">
                <a16:creationId xmlns:a16="http://schemas.microsoft.com/office/drawing/2014/main" id="{5968C2B8-65C9-4228-CB41-EE255194E3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5632" y="0"/>
            <a:ext cx="6236368"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5818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70000">
              <a:schemeClr val="accent4">
                <a:lumMod val="20000"/>
                <a:lumOff val="80000"/>
              </a:schemeClr>
            </a:gs>
            <a:gs pos="89507">
              <a:srgbClr val="C5CFDD"/>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473E5-F200-A907-A2B3-3084D6F0C590}"/>
              </a:ext>
            </a:extLst>
          </p:cNvPr>
          <p:cNvSpPr>
            <a:spLocks noGrp="1"/>
          </p:cNvSpPr>
          <p:nvPr>
            <p:ph type="title"/>
          </p:nvPr>
        </p:nvSpPr>
        <p:spPr>
          <a:xfrm>
            <a:off x="5510462" y="0"/>
            <a:ext cx="6681537" cy="1415799"/>
          </a:xfrm>
          <a:solidFill>
            <a:srgbClr val="CCECFF">
              <a:alpha val="61961"/>
            </a:srgbClr>
          </a:solidFill>
        </p:spPr>
        <p:txBody>
          <a:bodyPr>
            <a:normAutofit/>
          </a:bodyPr>
          <a:lstStyle/>
          <a:p>
            <a:pPr algn="ctr"/>
            <a:r>
              <a:rPr lang="en-GB" sz="3600" b="1" dirty="0">
                <a:effectLst/>
                <a:latin typeface="Times New Roman" panose="02020603050405020304" pitchFamily="18" charset="0"/>
                <a:ea typeface="Calibri" panose="020F0502020204030204" pitchFamily="34" charset="0"/>
              </a:rPr>
              <a:t>The benefits of multilingualism</a:t>
            </a:r>
            <a:endParaRPr lang="en-IN" sz="6000" dirty="0"/>
          </a:p>
        </p:txBody>
      </p:sp>
      <p:sp>
        <p:nvSpPr>
          <p:cNvPr id="3" name="Content Placeholder 2">
            <a:extLst>
              <a:ext uri="{FF2B5EF4-FFF2-40B4-BE49-F238E27FC236}">
                <a16:creationId xmlns:a16="http://schemas.microsoft.com/office/drawing/2014/main" id="{CA792F12-3034-DF40-9B5D-8581609AA38B}"/>
              </a:ext>
            </a:extLst>
          </p:cNvPr>
          <p:cNvSpPr>
            <a:spLocks noGrp="1"/>
          </p:cNvSpPr>
          <p:nvPr>
            <p:ph idx="1"/>
          </p:nvPr>
        </p:nvSpPr>
        <p:spPr>
          <a:xfrm>
            <a:off x="5510463" y="1415799"/>
            <a:ext cx="6681537" cy="5351964"/>
          </a:xfrm>
          <a:blipFill dpi="0" rotWithShape="1">
            <a:blip r:embed="rId3"/>
            <a:srcRect/>
            <a:stretch>
              <a:fillRect t="-19000"/>
            </a:stretch>
          </a:blipFill>
        </p:spPr>
        <p:txBody>
          <a:bodyPr>
            <a:normAutofit/>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Multilingual people have better cognitive ability and mental flexibility.</a:t>
            </a:r>
          </a:p>
          <a:p>
            <a:pPr marL="0" lvl="0" indent="0" algn="just">
              <a:lnSpc>
                <a:spcPct val="150000"/>
              </a:lnSpc>
              <a:buNone/>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Proficiency in several languages helps in learning new topics with different sources of learning (Christiansen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0" lvl="0" indent="0" algn="just">
              <a:lnSpc>
                <a:spcPct val="150000"/>
              </a:lnSpc>
              <a:buNone/>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buNone/>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cultural awareness level of multilingual people increases and improves their cultural empathy level.</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3078" name="Picture 6" descr="Language and Identity: The Beauty of Multilingualism…. – Ibiene Magazine">
            <a:extLst>
              <a:ext uri="{FF2B5EF4-FFF2-40B4-BE49-F238E27FC236}">
                <a16:creationId xmlns:a16="http://schemas.microsoft.com/office/drawing/2014/main" id="{45E7C8E4-E6A5-45BA-70D1-2BAD62E2E9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5104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835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8CF1230B-B39B-3996-6F6A-3E907CCABB96}"/>
              </a:ext>
            </a:extLst>
          </p:cNvPr>
          <p:cNvGraphicFramePr/>
          <p:nvPr>
            <p:extLst>
              <p:ext uri="{D42A27DB-BD31-4B8C-83A1-F6EECF244321}">
                <p14:modId xmlns:p14="http://schemas.microsoft.com/office/powerpoint/2010/main" val="4122138986"/>
              </p:ext>
            </p:extLst>
          </p:nvPr>
        </p:nvGraphicFramePr>
        <p:xfrm>
          <a:off x="5502172" y="365125"/>
          <a:ext cx="6568971" cy="6127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D858FF50-F4B8-0E4C-9039-A57DDCB46B1A}"/>
              </a:ext>
            </a:extLst>
          </p:cNvPr>
          <p:cNvSpPr>
            <a:spLocks noGrp="1"/>
          </p:cNvSpPr>
          <p:nvPr>
            <p:ph type="title"/>
          </p:nvPr>
        </p:nvSpPr>
        <p:spPr>
          <a:xfrm>
            <a:off x="276997" y="365125"/>
            <a:ext cx="6568971" cy="1325563"/>
          </a:xfrm>
        </p:spPr>
        <p:txBody>
          <a:bodyPr>
            <a:normAutofit/>
          </a:bodyPr>
          <a:lstStyle/>
          <a:p>
            <a:r>
              <a:rPr lang="en-GB" sz="3600" b="1"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 importance of language awareness skills for </a:t>
            </a:r>
            <a:r>
              <a:rPr lang="en-GB" sz="3600" b="1" dirty="0">
                <a:solidFill>
                  <a:schemeClr val="tx1">
                    <a:lumMod val="95000"/>
                    <a:lumOff val="5000"/>
                  </a:schemeClr>
                </a:solidFill>
                <a:latin typeface="Times New Roman" panose="02020603050405020304" pitchFamily="18" charset="0"/>
                <a:ea typeface="Calibri" panose="020F0502020204030204" pitchFamily="34" charset="0"/>
                <a:cs typeface="Times New Roman" panose="02020603050405020304" pitchFamily="18" charset="0"/>
              </a:rPr>
              <a:t>the</a:t>
            </a:r>
            <a:r>
              <a:rPr lang="en-GB" sz="3600" b="1"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staff</a:t>
            </a:r>
            <a:endParaRPr lang="en-IN" sz="60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A6D4315D-B856-1EDB-ECE4-0B9EAD9DE696}"/>
              </a:ext>
            </a:extLst>
          </p:cNvPr>
          <p:cNvSpPr>
            <a:spLocks noGrp="1"/>
          </p:cNvSpPr>
          <p:nvPr>
            <p:ph idx="1"/>
          </p:nvPr>
        </p:nvSpPr>
        <p:spPr>
          <a:xfrm>
            <a:off x="120857" y="1766161"/>
            <a:ext cx="5465806" cy="4845618"/>
          </a:xfrm>
        </p:spPr>
        <p:txBody>
          <a:bodyPr>
            <a:normAutofit lnSpcReduction="10000"/>
          </a:bodyPr>
          <a:lstStyle/>
          <a:p>
            <a:pPr marL="342900" lvl="0" indent="-342900" algn="just">
              <a:lnSpc>
                <a:spcPct val="150000"/>
              </a:lnSpc>
              <a:buFont typeface="Symbol" panose="05050102010706020507" pitchFamily="18" charset="2"/>
              <a:buChar char=""/>
            </a:pPr>
            <a:r>
              <a:rPr lang="en-US" sz="18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Language awareness skills can help the hotel staff understand the expectations and issues faced by the customers.</a:t>
            </a:r>
          </a:p>
          <a:p>
            <a:pPr marL="0" lvl="0" indent="0" algn="just">
              <a:lnSpc>
                <a:spcPct val="150000"/>
              </a:lnSpc>
              <a:buNone/>
            </a:pPr>
            <a:endParaRPr lang="en-US" sz="18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 hotel staff can build a cordial relationship and improve the customer experience during their stay in the hotel (</a:t>
            </a:r>
            <a:r>
              <a:rPr lang="en-US" sz="1800" dirty="0" err="1">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Deresky</a:t>
            </a:r>
            <a:r>
              <a:rPr lang="en-US" sz="18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2017).</a:t>
            </a:r>
          </a:p>
          <a:p>
            <a:pPr marL="0" lvl="0" indent="0" algn="just">
              <a:lnSpc>
                <a:spcPct val="150000"/>
              </a:lnSpc>
              <a:buNone/>
            </a:pPr>
            <a:endParaRPr lang="en-US" sz="18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 staff with language awareness skills can help in problem-solving and conflict resolution with the guests and colleagues.</a:t>
            </a:r>
          </a:p>
        </p:txBody>
      </p:sp>
      <p:sp>
        <p:nvSpPr>
          <p:cNvPr id="4" name="TextBox 3">
            <a:extLst>
              <a:ext uri="{FF2B5EF4-FFF2-40B4-BE49-F238E27FC236}">
                <a16:creationId xmlns:a16="http://schemas.microsoft.com/office/drawing/2014/main" id="{72AD669C-28F9-D036-5CA6-A18DBF9417FF}"/>
              </a:ext>
            </a:extLst>
          </p:cNvPr>
          <p:cNvSpPr txBox="1"/>
          <p:nvPr/>
        </p:nvSpPr>
        <p:spPr>
          <a:xfrm>
            <a:off x="7597575" y="6611779"/>
            <a:ext cx="2797981" cy="246221"/>
          </a:xfrm>
          <a:prstGeom prst="rect">
            <a:avLst/>
          </a:prstGeom>
          <a:noFill/>
        </p:spPr>
        <p:txBody>
          <a:bodyPr wrap="square" rtlCol="0">
            <a:spAutoFit/>
          </a:bodyPr>
          <a:lstStyle/>
          <a:p>
            <a:pPr algn="ctr"/>
            <a:r>
              <a:rPr lang="en-IN" sz="1000" dirty="0">
                <a:solidFill>
                  <a:schemeClr val="bg1"/>
                </a:solidFill>
                <a:latin typeface="Times New Roman" panose="02020603050405020304" pitchFamily="18" charset="0"/>
                <a:cs typeface="Times New Roman" panose="02020603050405020304" pitchFamily="18" charset="0"/>
              </a:rPr>
              <a:t>(Source: Created by author)</a:t>
            </a:r>
          </a:p>
        </p:txBody>
      </p:sp>
    </p:spTree>
    <p:extLst>
      <p:ext uri="{BB962C8B-B14F-4D97-AF65-F5344CB8AC3E}">
        <p14:creationId xmlns:p14="http://schemas.microsoft.com/office/powerpoint/2010/main" val="2147281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F1C2A-DE31-211C-AD71-C50E59CA699E}"/>
              </a:ext>
            </a:extLst>
          </p:cNvPr>
          <p:cNvSpPr>
            <a:spLocks noGrp="1"/>
          </p:cNvSpPr>
          <p:nvPr>
            <p:ph type="title"/>
          </p:nvPr>
        </p:nvSpPr>
        <p:spPr>
          <a:xfrm>
            <a:off x="370457" y="263317"/>
            <a:ext cx="5899485" cy="1325563"/>
          </a:xfrm>
        </p:spPr>
        <p:txBody>
          <a:bodyPr>
            <a:normAutofit/>
          </a:bodyPr>
          <a:lstStyle/>
          <a:p>
            <a:pPr algn="ct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The use of the French language in the hotel industry</a:t>
            </a:r>
            <a:endParaRPr lang="en-IN" sz="5400" dirty="0"/>
          </a:p>
        </p:txBody>
      </p:sp>
      <p:sp>
        <p:nvSpPr>
          <p:cNvPr id="3" name="Content Placeholder 2">
            <a:extLst>
              <a:ext uri="{FF2B5EF4-FFF2-40B4-BE49-F238E27FC236}">
                <a16:creationId xmlns:a16="http://schemas.microsoft.com/office/drawing/2014/main" id="{4CB8D53C-11DD-63C4-8496-37B1AA5E9EE9}"/>
              </a:ext>
            </a:extLst>
          </p:cNvPr>
          <p:cNvSpPr>
            <a:spLocks noGrp="1"/>
          </p:cNvSpPr>
          <p:nvPr>
            <p:ph idx="1"/>
          </p:nvPr>
        </p:nvSpPr>
        <p:spPr>
          <a:xfrm>
            <a:off x="6629400" y="421105"/>
            <a:ext cx="5138000" cy="6196263"/>
          </a:xfrm>
        </p:spPr>
        <p:txBody>
          <a:bodyPr>
            <a:normAutofit/>
          </a:bodyPr>
          <a:lstStyle/>
          <a:p>
            <a:pPr marL="342900" lvl="0" indent="-342900" algn="just">
              <a:lnSpc>
                <a:spcPct val="100000"/>
              </a:lnSpc>
              <a:buFont typeface="Symbol" panose="05050102010706020507" pitchFamily="18" charset="2"/>
              <a:buChar char=""/>
            </a:pP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France, Canada, Belgium, the USA, Switzerland and many other countries have a significant number of French Speakers (worlddata.info, 2023).</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 cultural etiquette and common phrases of French can make the guests comfortable in communicating with the hotel staff (Irwin, 2020).</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25E8C53A-3FE1-5873-A348-1E97F5F803D2}"/>
              </a:ext>
            </a:extLst>
          </p:cNvPr>
          <p:cNvSpPr txBox="1"/>
          <p:nvPr/>
        </p:nvSpPr>
        <p:spPr>
          <a:xfrm>
            <a:off x="1162329" y="6394628"/>
            <a:ext cx="3915513" cy="400110"/>
          </a:xfrm>
          <a:prstGeom prst="rect">
            <a:avLst/>
          </a:prstGeom>
          <a:noFill/>
        </p:spPr>
        <p:txBody>
          <a:bodyPr wrap="square" rtlCol="0">
            <a:spAutoFit/>
          </a:bodyPr>
          <a:lstStyle/>
          <a:p>
            <a:pPr algn="ctr"/>
            <a:r>
              <a:rPr lang="en-IN" sz="1000" dirty="0">
                <a:latin typeface="Times New Roman" panose="02020603050405020304" pitchFamily="18" charset="0"/>
                <a:cs typeface="Times New Roman" panose="02020603050405020304" pitchFamily="18" charset="0"/>
              </a:rPr>
              <a:t>(Source: https://www.statista.com/statistics/472975/number-of-visits-france-to-united-kingdom/)</a:t>
            </a:r>
          </a:p>
        </p:txBody>
      </p:sp>
      <p:pic>
        <p:nvPicPr>
          <p:cNvPr id="4098" name="Picture 2" descr="Visits from France to UK 2004-2019 | Statista">
            <a:extLst>
              <a:ext uri="{FF2B5EF4-FFF2-40B4-BE49-F238E27FC236}">
                <a16:creationId xmlns:a16="http://schemas.microsoft.com/office/drawing/2014/main" id="{9073CFA2-E6D9-E31B-BCC6-D482B3EBF0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4600" y="1689293"/>
            <a:ext cx="5791200" cy="44107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166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06A6-BED2-8F2B-8FE6-7CE620ABF2C3}"/>
              </a:ext>
            </a:extLst>
          </p:cNvPr>
          <p:cNvSpPr>
            <a:spLocks noGrp="1"/>
          </p:cNvSpPr>
          <p:nvPr>
            <p:ph type="title"/>
          </p:nvPr>
        </p:nvSpPr>
        <p:spPr>
          <a:xfrm>
            <a:off x="6747710" y="515673"/>
            <a:ext cx="5257801" cy="1325563"/>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Direct examples from the hotel industry</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9AFB4E1-33CF-3FF0-0BB7-DF574BE5FA2D}"/>
              </a:ext>
            </a:extLst>
          </p:cNvPr>
          <p:cNvSpPr>
            <a:spLocks noGrp="1"/>
          </p:cNvSpPr>
          <p:nvPr>
            <p:ph idx="1"/>
          </p:nvPr>
        </p:nvSpPr>
        <p:spPr>
          <a:xfrm>
            <a:off x="6747710" y="2120202"/>
            <a:ext cx="5159542" cy="4340888"/>
          </a:xfrm>
        </p:spPr>
        <p:txBody>
          <a:bodyPr>
            <a:normAutofit lnSpcReduction="10000"/>
          </a:bodyPr>
          <a:lstStyle/>
          <a:p>
            <a:pPr marL="34290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Maybourne</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Hotel group formerly The Savoy Hotel Group</a:t>
            </a:r>
          </a:p>
          <a:p>
            <a:pPr marL="342900" lvl="0" indent="-342900" algn="just">
              <a:lnSpc>
                <a:spcPct val="150000"/>
              </a:lnSpc>
              <a:buFont typeface="Symbol" panose="05050102010706020507" pitchFamily="18" charset="2"/>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They have multilingual employees working in this hotel (Maybourne.com, 2023)</a:t>
            </a:r>
          </a:p>
          <a:p>
            <a:pPr marL="0" lvl="0" indent="0" algn="just">
              <a:lnSpc>
                <a:spcPct val="150000"/>
              </a:lnSpc>
              <a:buNone/>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This hotel has French speaking staffs which helps guest to feel comfortable.</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3200" dirty="0"/>
          </a:p>
        </p:txBody>
      </p:sp>
      <p:pic>
        <p:nvPicPr>
          <p:cNvPr id="4098" name="Picture 2" descr="The Maybourne Beverly Hills: Luxury Hotel in Los Angeles">
            <a:extLst>
              <a:ext uri="{FF2B5EF4-FFF2-40B4-BE49-F238E27FC236}">
                <a16:creationId xmlns:a16="http://schemas.microsoft.com/office/drawing/2014/main" id="{B240151B-32DA-DD18-2293-616FBBFACD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655721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001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C2C6F1-FCFD-B3E1-A147-5324F595D5BB}"/>
              </a:ext>
            </a:extLst>
          </p:cNvPr>
          <p:cNvSpPr>
            <a:spLocks noGrp="1"/>
          </p:cNvSpPr>
          <p:nvPr>
            <p:ph idx="1"/>
          </p:nvPr>
        </p:nvSpPr>
        <p:spPr>
          <a:xfrm>
            <a:off x="4618892" y="2625968"/>
            <a:ext cx="7573108" cy="4232032"/>
          </a:xfrm>
          <a:solidFill>
            <a:schemeClr val="bg1">
              <a:alpha val="83000"/>
            </a:schemeClr>
          </a:solidFill>
        </p:spPr>
        <p:txBody>
          <a:bodyPr>
            <a:normAutofit/>
          </a:bodyPr>
          <a:lstStyle/>
          <a:p>
            <a:pPr marL="0" lvl="0" indent="0" algn="ctr">
              <a:lnSpc>
                <a:spcPct val="150000"/>
              </a:lnSpc>
              <a:buNone/>
            </a:pPr>
            <a:r>
              <a:rPr lang="en-GB" sz="3600" b="1" dirty="0">
                <a:effectLst/>
                <a:latin typeface="Times New Roman" panose="02020603050405020304" pitchFamily="18" charset="0"/>
                <a:ea typeface="Calibri" panose="020F0502020204030204" pitchFamily="34" charset="0"/>
                <a:cs typeface="Times New Roman" panose="02020603050405020304" pitchFamily="18" charset="0"/>
              </a:rPr>
              <a:t>Conclusion</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Diversity Hotel &amp; Spa London has discussed the benefits of multilingualism. It also described how it can help the hotel staff in improving their services for visitors.</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Also, by improving the staff multilinguistic skills Diversity Hotel &amp;Spa London will receive good feedback from customers all around the world.</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07751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833F-EDEA-1099-CD3B-70266AF32586}"/>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 </a:t>
            </a:r>
          </a:p>
        </p:txBody>
      </p:sp>
      <p:graphicFrame>
        <p:nvGraphicFramePr>
          <p:cNvPr id="5" name="Content Placeholder 4">
            <a:extLst>
              <a:ext uri="{FF2B5EF4-FFF2-40B4-BE49-F238E27FC236}">
                <a16:creationId xmlns:a16="http://schemas.microsoft.com/office/drawing/2014/main" id="{E4C94B2F-31CE-FA6F-748A-DB23A651FADD}"/>
              </a:ext>
            </a:extLst>
          </p:cNvPr>
          <p:cNvGraphicFramePr>
            <a:graphicFrameLocks noGrp="1"/>
          </p:cNvGraphicFramePr>
          <p:nvPr>
            <p:ph idx="1"/>
            <p:extLst>
              <p:ext uri="{D42A27DB-BD31-4B8C-83A1-F6EECF244321}">
                <p14:modId xmlns:p14="http://schemas.microsoft.com/office/powerpoint/2010/main" val="23811297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8358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4741B-13BA-F608-E980-D1CE6B3C21A1}"/>
              </a:ext>
            </a:extLst>
          </p:cNvPr>
          <p:cNvSpPr>
            <a:spLocks noGrp="1"/>
          </p:cNvSpPr>
          <p:nvPr>
            <p:ph type="title"/>
          </p:nvPr>
        </p:nvSpPr>
        <p:spPr/>
        <p:txBody>
          <a:bodyPr/>
          <a:lstStyle/>
          <a:p>
            <a:pPr>
              <a:lnSpc>
                <a:spcPct val="150000"/>
              </a:lnSpc>
              <a:spcAft>
                <a:spcPts val="800"/>
              </a:spcAft>
            </a:pPr>
            <a:r>
              <a:rPr lang="en-IN" sz="24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IN" sz="2400" dirty="0">
              <a:solidFill>
                <a:schemeClr val="bg1"/>
              </a:solidFill>
            </a:endParaRPr>
          </a:p>
        </p:txBody>
      </p:sp>
      <p:pic>
        <p:nvPicPr>
          <p:cNvPr id="5122" name="Picture 2" descr="Career Benefits of Hotel Management - Shoolini University">
            <a:extLst>
              <a:ext uri="{FF2B5EF4-FFF2-40B4-BE49-F238E27FC236}">
                <a16:creationId xmlns:a16="http://schemas.microsoft.com/office/drawing/2014/main" id="{C4921A7C-74B8-3A13-EE85-8067F80191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CD4C479-577D-3FF3-84D0-953D4FE8E4C9}"/>
              </a:ext>
            </a:extLst>
          </p:cNvPr>
          <p:cNvSpPr txBox="1"/>
          <p:nvPr/>
        </p:nvSpPr>
        <p:spPr>
          <a:xfrm>
            <a:off x="6737685" y="2641183"/>
            <a:ext cx="5145505" cy="1015663"/>
          </a:xfrm>
          <a:prstGeom prst="rect">
            <a:avLst/>
          </a:prstGeom>
          <a:noFill/>
        </p:spPr>
        <p:txBody>
          <a:bodyPr wrap="square" rtlCol="0">
            <a:spAutoFit/>
          </a:bodyPr>
          <a:lstStyle/>
          <a:p>
            <a:r>
              <a:rPr lang="en-GB" sz="6000" dirty="0">
                <a:latin typeface="Algerian" panose="04020705040A02060702" pitchFamily="82" charset="0"/>
              </a:rPr>
              <a:t>THANK YOU</a:t>
            </a:r>
          </a:p>
        </p:txBody>
      </p:sp>
    </p:spTree>
    <p:extLst>
      <p:ext uri="{BB962C8B-B14F-4D97-AF65-F5344CB8AC3E}">
        <p14:creationId xmlns:p14="http://schemas.microsoft.com/office/powerpoint/2010/main" val="389505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1058</Words>
  <Application>Microsoft Office PowerPoint</Application>
  <PresentationFormat>Widescreen</PresentationFormat>
  <Paragraphs>67</Paragraphs>
  <Slides>9</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Algerian</vt:lpstr>
      <vt:lpstr>Arial</vt:lpstr>
      <vt:lpstr>Calibri</vt:lpstr>
      <vt:lpstr>Calibri Light</vt:lpstr>
      <vt:lpstr>DokChampa</vt:lpstr>
      <vt:lpstr>Symbol</vt:lpstr>
      <vt:lpstr>Times New Roman</vt:lpstr>
      <vt:lpstr>Office Theme</vt:lpstr>
      <vt:lpstr>The module title: Foreign Languages &amp; Cultural Awareness BMIH5003 Lecturer’s name: Giulia Chifari </vt:lpstr>
      <vt:lpstr>Diversity Hotel&amp;Spa London</vt:lpstr>
      <vt:lpstr>The benefits of multilingualism</vt:lpstr>
      <vt:lpstr>The importance of language awareness skills for the staff</vt:lpstr>
      <vt:lpstr>The use of the French language in the hotel industry</vt:lpstr>
      <vt:lpstr>Direct examples from the hotel industry</vt:lpstr>
      <vt:lpstr>PowerPoint Presentation</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2023-10-11T17:35:31Z</dcterms:created>
  <dcterms:modified xsi:type="dcterms:W3CDTF">2023-10-26T23:10:43Z</dcterms:modified>
</cp:coreProperties>
</file>