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vml" ContentType="application/vnd.openxmlformats-officedocument.vmlDrawing"/>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1"/>
  </p:notesMasterIdLst>
  <p:sldIdLst>
    <p:sldId id="256" r:id="rId5"/>
    <p:sldId id="352" r:id="rId6"/>
    <p:sldId id="281" r:id="rId7"/>
    <p:sldId id="279" r:id="rId8"/>
    <p:sldId id="285" r:id="rId9"/>
    <p:sldId id="328" r:id="rId10"/>
    <p:sldId id="269" r:id="rId11"/>
    <p:sldId id="271" r:id="rId12"/>
    <p:sldId id="272" r:id="rId13"/>
    <p:sldId id="354" r:id="rId14"/>
    <p:sldId id="286" r:id="rId15"/>
    <p:sldId id="287" r:id="rId16"/>
    <p:sldId id="288" r:id="rId17"/>
    <p:sldId id="265" r:id="rId18"/>
    <p:sldId id="329" r:id="rId19"/>
    <p:sldId id="266" r:id="rId20"/>
    <p:sldId id="355" r:id="rId21"/>
    <p:sldId id="356" r:id="rId22"/>
    <p:sldId id="357" r:id="rId23"/>
    <p:sldId id="360" r:id="rId24"/>
    <p:sldId id="361" r:id="rId25"/>
    <p:sldId id="364" r:id="rId26"/>
    <p:sldId id="362" r:id="rId27"/>
    <p:sldId id="363" r:id="rId28"/>
    <p:sldId id="365" r:id="rId29"/>
    <p:sldId id="369" r:id="rId30"/>
    <p:sldId id="368" r:id="rId31"/>
    <p:sldId id="366" r:id="rId32"/>
    <p:sldId id="367" r:id="rId33"/>
    <p:sldId id="370" r:id="rId34"/>
    <p:sldId id="347" r:id="rId35"/>
    <p:sldId id="371" r:id="rId36"/>
    <p:sldId id="372" r:id="rId37"/>
    <p:sldId id="373" r:id="rId38"/>
    <p:sldId id="374" r:id="rId39"/>
    <p:sldId id="375" r:id="rId40"/>
    <p:sldId id="376" r:id="rId41"/>
    <p:sldId id="377" r:id="rId42"/>
    <p:sldId id="378" r:id="rId43"/>
    <p:sldId id="379" r:id="rId44"/>
    <p:sldId id="380" r:id="rId45"/>
    <p:sldId id="381" r:id="rId46"/>
    <p:sldId id="382" r:id="rId47"/>
    <p:sldId id="383" r:id="rId48"/>
    <p:sldId id="384" r:id="rId49"/>
    <p:sldId id="385" r:id="rId50"/>
    <p:sldId id="386" r:id="rId51"/>
    <p:sldId id="387" r:id="rId52"/>
    <p:sldId id="388" r:id="rId53"/>
    <p:sldId id="389" r:id="rId54"/>
    <p:sldId id="390" r:id="rId55"/>
    <p:sldId id="391" r:id="rId56"/>
    <p:sldId id="392" r:id="rId57"/>
    <p:sldId id="393" r:id="rId58"/>
    <p:sldId id="395" r:id="rId59"/>
    <p:sldId id="396" r:id="rId60"/>
  </p:sldIdLst>
  <p:sldSz cx="9144000" cy="6858000" type="screen4x3"/>
  <p:notesSz cx="6858000" cy="9144000"/>
  <p:defaultText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3" d="100"/>
          <a:sy n="63" d="100"/>
        </p:scale>
        <p:origin x="987" y="5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0.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1 Marcador de encabezado"/>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s-ES"/>
          </a:p>
        </p:txBody>
      </p:sp>
      <p:sp>
        <p:nvSpPr>
          <p:cNvPr id="3" name="2 Marcador de fecha"/>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AF0F17-3B1F-4678-8B96-D3985A0C3C7D}" type="datetimeFigureOut">
              <a:rPr lang="es-ES" smtClean="0"/>
              <a:pPr/>
              <a:t>07/10/2019</a:t>
            </a:fld>
            <a:endParaRPr lang="es-ES"/>
          </a:p>
        </p:txBody>
      </p:sp>
      <p:sp>
        <p:nvSpPr>
          <p:cNvPr id="4" name="3 Marcador de imagen de diapositiva"/>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s-ES"/>
          </a:p>
        </p:txBody>
      </p:sp>
      <p:sp>
        <p:nvSpPr>
          <p:cNvPr id="5" name="4 Marcador de notas"/>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6" name="5 Marcador de pie de página"/>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s-ES"/>
          </a:p>
        </p:txBody>
      </p:sp>
      <p:sp>
        <p:nvSpPr>
          <p:cNvPr id="7" name="6 Marcador de número de diapositiva"/>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8438F36-560E-4999-949D-2BC72BD23740}" type="slidenum">
              <a:rPr lang="es-ES" smtClean="0"/>
              <a:pPr/>
              <a:t>‹#›</a:t>
            </a:fld>
            <a:endParaRPr lang="es-ES"/>
          </a:p>
        </p:txBody>
      </p:sp>
    </p:spTree>
    <p:extLst>
      <p:ext uri="{BB962C8B-B14F-4D97-AF65-F5344CB8AC3E}">
        <p14:creationId xmlns:p14="http://schemas.microsoft.com/office/powerpoint/2010/main" val="13620047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1 Título"/>
          <p:cNvSpPr>
            <a:spLocks noGrp="1"/>
          </p:cNvSpPr>
          <p:nvPr>
            <p:ph type="ctrTitle"/>
          </p:nvPr>
        </p:nvSpPr>
        <p:spPr>
          <a:xfrm>
            <a:off x="685800" y="2130425"/>
            <a:ext cx="7772400" cy="1470025"/>
          </a:xfrm>
        </p:spPr>
        <p:txBody>
          <a:bodyPr/>
          <a:lstStyle/>
          <a:p>
            <a:r>
              <a:rPr lang="es-ES" smtClean="0"/>
              <a:t>Haga clic para modificar el estilo de título del patrón</a:t>
            </a:r>
            <a:endParaRPr lang="es-ES"/>
          </a:p>
        </p:txBody>
      </p:sp>
      <p:sp>
        <p:nvSpPr>
          <p:cNvPr id="3" name="2 Subtítulo"/>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s-ES" smtClean="0"/>
              <a:t>Haga clic para modificar el estilo de subtítulo del patrón</a:t>
            </a:r>
            <a:endParaRPr lang="es-ES"/>
          </a:p>
        </p:txBody>
      </p:sp>
      <p:sp>
        <p:nvSpPr>
          <p:cNvPr id="4" name="3 Marcador de fecha"/>
          <p:cNvSpPr>
            <a:spLocks noGrp="1"/>
          </p:cNvSpPr>
          <p:nvPr>
            <p:ph type="dt" sz="half" idx="10"/>
          </p:nvPr>
        </p:nvSpPr>
        <p:spPr/>
        <p:txBody>
          <a:bodyPr/>
          <a:lstStyle/>
          <a:p>
            <a:fld id="{141AB2DC-020D-4A5E-BEE3-937359817D0B}" type="datetimeFigureOut">
              <a:rPr lang="es-ES" smtClean="0"/>
              <a:pPr/>
              <a:t>07/10/2019</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F7B9A1CE-F549-4955-BEA6-927AA69A44BB}" type="slidenum">
              <a:rPr lang="es-ES" smtClean="0"/>
              <a:pPr/>
              <a:t>‹#›</a:t>
            </a:fld>
            <a:endParaRPr lang="es-E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ES"/>
          </a:p>
        </p:txBody>
      </p:sp>
      <p:sp>
        <p:nvSpPr>
          <p:cNvPr id="3" name="2 Marcador de contenido"/>
          <p:cNvSpPr>
            <a:spLocks noGrp="1"/>
          </p:cNvSpPr>
          <p:nvPr>
            <p:ph idx="1"/>
          </p:nvPr>
        </p:nvSpPr>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fecha"/>
          <p:cNvSpPr>
            <a:spLocks noGrp="1"/>
          </p:cNvSpPr>
          <p:nvPr>
            <p:ph type="dt" sz="half" idx="10"/>
          </p:nvPr>
        </p:nvSpPr>
        <p:spPr/>
        <p:txBody>
          <a:bodyPr/>
          <a:lstStyle/>
          <a:p>
            <a:fld id="{141AB2DC-020D-4A5E-BEE3-937359817D0B}" type="datetimeFigureOut">
              <a:rPr lang="es-ES" smtClean="0"/>
              <a:pPr/>
              <a:t>07/10/2019</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F7B9A1CE-F549-4955-BEA6-927AA69A44BB}" type="slidenum">
              <a:rPr lang="es-ES" smtClean="0"/>
              <a:pPr/>
              <a:t>‹#›</a:t>
            </a:fld>
            <a:endParaRPr lang="es-E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1 Título"/>
          <p:cNvSpPr>
            <a:spLocks noGrp="1"/>
          </p:cNvSpPr>
          <p:nvPr>
            <p:ph type="title"/>
          </p:nvPr>
        </p:nvSpPr>
        <p:spPr>
          <a:xfrm>
            <a:off x="722313" y="4406900"/>
            <a:ext cx="7772400" cy="1362075"/>
          </a:xfrm>
        </p:spPr>
        <p:txBody>
          <a:bodyPr anchor="t"/>
          <a:lstStyle>
            <a:lvl1pPr algn="l">
              <a:defRPr sz="4000" b="1" cap="all"/>
            </a:lvl1pPr>
          </a:lstStyle>
          <a:p>
            <a:r>
              <a:rPr lang="es-ES" smtClean="0"/>
              <a:t>Haga clic para modificar el estilo de título del patrón</a:t>
            </a:r>
            <a:endParaRPr lang="es-ES"/>
          </a:p>
        </p:txBody>
      </p:sp>
      <p:sp>
        <p:nvSpPr>
          <p:cNvPr id="3" name="2 Marcador de texto"/>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smtClean="0"/>
              <a:t>Haga clic para modificar el estilo de texto del patrón</a:t>
            </a:r>
          </a:p>
        </p:txBody>
      </p:sp>
      <p:sp>
        <p:nvSpPr>
          <p:cNvPr id="4" name="3 Marcador de fecha"/>
          <p:cNvSpPr>
            <a:spLocks noGrp="1"/>
          </p:cNvSpPr>
          <p:nvPr>
            <p:ph type="dt" sz="half" idx="10"/>
          </p:nvPr>
        </p:nvSpPr>
        <p:spPr/>
        <p:txBody>
          <a:bodyPr/>
          <a:lstStyle/>
          <a:p>
            <a:fld id="{141AB2DC-020D-4A5E-BEE3-937359817D0B}" type="datetimeFigureOut">
              <a:rPr lang="es-ES" smtClean="0"/>
              <a:pPr/>
              <a:t>07/10/2019</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F7B9A1CE-F549-4955-BEA6-927AA69A44BB}" type="slidenum">
              <a:rPr lang="es-ES" smtClean="0"/>
              <a:pPr/>
              <a:t>‹#›</a:t>
            </a:fld>
            <a:endParaRPr lang="es-E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ES"/>
          </a:p>
        </p:txBody>
      </p:sp>
      <p:sp>
        <p:nvSpPr>
          <p:cNvPr id="3" name="2 Marcador de contenido"/>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contenido"/>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5" name="4 Marcador de fecha"/>
          <p:cNvSpPr>
            <a:spLocks noGrp="1"/>
          </p:cNvSpPr>
          <p:nvPr>
            <p:ph type="dt" sz="half" idx="10"/>
          </p:nvPr>
        </p:nvSpPr>
        <p:spPr/>
        <p:txBody>
          <a:bodyPr/>
          <a:lstStyle/>
          <a:p>
            <a:fld id="{141AB2DC-020D-4A5E-BEE3-937359817D0B}" type="datetimeFigureOut">
              <a:rPr lang="es-ES" smtClean="0"/>
              <a:pPr/>
              <a:t>07/10/2019</a:t>
            </a:fld>
            <a:endParaRPr lang="es-ES"/>
          </a:p>
        </p:txBody>
      </p:sp>
      <p:sp>
        <p:nvSpPr>
          <p:cNvPr id="6" name="5 Marcador de pie de página"/>
          <p:cNvSpPr>
            <a:spLocks noGrp="1"/>
          </p:cNvSpPr>
          <p:nvPr>
            <p:ph type="ftr" sz="quarter" idx="11"/>
          </p:nvPr>
        </p:nvSpPr>
        <p:spPr/>
        <p:txBody>
          <a:bodyPr/>
          <a:lstStyle/>
          <a:p>
            <a:endParaRPr lang="es-ES"/>
          </a:p>
        </p:txBody>
      </p:sp>
      <p:sp>
        <p:nvSpPr>
          <p:cNvPr id="7" name="6 Marcador de número de diapositiva"/>
          <p:cNvSpPr>
            <a:spLocks noGrp="1"/>
          </p:cNvSpPr>
          <p:nvPr>
            <p:ph type="sldNum" sz="quarter" idx="12"/>
          </p:nvPr>
        </p:nvSpPr>
        <p:spPr/>
        <p:txBody>
          <a:bodyPr/>
          <a:lstStyle/>
          <a:p>
            <a:fld id="{F7B9A1CE-F549-4955-BEA6-927AA69A44BB}" type="slidenum">
              <a:rPr lang="es-ES" smtClean="0"/>
              <a:pPr/>
              <a:t>‹#›</a:t>
            </a:fld>
            <a:endParaRPr lang="es-E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lvl1pPr>
              <a:defRPr/>
            </a:lvl1pPr>
          </a:lstStyle>
          <a:p>
            <a:r>
              <a:rPr lang="es-ES" smtClean="0"/>
              <a:t>Haga clic para modificar el estilo de título del patrón</a:t>
            </a:r>
            <a:endParaRPr lang="es-ES"/>
          </a:p>
        </p:txBody>
      </p:sp>
      <p:sp>
        <p:nvSpPr>
          <p:cNvPr id="3" name="2 Marcador de texto"/>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4" name="3 Marcador de contenido"/>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5" name="4 Marcador de texto"/>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6" name="5 Marcador de contenido"/>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7" name="6 Marcador de fecha"/>
          <p:cNvSpPr>
            <a:spLocks noGrp="1"/>
          </p:cNvSpPr>
          <p:nvPr>
            <p:ph type="dt" sz="half" idx="10"/>
          </p:nvPr>
        </p:nvSpPr>
        <p:spPr/>
        <p:txBody>
          <a:bodyPr/>
          <a:lstStyle/>
          <a:p>
            <a:fld id="{141AB2DC-020D-4A5E-BEE3-937359817D0B}" type="datetimeFigureOut">
              <a:rPr lang="es-ES" smtClean="0"/>
              <a:pPr/>
              <a:t>07/10/2019</a:t>
            </a:fld>
            <a:endParaRPr lang="es-ES"/>
          </a:p>
        </p:txBody>
      </p:sp>
      <p:sp>
        <p:nvSpPr>
          <p:cNvPr id="8" name="7 Marcador de pie de página"/>
          <p:cNvSpPr>
            <a:spLocks noGrp="1"/>
          </p:cNvSpPr>
          <p:nvPr>
            <p:ph type="ftr" sz="quarter" idx="11"/>
          </p:nvPr>
        </p:nvSpPr>
        <p:spPr/>
        <p:txBody>
          <a:bodyPr/>
          <a:lstStyle/>
          <a:p>
            <a:endParaRPr lang="es-ES"/>
          </a:p>
        </p:txBody>
      </p:sp>
      <p:sp>
        <p:nvSpPr>
          <p:cNvPr id="9" name="8 Marcador de número de diapositiva"/>
          <p:cNvSpPr>
            <a:spLocks noGrp="1"/>
          </p:cNvSpPr>
          <p:nvPr>
            <p:ph type="sldNum" sz="quarter" idx="12"/>
          </p:nvPr>
        </p:nvSpPr>
        <p:spPr/>
        <p:txBody>
          <a:bodyPr/>
          <a:lstStyle/>
          <a:p>
            <a:fld id="{F7B9A1CE-F549-4955-BEA6-927AA69A44BB}" type="slidenum">
              <a:rPr lang="es-ES" smtClean="0"/>
              <a:pPr/>
              <a:t>‹#›</a:t>
            </a:fld>
            <a:endParaRPr lang="es-E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ólo el título">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ES"/>
          </a:p>
        </p:txBody>
      </p:sp>
      <p:sp>
        <p:nvSpPr>
          <p:cNvPr id="3" name="2 Marcador de fecha"/>
          <p:cNvSpPr>
            <a:spLocks noGrp="1"/>
          </p:cNvSpPr>
          <p:nvPr>
            <p:ph type="dt" sz="half" idx="10"/>
          </p:nvPr>
        </p:nvSpPr>
        <p:spPr/>
        <p:txBody>
          <a:bodyPr/>
          <a:lstStyle/>
          <a:p>
            <a:fld id="{141AB2DC-020D-4A5E-BEE3-937359817D0B}" type="datetimeFigureOut">
              <a:rPr lang="es-ES" smtClean="0"/>
              <a:pPr/>
              <a:t>07/10/2019</a:t>
            </a:fld>
            <a:endParaRPr lang="es-ES"/>
          </a:p>
        </p:txBody>
      </p:sp>
      <p:sp>
        <p:nvSpPr>
          <p:cNvPr id="4" name="3 Marcador de pie de página"/>
          <p:cNvSpPr>
            <a:spLocks noGrp="1"/>
          </p:cNvSpPr>
          <p:nvPr>
            <p:ph type="ftr" sz="quarter" idx="11"/>
          </p:nvPr>
        </p:nvSpPr>
        <p:spPr/>
        <p:txBody>
          <a:bodyPr/>
          <a:lstStyle/>
          <a:p>
            <a:endParaRPr lang="es-ES"/>
          </a:p>
        </p:txBody>
      </p:sp>
      <p:sp>
        <p:nvSpPr>
          <p:cNvPr id="5" name="4 Marcador de número de diapositiva"/>
          <p:cNvSpPr>
            <a:spLocks noGrp="1"/>
          </p:cNvSpPr>
          <p:nvPr>
            <p:ph type="sldNum" sz="quarter" idx="12"/>
          </p:nvPr>
        </p:nvSpPr>
        <p:spPr/>
        <p:txBody>
          <a:bodyPr/>
          <a:lstStyle/>
          <a:p>
            <a:fld id="{F7B9A1CE-F549-4955-BEA6-927AA69A44BB}" type="slidenum">
              <a:rPr lang="es-ES" smtClean="0"/>
              <a:pPr/>
              <a:t>‹#›</a:t>
            </a:fld>
            <a:endParaRPr lang="es-E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1 Marcador de fecha"/>
          <p:cNvSpPr>
            <a:spLocks noGrp="1"/>
          </p:cNvSpPr>
          <p:nvPr>
            <p:ph type="dt" sz="half" idx="10"/>
          </p:nvPr>
        </p:nvSpPr>
        <p:spPr/>
        <p:txBody>
          <a:bodyPr/>
          <a:lstStyle/>
          <a:p>
            <a:fld id="{141AB2DC-020D-4A5E-BEE3-937359817D0B}" type="datetimeFigureOut">
              <a:rPr lang="es-ES" smtClean="0"/>
              <a:pPr/>
              <a:t>07/10/2019</a:t>
            </a:fld>
            <a:endParaRPr lang="es-ES"/>
          </a:p>
        </p:txBody>
      </p:sp>
      <p:sp>
        <p:nvSpPr>
          <p:cNvPr id="3" name="2 Marcador de pie de página"/>
          <p:cNvSpPr>
            <a:spLocks noGrp="1"/>
          </p:cNvSpPr>
          <p:nvPr>
            <p:ph type="ftr" sz="quarter" idx="11"/>
          </p:nvPr>
        </p:nvSpPr>
        <p:spPr/>
        <p:txBody>
          <a:bodyPr/>
          <a:lstStyle/>
          <a:p>
            <a:endParaRPr lang="es-ES"/>
          </a:p>
        </p:txBody>
      </p:sp>
      <p:sp>
        <p:nvSpPr>
          <p:cNvPr id="4" name="3 Marcador de número de diapositiva"/>
          <p:cNvSpPr>
            <a:spLocks noGrp="1"/>
          </p:cNvSpPr>
          <p:nvPr>
            <p:ph type="sldNum" sz="quarter" idx="12"/>
          </p:nvPr>
        </p:nvSpPr>
        <p:spPr/>
        <p:txBody>
          <a:bodyPr/>
          <a:lstStyle/>
          <a:p>
            <a:fld id="{F7B9A1CE-F549-4955-BEA6-927AA69A44BB}" type="slidenum">
              <a:rPr lang="es-ES" smtClean="0"/>
              <a:pPr/>
              <a:t>‹#›</a:t>
            </a:fld>
            <a:endParaRPr lang="es-E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457200" y="273050"/>
            <a:ext cx="3008313" cy="1162050"/>
          </a:xfrm>
        </p:spPr>
        <p:txBody>
          <a:bodyPr anchor="b"/>
          <a:lstStyle>
            <a:lvl1pPr algn="l">
              <a:defRPr sz="2000" b="1"/>
            </a:lvl1pPr>
          </a:lstStyle>
          <a:p>
            <a:r>
              <a:rPr lang="es-ES" smtClean="0"/>
              <a:t>Haga clic para modificar el estilo de título del patrón</a:t>
            </a:r>
            <a:endParaRPr lang="es-ES"/>
          </a:p>
        </p:txBody>
      </p:sp>
      <p:sp>
        <p:nvSpPr>
          <p:cNvPr id="3" name="2 Marcador de contenido"/>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texto"/>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4 Marcador de fecha"/>
          <p:cNvSpPr>
            <a:spLocks noGrp="1"/>
          </p:cNvSpPr>
          <p:nvPr>
            <p:ph type="dt" sz="half" idx="10"/>
          </p:nvPr>
        </p:nvSpPr>
        <p:spPr/>
        <p:txBody>
          <a:bodyPr/>
          <a:lstStyle/>
          <a:p>
            <a:fld id="{141AB2DC-020D-4A5E-BEE3-937359817D0B}" type="datetimeFigureOut">
              <a:rPr lang="es-ES" smtClean="0"/>
              <a:pPr/>
              <a:t>07/10/2019</a:t>
            </a:fld>
            <a:endParaRPr lang="es-ES"/>
          </a:p>
        </p:txBody>
      </p:sp>
      <p:sp>
        <p:nvSpPr>
          <p:cNvPr id="6" name="5 Marcador de pie de página"/>
          <p:cNvSpPr>
            <a:spLocks noGrp="1"/>
          </p:cNvSpPr>
          <p:nvPr>
            <p:ph type="ftr" sz="quarter" idx="11"/>
          </p:nvPr>
        </p:nvSpPr>
        <p:spPr/>
        <p:txBody>
          <a:bodyPr/>
          <a:lstStyle/>
          <a:p>
            <a:endParaRPr lang="es-ES"/>
          </a:p>
        </p:txBody>
      </p:sp>
      <p:sp>
        <p:nvSpPr>
          <p:cNvPr id="7" name="6 Marcador de número de diapositiva"/>
          <p:cNvSpPr>
            <a:spLocks noGrp="1"/>
          </p:cNvSpPr>
          <p:nvPr>
            <p:ph type="sldNum" sz="quarter" idx="12"/>
          </p:nvPr>
        </p:nvSpPr>
        <p:spPr/>
        <p:txBody>
          <a:bodyPr/>
          <a:lstStyle/>
          <a:p>
            <a:fld id="{F7B9A1CE-F549-4955-BEA6-927AA69A44BB}" type="slidenum">
              <a:rPr lang="es-ES" smtClean="0"/>
              <a:pPr/>
              <a:t>‹#›</a:t>
            </a:fld>
            <a:endParaRPr lang="es-E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1792288" y="4800600"/>
            <a:ext cx="5486400" cy="566738"/>
          </a:xfrm>
        </p:spPr>
        <p:txBody>
          <a:bodyPr anchor="b"/>
          <a:lstStyle>
            <a:lvl1pPr algn="l">
              <a:defRPr sz="2000" b="1"/>
            </a:lvl1pPr>
          </a:lstStyle>
          <a:p>
            <a:r>
              <a:rPr lang="es-ES" smtClean="0"/>
              <a:t>Haga clic para modificar el estilo de título del patrón</a:t>
            </a:r>
            <a:endParaRPr lang="es-ES"/>
          </a:p>
        </p:txBody>
      </p:sp>
      <p:sp>
        <p:nvSpPr>
          <p:cNvPr id="3" name="2 Marcador de posición de imagen"/>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s-ES"/>
          </a:p>
        </p:txBody>
      </p:sp>
      <p:sp>
        <p:nvSpPr>
          <p:cNvPr id="4" name="3 Marcador de texto"/>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4 Marcador de fecha"/>
          <p:cNvSpPr>
            <a:spLocks noGrp="1"/>
          </p:cNvSpPr>
          <p:nvPr>
            <p:ph type="dt" sz="half" idx="10"/>
          </p:nvPr>
        </p:nvSpPr>
        <p:spPr/>
        <p:txBody>
          <a:bodyPr/>
          <a:lstStyle/>
          <a:p>
            <a:fld id="{141AB2DC-020D-4A5E-BEE3-937359817D0B}" type="datetimeFigureOut">
              <a:rPr lang="es-ES" smtClean="0"/>
              <a:pPr/>
              <a:t>07/10/2019</a:t>
            </a:fld>
            <a:endParaRPr lang="es-ES"/>
          </a:p>
        </p:txBody>
      </p:sp>
      <p:sp>
        <p:nvSpPr>
          <p:cNvPr id="6" name="5 Marcador de pie de página"/>
          <p:cNvSpPr>
            <a:spLocks noGrp="1"/>
          </p:cNvSpPr>
          <p:nvPr>
            <p:ph type="ftr" sz="quarter" idx="11"/>
          </p:nvPr>
        </p:nvSpPr>
        <p:spPr/>
        <p:txBody>
          <a:bodyPr/>
          <a:lstStyle/>
          <a:p>
            <a:endParaRPr lang="es-ES"/>
          </a:p>
        </p:txBody>
      </p:sp>
      <p:sp>
        <p:nvSpPr>
          <p:cNvPr id="7" name="6 Marcador de número de diapositiva"/>
          <p:cNvSpPr>
            <a:spLocks noGrp="1"/>
          </p:cNvSpPr>
          <p:nvPr>
            <p:ph type="sldNum" sz="quarter" idx="12"/>
          </p:nvPr>
        </p:nvSpPr>
        <p:spPr/>
        <p:txBody>
          <a:bodyPr/>
          <a:lstStyle/>
          <a:p>
            <a:fld id="{F7B9A1CE-F549-4955-BEA6-927AA69A44BB}" type="slidenum">
              <a:rPr lang="es-ES" smtClean="0"/>
              <a:pPr/>
              <a:t>‹#›</a:t>
            </a:fld>
            <a:endParaRPr lang="es-E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ES"/>
          </a:p>
        </p:txBody>
      </p:sp>
      <p:sp>
        <p:nvSpPr>
          <p:cNvPr id="3" name="2 Marcador de texto vertical"/>
          <p:cNvSpPr>
            <a:spLocks noGrp="1"/>
          </p:cNvSpPr>
          <p:nvPr>
            <p:ph type="body" orient="vert" idx="1"/>
          </p:nvPr>
        </p:nvSpPr>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fecha"/>
          <p:cNvSpPr>
            <a:spLocks noGrp="1"/>
          </p:cNvSpPr>
          <p:nvPr>
            <p:ph type="dt" sz="half" idx="10"/>
          </p:nvPr>
        </p:nvSpPr>
        <p:spPr/>
        <p:txBody>
          <a:bodyPr/>
          <a:lstStyle/>
          <a:p>
            <a:fld id="{141AB2DC-020D-4A5E-BEE3-937359817D0B}" type="datetimeFigureOut">
              <a:rPr lang="es-ES" smtClean="0"/>
              <a:pPr/>
              <a:t>07/10/2019</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F7B9A1CE-F549-4955-BEA6-927AA69A44BB}" type="slidenum">
              <a:rPr lang="es-ES" smtClean="0"/>
              <a:pPr/>
              <a:t>‹#›</a:t>
            </a:fld>
            <a:endParaRPr lang="es-E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1 Título vertical"/>
          <p:cNvSpPr>
            <a:spLocks noGrp="1"/>
          </p:cNvSpPr>
          <p:nvPr>
            <p:ph type="title" orient="vert"/>
          </p:nvPr>
        </p:nvSpPr>
        <p:spPr>
          <a:xfrm>
            <a:off x="6629400" y="274638"/>
            <a:ext cx="2057400" cy="5851525"/>
          </a:xfrm>
        </p:spPr>
        <p:txBody>
          <a:bodyPr vert="eaVert"/>
          <a:lstStyle/>
          <a:p>
            <a:r>
              <a:rPr lang="es-ES" smtClean="0"/>
              <a:t>Haga clic para modificar el estilo de título del patrón</a:t>
            </a:r>
            <a:endParaRPr lang="es-ES"/>
          </a:p>
        </p:txBody>
      </p:sp>
      <p:sp>
        <p:nvSpPr>
          <p:cNvPr id="3" name="2 Marcador de texto vertical"/>
          <p:cNvSpPr>
            <a:spLocks noGrp="1"/>
          </p:cNvSpPr>
          <p:nvPr>
            <p:ph type="body" orient="vert" idx="1"/>
          </p:nvPr>
        </p:nvSpPr>
        <p:spPr>
          <a:xfrm>
            <a:off x="457200" y="274638"/>
            <a:ext cx="6019800" cy="5851525"/>
          </a:xfrm>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fecha"/>
          <p:cNvSpPr>
            <a:spLocks noGrp="1"/>
          </p:cNvSpPr>
          <p:nvPr>
            <p:ph type="dt" sz="half" idx="10"/>
          </p:nvPr>
        </p:nvSpPr>
        <p:spPr/>
        <p:txBody>
          <a:bodyPr/>
          <a:lstStyle/>
          <a:p>
            <a:fld id="{141AB2DC-020D-4A5E-BEE3-937359817D0B}" type="datetimeFigureOut">
              <a:rPr lang="es-ES" smtClean="0"/>
              <a:pPr/>
              <a:t>07/10/2019</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F7B9A1CE-F549-4955-BEA6-927AA69A44BB}" type="slidenum">
              <a:rPr lang="es-ES" smtClean="0"/>
              <a:pPr/>
              <a:t>‹#›</a:t>
            </a:fld>
            <a:endParaRPr lang="es-E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1 Marcador de título"/>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s-ES" smtClean="0"/>
              <a:t>Haga clic para modificar el estilo de título del patrón</a:t>
            </a:r>
            <a:endParaRPr lang="es-ES"/>
          </a:p>
        </p:txBody>
      </p:sp>
      <p:sp>
        <p:nvSpPr>
          <p:cNvPr id="3" name="2 Marcador de texto"/>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fecha"/>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41AB2DC-020D-4A5E-BEE3-937359817D0B}" type="datetimeFigureOut">
              <a:rPr lang="es-ES" smtClean="0"/>
              <a:pPr/>
              <a:t>07/10/2019</a:t>
            </a:fld>
            <a:endParaRPr lang="es-ES"/>
          </a:p>
        </p:txBody>
      </p:sp>
      <p:sp>
        <p:nvSpPr>
          <p:cNvPr id="5" name="4 Marcador de pie de página"/>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s-ES"/>
          </a:p>
        </p:txBody>
      </p:sp>
      <p:sp>
        <p:nvSpPr>
          <p:cNvPr id="6" name="5 Marcador de número de diapositiva"/>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B9A1CE-F549-4955-BEA6-927AA69A44BB}" type="slidenum">
              <a:rPr lang="es-ES" smtClean="0"/>
              <a:pPr/>
              <a:t>‹#›</a:t>
            </a:fld>
            <a:endParaRPr lang="es-E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hyperlink" Target="https://www.gaisma.com/en/location/swansea.html" TargetMode="External"/><Relationship Id="rId2" Type="http://schemas.openxmlformats.org/officeDocument/2006/relationships/image" Target="../media/image8.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oleObject" Target="???" TargetMode="External"/><Relationship Id="rId2" Type="http://schemas.openxmlformats.org/officeDocument/2006/relationships/slideLayout" Target="../slideLayouts/slideLayout1.xml"/><Relationship Id="rId1" Type="http://schemas.openxmlformats.org/officeDocument/2006/relationships/vmlDrawing" Target="../drawings/vmlDrawing1.v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1.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2.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3.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5.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6.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7.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8.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3" Type="http://schemas.openxmlformats.org/officeDocument/2006/relationships/image" Target="../media/image22.gif"/><Relationship Id="rId2" Type="http://schemas.openxmlformats.org/officeDocument/2006/relationships/image" Target="../media/image21.jpe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7.jpeg"/></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8.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9.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0.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1.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2.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5.jp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l-BmwWnuwPs" TargetMode="External"/><Relationship Id="rId2" Type="http://schemas.openxmlformats.org/officeDocument/2006/relationships/hyperlink" Target="https://www.builditsolar.com/References/SunChartRS.htm" TargetMode="Externa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6.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7.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3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3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0.gif"/><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39.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hyperlink" Target="http://photos1.blogger.com/hello/139/2240/640/The%20City%20Of%20%20Windcatcher%20towers-Yazd.jpg" TargetMode="Externa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40.xml.rels><?xml version="1.0" encoding="UTF-8" standalone="yes"?>
<Relationships xmlns="http://schemas.openxmlformats.org/package/2006/relationships"><Relationship Id="rId3" Type="http://schemas.openxmlformats.org/officeDocument/2006/relationships/image" Target="../media/image42.jpeg"/><Relationship Id="rId7" Type="http://schemas.openxmlformats.org/officeDocument/2006/relationships/image" Target="../media/image4.png"/><Relationship Id="rId2" Type="http://schemas.openxmlformats.org/officeDocument/2006/relationships/hyperlink" Target="http://photos1.blogger.com/hello/139/2240/640/torre%20eolica.jpg" TargetMode="Externa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43.jpeg"/><Relationship Id="rId4" Type="http://schemas.openxmlformats.org/officeDocument/2006/relationships/hyperlink" Target="http://photos1.blogger.com/hello/139/2240/640/A%20Windcatcher%20Towers-Yazd.jpg" TargetMode="External"/></Relationships>
</file>

<file path=ppt/slides/_rels/slide41.xml.rels><?xml version="1.0" encoding="UTF-8" standalone="yes"?>
<Relationships xmlns="http://schemas.openxmlformats.org/package/2006/relationships"><Relationship Id="rId3" Type="http://schemas.openxmlformats.org/officeDocument/2006/relationships/image" Target="../media/image44.jpeg"/><Relationship Id="rId7" Type="http://schemas.openxmlformats.org/officeDocument/2006/relationships/image" Target="../media/image4.png"/><Relationship Id="rId2" Type="http://schemas.openxmlformats.org/officeDocument/2006/relationships/hyperlink" Target="http://photos1.blogger.com/hello/139/2240/640/cisterna%20copiar.jpg" TargetMode="Externa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45.jpeg"/><Relationship Id="rId4" Type="http://schemas.openxmlformats.org/officeDocument/2006/relationships/hyperlink" Target="http://photos1.blogger.com/hello/139/2240/640/image116.jpg"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6.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3.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8.xml"/><Relationship Id="rId5" Type="http://schemas.openxmlformats.org/officeDocument/2006/relationships/image" Target="../media/image4.png"/><Relationship Id="rId4" Type="http://schemas.openxmlformats.org/officeDocument/2006/relationships/image" Target="../media/image3.png"/></Relationships>
</file>

<file path=ppt/slides/_rels/slide4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45.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jpe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4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4.jpeg"/><Relationship Id="rId4" Type="http://schemas.openxmlformats.org/officeDocument/2006/relationships/image" Target="../media/image53.jpeg"/></Relationships>
</file>

<file path=ppt/slides/_rels/slide4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5.jpeg"/></Relationships>
</file>

<file path=ppt/slides/_rels/slide4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jpeg"/><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58.png"/></Relationships>
</file>

<file path=ppt/slides/_rels/slide4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9.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50.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60.gif"/><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5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2.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52.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63.jpe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5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5.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54.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image" Target="../media/image66.jpe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5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8.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5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9.jpeg"/><Relationship Id="rId1" Type="http://schemas.openxmlformats.org/officeDocument/2006/relationships/slideLayout" Target="../slideLayouts/slideLayout1.xml"/><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1138" name="Picture 2" descr="http://www.3viajesaldia.com/wp-content/uploads/2008/02/353250218_404318ff36.jpg"/>
          <p:cNvPicPr>
            <a:picLocks noChangeAspect="1" noChangeArrowheads="1"/>
          </p:cNvPicPr>
          <p:nvPr/>
        </p:nvPicPr>
        <p:blipFill>
          <a:blip r:embed="rId2" cstate="print"/>
          <a:srcRect l="1848" r="4018"/>
          <a:stretch>
            <a:fillRect/>
          </a:stretch>
        </p:blipFill>
        <p:spPr bwMode="auto">
          <a:xfrm>
            <a:off x="0" y="0"/>
            <a:ext cx="9144000" cy="6858000"/>
          </a:xfrm>
          <a:prstGeom prst="rect">
            <a:avLst/>
          </a:prstGeom>
          <a:noFill/>
        </p:spPr>
      </p:pic>
      <p:sp>
        <p:nvSpPr>
          <p:cNvPr id="17" name="16 Rectángulo redondeado"/>
          <p:cNvSpPr/>
          <p:nvPr/>
        </p:nvSpPr>
        <p:spPr>
          <a:xfrm>
            <a:off x="6588224" y="5589240"/>
            <a:ext cx="2160240" cy="1008112"/>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3 CuadroTexto"/>
          <p:cNvSpPr txBox="1"/>
          <p:nvPr/>
        </p:nvSpPr>
        <p:spPr>
          <a:xfrm>
            <a:off x="5868144" y="3501008"/>
            <a:ext cx="2592288" cy="1077218"/>
          </a:xfrm>
          <a:prstGeom prst="rect">
            <a:avLst/>
          </a:prstGeom>
          <a:noFill/>
        </p:spPr>
        <p:txBody>
          <a:bodyPr wrap="square" rtlCol="0">
            <a:spAutoFit/>
          </a:bodyPr>
          <a:lstStyle/>
          <a:p>
            <a:pPr algn="r"/>
            <a:r>
              <a:rPr lang="es-ES_tradnl" sz="3200" b="1" dirty="0" smtClean="0">
                <a:solidFill>
                  <a:srgbClr val="FFFF00"/>
                </a:solidFill>
              </a:rPr>
              <a:t>SOLAR ORIENTATION </a:t>
            </a:r>
          </a:p>
        </p:txBody>
      </p:sp>
      <p:pic>
        <p:nvPicPr>
          <p:cNvPr id="16" name="Picture 2" descr="UW Trinity Saint David logo"/>
          <p:cNvPicPr>
            <a:picLocks noChangeAspect="1" noChangeArrowheads="1"/>
          </p:cNvPicPr>
          <p:nvPr/>
        </p:nvPicPr>
        <p:blipFill>
          <a:blip r:embed="rId3" cstate="print"/>
          <a:srcRect/>
          <a:stretch>
            <a:fillRect/>
          </a:stretch>
        </p:blipFill>
        <p:spPr bwMode="auto">
          <a:xfrm>
            <a:off x="6732240" y="5733256"/>
            <a:ext cx="1881758" cy="752703"/>
          </a:xfrm>
          <a:prstGeom prst="rect">
            <a:avLst/>
          </a:prstGeom>
          <a:solidFill>
            <a:schemeClr val="bg1"/>
          </a:solidFill>
          <a:ln>
            <a:solidFill>
              <a:schemeClr val="bg1"/>
            </a:solidFill>
          </a:ln>
        </p:spPr>
      </p:pic>
      <p:sp>
        <p:nvSpPr>
          <p:cNvPr id="18" name="17 Rectángulo redondeado"/>
          <p:cNvSpPr/>
          <p:nvPr/>
        </p:nvSpPr>
        <p:spPr>
          <a:xfrm>
            <a:off x="395536" y="5877272"/>
            <a:ext cx="2952328" cy="720080"/>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ES_tradnl" sz="2400" b="1" dirty="0" smtClean="0">
                <a:solidFill>
                  <a:schemeClr val="tx1"/>
                </a:solidFill>
              </a:rPr>
              <a:t>Juan A </a:t>
            </a:r>
            <a:r>
              <a:rPr lang="es-ES_tradnl" sz="2400" b="1" dirty="0" err="1" smtClean="0">
                <a:solidFill>
                  <a:schemeClr val="tx1"/>
                </a:solidFill>
              </a:rPr>
              <a:t>Ferriz</a:t>
            </a:r>
            <a:r>
              <a:rPr lang="es-ES_tradnl" sz="2400" b="1" dirty="0" smtClean="0">
                <a:solidFill>
                  <a:schemeClr val="tx1"/>
                </a:solidFill>
              </a:rPr>
              <a:t>-Papi</a:t>
            </a:r>
            <a:endParaRPr lang="en-GB" sz="2400" b="1" dirty="0">
              <a:solidFill>
                <a:schemeClr val="tx1"/>
              </a:solidFill>
            </a:endParaRPr>
          </a:p>
        </p:txBody>
      </p:sp>
      <p:sp>
        <p:nvSpPr>
          <p:cNvPr id="19" name="18 CuadroTexto"/>
          <p:cNvSpPr txBox="1"/>
          <p:nvPr/>
        </p:nvSpPr>
        <p:spPr>
          <a:xfrm>
            <a:off x="467544" y="3356992"/>
            <a:ext cx="3888432" cy="1569660"/>
          </a:xfrm>
          <a:prstGeom prst="rect">
            <a:avLst/>
          </a:prstGeom>
          <a:noFill/>
        </p:spPr>
        <p:txBody>
          <a:bodyPr wrap="square" rtlCol="0">
            <a:spAutoFit/>
          </a:bodyPr>
          <a:lstStyle/>
          <a:p>
            <a:r>
              <a:rPr lang="es-ES_tradnl" sz="4800" b="1" dirty="0" smtClean="0">
                <a:solidFill>
                  <a:srgbClr val="FFFF00"/>
                </a:solidFill>
              </a:rPr>
              <a:t>PASSIVE DESIGN</a:t>
            </a:r>
            <a:endParaRPr lang="es-ES" sz="4800" b="1" dirty="0">
              <a:solidFill>
                <a:srgbClr val="FFFF0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2 CuadroTexto"/>
          <p:cNvSpPr txBox="1"/>
          <p:nvPr/>
        </p:nvSpPr>
        <p:spPr>
          <a:xfrm>
            <a:off x="755576" y="1412776"/>
            <a:ext cx="6192688" cy="461665"/>
          </a:xfrm>
          <a:prstGeom prst="rect">
            <a:avLst/>
          </a:prstGeom>
          <a:noFill/>
        </p:spPr>
        <p:txBody>
          <a:bodyPr wrap="square" rtlCol="0">
            <a:spAutoFit/>
          </a:bodyPr>
          <a:lstStyle/>
          <a:p>
            <a:r>
              <a:rPr lang="es-ES_tradnl" sz="2400" b="1" dirty="0" err="1" smtClean="0"/>
              <a:t>Why</a:t>
            </a:r>
            <a:r>
              <a:rPr lang="es-ES_tradnl" sz="2400" b="1" dirty="0" smtClean="0"/>
              <a:t> </a:t>
            </a:r>
            <a:r>
              <a:rPr lang="es-ES_tradnl" sz="2400" b="1" dirty="0" err="1" smtClean="0"/>
              <a:t>is</a:t>
            </a:r>
            <a:r>
              <a:rPr lang="es-ES_tradnl" sz="2400" b="1" dirty="0" smtClean="0"/>
              <a:t> solar </a:t>
            </a:r>
            <a:r>
              <a:rPr lang="es-ES_tradnl" sz="2400" b="1" dirty="0" err="1" smtClean="0"/>
              <a:t>orientation</a:t>
            </a:r>
            <a:r>
              <a:rPr lang="es-ES_tradnl" sz="2400" b="1" dirty="0" smtClean="0"/>
              <a:t> </a:t>
            </a:r>
            <a:r>
              <a:rPr lang="es-ES_tradnl" sz="2400" b="1" dirty="0" err="1" smtClean="0"/>
              <a:t>important</a:t>
            </a:r>
            <a:r>
              <a:rPr lang="es-ES_tradnl" sz="2400" b="1" dirty="0" smtClean="0"/>
              <a:t>?</a:t>
            </a:r>
            <a:endParaRPr lang="en-GB" sz="2400" b="1" dirty="0"/>
          </a:p>
        </p:txBody>
      </p:sp>
      <p:sp>
        <p:nvSpPr>
          <p:cNvPr id="4" name="3 CuadroTexto"/>
          <p:cNvSpPr txBox="1"/>
          <p:nvPr/>
        </p:nvSpPr>
        <p:spPr>
          <a:xfrm>
            <a:off x="755576" y="2636912"/>
            <a:ext cx="4320480" cy="461665"/>
          </a:xfrm>
          <a:prstGeom prst="rect">
            <a:avLst/>
          </a:prstGeom>
          <a:noFill/>
        </p:spPr>
        <p:txBody>
          <a:bodyPr wrap="square" rtlCol="0">
            <a:spAutoFit/>
          </a:bodyPr>
          <a:lstStyle/>
          <a:p>
            <a:r>
              <a:rPr lang="es-ES_tradnl" sz="2400" b="1" dirty="0" err="1" smtClean="0"/>
              <a:t>How</a:t>
            </a:r>
            <a:r>
              <a:rPr lang="es-ES_tradnl" sz="2400" b="1" dirty="0" smtClean="0"/>
              <a:t> are </a:t>
            </a:r>
            <a:r>
              <a:rPr lang="es-ES_tradnl" sz="2400" b="1" dirty="0" err="1" smtClean="0"/>
              <a:t>windows</a:t>
            </a:r>
            <a:r>
              <a:rPr lang="es-ES_tradnl" sz="2400" b="1" dirty="0" smtClean="0"/>
              <a:t> </a:t>
            </a:r>
            <a:r>
              <a:rPr lang="es-ES_tradnl" sz="2400" b="1" dirty="0" err="1" smtClean="0"/>
              <a:t>affected</a:t>
            </a:r>
            <a:r>
              <a:rPr lang="es-ES_tradnl" sz="2400" b="1" dirty="0" smtClean="0"/>
              <a:t>?</a:t>
            </a:r>
            <a:endParaRPr lang="en-GB" sz="2400" b="1" dirty="0"/>
          </a:p>
        </p:txBody>
      </p:sp>
      <p:sp>
        <p:nvSpPr>
          <p:cNvPr id="5" name="4 CuadroTexto"/>
          <p:cNvSpPr txBox="1"/>
          <p:nvPr/>
        </p:nvSpPr>
        <p:spPr>
          <a:xfrm>
            <a:off x="755576" y="3933056"/>
            <a:ext cx="6552728" cy="461665"/>
          </a:xfrm>
          <a:prstGeom prst="rect">
            <a:avLst/>
          </a:prstGeom>
          <a:noFill/>
        </p:spPr>
        <p:txBody>
          <a:bodyPr wrap="square" rtlCol="0">
            <a:spAutoFit/>
          </a:bodyPr>
          <a:lstStyle/>
          <a:p>
            <a:r>
              <a:rPr lang="es-ES_tradnl" sz="2400" b="1" dirty="0" err="1" smtClean="0"/>
              <a:t>How</a:t>
            </a:r>
            <a:r>
              <a:rPr lang="es-ES_tradnl" sz="2400" b="1" dirty="0" smtClean="0"/>
              <a:t> do </a:t>
            </a:r>
            <a:r>
              <a:rPr lang="es-ES_tradnl" sz="2400" b="1" dirty="0" err="1" smtClean="0"/>
              <a:t>other</a:t>
            </a:r>
            <a:r>
              <a:rPr lang="es-ES_tradnl" sz="2400" b="1" dirty="0" smtClean="0"/>
              <a:t> </a:t>
            </a:r>
            <a:r>
              <a:rPr lang="es-ES_tradnl" sz="2400" b="1" dirty="0" err="1" smtClean="0"/>
              <a:t>buildings</a:t>
            </a:r>
            <a:r>
              <a:rPr lang="es-ES_tradnl" sz="2400" b="1" dirty="0" smtClean="0"/>
              <a:t> and </a:t>
            </a:r>
            <a:r>
              <a:rPr lang="es-ES_tradnl" sz="2400" b="1" dirty="0" err="1" smtClean="0"/>
              <a:t>elements</a:t>
            </a:r>
            <a:r>
              <a:rPr lang="es-ES_tradnl" sz="2400" b="1" dirty="0" smtClean="0"/>
              <a:t> </a:t>
            </a:r>
            <a:r>
              <a:rPr lang="es-ES_tradnl" sz="2400" b="1" dirty="0" err="1" smtClean="0"/>
              <a:t>affect</a:t>
            </a:r>
            <a:r>
              <a:rPr lang="es-ES_tradnl" sz="2400" b="1" dirty="0" smtClean="0"/>
              <a:t>?</a:t>
            </a:r>
            <a:endParaRPr lang="en-GB" sz="2400" b="1" dirty="0"/>
          </a:p>
        </p:txBody>
      </p:sp>
      <p:sp>
        <p:nvSpPr>
          <p:cNvPr id="6" name="5 CuadroTexto"/>
          <p:cNvSpPr txBox="1"/>
          <p:nvPr/>
        </p:nvSpPr>
        <p:spPr>
          <a:xfrm>
            <a:off x="755576" y="5157192"/>
            <a:ext cx="4320480" cy="461665"/>
          </a:xfrm>
          <a:prstGeom prst="rect">
            <a:avLst/>
          </a:prstGeom>
          <a:noFill/>
        </p:spPr>
        <p:txBody>
          <a:bodyPr wrap="square" rtlCol="0">
            <a:spAutoFit/>
          </a:bodyPr>
          <a:lstStyle/>
          <a:p>
            <a:r>
              <a:rPr lang="es-ES_tradnl" sz="2400" b="1" dirty="0" err="1" smtClean="0"/>
              <a:t>How</a:t>
            </a:r>
            <a:r>
              <a:rPr lang="es-ES_tradnl" sz="2400" b="1" dirty="0" smtClean="0"/>
              <a:t> </a:t>
            </a:r>
            <a:r>
              <a:rPr lang="es-ES_tradnl" sz="2400" b="1" dirty="0" err="1" smtClean="0"/>
              <a:t>does</a:t>
            </a:r>
            <a:r>
              <a:rPr lang="es-ES_tradnl" sz="2400" b="1" dirty="0" smtClean="0"/>
              <a:t> </a:t>
            </a:r>
            <a:r>
              <a:rPr lang="es-ES_tradnl" sz="2400" b="1" dirty="0" err="1" smtClean="0"/>
              <a:t>building</a:t>
            </a:r>
            <a:r>
              <a:rPr lang="es-ES_tradnl" sz="2400" b="1" dirty="0" smtClean="0"/>
              <a:t> </a:t>
            </a:r>
            <a:r>
              <a:rPr lang="es-ES_tradnl" sz="2400" b="1" dirty="0" err="1" smtClean="0"/>
              <a:t>shape</a:t>
            </a:r>
            <a:r>
              <a:rPr lang="es-ES_tradnl" sz="2400" b="1" dirty="0" smtClean="0"/>
              <a:t> </a:t>
            </a:r>
            <a:r>
              <a:rPr lang="es-ES_tradnl" sz="2400" b="1" dirty="0" err="1" smtClean="0"/>
              <a:t>affect</a:t>
            </a:r>
            <a:r>
              <a:rPr lang="es-ES_tradnl" sz="2400" b="1" dirty="0" smtClean="0"/>
              <a:t>?</a:t>
            </a:r>
            <a:endParaRPr lang="en-GB" sz="2400" b="1" dirty="0"/>
          </a:p>
        </p:txBody>
      </p:sp>
      <p:grpSp>
        <p:nvGrpSpPr>
          <p:cNvPr id="7" name="Group 3"/>
          <p:cNvGrpSpPr/>
          <p:nvPr/>
        </p:nvGrpSpPr>
        <p:grpSpPr>
          <a:xfrm>
            <a:off x="1149" y="66530"/>
            <a:ext cx="9035406" cy="683568"/>
            <a:chOff x="1149" y="66530"/>
            <a:chExt cx="9035406" cy="683568"/>
          </a:xfrm>
        </p:grpSpPr>
        <p:pic>
          <p:nvPicPr>
            <p:cNvPr id="8"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0"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SOLAR ORIENTATION</a:t>
              </a:r>
              <a:endParaRPr lang="en-GB" sz="1400" b="1" dirty="0">
                <a:solidFill>
                  <a:srgbClr val="0070C0"/>
                </a:solidFill>
              </a:endParaRPr>
            </a:p>
          </p:txBody>
        </p:sp>
        <p:pic>
          <p:nvPicPr>
            <p:cNvPr id="11"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000"/>
                                        <p:tgtEl>
                                          <p:spTgt spid="6"/>
                                        </p:tgtEl>
                                      </p:cBhvr>
                                    </p:animEffect>
                                    <p:anim calcmode="lin" valueType="num">
                                      <p:cBhvr>
                                        <p:cTn id="29" dur="1000" fill="hold"/>
                                        <p:tgtEl>
                                          <p:spTgt spid="6"/>
                                        </p:tgtEl>
                                        <p:attrNameLst>
                                          <p:attrName>ppt_x</p:attrName>
                                        </p:attrNameLst>
                                      </p:cBhvr>
                                      <p:tavLst>
                                        <p:tav tm="0">
                                          <p:val>
                                            <p:strVal val="#ppt_x"/>
                                          </p:val>
                                        </p:tav>
                                        <p:tav tm="100000">
                                          <p:val>
                                            <p:strVal val="#ppt_x"/>
                                          </p:val>
                                        </p:tav>
                                      </p:tavLst>
                                    </p:anim>
                                    <p:anim calcmode="lin" valueType="num">
                                      <p:cBhvr>
                                        <p:cTn id="3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11 Imagen" descr="seasons.png"/>
          <p:cNvPicPr>
            <a:picLocks noChangeAspect="1"/>
          </p:cNvPicPr>
          <p:nvPr/>
        </p:nvPicPr>
        <p:blipFill>
          <a:blip r:embed="rId2" cstate="print"/>
          <a:stretch>
            <a:fillRect/>
          </a:stretch>
        </p:blipFill>
        <p:spPr>
          <a:xfrm>
            <a:off x="395536" y="980728"/>
            <a:ext cx="8330990" cy="5553993"/>
          </a:xfrm>
          <a:prstGeom prst="rect">
            <a:avLst/>
          </a:prstGeom>
        </p:spPr>
      </p:pic>
      <p:grpSp>
        <p:nvGrpSpPr>
          <p:cNvPr id="3" name="Group 3"/>
          <p:cNvGrpSpPr/>
          <p:nvPr/>
        </p:nvGrpSpPr>
        <p:grpSpPr>
          <a:xfrm>
            <a:off x="1149" y="66530"/>
            <a:ext cx="9035406" cy="683568"/>
            <a:chOff x="1149" y="66530"/>
            <a:chExt cx="9035406" cy="683568"/>
          </a:xfrm>
        </p:grpSpPr>
        <p:pic>
          <p:nvPicPr>
            <p:cNvPr id="4"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6"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SOLAR ORIENTATION</a:t>
              </a:r>
              <a:endParaRPr lang="en-GB" sz="1400" b="1" dirty="0">
                <a:solidFill>
                  <a:srgbClr val="0070C0"/>
                </a:solidFill>
              </a:endParaRPr>
            </a:p>
          </p:txBody>
        </p:sp>
        <p:pic>
          <p:nvPicPr>
            <p:cNvPr id="7"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11 Imagen" descr="sun-path.jpg"/>
          <p:cNvPicPr>
            <a:picLocks noChangeAspect="1"/>
          </p:cNvPicPr>
          <p:nvPr/>
        </p:nvPicPr>
        <p:blipFill>
          <a:blip r:embed="rId2" cstate="print"/>
          <a:stretch>
            <a:fillRect/>
          </a:stretch>
        </p:blipFill>
        <p:spPr>
          <a:xfrm>
            <a:off x="1187624" y="1164651"/>
            <a:ext cx="6552728" cy="5001967"/>
          </a:xfrm>
          <a:prstGeom prst="rect">
            <a:avLst/>
          </a:prstGeom>
        </p:spPr>
      </p:pic>
      <p:grpSp>
        <p:nvGrpSpPr>
          <p:cNvPr id="3" name="Group 3"/>
          <p:cNvGrpSpPr/>
          <p:nvPr/>
        </p:nvGrpSpPr>
        <p:grpSpPr>
          <a:xfrm>
            <a:off x="1149" y="66530"/>
            <a:ext cx="9035406" cy="683568"/>
            <a:chOff x="1149" y="66530"/>
            <a:chExt cx="9035406" cy="683568"/>
          </a:xfrm>
        </p:grpSpPr>
        <p:pic>
          <p:nvPicPr>
            <p:cNvPr id="4"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6"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SOLAR ORIENTATION</a:t>
              </a:r>
              <a:endParaRPr lang="en-GB" sz="1400" b="1" dirty="0">
                <a:solidFill>
                  <a:srgbClr val="0070C0"/>
                </a:solidFill>
              </a:endParaRPr>
            </a:p>
          </p:txBody>
        </p:sp>
        <p:pic>
          <p:nvPicPr>
            <p:cNvPr id="7"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11 Imagen" descr="Carta solar Fisher.jpg"/>
          <p:cNvPicPr>
            <a:picLocks noChangeAspect="1"/>
          </p:cNvPicPr>
          <p:nvPr/>
        </p:nvPicPr>
        <p:blipFill>
          <a:blip r:embed="rId2" cstate="print"/>
          <a:srcRect b="60500"/>
          <a:stretch>
            <a:fillRect/>
          </a:stretch>
        </p:blipFill>
        <p:spPr>
          <a:xfrm>
            <a:off x="323528" y="908720"/>
            <a:ext cx="8575069" cy="5157193"/>
          </a:xfrm>
          <a:prstGeom prst="rect">
            <a:avLst/>
          </a:prstGeom>
        </p:spPr>
      </p:pic>
      <p:sp>
        <p:nvSpPr>
          <p:cNvPr id="11" name="10 CuadroTexto"/>
          <p:cNvSpPr txBox="1"/>
          <p:nvPr/>
        </p:nvSpPr>
        <p:spPr>
          <a:xfrm>
            <a:off x="1619672" y="836712"/>
            <a:ext cx="5688632" cy="584775"/>
          </a:xfrm>
          <a:prstGeom prst="rect">
            <a:avLst/>
          </a:prstGeom>
          <a:solidFill>
            <a:schemeClr val="bg1"/>
          </a:solidFill>
        </p:spPr>
        <p:txBody>
          <a:bodyPr wrap="square" rtlCol="0">
            <a:spAutoFit/>
          </a:bodyPr>
          <a:lstStyle/>
          <a:p>
            <a:pPr algn="ctr"/>
            <a:r>
              <a:rPr lang="es-ES_tradnl" sz="3200" b="1" dirty="0" smtClean="0"/>
              <a:t>FISHER SUN PATH DIAGRAM</a:t>
            </a:r>
            <a:endParaRPr lang="en-GB" sz="3200" b="1" dirty="0"/>
          </a:p>
        </p:txBody>
      </p:sp>
      <p:grpSp>
        <p:nvGrpSpPr>
          <p:cNvPr id="4" name="Group 3"/>
          <p:cNvGrpSpPr/>
          <p:nvPr/>
        </p:nvGrpSpPr>
        <p:grpSpPr>
          <a:xfrm>
            <a:off x="1149" y="66530"/>
            <a:ext cx="9035406" cy="683568"/>
            <a:chOff x="1149" y="66530"/>
            <a:chExt cx="9035406" cy="683568"/>
          </a:xfrm>
        </p:grpSpPr>
        <p:pic>
          <p:nvPicPr>
            <p:cNvPr id="5"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SOLAR ORIENTATION</a:t>
              </a:r>
              <a:endParaRPr lang="en-GB" sz="1400" b="1" dirty="0">
                <a:solidFill>
                  <a:srgbClr val="0070C0"/>
                </a:solidFill>
              </a:endParaRPr>
            </a:p>
          </p:txBody>
        </p:sp>
        <p:pic>
          <p:nvPicPr>
            <p:cNvPr id="8"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12 Imagen" descr="Carta solar Fisher.jpg"/>
          <p:cNvPicPr>
            <a:picLocks noChangeAspect="1"/>
          </p:cNvPicPr>
          <p:nvPr/>
        </p:nvPicPr>
        <p:blipFill>
          <a:blip r:embed="rId2" cstate="print"/>
          <a:stretch>
            <a:fillRect/>
          </a:stretch>
        </p:blipFill>
        <p:spPr>
          <a:xfrm>
            <a:off x="2627784" y="797708"/>
            <a:ext cx="3672408" cy="5591496"/>
          </a:xfrm>
          <a:prstGeom prst="rect">
            <a:avLst/>
          </a:prstGeom>
        </p:spPr>
      </p:pic>
      <p:grpSp>
        <p:nvGrpSpPr>
          <p:cNvPr id="3" name="Group 3"/>
          <p:cNvGrpSpPr/>
          <p:nvPr/>
        </p:nvGrpSpPr>
        <p:grpSpPr>
          <a:xfrm>
            <a:off x="1149" y="66530"/>
            <a:ext cx="9035406" cy="683568"/>
            <a:chOff x="1149" y="66530"/>
            <a:chExt cx="9035406" cy="683568"/>
          </a:xfrm>
        </p:grpSpPr>
        <p:pic>
          <p:nvPicPr>
            <p:cNvPr id="4"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6"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SOLAR ORIENTATION</a:t>
              </a:r>
              <a:endParaRPr lang="en-GB" sz="1400" b="1" dirty="0">
                <a:solidFill>
                  <a:srgbClr val="0070C0"/>
                </a:solidFill>
              </a:endParaRPr>
            </a:p>
          </p:txBody>
        </p:sp>
        <p:pic>
          <p:nvPicPr>
            <p:cNvPr id="7"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AutoShape 2" descr="Swansea - Sun path diagram (solar path diagram, sun chart, solar char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2" name="11 Imagen" descr="swansea SOLAR CHART.png"/>
          <p:cNvPicPr>
            <a:picLocks noChangeAspect="1"/>
          </p:cNvPicPr>
          <p:nvPr/>
        </p:nvPicPr>
        <p:blipFill>
          <a:blip r:embed="rId2" cstate="print"/>
          <a:stretch>
            <a:fillRect/>
          </a:stretch>
        </p:blipFill>
        <p:spPr>
          <a:xfrm>
            <a:off x="1979712" y="908720"/>
            <a:ext cx="5184576" cy="5184576"/>
          </a:xfrm>
          <a:prstGeom prst="rect">
            <a:avLst/>
          </a:prstGeom>
        </p:spPr>
      </p:pic>
      <p:sp>
        <p:nvSpPr>
          <p:cNvPr id="13" name="12 CuadroTexto"/>
          <p:cNvSpPr txBox="1"/>
          <p:nvPr/>
        </p:nvSpPr>
        <p:spPr>
          <a:xfrm>
            <a:off x="0" y="1268760"/>
            <a:ext cx="1763688" cy="1231106"/>
          </a:xfrm>
          <a:prstGeom prst="rect">
            <a:avLst/>
          </a:prstGeom>
          <a:noFill/>
        </p:spPr>
        <p:txBody>
          <a:bodyPr wrap="square" rtlCol="0">
            <a:spAutoFit/>
          </a:bodyPr>
          <a:lstStyle/>
          <a:p>
            <a:r>
              <a:rPr lang="es-ES_tradnl" sz="2800" b="1" dirty="0" smtClean="0"/>
              <a:t>SUN PATH DIAGRAM </a:t>
            </a:r>
            <a:r>
              <a:rPr lang="es-ES_tradnl" b="1" dirty="0" smtClean="0"/>
              <a:t>(SOLAR CHART)</a:t>
            </a:r>
            <a:endParaRPr lang="en-GB" b="1" dirty="0"/>
          </a:p>
        </p:txBody>
      </p:sp>
      <p:sp>
        <p:nvSpPr>
          <p:cNvPr id="14" name="13 CuadroTexto">
            <a:hlinkClick r:id="rId3"/>
          </p:cNvPr>
          <p:cNvSpPr txBox="1"/>
          <p:nvPr/>
        </p:nvSpPr>
        <p:spPr>
          <a:xfrm>
            <a:off x="7236296" y="5445224"/>
            <a:ext cx="1907704" cy="646331"/>
          </a:xfrm>
          <a:prstGeom prst="rect">
            <a:avLst/>
          </a:prstGeom>
          <a:noFill/>
        </p:spPr>
        <p:txBody>
          <a:bodyPr wrap="square" rtlCol="0">
            <a:spAutoFit/>
          </a:bodyPr>
          <a:lstStyle/>
          <a:p>
            <a:r>
              <a:rPr lang="es-ES_tradnl" b="1" dirty="0" smtClean="0">
                <a:solidFill>
                  <a:schemeClr val="tx2"/>
                </a:solidFill>
              </a:rPr>
              <a:t>Link </a:t>
            </a:r>
            <a:r>
              <a:rPr lang="es-ES_tradnl" b="1" dirty="0" err="1" smtClean="0">
                <a:solidFill>
                  <a:schemeClr val="tx2"/>
                </a:solidFill>
              </a:rPr>
              <a:t>to</a:t>
            </a:r>
            <a:r>
              <a:rPr lang="es-ES_tradnl" b="1" dirty="0" smtClean="0">
                <a:solidFill>
                  <a:schemeClr val="tx2"/>
                </a:solidFill>
              </a:rPr>
              <a:t> www.gaisma.com</a:t>
            </a:r>
            <a:endParaRPr lang="en-GB" b="1" dirty="0">
              <a:solidFill>
                <a:schemeClr val="tx2"/>
              </a:solidFill>
            </a:endParaRPr>
          </a:p>
        </p:txBody>
      </p:sp>
      <p:sp>
        <p:nvSpPr>
          <p:cNvPr id="15" name="14 CuadroTexto"/>
          <p:cNvSpPr txBox="1"/>
          <p:nvPr/>
        </p:nvSpPr>
        <p:spPr>
          <a:xfrm>
            <a:off x="251520" y="5517232"/>
            <a:ext cx="1547664" cy="461665"/>
          </a:xfrm>
          <a:prstGeom prst="rect">
            <a:avLst/>
          </a:prstGeom>
          <a:noFill/>
        </p:spPr>
        <p:txBody>
          <a:bodyPr wrap="square" rtlCol="0">
            <a:spAutoFit/>
          </a:bodyPr>
          <a:lstStyle/>
          <a:p>
            <a:r>
              <a:rPr lang="es-ES_tradnl" sz="2400" b="1" dirty="0" smtClean="0"/>
              <a:t>Swansea</a:t>
            </a:r>
            <a:endParaRPr lang="en-GB" sz="2400" b="1" dirty="0"/>
          </a:p>
        </p:txBody>
      </p:sp>
      <p:grpSp>
        <p:nvGrpSpPr>
          <p:cNvPr id="7" name="Group 3"/>
          <p:cNvGrpSpPr/>
          <p:nvPr/>
        </p:nvGrpSpPr>
        <p:grpSpPr>
          <a:xfrm>
            <a:off x="1149" y="66530"/>
            <a:ext cx="9035406" cy="683568"/>
            <a:chOff x="1149" y="66530"/>
            <a:chExt cx="9035406" cy="683568"/>
          </a:xfrm>
        </p:grpSpPr>
        <p:pic>
          <p:nvPicPr>
            <p:cNvPr id="8" name="Picture 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0"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SOLAR ORIENTATION</a:t>
              </a:r>
              <a:endParaRPr lang="en-GB" sz="1400" b="1" dirty="0">
                <a:solidFill>
                  <a:srgbClr val="0070C0"/>
                </a:solidFill>
              </a:endParaRPr>
            </a:p>
          </p:txBody>
        </p:sp>
        <p:pic>
          <p:nvPicPr>
            <p:cNvPr id="11"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6" name="Picture 4" descr="https://lh3.googleusercontent.com/_I01itHWmngU/R3t69F7vjTI/AAAAAAAAArw/ldZX6orREMI/s512/iso88591QCartacilEDndrica40.jpg"/>
          <p:cNvPicPr>
            <a:picLocks noChangeAspect="1" noChangeArrowheads="1"/>
          </p:cNvPicPr>
          <p:nvPr/>
        </p:nvPicPr>
        <p:blipFill>
          <a:blip r:embed="rId2" cstate="print"/>
          <a:srcRect/>
          <a:stretch>
            <a:fillRect/>
          </a:stretch>
        </p:blipFill>
        <p:spPr bwMode="auto">
          <a:xfrm>
            <a:off x="1907704" y="620688"/>
            <a:ext cx="5328592" cy="5683833"/>
          </a:xfrm>
          <a:prstGeom prst="rect">
            <a:avLst/>
          </a:prstGeom>
          <a:noFill/>
        </p:spPr>
      </p:pic>
      <p:grpSp>
        <p:nvGrpSpPr>
          <p:cNvPr id="3" name="Group 3"/>
          <p:cNvGrpSpPr/>
          <p:nvPr/>
        </p:nvGrpSpPr>
        <p:grpSpPr>
          <a:xfrm>
            <a:off x="1149" y="66530"/>
            <a:ext cx="9035406" cy="683568"/>
            <a:chOff x="1149" y="66530"/>
            <a:chExt cx="9035406" cy="683568"/>
          </a:xfrm>
        </p:grpSpPr>
        <p:pic>
          <p:nvPicPr>
            <p:cNvPr id="4"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6"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SOLAR ORIENTATION</a:t>
              </a:r>
              <a:endParaRPr lang="en-GB" sz="1400" b="1" dirty="0">
                <a:solidFill>
                  <a:srgbClr val="0070C0"/>
                </a:solidFill>
              </a:endParaRPr>
            </a:p>
          </p:txBody>
        </p:sp>
        <p:pic>
          <p:nvPicPr>
            <p:cNvPr id="7"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218" name="Object 2"/>
          <p:cNvGraphicFramePr>
            <a:graphicFrameLocks noChangeAspect="1"/>
          </p:cNvGraphicFramePr>
          <p:nvPr>
            <p:extLst>
              <p:ext uri="{D42A27DB-BD31-4B8C-83A1-F6EECF244321}">
                <p14:modId xmlns:p14="http://schemas.microsoft.com/office/powerpoint/2010/main" val="3889433190"/>
              </p:ext>
            </p:extLst>
          </p:nvPr>
        </p:nvGraphicFramePr>
        <p:xfrm>
          <a:off x="0" y="1046744"/>
          <a:ext cx="9144000" cy="4879840"/>
        </p:xfrm>
        <a:graphic>
          <a:graphicData uri="http://schemas.openxmlformats.org/presentationml/2006/ole">
            <mc:AlternateContent xmlns:mc="http://schemas.openxmlformats.org/markup-compatibility/2006">
              <mc:Choice xmlns:v="urn:schemas-microsoft-com:vml" Requires="v">
                <p:oleObj spid="_x0000_s9223" name="Documento" r:id="rId3" imgW="15280233" imgH="8154538" progId="Word.Document.12">
                  <p:link updateAutomatic="1"/>
                </p:oleObj>
              </mc:Choice>
              <mc:Fallback>
                <p:oleObj name="Documento" r:id="rId3" imgW="15280233" imgH="8154538" progId="Word.Document.12">
                  <p:link updateAutomatic="1"/>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046744"/>
                        <a:ext cx="9144000" cy="48798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nvGrpSpPr>
          <p:cNvPr id="3" name="Group 3"/>
          <p:cNvGrpSpPr/>
          <p:nvPr/>
        </p:nvGrpSpPr>
        <p:grpSpPr>
          <a:xfrm>
            <a:off x="1149" y="66530"/>
            <a:ext cx="9035406" cy="683568"/>
            <a:chOff x="1149" y="66530"/>
            <a:chExt cx="9035406" cy="683568"/>
          </a:xfrm>
        </p:grpSpPr>
        <p:pic>
          <p:nvPicPr>
            <p:cNvPr id="4"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6"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SOLAR ORIENTATION</a:t>
              </a:r>
              <a:endParaRPr lang="en-GB" sz="1400" b="1" dirty="0">
                <a:solidFill>
                  <a:srgbClr val="0070C0"/>
                </a:solidFill>
              </a:endParaRPr>
            </a:p>
          </p:txBody>
        </p:sp>
        <p:pic>
          <p:nvPicPr>
            <p:cNvPr id="7"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2 CuadroTexto"/>
          <p:cNvSpPr txBox="1"/>
          <p:nvPr/>
        </p:nvSpPr>
        <p:spPr>
          <a:xfrm>
            <a:off x="1475656" y="2276872"/>
            <a:ext cx="5760640" cy="1415772"/>
          </a:xfrm>
          <a:prstGeom prst="rect">
            <a:avLst/>
          </a:prstGeom>
          <a:noFill/>
        </p:spPr>
        <p:txBody>
          <a:bodyPr wrap="square" rtlCol="0">
            <a:spAutoFit/>
          </a:bodyPr>
          <a:lstStyle/>
          <a:p>
            <a:r>
              <a:rPr lang="es-ES_tradnl" sz="3200" b="1" dirty="0" smtClean="0"/>
              <a:t>CASE STUDY</a:t>
            </a:r>
          </a:p>
          <a:p>
            <a:endParaRPr lang="es-ES_tradnl" dirty="0" smtClean="0"/>
          </a:p>
          <a:p>
            <a:r>
              <a:rPr lang="es-ES_tradnl" b="1" dirty="0" smtClean="0">
                <a:solidFill>
                  <a:schemeClr val="tx2"/>
                </a:solidFill>
              </a:rPr>
              <a:t>SOLAR ORIENTATION ANALYSIS</a:t>
            </a:r>
          </a:p>
          <a:p>
            <a:r>
              <a:rPr lang="es-ES_tradnl" b="1" dirty="0" smtClean="0">
                <a:solidFill>
                  <a:schemeClr val="tx2"/>
                </a:solidFill>
              </a:rPr>
              <a:t>9-FLOOR BUILDING IN ALICANTE (SPAIN)</a:t>
            </a:r>
            <a:endParaRPr lang="en-GB" b="1" dirty="0">
              <a:solidFill>
                <a:schemeClr val="tx2"/>
              </a:solidFill>
            </a:endParaRPr>
          </a:p>
        </p:txBody>
      </p:sp>
      <p:grpSp>
        <p:nvGrpSpPr>
          <p:cNvPr id="4" name="Group 3"/>
          <p:cNvGrpSpPr/>
          <p:nvPr/>
        </p:nvGrpSpPr>
        <p:grpSpPr>
          <a:xfrm>
            <a:off x="1149" y="66530"/>
            <a:ext cx="9035406" cy="683568"/>
            <a:chOff x="1149" y="66530"/>
            <a:chExt cx="9035406" cy="683568"/>
          </a:xfrm>
        </p:grpSpPr>
        <p:pic>
          <p:nvPicPr>
            <p:cNvPr id="5"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SOLAR ORIENTATION</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2 Imagen" descr="P1.jpg"/>
          <p:cNvPicPr>
            <a:picLocks noChangeAspect="1"/>
          </p:cNvPicPr>
          <p:nvPr/>
        </p:nvPicPr>
        <p:blipFill>
          <a:blip r:embed="rId2" cstate="print"/>
          <a:srcRect l="20095" t="14687" r="17603" b="19984"/>
          <a:stretch>
            <a:fillRect/>
          </a:stretch>
        </p:blipFill>
        <p:spPr>
          <a:xfrm rot="16200000">
            <a:off x="1907705" y="-488626"/>
            <a:ext cx="5400601" cy="7992890"/>
          </a:xfrm>
          <a:prstGeom prst="rect">
            <a:avLst/>
          </a:prstGeom>
        </p:spPr>
      </p:pic>
      <p:sp>
        <p:nvSpPr>
          <p:cNvPr id="4" name="3 CuadroTexto"/>
          <p:cNvSpPr txBox="1"/>
          <p:nvPr/>
        </p:nvSpPr>
        <p:spPr>
          <a:xfrm>
            <a:off x="395536" y="1412776"/>
            <a:ext cx="3312368" cy="400110"/>
          </a:xfrm>
          <a:prstGeom prst="rect">
            <a:avLst/>
          </a:prstGeom>
          <a:noFill/>
        </p:spPr>
        <p:txBody>
          <a:bodyPr wrap="square" rtlCol="0">
            <a:spAutoFit/>
          </a:bodyPr>
          <a:lstStyle/>
          <a:p>
            <a:r>
              <a:rPr lang="es-ES_tradnl" sz="2000" b="1" dirty="0" smtClean="0"/>
              <a:t>JUNE SOLSTICE</a:t>
            </a:r>
            <a:endParaRPr lang="es-ES" sz="2000" b="1" dirty="0"/>
          </a:p>
        </p:txBody>
      </p:sp>
      <p:grpSp>
        <p:nvGrpSpPr>
          <p:cNvPr id="5" name="Group 3"/>
          <p:cNvGrpSpPr/>
          <p:nvPr/>
        </p:nvGrpSpPr>
        <p:grpSpPr>
          <a:xfrm>
            <a:off x="1149" y="66530"/>
            <a:ext cx="9035406" cy="683568"/>
            <a:chOff x="1149" y="66530"/>
            <a:chExt cx="9035406" cy="683568"/>
          </a:xfrm>
        </p:grpSpPr>
        <p:pic>
          <p:nvPicPr>
            <p:cNvPr id="6"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SOLAR ORIENTATION</a:t>
              </a:r>
              <a:endParaRPr lang="en-GB" sz="1400" b="1" dirty="0">
                <a:solidFill>
                  <a:srgbClr val="0070C0"/>
                </a:solidFill>
              </a:endParaRPr>
            </a:p>
          </p:txBody>
        </p:sp>
        <p:pic>
          <p:nvPicPr>
            <p:cNvPr id="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6 Imagen" descr="P2.jpg"/>
          <p:cNvPicPr>
            <a:picLocks noChangeAspect="1"/>
          </p:cNvPicPr>
          <p:nvPr/>
        </p:nvPicPr>
        <p:blipFill>
          <a:blip r:embed="rId2" cstate="print"/>
          <a:srcRect l="33688" t="31100" r="24791" b="32150"/>
          <a:stretch>
            <a:fillRect/>
          </a:stretch>
        </p:blipFill>
        <p:spPr>
          <a:xfrm rot="16200000">
            <a:off x="2375754" y="152638"/>
            <a:ext cx="5472612" cy="6840760"/>
          </a:xfrm>
          <a:prstGeom prst="rect">
            <a:avLst/>
          </a:prstGeom>
        </p:spPr>
      </p:pic>
      <p:sp>
        <p:nvSpPr>
          <p:cNvPr id="8" name="7 CuadroTexto"/>
          <p:cNvSpPr txBox="1"/>
          <p:nvPr/>
        </p:nvSpPr>
        <p:spPr>
          <a:xfrm>
            <a:off x="251520" y="980728"/>
            <a:ext cx="3312368" cy="400110"/>
          </a:xfrm>
          <a:prstGeom prst="rect">
            <a:avLst/>
          </a:prstGeom>
          <a:noFill/>
        </p:spPr>
        <p:txBody>
          <a:bodyPr wrap="square" rtlCol="0">
            <a:spAutoFit/>
          </a:bodyPr>
          <a:lstStyle/>
          <a:p>
            <a:r>
              <a:rPr lang="es-ES_tradnl" sz="2000" b="1" dirty="0" smtClean="0"/>
              <a:t>DECEMBER SOLSTICE</a:t>
            </a:r>
            <a:endParaRPr lang="es-ES" sz="2000" b="1" dirty="0"/>
          </a:p>
        </p:txBody>
      </p:sp>
      <p:grpSp>
        <p:nvGrpSpPr>
          <p:cNvPr id="4" name="Group 3"/>
          <p:cNvGrpSpPr/>
          <p:nvPr/>
        </p:nvGrpSpPr>
        <p:grpSpPr>
          <a:xfrm>
            <a:off x="1149" y="66530"/>
            <a:ext cx="9035406" cy="683568"/>
            <a:chOff x="1149" y="66530"/>
            <a:chExt cx="9035406" cy="683568"/>
          </a:xfrm>
        </p:grpSpPr>
        <p:pic>
          <p:nvPicPr>
            <p:cNvPr id="5"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9"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SOLAR ORIENTATION</a:t>
              </a:r>
              <a:endParaRPr lang="en-GB" sz="1400" b="1" dirty="0">
                <a:solidFill>
                  <a:srgbClr val="0070C0"/>
                </a:solidFill>
              </a:endParaRPr>
            </a:p>
          </p:txBody>
        </p:sp>
        <p:pic>
          <p:nvPicPr>
            <p:cNvPr id="10"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1 Imagen" descr="P3.jpg"/>
          <p:cNvPicPr>
            <a:picLocks noChangeAspect="1"/>
          </p:cNvPicPr>
          <p:nvPr/>
        </p:nvPicPr>
        <p:blipFill>
          <a:blip r:embed="rId2" cstate="print"/>
          <a:srcRect l="33688" t="15351" r="26274" b="26900"/>
          <a:stretch>
            <a:fillRect/>
          </a:stretch>
        </p:blipFill>
        <p:spPr>
          <a:xfrm rot="16200000">
            <a:off x="2454433" y="-862144"/>
            <a:ext cx="4248471" cy="8654296"/>
          </a:xfrm>
          <a:prstGeom prst="rect">
            <a:avLst/>
          </a:prstGeom>
        </p:spPr>
      </p:pic>
      <p:sp>
        <p:nvSpPr>
          <p:cNvPr id="12" name="11 CuadroTexto"/>
          <p:cNvSpPr txBox="1"/>
          <p:nvPr/>
        </p:nvSpPr>
        <p:spPr>
          <a:xfrm>
            <a:off x="395536" y="1268760"/>
            <a:ext cx="3312368" cy="400110"/>
          </a:xfrm>
          <a:prstGeom prst="rect">
            <a:avLst/>
          </a:prstGeom>
          <a:noFill/>
        </p:spPr>
        <p:txBody>
          <a:bodyPr wrap="square" rtlCol="0">
            <a:spAutoFit/>
          </a:bodyPr>
          <a:lstStyle/>
          <a:p>
            <a:r>
              <a:rPr lang="es-ES_tradnl" sz="2000" b="1" dirty="0" smtClean="0"/>
              <a:t>JUNE SOLSTICE</a:t>
            </a:r>
            <a:endParaRPr lang="es-ES" sz="2000" b="1" dirty="0"/>
          </a:p>
        </p:txBody>
      </p:sp>
      <p:grpSp>
        <p:nvGrpSpPr>
          <p:cNvPr id="4" name="Group 3"/>
          <p:cNvGrpSpPr/>
          <p:nvPr/>
        </p:nvGrpSpPr>
        <p:grpSpPr>
          <a:xfrm>
            <a:off x="1149" y="66530"/>
            <a:ext cx="9035406" cy="683568"/>
            <a:chOff x="1149" y="66530"/>
            <a:chExt cx="9035406" cy="683568"/>
          </a:xfrm>
        </p:grpSpPr>
        <p:pic>
          <p:nvPicPr>
            <p:cNvPr id="5"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SOLAR ORIENTATION</a:t>
              </a:r>
              <a:endParaRPr lang="en-GB" sz="1400" b="1" dirty="0">
                <a:solidFill>
                  <a:srgbClr val="0070C0"/>
                </a:solidFill>
              </a:endParaRPr>
            </a:p>
          </p:txBody>
        </p:sp>
        <p:pic>
          <p:nvPicPr>
            <p:cNvPr id="8"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2 Imagen" descr="P4.jpg"/>
          <p:cNvPicPr>
            <a:picLocks noChangeAspect="1"/>
          </p:cNvPicPr>
          <p:nvPr/>
        </p:nvPicPr>
        <p:blipFill>
          <a:blip r:embed="rId2" cstate="print"/>
          <a:srcRect l="32556" t="27046" r="25079" b="34109"/>
          <a:stretch>
            <a:fillRect/>
          </a:stretch>
        </p:blipFill>
        <p:spPr>
          <a:xfrm rot="16200000">
            <a:off x="2020626" y="88809"/>
            <a:ext cx="5174758" cy="6696746"/>
          </a:xfrm>
          <a:prstGeom prst="rect">
            <a:avLst/>
          </a:prstGeom>
        </p:spPr>
      </p:pic>
      <p:sp>
        <p:nvSpPr>
          <p:cNvPr id="13" name="12 CuadroTexto"/>
          <p:cNvSpPr txBox="1"/>
          <p:nvPr/>
        </p:nvSpPr>
        <p:spPr>
          <a:xfrm>
            <a:off x="251520" y="1412776"/>
            <a:ext cx="3312368" cy="400110"/>
          </a:xfrm>
          <a:prstGeom prst="rect">
            <a:avLst/>
          </a:prstGeom>
          <a:noFill/>
        </p:spPr>
        <p:txBody>
          <a:bodyPr wrap="square" rtlCol="0">
            <a:spAutoFit/>
          </a:bodyPr>
          <a:lstStyle/>
          <a:p>
            <a:r>
              <a:rPr lang="es-ES_tradnl" sz="2000" b="1" dirty="0" smtClean="0"/>
              <a:t>DECEMBER SOLSTICE</a:t>
            </a:r>
            <a:endParaRPr lang="es-ES" sz="2000" b="1" dirty="0"/>
          </a:p>
        </p:txBody>
      </p:sp>
      <p:grpSp>
        <p:nvGrpSpPr>
          <p:cNvPr id="4" name="Group 3"/>
          <p:cNvGrpSpPr/>
          <p:nvPr/>
        </p:nvGrpSpPr>
        <p:grpSpPr>
          <a:xfrm>
            <a:off x="1149" y="66530"/>
            <a:ext cx="9035406" cy="683568"/>
            <a:chOff x="1149" y="66530"/>
            <a:chExt cx="9035406" cy="683568"/>
          </a:xfrm>
        </p:grpSpPr>
        <p:pic>
          <p:nvPicPr>
            <p:cNvPr id="5"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SOLAR ORIENTATION</a:t>
              </a:r>
              <a:endParaRPr lang="en-GB" sz="1400" b="1" dirty="0">
                <a:solidFill>
                  <a:srgbClr val="0070C0"/>
                </a:solidFill>
              </a:endParaRPr>
            </a:p>
          </p:txBody>
        </p:sp>
        <p:pic>
          <p:nvPicPr>
            <p:cNvPr id="8"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Marcador de contenido 3" descr="planos MASTERfachada.jpg"/>
          <p:cNvPicPr>
            <a:picLocks noChangeAspect="1"/>
          </p:cNvPicPr>
          <p:nvPr/>
        </p:nvPicPr>
        <p:blipFill>
          <a:blip r:embed="rId2" cstate="print">
            <a:lum contrast="-20000"/>
          </a:blip>
          <a:srcRect l="286" t="5265" r="4253" b="8692"/>
          <a:stretch>
            <a:fillRect/>
          </a:stretch>
        </p:blipFill>
        <p:spPr>
          <a:xfrm>
            <a:off x="0" y="1249680"/>
            <a:ext cx="9144000" cy="5608320"/>
          </a:xfrm>
          <a:prstGeom prst="rect">
            <a:avLst/>
          </a:prstGeom>
        </p:spPr>
      </p:pic>
      <p:sp>
        <p:nvSpPr>
          <p:cNvPr id="12" name="11 CuadroTexto"/>
          <p:cNvSpPr txBox="1"/>
          <p:nvPr/>
        </p:nvSpPr>
        <p:spPr>
          <a:xfrm>
            <a:off x="179512" y="836712"/>
            <a:ext cx="3312368" cy="400110"/>
          </a:xfrm>
          <a:prstGeom prst="rect">
            <a:avLst/>
          </a:prstGeom>
          <a:noFill/>
        </p:spPr>
        <p:txBody>
          <a:bodyPr wrap="square" rtlCol="0">
            <a:spAutoFit/>
          </a:bodyPr>
          <a:lstStyle/>
          <a:p>
            <a:r>
              <a:rPr lang="es-ES_tradnl" sz="2000" b="1" dirty="0" smtClean="0"/>
              <a:t>JUNE SOLSTICE</a:t>
            </a:r>
            <a:endParaRPr lang="es-ES" sz="2000" b="1" dirty="0"/>
          </a:p>
        </p:txBody>
      </p:sp>
      <p:grpSp>
        <p:nvGrpSpPr>
          <p:cNvPr id="4" name="Group 3"/>
          <p:cNvGrpSpPr/>
          <p:nvPr/>
        </p:nvGrpSpPr>
        <p:grpSpPr>
          <a:xfrm>
            <a:off x="1149" y="66530"/>
            <a:ext cx="9035406" cy="683568"/>
            <a:chOff x="1149" y="66530"/>
            <a:chExt cx="9035406" cy="683568"/>
          </a:xfrm>
        </p:grpSpPr>
        <p:pic>
          <p:nvPicPr>
            <p:cNvPr id="5"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SOLAR ORIENTATION</a:t>
              </a:r>
              <a:endParaRPr lang="en-GB" sz="1400" b="1" dirty="0">
                <a:solidFill>
                  <a:srgbClr val="0070C0"/>
                </a:solidFill>
              </a:endParaRPr>
            </a:p>
          </p:txBody>
        </p:sp>
        <p:pic>
          <p:nvPicPr>
            <p:cNvPr id="8"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3 Imagen" descr="P6.jpg"/>
          <p:cNvPicPr>
            <a:picLocks noChangeAspect="1"/>
          </p:cNvPicPr>
          <p:nvPr/>
        </p:nvPicPr>
        <p:blipFill>
          <a:blip r:embed="rId2" cstate="print"/>
          <a:srcRect l="6997" t="28945" r="5514" b="27950"/>
          <a:stretch>
            <a:fillRect/>
          </a:stretch>
        </p:blipFill>
        <p:spPr>
          <a:xfrm rot="16200000">
            <a:off x="2598011" y="1514557"/>
            <a:ext cx="5964203" cy="4320481"/>
          </a:xfrm>
          <a:prstGeom prst="rect">
            <a:avLst/>
          </a:prstGeom>
        </p:spPr>
      </p:pic>
      <p:sp>
        <p:nvSpPr>
          <p:cNvPr id="12" name="11 CuadroTexto"/>
          <p:cNvSpPr txBox="1"/>
          <p:nvPr/>
        </p:nvSpPr>
        <p:spPr>
          <a:xfrm>
            <a:off x="1115616" y="1628800"/>
            <a:ext cx="1728192" cy="369332"/>
          </a:xfrm>
          <a:prstGeom prst="rect">
            <a:avLst/>
          </a:prstGeom>
          <a:noFill/>
        </p:spPr>
        <p:txBody>
          <a:bodyPr wrap="square" rtlCol="0">
            <a:spAutoFit/>
          </a:bodyPr>
          <a:lstStyle/>
          <a:p>
            <a:r>
              <a:rPr lang="es-ES_tradnl" dirty="0" smtClean="0"/>
              <a:t>JUNE SOLSTICE</a:t>
            </a:r>
            <a:endParaRPr lang="es-ES" dirty="0"/>
          </a:p>
        </p:txBody>
      </p:sp>
      <p:sp>
        <p:nvSpPr>
          <p:cNvPr id="13" name="12 CuadroTexto"/>
          <p:cNvSpPr txBox="1"/>
          <p:nvPr/>
        </p:nvSpPr>
        <p:spPr>
          <a:xfrm>
            <a:off x="611560" y="4869160"/>
            <a:ext cx="2232248" cy="369332"/>
          </a:xfrm>
          <a:prstGeom prst="rect">
            <a:avLst/>
          </a:prstGeom>
          <a:noFill/>
        </p:spPr>
        <p:txBody>
          <a:bodyPr wrap="square" rtlCol="0">
            <a:spAutoFit/>
          </a:bodyPr>
          <a:lstStyle/>
          <a:p>
            <a:r>
              <a:rPr lang="es-ES_tradnl" dirty="0" smtClean="0"/>
              <a:t>DECEMBER SOLSTICE</a:t>
            </a:r>
            <a:endParaRPr lang="es-ES" dirty="0"/>
          </a:p>
        </p:txBody>
      </p:sp>
      <p:grpSp>
        <p:nvGrpSpPr>
          <p:cNvPr id="5" name="Group 3"/>
          <p:cNvGrpSpPr/>
          <p:nvPr/>
        </p:nvGrpSpPr>
        <p:grpSpPr>
          <a:xfrm>
            <a:off x="1149" y="66530"/>
            <a:ext cx="9035406" cy="683568"/>
            <a:chOff x="1149" y="66530"/>
            <a:chExt cx="9035406" cy="683568"/>
          </a:xfrm>
        </p:grpSpPr>
        <p:pic>
          <p:nvPicPr>
            <p:cNvPr id="6"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SOLAR ORIENTATION</a:t>
              </a:r>
              <a:endParaRPr lang="en-GB" sz="1400" b="1" dirty="0">
                <a:solidFill>
                  <a:srgbClr val="0070C0"/>
                </a:solidFill>
              </a:endParaRPr>
            </a:p>
          </p:txBody>
        </p:sp>
        <p:pic>
          <p:nvPicPr>
            <p:cNvPr id="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4 CuadroTexto"/>
          <p:cNvSpPr txBox="1"/>
          <p:nvPr/>
        </p:nvSpPr>
        <p:spPr>
          <a:xfrm>
            <a:off x="1547664" y="2564904"/>
            <a:ext cx="6840760" cy="461665"/>
          </a:xfrm>
          <a:prstGeom prst="rect">
            <a:avLst/>
          </a:prstGeom>
          <a:noFill/>
        </p:spPr>
        <p:txBody>
          <a:bodyPr wrap="square" rtlCol="0">
            <a:spAutoFit/>
          </a:bodyPr>
          <a:lstStyle/>
          <a:p>
            <a:r>
              <a:rPr lang="es-ES_tradnl" sz="2400" b="1" dirty="0" smtClean="0"/>
              <a:t>CONSIDERATIONS FOR SOLAR OPTIMISATION</a:t>
            </a:r>
            <a:endParaRPr lang="en-GB" sz="2400" b="1" dirty="0"/>
          </a:p>
        </p:txBody>
      </p:sp>
      <p:grpSp>
        <p:nvGrpSpPr>
          <p:cNvPr id="3" name="Group 3"/>
          <p:cNvGrpSpPr/>
          <p:nvPr/>
        </p:nvGrpSpPr>
        <p:grpSpPr>
          <a:xfrm>
            <a:off x="1149" y="66530"/>
            <a:ext cx="9035406" cy="683568"/>
            <a:chOff x="1149" y="66530"/>
            <a:chExt cx="9035406" cy="683568"/>
          </a:xfrm>
        </p:grpSpPr>
        <p:pic>
          <p:nvPicPr>
            <p:cNvPr id="4"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SOLAR ORIENTATION</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4 CuadroTexto"/>
          <p:cNvSpPr txBox="1"/>
          <p:nvPr/>
        </p:nvSpPr>
        <p:spPr>
          <a:xfrm>
            <a:off x="539552" y="1484784"/>
            <a:ext cx="6840760" cy="2554545"/>
          </a:xfrm>
          <a:prstGeom prst="rect">
            <a:avLst/>
          </a:prstGeom>
          <a:noFill/>
        </p:spPr>
        <p:txBody>
          <a:bodyPr wrap="square" rtlCol="0">
            <a:spAutoFit/>
          </a:bodyPr>
          <a:lstStyle/>
          <a:p>
            <a:r>
              <a:rPr lang="es-ES_tradnl" sz="2000" b="1" dirty="0" err="1" smtClean="0"/>
              <a:t>Best</a:t>
            </a:r>
            <a:r>
              <a:rPr lang="es-ES_tradnl" sz="2000" b="1" dirty="0" smtClean="0"/>
              <a:t> </a:t>
            </a:r>
            <a:r>
              <a:rPr lang="es-ES_tradnl" sz="2000" b="1" dirty="0" err="1" smtClean="0"/>
              <a:t>orientation</a:t>
            </a:r>
            <a:r>
              <a:rPr lang="es-ES_tradnl" sz="2000" b="1" dirty="0" smtClean="0"/>
              <a:t> </a:t>
            </a:r>
            <a:r>
              <a:rPr lang="es-ES_tradnl" sz="2000" b="1" dirty="0" err="1" smtClean="0"/>
              <a:t>will</a:t>
            </a:r>
            <a:r>
              <a:rPr lang="es-ES_tradnl" sz="2000" b="1" dirty="0" smtClean="0"/>
              <a:t> </a:t>
            </a:r>
            <a:r>
              <a:rPr lang="es-ES_tradnl" sz="2000" b="1" dirty="0" err="1" smtClean="0"/>
              <a:t>depend</a:t>
            </a:r>
            <a:r>
              <a:rPr lang="es-ES_tradnl" sz="2000" b="1" dirty="0" smtClean="0"/>
              <a:t> </a:t>
            </a:r>
            <a:r>
              <a:rPr lang="es-ES_tradnl" sz="2000" b="1" dirty="0" err="1" smtClean="0"/>
              <a:t>on</a:t>
            </a:r>
            <a:r>
              <a:rPr lang="es-ES_tradnl" sz="2000" b="1" dirty="0" smtClean="0"/>
              <a:t> </a:t>
            </a:r>
            <a:r>
              <a:rPr lang="es-ES_tradnl" sz="2000" b="1" dirty="0" err="1" smtClean="0"/>
              <a:t>where</a:t>
            </a:r>
            <a:r>
              <a:rPr lang="es-ES_tradnl" sz="2000" b="1" dirty="0" smtClean="0"/>
              <a:t> </a:t>
            </a:r>
            <a:r>
              <a:rPr lang="es-ES_tradnl" sz="2000" b="1" dirty="0" err="1" smtClean="0"/>
              <a:t>you</a:t>
            </a:r>
            <a:r>
              <a:rPr lang="es-ES_tradnl" sz="2000" b="1" dirty="0" smtClean="0"/>
              <a:t> are </a:t>
            </a:r>
            <a:r>
              <a:rPr lang="es-ES_tradnl" sz="2000" b="1" dirty="0" err="1" smtClean="0"/>
              <a:t>building</a:t>
            </a:r>
            <a:endParaRPr lang="es-ES_tradnl" sz="2000" b="1" dirty="0" smtClean="0"/>
          </a:p>
          <a:p>
            <a:endParaRPr lang="es-ES_tradnl" sz="2000" b="1" dirty="0" smtClean="0"/>
          </a:p>
          <a:p>
            <a:r>
              <a:rPr lang="es-ES_tradnl" sz="2000" b="1" dirty="0" smtClean="0"/>
              <a:t>In </a:t>
            </a:r>
            <a:r>
              <a:rPr lang="es-ES_tradnl" sz="2000" b="1" dirty="0" err="1" smtClean="0"/>
              <a:t>the</a:t>
            </a:r>
            <a:r>
              <a:rPr lang="es-ES_tradnl" sz="2000" b="1" dirty="0" smtClean="0"/>
              <a:t> UK:</a:t>
            </a:r>
          </a:p>
          <a:p>
            <a:pPr>
              <a:buFontTx/>
              <a:buChar char="-"/>
            </a:pPr>
            <a:r>
              <a:rPr lang="es-ES_tradnl" sz="2000" b="1" dirty="0" err="1" smtClean="0"/>
              <a:t>Best</a:t>
            </a:r>
            <a:r>
              <a:rPr lang="es-ES_tradnl" sz="2000" b="1" dirty="0" smtClean="0"/>
              <a:t> solar </a:t>
            </a:r>
            <a:r>
              <a:rPr lang="es-ES_tradnl" sz="2000" b="1" dirty="0" err="1" smtClean="0"/>
              <a:t>gains</a:t>
            </a:r>
            <a:r>
              <a:rPr lang="es-ES_tradnl" sz="2000" b="1" dirty="0" smtClean="0"/>
              <a:t> </a:t>
            </a:r>
            <a:r>
              <a:rPr lang="es-ES_tradnl" sz="2000" b="1" dirty="0" err="1" smtClean="0"/>
              <a:t>to</a:t>
            </a:r>
            <a:r>
              <a:rPr lang="es-ES_tradnl" sz="2000" b="1" dirty="0" smtClean="0"/>
              <a:t> </a:t>
            </a:r>
            <a:r>
              <a:rPr lang="es-ES_tradnl" sz="2000" b="1" dirty="0" err="1" smtClean="0"/>
              <a:t>the</a:t>
            </a:r>
            <a:r>
              <a:rPr lang="es-ES_tradnl" sz="2000" b="1" dirty="0" smtClean="0"/>
              <a:t> South </a:t>
            </a:r>
          </a:p>
          <a:p>
            <a:pPr>
              <a:buFontTx/>
              <a:buChar char="-"/>
            </a:pPr>
            <a:r>
              <a:rPr lang="es-ES_tradnl" sz="2000" b="1" dirty="0" smtClean="0"/>
              <a:t>Capture </a:t>
            </a:r>
            <a:r>
              <a:rPr lang="es-ES_tradnl" sz="2000" b="1" dirty="0" err="1" smtClean="0"/>
              <a:t>predominant</a:t>
            </a:r>
            <a:r>
              <a:rPr lang="es-ES_tradnl" sz="2000" b="1" dirty="0" smtClean="0"/>
              <a:t> </a:t>
            </a:r>
            <a:r>
              <a:rPr lang="es-ES_tradnl" sz="2000" b="1" dirty="0" err="1" smtClean="0"/>
              <a:t>breezes</a:t>
            </a:r>
            <a:r>
              <a:rPr lang="es-ES_tradnl" sz="2000" b="1" dirty="0" smtClean="0"/>
              <a:t> (Swansea </a:t>
            </a:r>
            <a:r>
              <a:rPr lang="es-ES_tradnl" sz="2000" b="1" dirty="0" err="1" smtClean="0"/>
              <a:t>best</a:t>
            </a:r>
            <a:r>
              <a:rPr lang="es-ES_tradnl" sz="2000" b="1" dirty="0" smtClean="0"/>
              <a:t> South-West)</a:t>
            </a:r>
          </a:p>
          <a:p>
            <a:pPr>
              <a:buFontTx/>
              <a:buChar char="-"/>
            </a:pPr>
            <a:r>
              <a:rPr lang="es-ES_tradnl" sz="2000" b="1" dirty="0" err="1" smtClean="0"/>
              <a:t>Main</a:t>
            </a:r>
            <a:r>
              <a:rPr lang="es-ES_tradnl" sz="2000" b="1" dirty="0" smtClean="0"/>
              <a:t> living </a:t>
            </a:r>
            <a:r>
              <a:rPr lang="es-ES_tradnl" sz="2000" b="1" dirty="0" err="1" smtClean="0"/>
              <a:t>spaces</a:t>
            </a:r>
            <a:r>
              <a:rPr lang="es-ES_tradnl" sz="2000" b="1" dirty="0" smtClean="0"/>
              <a:t> </a:t>
            </a:r>
            <a:r>
              <a:rPr lang="es-ES_tradnl" sz="2000" b="1" dirty="0" err="1" smtClean="0"/>
              <a:t>to</a:t>
            </a:r>
            <a:r>
              <a:rPr lang="es-ES_tradnl" sz="2000" b="1" dirty="0" smtClean="0"/>
              <a:t> </a:t>
            </a:r>
            <a:r>
              <a:rPr lang="es-ES_tradnl" sz="2000" b="1" dirty="0" err="1" smtClean="0"/>
              <a:t>the</a:t>
            </a:r>
            <a:r>
              <a:rPr lang="es-ES_tradnl" sz="2000" b="1" dirty="0" smtClean="0"/>
              <a:t> South, </a:t>
            </a:r>
            <a:r>
              <a:rPr lang="es-ES_tradnl" sz="2000" b="1" dirty="0" err="1" smtClean="0"/>
              <a:t>bedrooms</a:t>
            </a:r>
            <a:r>
              <a:rPr lang="es-ES_tradnl" sz="2000" b="1" dirty="0" smtClean="0"/>
              <a:t> </a:t>
            </a:r>
            <a:r>
              <a:rPr lang="es-ES_tradnl" sz="2000" b="1" dirty="0" err="1" smtClean="0"/>
              <a:t>to</a:t>
            </a:r>
            <a:r>
              <a:rPr lang="es-ES_tradnl" sz="2000" b="1" dirty="0" smtClean="0"/>
              <a:t> </a:t>
            </a:r>
            <a:r>
              <a:rPr lang="es-ES_tradnl" sz="2000" b="1" dirty="0" err="1" smtClean="0"/>
              <a:t>the</a:t>
            </a:r>
            <a:r>
              <a:rPr lang="es-ES_tradnl" sz="2000" b="1" dirty="0" smtClean="0"/>
              <a:t> North</a:t>
            </a:r>
          </a:p>
          <a:p>
            <a:pPr>
              <a:buFontTx/>
              <a:buChar char="-"/>
            </a:pPr>
            <a:r>
              <a:rPr lang="es-ES_tradnl" sz="2000" b="1" dirty="0" err="1" smtClean="0"/>
              <a:t>Bigger</a:t>
            </a:r>
            <a:r>
              <a:rPr lang="es-ES_tradnl" sz="2000" b="1" dirty="0" smtClean="0"/>
              <a:t> </a:t>
            </a:r>
            <a:r>
              <a:rPr lang="es-ES_tradnl" sz="2000" b="1" dirty="0" err="1" smtClean="0"/>
              <a:t>glazing</a:t>
            </a:r>
            <a:r>
              <a:rPr lang="es-ES_tradnl" sz="2000" b="1" dirty="0" smtClean="0"/>
              <a:t> </a:t>
            </a:r>
            <a:r>
              <a:rPr lang="es-ES_tradnl" sz="2000" b="1" dirty="0" err="1" smtClean="0"/>
              <a:t>to</a:t>
            </a:r>
            <a:r>
              <a:rPr lang="es-ES_tradnl" sz="2000" b="1" dirty="0" smtClean="0"/>
              <a:t> </a:t>
            </a:r>
            <a:r>
              <a:rPr lang="es-ES_tradnl" sz="2000" b="1" dirty="0" err="1" smtClean="0"/>
              <a:t>the</a:t>
            </a:r>
            <a:r>
              <a:rPr lang="es-ES_tradnl" sz="2000" b="1" dirty="0" smtClean="0"/>
              <a:t> South </a:t>
            </a:r>
          </a:p>
          <a:p>
            <a:pPr>
              <a:buFontTx/>
              <a:buChar char="-"/>
            </a:pPr>
            <a:r>
              <a:rPr lang="es-ES_tradnl" sz="2000" b="1" dirty="0" err="1" smtClean="0"/>
              <a:t>Glazing</a:t>
            </a:r>
            <a:r>
              <a:rPr lang="es-ES_tradnl" sz="2000" b="1" dirty="0" smtClean="0"/>
              <a:t> </a:t>
            </a:r>
            <a:r>
              <a:rPr lang="es-ES_tradnl" sz="2000" b="1" dirty="0" err="1" smtClean="0"/>
              <a:t>reduction</a:t>
            </a:r>
            <a:r>
              <a:rPr lang="es-ES_tradnl" sz="2000" b="1" dirty="0" smtClean="0"/>
              <a:t> in </a:t>
            </a:r>
            <a:r>
              <a:rPr lang="es-ES_tradnl" sz="2000" b="1" dirty="0" err="1" smtClean="0"/>
              <a:t>other</a:t>
            </a:r>
            <a:r>
              <a:rPr lang="es-ES_tradnl" sz="2000" b="1" dirty="0" smtClean="0"/>
              <a:t> </a:t>
            </a:r>
            <a:r>
              <a:rPr lang="es-ES_tradnl" sz="2000" b="1" dirty="0" err="1" smtClean="0"/>
              <a:t>sides</a:t>
            </a:r>
            <a:endParaRPr lang="en-GB" sz="2000" b="1" dirty="0"/>
          </a:p>
        </p:txBody>
      </p:sp>
      <p:pic>
        <p:nvPicPr>
          <p:cNvPr id="6" name="5 Imagen" descr="PD-Orientation-SpaceFreeOfMajorObstructions-01_fmt.png"/>
          <p:cNvPicPr>
            <a:picLocks noChangeAspect="1"/>
          </p:cNvPicPr>
          <p:nvPr/>
        </p:nvPicPr>
        <p:blipFill>
          <a:blip r:embed="rId2" cstate="print"/>
          <a:srcRect l="1961" t="2594" r="1961" b="1442"/>
          <a:stretch>
            <a:fillRect/>
          </a:stretch>
        </p:blipFill>
        <p:spPr>
          <a:xfrm>
            <a:off x="1331640" y="3933056"/>
            <a:ext cx="3528392" cy="2664296"/>
          </a:xfrm>
          <a:prstGeom prst="rect">
            <a:avLst/>
          </a:prstGeom>
        </p:spPr>
      </p:pic>
      <p:sp>
        <p:nvSpPr>
          <p:cNvPr id="7" name="6 Rectángulo"/>
          <p:cNvSpPr/>
          <p:nvPr/>
        </p:nvSpPr>
        <p:spPr>
          <a:xfrm>
            <a:off x="5868144" y="4005064"/>
            <a:ext cx="2160240" cy="576064"/>
          </a:xfrm>
          <a:prstGeom prst="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ES_tradnl" dirty="0" smtClean="0"/>
              <a:t>SLEEPING</a:t>
            </a:r>
            <a:endParaRPr lang="en-GB" dirty="0"/>
          </a:p>
        </p:txBody>
      </p:sp>
      <p:sp>
        <p:nvSpPr>
          <p:cNvPr id="8" name="7 Rectángulo"/>
          <p:cNvSpPr/>
          <p:nvPr/>
        </p:nvSpPr>
        <p:spPr>
          <a:xfrm>
            <a:off x="5868144" y="4581128"/>
            <a:ext cx="2160240" cy="576064"/>
          </a:xfrm>
          <a:prstGeom prst="rect">
            <a:avLst/>
          </a:prstGeom>
          <a:solidFill>
            <a:schemeClr val="accent6"/>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ES_tradnl" dirty="0" smtClean="0"/>
              <a:t>LIVING</a:t>
            </a:r>
            <a:endParaRPr lang="en-GB" dirty="0"/>
          </a:p>
        </p:txBody>
      </p:sp>
      <p:sp>
        <p:nvSpPr>
          <p:cNvPr id="9" name="8 Flecha derecha"/>
          <p:cNvSpPr/>
          <p:nvPr/>
        </p:nvSpPr>
        <p:spPr>
          <a:xfrm>
            <a:off x="6804248" y="5517232"/>
            <a:ext cx="216024" cy="360040"/>
          </a:xfrm>
          <a:prstGeom prst="rightArrow">
            <a:avLst/>
          </a:prstGeom>
          <a:scene3d>
            <a:camera prst="orthographicFront">
              <a:rot lat="0" lon="0" rev="54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9 CuadroTexto"/>
          <p:cNvSpPr txBox="1"/>
          <p:nvPr/>
        </p:nvSpPr>
        <p:spPr>
          <a:xfrm>
            <a:off x="6516216" y="5949280"/>
            <a:ext cx="864096" cy="369332"/>
          </a:xfrm>
          <a:prstGeom prst="rect">
            <a:avLst/>
          </a:prstGeom>
          <a:noFill/>
        </p:spPr>
        <p:txBody>
          <a:bodyPr wrap="square" rtlCol="0">
            <a:spAutoFit/>
          </a:bodyPr>
          <a:lstStyle/>
          <a:p>
            <a:r>
              <a:rPr lang="es-ES_tradnl" b="1" dirty="0" smtClean="0"/>
              <a:t>SOUTH</a:t>
            </a:r>
            <a:endParaRPr lang="en-GB" b="1" dirty="0"/>
          </a:p>
        </p:txBody>
      </p:sp>
      <p:sp>
        <p:nvSpPr>
          <p:cNvPr id="11" name="10 CuadroTexto"/>
          <p:cNvSpPr txBox="1"/>
          <p:nvPr/>
        </p:nvSpPr>
        <p:spPr>
          <a:xfrm>
            <a:off x="1259632" y="5805264"/>
            <a:ext cx="360040" cy="461665"/>
          </a:xfrm>
          <a:prstGeom prst="rect">
            <a:avLst/>
          </a:prstGeom>
          <a:solidFill>
            <a:schemeClr val="bg1"/>
          </a:solidFill>
        </p:spPr>
        <p:txBody>
          <a:bodyPr wrap="square" rtlCol="0">
            <a:spAutoFit/>
          </a:bodyPr>
          <a:lstStyle/>
          <a:p>
            <a:r>
              <a:rPr lang="es-ES_tradnl" sz="2400" b="1" dirty="0" smtClean="0"/>
              <a:t>s</a:t>
            </a:r>
            <a:endParaRPr lang="en-GB" sz="2400" b="1" dirty="0"/>
          </a:p>
        </p:txBody>
      </p:sp>
      <p:grpSp>
        <p:nvGrpSpPr>
          <p:cNvPr id="12" name="Group 3"/>
          <p:cNvGrpSpPr/>
          <p:nvPr/>
        </p:nvGrpSpPr>
        <p:grpSpPr>
          <a:xfrm>
            <a:off x="1149" y="66530"/>
            <a:ext cx="9035406" cy="683568"/>
            <a:chOff x="1149" y="66530"/>
            <a:chExt cx="9035406" cy="683568"/>
          </a:xfrm>
        </p:grpSpPr>
        <p:pic>
          <p:nvPicPr>
            <p:cNvPr id="13" name="Picture 1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5"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SOLAR ORIENTATION</a:t>
              </a:r>
              <a:endParaRPr lang="en-GB" sz="1400" b="1" dirty="0">
                <a:solidFill>
                  <a:srgbClr val="0070C0"/>
                </a:solidFill>
              </a:endParaRPr>
            </a:p>
          </p:txBody>
        </p:sp>
        <p:pic>
          <p:nvPicPr>
            <p:cNvPr id="16"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4 CuadroTexto"/>
          <p:cNvSpPr txBox="1"/>
          <p:nvPr/>
        </p:nvSpPr>
        <p:spPr>
          <a:xfrm>
            <a:off x="539552" y="980728"/>
            <a:ext cx="6840760" cy="400110"/>
          </a:xfrm>
          <a:prstGeom prst="rect">
            <a:avLst/>
          </a:prstGeom>
          <a:noFill/>
        </p:spPr>
        <p:txBody>
          <a:bodyPr wrap="square" rtlCol="0">
            <a:spAutoFit/>
          </a:bodyPr>
          <a:lstStyle/>
          <a:p>
            <a:r>
              <a:rPr lang="es-ES_tradnl" sz="2000" b="1" dirty="0" smtClean="0"/>
              <a:t>Solar </a:t>
            </a:r>
            <a:r>
              <a:rPr lang="es-ES_tradnl" sz="2000" b="1" dirty="0" err="1" smtClean="0"/>
              <a:t>protection</a:t>
            </a:r>
            <a:endParaRPr lang="en-GB" sz="2000" b="1" dirty="0"/>
          </a:p>
        </p:txBody>
      </p:sp>
      <p:pic>
        <p:nvPicPr>
          <p:cNvPr id="12" name="Picture 4" descr="Pag03_16"/>
          <p:cNvPicPr>
            <a:picLocks noChangeAspect="1" noChangeArrowheads="1"/>
          </p:cNvPicPr>
          <p:nvPr/>
        </p:nvPicPr>
        <p:blipFill>
          <a:blip r:embed="rId2" cstate="print"/>
          <a:srcRect/>
          <a:stretch>
            <a:fillRect/>
          </a:stretch>
        </p:blipFill>
        <p:spPr bwMode="auto">
          <a:xfrm>
            <a:off x="827584" y="2420888"/>
            <a:ext cx="7276199" cy="3456384"/>
          </a:xfrm>
          <a:prstGeom prst="rect">
            <a:avLst/>
          </a:prstGeom>
          <a:noFill/>
          <a:ln w="9525">
            <a:noFill/>
            <a:miter lim="800000"/>
            <a:headEnd/>
            <a:tailEnd/>
          </a:ln>
        </p:spPr>
      </p:pic>
      <p:sp>
        <p:nvSpPr>
          <p:cNvPr id="13" name="12 CuadroTexto"/>
          <p:cNvSpPr txBox="1"/>
          <p:nvPr/>
        </p:nvSpPr>
        <p:spPr>
          <a:xfrm>
            <a:off x="2051720" y="5949280"/>
            <a:ext cx="1440160" cy="461665"/>
          </a:xfrm>
          <a:prstGeom prst="rect">
            <a:avLst/>
          </a:prstGeom>
          <a:noFill/>
        </p:spPr>
        <p:txBody>
          <a:bodyPr wrap="square" rtlCol="0">
            <a:spAutoFit/>
          </a:bodyPr>
          <a:lstStyle/>
          <a:p>
            <a:r>
              <a:rPr lang="es-ES_tradnl" sz="2400" b="1" dirty="0" smtClean="0"/>
              <a:t>WINTER</a:t>
            </a:r>
            <a:endParaRPr lang="en-GB" sz="2400" b="1" dirty="0"/>
          </a:p>
        </p:txBody>
      </p:sp>
      <p:sp>
        <p:nvSpPr>
          <p:cNvPr id="14" name="13 CuadroTexto"/>
          <p:cNvSpPr txBox="1"/>
          <p:nvPr/>
        </p:nvSpPr>
        <p:spPr>
          <a:xfrm>
            <a:off x="5508104" y="5949280"/>
            <a:ext cx="1440160" cy="461665"/>
          </a:xfrm>
          <a:prstGeom prst="rect">
            <a:avLst/>
          </a:prstGeom>
          <a:noFill/>
        </p:spPr>
        <p:txBody>
          <a:bodyPr wrap="square" rtlCol="0">
            <a:spAutoFit/>
          </a:bodyPr>
          <a:lstStyle/>
          <a:p>
            <a:r>
              <a:rPr lang="es-ES_tradnl" sz="2400" b="1" dirty="0" smtClean="0"/>
              <a:t>SUMMER</a:t>
            </a:r>
            <a:endParaRPr lang="en-GB" sz="2400" b="1" dirty="0"/>
          </a:p>
        </p:txBody>
      </p:sp>
      <p:grpSp>
        <p:nvGrpSpPr>
          <p:cNvPr id="6" name="Group 3"/>
          <p:cNvGrpSpPr/>
          <p:nvPr/>
        </p:nvGrpSpPr>
        <p:grpSpPr>
          <a:xfrm>
            <a:off x="1149" y="66530"/>
            <a:ext cx="9035406" cy="683568"/>
            <a:chOff x="1149" y="66530"/>
            <a:chExt cx="9035406" cy="683568"/>
          </a:xfrm>
        </p:grpSpPr>
        <p:pic>
          <p:nvPicPr>
            <p:cNvPr id="7"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9"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SOLAR ORIENTATION</a:t>
              </a:r>
              <a:endParaRPr lang="en-GB" sz="1400" b="1" dirty="0">
                <a:solidFill>
                  <a:srgbClr val="0070C0"/>
                </a:solidFill>
              </a:endParaRPr>
            </a:p>
          </p:txBody>
        </p:sp>
        <p:pic>
          <p:nvPicPr>
            <p:cNvPr id="10"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8306" name="Picture 2" descr="http://2.bp.blogspot.com/_6Svmje9orY4/TPe2M6kLyVI/AAAAAAAAABY/4ID1SSEucHQ/s1600/11273956884332b1687b537.PNG"/>
          <p:cNvPicPr>
            <a:picLocks noChangeAspect="1" noChangeArrowheads="1"/>
          </p:cNvPicPr>
          <p:nvPr/>
        </p:nvPicPr>
        <p:blipFill>
          <a:blip r:embed="rId2" cstate="print"/>
          <a:srcRect/>
          <a:stretch>
            <a:fillRect/>
          </a:stretch>
        </p:blipFill>
        <p:spPr bwMode="auto">
          <a:xfrm>
            <a:off x="323528" y="2060848"/>
            <a:ext cx="4859164" cy="3744416"/>
          </a:xfrm>
          <a:prstGeom prst="rect">
            <a:avLst/>
          </a:prstGeom>
          <a:noFill/>
        </p:spPr>
      </p:pic>
      <p:pic>
        <p:nvPicPr>
          <p:cNvPr id="11" name="Picture 5" descr="Pag03_14"/>
          <p:cNvPicPr>
            <a:picLocks noChangeAspect="1" noChangeArrowheads="1"/>
          </p:cNvPicPr>
          <p:nvPr/>
        </p:nvPicPr>
        <p:blipFill>
          <a:blip r:embed="rId3" cstate="print"/>
          <a:srcRect/>
          <a:stretch>
            <a:fillRect/>
          </a:stretch>
        </p:blipFill>
        <p:spPr bwMode="auto">
          <a:xfrm>
            <a:off x="4067944" y="1196752"/>
            <a:ext cx="4766742" cy="5184576"/>
          </a:xfrm>
          <a:prstGeom prst="rect">
            <a:avLst/>
          </a:prstGeom>
          <a:noFill/>
          <a:ln w="9525">
            <a:noFill/>
            <a:miter lim="800000"/>
            <a:headEnd/>
            <a:tailEnd/>
          </a:ln>
        </p:spPr>
      </p:pic>
      <p:sp>
        <p:nvSpPr>
          <p:cNvPr id="13" name="12 CuadroTexto"/>
          <p:cNvSpPr txBox="1"/>
          <p:nvPr/>
        </p:nvSpPr>
        <p:spPr>
          <a:xfrm>
            <a:off x="539552" y="980728"/>
            <a:ext cx="6840760" cy="400110"/>
          </a:xfrm>
          <a:prstGeom prst="rect">
            <a:avLst/>
          </a:prstGeom>
          <a:noFill/>
        </p:spPr>
        <p:txBody>
          <a:bodyPr wrap="square" rtlCol="0">
            <a:spAutoFit/>
          </a:bodyPr>
          <a:lstStyle/>
          <a:p>
            <a:r>
              <a:rPr lang="es-ES_tradnl" sz="2000" b="1" dirty="0" smtClean="0"/>
              <a:t>Solar </a:t>
            </a:r>
            <a:r>
              <a:rPr lang="es-ES_tradnl" sz="2000" b="1" dirty="0" err="1" smtClean="0"/>
              <a:t>protection</a:t>
            </a:r>
            <a:endParaRPr lang="en-GB" sz="2000" b="1" dirty="0"/>
          </a:p>
        </p:txBody>
      </p:sp>
      <p:sp>
        <p:nvSpPr>
          <p:cNvPr id="14" name="13 CuadroTexto"/>
          <p:cNvSpPr txBox="1"/>
          <p:nvPr/>
        </p:nvSpPr>
        <p:spPr>
          <a:xfrm>
            <a:off x="1907704" y="2132856"/>
            <a:ext cx="1944216" cy="461665"/>
          </a:xfrm>
          <a:prstGeom prst="rect">
            <a:avLst/>
          </a:prstGeom>
          <a:solidFill>
            <a:schemeClr val="bg1"/>
          </a:solidFill>
        </p:spPr>
        <p:txBody>
          <a:bodyPr wrap="square" rtlCol="0">
            <a:spAutoFit/>
          </a:bodyPr>
          <a:lstStyle/>
          <a:p>
            <a:r>
              <a:rPr lang="es-ES_tradnl" sz="2400" b="1" dirty="0" smtClean="0"/>
              <a:t>SUMMER</a:t>
            </a:r>
            <a:endParaRPr lang="en-GB" sz="2400" b="1" dirty="0"/>
          </a:p>
        </p:txBody>
      </p:sp>
      <p:sp>
        <p:nvSpPr>
          <p:cNvPr id="15" name="14 CuadroTexto"/>
          <p:cNvSpPr txBox="1"/>
          <p:nvPr/>
        </p:nvSpPr>
        <p:spPr>
          <a:xfrm>
            <a:off x="0" y="3645024"/>
            <a:ext cx="1944216" cy="461665"/>
          </a:xfrm>
          <a:prstGeom prst="rect">
            <a:avLst/>
          </a:prstGeom>
          <a:solidFill>
            <a:schemeClr val="bg1"/>
          </a:solidFill>
        </p:spPr>
        <p:txBody>
          <a:bodyPr wrap="square" rtlCol="0">
            <a:spAutoFit/>
          </a:bodyPr>
          <a:lstStyle/>
          <a:p>
            <a:pPr algn="ctr"/>
            <a:r>
              <a:rPr lang="es-ES_tradnl" sz="2400" b="1" dirty="0" smtClean="0"/>
              <a:t>WINTER</a:t>
            </a:r>
            <a:endParaRPr lang="en-GB" sz="2400" b="1" dirty="0"/>
          </a:p>
        </p:txBody>
      </p:sp>
      <p:sp>
        <p:nvSpPr>
          <p:cNvPr id="16" name="15 CuadroTexto"/>
          <p:cNvSpPr txBox="1"/>
          <p:nvPr/>
        </p:nvSpPr>
        <p:spPr>
          <a:xfrm>
            <a:off x="611560" y="6093296"/>
            <a:ext cx="5256584" cy="400110"/>
          </a:xfrm>
          <a:prstGeom prst="rect">
            <a:avLst/>
          </a:prstGeom>
          <a:noFill/>
        </p:spPr>
        <p:txBody>
          <a:bodyPr wrap="square" rtlCol="0">
            <a:spAutoFit/>
          </a:bodyPr>
          <a:lstStyle/>
          <a:p>
            <a:r>
              <a:rPr lang="es-ES_tradnl" sz="2000" b="1" dirty="0" err="1" smtClean="0">
                <a:solidFill>
                  <a:schemeClr val="tx2"/>
                </a:solidFill>
              </a:rPr>
              <a:t>Eaves</a:t>
            </a:r>
            <a:r>
              <a:rPr lang="es-ES_tradnl" sz="2000" b="1" dirty="0" smtClean="0">
                <a:solidFill>
                  <a:schemeClr val="tx2"/>
                </a:solidFill>
              </a:rPr>
              <a:t> and </a:t>
            </a:r>
            <a:r>
              <a:rPr lang="es-ES_tradnl" sz="2000" b="1" dirty="0" err="1" smtClean="0">
                <a:solidFill>
                  <a:schemeClr val="tx2"/>
                </a:solidFill>
              </a:rPr>
              <a:t>sunshade</a:t>
            </a:r>
            <a:r>
              <a:rPr lang="es-ES_tradnl" sz="2000" b="1" dirty="0" smtClean="0">
                <a:solidFill>
                  <a:schemeClr val="tx2"/>
                </a:solidFill>
              </a:rPr>
              <a:t> </a:t>
            </a:r>
            <a:r>
              <a:rPr lang="es-ES_tradnl" sz="2000" b="1" dirty="0" err="1" smtClean="0">
                <a:solidFill>
                  <a:schemeClr val="tx2"/>
                </a:solidFill>
              </a:rPr>
              <a:t>elements</a:t>
            </a:r>
            <a:r>
              <a:rPr lang="es-ES_tradnl" sz="2000" b="1" dirty="0" smtClean="0">
                <a:solidFill>
                  <a:schemeClr val="tx2"/>
                </a:solidFill>
              </a:rPr>
              <a:t> in </a:t>
            </a:r>
            <a:r>
              <a:rPr lang="es-ES_tradnl" sz="2000" b="1" dirty="0" err="1" smtClean="0">
                <a:solidFill>
                  <a:schemeClr val="tx2"/>
                </a:solidFill>
              </a:rPr>
              <a:t>facade</a:t>
            </a:r>
            <a:endParaRPr lang="en-GB" sz="2000" b="1" dirty="0">
              <a:solidFill>
                <a:schemeClr val="tx2"/>
              </a:solidFill>
            </a:endParaRPr>
          </a:p>
        </p:txBody>
      </p:sp>
      <p:grpSp>
        <p:nvGrpSpPr>
          <p:cNvPr id="8" name="Group 3"/>
          <p:cNvGrpSpPr/>
          <p:nvPr/>
        </p:nvGrpSpPr>
        <p:grpSpPr>
          <a:xfrm>
            <a:off x="1149" y="66530"/>
            <a:ext cx="9035406" cy="683568"/>
            <a:chOff x="1149" y="66530"/>
            <a:chExt cx="9035406" cy="683568"/>
          </a:xfrm>
        </p:grpSpPr>
        <p:pic>
          <p:nvPicPr>
            <p:cNvPr id="9" name="Picture 8"/>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2"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SOLAR ORIENTATION</a:t>
              </a:r>
              <a:endParaRPr lang="en-GB" sz="1400" b="1" dirty="0">
                <a:solidFill>
                  <a:srgbClr val="0070C0"/>
                </a:solidFill>
              </a:endParaRPr>
            </a:p>
          </p:txBody>
        </p:sp>
        <p:pic>
          <p:nvPicPr>
            <p:cNvPr id="17"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Marcador de contenido 3" descr="20071185.JPG"/>
          <p:cNvPicPr>
            <a:picLocks noChangeAspect="1"/>
          </p:cNvPicPr>
          <p:nvPr/>
        </p:nvPicPr>
        <p:blipFill>
          <a:blip r:embed="rId2" cstate="print"/>
          <a:srcRect l="384" r="12563"/>
          <a:stretch>
            <a:fillRect/>
          </a:stretch>
        </p:blipFill>
        <p:spPr>
          <a:xfrm>
            <a:off x="539552" y="1700808"/>
            <a:ext cx="5400600" cy="4652050"/>
          </a:xfrm>
          <a:prstGeom prst="rect">
            <a:avLst/>
          </a:prstGeom>
        </p:spPr>
      </p:pic>
      <p:sp>
        <p:nvSpPr>
          <p:cNvPr id="12" name="11 CuadroTexto"/>
          <p:cNvSpPr txBox="1"/>
          <p:nvPr/>
        </p:nvSpPr>
        <p:spPr>
          <a:xfrm>
            <a:off x="539552" y="980728"/>
            <a:ext cx="6840760" cy="400110"/>
          </a:xfrm>
          <a:prstGeom prst="rect">
            <a:avLst/>
          </a:prstGeom>
          <a:noFill/>
        </p:spPr>
        <p:txBody>
          <a:bodyPr wrap="square" rtlCol="0">
            <a:spAutoFit/>
          </a:bodyPr>
          <a:lstStyle/>
          <a:p>
            <a:r>
              <a:rPr lang="es-ES_tradnl" sz="2000" b="1" dirty="0" smtClean="0"/>
              <a:t>Solar </a:t>
            </a:r>
            <a:r>
              <a:rPr lang="es-ES_tradnl" sz="2000" b="1" dirty="0" err="1" smtClean="0"/>
              <a:t>protection</a:t>
            </a:r>
            <a:endParaRPr lang="en-GB" sz="2000" b="1" dirty="0"/>
          </a:p>
        </p:txBody>
      </p:sp>
      <p:grpSp>
        <p:nvGrpSpPr>
          <p:cNvPr id="22" name="21 Grupo"/>
          <p:cNvGrpSpPr/>
          <p:nvPr/>
        </p:nvGrpSpPr>
        <p:grpSpPr>
          <a:xfrm>
            <a:off x="6156176" y="2708920"/>
            <a:ext cx="2160240" cy="2232248"/>
            <a:chOff x="6588224" y="2708920"/>
            <a:chExt cx="2160240" cy="2232248"/>
          </a:xfrm>
        </p:grpSpPr>
        <p:sp>
          <p:nvSpPr>
            <p:cNvPr id="13" name="12 Rectángulo"/>
            <p:cNvSpPr/>
            <p:nvPr/>
          </p:nvSpPr>
          <p:spPr>
            <a:xfrm>
              <a:off x="6588224" y="2780928"/>
              <a:ext cx="1008112"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13 Rectángulo"/>
            <p:cNvSpPr/>
            <p:nvPr/>
          </p:nvSpPr>
          <p:spPr>
            <a:xfrm>
              <a:off x="6732240" y="2996952"/>
              <a:ext cx="72008" cy="19442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14 Rectángulo"/>
            <p:cNvSpPr/>
            <p:nvPr/>
          </p:nvSpPr>
          <p:spPr>
            <a:xfrm>
              <a:off x="7596336" y="2780928"/>
              <a:ext cx="1080120" cy="7200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15 Franja diagonal"/>
            <p:cNvSpPr/>
            <p:nvPr/>
          </p:nvSpPr>
          <p:spPr>
            <a:xfrm>
              <a:off x="7740352" y="2708920"/>
              <a:ext cx="144016" cy="216024"/>
            </a:xfrm>
            <a:prstGeom prst="diagStripe">
              <a:avLst/>
            </a:prstGeom>
            <a:scene3d>
              <a:camera prst="orthographicFront">
                <a:rot lat="0" lon="0" rev="54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7" name="16 Franja diagonal"/>
            <p:cNvSpPr/>
            <p:nvPr/>
          </p:nvSpPr>
          <p:spPr>
            <a:xfrm>
              <a:off x="8028384" y="2708920"/>
              <a:ext cx="144016" cy="216024"/>
            </a:xfrm>
            <a:prstGeom prst="diagStripe">
              <a:avLst/>
            </a:prstGeom>
            <a:scene3d>
              <a:camera prst="orthographicFront">
                <a:rot lat="0" lon="0" rev="54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8" name="17 Franja diagonal"/>
            <p:cNvSpPr/>
            <p:nvPr/>
          </p:nvSpPr>
          <p:spPr>
            <a:xfrm>
              <a:off x="8316416" y="2708920"/>
              <a:ext cx="144016" cy="216024"/>
            </a:xfrm>
            <a:prstGeom prst="diagStripe">
              <a:avLst/>
            </a:prstGeom>
            <a:scene3d>
              <a:camera prst="orthographicFront">
                <a:rot lat="0" lon="0" rev="54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18 Franja diagonal"/>
            <p:cNvSpPr/>
            <p:nvPr/>
          </p:nvSpPr>
          <p:spPr>
            <a:xfrm>
              <a:off x="8604448" y="2708920"/>
              <a:ext cx="144016" cy="216024"/>
            </a:xfrm>
            <a:prstGeom prst="diagStripe">
              <a:avLst/>
            </a:prstGeom>
            <a:scene3d>
              <a:camera prst="orthographicFront">
                <a:rot lat="0" lon="0" rev="54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20" name="19 CuadroTexto"/>
          <p:cNvSpPr txBox="1"/>
          <p:nvPr/>
        </p:nvSpPr>
        <p:spPr>
          <a:xfrm>
            <a:off x="6660232" y="5013176"/>
            <a:ext cx="1152128" cy="369332"/>
          </a:xfrm>
          <a:prstGeom prst="rect">
            <a:avLst/>
          </a:prstGeom>
          <a:noFill/>
        </p:spPr>
        <p:txBody>
          <a:bodyPr wrap="square" rtlCol="0">
            <a:spAutoFit/>
          </a:bodyPr>
          <a:lstStyle/>
          <a:p>
            <a:r>
              <a:rPr lang="es-ES_tradnl" b="1" dirty="0" smtClean="0"/>
              <a:t>FACADE</a:t>
            </a:r>
            <a:endParaRPr lang="en-GB" b="1" dirty="0"/>
          </a:p>
        </p:txBody>
      </p:sp>
      <p:pic>
        <p:nvPicPr>
          <p:cNvPr id="23" name="22 Imagen" descr="sun.gif"/>
          <p:cNvPicPr>
            <a:picLocks noChangeAspect="1"/>
          </p:cNvPicPr>
          <p:nvPr/>
        </p:nvPicPr>
        <p:blipFill>
          <a:blip r:embed="rId3" cstate="print"/>
          <a:stretch>
            <a:fillRect/>
          </a:stretch>
        </p:blipFill>
        <p:spPr>
          <a:xfrm>
            <a:off x="8362181" y="1268760"/>
            <a:ext cx="781819" cy="781819"/>
          </a:xfrm>
          <a:prstGeom prst="rect">
            <a:avLst/>
          </a:prstGeom>
        </p:spPr>
      </p:pic>
      <p:cxnSp>
        <p:nvCxnSpPr>
          <p:cNvPr id="25" name="24 Conector recto de flecha"/>
          <p:cNvCxnSpPr/>
          <p:nvPr/>
        </p:nvCxnSpPr>
        <p:spPr>
          <a:xfrm flipH="1">
            <a:off x="8100392" y="2060848"/>
            <a:ext cx="432048" cy="57606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7" name="26 Conector recto de flecha"/>
          <p:cNvCxnSpPr/>
          <p:nvPr/>
        </p:nvCxnSpPr>
        <p:spPr>
          <a:xfrm flipH="1">
            <a:off x="6876256" y="2348880"/>
            <a:ext cx="2016224" cy="25202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9" name="28 Conector recto de flecha"/>
          <p:cNvCxnSpPr/>
          <p:nvPr/>
        </p:nvCxnSpPr>
        <p:spPr>
          <a:xfrm flipH="1">
            <a:off x="7524328" y="1844824"/>
            <a:ext cx="648072" cy="7920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30" name="29 CuadroTexto"/>
          <p:cNvSpPr txBox="1"/>
          <p:nvPr/>
        </p:nvSpPr>
        <p:spPr>
          <a:xfrm>
            <a:off x="6516216" y="3284984"/>
            <a:ext cx="864096" cy="369332"/>
          </a:xfrm>
          <a:prstGeom prst="rect">
            <a:avLst/>
          </a:prstGeom>
          <a:noFill/>
        </p:spPr>
        <p:txBody>
          <a:bodyPr wrap="square" rtlCol="0">
            <a:spAutoFit/>
          </a:bodyPr>
          <a:lstStyle/>
          <a:p>
            <a:r>
              <a:rPr lang="es-ES_tradnl" dirty="0" smtClean="0"/>
              <a:t>SHADE</a:t>
            </a:r>
            <a:endParaRPr lang="en-GB" dirty="0"/>
          </a:p>
        </p:txBody>
      </p:sp>
      <p:sp>
        <p:nvSpPr>
          <p:cNvPr id="31" name="30 CuadroTexto"/>
          <p:cNvSpPr txBox="1"/>
          <p:nvPr/>
        </p:nvSpPr>
        <p:spPr>
          <a:xfrm>
            <a:off x="6300192" y="6021288"/>
            <a:ext cx="1584176" cy="400110"/>
          </a:xfrm>
          <a:prstGeom prst="rect">
            <a:avLst/>
          </a:prstGeom>
          <a:noFill/>
        </p:spPr>
        <p:txBody>
          <a:bodyPr wrap="square" rtlCol="0">
            <a:spAutoFit/>
          </a:bodyPr>
          <a:lstStyle/>
          <a:p>
            <a:r>
              <a:rPr lang="es-ES_tradnl" sz="2000" b="1" dirty="0" smtClean="0">
                <a:solidFill>
                  <a:schemeClr val="tx2"/>
                </a:solidFill>
              </a:rPr>
              <a:t>Use of </a:t>
            </a:r>
            <a:r>
              <a:rPr lang="es-ES_tradnl" sz="2000" b="1" dirty="0" err="1" smtClean="0">
                <a:solidFill>
                  <a:schemeClr val="tx2"/>
                </a:solidFill>
              </a:rPr>
              <a:t>slats</a:t>
            </a:r>
            <a:endParaRPr lang="en-GB" sz="2000" b="1" dirty="0">
              <a:solidFill>
                <a:schemeClr val="tx2"/>
              </a:solidFill>
            </a:endParaRPr>
          </a:p>
        </p:txBody>
      </p:sp>
      <p:grpSp>
        <p:nvGrpSpPr>
          <p:cNvPr id="21" name="Group 3"/>
          <p:cNvGrpSpPr/>
          <p:nvPr/>
        </p:nvGrpSpPr>
        <p:grpSpPr>
          <a:xfrm>
            <a:off x="1149" y="66530"/>
            <a:ext cx="9035406" cy="683568"/>
            <a:chOff x="1149" y="66530"/>
            <a:chExt cx="9035406" cy="683568"/>
          </a:xfrm>
        </p:grpSpPr>
        <p:pic>
          <p:nvPicPr>
            <p:cNvPr id="24" name="Picture 2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8"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SOLAR ORIENTATION</a:t>
              </a:r>
              <a:endParaRPr lang="en-GB" sz="1400" b="1" dirty="0">
                <a:solidFill>
                  <a:srgbClr val="0070C0"/>
                </a:solidFill>
              </a:endParaRPr>
            </a:p>
          </p:txBody>
        </p:sp>
        <p:pic>
          <p:nvPicPr>
            <p:cNvPr id="32"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n 3"/>
          <p:cNvPicPr>
            <a:picLocks noChangeAspect="1" noChangeArrowheads="1"/>
          </p:cNvPicPr>
          <p:nvPr/>
        </p:nvPicPr>
        <p:blipFill>
          <a:blip r:embed="rId2" cstate="print"/>
          <a:srcRect/>
          <a:stretch>
            <a:fillRect/>
          </a:stretch>
        </p:blipFill>
        <p:spPr bwMode="auto">
          <a:xfrm>
            <a:off x="251520" y="1484784"/>
            <a:ext cx="4052470" cy="4454624"/>
          </a:xfrm>
          <a:prstGeom prst="rect">
            <a:avLst/>
          </a:prstGeom>
          <a:noFill/>
          <a:ln w="9525">
            <a:noFill/>
            <a:miter lim="800000"/>
            <a:headEnd/>
            <a:tailEnd/>
          </a:ln>
        </p:spPr>
      </p:pic>
      <p:sp>
        <p:nvSpPr>
          <p:cNvPr id="13" name="12 CuadroTexto"/>
          <p:cNvSpPr txBox="1"/>
          <p:nvPr/>
        </p:nvSpPr>
        <p:spPr>
          <a:xfrm>
            <a:off x="539552" y="980728"/>
            <a:ext cx="6840760" cy="400110"/>
          </a:xfrm>
          <a:prstGeom prst="rect">
            <a:avLst/>
          </a:prstGeom>
          <a:noFill/>
        </p:spPr>
        <p:txBody>
          <a:bodyPr wrap="square" rtlCol="0">
            <a:spAutoFit/>
          </a:bodyPr>
          <a:lstStyle/>
          <a:p>
            <a:r>
              <a:rPr lang="es-ES_tradnl" sz="2000" b="1" dirty="0" smtClean="0"/>
              <a:t>Solar </a:t>
            </a:r>
            <a:r>
              <a:rPr lang="es-ES_tradnl" sz="2000" b="1" dirty="0" err="1" smtClean="0"/>
              <a:t>protection</a:t>
            </a:r>
            <a:endParaRPr lang="en-GB" sz="2000" b="1" dirty="0"/>
          </a:p>
        </p:txBody>
      </p:sp>
      <p:sp>
        <p:nvSpPr>
          <p:cNvPr id="14" name="13 CuadroTexto"/>
          <p:cNvSpPr txBox="1"/>
          <p:nvPr/>
        </p:nvSpPr>
        <p:spPr>
          <a:xfrm>
            <a:off x="467544" y="6093296"/>
            <a:ext cx="3672408" cy="400110"/>
          </a:xfrm>
          <a:prstGeom prst="rect">
            <a:avLst/>
          </a:prstGeom>
          <a:noFill/>
        </p:spPr>
        <p:txBody>
          <a:bodyPr wrap="square" rtlCol="0">
            <a:spAutoFit/>
          </a:bodyPr>
          <a:lstStyle/>
          <a:p>
            <a:pPr algn="ctr"/>
            <a:r>
              <a:rPr lang="es-ES_tradnl" sz="2000" b="1" dirty="0" smtClean="0">
                <a:solidFill>
                  <a:schemeClr val="tx2"/>
                </a:solidFill>
              </a:rPr>
              <a:t>Horizontal </a:t>
            </a:r>
            <a:r>
              <a:rPr lang="es-ES_tradnl" sz="2000" b="1" dirty="0" err="1" smtClean="0">
                <a:solidFill>
                  <a:schemeClr val="tx2"/>
                </a:solidFill>
              </a:rPr>
              <a:t>slats</a:t>
            </a:r>
            <a:endParaRPr lang="en-GB" sz="2000" b="1" dirty="0">
              <a:solidFill>
                <a:schemeClr val="tx2"/>
              </a:solidFill>
            </a:endParaRPr>
          </a:p>
        </p:txBody>
      </p:sp>
      <p:pic>
        <p:nvPicPr>
          <p:cNvPr id="15" name="Imagen 3"/>
          <p:cNvPicPr>
            <a:picLocks noChangeAspect="1" noChangeArrowheads="1"/>
          </p:cNvPicPr>
          <p:nvPr/>
        </p:nvPicPr>
        <p:blipFill>
          <a:blip r:embed="rId3" cstate="print"/>
          <a:srcRect/>
          <a:stretch>
            <a:fillRect/>
          </a:stretch>
        </p:blipFill>
        <p:spPr bwMode="auto">
          <a:xfrm>
            <a:off x="4572000" y="1484784"/>
            <a:ext cx="4284422" cy="4032448"/>
          </a:xfrm>
          <a:prstGeom prst="rect">
            <a:avLst/>
          </a:prstGeom>
          <a:noFill/>
          <a:ln w="9525">
            <a:noFill/>
            <a:miter lim="800000"/>
            <a:headEnd/>
            <a:tailEnd/>
          </a:ln>
        </p:spPr>
      </p:pic>
      <p:sp>
        <p:nvSpPr>
          <p:cNvPr id="16" name="15 CuadroTexto"/>
          <p:cNvSpPr txBox="1"/>
          <p:nvPr/>
        </p:nvSpPr>
        <p:spPr>
          <a:xfrm>
            <a:off x="5508104" y="5661248"/>
            <a:ext cx="2520280" cy="400110"/>
          </a:xfrm>
          <a:prstGeom prst="rect">
            <a:avLst/>
          </a:prstGeom>
          <a:noFill/>
        </p:spPr>
        <p:txBody>
          <a:bodyPr wrap="square" rtlCol="0">
            <a:spAutoFit/>
          </a:bodyPr>
          <a:lstStyle/>
          <a:p>
            <a:pPr algn="ctr"/>
            <a:r>
              <a:rPr lang="es-ES_tradnl" sz="2000" b="1" dirty="0" smtClean="0">
                <a:solidFill>
                  <a:schemeClr val="tx2"/>
                </a:solidFill>
              </a:rPr>
              <a:t>Vertical </a:t>
            </a:r>
            <a:r>
              <a:rPr lang="es-ES_tradnl" sz="2000" b="1" dirty="0" err="1" smtClean="0">
                <a:solidFill>
                  <a:schemeClr val="tx2"/>
                </a:solidFill>
              </a:rPr>
              <a:t>slats</a:t>
            </a:r>
            <a:endParaRPr lang="en-GB" sz="2000" b="1" dirty="0">
              <a:solidFill>
                <a:schemeClr val="tx2"/>
              </a:solidFill>
            </a:endParaRPr>
          </a:p>
        </p:txBody>
      </p:sp>
      <p:grpSp>
        <p:nvGrpSpPr>
          <p:cNvPr id="7" name="Group 3"/>
          <p:cNvGrpSpPr/>
          <p:nvPr/>
        </p:nvGrpSpPr>
        <p:grpSpPr>
          <a:xfrm>
            <a:off x="1149" y="66530"/>
            <a:ext cx="9035406" cy="683568"/>
            <a:chOff x="1149" y="66530"/>
            <a:chExt cx="9035406" cy="683568"/>
          </a:xfrm>
        </p:grpSpPr>
        <p:pic>
          <p:nvPicPr>
            <p:cNvPr id="8" name="Picture 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0"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SOLAR ORIENTATION</a:t>
              </a:r>
              <a:endParaRPr lang="en-GB" sz="1400" b="1" dirty="0">
                <a:solidFill>
                  <a:srgbClr val="0070C0"/>
                </a:solidFill>
              </a:endParaRPr>
            </a:p>
          </p:txBody>
        </p:sp>
        <p:pic>
          <p:nvPicPr>
            <p:cNvPr id="11"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n 4"/>
          <p:cNvPicPr>
            <a:picLocks noChangeAspect="1" noChangeArrowheads="1"/>
          </p:cNvPicPr>
          <p:nvPr/>
        </p:nvPicPr>
        <p:blipFill>
          <a:blip r:embed="rId2" cstate="print"/>
          <a:srcRect/>
          <a:stretch>
            <a:fillRect/>
          </a:stretch>
        </p:blipFill>
        <p:spPr bwMode="auto">
          <a:xfrm>
            <a:off x="4860032" y="2204864"/>
            <a:ext cx="3556992" cy="3556992"/>
          </a:xfrm>
          <a:prstGeom prst="rect">
            <a:avLst/>
          </a:prstGeom>
          <a:noFill/>
          <a:ln w="9525">
            <a:noFill/>
            <a:miter lim="800000"/>
            <a:headEnd/>
            <a:tailEnd/>
          </a:ln>
        </p:spPr>
      </p:pic>
      <p:sp>
        <p:nvSpPr>
          <p:cNvPr id="13" name="12 CuadroTexto"/>
          <p:cNvSpPr txBox="1"/>
          <p:nvPr/>
        </p:nvSpPr>
        <p:spPr>
          <a:xfrm>
            <a:off x="539552" y="980728"/>
            <a:ext cx="6840760" cy="400110"/>
          </a:xfrm>
          <a:prstGeom prst="rect">
            <a:avLst/>
          </a:prstGeom>
          <a:noFill/>
        </p:spPr>
        <p:txBody>
          <a:bodyPr wrap="square" rtlCol="0">
            <a:spAutoFit/>
          </a:bodyPr>
          <a:lstStyle/>
          <a:p>
            <a:r>
              <a:rPr lang="es-ES_tradnl" sz="2000" b="1" dirty="0" smtClean="0"/>
              <a:t>Solar </a:t>
            </a:r>
            <a:r>
              <a:rPr lang="es-ES_tradnl" sz="2000" b="1" dirty="0" err="1" smtClean="0"/>
              <a:t>protection</a:t>
            </a:r>
            <a:endParaRPr lang="en-GB" sz="2000" b="1" dirty="0"/>
          </a:p>
        </p:txBody>
      </p:sp>
      <p:sp>
        <p:nvSpPr>
          <p:cNvPr id="14" name="13 CuadroTexto"/>
          <p:cNvSpPr txBox="1"/>
          <p:nvPr/>
        </p:nvSpPr>
        <p:spPr>
          <a:xfrm>
            <a:off x="3995936" y="1484784"/>
            <a:ext cx="2520280" cy="400110"/>
          </a:xfrm>
          <a:prstGeom prst="rect">
            <a:avLst/>
          </a:prstGeom>
          <a:noFill/>
        </p:spPr>
        <p:txBody>
          <a:bodyPr wrap="square" rtlCol="0">
            <a:spAutoFit/>
          </a:bodyPr>
          <a:lstStyle/>
          <a:p>
            <a:r>
              <a:rPr lang="es-ES_tradnl" sz="2000" b="1" dirty="0" err="1" smtClean="0">
                <a:solidFill>
                  <a:schemeClr val="tx2"/>
                </a:solidFill>
              </a:rPr>
              <a:t>Persian</a:t>
            </a:r>
            <a:r>
              <a:rPr lang="es-ES_tradnl" sz="2000" b="1" dirty="0" smtClean="0">
                <a:solidFill>
                  <a:schemeClr val="tx2"/>
                </a:solidFill>
              </a:rPr>
              <a:t> </a:t>
            </a:r>
            <a:r>
              <a:rPr lang="es-ES_tradnl" sz="2000" b="1" dirty="0" err="1" smtClean="0">
                <a:solidFill>
                  <a:schemeClr val="tx2"/>
                </a:solidFill>
              </a:rPr>
              <a:t>blinds</a:t>
            </a:r>
            <a:endParaRPr lang="en-GB" sz="2000" b="1" dirty="0">
              <a:solidFill>
                <a:schemeClr val="tx2"/>
              </a:solidFill>
            </a:endParaRPr>
          </a:p>
        </p:txBody>
      </p:sp>
      <p:sp>
        <p:nvSpPr>
          <p:cNvPr id="15" name="14 CuadroTexto"/>
          <p:cNvSpPr txBox="1"/>
          <p:nvPr/>
        </p:nvSpPr>
        <p:spPr>
          <a:xfrm>
            <a:off x="5940152" y="5589240"/>
            <a:ext cx="2520280" cy="400110"/>
          </a:xfrm>
          <a:prstGeom prst="rect">
            <a:avLst/>
          </a:prstGeom>
          <a:noFill/>
        </p:spPr>
        <p:txBody>
          <a:bodyPr wrap="square" rtlCol="0">
            <a:spAutoFit/>
          </a:bodyPr>
          <a:lstStyle/>
          <a:p>
            <a:pPr algn="r"/>
            <a:r>
              <a:rPr lang="es-ES_tradnl" sz="2000" b="1" dirty="0" err="1" smtClean="0">
                <a:solidFill>
                  <a:schemeClr val="tx2"/>
                </a:solidFill>
              </a:rPr>
              <a:t>Majorcan</a:t>
            </a:r>
            <a:r>
              <a:rPr lang="es-ES_tradnl" sz="2000" b="1" dirty="0" smtClean="0">
                <a:solidFill>
                  <a:schemeClr val="tx2"/>
                </a:solidFill>
              </a:rPr>
              <a:t> </a:t>
            </a:r>
            <a:r>
              <a:rPr lang="es-ES_tradnl" sz="2000" b="1" dirty="0" err="1" smtClean="0">
                <a:solidFill>
                  <a:schemeClr val="tx2"/>
                </a:solidFill>
              </a:rPr>
              <a:t>blinds</a:t>
            </a:r>
            <a:endParaRPr lang="en-GB" sz="2000" b="1" dirty="0">
              <a:solidFill>
                <a:schemeClr val="tx2"/>
              </a:solidFill>
            </a:endParaRPr>
          </a:p>
        </p:txBody>
      </p:sp>
      <p:pic>
        <p:nvPicPr>
          <p:cNvPr id="18" name="17 Imagen" descr="persian-blind.jpg"/>
          <p:cNvPicPr>
            <a:picLocks noChangeAspect="1"/>
          </p:cNvPicPr>
          <p:nvPr/>
        </p:nvPicPr>
        <p:blipFill>
          <a:blip r:embed="rId3" cstate="print"/>
          <a:stretch>
            <a:fillRect/>
          </a:stretch>
        </p:blipFill>
        <p:spPr>
          <a:xfrm>
            <a:off x="251520" y="1484784"/>
            <a:ext cx="3713989" cy="2785492"/>
          </a:xfrm>
          <a:prstGeom prst="rect">
            <a:avLst/>
          </a:prstGeom>
        </p:spPr>
      </p:pic>
      <p:pic>
        <p:nvPicPr>
          <p:cNvPr id="19" name="18 Imagen" descr="IMAG0330.jpg"/>
          <p:cNvPicPr>
            <a:picLocks noChangeAspect="1"/>
          </p:cNvPicPr>
          <p:nvPr/>
        </p:nvPicPr>
        <p:blipFill>
          <a:blip r:embed="rId4" cstate="print"/>
          <a:stretch>
            <a:fillRect/>
          </a:stretch>
        </p:blipFill>
        <p:spPr>
          <a:xfrm>
            <a:off x="251520" y="4365104"/>
            <a:ext cx="3744416" cy="2242027"/>
          </a:xfrm>
          <a:prstGeom prst="rect">
            <a:avLst/>
          </a:prstGeom>
        </p:spPr>
      </p:pic>
      <p:sp>
        <p:nvSpPr>
          <p:cNvPr id="20" name="19 CuadroTexto"/>
          <p:cNvSpPr txBox="1"/>
          <p:nvPr/>
        </p:nvSpPr>
        <p:spPr>
          <a:xfrm>
            <a:off x="4067944" y="6237312"/>
            <a:ext cx="2520280" cy="400110"/>
          </a:xfrm>
          <a:prstGeom prst="rect">
            <a:avLst/>
          </a:prstGeom>
          <a:noFill/>
        </p:spPr>
        <p:txBody>
          <a:bodyPr wrap="square" rtlCol="0">
            <a:spAutoFit/>
          </a:bodyPr>
          <a:lstStyle/>
          <a:p>
            <a:r>
              <a:rPr lang="es-ES_tradnl" sz="2000" b="1" dirty="0" err="1" smtClean="0">
                <a:solidFill>
                  <a:schemeClr val="tx2"/>
                </a:solidFill>
              </a:rPr>
              <a:t>Venetian</a:t>
            </a:r>
            <a:r>
              <a:rPr lang="es-ES_tradnl" sz="2000" b="1" dirty="0" smtClean="0">
                <a:solidFill>
                  <a:schemeClr val="tx2"/>
                </a:solidFill>
              </a:rPr>
              <a:t> </a:t>
            </a:r>
            <a:r>
              <a:rPr lang="es-ES_tradnl" sz="2000" b="1" dirty="0" err="1" smtClean="0">
                <a:solidFill>
                  <a:schemeClr val="tx2"/>
                </a:solidFill>
              </a:rPr>
              <a:t>blinds</a:t>
            </a:r>
            <a:endParaRPr lang="en-GB" sz="2000" b="1" dirty="0">
              <a:solidFill>
                <a:schemeClr val="tx2"/>
              </a:solidFill>
            </a:endParaRPr>
          </a:p>
        </p:txBody>
      </p:sp>
      <p:grpSp>
        <p:nvGrpSpPr>
          <p:cNvPr id="9" name="Group 3"/>
          <p:cNvGrpSpPr/>
          <p:nvPr/>
        </p:nvGrpSpPr>
        <p:grpSpPr>
          <a:xfrm>
            <a:off x="1149" y="66530"/>
            <a:ext cx="9035406" cy="683568"/>
            <a:chOff x="1149" y="66530"/>
            <a:chExt cx="9035406" cy="683568"/>
          </a:xfrm>
        </p:grpSpPr>
        <p:pic>
          <p:nvPicPr>
            <p:cNvPr id="10" name="Picture 9"/>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2"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SOLAR ORIENTATION</a:t>
              </a:r>
              <a:endParaRPr lang="en-GB" sz="1400" b="1" dirty="0">
                <a:solidFill>
                  <a:srgbClr val="0070C0"/>
                </a:solidFill>
              </a:endParaRPr>
            </a:p>
          </p:txBody>
        </p:sp>
        <p:pic>
          <p:nvPicPr>
            <p:cNvPr id="16"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3"/>
          <p:cNvPicPr>
            <a:picLocks noChangeAspect="1" noChangeArrowheads="1"/>
          </p:cNvPicPr>
          <p:nvPr/>
        </p:nvPicPr>
        <p:blipFill>
          <a:blip r:embed="rId2" cstate="print"/>
          <a:srcRect/>
          <a:stretch>
            <a:fillRect/>
          </a:stretch>
        </p:blipFill>
        <p:spPr bwMode="auto">
          <a:xfrm>
            <a:off x="611560" y="1484784"/>
            <a:ext cx="5901222" cy="4555654"/>
          </a:xfrm>
          <a:prstGeom prst="rect">
            <a:avLst/>
          </a:prstGeom>
          <a:noFill/>
          <a:ln w="9525">
            <a:noFill/>
            <a:miter lim="800000"/>
            <a:headEnd/>
            <a:tailEnd/>
          </a:ln>
        </p:spPr>
      </p:pic>
      <p:sp>
        <p:nvSpPr>
          <p:cNvPr id="12" name="11 CuadroTexto"/>
          <p:cNvSpPr txBox="1"/>
          <p:nvPr/>
        </p:nvSpPr>
        <p:spPr>
          <a:xfrm>
            <a:off x="539552" y="980728"/>
            <a:ext cx="6840760" cy="400110"/>
          </a:xfrm>
          <a:prstGeom prst="rect">
            <a:avLst/>
          </a:prstGeom>
          <a:noFill/>
        </p:spPr>
        <p:txBody>
          <a:bodyPr wrap="square" rtlCol="0">
            <a:spAutoFit/>
          </a:bodyPr>
          <a:lstStyle/>
          <a:p>
            <a:r>
              <a:rPr lang="es-ES_tradnl" sz="2000" b="1" dirty="0" smtClean="0"/>
              <a:t>Solar </a:t>
            </a:r>
            <a:r>
              <a:rPr lang="es-ES_tradnl" sz="2000" b="1" dirty="0" err="1" smtClean="0"/>
              <a:t>protection</a:t>
            </a:r>
            <a:endParaRPr lang="en-GB" sz="2000" b="1" dirty="0"/>
          </a:p>
        </p:txBody>
      </p:sp>
      <p:sp>
        <p:nvSpPr>
          <p:cNvPr id="13" name="12 CuadroTexto"/>
          <p:cNvSpPr txBox="1"/>
          <p:nvPr/>
        </p:nvSpPr>
        <p:spPr>
          <a:xfrm>
            <a:off x="6732240" y="5661248"/>
            <a:ext cx="2088232" cy="400110"/>
          </a:xfrm>
          <a:prstGeom prst="rect">
            <a:avLst/>
          </a:prstGeom>
          <a:noFill/>
        </p:spPr>
        <p:txBody>
          <a:bodyPr wrap="square" rtlCol="0">
            <a:spAutoFit/>
          </a:bodyPr>
          <a:lstStyle/>
          <a:p>
            <a:r>
              <a:rPr lang="es-ES_tradnl" sz="2000" b="1" dirty="0" smtClean="0">
                <a:solidFill>
                  <a:schemeClr val="tx2"/>
                </a:solidFill>
              </a:rPr>
              <a:t>Use of </a:t>
            </a:r>
            <a:r>
              <a:rPr lang="es-ES_tradnl" sz="2000" b="1" dirty="0" err="1" smtClean="0">
                <a:solidFill>
                  <a:schemeClr val="tx2"/>
                </a:solidFill>
              </a:rPr>
              <a:t>fabrics</a:t>
            </a:r>
            <a:endParaRPr lang="en-GB" sz="2000" b="1" dirty="0">
              <a:solidFill>
                <a:schemeClr val="tx2"/>
              </a:solidFill>
            </a:endParaRPr>
          </a:p>
        </p:txBody>
      </p:sp>
      <p:grpSp>
        <p:nvGrpSpPr>
          <p:cNvPr id="5" name="Group 3"/>
          <p:cNvGrpSpPr/>
          <p:nvPr/>
        </p:nvGrpSpPr>
        <p:grpSpPr>
          <a:xfrm>
            <a:off x="1149" y="66530"/>
            <a:ext cx="9035406" cy="683568"/>
            <a:chOff x="1149" y="66530"/>
            <a:chExt cx="9035406" cy="683568"/>
          </a:xfrm>
        </p:grpSpPr>
        <p:pic>
          <p:nvPicPr>
            <p:cNvPr id="6"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SOLAR ORIENTATION</a:t>
              </a:r>
              <a:endParaRPr lang="en-GB" sz="1400" b="1" dirty="0">
                <a:solidFill>
                  <a:srgbClr val="0070C0"/>
                </a:solidFill>
              </a:endParaRPr>
            </a:p>
          </p:txBody>
        </p:sp>
        <p:pic>
          <p:nvPicPr>
            <p:cNvPr id="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Marcador de contenido 3" descr="7Universite-Cesumar-3.jpg"/>
          <p:cNvPicPr>
            <a:picLocks noChangeAspect="1"/>
          </p:cNvPicPr>
          <p:nvPr/>
        </p:nvPicPr>
        <p:blipFill>
          <a:blip r:embed="rId2" cstate="print"/>
          <a:srcRect l="649" r="614"/>
          <a:stretch>
            <a:fillRect/>
          </a:stretch>
        </p:blipFill>
        <p:spPr>
          <a:xfrm>
            <a:off x="323528" y="1412776"/>
            <a:ext cx="6552728" cy="4749977"/>
          </a:xfrm>
          <a:prstGeom prst="rect">
            <a:avLst/>
          </a:prstGeom>
        </p:spPr>
      </p:pic>
      <p:sp>
        <p:nvSpPr>
          <p:cNvPr id="12" name="11 CuadroTexto"/>
          <p:cNvSpPr txBox="1"/>
          <p:nvPr/>
        </p:nvSpPr>
        <p:spPr>
          <a:xfrm>
            <a:off x="539552" y="980728"/>
            <a:ext cx="6840760" cy="400110"/>
          </a:xfrm>
          <a:prstGeom prst="rect">
            <a:avLst/>
          </a:prstGeom>
          <a:noFill/>
        </p:spPr>
        <p:txBody>
          <a:bodyPr wrap="square" rtlCol="0">
            <a:spAutoFit/>
          </a:bodyPr>
          <a:lstStyle/>
          <a:p>
            <a:r>
              <a:rPr lang="es-ES_tradnl" sz="2000" b="1" dirty="0" smtClean="0"/>
              <a:t>Solar </a:t>
            </a:r>
            <a:r>
              <a:rPr lang="es-ES_tradnl" sz="2000" b="1" dirty="0" err="1" smtClean="0"/>
              <a:t>protection</a:t>
            </a:r>
            <a:endParaRPr lang="en-GB" sz="2000" b="1" dirty="0"/>
          </a:p>
        </p:txBody>
      </p:sp>
      <p:sp>
        <p:nvSpPr>
          <p:cNvPr id="13" name="12 CuadroTexto"/>
          <p:cNvSpPr txBox="1"/>
          <p:nvPr/>
        </p:nvSpPr>
        <p:spPr>
          <a:xfrm>
            <a:off x="7055768" y="5661248"/>
            <a:ext cx="2088232" cy="400110"/>
          </a:xfrm>
          <a:prstGeom prst="rect">
            <a:avLst/>
          </a:prstGeom>
          <a:noFill/>
        </p:spPr>
        <p:txBody>
          <a:bodyPr wrap="square" rtlCol="0">
            <a:spAutoFit/>
          </a:bodyPr>
          <a:lstStyle/>
          <a:p>
            <a:r>
              <a:rPr lang="es-ES_tradnl" sz="2000" b="1" dirty="0" smtClean="0">
                <a:solidFill>
                  <a:schemeClr val="tx2"/>
                </a:solidFill>
              </a:rPr>
              <a:t>Use of </a:t>
            </a:r>
            <a:r>
              <a:rPr lang="es-ES_tradnl" sz="2000" b="1" dirty="0" err="1" smtClean="0">
                <a:solidFill>
                  <a:schemeClr val="tx2"/>
                </a:solidFill>
              </a:rPr>
              <a:t>fabrics</a:t>
            </a:r>
            <a:endParaRPr lang="en-GB" sz="2000" b="1" dirty="0">
              <a:solidFill>
                <a:schemeClr val="tx2"/>
              </a:solidFill>
            </a:endParaRPr>
          </a:p>
        </p:txBody>
      </p:sp>
      <p:grpSp>
        <p:nvGrpSpPr>
          <p:cNvPr id="5" name="Group 3"/>
          <p:cNvGrpSpPr/>
          <p:nvPr/>
        </p:nvGrpSpPr>
        <p:grpSpPr>
          <a:xfrm>
            <a:off x="1149" y="66530"/>
            <a:ext cx="9035406" cy="683568"/>
            <a:chOff x="1149" y="66530"/>
            <a:chExt cx="9035406" cy="683568"/>
          </a:xfrm>
        </p:grpSpPr>
        <p:pic>
          <p:nvPicPr>
            <p:cNvPr id="6"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SOLAR ORIENTATION</a:t>
              </a:r>
              <a:endParaRPr lang="en-GB" sz="1400" b="1" dirty="0">
                <a:solidFill>
                  <a:srgbClr val="0070C0"/>
                </a:solidFill>
              </a:endParaRPr>
            </a:p>
          </p:txBody>
        </p:sp>
        <p:pic>
          <p:nvPicPr>
            <p:cNvPr id="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Marcador de contenido 3" descr="Toldo_1.jpg"/>
          <p:cNvPicPr>
            <a:picLocks noChangeAspect="1"/>
          </p:cNvPicPr>
          <p:nvPr/>
        </p:nvPicPr>
        <p:blipFill>
          <a:blip r:embed="rId2" cstate="print"/>
          <a:srcRect l="657" r="166"/>
          <a:stretch>
            <a:fillRect/>
          </a:stretch>
        </p:blipFill>
        <p:spPr>
          <a:xfrm>
            <a:off x="467544" y="1412776"/>
            <a:ext cx="6192688" cy="5052095"/>
          </a:xfrm>
          <a:prstGeom prst="rect">
            <a:avLst/>
          </a:prstGeom>
        </p:spPr>
      </p:pic>
      <p:sp>
        <p:nvSpPr>
          <p:cNvPr id="12" name="11 CuadroTexto"/>
          <p:cNvSpPr txBox="1"/>
          <p:nvPr/>
        </p:nvSpPr>
        <p:spPr>
          <a:xfrm>
            <a:off x="6876256" y="5661248"/>
            <a:ext cx="2267744" cy="707886"/>
          </a:xfrm>
          <a:prstGeom prst="rect">
            <a:avLst/>
          </a:prstGeom>
          <a:noFill/>
        </p:spPr>
        <p:txBody>
          <a:bodyPr wrap="square" rtlCol="0">
            <a:spAutoFit/>
          </a:bodyPr>
          <a:lstStyle/>
          <a:p>
            <a:r>
              <a:rPr lang="es-ES_tradnl" sz="2000" b="1" dirty="0" smtClean="0">
                <a:solidFill>
                  <a:schemeClr val="tx2"/>
                </a:solidFill>
              </a:rPr>
              <a:t>Use of </a:t>
            </a:r>
            <a:r>
              <a:rPr lang="en-GB" sz="2000" b="1" dirty="0" smtClean="0">
                <a:solidFill>
                  <a:schemeClr val="tx2"/>
                </a:solidFill>
              </a:rPr>
              <a:t>awnings</a:t>
            </a:r>
            <a:r>
              <a:rPr lang="es-ES_tradnl" sz="2000" b="1" dirty="0" smtClean="0">
                <a:solidFill>
                  <a:schemeClr val="tx2"/>
                </a:solidFill>
              </a:rPr>
              <a:t> </a:t>
            </a:r>
            <a:r>
              <a:rPr lang="en-GB" sz="2000" b="1" dirty="0" smtClean="0">
                <a:solidFill>
                  <a:schemeClr val="tx2"/>
                </a:solidFill>
              </a:rPr>
              <a:t>(e.g. canvas cover)</a:t>
            </a:r>
            <a:endParaRPr lang="en-GB" sz="2000" b="1" dirty="0">
              <a:solidFill>
                <a:schemeClr val="tx2"/>
              </a:solidFill>
            </a:endParaRPr>
          </a:p>
        </p:txBody>
      </p:sp>
      <p:sp>
        <p:nvSpPr>
          <p:cNvPr id="13" name="12 CuadroTexto"/>
          <p:cNvSpPr txBox="1"/>
          <p:nvPr/>
        </p:nvSpPr>
        <p:spPr>
          <a:xfrm>
            <a:off x="539552" y="980728"/>
            <a:ext cx="6840760" cy="400110"/>
          </a:xfrm>
          <a:prstGeom prst="rect">
            <a:avLst/>
          </a:prstGeom>
          <a:noFill/>
        </p:spPr>
        <p:txBody>
          <a:bodyPr wrap="square" rtlCol="0">
            <a:spAutoFit/>
          </a:bodyPr>
          <a:lstStyle/>
          <a:p>
            <a:r>
              <a:rPr lang="es-ES_tradnl" sz="2000" b="1" dirty="0" smtClean="0"/>
              <a:t>Solar </a:t>
            </a:r>
            <a:r>
              <a:rPr lang="es-ES_tradnl" sz="2000" b="1" dirty="0" err="1" smtClean="0"/>
              <a:t>protection</a:t>
            </a:r>
            <a:endParaRPr lang="en-GB" sz="2000" b="1" dirty="0"/>
          </a:p>
        </p:txBody>
      </p:sp>
      <p:grpSp>
        <p:nvGrpSpPr>
          <p:cNvPr id="5" name="Group 3"/>
          <p:cNvGrpSpPr/>
          <p:nvPr/>
        </p:nvGrpSpPr>
        <p:grpSpPr>
          <a:xfrm>
            <a:off x="1149" y="66530"/>
            <a:ext cx="9035406" cy="683568"/>
            <a:chOff x="1149" y="66530"/>
            <a:chExt cx="9035406" cy="683568"/>
          </a:xfrm>
        </p:grpSpPr>
        <p:pic>
          <p:nvPicPr>
            <p:cNvPr id="6"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SOLAR ORIENTATION</a:t>
              </a:r>
              <a:endParaRPr lang="en-GB" sz="1400" b="1" dirty="0">
                <a:solidFill>
                  <a:srgbClr val="0070C0"/>
                </a:solidFill>
              </a:endParaRPr>
            </a:p>
          </p:txBody>
        </p:sp>
        <p:pic>
          <p:nvPicPr>
            <p:cNvPr id="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arcquitectura textil"/>
          <p:cNvPicPr>
            <a:picLocks noChangeAspect="1" noChangeArrowheads="1"/>
          </p:cNvPicPr>
          <p:nvPr/>
        </p:nvPicPr>
        <p:blipFill>
          <a:blip r:embed="rId2" cstate="print"/>
          <a:srcRect/>
          <a:stretch>
            <a:fillRect/>
          </a:stretch>
        </p:blipFill>
        <p:spPr bwMode="auto">
          <a:xfrm>
            <a:off x="395536" y="1412776"/>
            <a:ext cx="8352928" cy="5220580"/>
          </a:xfrm>
          <a:prstGeom prst="rect">
            <a:avLst/>
          </a:prstGeom>
          <a:noFill/>
        </p:spPr>
      </p:pic>
      <p:sp>
        <p:nvSpPr>
          <p:cNvPr id="13" name="12 CuadroTexto"/>
          <p:cNvSpPr txBox="1"/>
          <p:nvPr/>
        </p:nvSpPr>
        <p:spPr>
          <a:xfrm>
            <a:off x="539552" y="980728"/>
            <a:ext cx="6840760" cy="400110"/>
          </a:xfrm>
          <a:prstGeom prst="rect">
            <a:avLst/>
          </a:prstGeom>
          <a:noFill/>
        </p:spPr>
        <p:txBody>
          <a:bodyPr wrap="square" rtlCol="0">
            <a:spAutoFit/>
          </a:bodyPr>
          <a:lstStyle/>
          <a:p>
            <a:r>
              <a:rPr lang="es-ES_tradnl" sz="2000" b="1" dirty="0" smtClean="0"/>
              <a:t>Solar </a:t>
            </a:r>
            <a:r>
              <a:rPr lang="es-ES_tradnl" sz="2000" b="1" dirty="0" err="1" smtClean="0"/>
              <a:t>protection</a:t>
            </a:r>
            <a:endParaRPr lang="en-GB" sz="2000" b="1" dirty="0"/>
          </a:p>
        </p:txBody>
      </p:sp>
      <p:grpSp>
        <p:nvGrpSpPr>
          <p:cNvPr id="4" name="Group 3"/>
          <p:cNvGrpSpPr/>
          <p:nvPr/>
        </p:nvGrpSpPr>
        <p:grpSpPr>
          <a:xfrm>
            <a:off x="1149" y="66530"/>
            <a:ext cx="9035406" cy="683568"/>
            <a:chOff x="1149" y="66530"/>
            <a:chExt cx="9035406" cy="683568"/>
          </a:xfrm>
        </p:grpSpPr>
        <p:pic>
          <p:nvPicPr>
            <p:cNvPr id="5"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SOLAR ORIENTATION</a:t>
              </a:r>
              <a:endParaRPr lang="en-GB" sz="1400" b="1" dirty="0">
                <a:solidFill>
                  <a:srgbClr val="0070C0"/>
                </a:solidFill>
              </a:endParaRPr>
            </a:p>
          </p:txBody>
        </p:sp>
        <p:pic>
          <p:nvPicPr>
            <p:cNvPr id="8"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Marcador de contenido 3" descr="10puertaamerica.jpg"/>
          <p:cNvPicPr>
            <a:picLocks noChangeAspect="1"/>
          </p:cNvPicPr>
          <p:nvPr/>
        </p:nvPicPr>
        <p:blipFill>
          <a:blip r:embed="rId2" cstate="print"/>
          <a:srcRect l="-15076" r="-15076"/>
          <a:stretch>
            <a:fillRect/>
          </a:stretch>
        </p:blipFill>
        <p:spPr>
          <a:xfrm>
            <a:off x="9665" y="1412776"/>
            <a:ext cx="9134335" cy="5023496"/>
          </a:xfrm>
          <a:prstGeom prst="rect">
            <a:avLst/>
          </a:prstGeom>
        </p:spPr>
      </p:pic>
      <p:sp>
        <p:nvSpPr>
          <p:cNvPr id="12" name="11 CuadroTexto"/>
          <p:cNvSpPr txBox="1"/>
          <p:nvPr/>
        </p:nvSpPr>
        <p:spPr>
          <a:xfrm>
            <a:off x="539552" y="980728"/>
            <a:ext cx="6840760" cy="400110"/>
          </a:xfrm>
          <a:prstGeom prst="rect">
            <a:avLst/>
          </a:prstGeom>
          <a:noFill/>
        </p:spPr>
        <p:txBody>
          <a:bodyPr wrap="square" rtlCol="0">
            <a:spAutoFit/>
          </a:bodyPr>
          <a:lstStyle/>
          <a:p>
            <a:r>
              <a:rPr lang="es-ES_tradnl" sz="2000" b="1" dirty="0" smtClean="0"/>
              <a:t>Solar </a:t>
            </a:r>
            <a:r>
              <a:rPr lang="es-ES_tradnl" sz="2000" b="1" dirty="0" err="1" smtClean="0"/>
              <a:t>protection</a:t>
            </a:r>
            <a:endParaRPr lang="en-GB" sz="2000" b="1" dirty="0"/>
          </a:p>
        </p:txBody>
      </p:sp>
      <p:grpSp>
        <p:nvGrpSpPr>
          <p:cNvPr id="4" name="Group 3"/>
          <p:cNvGrpSpPr/>
          <p:nvPr/>
        </p:nvGrpSpPr>
        <p:grpSpPr>
          <a:xfrm>
            <a:off x="1149" y="66530"/>
            <a:ext cx="9035406" cy="683568"/>
            <a:chOff x="1149" y="66530"/>
            <a:chExt cx="9035406" cy="683568"/>
          </a:xfrm>
        </p:grpSpPr>
        <p:pic>
          <p:nvPicPr>
            <p:cNvPr id="5"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SOLAR ORIENTATION</a:t>
              </a:r>
              <a:endParaRPr lang="en-GB" sz="1400" b="1" dirty="0">
                <a:solidFill>
                  <a:srgbClr val="0070C0"/>
                </a:solidFill>
              </a:endParaRPr>
            </a:p>
          </p:txBody>
        </p:sp>
        <p:pic>
          <p:nvPicPr>
            <p:cNvPr id="8"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40" name="Picture 4" descr="http://www.edanpergolas.com/data/productos/imagenes/176.jpg"/>
          <p:cNvPicPr>
            <a:picLocks noChangeAspect="1" noChangeArrowheads="1"/>
          </p:cNvPicPr>
          <p:nvPr/>
        </p:nvPicPr>
        <p:blipFill>
          <a:blip r:embed="rId2" cstate="print"/>
          <a:srcRect/>
          <a:stretch>
            <a:fillRect/>
          </a:stretch>
        </p:blipFill>
        <p:spPr bwMode="auto">
          <a:xfrm>
            <a:off x="3419872" y="764704"/>
            <a:ext cx="5469745" cy="4104456"/>
          </a:xfrm>
          <a:prstGeom prst="rect">
            <a:avLst/>
          </a:prstGeom>
          <a:noFill/>
        </p:spPr>
      </p:pic>
      <p:pic>
        <p:nvPicPr>
          <p:cNvPr id="39938" name="Picture 2" descr="http://pergolasanchez.com/images/pergola%20atico.jpg"/>
          <p:cNvPicPr>
            <a:picLocks noChangeAspect="1" noChangeArrowheads="1"/>
          </p:cNvPicPr>
          <p:nvPr/>
        </p:nvPicPr>
        <p:blipFill>
          <a:blip r:embed="rId3" cstate="print"/>
          <a:srcRect/>
          <a:stretch>
            <a:fillRect/>
          </a:stretch>
        </p:blipFill>
        <p:spPr bwMode="auto">
          <a:xfrm>
            <a:off x="251520" y="2708920"/>
            <a:ext cx="4762500" cy="3571875"/>
          </a:xfrm>
          <a:prstGeom prst="rect">
            <a:avLst/>
          </a:prstGeom>
          <a:noFill/>
        </p:spPr>
      </p:pic>
      <p:sp>
        <p:nvSpPr>
          <p:cNvPr id="15" name="14 CuadroTexto"/>
          <p:cNvSpPr txBox="1"/>
          <p:nvPr/>
        </p:nvSpPr>
        <p:spPr>
          <a:xfrm>
            <a:off x="539552" y="980728"/>
            <a:ext cx="6840760" cy="400110"/>
          </a:xfrm>
          <a:prstGeom prst="rect">
            <a:avLst/>
          </a:prstGeom>
          <a:noFill/>
        </p:spPr>
        <p:txBody>
          <a:bodyPr wrap="square" rtlCol="0">
            <a:spAutoFit/>
          </a:bodyPr>
          <a:lstStyle/>
          <a:p>
            <a:r>
              <a:rPr lang="es-ES_tradnl" sz="2000" b="1" dirty="0" smtClean="0"/>
              <a:t>Solar </a:t>
            </a:r>
            <a:r>
              <a:rPr lang="es-ES_tradnl" sz="2000" b="1" dirty="0" err="1" smtClean="0"/>
              <a:t>protection</a:t>
            </a:r>
            <a:endParaRPr lang="en-GB" sz="2000" b="1" dirty="0"/>
          </a:p>
        </p:txBody>
      </p:sp>
      <p:sp>
        <p:nvSpPr>
          <p:cNvPr id="16" name="15 CuadroTexto"/>
          <p:cNvSpPr txBox="1"/>
          <p:nvPr/>
        </p:nvSpPr>
        <p:spPr>
          <a:xfrm>
            <a:off x="5796136" y="5949280"/>
            <a:ext cx="2304256" cy="400110"/>
          </a:xfrm>
          <a:prstGeom prst="rect">
            <a:avLst/>
          </a:prstGeom>
          <a:noFill/>
        </p:spPr>
        <p:txBody>
          <a:bodyPr wrap="square" rtlCol="0">
            <a:spAutoFit/>
          </a:bodyPr>
          <a:lstStyle/>
          <a:p>
            <a:r>
              <a:rPr lang="es-ES_tradnl" sz="2000" b="1" dirty="0" err="1" smtClean="0">
                <a:solidFill>
                  <a:schemeClr val="tx2"/>
                </a:solidFill>
              </a:rPr>
              <a:t>Pergolas</a:t>
            </a:r>
            <a:r>
              <a:rPr lang="es-ES_tradnl" sz="2000" b="1" dirty="0" smtClean="0">
                <a:solidFill>
                  <a:schemeClr val="tx2"/>
                </a:solidFill>
              </a:rPr>
              <a:t> in </a:t>
            </a:r>
            <a:r>
              <a:rPr lang="es-ES_tradnl" sz="2000" b="1" dirty="0" err="1" smtClean="0">
                <a:solidFill>
                  <a:schemeClr val="tx2"/>
                </a:solidFill>
              </a:rPr>
              <a:t>facade</a:t>
            </a:r>
            <a:endParaRPr lang="en-GB" sz="2000" b="1" dirty="0">
              <a:solidFill>
                <a:schemeClr val="tx2"/>
              </a:solidFill>
            </a:endParaRPr>
          </a:p>
        </p:txBody>
      </p:sp>
      <p:grpSp>
        <p:nvGrpSpPr>
          <p:cNvPr id="6" name="Group 3"/>
          <p:cNvGrpSpPr/>
          <p:nvPr/>
        </p:nvGrpSpPr>
        <p:grpSpPr>
          <a:xfrm>
            <a:off x="1149" y="66530"/>
            <a:ext cx="9035406" cy="683568"/>
            <a:chOff x="1149" y="66530"/>
            <a:chExt cx="9035406" cy="683568"/>
          </a:xfrm>
        </p:grpSpPr>
        <p:pic>
          <p:nvPicPr>
            <p:cNvPr id="7"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9"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SOLAR ORIENTATION</a:t>
              </a:r>
              <a:endParaRPr lang="en-GB" sz="1400" b="1" dirty="0">
                <a:solidFill>
                  <a:srgbClr val="0070C0"/>
                </a:solidFill>
              </a:endParaRPr>
            </a:p>
          </p:txBody>
        </p:sp>
        <p:pic>
          <p:nvPicPr>
            <p:cNvPr id="10"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9938"/>
                                        </p:tgtEl>
                                        <p:attrNameLst>
                                          <p:attrName>style.visibility</p:attrName>
                                        </p:attrNameLst>
                                      </p:cBhvr>
                                      <p:to>
                                        <p:strVal val="visible"/>
                                      </p:to>
                                    </p:set>
                                    <p:animEffect transition="in" filter="dissolve">
                                      <p:cBhvr>
                                        <p:cTn id="7" dur="500"/>
                                        <p:tgtEl>
                                          <p:spTgt spid="399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14 CuadroTexto"/>
          <p:cNvSpPr txBox="1"/>
          <p:nvPr/>
        </p:nvSpPr>
        <p:spPr>
          <a:xfrm>
            <a:off x="539552" y="980728"/>
            <a:ext cx="6840760" cy="400110"/>
          </a:xfrm>
          <a:prstGeom prst="rect">
            <a:avLst/>
          </a:prstGeom>
          <a:noFill/>
        </p:spPr>
        <p:txBody>
          <a:bodyPr wrap="square" rtlCol="0">
            <a:spAutoFit/>
          </a:bodyPr>
          <a:lstStyle/>
          <a:p>
            <a:r>
              <a:rPr lang="es-ES_tradnl" sz="2000" b="1" dirty="0" smtClean="0"/>
              <a:t>Solar </a:t>
            </a:r>
            <a:r>
              <a:rPr lang="es-ES_tradnl" sz="2000" b="1" dirty="0" err="1" smtClean="0"/>
              <a:t>protection</a:t>
            </a:r>
            <a:endParaRPr lang="en-GB" sz="2000" b="1" dirty="0"/>
          </a:p>
        </p:txBody>
      </p:sp>
      <p:pic>
        <p:nvPicPr>
          <p:cNvPr id="11" name="Picture 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5616" y="1916832"/>
            <a:ext cx="6858000" cy="3759200"/>
          </a:xfrm>
          <a:prstGeom prst="rect">
            <a:avLst/>
          </a:prstGeom>
        </p:spPr>
      </p:pic>
      <p:sp>
        <p:nvSpPr>
          <p:cNvPr id="14" name="14 CuadroTexto"/>
          <p:cNvSpPr txBox="1"/>
          <p:nvPr/>
        </p:nvSpPr>
        <p:spPr>
          <a:xfrm>
            <a:off x="6228184" y="5812884"/>
            <a:ext cx="2007840" cy="400110"/>
          </a:xfrm>
          <a:prstGeom prst="rect">
            <a:avLst/>
          </a:prstGeom>
          <a:noFill/>
        </p:spPr>
        <p:txBody>
          <a:bodyPr wrap="square" rtlCol="0">
            <a:spAutoFit/>
          </a:bodyPr>
          <a:lstStyle/>
          <a:p>
            <a:r>
              <a:rPr lang="es-ES_tradnl" sz="2000" b="1" dirty="0" smtClean="0"/>
              <a:t>Solar </a:t>
            </a:r>
            <a:r>
              <a:rPr lang="es-ES_tradnl" sz="2000" b="1" dirty="0" err="1" smtClean="0"/>
              <a:t>windows</a:t>
            </a:r>
            <a:endParaRPr lang="en-GB" sz="2000" b="1" dirty="0"/>
          </a:p>
        </p:txBody>
      </p:sp>
      <p:grpSp>
        <p:nvGrpSpPr>
          <p:cNvPr id="15" name="Group 3"/>
          <p:cNvGrpSpPr/>
          <p:nvPr/>
        </p:nvGrpSpPr>
        <p:grpSpPr>
          <a:xfrm>
            <a:off x="1149" y="66530"/>
            <a:ext cx="9035406" cy="683568"/>
            <a:chOff x="1149" y="66530"/>
            <a:chExt cx="9035406" cy="683568"/>
          </a:xfrm>
        </p:grpSpPr>
        <p:pic>
          <p:nvPicPr>
            <p:cNvPr id="16" name="Picture 1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7"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8"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SOLAR ORIENTATION</a:t>
              </a:r>
              <a:endParaRPr lang="en-GB" sz="1400" b="1" dirty="0">
                <a:solidFill>
                  <a:srgbClr val="0070C0"/>
                </a:solidFill>
              </a:endParaRPr>
            </a:p>
          </p:txBody>
        </p:sp>
        <p:pic>
          <p:nvPicPr>
            <p:cNvPr id="1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7363402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1"/>
          <p:cNvSpPr>
            <a:spLocks noChangeArrowheads="1"/>
          </p:cNvSpPr>
          <p:nvPr/>
        </p:nvSpPr>
        <p:spPr bwMode="auto">
          <a:xfrm>
            <a:off x="611560" y="1697321"/>
            <a:ext cx="7056784" cy="295465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ts val="1200"/>
              </a:spcAft>
              <a:buClrTx/>
              <a:buSzTx/>
              <a:buFontTx/>
              <a:buNone/>
              <a:tabLst/>
            </a:pPr>
            <a:r>
              <a:rPr kumimoji="0" lang="es-ES_tradnl" b="1" i="0" u="none" strike="noStrike" cap="none" normalizeH="0" baseline="0" dirty="0" smtClean="0">
                <a:ln>
                  <a:noFill/>
                </a:ln>
                <a:solidFill>
                  <a:schemeClr val="tx1"/>
                </a:solidFill>
                <a:effectLst/>
                <a:ea typeface="Times New Roman" pitchFamily="18" charset="0"/>
                <a:cs typeface="Times New Roman" pitchFamily="18" charset="0"/>
              </a:rPr>
              <a:t>Software </a:t>
            </a:r>
            <a:r>
              <a:rPr kumimoji="0" lang="es-ES_tradnl" b="1" i="0" u="none" strike="noStrike" cap="none" normalizeH="0" baseline="0" dirty="0" err="1" smtClean="0">
                <a:ln>
                  <a:noFill/>
                </a:ln>
                <a:solidFill>
                  <a:schemeClr val="tx1"/>
                </a:solidFill>
                <a:effectLst/>
                <a:ea typeface="Times New Roman" pitchFamily="18" charset="0"/>
                <a:cs typeface="Times New Roman" pitchFamily="18" charset="0"/>
              </a:rPr>
              <a:t>for</a:t>
            </a:r>
            <a:r>
              <a:rPr kumimoji="0" lang="es-ES_tradnl" b="1" i="0" u="none" strike="noStrike" cap="none" normalizeH="0" baseline="0" dirty="0" smtClean="0">
                <a:ln>
                  <a:noFill/>
                </a:ln>
                <a:solidFill>
                  <a:schemeClr val="tx1"/>
                </a:solidFill>
                <a:effectLst/>
                <a:ea typeface="Times New Roman" pitchFamily="18" charset="0"/>
                <a:cs typeface="Times New Roman" pitchFamily="18" charset="0"/>
              </a:rPr>
              <a:t> </a:t>
            </a:r>
            <a:r>
              <a:rPr kumimoji="0" lang="es-ES_tradnl" b="1" i="0" u="none" strike="noStrike" cap="none" normalizeH="0" baseline="0" dirty="0" err="1" smtClean="0">
                <a:ln>
                  <a:noFill/>
                </a:ln>
                <a:solidFill>
                  <a:schemeClr val="tx1"/>
                </a:solidFill>
                <a:effectLst/>
                <a:ea typeface="Times New Roman" pitchFamily="18" charset="0"/>
                <a:cs typeface="Times New Roman" pitchFamily="18" charset="0"/>
              </a:rPr>
              <a:t>shading</a:t>
            </a:r>
            <a:endParaRPr kumimoji="0" lang="es-ES_tradnl" b="1" i="0" u="none" strike="noStrike" cap="none" normalizeH="0" baseline="0" dirty="0" smtClean="0">
              <a:ln>
                <a:noFill/>
              </a:ln>
              <a:solidFill>
                <a:schemeClr val="tx1"/>
              </a:solidFill>
              <a:effectLst/>
              <a:ea typeface="Times New Roman" pitchFamily="18" charset="0"/>
              <a:cs typeface="Times New Roman" pitchFamily="18" charset="0"/>
            </a:endParaRPr>
          </a:p>
          <a:p>
            <a:pPr marL="0" marR="0" lvl="0" indent="0" algn="just" defTabSz="914400" rtl="0" eaLnBrk="1" fontAlgn="base" latinLnBrk="0" hangingPunct="1">
              <a:lnSpc>
                <a:spcPct val="100000"/>
              </a:lnSpc>
              <a:spcBef>
                <a:spcPct val="0"/>
              </a:spcBef>
              <a:spcAft>
                <a:spcPts val="1200"/>
              </a:spcAft>
              <a:buClrTx/>
              <a:buSzTx/>
              <a:buFontTx/>
              <a:buNone/>
              <a:tabLst/>
            </a:pPr>
            <a:endParaRPr kumimoji="0" lang="es-ES_tradnl" b="0" i="0" u="none" strike="noStrike" cap="none" normalizeH="0" baseline="0" dirty="0" smtClean="0">
              <a:ln>
                <a:noFill/>
              </a:ln>
              <a:solidFill>
                <a:schemeClr val="tx1"/>
              </a:solidFill>
              <a:effectLst/>
              <a:ea typeface="Times New Roman" pitchFamily="18" charset="0"/>
              <a:cs typeface="Times New Roman" pitchFamily="18" charset="0"/>
            </a:endParaRPr>
          </a:p>
          <a:p>
            <a:pPr marL="0" marR="0" lvl="0" indent="0" algn="just" defTabSz="914400" rtl="0" eaLnBrk="1" fontAlgn="base" latinLnBrk="0" hangingPunct="1">
              <a:lnSpc>
                <a:spcPct val="100000"/>
              </a:lnSpc>
              <a:spcBef>
                <a:spcPct val="0"/>
              </a:spcBef>
              <a:spcAft>
                <a:spcPts val="1200"/>
              </a:spcAft>
              <a:buClrTx/>
              <a:buSzTx/>
              <a:buFontTx/>
              <a:buNone/>
              <a:tabLst/>
            </a:pPr>
            <a:r>
              <a:rPr kumimoji="0" lang="es-ES_tradnl" b="0" i="0" u="none" strike="noStrike" cap="none" normalizeH="0" baseline="0" dirty="0" err="1" smtClean="0">
                <a:ln>
                  <a:noFill/>
                </a:ln>
                <a:solidFill>
                  <a:schemeClr val="tx1"/>
                </a:solidFill>
                <a:effectLst/>
                <a:ea typeface="Times New Roman" pitchFamily="18" charset="0"/>
                <a:cs typeface="Times New Roman" pitchFamily="18" charset="0"/>
              </a:rPr>
              <a:t>SketchUp</a:t>
            </a:r>
            <a:r>
              <a:rPr kumimoji="0" lang="es-ES_tradnl" b="0" i="0" u="none" strike="noStrike" cap="none" normalizeH="0" baseline="0" dirty="0" smtClean="0">
                <a:ln>
                  <a:noFill/>
                </a:ln>
                <a:solidFill>
                  <a:schemeClr val="tx1"/>
                </a:solidFill>
                <a:effectLst/>
                <a:ea typeface="Times New Roman" pitchFamily="18" charset="0"/>
                <a:cs typeface="Times New Roman" pitchFamily="18" charset="0"/>
              </a:rPr>
              <a:t>. Google free software. </a:t>
            </a:r>
            <a:r>
              <a:rPr kumimoji="0" lang="es-ES_tradnl" b="0" i="0" u="none" strike="noStrike" cap="none" normalizeH="0" baseline="0" dirty="0" err="1" smtClean="0">
                <a:ln>
                  <a:noFill/>
                </a:ln>
                <a:solidFill>
                  <a:schemeClr val="tx1"/>
                </a:solidFill>
                <a:effectLst/>
                <a:ea typeface="Times New Roman" pitchFamily="18" charset="0"/>
                <a:cs typeface="Times New Roman" pitchFamily="18" charset="0"/>
              </a:rPr>
              <a:t>Easy</a:t>
            </a:r>
            <a:r>
              <a:rPr kumimoji="0" lang="es-ES_tradnl" b="0" i="0" u="none" strike="noStrike" cap="none" normalizeH="0" dirty="0" smtClean="0">
                <a:ln>
                  <a:noFill/>
                </a:ln>
                <a:solidFill>
                  <a:schemeClr val="tx1"/>
                </a:solidFill>
                <a:effectLst/>
                <a:ea typeface="Times New Roman" pitchFamily="18" charset="0"/>
                <a:cs typeface="Times New Roman" pitchFamily="18" charset="0"/>
              </a:rPr>
              <a:t> to use. </a:t>
            </a:r>
            <a:r>
              <a:rPr kumimoji="0" lang="es-ES_tradnl" b="0" i="0" u="none" strike="noStrike" cap="none" normalizeH="0" dirty="0" err="1" smtClean="0">
                <a:ln>
                  <a:noFill/>
                </a:ln>
                <a:solidFill>
                  <a:schemeClr val="tx1"/>
                </a:solidFill>
                <a:effectLst/>
                <a:ea typeface="Times New Roman" pitchFamily="18" charset="0"/>
                <a:cs typeface="Times New Roman" pitchFamily="18" charset="0"/>
              </a:rPr>
              <a:t>It</a:t>
            </a:r>
            <a:r>
              <a:rPr kumimoji="0" lang="es-ES_tradnl" b="0" i="0" u="none" strike="noStrike" cap="none" normalizeH="0" dirty="0" smtClean="0">
                <a:ln>
                  <a:noFill/>
                </a:ln>
                <a:solidFill>
                  <a:schemeClr val="tx1"/>
                </a:solidFill>
                <a:effectLst/>
                <a:ea typeface="Times New Roman" pitchFamily="18" charset="0"/>
                <a:cs typeface="Times New Roman" pitchFamily="18" charset="0"/>
              </a:rPr>
              <a:t> </a:t>
            </a:r>
            <a:r>
              <a:rPr kumimoji="0" lang="es-ES_tradnl" b="0" i="0" u="none" strike="noStrike" cap="none" normalizeH="0" dirty="0" err="1" smtClean="0">
                <a:ln>
                  <a:noFill/>
                </a:ln>
                <a:solidFill>
                  <a:schemeClr val="tx1"/>
                </a:solidFill>
                <a:effectLst/>
                <a:ea typeface="Times New Roman" pitchFamily="18" charset="0"/>
                <a:cs typeface="Times New Roman" pitchFamily="18" charset="0"/>
              </a:rPr>
              <a:t>calculates</a:t>
            </a:r>
            <a:r>
              <a:rPr kumimoji="0" lang="es-ES_tradnl" b="0" i="0" u="none" strike="noStrike" cap="none" normalizeH="0" dirty="0" smtClean="0">
                <a:ln>
                  <a:noFill/>
                </a:ln>
                <a:solidFill>
                  <a:schemeClr val="tx1"/>
                </a:solidFill>
                <a:effectLst/>
                <a:ea typeface="Times New Roman" pitchFamily="18" charset="0"/>
                <a:cs typeface="Times New Roman" pitchFamily="18" charset="0"/>
              </a:rPr>
              <a:t> Building </a:t>
            </a:r>
            <a:r>
              <a:rPr lang="es-ES_tradnl" dirty="0" err="1" smtClean="0">
                <a:ea typeface="Times New Roman" pitchFamily="18" charset="0"/>
                <a:cs typeface="Times New Roman" pitchFamily="18" charset="0"/>
              </a:rPr>
              <a:t>shade</a:t>
            </a:r>
            <a:r>
              <a:rPr lang="es-ES_tradnl" dirty="0" smtClean="0">
                <a:ea typeface="Times New Roman" pitchFamily="18" charset="0"/>
                <a:cs typeface="Times New Roman" pitchFamily="18" charset="0"/>
              </a:rPr>
              <a:t>.</a:t>
            </a:r>
          </a:p>
          <a:p>
            <a:pPr marL="0" marR="0" lvl="0" indent="0" algn="just" defTabSz="914400" rtl="0" eaLnBrk="1" fontAlgn="base" latinLnBrk="0" hangingPunct="1">
              <a:lnSpc>
                <a:spcPct val="100000"/>
              </a:lnSpc>
              <a:spcBef>
                <a:spcPct val="0"/>
              </a:spcBef>
              <a:spcAft>
                <a:spcPts val="1200"/>
              </a:spcAft>
              <a:buClrTx/>
              <a:buSzTx/>
              <a:buFontTx/>
              <a:buNone/>
              <a:tabLst/>
            </a:pPr>
            <a:endParaRPr lang="es-ES_tradnl" dirty="0">
              <a:ea typeface="Times New Roman" pitchFamily="18" charset="0"/>
              <a:cs typeface="Times New Roman" pitchFamily="18" charset="0"/>
            </a:endParaRPr>
          </a:p>
          <a:p>
            <a:pPr marL="0" marR="0" lvl="0" indent="0" algn="just" defTabSz="914400" rtl="0" eaLnBrk="1" fontAlgn="base" latinLnBrk="0" hangingPunct="1">
              <a:lnSpc>
                <a:spcPct val="100000"/>
              </a:lnSpc>
              <a:spcBef>
                <a:spcPct val="0"/>
              </a:spcBef>
              <a:spcAft>
                <a:spcPts val="1200"/>
              </a:spcAft>
              <a:buClrTx/>
              <a:buSzTx/>
              <a:buFontTx/>
              <a:buNone/>
              <a:tabLst/>
            </a:pPr>
            <a:endParaRPr lang="es-ES_tradnl" dirty="0" smtClean="0">
              <a:ea typeface="Times New Roman" pitchFamily="18" charset="0"/>
              <a:cs typeface="Times New Roman" pitchFamily="18" charset="0"/>
            </a:endParaRPr>
          </a:p>
          <a:p>
            <a:pPr marL="0" marR="0" lvl="0" indent="0" algn="just" defTabSz="914400" rtl="0" eaLnBrk="1" fontAlgn="base" latinLnBrk="0" hangingPunct="1">
              <a:lnSpc>
                <a:spcPct val="100000"/>
              </a:lnSpc>
              <a:spcBef>
                <a:spcPct val="0"/>
              </a:spcBef>
              <a:spcAft>
                <a:spcPts val="1200"/>
              </a:spcAft>
              <a:buClrTx/>
              <a:buSzTx/>
              <a:buFontTx/>
              <a:buNone/>
              <a:tabLst/>
            </a:pPr>
            <a:r>
              <a:rPr lang="es-ES_tradnl" dirty="0" smtClean="0">
                <a:ea typeface="Times New Roman" pitchFamily="18" charset="0"/>
                <a:cs typeface="Times New Roman" pitchFamily="18" charset="0"/>
              </a:rPr>
              <a:t> </a:t>
            </a:r>
          </a:p>
          <a:p>
            <a:pPr marL="0" marR="0" lvl="0" indent="0" algn="just" defTabSz="914400" rtl="0" eaLnBrk="1" fontAlgn="base" latinLnBrk="0" hangingPunct="1">
              <a:lnSpc>
                <a:spcPct val="100000"/>
              </a:lnSpc>
              <a:spcBef>
                <a:spcPct val="0"/>
              </a:spcBef>
              <a:spcAft>
                <a:spcPts val="1200"/>
              </a:spcAft>
              <a:buClrTx/>
              <a:buSzTx/>
              <a:buFontTx/>
              <a:buNone/>
              <a:tabLst/>
            </a:pPr>
            <a:r>
              <a:rPr lang="es-ES_tradnl" dirty="0" err="1" smtClean="0">
                <a:cs typeface="Arial" pitchFamily="34" charset="0"/>
              </a:rPr>
              <a:t>Build</a:t>
            </a:r>
            <a:r>
              <a:rPr lang="es-ES_tradnl" dirty="0" smtClean="0">
                <a:cs typeface="Arial" pitchFamily="34" charset="0"/>
              </a:rPr>
              <a:t> </a:t>
            </a:r>
            <a:r>
              <a:rPr lang="es-ES_tradnl" dirty="0" err="1" smtClean="0">
                <a:cs typeface="Arial" pitchFamily="34" charset="0"/>
              </a:rPr>
              <a:t>it</a:t>
            </a:r>
            <a:r>
              <a:rPr lang="es-ES_tradnl" dirty="0" smtClean="0">
                <a:cs typeface="Arial" pitchFamily="34" charset="0"/>
              </a:rPr>
              <a:t> Solar. </a:t>
            </a:r>
            <a:r>
              <a:rPr lang="es-ES_tradnl" dirty="0" err="1" smtClean="0">
                <a:cs typeface="Arial" pitchFamily="34" charset="0"/>
              </a:rPr>
              <a:t>List</a:t>
            </a:r>
            <a:r>
              <a:rPr lang="es-ES_tradnl" dirty="0" smtClean="0">
                <a:cs typeface="Arial" pitchFamily="34" charset="0"/>
              </a:rPr>
              <a:t> of apps </a:t>
            </a:r>
            <a:r>
              <a:rPr lang="es-ES_tradnl" dirty="0" err="1" smtClean="0">
                <a:cs typeface="Arial" pitchFamily="34" charset="0"/>
              </a:rPr>
              <a:t>about</a:t>
            </a:r>
            <a:r>
              <a:rPr lang="es-ES_tradnl" dirty="0" smtClean="0">
                <a:cs typeface="Arial" pitchFamily="34" charset="0"/>
              </a:rPr>
              <a:t> solar and </a:t>
            </a:r>
            <a:r>
              <a:rPr lang="es-ES_tradnl" dirty="0" err="1" smtClean="0">
                <a:cs typeface="Arial" pitchFamily="34" charset="0"/>
              </a:rPr>
              <a:t>climate</a:t>
            </a:r>
            <a:r>
              <a:rPr lang="es-ES_tradnl" dirty="0" smtClean="0">
                <a:cs typeface="Arial" pitchFamily="34" charset="0"/>
              </a:rPr>
              <a:t> </a:t>
            </a:r>
            <a:r>
              <a:rPr lang="es-ES_tradnl" dirty="0" err="1" smtClean="0">
                <a:cs typeface="Arial" pitchFamily="34" charset="0"/>
              </a:rPr>
              <a:t>information</a:t>
            </a:r>
            <a:r>
              <a:rPr lang="es-ES_tradnl" dirty="0" smtClean="0">
                <a:cs typeface="Arial" pitchFamily="34" charset="0"/>
              </a:rPr>
              <a:t>.</a:t>
            </a:r>
          </a:p>
        </p:txBody>
      </p:sp>
      <p:sp>
        <p:nvSpPr>
          <p:cNvPr id="2" name="TextBox 1">
            <a:hlinkClick r:id="rId2"/>
          </p:cNvPr>
          <p:cNvSpPr txBox="1"/>
          <p:nvPr/>
        </p:nvSpPr>
        <p:spPr>
          <a:xfrm>
            <a:off x="2123728" y="4725144"/>
            <a:ext cx="6480720" cy="369332"/>
          </a:xfrm>
          <a:prstGeom prst="rect">
            <a:avLst/>
          </a:prstGeom>
          <a:noFill/>
        </p:spPr>
        <p:txBody>
          <a:bodyPr wrap="square" rtlCol="0">
            <a:spAutoFit/>
          </a:bodyPr>
          <a:lstStyle/>
          <a:p>
            <a:r>
              <a:rPr lang="en-GB" dirty="0">
                <a:solidFill>
                  <a:srgbClr val="0070C0"/>
                </a:solidFill>
              </a:rPr>
              <a:t>https://www.builditsolar.com/References/SunChartRS.htm</a:t>
            </a:r>
          </a:p>
        </p:txBody>
      </p:sp>
      <p:sp>
        <p:nvSpPr>
          <p:cNvPr id="3" name="Rectangle 2">
            <a:hlinkClick r:id="rId3"/>
          </p:cNvPr>
          <p:cNvSpPr/>
          <p:nvPr/>
        </p:nvSpPr>
        <p:spPr>
          <a:xfrm>
            <a:off x="2123728" y="2989982"/>
            <a:ext cx="6030416" cy="369332"/>
          </a:xfrm>
          <a:prstGeom prst="rect">
            <a:avLst/>
          </a:prstGeom>
        </p:spPr>
        <p:txBody>
          <a:bodyPr wrap="square">
            <a:spAutoFit/>
          </a:bodyPr>
          <a:lstStyle/>
          <a:p>
            <a:r>
              <a:rPr lang="en-GB" dirty="0">
                <a:solidFill>
                  <a:srgbClr val="0070C0"/>
                </a:solidFill>
              </a:rPr>
              <a:t>https://www.youtube.com/watch?v=l-BmwWnuwPs</a:t>
            </a:r>
          </a:p>
        </p:txBody>
      </p:sp>
      <p:grpSp>
        <p:nvGrpSpPr>
          <p:cNvPr id="13" name="Group 3"/>
          <p:cNvGrpSpPr/>
          <p:nvPr/>
        </p:nvGrpSpPr>
        <p:grpSpPr>
          <a:xfrm>
            <a:off x="1149" y="66530"/>
            <a:ext cx="9035406" cy="683568"/>
            <a:chOff x="1149" y="66530"/>
            <a:chExt cx="9035406" cy="683568"/>
          </a:xfrm>
        </p:grpSpPr>
        <p:pic>
          <p:nvPicPr>
            <p:cNvPr id="14" name="Picture 1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6"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PASSIVE DESIGN. SOLAR ORIENTATION</a:t>
              </a:r>
              <a:endParaRPr lang="en-GB" sz="1400" b="1" dirty="0">
                <a:solidFill>
                  <a:srgbClr val="0070C0"/>
                </a:solidFill>
              </a:endParaRPr>
            </a:p>
          </p:txBody>
        </p:sp>
        <p:pic>
          <p:nvPicPr>
            <p:cNvPr id="17"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32</a:t>
            </a:fld>
            <a:endParaRPr lang="en-GB"/>
          </a:p>
        </p:txBody>
      </p:sp>
      <p:sp>
        <p:nvSpPr>
          <p:cNvPr id="10" name="Rectangle 9"/>
          <p:cNvSpPr/>
          <p:nvPr/>
        </p:nvSpPr>
        <p:spPr>
          <a:xfrm>
            <a:off x="1185190" y="738282"/>
            <a:ext cx="6696744" cy="52322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28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ENERGY EFFICIENCY IN BUILDINGS</a:t>
            </a:r>
            <a:endParaRPr lang="en-US" sz="28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pic>
        <p:nvPicPr>
          <p:cNvPr id="12" name="Picture 2" descr="UW Trinity Saint David logo"/>
          <p:cNvPicPr>
            <a:picLocks noChangeAspect="1" noChangeArrowheads="1"/>
          </p:cNvPicPr>
          <p:nvPr/>
        </p:nvPicPr>
        <p:blipFill>
          <a:blip r:embed="rId2" cstate="print"/>
          <a:srcRect/>
          <a:stretch>
            <a:fillRect/>
          </a:stretch>
        </p:blipFill>
        <p:spPr bwMode="auto">
          <a:xfrm>
            <a:off x="6660232" y="5776461"/>
            <a:ext cx="1881758" cy="752703"/>
          </a:xfrm>
          <a:prstGeom prst="rect">
            <a:avLst/>
          </a:prstGeom>
          <a:solidFill>
            <a:schemeClr val="bg1"/>
          </a:solidFill>
          <a:ln>
            <a:solidFill>
              <a:schemeClr val="bg1"/>
            </a:solidFill>
          </a:ln>
        </p:spPr>
      </p:pic>
      <p:sp>
        <p:nvSpPr>
          <p:cNvPr id="13" name="5 CuadroTexto"/>
          <p:cNvSpPr txBox="1"/>
          <p:nvPr/>
        </p:nvSpPr>
        <p:spPr>
          <a:xfrm>
            <a:off x="251520" y="6165304"/>
            <a:ext cx="2664296" cy="369332"/>
          </a:xfrm>
          <a:prstGeom prst="rect">
            <a:avLst/>
          </a:prstGeom>
          <a:noFill/>
        </p:spPr>
        <p:txBody>
          <a:bodyPr wrap="square" rtlCol="0">
            <a:spAutoFit/>
          </a:bodyPr>
          <a:lstStyle/>
          <a:p>
            <a:r>
              <a:rPr lang="es-ES_tradnl" b="1" dirty="0" smtClean="0"/>
              <a:t>Juan Antonio </a:t>
            </a:r>
            <a:r>
              <a:rPr lang="es-ES_tradnl" b="1" dirty="0" err="1" smtClean="0"/>
              <a:t>Ferriz</a:t>
            </a:r>
            <a:r>
              <a:rPr lang="es-ES_tradnl" b="1" dirty="0" smtClean="0"/>
              <a:t>-Papi</a:t>
            </a:r>
            <a:endParaRPr lang="es-ES" b="1" dirty="0"/>
          </a:p>
        </p:txBody>
      </p:sp>
      <p:sp>
        <p:nvSpPr>
          <p:cNvPr id="8" name="Rectangle 10"/>
          <p:cNvSpPr/>
          <p:nvPr/>
        </p:nvSpPr>
        <p:spPr>
          <a:xfrm>
            <a:off x="2217551" y="3424205"/>
            <a:ext cx="4632037" cy="1446550"/>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44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PASSIVE DESIGN</a:t>
            </a:r>
          </a:p>
          <a:p>
            <a:pPr algn="ctr"/>
            <a:r>
              <a:rPr lang="en-US" sz="44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Natural Ventilation</a:t>
            </a:r>
            <a:endParaRPr lang="en-US" sz="44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Tree>
    <p:extLst>
      <p:ext uri="{BB962C8B-B14F-4D97-AF65-F5344CB8AC3E}">
        <p14:creationId xmlns:p14="http://schemas.microsoft.com/office/powerpoint/2010/main" val="94097862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Box 5"/>
          <p:cNvSpPr txBox="1">
            <a:spLocks noChangeArrowheads="1"/>
          </p:cNvSpPr>
          <p:nvPr/>
        </p:nvSpPr>
        <p:spPr bwMode="auto">
          <a:xfrm>
            <a:off x="1475656" y="2348880"/>
            <a:ext cx="6264275" cy="2123658"/>
          </a:xfrm>
          <a:prstGeom prst="rect">
            <a:avLst/>
          </a:prstGeom>
          <a:noFill/>
          <a:ln w="9525">
            <a:noFill/>
            <a:miter lim="800000"/>
            <a:headEnd/>
            <a:tailEnd/>
          </a:ln>
          <a:effectLst/>
        </p:spPr>
        <p:txBody>
          <a:bodyPr>
            <a:spAutoFit/>
          </a:bodyPr>
          <a:lstStyle/>
          <a:p>
            <a:pPr>
              <a:spcBef>
                <a:spcPct val="50000"/>
              </a:spcBef>
            </a:pPr>
            <a:r>
              <a:rPr lang="es-ES" sz="2400" dirty="0" smtClean="0"/>
              <a:t>No </a:t>
            </a:r>
            <a:r>
              <a:rPr lang="es-ES" sz="2400" dirty="0" err="1" smtClean="0"/>
              <a:t>ventilation</a:t>
            </a:r>
            <a:r>
              <a:rPr lang="es-ES" sz="2400" dirty="0" smtClean="0"/>
              <a:t> can cause:</a:t>
            </a:r>
            <a:endParaRPr lang="es-ES" sz="2400" dirty="0"/>
          </a:p>
          <a:p>
            <a:pPr lvl="1">
              <a:spcBef>
                <a:spcPct val="50000"/>
              </a:spcBef>
              <a:buFontTx/>
              <a:buChar char="-"/>
            </a:pPr>
            <a:r>
              <a:rPr lang="es-ES" sz="2400" dirty="0" err="1" smtClean="0"/>
              <a:t>Damage</a:t>
            </a:r>
            <a:r>
              <a:rPr lang="es-ES" sz="2400" dirty="0" smtClean="0"/>
              <a:t> in </a:t>
            </a:r>
            <a:r>
              <a:rPr lang="es-ES" sz="2400" dirty="0" err="1" smtClean="0"/>
              <a:t>buildings</a:t>
            </a:r>
            <a:r>
              <a:rPr lang="es-ES" sz="2400" dirty="0" smtClean="0"/>
              <a:t> (</a:t>
            </a:r>
            <a:r>
              <a:rPr lang="es-ES" sz="2400" dirty="0" err="1" smtClean="0"/>
              <a:t>damps</a:t>
            </a:r>
            <a:r>
              <a:rPr lang="es-ES" sz="2400" dirty="0" smtClean="0"/>
              <a:t>, etc.)</a:t>
            </a:r>
            <a:endParaRPr lang="es-ES" sz="2400" dirty="0"/>
          </a:p>
          <a:p>
            <a:pPr lvl="1">
              <a:spcBef>
                <a:spcPct val="50000"/>
              </a:spcBef>
              <a:buFontTx/>
              <a:buChar char="-"/>
            </a:pPr>
            <a:r>
              <a:rPr lang="es-ES" sz="2400" dirty="0" err="1" smtClean="0"/>
              <a:t>Unhealthy</a:t>
            </a:r>
            <a:r>
              <a:rPr lang="es-ES" sz="2400" dirty="0" smtClean="0"/>
              <a:t> </a:t>
            </a:r>
            <a:r>
              <a:rPr lang="es-ES" sz="2400" dirty="0" err="1" smtClean="0"/>
              <a:t>environments</a:t>
            </a:r>
            <a:endParaRPr lang="es-ES" sz="2400" dirty="0"/>
          </a:p>
          <a:p>
            <a:pPr lvl="1">
              <a:spcBef>
                <a:spcPct val="50000"/>
              </a:spcBef>
              <a:buFontTx/>
              <a:buChar char="-"/>
            </a:pPr>
            <a:r>
              <a:rPr lang="es-ES" sz="2400" dirty="0" err="1" smtClean="0"/>
              <a:t>Impossibility</a:t>
            </a:r>
            <a:r>
              <a:rPr lang="es-ES" sz="2400" dirty="0" smtClean="0"/>
              <a:t> of </a:t>
            </a:r>
            <a:r>
              <a:rPr lang="es-ES" sz="2400" dirty="0" err="1" smtClean="0"/>
              <a:t>building</a:t>
            </a:r>
            <a:r>
              <a:rPr lang="es-ES" sz="2400" dirty="0" smtClean="0"/>
              <a:t> use</a:t>
            </a:r>
            <a:endParaRPr lang="es-ES" sz="2400" dirty="0"/>
          </a:p>
        </p:txBody>
      </p:sp>
      <p:grpSp>
        <p:nvGrpSpPr>
          <p:cNvPr id="13" name="Group 3"/>
          <p:cNvGrpSpPr/>
          <p:nvPr/>
        </p:nvGrpSpPr>
        <p:grpSpPr>
          <a:xfrm>
            <a:off x="1149" y="66530"/>
            <a:ext cx="9035406" cy="683568"/>
            <a:chOff x="1149" y="66530"/>
            <a:chExt cx="9035406" cy="683568"/>
          </a:xfrm>
        </p:grpSpPr>
        <p:pic>
          <p:nvPicPr>
            <p:cNvPr id="14"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NATURAL VENTILATION</a:t>
              </a:r>
              <a:endParaRPr lang="en-GB" sz="1400" b="1" dirty="0">
                <a:solidFill>
                  <a:srgbClr val="0070C0"/>
                </a:solidFill>
              </a:endParaRPr>
            </a:p>
          </p:txBody>
        </p:sp>
        <p:pic>
          <p:nvPicPr>
            <p:cNvPr id="17"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8637328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5" descr="habitacion"/>
          <p:cNvPicPr>
            <a:picLocks noChangeAspect="1" noChangeArrowheads="1"/>
          </p:cNvPicPr>
          <p:nvPr/>
        </p:nvPicPr>
        <p:blipFill>
          <a:blip r:embed="rId2" cstate="print"/>
          <a:srcRect/>
          <a:stretch>
            <a:fillRect/>
          </a:stretch>
        </p:blipFill>
        <p:spPr bwMode="auto">
          <a:xfrm>
            <a:off x="683568" y="620688"/>
            <a:ext cx="7992888" cy="5993358"/>
          </a:xfrm>
          <a:prstGeom prst="rect">
            <a:avLst/>
          </a:prstGeom>
          <a:noFill/>
        </p:spPr>
      </p:pic>
      <p:sp>
        <p:nvSpPr>
          <p:cNvPr id="13" name="Text Box 2"/>
          <p:cNvSpPr txBox="1">
            <a:spLocks noChangeArrowheads="1"/>
          </p:cNvSpPr>
          <p:nvPr/>
        </p:nvSpPr>
        <p:spPr bwMode="auto">
          <a:xfrm>
            <a:off x="2843808" y="908720"/>
            <a:ext cx="5903913" cy="457200"/>
          </a:xfrm>
          <a:prstGeom prst="rect">
            <a:avLst/>
          </a:prstGeom>
          <a:noFill/>
          <a:ln w="9525">
            <a:noFill/>
            <a:miter lim="800000"/>
            <a:headEnd/>
            <a:tailEnd/>
          </a:ln>
          <a:effectLst/>
        </p:spPr>
        <p:txBody>
          <a:bodyPr>
            <a:spAutoFit/>
          </a:bodyPr>
          <a:lstStyle/>
          <a:p>
            <a:pPr>
              <a:spcBef>
                <a:spcPct val="50000"/>
              </a:spcBef>
            </a:pPr>
            <a:r>
              <a:rPr lang="es-ES" sz="2400" b="1" dirty="0" smtClean="0">
                <a:solidFill>
                  <a:srgbClr val="FF0066"/>
                </a:solidFill>
              </a:rPr>
              <a:t>Air </a:t>
            </a:r>
            <a:r>
              <a:rPr lang="es-ES" sz="2400" b="1" dirty="0" err="1" smtClean="0">
                <a:solidFill>
                  <a:srgbClr val="FF0066"/>
                </a:solidFill>
              </a:rPr>
              <a:t>renovation</a:t>
            </a:r>
            <a:endParaRPr lang="es-ES" sz="2400" b="1" dirty="0">
              <a:solidFill>
                <a:srgbClr val="FF0066"/>
              </a:solidFill>
            </a:endParaRPr>
          </a:p>
        </p:txBody>
      </p:sp>
      <p:sp>
        <p:nvSpPr>
          <p:cNvPr id="14" name="Text Box 3"/>
          <p:cNvSpPr txBox="1">
            <a:spLocks noChangeArrowheads="1"/>
          </p:cNvSpPr>
          <p:nvPr/>
        </p:nvSpPr>
        <p:spPr bwMode="auto">
          <a:xfrm>
            <a:off x="1547813" y="2349500"/>
            <a:ext cx="2449512" cy="457200"/>
          </a:xfrm>
          <a:prstGeom prst="rect">
            <a:avLst/>
          </a:prstGeom>
          <a:noFill/>
          <a:ln w="9525">
            <a:noFill/>
            <a:miter lim="800000"/>
            <a:headEnd/>
            <a:tailEnd/>
          </a:ln>
          <a:effectLst/>
        </p:spPr>
        <p:txBody>
          <a:bodyPr>
            <a:spAutoFit/>
          </a:bodyPr>
          <a:lstStyle/>
          <a:p>
            <a:pPr>
              <a:spcBef>
                <a:spcPct val="50000"/>
              </a:spcBef>
            </a:pPr>
            <a:r>
              <a:rPr lang="es-ES" sz="2400" dirty="0" smtClean="0">
                <a:solidFill>
                  <a:schemeClr val="bg1"/>
                </a:solidFill>
                <a:latin typeface="Arial Rounded MT Bold" pitchFamily="34" charset="0"/>
              </a:rPr>
              <a:t>0.5 </a:t>
            </a:r>
            <a:r>
              <a:rPr lang="es-ES" sz="2400" dirty="0" err="1">
                <a:solidFill>
                  <a:schemeClr val="bg1"/>
                </a:solidFill>
                <a:latin typeface="Arial Rounded MT Bold" pitchFamily="34" charset="0"/>
              </a:rPr>
              <a:t>ren</a:t>
            </a:r>
            <a:r>
              <a:rPr lang="es-ES" sz="2400" dirty="0">
                <a:solidFill>
                  <a:schemeClr val="bg1"/>
                </a:solidFill>
                <a:latin typeface="Arial Rounded MT Bold" pitchFamily="34" charset="0"/>
              </a:rPr>
              <a:t>./</a:t>
            </a:r>
            <a:r>
              <a:rPr lang="es-ES" sz="2400" dirty="0" err="1" smtClean="0">
                <a:solidFill>
                  <a:schemeClr val="bg1"/>
                </a:solidFill>
                <a:latin typeface="Arial Rounded MT Bold" pitchFamily="34" charset="0"/>
              </a:rPr>
              <a:t>hr</a:t>
            </a:r>
            <a:endParaRPr lang="es-ES" sz="2400" dirty="0">
              <a:solidFill>
                <a:schemeClr val="bg1"/>
              </a:solidFill>
              <a:latin typeface="Arial Rounded MT Bold" pitchFamily="34" charset="0"/>
            </a:endParaRPr>
          </a:p>
        </p:txBody>
      </p:sp>
      <p:sp>
        <p:nvSpPr>
          <p:cNvPr id="15" name="Text Box 4"/>
          <p:cNvSpPr txBox="1">
            <a:spLocks noChangeArrowheads="1"/>
          </p:cNvSpPr>
          <p:nvPr/>
        </p:nvSpPr>
        <p:spPr bwMode="auto">
          <a:xfrm>
            <a:off x="5220072" y="4797152"/>
            <a:ext cx="5041900" cy="1785104"/>
          </a:xfrm>
          <a:prstGeom prst="rect">
            <a:avLst/>
          </a:prstGeom>
          <a:noFill/>
          <a:ln w="9525">
            <a:noFill/>
            <a:miter lim="800000"/>
            <a:headEnd/>
            <a:tailEnd/>
          </a:ln>
          <a:effectLst/>
        </p:spPr>
        <p:txBody>
          <a:bodyPr>
            <a:spAutoFit/>
          </a:bodyPr>
          <a:lstStyle/>
          <a:p>
            <a:pPr>
              <a:spcBef>
                <a:spcPct val="50000"/>
              </a:spcBef>
              <a:buFontTx/>
              <a:buChar char="-"/>
            </a:pPr>
            <a:r>
              <a:rPr lang="es-ES" sz="2000" b="1" dirty="0" err="1" smtClean="0"/>
              <a:t>Filtration</a:t>
            </a:r>
            <a:endParaRPr lang="es-ES" sz="2000" b="1" dirty="0"/>
          </a:p>
          <a:p>
            <a:pPr>
              <a:spcBef>
                <a:spcPct val="50000"/>
              </a:spcBef>
              <a:buFontTx/>
              <a:buChar char="-"/>
            </a:pPr>
            <a:r>
              <a:rPr lang="es-ES" sz="2000" b="1" dirty="0" smtClean="0"/>
              <a:t>Manual </a:t>
            </a:r>
            <a:r>
              <a:rPr lang="es-ES" sz="2000" b="1" dirty="0" err="1" smtClean="0"/>
              <a:t>ventilation</a:t>
            </a:r>
            <a:endParaRPr lang="es-ES" sz="2000" b="1" dirty="0" smtClean="0"/>
          </a:p>
          <a:p>
            <a:pPr>
              <a:spcBef>
                <a:spcPct val="50000"/>
              </a:spcBef>
              <a:buFontTx/>
              <a:buChar char="-"/>
            </a:pPr>
            <a:r>
              <a:rPr lang="es-ES" sz="2000" b="1" dirty="0" smtClean="0"/>
              <a:t>Natural </a:t>
            </a:r>
            <a:r>
              <a:rPr lang="es-ES" sz="2000" b="1" dirty="0" err="1" smtClean="0"/>
              <a:t>ventilation</a:t>
            </a:r>
            <a:endParaRPr lang="es-ES" sz="2000" b="1" dirty="0"/>
          </a:p>
          <a:p>
            <a:pPr>
              <a:spcBef>
                <a:spcPct val="50000"/>
              </a:spcBef>
              <a:buFontTx/>
              <a:buChar char="-"/>
            </a:pPr>
            <a:r>
              <a:rPr lang="es-ES" sz="2000" b="1" dirty="0" err="1" smtClean="0"/>
              <a:t>Mechanical</a:t>
            </a:r>
            <a:r>
              <a:rPr lang="es-ES" sz="2000" b="1" dirty="0" smtClean="0"/>
              <a:t> </a:t>
            </a:r>
            <a:r>
              <a:rPr lang="es-ES" sz="2000" b="1" dirty="0" err="1" smtClean="0"/>
              <a:t>ventilation</a:t>
            </a:r>
            <a:endParaRPr lang="es-ES" sz="2000" b="1" dirty="0"/>
          </a:p>
        </p:txBody>
      </p:sp>
      <p:grpSp>
        <p:nvGrpSpPr>
          <p:cNvPr id="16" name="Group 3"/>
          <p:cNvGrpSpPr/>
          <p:nvPr/>
        </p:nvGrpSpPr>
        <p:grpSpPr>
          <a:xfrm>
            <a:off x="1149" y="66530"/>
            <a:ext cx="9035406" cy="683568"/>
            <a:chOff x="1149" y="66530"/>
            <a:chExt cx="9035406" cy="683568"/>
          </a:xfrm>
        </p:grpSpPr>
        <p:pic>
          <p:nvPicPr>
            <p:cNvPr id="18"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9"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NATURAL VENTILATION</a:t>
              </a:r>
              <a:endParaRPr lang="en-GB" sz="1400" b="1" dirty="0">
                <a:solidFill>
                  <a:srgbClr val="0070C0"/>
                </a:solidFill>
              </a:endParaRPr>
            </a:p>
          </p:txBody>
        </p:sp>
        <p:pic>
          <p:nvPicPr>
            <p:cNvPr id="21"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0028738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Box 4"/>
          <p:cNvSpPr txBox="1">
            <a:spLocks noChangeArrowheads="1"/>
          </p:cNvSpPr>
          <p:nvPr/>
        </p:nvSpPr>
        <p:spPr bwMode="auto">
          <a:xfrm>
            <a:off x="611560" y="1196752"/>
            <a:ext cx="4608513" cy="457200"/>
          </a:xfrm>
          <a:prstGeom prst="rect">
            <a:avLst/>
          </a:prstGeom>
          <a:noFill/>
          <a:ln w="9525">
            <a:noFill/>
            <a:miter lim="800000"/>
            <a:headEnd/>
            <a:tailEnd/>
          </a:ln>
          <a:effectLst/>
        </p:spPr>
        <p:txBody>
          <a:bodyPr>
            <a:spAutoFit/>
          </a:bodyPr>
          <a:lstStyle/>
          <a:p>
            <a:pPr>
              <a:spcBef>
                <a:spcPct val="50000"/>
              </a:spcBef>
            </a:pPr>
            <a:r>
              <a:rPr lang="es-ES" sz="2400" b="1" dirty="0" smtClean="0"/>
              <a:t>Air </a:t>
            </a:r>
            <a:r>
              <a:rPr lang="es-ES" sz="2400" b="1" dirty="0" err="1" smtClean="0"/>
              <a:t>movement</a:t>
            </a:r>
            <a:endParaRPr lang="es-ES" sz="2400" b="1" dirty="0"/>
          </a:p>
        </p:txBody>
      </p:sp>
      <p:sp>
        <p:nvSpPr>
          <p:cNvPr id="13" name="Text Box 5"/>
          <p:cNvSpPr txBox="1">
            <a:spLocks noChangeArrowheads="1"/>
          </p:cNvSpPr>
          <p:nvPr/>
        </p:nvSpPr>
        <p:spPr bwMode="auto">
          <a:xfrm>
            <a:off x="1403648" y="2348880"/>
            <a:ext cx="4824413" cy="861774"/>
          </a:xfrm>
          <a:prstGeom prst="rect">
            <a:avLst/>
          </a:prstGeom>
          <a:noFill/>
          <a:ln w="9525">
            <a:noFill/>
            <a:miter lim="800000"/>
            <a:headEnd/>
            <a:tailEnd/>
          </a:ln>
          <a:effectLst/>
        </p:spPr>
        <p:txBody>
          <a:bodyPr>
            <a:spAutoFit/>
          </a:bodyPr>
          <a:lstStyle/>
          <a:p>
            <a:pPr>
              <a:spcBef>
                <a:spcPct val="50000"/>
              </a:spcBef>
              <a:buFontTx/>
              <a:buChar char="-"/>
            </a:pPr>
            <a:r>
              <a:rPr lang="es-ES" sz="2000" dirty="0" smtClean="0"/>
              <a:t>Cross </a:t>
            </a:r>
            <a:r>
              <a:rPr lang="es-ES" sz="2000" dirty="0" err="1" smtClean="0"/>
              <a:t>ventilation</a:t>
            </a:r>
            <a:endParaRPr lang="es-ES" sz="2000" dirty="0"/>
          </a:p>
          <a:p>
            <a:pPr>
              <a:spcBef>
                <a:spcPct val="50000"/>
              </a:spcBef>
              <a:buFontTx/>
              <a:buChar char="-"/>
            </a:pPr>
            <a:r>
              <a:rPr lang="es-ES" sz="2000" dirty="0" err="1" smtClean="0"/>
              <a:t>Movement</a:t>
            </a:r>
            <a:r>
              <a:rPr lang="es-ES" sz="2000" dirty="0" smtClean="0"/>
              <a:t> of interior air </a:t>
            </a:r>
            <a:r>
              <a:rPr lang="es-ES" sz="2000" dirty="0" err="1" smtClean="0"/>
              <a:t>mass</a:t>
            </a:r>
            <a:endParaRPr lang="es-ES" sz="2000" dirty="0"/>
          </a:p>
        </p:txBody>
      </p:sp>
      <p:pic>
        <p:nvPicPr>
          <p:cNvPr id="14" name="13 Imagen" descr="24476.jpg"/>
          <p:cNvPicPr>
            <a:picLocks noChangeAspect="1"/>
          </p:cNvPicPr>
          <p:nvPr/>
        </p:nvPicPr>
        <p:blipFill>
          <a:blip r:embed="rId2" cstate="print"/>
          <a:stretch>
            <a:fillRect/>
          </a:stretch>
        </p:blipFill>
        <p:spPr>
          <a:xfrm>
            <a:off x="4513084" y="3212976"/>
            <a:ext cx="4079954" cy="2991966"/>
          </a:xfrm>
          <a:prstGeom prst="rect">
            <a:avLst/>
          </a:prstGeom>
        </p:spPr>
      </p:pic>
      <p:grpSp>
        <p:nvGrpSpPr>
          <p:cNvPr id="2" name="Group 3"/>
          <p:cNvGrpSpPr/>
          <p:nvPr/>
        </p:nvGrpSpPr>
        <p:grpSpPr>
          <a:xfrm>
            <a:off x="1149" y="66530"/>
            <a:ext cx="9035406" cy="683568"/>
            <a:chOff x="1149" y="66530"/>
            <a:chExt cx="9035406" cy="683568"/>
          </a:xfrm>
        </p:grpSpPr>
        <p:pic>
          <p:nvPicPr>
            <p:cNvPr id="1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8"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NATURAL VENTILATION</a:t>
              </a:r>
              <a:endParaRPr lang="en-GB" sz="1400" b="1" dirty="0">
                <a:solidFill>
                  <a:srgbClr val="0070C0"/>
                </a:solidFill>
              </a:endParaRPr>
            </a:p>
          </p:txBody>
        </p:sp>
        <p:pic>
          <p:nvPicPr>
            <p:cNvPr id="20"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1967306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Box 2"/>
          <p:cNvSpPr txBox="1">
            <a:spLocks noChangeArrowheads="1"/>
          </p:cNvSpPr>
          <p:nvPr/>
        </p:nvSpPr>
        <p:spPr bwMode="auto">
          <a:xfrm>
            <a:off x="467544" y="980728"/>
            <a:ext cx="5329237" cy="461665"/>
          </a:xfrm>
          <a:prstGeom prst="rect">
            <a:avLst/>
          </a:prstGeom>
          <a:noFill/>
          <a:ln w="9525">
            <a:noFill/>
            <a:miter lim="800000"/>
            <a:headEnd/>
            <a:tailEnd/>
          </a:ln>
          <a:effectLst/>
        </p:spPr>
        <p:txBody>
          <a:bodyPr>
            <a:spAutoFit/>
          </a:bodyPr>
          <a:lstStyle/>
          <a:p>
            <a:pPr>
              <a:spcBef>
                <a:spcPct val="50000"/>
              </a:spcBef>
            </a:pPr>
            <a:r>
              <a:rPr lang="es-ES" sz="2400" b="1" dirty="0" smtClean="0"/>
              <a:t>Natural </a:t>
            </a:r>
            <a:r>
              <a:rPr lang="es-ES" sz="2400" b="1" dirty="0" err="1" smtClean="0"/>
              <a:t>convective</a:t>
            </a:r>
            <a:r>
              <a:rPr lang="es-ES" sz="2400" b="1" dirty="0" smtClean="0"/>
              <a:t> </a:t>
            </a:r>
            <a:r>
              <a:rPr lang="es-ES" sz="2400" b="1" dirty="0" err="1" smtClean="0"/>
              <a:t>properties</a:t>
            </a:r>
            <a:endParaRPr lang="es-ES" sz="2400" b="1" dirty="0"/>
          </a:p>
        </p:txBody>
      </p:sp>
      <p:pic>
        <p:nvPicPr>
          <p:cNvPr id="13" name="Picture 5" descr="act3p06"/>
          <p:cNvPicPr>
            <a:picLocks noChangeAspect="1" noChangeArrowheads="1"/>
          </p:cNvPicPr>
          <p:nvPr/>
        </p:nvPicPr>
        <p:blipFill>
          <a:blip r:embed="rId2" cstate="print"/>
          <a:srcRect/>
          <a:stretch>
            <a:fillRect/>
          </a:stretch>
        </p:blipFill>
        <p:spPr bwMode="auto">
          <a:xfrm>
            <a:off x="5435600" y="1196975"/>
            <a:ext cx="3094038" cy="4872038"/>
          </a:xfrm>
          <a:prstGeom prst="rect">
            <a:avLst/>
          </a:prstGeom>
          <a:noFill/>
        </p:spPr>
      </p:pic>
      <p:pic>
        <p:nvPicPr>
          <p:cNvPr id="14" name="Picture 6" descr="mature"/>
          <p:cNvPicPr>
            <a:picLocks noChangeAspect="1" noChangeArrowheads="1"/>
          </p:cNvPicPr>
          <p:nvPr/>
        </p:nvPicPr>
        <p:blipFill>
          <a:blip r:embed="rId3" cstate="print"/>
          <a:srcRect/>
          <a:stretch>
            <a:fillRect/>
          </a:stretch>
        </p:blipFill>
        <p:spPr bwMode="auto">
          <a:xfrm>
            <a:off x="1042988" y="2205038"/>
            <a:ext cx="3162300" cy="3806825"/>
          </a:xfrm>
          <a:prstGeom prst="rect">
            <a:avLst/>
          </a:prstGeom>
          <a:noFill/>
        </p:spPr>
      </p:pic>
      <p:grpSp>
        <p:nvGrpSpPr>
          <p:cNvPr id="2" name="Group 3"/>
          <p:cNvGrpSpPr/>
          <p:nvPr/>
        </p:nvGrpSpPr>
        <p:grpSpPr>
          <a:xfrm>
            <a:off x="1149" y="66530"/>
            <a:ext cx="9035406" cy="683568"/>
            <a:chOff x="1149" y="66530"/>
            <a:chExt cx="9035406" cy="683568"/>
          </a:xfrm>
        </p:grpSpPr>
        <p:pic>
          <p:nvPicPr>
            <p:cNvPr id="1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8"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NATURAL VENTILATION</a:t>
              </a:r>
              <a:endParaRPr lang="en-GB" sz="1400" b="1" dirty="0">
                <a:solidFill>
                  <a:srgbClr val="0070C0"/>
                </a:solidFill>
              </a:endParaRPr>
            </a:p>
          </p:txBody>
        </p:sp>
        <p:pic>
          <p:nvPicPr>
            <p:cNvPr id="20"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8296703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Box 5"/>
          <p:cNvSpPr txBox="1">
            <a:spLocks noChangeArrowheads="1"/>
          </p:cNvSpPr>
          <p:nvPr/>
        </p:nvSpPr>
        <p:spPr bwMode="auto">
          <a:xfrm>
            <a:off x="1475656" y="1988840"/>
            <a:ext cx="6264275" cy="4339650"/>
          </a:xfrm>
          <a:prstGeom prst="rect">
            <a:avLst/>
          </a:prstGeom>
          <a:noFill/>
          <a:ln w="9525">
            <a:noFill/>
            <a:miter lim="800000"/>
            <a:headEnd/>
            <a:tailEnd/>
          </a:ln>
          <a:effectLst/>
        </p:spPr>
        <p:txBody>
          <a:bodyPr>
            <a:spAutoFit/>
          </a:bodyPr>
          <a:lstStyle/>
          <a:p>
            <a:pPr>
              <a:spcBef>
                <a:spcPct val="50000"/>
              </a:spcBef>
            </a:pPr>
            <a:r>
              <a:rPr lang="es-ES" sz="2400" b="1" dirty="0" smtClean="0"/>
              <a:t>Natural </a:t>
            </a:r>
            <a:r>
              <a:rPr lang="es-ES" sz="2400" b="1" dirty="0" err="1" smtClean="0"/>
              <a:t>ventilation</a:t>
            </a:r>
            <a:r>
              <a:rPr lang="es-ES" sz="2400" b="1" dirty="0" smtClean="0"/>
              <a:t> </a:t>
            </a:r>
            <a:r>
              <a:rPr lang="es-ES" sz="2400" b="1" dirty="0" err="1" smtClean="0"/>
              <a:t>solutions</a:t>
            </a:r>
            <a:r>
              <a:rPr lang="es-ES" sz="2400" b="1" dirty="0" smtClean="0"/>
              <a:t>:</a:t>
            </a:r>
          </a:p>
          <a:p>
            <a:pPr>
              <a:spcBef>
                <a:spcPct val="50000"/>
              </a:spcBef>
              <a:buFontTx/>
              <a:buChar char="-"/>
            </a:pPr>
            <a:r>
              <a:rPr lang="es-ES" sz="2400" dirty="0" smtClean="0"/>
              <a:t>Cross </a:t>
            </a:r>
            <a:r>
              <a:rPr lang="es-ES" sz="2400" dirty="0" err="1" smtClean="0"/>
              <a:t>ventilation</a:t>
            </a:r>
            <a:endParaRPr lang="es-ES" sz="2400" dirty="0" smtClean="0"/>
          </a:p>
          <a:p>
            <a:pPr>
              <a:spcBef>
                <a:spcPct val="50000"/>
              </a:spcBef>
              <a:buFontTx/>
              <a:buChar char="-"/>
            </a:pPr>
            <a:r>
              <a:rPr lang="es-ES" sz="2400" dirty="0" smtClean="0"/>
              <a:t>Solar </a:t>
            </a:r>
            <a:r>
              <a:rPr lang="es-ES" sz="2400" dirty="0" err="1" smtClean="0"/>
              <a:t>chimneys</a:t>
            </a:r>
            <a:endParaRPr lang="es-ES" sz="2400" dirty="0" smtClean="0"/>
          </a:p>
          <a:p>
            <a:pPr>
              <a:spcBef>
                <a:spcPct val="50000"/>
              </a:spcBef>
              <a:buFontTx/>
              <a:buChar char="-"/>
            </a:pPr>
            <a:r>
              <a:rPr lang="es-ES" sz="2400" dirty="0" err="1" smtClean="0"/>
              <a:t>Cold</a:t>
            </a:r>
            <a:r>
              <a:rPr lang="es-ES" sz="2400" dirty="0" smtClean="0"/>
              <a:t> and </a:t>
            </a:r>
            <a:r>
              <a:rPr lang="es-ES" sz="2400" dirty="0" err="1" smtClean="0"/>
              <a:t>warm</a:t>
            </a:r>
            <a:r>
              <a:rPr lang="es-ES" sz="2400" dirty="0" smtClean="0"/>
              <a:t> </a:t>
            </a:r>
            <a:r>
              <a:rPr lang="es-ES" sz="2400" dirty="0" err="1" smtClean="0"/>
              <a:t>zones</a:t>
            </a:r>
            <a:endParaRPr lang="es-ES" sz="2400" dirty="0" smtClean="0"/>
          </a:p>
          <a:p>
            <a:pPr>
              <a:spcBef>
                <a:spcPct val="50000"/>
              </a:spcBef>
              <a:buFontTx/>
              <a:buChar char="-"/>
            </a:pPr>
            <a:r>
              <a:rPr lang="es-ES" sz="2400" dirty="0" smtClean="0"/>
              <a:t>Air </a:t>
            </a:r>
            <a:r>
              <a:rPr lang="es-ES" sz="2400" dirty="0" err="1" smtClean="0"/>
              <a:t>cooling</a:t>
            </a:r>
            <a:endParaRPr lang="es-ES" sz="2400" dirty="0" smtClean="0"/>
          </a:p>
          <a:p>
            <a:pPr>
              <a:spcBef>
                <a:spcPct val="50000"/>
              </a:spcBef>
              <a:buFontTx/>
              <a:buChar char="-"/>
            </a:pPr>
            <a:r>
              <a:rPr lang="es-ES" sz="2400" dirty="0" err="1" smtClean="0"/>
              <a:t>Trickle</a:t>
            </a:r>
            <a:r>
              <a:rPr lang="es-ES" sz="2400" dirty="0" smtClean="0"/>
              <a:t> </a:t>
            </a:r>
            <a:r>
              <a:rPr lang="es-ES" sz="2400" dirty="0" err="1" smtClean="0"/>
              <a:t>ventilation</a:t>
            </a:r>
            <a:endParaRPr lang="es-ES" sz="2400" dirty="0" smtClean="0"/>
          </a:p>
          <a:p>
            <a:pPr>
              <a:spcBef>
                <a:spcPct val="50000"/>
              </a:spcBef>
              <a:buFontTx/>
              <a:buChar char="-"/>
            </a:pPr>
            <a:endParaRPr lang="es-ES" sz="2400" dirty="0" smtClean="0"/>
          </a:p>
          <a:p>
            <a:pPr>
              <a:spcBef>
                <a:spcPct val="50000"/>
              </a:spcBef>
            </a:pPr>
            <a:endParaRPr lang="es-ES" sz="2400" dirty="0"/>
          </a:p>
        </p:txBody>
      </p:sp>
      <p:grpSp>
        <p:nvGrpSpPr>
          <p:cNvPr id="2" name="Group 3"/>
          <p:cNvGrpSpPr/>
          <p:nvPr/>
        </p:nvGrpSpPr>
        <p:grpSpPr>
          <a:xfrm>
            <a:off x="1149" y="66530"/>
            <a:ext cx="9035406" cy="683568"/>
            <a:chOff x="1149" y="66530"/>
            <a:chExt cx="9035406" cy="683568"/>
          </a:xfrm>
        </p:grpSpPr>
        <p:pic>
          <p:nvPicPr>
            <p:cNvPr id="14"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NATURAL VENTILATION</a:t>
              </a:r>
              <a:endParaRPr lang="en-GB" sz="1400" b="1" dirty="0">
                <a:solidFill>
                  <a:srgbClr val="0070C0"/>
                </a:solidFill>
              </a:endParaRPr>
            </a:p>
          </p:txBody>
        </p:sp>
        <p:pic>
          <p:nvPicPr>
            <p:cNvPr id="17"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5233278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2" descr="http://www.arquinstal.com.ar/eficiencia/ure_esso/ventilacion_cruzada.gif"/>
          <p:cNvPicPr>
            <a:picLocks noChangeAspect="1" noChangeArrowheads="1"/>
          </p:cNvPicPr>
          <p:nvPr/>
        </p:nvPicPr>
        <p:blipFill>
          <a:blip r:embed="rId2" cstate="print"/>
          <a:srcRect/>
          <a:stretch>
            <a:fillRect/>
          </a:stretch>
        </p:blipFill>
        <p:spPr bwMode="auto">
          <a:xfrm>
            <a:off x="2699792" y="1107287"/>
            <a:ext cx="5599909" cy="5128537"/>
          </a:xfrm>
          <a:prstGeom prst="rect">
            <a:avLst/>
          </a:prstGeom>
          <a:noFill/>
        </p:spPr>
      </p:pic>
      <p:sp>
        <p:nvSpPr>
          <p:cNvPr id="13" name="12 CuadroTexto"/>
          <p:cNvSpPr txBox="1"/>
          <p:nvPr/>
        </p:nvSpPr>
        <p:spPr>
          <a:xfrm>
            <a:off x="611560" y="1340768"/>
            <a:ext cx="2016224" cy="830997"/>
          </a:xfrm>
          <a:prstGeom prst="rect">
            <a:avLst/>
          </a:prstGeom>
          <a:noFill/>
        </p:spPr>
        <p:txBody>
          <a:bodyPr wrap="square" rtlCol="0">
            <a:spAutoFit/>
          </a:bodyPr>
          <a:lstStyle/>
          <a:p>
            <a:pPr algn="ctr"/>
            <a:r>
              <a:rPr lang="es-ES_tradnl" sz="2400" b="1" dirty="0" smtClean="0"/>
              <a:t>Cross </a:t>
            </a:r>
            <a:r>
              <a:rPr lang="es-ES_tradnl" sz="2400" b="1" dirty="0" err="1" smtClean="0"/>
              <a:t>ventilation</a:t>
            </a:r>
            <a:endParaRPr lang="es-ES" sz="2400" b="1" dirty="0"/>
          </a:p>
        </p:txBody>
      </p:sp>
      <p:grpSp>
        <p:nvGrpSpPr>
          <p:cNvPr id="14" name="Group 3"/>
          <p:cNvGrpSpPr/>
          <p:nvPr/>
        </p:nvGrpSpPr>
        <p:grpSpPr>
          <a:xfrm>
            <a:off x="1149" y="66530"/>
            <a:ext cx="9035406" cy="683568"/>
            <a:chOff x="1149" y="66530"/>
            <a:chExt cx="9035406" cy="683568"/>
          </a:xfrm>
        </p:grpSpPr>
        <p:pic>
          <p:nvPicPr>
            <p:cNvPr id="16"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7"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NATURAL VENTILATION</a:t>
              </a:r>
              <a:endParaRPr lang="en-GB" sz="1400" b="1" dirty="0">
                <a:solidFill>
                  <a:srgbClr val="0070C0"/>
                </a:solidFill>
              </a:endParaRPr>
            </a:p>
          </p:txBody>
        </p:sp>
        <p:pic>
          <p:nvPicPr>
            <p:cNvPr id="1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13405200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Box 4"/>
          <p:cNvSpPr txBox="1">
            <a:spLocks noChangeArrowheads="1"/>
          </p:cNvSpPr>
          <p:nvPr/>
        </p:nvSpPr>
        <p:spPr bwMode="auto">
          <a:xfrm>
            <a:off x="1763713" y="5589588"/>
            <a:ext cx="5472112" cy="830997"/>
          </a:xfrm>
          <a:prstGeom prst="rect">
            <a:avLst/>
          </a:prstGeom>
          <a:noFill/>
          <a:ln w="9525">
            <a:noFill/>
            <a:miter lim="800000"/>
            <a:headEnd/>
            <a:tailEnd/>
          </a:ln>
          <a:effectLst/>
        </p:spPr>
        <p:txBody>
          <a:bodyPr>
            <a:spAutoFit/>
          </a:bodyPr>
          <a:lstStyle/>
          <a:p>
            <a:pPr algn="ctr"/>
            <a:r>
              <a:rPr lang="es-ES" sz="2400" b="1" dirty="0" err="1" smtClean="0"/>
              <a:t>Wind</a:t>
            </a:r>
            <a:r>
              <a:rPr lang="es-ES" sz="2400" b="1" dirty="0" smtClean="0"/>
              <a:t> </a:t>
            </a:r>
            <a:r>
              <a:rPr lang="es-ES" sz="2400" b="1" dirty="0" err="1" smtClean="0"/>
              <a:t>towers</a:t>
            </a:r>
            <a:r>
              <a:rPr lang="es-ES" sz="2400" b="1" dirty="0" smtClean="0"/>
              <a:t> in </a:t>
            </a:r>
            <a:r>
              <a:rPr lang="es-ES" sz="2400" b="1" dirty="0" err="1" smtClean="0"/>
              <a:t>the</a:t>
            </a:r>
            <a:r>
              <a:rPr lang="es-ES" sz="2400" b="1" dirty="0" smtClean="0"/>
              <a:t> </a:t>
            </a:r>
            <a:r>
              <a:rPr lang="es-ES" sz="2400" b="1" dirty="0" err="1" smtClean="0"/>
              <a:t>desert</a:t>
            </a:r>
            <a:endParaRPr lang="es-ES" sz="2400" b="1" dirty="0"/>
          </a:p>
          <a:p>
            <a:pPr algn="ctr"/>
            <a:r>
              <a:rPr lang="es-ES" sz="2400" b="1" dirty="0"/>
              <a:t>Yazd. </a:t>
            </a:r>
            <a:r>
              <a:rPr lang="es-ES" sz="2400" b="1" dirty="0" err="1" smtClean="0"/>
              <a:t>Iran</a:t>
            </a:r>
            <a:endParaRPr lang="es-ES" sz="2400" b="1" dirty="0"/>
          </a:p>
        </p:txBody>
      </p:sp>
      <p:pic>
        <p:nvPicPr>
          <p:cNvPr id="13" name="Picture 5" descr="The%20City%20Of%20%20Windcatcher%20towers-Yazd">
            <a:hlinkClick r:id="rId2"/>
          </p:cNvPr>
          <p:cNvPicPr>
            <a:picLocks noChangeAspect="1" noChangeArrowheads="1"/>
          </p:cNvPicPr>
          <p:nvPr/>
        </p:nvPicPr>
        <p:blipFill>
          <a:blip r:embed="rId3" cstate="print"/>
          <a:srcRect/>
          <a:stretch>
            <a:fillRect/>
          </a:stretch>
        </p:blipFill>
        <p:spPr bwMode="auto">
          <a:xfrm>
            <a:off x="1403350" y="1052513"/>
            <a:ext cx="6408738" cy="4486275"/>
          </a:xfrm>
          <a:prstGeom prst="rect">
            <a:avLst/>
          </a:prstGeom>
          <a:noFill/>
          <a:ln w="9525">
            <a:noFill/>
            <a:miter lim="800000"/>
            <a:headEnd/>
            <a:tailEnd/>
          </a:ln>
        </p:spPr>
      </p:pic>
      <p:grpSp>
        <p:nvGrpSpPr>
          <p:cNvPr id="14" name="Group 3"/>
          <p:cNvGrpSpPr/>
          <p:nvPr/>
        </p:nvGrpSpPr>
        <p:grpSpPr>
          <a:xfrm>
            <a:off x="1149" y="66530"/>
            <a:ext cx="9035406" cy="683568"/>
            <a:chOff x="1149" y="66530"/>
            <a:chExt cx="9035406" cy="683568"/>
          </a:xfrm>
        </p:grpSpPr>
        <p:pic>
          <p:nvPicPr>
            <p:cNvPr id="16"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7"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NATURAL VENTILATION</a:t>
              </a:r>
              <a:endParaRPr lang="en-GB" sz="1400" b="1" dirty="0">
                <a:solidFill>
                  <a:srgbClr val="0070C0"/>
                </a:solidFill>
              </a:endParaRPr>
            </a:p>
          </p:txBody>
        </p:sp>
        <p:pic>
          <p:nvPicPr>
            <p:cNvPr id="19"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8131753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4" descr="torre%20eolica">
            <a:hlinkClick r:id="rId2"/>
          </p:cNvPr>
          <p:cNvPicPr>
            <a:picLocks noChangeAspect="1" noChangeArrowheads="1"/>
          </p:cNvPicPr>
          <p:nvPr/>
        </p:nvPicPr>
        <p:blipFill>
          <a:blip r:embed="rId3" cstate="print"/>
          <a:srcRect/>
          <a:stretch>
            <a:fillRect/>
          </a:stretch>
        </p:blipFill>
        <p:spPr bwMode="auto">
          <a:xfrm>
            <a:off x="395536" y="836712"/>
            <a:ext cx="2897187" cy="5467350"/>
          </a:xfrm>
          <a:prstGeom prst="rect">
            <a:avLst/>
          </a:prstGeom>
          <a:noFill/>
          <a:ln w="9525">
            <a:noFill/>
            <a:miter lim="800000"/>
            <a:headEnd/>
            <a:tailEnd/>
          </a:ln>
        </p:spPr>
      </p:pic>
      <p:pic>
        <p:nvPicPr>
          <p:cNvPr id="13" name="Picture 5" descr="A%20Windcatcher%20Towers-Yazd">
            <a:hlinkClick r:id="rId4"/>
          </p:cNvPr>
          <p:cNvPicPr>
            <a:picLocks noChangeAspect="1" noChangeArrowheads="1"/>
          </p:cNvPicPr>
          <p:nvPr/>
        </p:nvPicPr>
        <p:blipFill>
          <a:blip r:embed="rId5" cstate="print"/>
          <a:srcRect/>
          <a:stretch>
            <a:fillRect/>
          </a:stretch>
        </p:blipFill>
        <p:spPr bwMode="auto">
          <a:xfrm>
            <a:off x="3779838" y="1844675"/>
            <a:ext cx="4824412" cy="3389313"/>
          </a:xfrm>
          <a:prstGeom prst="rect">
            <a:avLst/>
          </a:prstGeom>
          <a:noFill/>
          <a:ln w="9525">
            <a:noFill/>
            <a:miter lim="800000"/>
            <a:headEnd/>
            <a:tailEnd/>
          </a:ln>
        </p:spPr>
      </p:pic>
      <p:grpSp>
        <p:nvGrpSpPr>
          <p:cNvPr id="14" name="Group 3"/>
          <p:cNvGrpSpPr/>
          <p:nvPr/>
        </p:nvGrpSpPr>
        <p:grpSpPr>
          <a:xfrm>
            <a:off x="1149" y="66530"/>
            <a:ext cx="9035406" cy="683568"/>
            <a:chOff x="1149" y="66530"/>
            <a:chExt cx="9035406" cy="683568"/>
          </a:xfrm>
        </p:grpSpPr>
        <p:pic>
          <p:nvPicPr>
            <p:cNvPr id="16" name="Picture 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7"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NATURAL VENTILATION</a:t>
              </a:r>
              <a:endParaRPr lang="en-GB" sz="1400" b="1" dirty="0">
                <a:solidFill>
                  <a:srgbClr val="0070C0"/>
                </a:solidFill>
              </a:endParaRPr>
            </a:p>
          </p:txBody>
        </p:sp>
        <p:pic>
          <p:nvPicPr>
            <p:cNvPr id="19" name="Picture 5"/>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61313235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4" descr="cisterna%20copiar">
            <a:hlinkClick r:id="rId2"/>
          </p:cNvPr>
          <p:cNvPicPr>
            <a:picLocks noChangeAspect="1" noChangeArrowheads="1"/>
          </p:cNvPicPr>
          <p:nvPr/>
        </p:nvPicPr>
        <p:blipFill>
          <a:blip r:embed="rId3" cstate="print"/>
          <a:srcRect/>
          <a:stretch>
            <a:fillRect/>
          </a:stretch>
        </p:blipFill>
        <p:spPr bwMode="auto">
          <a:xfrm>
            <a:off x="0" y="476672"/>
            <a:ext cx="5545137" cy="4768850"/>
          </a:xfrm>
          <a:prstGeom prst="rect">
            <a:avLst/>
          </a:prstGeom>
          <a:noFill/>
          <a:ln w="9525">
            <a:noFill/>
            <a:miter lim="800000"/>
            <a:headEnd/>
            <a:tailEnd/>
          </a:ln>
        </p:spPr>
      </p:pic>
      <p:pic>
        <p:nvPicPr>
          <p:cNvPr id="13" name="Picture 5" descr="image116">
            <a:hlinkClick r:id="rId4"/>
          </p:cNvPr>
          <p:cNvPicPr>
            <a:picLocks noChangeAspect="1" noChangeArrowheads="1"/>
          </p:cNvPicPr>
          <p:nvPr/>
        </p:nvPicPr>
        <p:blipFill>
          <a:blip r:embed="rId5" cstate="print"/>
          <a:srcRect/>
          <a:stretch>
            <a:fillRect/>
          </a:stretch>
        </p:blipFill>
        <p:spPr bwMode="auto">
          <a:xfrm>
            <a:off x="5076056" y="3429000"/>
            <a:ext cx="3810000" cy="2552700"/>
          </a:xfrm>
          <a:prstGeom prst="rect">
            <a:avLst/>
          </a:prstGeom>
          <a:noFill/>
          <a:ln w="9525">
            <a:noFill/>
            <a:miter lim="800000"/>
            <a:headEnd/>
            <a:tailEnd/>
          </a:ln>
        </p:spPr>
      </p:pic>
      <p:grpSp>
        <p:nvGrpSpPr>
          <p:cNvPr id="14" name="Group 3"/>
          <p:cNvGrpSpPr/>
          <p:nvPr/>
        </p:nvGrpSpPr>
        <p:grpSpPr>
          <a:xfrm>
            <a:off x="1149" y="66530"/>
            <a:ext cx="9035406" cy="683568"/>
            <a:chOff x="1149" y="66530"/>
            <a:chExt cx="9035406" cy="683568"/>
          </a:xfrm>
        </p:grpSpPr>
        <p:pic>
          <p:nvPicPr>
            <p:cNvPr id="16" name="Picture 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7"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NATURAL VENTILATION</a:t>
              </a:r>
              <a:endParaRPr lang="en-GB" sz="1400" b="1" dirty="0">
                <a:solidFill>
                  <a:srgbClr val="0070C0"/>
                </a:solidFill>
              </a:endParaRPr>
            </a:p>
          </p:txBody>
        </p:sp>
        <p:pic>
          <p:nvPicPr>
            <p:cNvPr id="19" name="Picture 5"/>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95604598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energyeducation.ca/wiki/images/thumb/6/61/Solarchimney2.png/360px-Solarchimney2.png">
            <a:extLst>
              <a:ext uri="{FF2B5EF4-FFF2-40B4-BE49-F238E27FC236}">
                <a16:creationId xmlns:a16="http://schemas.microsoft.com/office/drawing/2014/main" id="{B3F6AED1-F7D3-4DC9-B8FC-E422AF78521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21447" y="2564904"/>
            <a:ext cx="3541790" cy="3384376"/>
          </a:xfrm>
          <a:prstGeom prst="rect">
            <a:avLst/>
          </a:prstGeom>
          <a:noFill/>
          <a:ln w="57150" cmpd="thickThin">
            <a:solidFill>
              <a:srgbClr val="7F7F7F"/>
            </a:solidFill>
            <a:miter lim="800000"/>
          </a:ln>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21C9FB1-9873-4DF7-B990-510C0C944140}"/>
              </a:ext>
            </a:extLst>
          </p:cNvPr>
          <p:cNvSpPr>
            <a:spLocks noGrp="1"/>
          </p:cNvSpPr>
          <p:nvPr>
            <p:ph type="title"/>
          </p:nvPr>
        </p:nvSpPr>
        <p:spPr>
          <a:xfrm>
            <a:off x="683568" y="908720"/>
            <a:ext cx="7200897" cy="862691"/>
          </a:xfrm>
        </p:spPr>
        <p:txBody>
          <a:bodyPr>
            <a:normAutofit/>
          </a:bodyPr>
          <a:lstStyle/>
          <a:p>
            <a:pPr algn="l"/>
            <a:r>
              <a:rPr lang="en-GB" sz="3200" b="1" dirty="0">
                <a:solidFill>
                  <a:srgbClr val="262626"/>
                </a:solidFill>
              </a:rPr>
              <a:t>Solar </a:t>
            </a:r>
            <a:r>
              <a:rPr lang="en-GB" sz="3200" b="1" dirty="0" smtClean="0">
                <a:solidFill>
                  <a:srgbClr val="262626"/>
                </a:solidFill>
              </a:rPr>
              <a:t>Chimney</a:t>
            </a:r>
            <a:endParaRPr lang="en-GB" sz="3200" b="1" dirty="0">
              <a:solidFill>
                <a:srgbClr val="262626"/>
              </a:solidFill>
            </a:endParaRPr>
          </a:p>
        </p:txBody>
      </p:sp>
      <p:sp>
        <p:nvSpPr>
          <p:cNvPr id="3" name="Content Placeholder 2">
            <a:extLst>
              <a:ext uri="{FF2B5EF4-FFF2-40B4-BE49-F238E27FC236}">
                <a16:creationId xmlns:a16="http://schemas.microsoft.com/office/drawing/2014/main" id="{1EDE5324-6A1D-4BFE-B8C1-D2ADD7FDCB39}"/>
              </a:ext>
            </a:extLst>
          </p:cNvPr>
          <p:cNvSpPr>
            <a:spLocks noGrp="1"/>
          </p:cNvSpPr>
          <p:nvPr>
            <p:ph idx="1"/>
          </p:nvPr>
        </p:nvSpPr>
        <p:spPr>
          <a:xfrm>
            <a:off x="683568" y="2492896"/>
            <a:ext cx="4830547" cy="2229752"/>
          </a:xfrm>
        </p:spPr>
        <p:txBody>
          <a:bodyPr>
            <a:normAutofit/>
          </a:bodyPr>
          <a:lstStyle/>
          <a:p>
            <a:r>
              <a:rPr lang="en-GB" sz="2400" dirty="0" smtClean="0">
                <a:solidFill>
                  <a:srgbClr val="262626"/>
                </a:solidFill>
              </a:rPr>
              <a:t>Can </a:t>
            </a:r>
            <a:r>
              <a:rPr lang="en-GB" sz="2400" dirty="0">
                <a:solidFill>
                  <a:srgbClr val="262626"/>
                </a:solidFill>
              </a:rPr>
              <a:t>be used to regulate the temperature of a building as well as providing ventilation. </a:t>
            </a:r>
          </a:p>
          <a:p>
            <a:r>
              <a:rPr lang="en-GB" sz="2400" dirty="0"/>
              <a:t>E</a:t>
            </a:r>
            <a:r>
              <a:rPr lang="en-GB" sz="2400" dirty="0" smtClean="0"/>
              <a:t>asy </a:t>
            </a:r>
            <a:r>
              <a:rPr lang="en-GB" sz="2400" dirty="0"/>
              <a:t>and inexpensive means to heat and ventilation in a building.</a:t>
            </a:r>
            <a:endParaRPr lang="en-GB" sz="2400" dirty="0">
              <a:solidFill>
                <a:srgbClr val="262626"/>
              </a:solidFill>
            </a:endParaRPr>
          </a:p>
          <a:p>
            <a:endParaRPr lang="en-GB" sz="2400" dirty="0">
              <a:solidFill>
                <a:srgbClr val="262626"/>
              </a:solidFill>
            </a:endParaRPr>
          </a:p>
        </p:txBody>
      </p:sp>
      <p:grpSp>
        <p:nvGrpSpPr>
          <p:cNvPr id="4" name="Group 3"/>
          <p:cNvGrpSpPr/>
          <p:nvPr/>
        </p:nvGrpSpPr>
        <p:grpSpPr>
          <a:xfrm>
            <a:off x="1149" y="66530"/>
            <a:ext cx="9035406" cy="683568"/>
            <a:chOff x="1149" y="66530"/>
            <a:chExt cx="9035406" cy="683568"/>
          </a:xfrm>
        </p:grpSpPr>
        <p:pic>
          <p:nvPicPr>
            <p:cNvPr id="6"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NATURAL VENTILATION</a:t>
              </a:r>
              <a:endParaRPr lang="en-GB" sz="1400" b="1" dirty="0">
                <a:solidFill>
                  <a:srgbClr val="0070C0"/>
                </a:solidFill>
              </a:endParaRPr>
            </a:p>
          </p:txBody>
        </p:sp>
        <p:pic>
          <p:nvPicPr>
            <p:cNvPr id="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9057391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0BB1D13-805A-4AF4-A82D-8C172BC03544}"/>
              </a:ext>
            </a:extLst>
          </p:cNvPr>
          <p:cNvPicPr>
            <a:picLocks noChangeAspect="1"/>
          </p:cNvPicPr>
          <p:nvPr/>
        </p:nvPicPr>
        <p:blipFill>
          <a:blip r:embed="rId2" cstate="print"/>
          <a:stretch>
            <a:fillRect/>
          </a:stretch>
        </p:blipFill>
        <p:spPr>
          <a:xfrm>
            <a:off x="693445" y="764704"/>
            <a:ext cx="3167877" cy="2967245"/>
          </a:xfrm>
          <a:prstGeom prst="rect">
            <a:avLst/>
          </a:prstGeom>
        </p:spPr>
      </p:pic>
      <p:pic>
        <p:nvPicPr>
          <p:cNvPr id="10" name="Picture 9">
            <a:extLst>
              <a:ext uri="{FF2B5EF4-FFF2-40B4-BE49-F238E27FC236}">
                <a16:creationId xmlns:a16="http://schemas.microsoft.com/office/drawing/2014/main" id="{9CFD8850-BD38-444C-8EA7-E64B9660B7FF}"/>
              </a:ext>
            </a:extLst>
          </p:cNvPr>
          <p:cNvPicPr>
            <a:picLocks noChangeAspect="1"/>
          </p:cNvPicPr>
          <p:nvPr/>
        </p:nvPicPr>
        <p:blipFill>
          <a:blip r:embed="rId3" cstate="print"/>
          <a:stretch>
            <a:fillRect/>
          </a:stretch>
        </p:blipFill>
        <p:spPr>
          <a:xfrm>
            <a:off x="683998" y="3607768"/>
            <a:ext cx="3276147" cy="2883009"/>
          </a:xfrm>
          <a:prstGeom prst="rect">
            <a:avLst/>
          </a:prstGeom>
        </p:spPr>
      </p:pic>
      <p:sp>
        <p:nvSpPr>
          <p:cNvPr id="15" name="Content Placeholder 14">
            <a:extLst>
              <a:ext uri="{FF2B5EF4-FFF2-40B4-BE49-F238E27FC236}">
                <a16:creationId xmlns:a16="http://schemas.microsoft.com/office/drawing/2014/main" id="{81CBD56F-FAF5-4F60-AB60-F0BB73E933DB}"/>
              </a:ext>
            </a:extLst>
          </p:cNvPr>
          <p:cNvSpPr>
            <a:spLocks noGrp="1"/>
          </p:cNvSpPr>
          <p:nvPr>
            <p:ph idx="1"/>
          </p:nvPr>
        </p:nvSpPr>
        <p:spPr>
          <a:xfrm>
            <a:off x="3779912" y="764704"/>
            <a:ext cx="5111750" cy="5853113"/>
          </a:xfrm>
        </p:spPr>
        <p:txBody>
          <a:bodyPr>
            <a:normAutofit fontScale="92500" lnSpcReduction="20000"/>
          </a:bodyPr>
          <a:lstStyle/>
          <a:p>
            <a:pPr algn="ctr">
              <a:buNone/>
            </a:pPr>
            <a:r>
              <a:rPr lang="en-GB" sz="3000" b="1" dirty="0"/>
              <a:t>How it works? </a:t>
            </a:r>
          </a:p>
          <a:p>
            <a:pPr marL="342900" indent="-342900">
              <a:buFont typeface="Arial" panose="020B0604020202020204" pitchFamily="34" charset="0"/>
              <a:buChar char="•"/>
            </a:pPr>
            <a:r>
              <a:rPr lang="en-GB" sz="2800" dirty="0"/>
              <a:t>The solar radiation hits the chimney, them the column of air inside the chimney is heated, if the top exterior vents are closed, the heated air is forced back into the living space. </a:t>
            </a:r>
          </a:p>
          <a:p>
            <a:pPr marL="342900" indent="-342900">
              <a:buFont typeface="Arial" panose="020B0604020202020204" pitchFamily="34" charset="0"/>
              <a:buChar char="•"/>
            </a:pPr>
            <a:r>
              <a:rPr lang="en-GB" sz="2800" dirty="0">
                <a:solidFill>
                  <a:srgbClr val="262626"/>
                </a:solidFill>
              </a:rPr>
              <a:t>Does not require mechanical or electrical systems</a:t>
            </a:r>
          </a:p>
          <a:p>
            <a:pPr marL="342900" indent="-342900">
              <a:buFont typeface="Arial" panose="020B0604020202020204" pitchFamily="34" charset="0"/>
              <a:buChar char="•"/>
            </a:pPr>
            <a:r>
              <a:rPr lang="en-GB" sz="2800" dirty="0">
                <a:solidFill>
                  <a:srgbClr val="262626"/>
                </a:solidFill>
              </a:rPr>
              <a:t>As the chimney becomes hot, the hot air rises up and is vented out of the top. In doing so draws more air in at the bottom of the chimney. </a:t>
            </a:r>
          </a:p>
          <a:p>
            <a:pPr marL="342900" indent="-342900">
              <a:buFont typeface="Arial" panose="020B0604020202020204" pitchFamily="34" charset="0"/>
              <a:buChar char="•"/>
            </a:pPr>
            <a:r>
              <a:rPr lang="en-GB" sz="2800" dirty="0">
                <a:solidFill>
                  <a:srgbClr val="262626"/>
                </a:solidFill>
              </a:rPr>
              <a:t>More effective in hot and humid climates</a:t>
            </a:r>
          </a:p>
          <a:p>
            <a:pPr marL="342900" indent="-342900">
              <a:buFont typeface="Arial" panose="020B0604020202020204" pitchFamily="34" charset="0"/>
              <a:buChar char="•"/>
            </a:pPr>
            <a:endParaRPr lang="en-GB" dirty="0">
              <a:solidFill>
                <a:srgbClr val="262626"/>
              </a:solidFill>
            </a:endParaRPr>
          </a:p>
          <a:p>
            <a:endParaRPr lang="en-GB" dirty="0"/>
          </a:p>
        </p:txBody>
      </p:sp>
      <p:grpSp>
        <p:nvGrpSpPr>
          <p:cNvPr id="2" name="Group 3"/>
          <p:cNvGrpSpPr/>
          <p:nvPr/>
        </p:nvGrpSpPr>
        <p:grpSpPr>
          <a:xfrm>
            <a:off x="1149" y="66530"/>
            <a:ext cx="9035406" cy="683568"/>
            <a:chOff x="1149" y="66530"/>
            <a:chExt cx="9035406" cy="683568"/>
          </a:xfrm>
        </p:grpSpPr>
        <p:pic>
          <p:nvPicPr>
            <p:cNvPr id="6"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NATURAL VENTILATION</a:t>
              </a:r>
              <a:endParaRPr lang="en-GB" sz="1400" b="1" dirty="0">
                <a:solidFill>
                  <a:srgbClr val="0070C0"/>
                </a:solidFill>
              </a:endParaRPr>
            </a:p>
          </p:txBody>
        </p:sp>
        <p:pic>
          <p:nvPicPr>
            <p:cNvPr id="11"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46094703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Box 3"/>
          <p:cNvSpPr txBox="1">
            <a:spLocks noChangeArrowheads="1"/>
          </p:cNvSpPr>
          <p:nvPr/>
        </p:nvSpPr>
        <p:spPr bwMode="auto">
          <a:xfrm>
            <a:off x="611560" y="1196752"/>
            <a:ext cx="3744913" cy="457200"/>
          </a:xfrm>
          <a:prstGeom prst="rect">
            <a:avLst/>
          </a:prstGeom>
          <a:noFill/>
          <a:ln w="9525">
            <a:noFill/>
            <a:miter lim="800000"/>
            <a:headEnd/>
            <a:tailEnd/>
          </a:ln>
          <a:effectLst/>
        </p:spPr>
        <p:txBody>
          <a:bodyPr>
            <a:spAutoFit/>
          </a:bodyPr>
          <a:lstStyle/>
          <a:p>
            <a:pPr>
              <a:spcBef>
                <a:spcPct val="50000"/>
              </a:spcBef>
            </a:pPr>
            <a:r>
              <a:rPr lang="es-ES" sz="2400" b="1" dirty="0" err="1" smtClean="0"/>
              <a:t>Trombe</a:t>
            </a:r>
            <a:r>
              <a:rPr lang="es-ES" sz="2400" b="1" dirty="0" smtClean="0"/>
              <a:t> </a:t>
            </a:r>
            <a:r>
              <a:rPr lang="es-ES" sz="2400" b="1" dirty="0" err="1" smtClean="0"/>
              <a:t>wall</a:t>
            </a:r>
            <a:endParaRPr lang="es-ES" sz="2400" b="1" dirty="0"/>
          </a:p>
        </p:txBody>
      </p:sp>
      <p:pic>
        <p:nvPicPr>
          <p:cNvPr id="13" name="Picture 4" descr="muro%20Trombe"/>
          <p:cNvPicPr>
            <a:picLocks noChangeAspect="1" noChangeArrowheads="1"/>
          </p:cNvPicPr>
          <p:nvPr/>
        </p:nvPicPr>
        <p:blipFill>
          <a:blip r:embed="rId2" cstate="print"/>
          <a:srcRect t="2615" b="20488"/>
          <a:stretch>
            <a:fillRect/>
          </a:stretch>
        </p:blipFill>
        <p:spPr bwMode="auto">
          <a:xfrm>
            <a:off x="3059832" y="1268760"/>
            <a:ext cx="5881687" cy="4710112"/>
          </a:xfrm>
          <a:prstGeom prst="rect">
            <a:avLst/>
          </a:prstGeom>
          <a:noFill/>
        </p:spPr>
      </p:pic>
      <p:pic>
        <p:nvPicPr>
          <p:cNvPr id="14" name="Picture 5" descr="trombe"/>
          <p:cNvPicPr>
            <a:picLocks noChangeAspect="1" noChangeArrowheads="1"/>
          </p:cNvPicPr>
          <p:nvPr/>
        </p:nvPicPr>
        <p:blipFill>
          <a:blip r:embed="rId3" cstate="print"/>
          <a:srcRect/>
          <a:stretch>
            <a:fillRect/>
          </a:stretch>
        </p:blipFill>
        <p:spPr bwMode="auto">
          <a:xfrm>
            <a:off x="251520" y="2780928"/>
            <a:ext cx="2932112" cy="2951163"/>
          </a:xfrm>
          <a:prstGeom prst="rect">
            <a:avLst/>
          </a:prstGeom>
          <a:noFill/>
        </p:spPr>
      </p:pic>
      <p:grpSp>
        <p:nvGrpSpPr>
          <p:cNvPr id="15" name="Group 3"/>
          <p:cNvGrpSpPr/>
          <p:nvPr/>
        </p:nvGrpSpPr>
        <p:grpSpPr>
          <a:xfrm>
            <a:off x="1149" y="66530"/>
            <a:ext cx="9035406" cy="683568"/>
            <a:chOff x="1149" y="66530"/>
            <a:chExt cx="9035406" cy="683568"/>
          </a:xfrm>
        </p:grpSpPr>
        <p:pic>
          <p:nvPicPr>
            <p:cNvPr id="1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8"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NATURAL VENTILATION</a:t>
              </a:r>
              <a:endParaRPr lang="en-GB" sz="1400" b="1" dirty="0">
                <a:solidFill>
                  <a:srgbClr val="0070C0"/>
                </a:solidFill>
              </a:endParaRPr>
            </a:p>
          </p:txBody>
        </p:sp>
        <p:pic>
          <p:nvPicPr>
            <p:cNvPr id="20"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1" name="20 CuadroTexto"/>
          <p:cNvSpPr txBox="1"/>
          <p:nvPr/>
        </p:nvSpPr>
        <p:spPr>
          <a:xfrm>
            <a:off x="3851920" y="1268760"/>
            <a:ext cx="4104456" cy="369332"/>
          </a:xfrm>
          <a:prstGeom prst="rect">
            <a:avLst/>
          </a:prstGeom>
          <a:solidFill>
            <a:schemeClr val="bg1"/>
          </a:solidFill>
        </p:spPr>
        <p:txBody>
          <a:bodyPr wrap="square" rtlCol="0">
            <a:spAutoFit/>
          </a:bodyPr>
          <a:lstStyle/>
          <a:p>
            <a:pPr algn="ctr"/>
            <a:r>
              <a:rPr lang="es-ES_tradnl" b="1" dirty="0" smtClean="0"/>
              <a:t>DIFFERENT USES OF TROMBE WALL</a:t>
            </a:r>
            <a:endParaRPr lang="en-GB" b="1" dirty="0"/>
          </a:p>
        </p:txBody>
      </p:sp>
    </p:spTree>
    <p:extLst>
      <p:ext uri="{BB962C8B-B14F-4D97-AF65-F5344CB8AC3E}">
        <p14:creationId xmlns:p14="http://schemas.microsoft.com/office/powerpoint/2010/main" val="24463079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6" descr="Pag03_11"/>
          <p:cNvPicPr>
            <a:picLocks noChangeAspect="1" noChangeArrowheads="1"/>
          </p:cNvPicPr>
          <p:nvPr/>
        </p:nvPicPr>
        <p:blipFill>
          <a:blip r:embed="rId2" cstate="print"/>
          <a:srcRect/>
          <a:stretch>
            <a:fillRect/>
          </a:stretch>
        </p:blipFill>
        <p:spPr bwMode="auto">
          <a:xfrm>
            <a:off x="467544" y="1484784"/>
            <a:ext cx="3600400" cy="3978690"/>
          </a:xfrm>
          <a:prstGeom prst="rect">
            <a:avLst/>
          </a:prstGeom>
          <a:noFill/>
        </p:spPr>
      </p:pic>
      <p:pic>
        <p:nvPicPr>
          <p:cNvPr id="13" name="Picture 4" descr="Pag02_09"/>
          <p:cNvPicPr>
            <a:picLocks noChangeAspect="1" noChangeArrowheads="1"/>
          </p:cNvPicPr>
          <p:nvPr/>
        </p:nvPicPr>
        <p:blipFill>
          <a:blip r:embed="rId3" cstate="print"/>
          <a:srcRect/>
          <a:stretch>
            <a:fillRect/>
          </a:stretch>
        </p:blipFill>
        <p:spPr bwMode="auto">
          <a:xfrm>
            <a:off x="4355976" y="2132856"/>
            <a:ext cx="4427984" cy="4183722"/>
          </a:xfrm>
          <a:prstGeom prst="rect">
            <a:avLst/>
          </a:prstGeom>
          <a:noFill/>
        </p:spPr>
      </p:pic>
      <p:grpSp>
        <p:nvGrpSpPr>
          <p:cNvPr id="16" name="Group 3"/>
          <p:cNvGrpSpPr/>
          <p:nvPr/>
        </p:nvGrpSpPr>
        <p:grpSpPr>
          <a:xfrm>
            <a:off x="1149" y="66530"/>
            <a:ext cx="9035406" cy="683568"/>
            <a:chOff x="1149" y="66530"/>
            <a:chExt cx="9035406" cy="683568"/>
          </a:xfrm>
        </p:grpSpPr>
        <p:pic>
          <p:nvPicPr>
            <p:cNvPr id="18"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9"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NATURAL VENTILATION</a:t>
              </a:r>
              <a:endParaRPr lang="en-GB" sz="1400" b="1" dirty="0">
                <a:solidFill>
                  <a:srgbClr val="0070C0"/>
                </a:solidFill>
              </a:endParaRPr>
            </a:p>
          </p:txBody>
        </p:sp>
        <p:pic>
          <p:nvPicPr>
            <p:cNvPr id="21"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96084062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6CD3D-0B9C-45BD-976A-537287B52EE3}"/>
              </a:ext>
            </a:extLst>
          </p:cNvPr>
          <p:cNvSpPr>
            <a:spLocks noGrp="1"/>
          </p:cNvSpPr>
          <p:nvPr>
            <p:ph type="title"/>
          </p:nvPr>
        </p:nvSpPr>
        <p:spPr>
          <a:xfrm>
            <a:off x="467544" y="548680"/>
            <a:ext cx="8229600" cy="1143000"/>
          </a:xfrm>
        </p:spPr>
        <p:txBody>
          <a:bodyPr>
            <a:normAutofit/>
          </a:bodyPr>
          <a:lstStyle/>
          <a:p>
            <a:r>
              <a:rPr lang="en-GB" sz="3200" b="1" dirty="0"/>
              <a:t>How to install it?  </a:t>
            </a:r>
          </a:p>
        </p:txBody>
      </p:sp>
      <p:sp>
        <p:nvSpPr>
          <p:cNvPr id="3" name="Content Placeholder 2">
            <a:extLst>
              <a:ext uri="{FF2B5EF4-FFF2-40B4-BE49-F238E27FC236}">
                <a16:creationId xmlns:a16="http://schemas.microsoft.com/office/drawing/2014/main" id="{B163AAD4-38D1-4BE6-8F71-F5CA79C492B9}"/>
              </a:ext>
            </a:extLst>
          </p:cNvPr>
          <p:cNvSpPr>
            <a:spLocks noGrp="1"/>
          </p:cNvSpPr>
          <p:nvPr>
            <p:ph idx="1"/>
          </p:nvPr>
        </p:nvSpPr>
        <p:spPr>
          <a:xfrm>
            <a:off x="539552" y="1628801"/>
            <a:ext cx="8229600" cy="2304256"/>
          </a:xfrm>
        </p:spPr>
        <p:txBody>
          <a:bodyPr>
            <a:normAutofit/>
          </a:bodyPr>
          <a:lstStyle/>
          <a:p>
            <a:r>
              <a:rPr lang="en-GB" sz="2400" dirty="0"/>
              <a:t>The chimney is coated in a black material to minimise the amount of sunlight that is reflected off. </a:t>
            </a:r>
          </a:p>
          <a:p>
            <a:r>
              <a:rPr lang="en-GB" sz="2400" dirty="0"/>
              <a:t>Pipe is laid 5ft under ground</a:t>
            </a:r>
          </a:p>
          <a:p>
            <a:r>
              <a:rPr lang="en-GB" sz="2400" dirty="0"/>
              <a:t>Vent is added to top of chimney. </a:t>
            </a:r>
          </a:p>
          <a:p>
            <a:r>
              <a:rPr lang="en-GB" sz="2400" dirty="0"/>
              <a:t>Use of vents through windows are more common. </a:t>
            </a:r>
          </a:p>
          <a:p>
            <a:endParaRPr lang="en-GB" sz="2400" dirty="0"/>
          </a:p>
        </p:txBody>
      </p:sp>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NATURAL VENTILATION</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9" name="Picture 4" descr="http://t1.gstatic.com/images?q=tbn:ANd9GcT1OJrb6-zwTieTKV1e7ML4jI882c4fqzyi7Wc8b4hFgtpR9a1cew&amp;t=1"/>
          <p:cNvPicPr>
            <a:picLocks noChangeAspect="1" noChangeArrowheads="1"/>
          </p:cNvPicPr>
          <p:nvPr/>
        </p:nvPicPr>
        <p:blipFill>
          <a:blip r:embed="rId4" cstate="print"/>
          <a:srcRect/>
          <a:stretch>
            <a:fillRect/>
          </a:stretch>
        </p:blipFill>
        <p:spPr bwMode="auto">
          <a:xfrm>
            <a:off x="4860032" y="3908010"/>
            <a:ext cx="4056055" cy="2689342"/>
          </a:xfrm>
          <a:prstGeom prst="rect">
            <a:avLst/>
          </a:prstGeom>
          <a:noFill/>
        </p:spPr>
      </p:pic>
      <p:pic>
        <p:nvPicPr>
          <p:cNvPr id="10" name="Picture 2" descr="http://4.bp.blogspot.com/_MpZErzqu_oI/SqHqdhni9cI/AAAAAAAAACc/HZC4lN8kI8E/s320/chimenea+solar.JPG"/>
          <p:cNvPicPr>
            <a:picLocks noChangeAspect="1" noChangeArrowheads="1"/>
          </p:cNvPicPr>
          <p:nvPr/>
        </p:nvPicPr>
        <p:blipFill>
          <a:blip r:embed="rId5" cstate="print"/>
          <a:srcRect/>
          <a:stretch>
            <a:fillRect/>
          </a:stretch>
        </p:blipFill>
        <p:spPr bwMode="auto">
          <a:xfrm>
            <a:off x="899592" y="3717032"/>
            <a:ext cx="3203848" cy="2903488"/>
          </a:xfrm>
          <a:prstGeom prst="rect">
            <a:avLst/>
          </a:prstGeom>
          <a:noFill/>
        </p:spPr>
      </p:pic>
    </p:spTree>
    <p:extLst>
      <p:ext uri="{BB962C8B-B14F-4D97-AF65-F5344CB8AC3E}">
        <p14:creationId xmlns:p14="http://schemas.microsoft.com/office/powerpoint/2010/main" val="93243823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p:nvPr/>
        </p:nvGrpSpPr>
        <p:grpSpPr>
          <a:xfrm>
            <a:off x="1149" y="66530"/>
            <a:ext cx="9035406" cy="683568"/>
            <a:chOff x="1149" y="66530"/>
            <a:chExt cx="9035406" cy="683568"/>
          </a:xfrm>
        </p:grpSpPr>
        <p:pic>
          <p:nvPicPr>
            <p:cNvPr id="18"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9"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NATURAL VENTILATION</a:t>
              </a:r>
              <a:endParaRPr lang="en-GB" sz="1400" b="1" dirty="0">
                <a:solidFill>
                  <a:srgbClr val="0070C0"/>
                </a:solidFill>
              </a:endParaRPr>
            </a:p>
          </p:txBody>
        </p:sp>
        <p:pic>
          <p:nvPicPr>
            <p:cNvPr id="21"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9" name="8 Imagen" descr="WP_20160324_15_00_47_Pro.jpg"/>
          <p:cNvPicPr>
            <a:picLocks noChangeAspect="1"/>
          </p:cNvPicPr>
          <p:nvPr/>
        </p:nvPicPr>
        <p:blipFill>
          <a:blip r:embed="rId4" cstate="print"/>
          <a:stretch>
            <a:fillRect/>
          </a:stretch>
        </p:blipFill>
        <p:spPr>
          <a:xfrm>
            <a:off x="0" y="851647"/>
            <a:ext cx="9144000" cy="5154706"/>
          </a:xfrm>
          <a:prstGeom prst="rect">
            <a:avLst/>
          </a:prstGeom>
        </p:spPr>
      </p:pic>
      <p:sp>
        <p:nvSpPr>
          <p:cNvPr id="10" name="9 CuadroTexto"/>
          <p:cNvSpPr txBox="1"/>
          <p:nvPr/>
        </p:nvSpPr>
        <p:spPr>
          <a:xfrm>
            <a:off x="3851920" y="6237312"/>
            <a:ext cx="1728192" cy="400110"/>
          </a:xfrm>
          <a:prstGeom prst="rect">
            <a:avLst/>
          </a:prstGeom>
          <a:noFill/>
        </p:spPr>
        <p:txBody>
          <a:bodyPr wrap="square" rtlCol="0">
            <a:spAutoFit/>
          </a:bodyPr>
          <a:lstStyle/>
          <a:p>
            <a:r>
              <a:rPr lang="es-ES_tradnl" sz="2000" b="1" dirty="0" smtClean="0"/>
              <a:t>BRE. </a:t>
            </a:r>
            <a:r>
              <a:rPr lang="es-ES_tradnl" sz="2000" b="1" dirty="0" err="1" smtClean="0"/>
              <a:t>Watford</a:t>
            </a:r>
            <a:endParaRPr lang="en-GB" sz="2000" b="1" dirty="0"/>
          </a:p>
        </p:txBody>
      </p:sp>
    </p:spTree>
    <p:extLst>
      <p:ext uri="{BB962C8B-B14F-4D97-AF65-F5344CB8AC3E}">
        <p14:creationId xmlns:p14="http://schemas.microsoft.com/office/powerpoint/2010/main" val="426732304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699E8-E7BC-4F28-AAA4-6D52E055A190}"/>
              </a:ext>
            </a:extLst>
          </p:cNvPr>
          <p:cNvSpPr>
            <a:spLocks noGrp="1"/>
          </p:cNvSpPr>
          <p:nvPr>
            <p:ph type="title"/>
          </p:nvPr>
        </p:nvSpPr>
        <p:spPr>
          <a:xfrm>
            <a:off x="467544" y="692696"/>
            <a:ext cx="8229600" cy="1143000"/>
          </a:xfrm>
        </p:spPr>
        <p:txBody>
          <a:bodyPr>
            <a:normAutofit/>
          </a:bodyPr>
          <a:lstStyle/>
          <a:p>
            <a:pPr algn="l"/>
            <a:r>
              <a:rPr lang="en-GB" sz="3200" b="1" dirty="0" smtClean="0"/>
              <a:t>Trickle ventilation</a:t>
            </a:r>
            <a:endParaRPr lang="en-GB" sz="3200" b="1" dirty="0"/>
          </a:p>
        </p:txBody>
      </p:sp>
      <p:sp>
        <p:nvSpPr>
          <p:cNvPr id="4" name="Content Placeholder 3">
            <a:extLst>
              <a:ext uri="{FF2B5EF4-FFF2-40B4-BE49-F238E27FC236}">
                <a16:creationId xmlns:a16="http://schemas.microsoft.com/office/drawing/2014/main" id="{8C4D623F-6FCA-42EA-AC59-B320CE5A6420}"/>
              </a:ext>
            </a:extLst>
          </p:cNvPr>
          <p:cNvSpPr>
            <a:spLocks noGrp="1"/>
          </p:cNvSpPr>
          <p:nvPr>
            <p:ph sz="half" idx="1"/>
          </p:nvPr>
        </p:nvSpPr>
        <p:spPr>
          <a:xfrm>
            <a:off x="467544" y="1988840"/>
            <a:ext cx="4038600" cy="4525963"/>
          </a:xfrm>
        </p:spPr>
        <p:txBody>
          <a:bodyPr>
            <a:normAutofit/>
          </a:bodyPr>
          <a:lstStyle/>
          <a:p>
            <a:r>
              <a:rPr lang="en-GB" sz="2000" dirty="0"/>
              <a:t>Manually controlled slots incorporated into the window frame. </a:t>
            </a:r>
          </a:p>
          <a:p>
            <a:r>
              <a:rPr lang="en-GB" sz="2000" dirty="0"/>
              <a:t>Operated by opening or closing a flap, depending on the need for ventilation. However, </a:t>
            </a:r>
            <a:r>
              <a:rPr lang="en-GB" sz="2000" dirty="0" smtClean="0"/>
              <a:t>they </a:t>
            </a:r>
            <a:r>
              <a:rPr lang="en-GB" sz="2000" dirty="0"/>
              <a:t>are intended to be left open.</a:t>
            </a:r>
          </a:p>
          <a:p>
            <a:endParaRPr lang="en-GB" sz="2000" dirty="0"/>
          </a:p>
        </p:txBody>
      </p:sp>
      <p:pic>
        <p:nvPicPr>
          <p:cNvPr id="7" name="Content Placeholder 6" descr="A picture containing indoor, sitting&#10;&#10;Description generated with very high confidence">
            <a:extLst>
              <a:ext uri="{FF2B5EF4-FFF2-40B4-BE49-F238E27FC236}">
                <a16:creationId xmlns:a16="http://schemas.microsoft.com/office/drawing/2014/main" id="{C276F254-37F9-44CF-83B0-8286EF2B2FDC}"/>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1547664" y="4509120"/>
            <a:ext cx="2027409" cy="2030413"/>
          </a:xfrm>
        </p:spPr>
      </p:pic>
      <p:sp>
        <p:nvSpPr>
          <p:cNvPr id="8" name="Content Placeholder 3">
            <a:extLst>
              <a:ext uri="{FF2B5EF4-FFF2-40B4-BE49-F238E27FC236}">
                <a16:creationId xmlns:a16="http://schemas.microsoft.com/office/drawing/2014/main" id="{E66A77CA-40EE-48A3-B8CE-637186E7982A}"/>
              </a:ext>
            </a:extLst>
          </p:cNvPr>
          <p:cNvSpPr txBox="1">
            <a:spLocks/>
          </p:cNvSpPr>
          <p:nvPr/>
        </p:nvSpPr>
        <p:spPr>
          <a:xfrm>
            <a:off x="4807275" y="2010879"/>
            <a:ext cx="3483864" cy="3448595"/>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GB" dirty="0"/>
              <a:t>Trickle Ventilation can also be provided by trickle vents above the window frame and fitted into the glazed are along the top of the sealed glass.</a:t>
            </a:r>
          </a:p>
          <a:p>
            <a:endParaRPr lang="en-GB" dirty="0"/>
          </a:p>
        </p:txBody>
      </p:sp>
      <p:pic>
        <p:nvPicPr>
          <p:cNvPr id="10" name="Picture 9">
            <a:extLst>
              <a:ext uri="{FF2B5EF4-FFF2-40B4-BE49-F238E27FC236}">
                <a16:creationId xmlns:a16="http://schemas.microsoft.com/office/drawing/2014/main" id="{54DA07AA-965F-4E5B-9919-A0ED4A1669D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88024" y="4437112"/>
            <a:ext cx="1843062" cy="1440160"/>
          </a:xfrm>
          <a:prstGeom prst="rect">
            <a:avLst/>
          </a:prstGeom>
        </p:spPr>
      </p:pic>
      <p:pic>
        <p:nvPicPr>
          <p:cNvPr id="12" name="Picture 11" descr="A picture containing indoor, wall, bathroom, window&#10;&#10;Description generated with very high confidence">
            <a:extLst>
              <a:ext uri="{FF2B5EF4-FFF2-40B4-BE49-F238E27FC236}">
                <a16:creationId xmlns:a16="http://schemas.microsoft.com/office/drawing/2014/main" id="{5C66FD1A-F67A-4D2C-A698-2A24AB5DD07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660232" y="5085184"/>
            <a:ext cx="1933494" cy="1402908"/>
          </a:xfrm>
          <a:prstGeom prst="rect">
            <a:avLst/>
          </a:prstGeom>
        </p:spPr>
      </p:pic>
      <p:grpSp>
        <p:nvGrpSpPr>
          <p:cNvPr id="3" name="Group 3"/>
          <p:cNvGrpSpPr/>
          <p:nvPr/>
        </p:nvGrpSpPr>
        <p:grpSpPr>
          <a:xfrm>
            <a:off x="1149" y="66530"/>
            <a:ext cx="9035406" cy="683568"/>
            <a:chOff x="1149" y="66530"/>
            <a:chExt cx="9035406" cy="683568"/>
          </a:xfrm>
        </p:grpSpPr>
        <p:pic>
          <p:nvPicPr>
            <p:cNvPr id="11"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NATURAL VENTILATION</a:t>
              </a:r>
              <a:endParaRPr lang="en-GB" sz="1400" b="1" dirty="0">
                <a:solidFill>
                  <a:srgbClr val="0070C0"/>
                </a:solidFill>
              </a:endParaRPr>
            </a:p>
          </p:txBody>
        </p:sp>
        <p:pic>
          <p:nvPicPr>
            <p:cNvPr id="15"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03746445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Box 3"/>
          <p:cNvSpPr txBox="1">
            <a:spLocks noChangeArrowheads="1"/>
          </p:cNvSpPr>
          <p:nvPr/>
        </p:nvSpPr>
        <p:spPr bwMode="auto">
          <a:xfrm>
            <a:off x="899592" y="1052736"/>
            <a:ext cx="4465638" cy="457200"/>
          </a:xfrm>
          <a:prstGeom prst="rect">
            <a:avLst/>
          </a:prstGeom>
          <a:noFill/>
          <a:ln w="9525">
            <a:noFill/>
            <a:miter lim="800000"/>
            <a:headEnd/>
            <a:tailEnd/>
          </a:ln>
          <a:effectLst/>
        </p:spPr>
        <p:txBody>
          <a:bodyPr>
            <a:spAutoFit/>
          </a:bodyPr>
          <a:lstStyle/>
          <a:p>
            <a:pPr>
              <a:spcBef>
                <a:spcPct val="50000"/>
              </a:spcBef>
            </a:pPr>
            <a:r>
              <a:rPr lang="es-ES" sz="2400" b="1" dirty="0" err="1" smtClean="0"/>
              <a:t>Cold</a:t>
            </a:r>
            <a:r>
              <a:rPr lang="es-ES" sz="2400" b="1" dirty="0" smtClean="0"/>
              <a:t> and </a:t>
            </a:r>
            <a:r>
              <a:rPr lang="es-ES" sz="2400" b="1" dirty="0" err="1" smtClean="0"/>
              <a:t>warm</a:t>
            </a:r>
            <a:r>
              <a:rPr lang="es-ES" sz="2400" b="1" dirty="0" smtClean="0"/>
              <a:t> </a:t>
            </a:r>
            <a:r>
              <a:rPr lang="es-ES" sz="2400" b="1" dirty="0" err="1" smtClean="0"/>
              <a:t>zones</a:t>
            </a:r>
            <a:endParaRPr lang="es-ES" sz="2400" b="1" dirty="0"/>
          </a:p>
        </p:txBody>
      </p:sp>
      <p:pic>
        <p:nvPicPr>
          <p:cNvPr id="16386" name="Picture 2" descr="http://4.bp.blogspot.com/_EaaXv3IYEI0/SLCK-jkXURI/AAAAAAAABTE/ifvUvfbB9kw/s400/Arquitectura_Ventilacion.jpg"/>
          <p:cNvPicPr>
            <a:picLocks noChangeAspect="1" noChangeArrowheads="1"/>
          </p:cNvPicPr>
          <p:nvPr/>
        </p:nvPicPr>
        <p:blipFill>
          <a:blip r:embed="rId2" cstate="print"/>
          <a:srcRect/>
          <a:stretch>
            <a:fillRect/>
          </a:stretch>
        </p:blipFill>
        <p:spPr bwMode="auto">
          <a:xfrm>
            <a:off x="251520" y="2060848"/>
            <a:ext cx="8633989" cy="4014808"/>
          </a:xfrm>
          <a:prstGeom prst="rect">
            <a:avLst/>
          </a:prstGeom>
          <a:noFill/>
        </p:spPr>
      </p:pic>
      <p:grpSp>
        <p:nvGrpSpPr>
          <p:cNvPr id="13" name="Group 3"/>
          <p:cNvGrpSpPr/>
          <p:nvPr/>
        </p:nvGrpSpPr>
        <p:grpSpPr>
          <a:xfrm>
            <a:off x="1149" y="66530"/>
            <a:ext cx="9035406" cy="683568"/>
            <a:chOff x="1149" y="66530"/>
            <a:chExt cx="9035406" cy="683568"/>
          </a:xfrm>
        </p:grpSpPr>
        <p:pic>
          <p:nvPicPr>
            <p:cNvPr id="1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NATURAL VENTILATION</a:t>
              </a:r>
              <a:endParaRPr lang="en-GB" sz="1400" b="1" dirty="0">
                <a:solidFill>
                  <a:srgbClr val="0070C0"/>
                </a:solidFill>
              </a:endParaRPr>
            </a:p>
          </p:txBody>
        </p:sp>
        <p:pic>
          <p:nvPicPr>
            <p:cNvPr id="18"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9" name="18 CuadroTexto"/>
          <p:cNvSpPr txBox="1"/>
          <p:nvPr/>
        </p:nvSpPr>
        <p:spPr>
          <a:xfrm>
            <a:off x="3059832" y="2204864"/>
            <a:ext cx="3024336" cy="369332"/>
          </a:xfrm>
          <a:prstGeom prst="rect">
            <a:avLst/>
          </a:prstGeom>
          <a:solidFill>
            <a:schemeClr val="bg1"/>
          </a:solidFill>
        </p:spPr>
        <p:txBody>
          <a:bodyPr wrap="square" rtlCol="0">
            <a:spAutoFit/>
          </a:bodyPr>
          <a:lstStyle/>
          <a:p>
            <a:pPr algn="ctr"/>
            <a:r>
              <a:rPr lang="es-ES_tradnl" b="1" dirty="0" smtClean="0"/>
              <a:t>NATURAL VENTILATION</a:t>
            </a:r>
            <a:endParaRPr lang="en-GB" b="1" dirty="0"/>
          </a:p>
        </p:txBody>
      </p:sp>
      <p:sp>
        <p:nvSpPr>
          <p:cNvPr id="20" name="19 CuadroTexto"/>
          <p:cNvSpPr txBox="1"/>
          <p:nvPr/>
        </p:nvSpPr>
        <p:spPr>
          <a:xfrm>
            <a:off x="1331640" y="5229200"/>
            <a:ext cx="2592288" cy="646331"/>
          </a:xfrm>
          <a:prstGeom prst="rect">
            <a:avLst/>
          </a:prstGeom>
          <a:solidFill>
            <a:schemeClr val="bg1"/>
          </a:solidFill>
        </p:spPr>
        <p:txBody>
          <a:bodyPr wrap="square" rtlCol="0">
            <a:spAutoFit/>
          </a:bodyPr>
          <a:lstStyle/>
          <a:p>
            <a:r>
              <a:rPr lang="es-ES_tradnl" b="1" dirty="0" smtClean="0"/>
              <a:t>SHADED PATIO</a:t>
            </a:r>
          </a:p>
          <a:p>
            <a:r>
              <a:rPr lang="es-ES_tradnl" b="1" dirty="0" err="1" smtClean="0"/>
              <a:t>Fresh</a:t>
            </a:r>
            <a:r>
              <a:rPr lang="es-ES_tradnl" b="1" dirty="0" smtClean="0"/>
              <a:t> air</a:t>
            </a:r>
            <a:endParaRPr lang="en-GB" b="1" dirty="0"/>
          </a:p>
        </p:txBody>
      </p:sp>
      <p:sp>
        <p:nvSpPr>
          <p:cNvPr id="21" name="20 CuadroTexto"/>
          <p:cNvSpPr txBox="1"/>
          <p:nvPr/>
        </p:nvSpPr>
        <p:spPr>
          <a:xfrm>
            <a:off x="4932040" y="5229200"/>
            <a:ext cx="2592288" cy="646331"/>
          </a:xfrm>
          <a:prstGeom prst="rect">
            <a:avLst/>
          </a:prstGeom>
          <a:solidFill>
            <a:schemeClr val="bg1"/>
          </a:solidFill>
        </p:spPr>
        <p:txBody>
          <a:bodyPr wrap="square" rtlCol="0">
            <a:spAutoFit/>
          </a:bodyPr>
          <a:lstStyle/>
          <a:p>
            <a:r>
              <a:rPr lang="es-ES_tradnl" b="1" dirty="0" smtClean="0"/>
              <a:t>SUNNY PATIO</a:t>
            </a:r>
          </a:p>
          <a:p>
            <a:r>
              <a:rPr lang="es-ES_tradnl" b="1" dirty="0" err="1" smtClean="0"/>
              <a:t>Warm</a:t>
            </a:r>
            <a:r>
              <a:rPr lang="es-ES_tradnl" b="1" dirty="0" smtClean="0"/>
              <a:t> air</a:t>
            </a:r>
            <a:endParaRPr lang="en-GB" b="1" dirty="0"/>
          </a:p>
        </p:txBody>
      </p:sp>
    </p:spTree>
    <p:extLst>
      <p:ext uri="{BB962C8B-B14F-4D97-AF65-F5344CB8AC3E}">
        <p14:creationId xmlns:p14="http://schemas.microsoft.com/office/powerpoint/2010/main" val="337832130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5" descr="Aufwind"/>
          <p:cNvPicPr>
            <a:picLocks noChangeAspect="1" noChangeArrowheads="1" noCrop="1"/>
          </p:cNvPicPr>
          <p:nvPr/>
        </p:nvPicPr>
        <p:blipFill>
          <a:blip r:embed="rId2" cstate="print"/>
          <a:srcRect/>
          <a:stretch>
            <a:fillRect/>
          </a:stretch>
        </p:blipFill>
        <p:spPr bwMode="auto">
          <a:xfrm>
            <a:off x="395536" y="2132856"/>
            <a:ext cx="4392612" cy="3381375"/>
          </a:xfrm>
          <a:prstGeom prst="rect">
            <a:avLst/>
          </a:prstGeom>
          <a:noFill/>
        </p:spPr>
      </p:pic>
      <p:pic>
        <p:nvPicPr>
          <p:cNvPr id="13" name="Picture 6" descr="spain_solarchimney"/>
          <p:cNvPicPr>
            <a:picLocks noChangeAspect="1" noChangeArrowheads="1"/>
          </p:cNvPicPr>
          <p:nvPr/>
        </p:nvPicPr>
        <p:blipFill>
          <a:blip r:embed="rId3" cstate="print"/>
          <a:srcRect/>
          <a:stretch>
            <a:fillRect/>
          </a:stretch>
        </p:blipFill>
        <p:spPr bwMode="auto">
          <a:xfrm>
            <a:off x="5364088" y="2204864"/>
            <a:ext cx="3336925" cy="2532063"/>
          </a:xfrm>
          <a:prstGeom prst="rect">
            <a:avLst/>
          </a:prstGeom>
          <a:noFill/>
        </p:spPr>
      </p:pic>
      <p:sp>
        <p:nvSpPr>
          <p:cNvPr id="14" name="Text Box 4"/>
          <p:cNvSpPr txBox="1">
            <a:spLocks noChangeArrowheads="1"/>
          </p:cNvSpPr>
          <p:nvPr/>
        </p:nvSpPr>
        <p:spPr bwMode="auto">
          <a:xfrm>
            <a:off x="1115616" y="1052736"/>
            <a:ext cx="5543550" cy="461665"/>
          </a:xfrm>
          <a:prstGeom prst="rect">
            <a:avLst/>
          </a:prstGeom>
          <a:noFill/>
          <a:ln w="9525">
            <a:noFill/>
            <a:miter lim="800000"/>
            <a:headEnd/>
            <a:tailEnd/>
          </a:ln>
          <a:effectLst/>
        </p:spPr>
        <p:txBody>
          <a:bodyPr>
            <a:spAutoFit/>
          </a:bodyPr>
          <a:lstStyle/>
          <a:p>
            <a:pPr>
              <a:spcBef>
                <a:spcPct val="50000"/>
              </a:spcBef>
            </a:pPr>
            <a:r>
              <a:rPr lang="es-ES" sz="2400" b="1" dirty="0" smtClean="0"/>
              <a:t>Solar </a:t>
            </a:r>
            <a:r>
              <a:rPr lang="es-ES" sz="2400" b="1" dirty="0" err="1" smtClean="0"/>
              <a:t>Tower</a:t>
            </a:r>
            <a:r>
              <a:rPr lang="es-ES" sz="2400" b="1" dirty="0" smtClean="0"/>
              <a:t> </a:t>
            </a:r>
            <a:r>
              <a:rPr lang="es-ES" sz="2400" b="1" dirty="0" err="1" smtClean="0"/>
              <a:t>Power</a:t>
            </a:r>
            <a:r>
              <a:rPr lang="es-ES" sz="2400" b="1" dirty="0" smtClean="0"/>
              <a:t> </a:t>
            </a:r>
            <a:r>
              <a:rPr lang="es-ES" sz="2400" b="1" dirty="0" err="1" smtClean="0"/>
              <a:t>Station</a:t>
            </a:r>
            <a:endParaRPr lang="es-ES" sz="2400" b="1" dirty="0"/>
          </a:p>
        </p:txBody>
      </p:sp>
      <p:sp>
        <p:nvSpPr>
          <p:cNvPr id="15" name="14 CuadroTexto"/>
          <p:cNvSpPr txBox="1"/>
          <p:nvPr/>
        </p:nvSpPr>
        <p:spPr>
          <a:xfrm>
            <a:off x="5364088" y="4797152"/>
            <a:ext cx="3240360" cy="923330"/>
          </a:xfrm>
          <a:prstGeom prst="rect">
            <a:avLst/>
          </a:prstGeom>
          <a:noFill/>
        </p:spPr>
        <p:txBody>
          <a:bodyPr wrap="square" rtlCol="0">
            <a:spAutoFit/>
          </a:bodyPr>
          <a:lstStyle/>
          <a:p>
            <a:r>
              <a:rPr lang="es-ES_tradnl" dirty="0" err="1" smtClean="0"/>
              <a:t>Prototipe</a:t>
            </a:r>
            <a:r>
              <a:rPr lang="es-ES_tradnl" dirty="0" smtClean="0"/>
              <a:t> in  Manzanares (</a:t>
            </a:r>
            <a:r>
              <a:rPr lang="es-ES_tradnl" dirty="0" err="1" smtClean="0"/>
              <a:t>Spain</a:t>
            </a:r>
            <a:r>
              <a:rPr lang="es-ES_tradnl" dirty="0" smtClean="0"/>
              <a:t>). </a:t>
            </a:r>
            <a:r>
              <a:rPr lang="es-ES_tradnl" dirty="0" err="1" smtClean="0"/>
              <a:t>Tower</a:t>
            </a:r>
            <a:r>
              <a:rPr lang="es-ES_tradnl" dirty="0" smtClean="0"/>
              <a:t> of 192 metres (1982-1989)</a:t>
            </a:r>
            <a:endParaRPr lang="es-ES" dirty="0"/>
          </a:p>
        </p:txBody>
      </p:sp>
      <p:grpSp>
        <p:nvGrpSpPr>
          <p:cNvPr id="16" name="Group 3"/>
          <p:cNvGrpSpPr/>
          <p:nvPr/>
        </p:nvGrpSpPr>
        <p:grpSpPr>
          <a:xfrm>
            <a:off x="1149" y="66530"/>
            <a:ext cx="9035406" cy="683568"/>
            <a:chOff x="1149" y="66530"/>
            <a:chExt cx="9035406" cy="683568"/>
          </a:xfrm>
        </p:grpSpPr>
        <p:pic>
          <p:nvPicPr>
            <p:cNvPr id="18"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9"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NATURAL VENTILATION</a:t>
              </a:r>
              <a:endParaRPr lang="en-GB" sz="1400" b="1" dirty="0">
                <a:solidFill>
                  <a:srgbClr val="0070C0"/>
                </a:solidFill>
              </a:endParaRPr>
            </a:p>
          </p:txBody>
        </p:sp>
        <p:pic>
          <p:nvPicPr>
            <p:cNvPr id="21"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2" name="21 Rectángulo"/>
          <p:cNvSpPr/>
          <p:nvPr/>
        </p:nvSpPr>
        <p:spPr>
          <a:xfrm>
            <a:off x="323528" y="5949280"/>
            <a:ext cx="4572000" cy="646331"/>
          </a:xfrm>
          <a:prstGeom prst="rect">
            <a:avLst/>
          </a:prstGeom>
        </p:spPr>
        <p:txBody>
          <a:bodyPr>
            <a:spAutoFit/>
          </a:bodyPr>
          <a:lstStyle/>
          <a:p>
            <a:r>
              <a:rPr lang="en-GB" dirty="0" smtClean="0"/>
              <a:t>https://www.youtube.com/watch?v=0tWlP0knKQU</a:t>
            </a:r>
            <a:endParaRPr lang="en-GB" dirty="0"/>
          </a:p>
        </p:txBody>
      </p:sp>
      <p:sp>
        <p:nvSpPr>
          <p:cNvPr id="23" name="22 CuadroTexto"/>
          <p:cNvSpPr txBox="1"/>
          <p:nvPr/>
        </p:nvSpPr>
        <p:spPr>
          <a:xfrm>
            <a:off x="5436096" y="6093296"/>
            <a:ext cx="3168352" cy="369332"/>
          </a:xfrm>
          <a:prstGeom prst="rect">
            <a:avLst/>
          </a:prstGeom>
          <a:noFill/>
        </p:spPr>
        <p:txBody>
          <a:bodyPr wrap="square" rtlCol="0">
            <a:spAutoFit/>
          </a:bodyPr>
          <a:lstStyle/>
          <a:p>
            <a:r>
              <a:rPr lang="es-ES_tradnl" dirty="0" smtClean="0"/>
              <a:t>Project in Australia (2012)</a:t>
            </a:r>
            <a:endParaRPr lang="en-GB" dirty="0"/>
          </a:p>
        </p:txBody>
      </p:sp>
    </p:spTree>
    <p:extLst>
      <p:ext uri="{BB962C8B-B14F-4D97-AF65-F5344CB8AC3E}">
        <p14:creationId xmlns:p14="http://schemas.microsoft.com/office/powerpoint/2010/main" val="43318733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11 CuadroTexto"/>
          <p:cNvSpPr txBox="1"/>
          <p:nvPr/>
        </p:nvSpPr>
        <p:spPr>
          <a:xfrm>
            <a:off x="467544" y="1124744"/>
            <a:ext cx="4608512" cy="461665"/>
          </a:xfrm>
          <a:prstGeom prst="rect">
            <a:avLst/>
          </a:prstGeom>
          <a:noFill/>
        </p:spPr>
        <p:txBody>
          <a:bodyPr wrap="square" rtlCol="0">
            <a:spAutoFit/>
          </a:bodyPr>
          <a:lstStyle/>
          <a:p>
            <a:r>
              <a:rPr lang="es-ES_tradnl" sz="2400" b="1" dirty="0" smtClean="0"/>
              <a:t>Air </a:t>
            </a:r>
            <a:r>
              <a:rPr lang="es-ES_tradnl" sz="2400" b="1" dirty="0" err="1" smtClean="0"/>
              <a:t>cooling</a:t>
            </a:r>
            <a:endParaRPr lang="es-ES" sz="2400" b="1" dirty="0"/>
          </a:p>
        </p:txBody>
      </p:sp>
      <p:sp>
        <p:nvSpPr>
          <p:cNvPr id="13" name="12 CuadroTexto"/>
          <p:cNvSpPr txBox="1"/>
          <p:nvPr/>
        </p:nvSpPr>
        <p:spPr>
          <a:xfrm>
            <a:off x="539552" y="3429000"/>
            <a:ext cx="3888432" cy="2000548"/>
          </a:xfrm>
          <a:prstGeom prst="rect">
            <a:avLst/>
          </a:prstGeom>
          <a:noFill/>
        </p:spPr>
        <p:txBody>
          <a:bodyPr wrap="square" rtlCol="0">
            <a:spAutoFit/>
          </a:bodyPr>
          <a:lstStyle/>
          <a:p>
            <a:r>
              <a:rPr lang="es-ES_tradnl" sz="2400" b="1" dirty="0" err="1" smtClean="0"/>
              <a:t>Vaporisation</a:t>
            </a:r>
            <a:r>
              <a:rPr lang="es-ES_tradnl" sz="2400" b="1" dirty="0" smtClean="0"/>
              <a:t> </a:t>
            </a:r>
            <a:r>
              <a:rPr lang="es-ES_tradnl" sz="2400" b="1" dirty="0" err="1" smtClean="0"/>
              <a:t>heat</a:t>
            </a:r>
            <a:endParaRPr lang="es-ES_tradnl" sz="2400" b="1" dirty="0" smtClean="0"/>
          </a:p>
          <a:p>
            <a:endParaRPr lang="es-ES_tradnl" sz="2000" dirty="0" smtClean="0"/>
          </a:p>
          <a:p>
            <a:r>
              <a:rPr lang="es-ES_tradnl" sz="2000" dirty="0" err="1" smtClean="0"/>
              <a:t>Water</a:t>
            </a:r>
            <a:r>
              <a:rPr lang="es-ES_tradnl" sz="2000" dirty="0" smtClean="0"/>
              <a:t>, </a:t>
            </a:r>
            <a:r>
              <a:rPr lang="es-ES_tradnl" sz="2000" dirty="0" err="1" smtClean="0"/>
              <a:t>to</a:t>
            </a:r>
            <a:r>
              <a:rPr lang="es-ES_tradnl" sz="2000" dirty="0" smtClean="0"/>
              <a:t> </a:t>
            </a:r>
            <a:r>
              <a:rPr lang="es-ES_tradnl" sz="2000" dirty="0" err="1" smtClean="0"/>
              <a:t>go</a:t>
            </a:r>
            <a:r>
              <a:rPr lang="es-ES_tradnl" sz="2000" dirty="0" smtClean="0"/>
              <a:t> </a:t>
            </a:r>
            <a:r>
              <a:rPr lang="es-ES_tradnl" sz="2000" dirty="0" err="1" smtClean="0"/>
              <a:t>from</a:t>
            </a:r>
            <a:r>
              <a:rPr lang="es-ES_tradnl" sz="2000" dirty="0" smtClean="0"/>
              <a:t> </a:t>
            </a:r>
            <a:r>
              <a:rPr lang="es-ES_tradnl" sz="2000" dirty="0" err="1" smtClean="0"/>
              <a:t>liquid</a:t>
            </a:r>
            <a:r>
              <a:rPr lang="es-ES_tradnl" sz="2000" dirty="0" smtClean="0"/>
              <a:t> </a:t>
            </a:r>
            <a:r>
              <a:rPr lang="es-ES_tradnl" sz="2000" dirty="0" err="1" smtClean="0"/>
              <a:t>to</a:t>
            </a:r>
            <a:r>
              <a:rPr lang="es-ES_tradnl" sz="2000" dirty="0" smtClean="0"/>
              <a:t> gas </a:t>
            </a:r>
            <a:r>
              <a:rPr lang="es-ES_tradnl" sz="2000" dirty="0" err="1" smtClean="0"/>
              <a:t>needs</a:t>
            </a:r>
            <a:r>
              <a:rPr lang="es-ES_tradnl" sz="2000" dirty="0" smtClean="0"/>
              <a:t> </a:t>
            </a:r>
            <a:r>
              <a:rPr lang="es-ES_tradnl" sz="2000" dirty="0" err="1" smtClean="0"/>
              <a:t>to</a:t>
            </a:r>
            <a:r>
              <a:rPr lang="es-ES_tradnl" sz="2000" dirty="0" smtClean="0"/>
              <a:t> </a:t>
            </a:r>
            <a:r>
              <a:rPr lang="es-ES_tradnl" sz="2000" dirty="0" err="1" smtClean="0"/>
              <a:t>absorb</a:t>
            </a:r>
            <a:r>
              <a:rPr lang="es-ES_tradnl" sz="2000" dirty="0" smtClean="0"/>
              <a:t> </a:t>
            </a:r>
            <a:r>
              <a:rPr lang="es-ES_tradnl" sz="2000" dirty="0" err="1" smtClean="0"/>
              <a:t>heat</a:t>
            </a:r>
            <a:r>
              <a:rPr lang="es-ES_tradnl" sz="2000" dirty="0" smtClean="0"/>
              <a:t>. </a:t>
            </a:r>
            <a:r>
              <a:rPr lang="es-ES_tradnl" sz="2000" dirty="0" err="1" smtClean="0"/>
              <a:t>This</a:t>
            </a:r>
            <a:r>
              <a:rPr lang="es-ES_tradnl" sz="2000" dirty="0" smtClean="0"/>
              <a:t> </a:t>
            </a:r>
            <a:r>
              <a:rPr lang="es-ES_tradnl" sz="2000" dirty="0" err="1" smtClean="0"/>
              <a:t>heat</a:t>
            </a:r>
            <a:r>
              <a:rPr lang="es-ES_tradnl" sz="2000" dirty="0" smtClean="0"/>
              <a:t> </a:t>
            </a:r>
            <a:r>
              <a:rPr lang="es-ES_tradnl" sz="2000" dirty="0" err="1" smtClean="0"/>
              <a:t>is</a:t>
            </a:r>
            <a:r>
              <a:rPr lang="es-ES_tradnl" sz="2000" dirty="0" smtClean="0"/>
              <a:t> </a:t>
            </a:r>
            <a:r>
              <a:rPr lang="es-ES_tradnl" sz="2000" dirty="0" err="1" smtClean="0"/>
              <a:t>taken</a:t>
            </a:r>
            <a:r>
              <a:rPr lang="es-ES_tradnl" sz="2000" dirty="0" smtClean="0"/>
              <a:t> </a:t>
            </a:r>
            <a:r>
              <a:rPr lang="es-ES_tradnl" sz="2000" dirty="0" err="1" smtClean="0"/>
              <a:t>from</a:t>
            </a:r>
            <a:r>
              <a:rPr lang="es-ES_tradnl" sz="2000" dirty="0" smtClean="0"/>
              <a:t> </a:t>
            </a:r>
            <a:r>
              <a:rPr lang="es-ES_tradnl" sz="2000" dirty="0" err="1" smtClean="0"/>
              <a:t>the</a:t>
            </a:r>
            <a:r>
              <a:rPr lang="es-ES_tradnl" sz="2000" dirty="0" smtClean="0"/>
              <a:t> </a:t>
            </a:r>
            <a:r>
              <a:rPr lang="es-ES_tradnl" sz="2000" dirty="0" err="1" smtClean="0"/>
              <a:t>environment</a:t>
            </a:r>
            <a:r>
              <a:rPr lang="es-ES_tradnl" sz="2000" dirty="0" smtClean="0"/>
              <a:t>, </a:t>
            </a:r>
            <a:r>
              <a:rPr lang="es-ES_tradnl" sz="2000" dirty="0" err="1" smtClean="0"/>
              <a:t>the</a:t>
            </a:r>
            <a:r>
              <a:rPr lang="es-ES_tradnl" sz="2000" dirty="0" smtClean="0"/>
              <a:t> air, </a:t>
            </a:r>
            <a:r>
              <a:rPr lang="es-ES_tradnl" sz="2000" dirty="0" err="1" smtClean="0"/>
              <a:t>cooling</a:t>
            </a:r>
            <a:r>
              <a:rPr lang="es-ES_tradnl" sz="2000" dirty="0" smtClean="0"/>
              <a:t> </a:t>
            </a:r>
            <a:r>
              <a:rPr lang="es-ES_tradnl" sz="2000" dirty="0" err="1" smtClean="0"/>
              <a:t>it</a:t>
            </a:r>
            <a:r>
              <a:rPr lang="es-ES_tradnl" sz="2000" dirty="0" smtClean="0"/>
              <a:t>. </a:t>
            </a:r>
            <a:endParaRPr lang="es-ES" sz="2000" dirty="0"/>
          </a:p>
        </p:txBody>
      </p:sp>
      <p:pic>
        <p:nvPicPr>
          <p:cNvPr id="14" name="Picture 5" descr="geysers-del-tatio-3"/>
          <p:cNvPicPr>
            <a:picLocks noChangeAspect="1" noChangeArrowheads="1"/>
          </p:cNvPicPr>
          <p:nvPr/>
        </p:nvPicPr>
        <p:blipFill>
          <a:blip r:embed="rId2" cstate="print"/>
          <a:srcRect/>
          <a:stretch>
            <a:fillRect/>
          </a:stretch>
        </p:blipFill>
        <p:spPr bwMode="auto">
          <a:xfrm>
            <a:off x="4643438" y="1125538"/>
            <a:ext cx="4052887" cy="5041900"/>
          </a:xfrm>
          <a:prstGeom prst="rect">
            <a:avLst/>
          </a:prstGeom>
          <a:noFill/>
        </p:spPr>
      </p:pic>
      <p:grpSp>
        <p:nvGrpSpPr>
          <p:cNvPr id="15" name="Group 3"/>
          <p:cNvGrpSpPr/>
          <p:nvPr/>
        </p:nvGrpSpPr>
        <p:grpSpPr>
          <a:xfrm>
            <a:off x="1149" y="66530"/>
            <a:ext cx="9035406" cy="683568"/>
            <a:chOff x="1149" y="66530"/>
            <a:chExt cx="9035406" cy="683568"/>
          </a:xfrm>
        </p:grpSpPr>
        <p:pic>
          <p:nvPicPr>
            <p:cNvPr id="1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8"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NATURAL VENTILATION</a:t>
              </a:r>
              <a:endParaRPr lang="en-GB" sz="1400" b="1" dirty="0">
                <a:solidFill>
                  <a:srgbClr val="0070C0"/>
                </a:solidFill>
              </a:endParaRPr>
            </a:p>
          </p:txBody>
        </p:sp>
        <p:pic>
          <p:nvPicPr>
            <p:cNvPr id="20"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80029751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4" descr="fuentes-5"/>
          <p:cNvPicPr>
            <a:picLocks noChangeAspect="1" noChangeArrowheads="1"/>
          </p:cNvPicPr>
          <p:nvPr/>
        </p:nvPicPr>
        <p:blipFill>
          <a:blip r:embed="rId2" cstate="print"/>
          <a:srcRect l="5989" r="10431"/>
          <a:stretch>
            <a:fillRect/>
          </a:stretch>
        </p:blipFill>
        <p:spPr bwMode="auto">
          <a:xfrm>
            <a:off x="4716016" y="2204864"/>
            <a:ext cx="4032250" cy="3617913"/>
          </a:xfrm>
          <a:prstGeom prst="rect">
            <a:avLst/>
          </a:prstGeom>
          <a:noFill/>
        </p:spPr>
      </p:pic>
      <p:pic>
        <p:nvPicPr>
          <p:cNvPr id="13" name="Picture 6" descr="615328038_314c3bd506"/>
          <p:cNvPicPr>
            <a:picLocks noChangeAspect="1" noChangeArrowheads="1"/>
          </p:cNvPicPr>
          <p:nvPr/>
        </p:nvPicPr>
        <p:blipFill>
          <a:blip r:embed="rId3" cstate="print"/>
          <a:srcRect r="13539"/>
          <a:stretch>
            <a:fillRect/>
          </a:stretch>
        </p:blipFill>
        <p:spPr bwMode="auto">
          <a:xfrm>
            <a:off x="323528" y="1412776"/>
            <a:ext cx="4176713" cy="3622675"/>
          </a:xfrm>
          <a:prstGeom prst="rect">
            <a:avLst/>
          </a:prstGeom>
          <a:noFill/>
        </p:spPr>
      </p:pic>
      <p:grpSp>
        <p:nvGrpSpPr>
          <p:cNvPr id="14" name="Group 3"/>
          <p:cNvGrpSpPr/>
          <p:nvPr/>
        </p:nvGrpSpPr>
        <p:grpSpPr>
          <a:xfrm>
            <a:off x="1149" y="66530"/>
            <a:ext cx="9035406" cy="683568"/>
            <a:chOff x="1149" y="66530"/>
            <a:chExt cx="9035406" cy="683568"/>
          </a:xfrm>
        </p:grpSpPr>
        <p:pic>
          <p:nvPicPr>
            <p:cNvPr id="16"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7"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NATURAL VENTILATION</a:t>
              </a:r>
              <a:endParaRPr lang="en-GB" sz="1400" b="1" dirty="0">
                <a:solidFill>
                  <a:srgbClr val="0070C0"/>
                </a:solidFill>
              </a:endParaRPr>
            </a:p>
          </p:txBody>
        </p:sp>
        <p:pic>
          <p:nvPicPr>
            <p:cNvPr id="19"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12458469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11 Imagen" descr="Tema 5 lam 5.jpg"/>
          <p:cNvPicPr>
            <a:picLocks noChangeAspect="1"/>
          </p:cNvPicPr>
          <p:nvPr/>
        </p:nvPicPr>
        <p:blipFill>
          <a:blip r:embed="rId2" cstate="print"/>
          <a:srcRect t="61340" b="14090"/>
          <a:stretch>
            <a:fillRect/>
          </a:stretch>
        </p:blipFill>
        <p:spPr>
          <a:xfrm>
            <a:off x="395536" y="2492896"/>
            <a:ext cx="8411308" cy="2880320"/>
          </a:xfrm>
          <a:prstGeom prst="rect">
            <a:avLst/>
          </a:prstGeom>
        </p:spPr>
      </p:pic>
      <p:sp>
        <p:nvSpPr>
          <p:cNvPr id="13" name="12 CuadroTexto"/>
          <p:cNvSpPr txBox="1"/>
          <p:nvPr/>
        </p:nvSpPr>
        <p:spPr>
          <a:xfrm>
            <a:off x="683568" y="1412776"/>
            <a:ext cx="5472608" cy="461665"/>
          </a:xfrm>
          <a:prstGeom prst="rect">
            <a:avLst/>
          </a:prstGeom>
          <a:noFill/>
        </p:spPr>
        <p:txBody>
          <a:bodyPr wrap="square" rtlCol="0">
            <a:spAutoFit/>
          </a:bodyPr>
          <a:lstStyle/>
          <a:p>
            <a:r>
              <a:rPr lang="es-ES_tradnl" sz="2400" b="1" dirty="0" smtClean="0"/>
              <a:t>Central patios</a:t>
            </a:r>
            <a:endParaRPr lang="es-ES" sz="2400" b="1" dirty="0"/>
          </a:p>
        </p:txBody>
      </p:sp>
      <p:grpSp>
        <p:nvGrpSpPr>
          <p:cNvPr id="14" name="Group 3"/>
          <p:cNvGrpSpPr/>
          <p:nvPr/>
        </p:nvGrpSpPr>
        <p:grpSpPr>
          <a:xfrm>
            <a:off x="1149" y="66530"/>
            <a:ext cx="9035406" cy="683568"/>
            <a:chOff x="1149" y="66530"/>
            <a:chExt cx="9035406" cy="683568"/>
          </a:xfrm>
        </p:grpSpPr>
        <p:pic>
          <p:nvPicPr>
            <p:cNvPr id="16"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7"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NATURAL VENTILATION</a:t>
              </a:r>
              <a:endParaRPr lang="en-GB" sz="1400" b="1" dirty="0">
                <a:solidFill>
                  <a:srgbClr val="0070C0"/>
                </a:solidFill>
              </a:endParaRPr>
            </a:p>
          </p:txBody>
        </p:sp>
        <p:pic>
          <p:nvPicPr>
            <p:cNvPr id="1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422905611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6" descr="patio-andaluz-1"/>
          <p:cNvPicPr>
            <a:picLocks noChangeAspect="1" noChangeArrowheads="1"/>
          </p:cNvPicPr>
          <p:nvPr/>
        </p:nvPicPr>
        <p:blipFill>
          <a:blip r:embed="rId2" cstate="print"/>
          <a:srcRect/>
          <a:stretch>
            <a:fillRect/>
          </a:stretch>
        </p:blipFill>
        <p:spPr bwMode="auto">
          <a:xfrm>
            <a:off x="6156325" y="1628775"/>
            <a:ext cx="2679700" cy="4105275"/>
          </a:xfrm>
          <a:prstGeom prst="rect">
            <a:avLst/>
          </a:prstGeom>
          <a:noFill/>
        </p:spPr>
      </p:pic>
      <p:pic>
        <p:nvPicPr>
          <p:cNvPr id="13" name="Picture 7" descr="Alhambra"/>
          <p:cNvPicPr>
            <a:picLocks noChangeAspect="1" noChangeArrowheads="1"/>
          </p:cNvPicPr>
          <p:nvPr/>
        </p:nvPicPr>
        <p:blipFill>
          <a:blip r:embed="rId3" cstate="print"/>
          <a:srcRect/>
          <a:stretch>
            <a:fillRect/>
          </a:stretch>
        </p:blipFill>
        <p:spPr bwMode="auto">
          <a:xfrm>
            <a:off x="323850" y="1628775"/>
            <a:ext cx="5472113" cy="4106863"/>
          </a:xfrm>
          <a:prstGeom prst="rect">
            <a:avLst/>
          </a:prstGeom>
          <a:noFill/>
        </p:spPr>
      </p:pic>
      <p:grpSp>
        <p:nvGrpSpPr>
          <p:cNvPr id="14" name="Group 3"/>
          <p:cNvGrpSpPr/>
          <p:nvPr/>
        </p:nvGrpSpPr>
        <p:grpSpPr>
          <a:xfrm>
            <a:off x="1149" y="66530"/>
            <a:ext cx="9035406" cy="683568"/>
            <a:chOff x="1149" y="66530"/>
            <a:chExt cx="9035406" cy="683568"/>
          </a:xfrm>
        </p:grpSpPr>
        <p:pic>
          <p:nvPicPr>
            <p:cNvPr id="16"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7"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NATURAL VENTILATION</a:t>
              </a:r>
              <a:endParaRPr lang="en-GB" sz="1400" b="1" dirty="0">
                <a:solidFill>
                  <a:srgbClr val="0070C0"/>
                </a:solidFill>
              </a:endParaRPr>
            </a:p>
          </p:txBody>
        </p:sp>
        <p:pic>
          <p:nvPicPr>
            <p:cNvPr id="19"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62356963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http://1.bp.blogspot.com/_9k3mhxOOvOw/TUu4NjP8wKI/AAAAAAAABmg/VDRJwXZm9R8/s1600/DSC03628.JPG"/>
          <p:cNvPicPr>
            <a:picLocks noChangeAspect="1" noChangeArrowheads="1"/>
          </p:cNvPicPr>
          <p:nvPr/>
        </p:nvPicPr>
        <p:blipFill>
          <a:blip r:embed="rId2" cstate="print"/>
          <a:srcRect/>
          <a:stretch>
            <a:fillRect/>
          </a:stretch>
        </p:blipFill>
        <p:spPr bwMode="auto">
          <a:xfrm>
            <a:off x="1043608" y="836712"/>
            <a:ext cx="3888432" cy="5424604"/>
          </a:xfrm>
          <a:prstGeom prst="rect">
            <a:avLst/>
          </a:prstGeom>
          <a:noFill/>
        </p:spPr>
      </p:pic>
      <p:sp>
        <p:nvSpPr>
          <p:cNvPr id="12" name="11 CuadroTexto"/>
          <p:cNvSpPr txBox="1"/>
          <p:nvPr/>
        </p:nvSpPr>
        <p:spPr>
          <a:xfrm>
            <a:off x="5508104" y="4869160"/>
            <a:ext cx="3168352" cy="1015663"/>
          </a:xfrm>
          <a:prstGeom prst="rect">
            <a:avLst/>
          </a:prstGeom>
          <a:noFill/>
        </p:spPr>
        <p:txBody>
          <a:bodyPr wrap="square" rtlCol="0">
            <a:spAutoFit/>
          </a:bodyPr>
          <a:lstStyle/>
          <a:p>
            <a:r>
              <a:rPr lang="es-ES_tradnl" sz="2000" b="1" dirty="0" err="1" smtClean="0"/>
              <a:t>National</a:t>
            </a:r>
            <a:r>
              <a:rPr lang="es-ES_tradnl" sz="2000" b="1" dirty="0" smtClean="0"/>
              <a:t> </a:t>
            </a:r>
            <a:r>
              <a:rPr lang="es-ES_tradnl" sz="2000" b="1" dirty="0" err="1" smtClean="0"/>
              <a:t>Museum</a:t>
            </a:r>
            <a:r>
              <a:rPr lang="es-ES_tradnl" sz="2000" b="1" dirty="0" smtClean="0"/>
              <a:t> of </a:t>
            </a:r>
            <a:r>
              <a:rPr lang="es-ES_tradnl" sz="2000" b="1" dirty="0" err="1" smtClean="0"/>
              <a:t>Anthropology</a:t>
            </a:r>
            <a:r>
              <a:rPr lang="es-ES_tradnl" sz="2000" b="1" dirty="0" smtClean="0"/>
              <a:t> and </a:t>
            </a:r>
            <a:r>
              <a:rPr lang="es-ES_tradnl" sz="2000" b="1" dirty="0" err="1" smtClean="0"/>
              <a:t>History</a:t>
            </a:r>
            <a:r>
              <a:rPr lang="es-ES_tradnl" sz="2000" b="1" dirty="0" smtClean="0"/>
              <a:t>.  </a:t>
            </a:r>
            <a:r>
              <a:rPr lang="es-ES_tradnl" sz="2000" b="1" dirty="0" err="1" smtClean="0"/>
              <a:t>Mexico</a:t>
            </a:r>
            <a:endParaRPr lang="es-ES" sz="2000" b="1" dirty="0"/>
          </a:p>
        </p:txBody>
      </p:sp>
      <p:grpSp>
        <p:nvGrpSpPr>
          <p:cNvPr id="13" name="Group 3"/>
          <p:cNvGrpSpPr/>
          <p:nvPr/>
        </p:nvGrpSpPr>
        <p:grpSpPr>
          <a:xfrm>
            <a:off x="1149" y="66530"/>
            <a:ext cx="9035406" cy="683568"/>
            <a:chOff x="1149" y="66530"/>
            <a:chExt cx="9035406" cy="683568"/>
          </a:xfrm>
        </p:grpSpPr>
        <p:pic>
          <p:nvPicPr>
            <p:cNvPr id="1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NATURAL VENTILATION</a:t>
              </a:r>
              <a:endParaRPr lang="en-GB" sz="1400" b="1" dirty="0">
                <a:solidFill>
                  <a:srgbClr val="0070C0"/>
                </a:solidFill>
              </a:endParaRPr>
            </a:p>
          </p:txBody>
        </p:sp>
        <p:pic>
          <p:nvPicPr>
            <p:cNvPr id="18"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405791224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4" descr="Pag03_17E"/>
          <p:cNvPicPr>
            <a:picLocks noChangeAspect="1" noChangeArrowheads="1"/>
          </p:cNvPicPr>
          <p:nvPr/>
        </p:nvPicPr>
        <p:blipFill>
          <a:blip r:embed="rId2" cstate="print"/>
          <a:srcRect/>
          <a:stretch>
            <a:fillRect/>
          </a:stretch>
        </p:blipFill>
        <p:spPr bwMode="auto">
          <a:xfrm>
            <a:off x="2484438" y="777794"/>
            <a:ext cx="4463826" cy="5410281"/>
          </a:xfrm>
          <a:prstGeom prst="rect">
            <a:avLst/>
          </a:prstGeom>
          <a:noFill/>
        </p:spPr>
      </p:pic>
      <p:grpSp>
        <p:nvGrpSpPr>
          <p:cNvPr id="13" name="Group 3"/>
          <p:cNvGrpSpPr/>
          <p:nvPr/>
        </p:nvGrpSpPr>
        <p:grpSpPr>
          <a:xfrm>
            <a:off x="1149" y="66530"/>
            <a:ext cx="9035406" cy="683568"/>
            <a:chOff x="1149" y="66530"/>
            <a:chExt cx="9035406" cy="683568"/>
          </a:xfrm>
        </p:grpSpPr>
        <p:pic>
          <p:nvPicPr>
            <p:cNvPr id="14"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NATURAL VENTILATION</a:t>
              </a:r>
              <a:endParaRPr lang="en-GB" sz="1400" b="1" dirty="0">
                <a:solidFill>
                  <a:srgbClr val="0070C0"/>
                </a:solidFill>
              </a:endParaRPr>
            </a:p>
          </p:txBody>
        </p:sp>
        <p:pic>
          <p:nvPicPr>
            <p:cNvPr id="17"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991613975"/>
      </p:ext>
    </p:extLst>
  </p:cSld>
  <p:clrMapOvr>
    <a:masterClrMapping/>
  </p:clrMapOvr>
</p:sld>
</file>

<file path=ppt/theme/theme1.xml><?xml version="1.0" encoding="utf-8"?>
<a:theme xmlns:a="http://schemas.openxmlformats.org/drawingml/2006/main" name="Tema d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ema d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5ECBA6C8EBCAA418226F242F7876712" ma:contentTypeVersion="11" ma:contentTypeDescription="Create a new document." ma:contentTypeScope="" ma:versionID="6224b611f5ffe386836a465907514dbe">
  <xsd:schema xmlns:xsd="http://www.w3.org/2001/XMLSchema" xmlns:xs="http://www.w3.org/2001/XMLSchema" xmlns:p="http://schemas.microsoft.com/office/2006/metadata/properties" xmlns:ns3="9c361958-d63d-4444-9986-5debd40b8faa" xmlns:ns4="d6763200-d287-43bd-9663-450c381dd6d6" targetNamespace="http://schemas.microsoft.com/office/2006/metadata/properties" ma:root="true" ma:fieldsID="81d96693cf7985b39159bafc1c2bab6e" ns3:_="" ns4:_="">
    <xsd:import namespace="9c361958-d63d-4444-9986-5debd40b8faa"/>
    <xsd:import namespace="d6763200-d287-43bd-9663-450c381dd6d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GenerationTime" minOccurs="0"/>
                <xsd:element ref="ns4:MediaServiceEventHashCode" minOccurs="0"/>
                <xsd:element ref="ns4: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61958-d63d-4444-9986-5debd40b8faa"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763200-d287-43bd-9663-450c381dd6d6"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Location" ma:index="18"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064B887-AC6E-4285-9A24-569979AE2837}">
  <ds:schemaRefs>
    <ds:schemaRef ds:uri="http://schemas.microsoft.com/sharepoint/v3/contenttype/forms"/>
  </ds:schemaRefs>
</ds:datastoreItem>
</file>

<file path=customXml/itemProps2.xml><?xml version="1.0" encoding="utf-8"?>
<ds:datastoreItem xmlns:ds="http://schemas.openxmlformats.org/officeDocument/2006/customXml" ds:itemID="{5CEC0340-84F7-48EA-AF73-92D3D75BB22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61958-d63d-4444-9986-5debd40b8faa"/>
    <ds:schemaRef ds:uri="d6763200-d287-43bd-9663-450c381dd6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59B4F87-F77D-4D41-A835-5CB5EED72D6C}">
  <ds:schemaRefs>
    <ds:schemaRef ds:uri="d6763200-d287-43bd-9663-450c381dd6d6"/>
    <ds:schemaRef ds:uri="http://purl.org/dc/terms/"/>
    <ds:schemaRef ds:uri="http://schemas.openxmlformats.org/package/2006/metadata/core-properties"/>
    <ds:schemaRef ds:uri="http://purl.org/dc/dcmitype/"/>
    <ds:schemaRef ds:uri="http://schemas.microsoft.com/office/2006/documentManagement/types"/>
    <ds:schemaRef ds:uri="http://purl.org/dc/elements/1.1/"/>
    <ds:schemaRef ds:uri="http://schemas.microsoft.com/office/2006/metadata/properties"/>
    <ds:schemaRef ds:uri="http://schemas.microsoft.com/office/infopath/2007/PartnerControls"/>
    <ds:schemaRef ds:uri="9c361958-d63d-4444-9986-5debd40b8faa"/>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1369</TotalTime>
  <Words>835</Words>
  <Application>Microsoft Office PowerPoint</Application>
  <PresentationFormat>On-screen Show (4:3)</PresentationFormat>
  <Paragraphs>192</Paragraphs>
  <Slides>56</Slides>
  <Notes>0</Notes>
  <HiddenSlides>0</HiddenSlides>
  <MMClips>0</MMClips>
  <ScaleCrop>false</ScaleCrop>
  <HeadingPairs>
    <vt:vector size="8" baseType="variant">
      <vt:variant>
        <vt:lpstr>Fonts Used</vt:lpstr>
      </vt:variant>
      <vt:variant>
        <vt:i4>4</vt:i4>
      </vt:variant>
      <vt:variant>
        <vt:lpstr>Theme</vt:lpstr>
      </vt:variant>
      <vt:variant>
        <vt:i4>1</vt:i4>
      </vt:variant>
      <vt:variant>
        <vt:lpstr>Links</vt:lpstr>
      </vt:variant>
      <vt:variant>
        <vt:i4>1</vt:i4>
      </vt:variant>
      <vt:variant>
        <vt:lpstr>Slide Titles</vt:lpstr>
      </vt:variant>
      <vt:variant>
        <vt:i4>56</vt:i4>
      </vt:variant>
    </vt:vector>
  </HeadingPairs>
  <TitlesOfParts>
    <vt:vector size="62" baseType="lpstr">
      <vt:lpstr>Arial</vt:lpstr>
      <vt:lpstr>Arial Rounded MT Bold</vt:lpstr>
      <vt:lpstr>Calibri</vt:lpstr>
      <vt:lpstr>Times New Roman</vt:lpstr>
      <vt:lpstr>Tema de Office</vt:lpstr>
      <vt:lpst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Solar Chimney</vt:lpstr>
      <vt:lpstr>PowerPoint Presentation</vt:lpstr>
      <vt:lpstr>PowerPoint Presentation</vt:lpstr>
      <vt:lpstr>PowerPoint Presentation</vt:lpstr>
      <vt:lpstr>How to install it?  </vt:lpstr>
      <vt:lpstr>PowerPoint Presentation</vt:lpstr>
      <vt:lpstr>Trickle ventilation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Juanan</dc:creator>
  <cp:lastModifiedBy>Juan Ferriz-Papi</cp:lastModifiedBy>
  <cp:revision>66</cp:revision>
  <dcterms:created xsi:type="dcterms:W3CDTF">2011-02-08T09:20:39Z</dcterms:created>
  <dcterms:modified xsi:type="dcterms:W3CDTF">2019-10-07T13:41:40Z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0x01010085ECBA6C8EBCAA418226F242F7876712</vt:lpwstr>
  </property>
</Properties>
</file>