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bookmarkIdSeed="2">
  <p:sldMasterIdLst>
    <p:sldMasterId id="2147484026" r:id="rId4"/>
  </p:sldMasterIdLst>
  <p:notesMasterIdLst>
    <p:notesMasterId r:id="rId18"/>
  </p:notesMasterIdLst>
  <p:sldIdLst>
    <p:sldId id="300" r:id="rId5"/>
    <p:sldId id="272" r:id="rId6"/>
    <p:sldId id="301" r:id="rId7"/>
    <p:sldId id="302" r:id="rId8"/>
    <p:sldId id="305" r:id="rId9"/>
    <p:sldId id="304" r:id="rId10"/>
    <p:sldId id="303" r:id="rId11"/>
    <p:sldId id="307" r:id="rId12"/>
    <p:sldId id="306" r:id="rId13"/>
    <p:sldId id="308" r:id="rId14"/>
    <p:sldId id="309" r:id="rId15"/>
    <p:sldId id="260" r:id="rId16"/>
    <p:sldId id="264"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71E42"/>
    <a:srgbClr val="E2DED9"/>
    <a:srgbClr val="FDFDFD"/>
    <a:srgbClr val="DEDBD8"/>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C2FFA5D-87B4-456A-9821-1D502468CF0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2" autoAdjust="0"/>
    <p:restoredTop sz="79928" autoAdjust="0"/>
  </p:normalViewPr>
  <p:slideViewPr>
    <p:cSldViewPr snapToGrid="0">
      <p:cViewPr varScale="1">
        <p:scale>
          <a:sx n="76" d="100"/>
          <a:sy n="76" d="100"/>
        </p:scale>
        <p:origin x="296" y="4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B29D77-B786-471D-AFEB-02A14D42BEDB}" type="datetimeFigureOut">
              <a:rPr lang="en-US" smtClean="0"/>
              <a:pPr/>
              <a:t>4/13/2022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29D822-88CA-4BA0-89B0-39EA984F64AF}" type="slidenum">
              <a:rPr lang="en-US" smtClean="0"/>
              <a:pPr/>
              <a:t>‹#›</a:t>
            </a:fld>
            <a:endParaRPr lang="en-US"/>
          </a:p>
        </p:txBody>
      </p:sp>
    </p:spTree>
    <p:extLst>
      <p:ext uri="{BB962C8B-B14F-4D97-AF65-F5344CB8AC3E}">
        <p14:creationId xmlns:p14="http://schemas.microsoft.com/office/powerpoint/2010/main" val="748682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2</a:t>
            </a:fld>
            <a:endParaRPr lang="en-US"/>
          </a:p>
        </p:txBody>
      </p:sp>
    </p:spTree>
    <p:extLst>
      <p:ext uri="{BB962C8B-B14F-4D97-AF65-F5344CB8AC3E}">
        <p14:creationId xmlns:p14="http://schemas.microsoft.com/office/powerpoint/2010/main" val="2664974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12</a:t>
            </a:fld>
            <a:endParaRPr lang="en-US"/>
          </a:p>
        </p:txBody>
      </p:sp>
    </p:spTree>
    <p:extLst>
      <p:ext uri="{BB962C8B-B14F-4D97-AF65-F5344CB8AC3E}">
        <p14:creationId xmlns:p14="http://schemas.microsoft.com/office/powerpoint/2010/main" val="2131468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12192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2192" y="6053328"/>
            <a:ext cx="2999232"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3145536" y="6044184"/>
            <a:ext cx="90464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3149600" y="4038600"/>
            <a:ext cx="8636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3149600" y="6050037"/>
            <a:ext cx="89408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01600" y="6068699"/>
            <a:ext cx="2743200" cy="685800"/>
          </a:xfrm>
        </p:spPr>
        <p:txBody>
          <a:bodyPr>
            <a:noAutofit/>
          </a:bodyPr>
          <a:lstStyle>
            <a:lvl1pPr algn="ctr">
              <a:defRPr sz="2000">
                <a:solidFill>
                  <a:srgbClr val="FFFFFF"/>
                </a:solidFill>
              </a:defRPr>
            </a:lvl1pPr>
          </a:lstStyle>
          <a:p>
            <a:fld id="{2D202488-4139-4052-B998-251C9C912739}" type="datetimeFigureOut">
              <a:rPr lang="en-US" smtClean="0"/>
              <a:pPr/>
              <a:t>4/13/2022</a:t>
            </a:fld>
            <a:endParaRPr lang="en-US"/>
          </a:p>
        </p:txBody>
      </p:sp>
      <p:sp>
        <p:nvSpPr>
          <p:cNvPr id="17" name="Footer Placeholder 16"/>
          <p:cNvSpPr>
            <a:spLocks noGrp="1"/>
          </p:cNvSpPr>
          <p:nvPr>
            <p:ph type="ftr" sz="quarter" idx="11"/>
          </p:nvPr>
        </p:nvSpPr>
        <p:spPr>
          <a:xfrm>
            <a:off x="2780524" y="236539"/>
            <a:ext cx="7823200" cy="365125"/>
          </a:xfrm>
        </p:spPr>
        <p:txBody>
          <a:bodyPr/>
          <a:lstStyle>
            <a:lvl1pPr algn="r">
              <a:defRPr>
                <a:solidFill>
                  <a:schemeClr val="tx2"/>
                </a:solidFill>
              </a:defRPr>
            </a:lvl1pPr>
          </a:lstStyle>
          <a:p>
            <a:r>
              <a:rPr lang="en-ZA"/>
              <a:t>Add Footer Here</a:t>
            </a:r>
            <a:endParaRPr lang="en-US" dirty="0"/>
          </a:p>
        </p:txBody>
      </p:sp>
      <p:sp>
        <p:nvSpPr>
          <p:cNvPr id="29" name="Slide Number Placeholder 28"/>
          <p:cNvSpPr>
            <a:spLocks noGrp="1"/>
          </p:cNvSpPr>
          <p:nvPr>
            <p:ph type="sldNum" sz="quarter" idx="12"/>
          </p:nvPr>
        </p:nvSpPr>
        <p:spPr>
          <a:xfrm>
            <a:off x="10668000" y="228600"/>
            <a:ext cx="1117600" cy="381000"/>
          </a:xfrm>
        </p:spPr>
        <p:txBody>
          <a:bodyPr/>
          <a:lstStyle>
            <a:lvl1pPr>
              <a:defRPr>
                <a:solidFill>
                  <a:schemeClr val="tx2"/>
                </a:solidFill>
              </a:defRPr>
            </a:lvl1pPr>
          </a:lstStyle>
          <a:p>
            <a:fld id="{4FAB73BC-B049-4115-A692-8D63A059BFB8}"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6864" y="228600"/>
            <a:ext cx="108712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2D202488-4139-4052-B998-251C9C912739}" type="datetimeFigureOut">
              <a:rPr lang="en-US" smtClean="0"/>
              <a:pPr/>
              <a:t>4/13/2022</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smtClean="0"/>
              <a:pPr/>
              <a:t>‹#›</a:t>
            </a:fld>
            <a:endParaRPr lang="en-US" dirty="0"/>
          </a:p>
        </p:txBody>
      </p:sp>
      <p:sp>
        <p:nvSpPr>
          <p:cNvPr id="8" name="Content Placeholder 7"/>
          <p:cNvSpPr>
            <a:spLocks noGrp="1"/>
          </p:cNvSpPr>
          <p:nvPr>
            <p:ph sz="quarter" idx="1"/>
          </p:nvPr>
        </p:nvSpPr>
        <p:spPr>
          <a:xfrm>
            <a:off x="816864" y="1600200"/>
            <a:ext cx="108712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828801" y="2743200"/>
            <a:ext cx="9497484"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12192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7272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828800" y="1600200"/>
            <a:ext cx="103632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828800" y="1600200"/>
            <a:ext cx="1016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2D202488-4139-4052-B998-251C9C912739}" type="datetimeFigureOut">
              <a:rPr lang="en-US" smtClean="0"/>
              <a:pPr/>
              <a:t>4/13/2022</a:t>
            </a:fld>
            <a:endParaRPr lang="en-US"/>
          </a:p>
        </p:txBody>
      </p:sp>
      <p:sp>
        <p:nvSpPr>
          <p:cNvPr id="13" name="Slide Number Placeholder 12"/>
          <p:cNvSpPr>
            <a:spLocks noGrp="1"/>
          </p:cNvSpPr>
          <p:nvPr>
            <p:ph type="sldNum" sz="quarter" idx="11"/>
          </p:nvPr>
        </p:nvSpPr>
        <p:spPr>
          <a:xfrm>
            <a:off x="0" y="1752600"/>
            <a:ext cx="1727200" cy="701676"/>
          </a:xfrm>
        </p:spPr>
        <p:txBody>
          <a:bodyPr>
            <a:noAutofit/>
          </a:bodyPr>
          <a:lstStyle>
            <a:lvl1pPr>
              <a:defRPr sz="2400">
                <a:solidFill>
                  <a:srgbClr val="FFFFFF"/>
                </a:solidFill>
              </a:defRPr>
            </a:lvl1pPr>
          </a:lstStyle>
          <a:p>
            <a:fld id="{4FAB73BC-B049-4115-A692-8D63A059BFB8}" type="slidenum">
              <a:rPr lang="en-US" smtClean="0"/>
              <a:pPr/>
              <a:t>‹#›</a:t>
            </a:fld>
            <a:endParaRPr lang="en-US" dirty="0"/>
          </a:p>
        </p:txBody>
      </p:sp>
      <p:sp>
        <p:nvSpPr>
          <p:cNvPr id="14" name="Footer Placeholder 13"/>
          <p:cNvSpPr>
            <a:spLocks noGrp="1"/>
          </p:cNvSpPr>
          <p:nvPr>
            <p:ph type="ftr" sz="quarter" idx="12"/>
          </p:nvPr>
        </p:nvSpPr>
        <p:spPr/>
        <p:txBody>
          <a:bodyPr/>
          <a:lstStyle/>
          <a:p>
            <a:r>
              <a:rPr lang="en-ZA"/>
              <a:t>Add Footer Here</a:t>
            </a:r>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812800" y="1589567"/>
            <a:ext cx="5181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6459868" y="1589567"/>
            <a:ext cx="5181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2D202488-4139-4052-B998-251C9C912739}" type="datetimeFigureOut">
              <a:rPr lang="en-US" smtClean="0"/>
              <a:pPr/>
              <a:t>4/13/2022</a:t>
            </a:fld>
            <a:endParaRPr lang="en-US"/>
          </a:p>
        </p:txBody>
      </p:sp>
      <p:sp>
        <p:nvSpPr>
          <p:cNvPr id="10" name="Slide Number Placeholder 9"/>
          <p:cNvSpPr>
            <a:spLocks noGrp="1"/>
          </p:cNvSpPr>
          <p:nvPr>
            <p:ph type="sldNum" sz="quarter" idx="16"/>
          </p:nvPr>
        </p:nvSpPr>
        <p:spPr/>
        <p:txBody>
          <a:bodyPr rtlCol="0"/>
          <a:lstStyle/>
          <a:p>
            <a:fld id="{4FAB73BC-B049-4115-A692-8D63A059BFB8}" type="slidenum">
              <a:rPr lang="en-US" smtClean="0"/>
              <a:pPr/>
              <a:t>‹#›</a:t>
            </a:fld>
            <a:endParaRPr lang="en-US" dirty="0"/>
          </a:p>
        </p:txBody>
      </p:sp>
      <p:sp>
        <p:nvSpPr>
          <p:cNvPr id="12" name="Footer Placeholder 11"/>
          <p:cNvSpPr>
            <a:spLocks noGrp="1"/>
          </p:cNvSpPr>
          <p:nvPr>
            <p:ph type="ftr" sz="quarter" idx="17"/>
          </p:nvPr>
        </p:nvSpPr>
        <p:spPr/>
        <p:txBody>
          <a:bodyPr rtlCol="0"/>
          <a:lstStyle/>
          <a:p>
            <a:r>
              <a:rPr lang="en-ZA"/>
              <a:t>Add Footer Here</a:t>
            </a:r>
            <a:endParaRPr lang="en-US" dirty="0"/>
          </a:p>
        </p:txBody>
      </p:sp>
      <p:cxnSp>
        <p:nvCxnSpPr>
          <p:cNvPr id="13" name="Straight Connector 12">
            <a:extLst>
              <a:ext uri="{FF2B5EF4-FFF2-40B4-BE49-F238E27FC236}">
                <a16:creationId xmlns:a16="http://schemas.microsoft.com/office/drawing/2014/main" id="{4715607D-9DE2-4687-AAF8-EF2427252A90}"/>
              </a:ext>
            </a:extLst>
          </p:cNvPr>
          <p:cNvCxnSpPr/>
          <p:nvPr userDrawn="1"/>
        </p:nvCxnSpPr>
        <p:spPr>
          <a:xfrm>
            <a:off x="1292239" y="1486603"/>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11200" y="273050"/>
            <a:ext cx="108712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812800" y="2438400"/>
            <a:ext cx="51816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6400800" y="2438400"/>
            <a:ext cx="51816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2D202488-4139-4052-B998-251C9C912739}" type="datetimeFigureOut">
              <a:rPr lang="en-US" smtClean="0"/>
              <a:pPr/>
              <a:t>4/13/2022</a:t>
            </a:fld>
            <a:endParaRPr lang="en-US"/>
          </a:p>
        </p:txBody>
      </p:sp>
      <p:sp>
        <p:nvSpPr>
          <p:cNvPr id="12" name="Slide Number Placeholder 11"/>
          <p:cNvSpPr>
            <a:spLocks noGrp="1"/>
          </p:cNvSpPr>
          <p:nvPr>
            <p:ph type="sldNum" sz="quarter" idx="16"/>
          </p:nvPr>
        </p:nvSpPr>
        <p:spPr/>
        <p:txBody>
          <a:bodyPr rtlCol="0"/>
          <a:lstStyle/>
          <a:p>
            <a:fld id="{4FAB73BC-B049-4115-A692-8D63A059BFB8}" type="slidenum">
              <a:rPr lang="en-US" smtClean="0"/>
              <a:pPr/>
              <a:t>‹#›</a:t>
            </a:fld>
            <a:endParaRPr lang="en-US" dirty="0"/>
          </a:p>
        </p:txBody>
      </p:sp>
      <p:sp>
        <p:nvSpPr>
          <p:cNvPr id="14" name="Footer Placeholder 13"/>
          <p:cNvSpPr>
            <a:spLocks noGrp="1"/>
          </p:cNvSpPr>
          <p:nvPr>
            <p:ph type="ftr" sz="quarter" idx="17"/>
          </p:nvPr>
        </p:nvSpPr>
        <p:spPr/>
        <p:txBody>
          <a:bodyPr rtlCol="0"/>
          <a:lstStyle/>
          <a:p>
            <a:r>
              <a:rPr lang="en-ZA"/>
              <a:t>Add Footer Here</a:t>
            </a:r>
            <a:endParaRPr lang="en-US" dirty="0"/>
          </a:p>
        </p:txBody>
      </p:sp>
      <p:sp>
        <p:nvSpPr>
          <p:cNvPr id="16" name="Text Placeholder 15"/>
          <p:cNvSpPr>
            <a:spLocks noGrp="1"/>
          </p:cNvSpPr>
          <p:nvPr>
            <p:ph type="body" sz="quarter" idx="1"/>
          </p:nvPr>
        </p:nvSpPr>
        <p:spPr>
          <a:xfrm>
            <a:off x="812800" y="1752600"/>
            <a:ext cx="51816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6400800" y="1752600"/>
            <a:ext cx="51816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cxnSp>
        <p:nvCxnSpPr>
          <p:cNvPr id="17" name="Straight Connector 16">
            <a:extLst>
              <a:ext uri="{FF2B5EF4-FFF2-40B4-BE49-F238E27FC236}">
                <a16:creationId xmlns:a16="http://schemas.microsoft.com/office/drawing/2014/main" id="{C384AA55-1960-47F4-BA3C-E97A6F2D0B19}"/>
              </a:ext>
            </a:extLst>
          </p:cNvPr>
          <p:cNvCxnSpPr/>
          <p:nvPr userDrawn="1"/>
        </p:nvCxnSpPr>
        <p:spPr>
          <a:xfrm>
            <a:off x="1292239" y="1486603"/>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2D202488-4139-4052-B998-251C9C912739}" type="datetimeFigureOut">
              <a:rPr lang="en-US" smtClean="0"/>
              <a:pPr/>
              <a:t>4/13/2022</a:t>
            </a:fld>
            <a:endParaRPr lang="en-US"/>
          </a:p>
        </p:txBody>
      </p:sp>
      <p:sp>
        <p:nvSpPr>
          <p:cNvPr id="4" name="Footer Placeholder 3"/>
          <p:cNvSpPr>
            <a:spLocks noGrp="1"/>
          </p:cNvSpPr>
          <p:nvPr>
            <p:ph type="ftr" sz="quarter" idx="11"/>
          </p:nvPr>
        </p:nvSpPr>
        <p:spPr/>
        <p:txBody>
          <a:bodyPr/>
          <a:lstStyle/>
          <a:p>
            <a:r>
              <a:rPr lang="en-ZA"/>
              <a:t>Add Footer Here</a:t>
            </a:r>
            <a:endParaRPr lang="en-US" dirty="0"/>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4FAB73BC-B049-4115-A692-8D63A059BFB8}" type="slidenum">
              <a:rPr lang="en-US" smtClean="0"/>
              <a:pPr/>
              <a:t>‹#›</a:t>
            </a:fld>
            <a:endParaRPr lang="en-US" dirty="0"/>
          </a:p>
        </p:txBody>
      </p:sp>
      <p:cxnSp>
        <p:nvCxnSpPr>
          <p:cNvPr id="6" name="Straight Connector 5">
            <a:extLst>
              <a:ext uri="{FF2B5EF4-FFF2-40B4-BE49-F238E27FC236}">
                <a16:creationId xmlns:a16="http://schemas.microsoft.com/office/drawing/2014/main" id="{FFB55B52-B62C-4800-AAC1-B15AF2FE1F45}"/>
              </a:ext>
            </a:extLst>
          </p:cNvPr>
          <p:cNvCxnSpPr/>
          <p:nvPr userDrawn="1"/>
        </p:nvCxnSpPr>
        <p:spPr>
          <a:xfrm>
            <a:off x="1292239" y="1486603"/>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202488-4139-4052-B998-251C9C912739}" type="datetimeFigureOut">
              <a:rPr lang="en-US" smtClean="0"/>
              <a:pPr/>
              <a:t>4/13/2022</a:t>
            </a:fld>
            <a:endParaRPr lang="en-US"/>
          </a:p>
        </p:txBody>
      </p:sp>
      <p:sp>
        <p:nvSpPr>
          <p:cNvPr id="3" name="Footer Placeholder 2"/>
          <p:cNvSpPr>
            <a:spLocks noGrp="1"/>
          </p:cNvSpPr>
          <p:nvPr>
            <p:ph type="ftr" sz="quarter" idx="11"/>
          </p:nvPr>
        </p:nvSpPr>
        <p:spPr/>
        <p:txBody>
          <a:bodyPr/>
          <a:lstStyle/>
          <a:p>
            <a:r>
              <a:rPr lang="en-ZA"/>
              <a:t>Add Footer Here </a:t>
            </a:r>
            <a:endParaRPr lang="en-US" dirty="0"/>
          </a:p>
        </p:txBody>
      </p:sp>
      <p:sp>
        <p:nvSpPr>
          <p:cNvPr id="4" name="Slide Number Placeholder 3"/>
          <p:cNvSpPr>
            <a:spLocks noGrp="1"/>
          </p:cNvSpPr>
          <p:nvPr>
            <p:ph type="sldNum" sz="quarter" idx="12"/>
          </p:nvPr>
        </p:nvSpPr>
        <p:spPr>
          <a:xfrm>
            <a:off x="0" y="6248400"/>
            <a:ext cx="711200" cy="381000"/>
          </a:xfrm>
        </p:spPr>
        <p:txBody>
          <a:bodyPr/>
          <a:lstStyle>
            <a:lvl1pPr>
              <a:defRPr>
                <a:solidFill>
                  <a:schemeClr val="tx2"/>
                </a:solidFill>
              </a:defRPr>
            </a:lvl1pPr>
          </a:lstStyle>
          <a:p>
            <a:fld id="{4FAB73BC-B049-4115-A692-8D63A059BFB8}"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273050"/>
            <a:ext cx="107696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2D202488-4139-4052-B998-251C9C912739}" type="datetimeFigureOut">
              <a:rPr lang="en-US" smtClean="0"/>
              <a:pPr/>
              <a:t>4/13/2022</a:t>
            </a:fld>
            <a:endParaRPr lang="en-US"/>
          </a:p>
        </p:txBody>
      </p:sp>
      <p:sp>
        <p:nvSpPr>
          <p:cNvPr id="6" name="Footer Placeholder 5"/>
          <p:cNvSpPr>
            <a:spLocks noGrp="1"/>
          </p:cNvSpPr>
          <p:nvPr>
            <p:ph type="ftr" sz="quarter" idx="11"/>
          </p:nvPr>
        </p:nvSpPr>
        <p:spPr/>
        <p:txBody>
          <a:bodyPr/>
          <a:lstStyle/>
          <a:p>
            <a:r>
              <a:rPr lang="en-ZA"/>
              <a:t>Add Footer Here</a:t>
            </a:r>
            <a:endParaRPr lang="en-US" dirty="0"/>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4FAB73BC-B049-4115-A692-8D63A059BFB8}" type="slidenum">
              <a:rPr lang="en-US" smtClean="0"/>
              <a:pPr/>
              <a:t>‹#›</a:t>
            </a:fld>
            <a:endParaRPr lang="en-US" dirty="0"/>
          </a:p>
        </p:txBody>
      </p:sp>
      <p:sp>
        <p:nvSpPr>
          <p:cNvPr id="3" name="Text Placeholder 2"/>
          <p:cNvSpPr>
            <a:spLocks noGrp="1"/>
          </p:cNvSpPr>
          <p:nvPr>
            <p:ph type="body" idx="2"/>
          </p:nvPr>
        </p:nvSpPr>
        <p:spPr>
          <a:xfrm>
            <a:off x="812800" y="1752600"/>
            <a:ext cx="21336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3149600" y="1752600"/>
            <a:ext cx="85344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cxnSp>
        <p:nvCxnSpPr>
          <p:cNvPr id="8" name="Straight Connector 7">
            <a:extLst>
              <a:ext uri="{FF2B5EF4-FFF2-40B4-BE49-F238E27FC236}">
                <a16:creationId xmlns:a16="http://schemas.microsoft.com/office/drawing/2014/main" id="{6CC09F73-0AD6-4A1E-A331-75A00B808982}"/>
              </a:ext>
            </a:extLst>
          </p:cNvPr>
          <p:cNvCxnSpPr/>
          <p:nvPr userDrawn="1"/>
        </p:nvCxnSpPr>
        <p:spPr>
          <a:xfrm>
            <a:off x="1292239" y="1486603"/>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2133600" y="5486400"/>
            <a:ext cx="97536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12192" y="4572000"/>
            <a:ext cx="12192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2192" y="4663440"/>
            <a:ext cx="195072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2060448" y="4654296"/>
            <a:ext cx="10131552"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133600" y="4648200"/>
            <a:ext cx="97536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930400" y="0"/>
            <a:ext cx="134112"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8331200" y="6248401"/>
            <a:ext cx="3556000" cy="365125"/>
          </a:xfrm>
        </p:spPr>
        <p:txBody>
          <a:bodyPr rtlCol="0"/>
          <a:lstStyle/>
          <a:p>
            <a:fld id="{2D202488-4139-4052-B998-251C9C912739}" type="datetimeFigureOut">
              <a:rPr lang="en-US" smtClean="0"/>
              <a:pPr/>
              <a:t>4/13/2022</a:t>
            </a:fld>
            <a:endParaRPr lang="en-US"/>
          </a:p>
        </p:txBody>
      </p:sp>
      <p:sp>
        <p:nvSpPr>
          <p:cNvPr id="13" name="Slide Number Placeholder 12"/>
          <p:cNvSpPr>
            <a:spLocks noGrp="1"/>
          </p:cNvSpPr>
          <p:nvPr>
            <p:ph type="sldNum" sz="quarter" idx="11"/>
          </p:nvPr>
        </p:nvSpPr>
        <p:spPr>
          <a:xfrm>
            <a:off x="0" y="4667249"/>
            <a:ext cx="1930400" cy="663578"/>
          </a:xfrm>
        </p:spPr>
        <p:txBody>
          <a:bodyPr rtlCol="0"/>
          <a:lstStyle>
            <a:lvl1pPr>
              <a:defRPr sz="2800"/>
            </a:lvl1pPr>
          </a:lstStyle>
          <a:p>
            <a:fld id="{867E5644-1E61-4311-A31E-84CB9C7AA8A9}" type="slidenum">
              <a:rPr lang="en-US" smtClean="0"/>
              <a:pPr/>
              <a:t>‹#›</a:t>
            </a:fld>
            <a:endParaRPr lang="en-US" dirty="0"/>
          </a:p>
        </p:txBody>
      </p:sp>
      <p:sp>
        <p:nvSpPr>
          <p:cNvPr id="14" name="Footer Placeholder 13"/>
          <p:cNvSpPr>
            <a:spLocks noGrp="1"/>
          </p:cNvSpPr>
          <p:nvPr>
            <p:ph type="ftr" sz="quarter" idx="12"/>
          </p:nvPr>
        </p:nvSpPr>
        <p:spPr>
          <a:xfrm>
            <a:off x="2133600" y="6248207"/>
            <a:ext cx="6096000" cy="365125"/>
          </a:xfrm>
        </p:spPr>
        <p:txBody>
          <a:bodyPr rtlCol="0"/>
          <a:lstStyle/>
          <a:p>
            <a:r>
              <a:rPr lang="en-ZA"/>
              <a:t>Add Footer Here</a:t>
            </a:r>
            <a:endParaRPr lang="en-US" dirty="0"/>
          </a:p>
        </p:txBody>
      </p:sp>
      <p:sp>
        <p:nvSpPr>
          <p:cNvPr id="3" name="Picture Placeholder 2"/>
          <p:cNvSpPr>
            <a:spLocks noGrp="1"/>
          </p:cNvSpPr>
          <p:nvPr>
            <p:ph type="pic" idx="1"/>
          </p:nvPr>
        </p:nvSpPr>
        <p:spPr>
          <a:xfrm>
            <a:off x="2080768" y="0"/>
            <a:ext cx="10111232"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D202488-4139-4052-B998-251C9C912739}" type="datetimeFigureOut">
              <a:rPr lang="en-US" smtClean="0"/>
              <a:pPr/>
              <a:t>4/13/2022</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37600" y="609601"/>
            <a:ext cx="27432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609600"/>
            <a:ext cx="74168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8737600" y="6248403"/>
            <a:ext cx="2946400" cy="365125"/>
          </a:xfrm>
        </p:spPr>
        <p:txBody>
          <a:bodyPr/>
          <a:lstStyle/>
          <a:p>
            <a:fld id="{2D202488-4139-4052-B998-251C9C912739}" type="datetimeFigureOut">
              <a:rPr lang="en-US" smtClean="0"/>
              <a:pPr/>
              <a:t>4/13/2022</a:t>
            </a:fld>
            <a:endParaRPr lang="en-US"/>
          </a:p>
        </p:txBody>
      </p:sp>
      <p:sp>
        <p:nvSpPr>
          <p:cNvPr id="5" name="Footer Placeholder 4"/>
          <p:cNvSpPr>
            <a:spLocks noGrp="1"/>
          </p:cNvSpPr>
          <p:nvPr>
            <p:ph type="ftr" sz="quarter" idx="11"/>
          </p:nvPr>
        </p:nvSpPr>
        <p:spPr>
          <a:xfrm>
            <a:off x="609602" y="6248208"/>
            <a:ext cx="7431311" cy="365125"/>
          </a:xfrm>
        </p:spPr>
        <p:txBody>
          <a:bodyPr/>
          <a:lstStyle/>
          <a:p>
            <a:r>
              <a:rPr lang="en-ZA"/>
              <a:t>Add Footer Here</a:t>
            </a:r>
            <a:endParaRPr lang="en-US" dirty="0"/>
          </a:p>
        </p:txBody>
      </p:sp>
      <p:sp>
        <p:nvSpPr>
          <p:cNvPr id="7" name="Rectangle 6"/>
          <p:cNvSpPr/>
          <p:nvPr/>
        </p:nvSpPr>
        <p:spPr bwMode="white">
          <a:xfrm>
            <a:off x="8128424" y="0"/>
            <a:ext cx="42672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8189384" y="609600"/>
            <a:ext cx="3048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8189384" y="0"/>
            <a:ext cx="3048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8075084" y="103716"/>
            <a:ext cx="533400" cy="325968"/>
          </a:xfrm>
        </p:spPr>
        <p:txBody>
          <a:bodyPr/>
          <a:lstStyle/>
          <a:p>
            <a:fld id="{4FAB73BC-B049-4115-A692-8D63A059BFB8}"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and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202488-4139-4052-B998-251C9C912739}" type="datetimeFigureOut">
              <a:rPr lang="en-US" smtClean="0"/>
              <a:pPr/>
              <a:t>4/13/2022</a:t>
            </a:fld>
            <a:endParaRPr lang="en-US"/>
          </a:p>
        </p:txBody>
      </p:sp>
      <p:sp>
        <p:nvSpPr>
          <p:cNvPr id="5" name="Footer Placeholder 4"/>
          <p:cNvSpPr>
            <a:spLocks noGrp="1"/>
          </p:cNvSpPr>
          <p:nvPr>
            <p:ph type="ftr" sz="quarter" idx="11"/>
          </p:nvPr>
        </p:nvSpPr>
        <p:spPr/>
        <p:txBody>
          <a:bodyPr/>
          <a:lstStyle/>
          <a:p>
            <a:r>
              <a:rPr lang="en-ZA" dirty="0"/>
              <a:t>Add Footer Here</a:t>
            </a:r>
            <a:endParaRPr lang="en-US" dirty="0"/>
          </a:p>
        </p:txBody>
      </p:sp>
      <p:cxnSp>
        <p:nvCxnSpPr>
          <p:cNvPr id="33" name="Straight Connector 32"/>
          <p:cNvCxnSpPr/>
          <p:nvPr/>
        </p:nvCxnSpPr>
        <p:spPr>
          <a:xfrm>
            <a:off x="1292239" y="1486603"/>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 name="Title 5">
            <a:extLst>
              <a:ext uri="{FF2B5EF4-FFF2-40B4-BE49-F238E27FC236}">
                <a16:creationId xmlns:a16="http://schemas.microsoft.com/office/drawing/2014/main" id="{C414FF1F-6558-4E39-87DB-276E44F5477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6888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wo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92239" y="2161855"/>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8679" y="2168318"/>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202488-4139-4052-B998-251C9C912739}" type="datetimeFigureOut">
              <a:rPr lang="en-US" smtClean="0"/>
              <a:pPr/>
              <a:t>4/13/2022</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4715607D-9DE2-4687-AAF8-EF2427252A90}"/>
              </a:ext>
            </a:extLst>
          </p:cNvPr>
          <p:cNvCxnSpPr/>
          <p:nvPr userDrawn="1"/>
        </p:nvCxnSpPr>
        <p:spPr>
          <a:xfrm>
            <a:off x="1292239" y="1486603"/>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2F96D46B-C1B8-46AB-87DF-61A8058B1F42}"/>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7750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mparis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287315" y="1950797"/>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87315" y="2755517"/>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2487" y="1954251"/>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2487" y="2752739"/>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202488-4139-4052-B998-251C9C912739}" type="datetimeFigureOut">
              <a:rPr lang="en-US" smtClean="0"/>
              <a:pPr/>
              <a:t>4/13/2022</a:t>
            </a:fld>
            <a:endParaRPr lang="en-US"/>
          </a:p>
        </p:txBody>
      </p:sp>
      <p:sp>
        <p:nvSpPr>
          <p:cNvPr id="8" name="Footer Placeholder 7"/>
          <p:cNvSpPr>
            <a:spLocks noGrp="1"/>
          </p:cNvSpPr>
          <p:nvPr>
            <p:ph type="ftr" sz="quarter" idx="11"/>
          </p:nvPr>
        </p:nvSpPr>
        <p:spPr/>
        <p:txBody>
          <a:bodyPr/>
          <a:lstStyle/>
          <a:p>
            <a:r>
              <a:rPr lang="en-ZA" dirty="0"/>
              <a:t>Add Footer Here</a:t>
            </a:r>
            <a:endParaRPr lang="en-US" dirty="0"/>
          </a:p>
        </p:txBody>
      </p:sp>
      <p:cxnSp>
        <p:nvCxnSpPr>
          <p:cNvPr id="11" name="Straight Connector 10">
            <a:extLst>
              <a:ext uri="{FF2B5EF4-FFF2-40B4-BE49-F238E27FC236}">
                <a16:creationId xmlns:a16="http://schemas.microsoft.com/office/drawing/2014/main" id="{C384AA55-1960-47F4-BA3C-E97A6F2D0B19}"/>
              </a:ext>
            </a:extLst>
          </p:cNvPr>
          <p:cNvCxnSpPr/>
          <p:nvPr userDrawn="1"/>
        </p:nvCxnSpPr>
        <p:spPr>
          <a:xfrm>
            <a:off x="1292239" y="1486603"/>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Title 8">
            <a:extLst>
              <a:ext uri="{FF2B5EF4-FFF2-40B4-BE49-F238E27FC236}">
                <a16:creationId xmlns:a16="http://schemas.microsoft.com/office/drawing/2014/main" id="{09471694-1220-4CFC-A31F-622E5D3DE2D5}"/>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817494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D202488-4139-4052-B998-251C9C912739}" type="datetimeFigureOut">
              <a:rPr lang="en-US" smtClean="0"/>
              <a:pPr/>
              <a:t>4/13/2022</a:t>
            </a:fld>
            <a:endParaRPr lang="en-US"/>
          </a:p>
        </p:txBody>
      </p:sp>
      <p:sp>
        <p:nvSpPr>
          <p:cNvPr id="4" name="Footer Placeholder 3"/>
          <p:cNvSpPr>
            <a:spLocks noGrp="1"/>
          </p:cNvSpPr>
          <p:nvPr>
            <p:ph type="ftr" sz="quarter" idx="11"/>
          </p:nvPr>
        </p:nvSpPr>
        <p:spPr/>
        <p:txBody>
          <a:bodyPr/>
          <a:lstStyle/>
          <a:p>
            <a:r>
              <a:rPr lang="en-ZA" dirty="0"/>
              <a:t>Add Footer Here</a:t>
            </a:r>
            <a:endParaRPr lang="en-US" dirty="0"/>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539550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ontent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95247" y="1645522"/>
            <a:ext cx="5807176" cy="384085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0909" y="1645524"/>
            <a:ext cx="3600000" cy="383672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D202488-4139-4052-B998-251C9C912739}" type="datetimeFigureOut">
              <a:rPr lang="en-US" smtClean="0"/>
              <a:pPr/>
              <a:t>4/13/2022</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1B74F78C-6D32-47C3-ABB2-6E7092A9C4A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816539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and Gallery ">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0395" y="3128472"/>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873638" y="5144982"/>
            <a:ext cx="3036439"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D202488-4139-4052-B998-251C9C912739}" type="datetimeFigureOut">
              <a:rPr lang="en-US" smtClean="0"/>
              <a:pPr/>
              <a:t>4/13/2022</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 name="Content Placeholder 2">
            <a:extLst>
              <a:ext uri="{FF2B5EF4-FFF2-40B4-BE49-F238E27FC236}">
                <a16:creationId xmlns:a16="http://schemas.microsoft.com/office/drawing/2014/main" id="{9DE9A20D-024F-4A17-9B20-526AA4037253}"/>
              </a:ext>
            </a:extLst>
          </p:cNvPr>
          <p:cNvSpPr>
            <a:spLocks noGrp="1"/>
          </p:cNvSpPr>
          <p:nvPr>
            <p:ph idx="12"/>
          </p:nvPr>
        </p:nvSpPr>
        <p:spPr>
          <a:xfrm>
            <a:off x="4602108" y="3128472"/>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2">
            <a:extLst>
              <a:ext uri="{FF2B5EF4-FFF2-40B4-BE49-F238E27FC236}">
                <a16:creationId xmlns:a16="http://schemas.microsoft.com/office/drawing/2014/main" id="{37D8F60F-F9DD-4AAC-BF28-C004CCDF2D69}"/>
              </a:ext>
            </a:extLst>
          </p:cNvPr>
          <p:cNvSpPr>
            <a:spLocks noGrp="1"/>
          </p:cNvSpPr>
          <p:nvPr>
            <p:ph idx="13"/>
          </p:nvPr>
        </p:nvSpPr>
        <p:spPr>
          <a:xfrm>
            <a:off x="7873639" y="3128472"/>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3">
            <a:extLst>
              <a:ext uri="{FF2B5EF4-FFF2-40B4-BE49-F238E27FC236}">
                <a16:creationId xmlns:a16="http://schemas.microsoft.com/office/drawing/2014/main" id="{8F09FDD8-5B1C-4AAA-8EEC-0A77C9E477D1}"/>
              </a:ext>
            </a:extLst>
          </p:cNvPr>
          <p:cNvSpPr>
            <a:spLocks noGrp="1"/>
          </p:cNvSpPr>
          <p:nvPr>
            <p:ph type="body" sz="half" idx="14"/>
          </p:nvPr>
        </p:nvSpPr>
        <p:spPr>
          <a:xfrm>
            <a:off x="4595890" y="5144981"/>
            <a:ext cx="3036439"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2" name="Text Placeholder 3">
            <a:extLst>
              <a:ext uri="{FF2B5EF4-FFF2-40B4-BE49-F238E27FC236}">
                <a16:creationId xmlns:a16="http://schemas.microsoft.com/office/drawing/2014/main" id="{E6DF0B7E-E17E-4875-966D-4DE67F755B71}"/>
              </a:ext>
            </a:extLst>
          </p:cNvPr>
          <p:cNvSpPr>
            <a:spLocks noGrp="1"/>
          </p:cNvSpPr>
          <p:nvPr>
            <p:ph type="body" sz="half" idx="15"/>
          </p:nvPr>
        </p:nvSpPr>
        <p:spPr>
          <a:xfrm>
            <a:off x="1306587" y="5144980"/>
            <a:ext cx="3036439"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cxnSp>
        <p:nvCxnSpPr>
          <p:cNvPr id="13" name="Straight Connector 12">
            <a:extLst>
              <a:ext uri="{FF2B5EF4-FFF2-40B4-BE49-F238E27FC236}">
                <a16:creationId xmlns:a16="http://schemas.microsoft.com/office/drawing/2014/main" id="{5685D963-B130-47E9-AFCC-AEBED2B1155B}"/>
              </a:ext>
            </a:extLst>
          </p:cNvPr>
          <p:cNvCxnSpPr>
            <a:cxnSpLocks/>
          </p:cNvCxnSpPr>
          <p:nvPr userDrawn="1"/>
        </p:nvCxnSpPr>
        <p:spPr>
          <a:xfrm>
            <a:off x="4484077" y="5144980"/>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cxnSp>
        <p:nvCxnSpPr>
          <p:cNvPr id="14" name="Straight Connector 13">
            <a:extLst>
              <a:ext uri="{FF2B5EF4-FFF2-40B4-BE49-F238E27FC236}">
                <a16:creationId xmlns:a16="http://schemas.microsoft.com/office/drawing/2014/main" id="{2FA9B6CF-713A-4942-BE35-A61AFCDDFD3D}"/>
              </a:ext>
            </a:extLst>
          </p:cNvPr>
          <p:cNvCxnSpPr>
            <a:cxnSpLocks/>
          </p:cNvCxnSpPr>
          <p:nvPr userDrawn="1"/>
        </p:nvCxnSpPr>
        <p:spPr>
          <a:xfrm>
            <a:off x="7757747" y="5144980"/>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sp>
        <p:nvSpPr>
          <p:cNvPr id="19" name="Text Placeholder 18">
            <a:extLst>
              <a:ext uri="{FF2B5EF4-FFF2-40B4-BE49-F238E27FC236}">
                <a16:creationId xmlns:a16="http://schemas.microsoft.com/office/drawing/2014/main" id="{93809A32-C7A4-4739-994B-BE492F855ACC}"/>
              </a:ext>
            </a:extLst>
          </p:cNvPr>
          <p:cNvSpPr>
            <a:spLocks noGrp="1"/>
          </p:cNvSpPr>
          <p:nvPr>
            <p:ph type="body" sz="quarter" idx="16"/>
          </p:nvPr>
        </p:nvSpPr>
        <p:spPr>
          <a:xfrm>
            <a:off x="1290910" y="1617665"/>
            <a:ext cx="9618391" cy="1336675"/>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a:extLst>
              <a:ext uri="{FF2B5EF4-FFF2-40B4-BE49-F238E27FC236}">
                <a16:creationId xmlns:a16="http://schemas.microsoft.com/office/drawing/2014/main" id="{2C1ABD52-D5FE-4FC2-8449-5DA0E52853E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42703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812800" y="228600"/>
            <a:ext cx="108712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816864" y="1600200"/>
            <a:ext cx="108712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8128000" y="6248401"/>
            <a:ext cx="3556000" cy="365125"/>
          </a:xfrm>
          <a:prstGeom prst="rect">
            <a:avLst/>
          </a:prstGeom>
        </p:spPr>
        <p:txBody>
          <a:bodyPr vert="horz" anchor="ctr" anchorCtr="0"/>
          <a:lstStyle>
            <a:lvl1pPr algn="l" eaLnBrk="1" latinLnBrk="0" hangingPunct="1">
              <a:defRPr kumimoji="0" sz="1400">
                <a:solidFill>
                  <a:schemeClr val="tx2"/>
                </a:solidFill>
              </a:defRPr>
            </a:lvl1pPr>
          </a:lstStyle>
          <a:p>
            <a:fld id="{2D202488-4139-4052-B998-251C9C912739}" type="datetimeFigureOut">
              <a:rPr lang="en-US" smtClean="0"/>
              <a:pPr/>
              <a:t>4/13/2022</a:t>
            </a:fld>
            <a:endParaRPr lang="en-US"/>
          </a:p>
        </p:txBody>
      </p:sp>
      <p:sp>
        <p:nvSpPr>
          <p:cNvPr id="3" name="Footer Placeholder 2"/>
          <p:cNvSpPr>
            <a:spLocks noGrp="1"/>
          </p:cNvSpPr>
          <p:nvPr>
            <p:ph type="ftr" sz="quarter" idx="3"/>
          </p:nvPr>
        </p:nvSpPr>
        <p:spPr>
          <a:xfrm>
            <a:off x="812801" y="6248207"/>
            <a:ext cx="7228111" cy="365125"/>
          </a:xfrm>
          <a:prstGeom prst="rect">
            <a:avLst/>
          </a:prstGeom>
        </p:spPr>
        <p:txBody>
          <a:bodyPr vert="horz" anchor="ctr"/>
          <a:lstStyle>
            <a:lvl1pPr algn="r" eaLnBrk="1" latinLnBrk="0" hangingPunct="1">
              <a:defRPr kumimoji="0" sz="1400">
                <a:solidFill>
                  <a:schemeClr val="tx2"/>
                </a:solidFill>
              </a:defRPr>
            </a:lvl1pPr>
          </a:lstStyle>
          <a:p>
            <a:r>
              <a:rPr lang="en-ZA"/>
              <a:t>Add Footer Here</a:t>
            </a:r>
            <a:endParaRPr lang="en-US" dirty="0"/>
          </a:p>
        </p:txBody>
      </p:sp>
      <p:sp>
        <p:nvSpPr>
          <p:cNvPr id="7" name="Rectangle 6"/>
          <p:cNvSpPr/>
          <p:nvPr/>
        </p:nvSpPr>
        <p:spPr bwMode="white">
          <a:xfrm>
            <a:off x="0" y="1234440"/>
            <a:ext cx="12192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7112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787400" y="1280160"/>
            <a:ext cx="1140460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7112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4FAB73BC-B049-4115-A692-8D63A059BFB8}"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4027" r:id="rId1"/>
    <p:sldLayoutId id="2147484028" r:id="rId2"/>
    <p:sldLayoutId id="2147484029" r:id="rId3"/>
    <p:sldLayoutId id="2147484030" r:id="rId4"/>
    <p:sldLayoutId id="2147484031" r:id="rId5"/>
    <p:sldLayoutId id="2147484032" r:id="rId6"/>
    <p:sldLayoutId id="2147484033" r:id="rId7"/>
    <p:sldLayoutId id="2147484034" r:id="rId8"/>
    <p:sldLayoutId id="2147484035" r:id="rId9"/>
    <p:sldLayoutId id="2147484036" r:id="rId10"/>
    <p:sldLayoutId id="2147484037" r:id="rId11"/>
    <p:sldLayoutId id="2147483686" r:id="rId12"/>
    <p:sldLayoutId id="2147483688" r:id="rId13"/>
    <p:sldLayoutId id="2147483689" r:id="rId14"/>
    <p:sldLayoutId id="2147483690" r:id="rId15"/>
    <p:sldLayoutId id="2147483692" r:id="rId16"/>
    <p:sldLayoutId id="2147483696" r:id="rId17"/>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53143" y="1643743"/>
            <a:ext cx="11087991" cy="2841568"/>
          </a:xfr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Autofit/>
          </a:bodyPr>
          <a:lstStyle/>
          <a:p>
            <a:pPr algn="ctr"/>
            <a:br>
              <a:rPr lang="en-US" sz="8000" i="1" u="sng" dirty="0">
                <a:solidFill>
                  <a:schemeClr val="bg1"/>
                </a:solidFill>
                <a:latin typeface="Times New Roman" pitchFamily="18" charset="0"/>
                <a:cs typeface="Times New Roman" pitchFamily="18" charset="0"/>
              </a:rPr>
            </a:br>
            <a:r>
              <a:rPr lang="en-AU" sz="8000" i="1" u="sng" dirty="0">
                <a:solidFill>
                  <a:schemeClr val="bg1"/>
                </a:solidFill>
                <a:latin typeface="Times New Roman" pitchFamily="18" charset="0"/>
                <a:cs typeface="Times New Roman" pitchFamily="18" charset="0"/>
              </a:rPr>
              <a:t> </a:t>
            </a:r>
            <a:br>
              <a:rPr lang="en-US" sz="8000" i="1" u="sng" dirty="0">
                <a:solidFill>
                  <a:schemeClr val="bg1"/>
                </a:solidFill>
                <a:latin typeface="Times New Roman" pitchFamily="18" charset="0"/>
                <a:cs typeface="Times New Roman" pitchFamily="18" charset="0"/>
              </a:rPr>
            </a:br>
            <a:br>
              <a:rPr lang="en-US" sz="8000" i="1" u="sng" dirty="0">
                <a:solidFill>
                  <a:schemeClr val="bg1"/>
                </a:solidFill>
                <a:latin typeface="Times New Roman" pitchFamily="18" charset="0"/>
                <a:cs typeface="Times New Roman" pitchFamily="18" charset="0"/>
              </a:rPr>
            </a:br>
            <a:r>
              <a:rPr lang="en-US" sz="8000" i="1" u="sng" dirty="0">
                <a:solidFill>
                  <a:schemeClr val="tx1"/>
                </a:solidFill>
                <a:latin typeface="Times New Roman" pitchFamily="18" charset="0"/>
                <a:cs typeface="Times New Roman" pitchFamily="18" charset="0"/>
              </a:rPr>
              <a:t>Managing Projects in the Workplace</a:t>
            </a:r>
            <a:br>
              <a:rPr lang="en-AU" sz="8000" i="1" u="sng" dirty="0">
                <a:solidFill>
                  <a:schemeClr val="bg1"/>
                </a:solidFill>
                <a:latin typeface="Times New Roman" pitchFamily="18" charset="0"/>
                <a:cs typeface="Times New Roman" pitchFamily="18" charset="0"/>
              </a:rPr>
            </a:br>
            <a:endParaRPr lang="en-AU" sz="8000" i="1" u="sng" dirty="0">
              <a:solidFill>
                <a:schemeClr val="bg1"/>
              </a:solidFill>
              <a:latin typeface="Times New Roman" pitchFamily="18" charset="0"/>
              <a:cs typeface="Times New Roman" pitchFamily="18" charset="0"/>
            </a:endParaRPr>
          </a:p>
        </p:txBody>
      </p:sp>
      <p:sp>
        <p:nvSpPr>
          <p:cNvPr id="3" name="Subtitle 2"/>
          <p:cNvSpPr>
            <a:spLocks noGrp="1"/>
          </p:cNvSpPr>
          <p:nvPr>
            <p:ph type="subTitle" idx="1"/>
          </p:nvPr>
        </p:nvSpPr>
        <p:spPr>
          <a:xfrm>
            <a:off x="1877787" y="5086031"/>
            <a:ext cx="9697139" cy="1101248"/>
          </a:xfrm>
        </p:spPr>
        <p:txBody>
          <a:bodyPr>
            <a:normAutofit fontScale="92500" lnSpcReduction="10000"/>
          </a:bodyPr>
          <a:lstStyle/>
          <a:p>
            <a:pPr algn="ctr"/>
            <a:r>
              <a:rPr lang="en-US" sz="3600" i="1" dirty="0">
                <a:latin typeface="Times New Roman" pitchFamily="18" charset="0"/>
                <a:cs typeface="Times New Roman" pitchFamily="18" charset="0"/>
              </a:rPr>
              <a:t>Submitted by: </a:t>
            </a:r>
            <a:r>
              <a:rPr lang="en-US" sz="3600" i="1" dirty="0" err="1">
                <a:latin typeface="Times New Roman" pitchFamily="18" charset="0"/>
                <a:cs typeface="Times New Roman" pitchFamily="18" charset="0"/>
              </a:rPr>
              <a:t>Murneshamda</a:t>
            </a:r>
            <a:r>
              <a:rPr lang="en-US" sz="3600" i="1" dirty="0">
                <a:latin typeface="Times New Roman" pitchFamily="18" charset="0"/>
                <a:cs typeface="Times New Roman" pitchFamily="18" charset="0"/>
              </a:rPr>
              <a:t> </a:t>
            </a:r>
            <a:r>
              <a:rPr lang="en-US" sz="3600" i="1" dirty="0" err="1">
                <a:latin typeface="Times New Roman" pitchFamily="18" charset="0"/>
                <a:cs typeface="Times New Roman" pitchFamily="18" charset="0"/>
              </a:rPr>
              <a:t>Mwanda</a:t>
            </a:r>
            <a:r>
              <a:rPr lang="en-US" sz="3600" i="1" dirty="0">
                <a:latin typeface="Times New Roman" pitchFamily="18" charset="0"/>
                <a:cs typeface="Times New Roman" pitchFamily="18" charset="0"/>
              </a:rPr>
              <a:t> </a:t>
            </a:r>
          </a:p>
          <a:p>
            <a:pPr algn="ctr"/>
            <a:r>
              <a:rPr lang="en-US" sz="3600" i="1">
                <a:latin typeface="Times New Roman" pitchFamily="18" charset="0"/>
                <a:cs typeface="Times New Roman" pitchFamily="18" charset="0"/>
              </a:rPr>
              <a:t>Student number 1914504</a:t>
            </a:r>
            <a:endParaRPr lang="en-US" sz="3600" i="1" dirty="0">
              <a:latin typeface="Times New Roman" pitchFamily="18" charset="0"/>
              <a:cs typeface="Times New Roman" pitchFamily="18" charset="0"/>
            </a:endParaRPr>
          </a:p>
          <a:p>
            <a:pPr algn="ctr"/>
            <a:endParaRPr 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30283" y="494905"/>
            <a:ext cx="10832375" cy="615142"/>
          </a:xfrm>
        </p:spPr>
        <p:txBody>
          <a:bodyPr>
            <a:normAutofit/>
          </a:bodyPr>
          <a:lstStyle/>
          <a:p>
            <a:pPr algn="ctr"/>
            <a:r>
              <a:rPr lang="en-GB" sz="3200" b="1" dirty="0">
                <a:latin typeface="Times New Roman" pitchFamily="18" charset="0"/>
                <a:cs typeface="Times New Roman" pitchFamily="18" charset="0"/>
              </a:rPr>
              <a:t>Project outline / description / scope based on project</a:t>
            </a:r>
            <a:endParaRPr lang="en-US" sz="3200" b="1" dirty="0">
              <a:latin typeface="Times New Roman" pitchFamily="18" charset="0"/>
              <a:cs typeface="Times New Roman" pitchFamily="18" charset="0"/>
            </a:endParaRPr>
          </a:p>
        </p:txBody>
      </p:sp>
      <p:sp>
        <p:nvSpPr>
          <p:cNvPr id="2" name="Content Placeholder 1"/>
          <p:cNvSpPr>
            <a:spLocks noGrp="1"/>
          </p:cNvSpPr>
          <p:nvPr>
            <p:ph sz="quarter" idx="1"/>
          </p:nvPr>
        </p:nvSpPr>
        <p:spPr>
          <a:xfrm>
            <a:off x="244929" y="1681843"/>
            <a:ext cx="4898571" cy="4715100"/>
          </a:xfrm>
        </p:spPr>
        <p:txBody>
          <a:bodyPr>
            <a:normAutofit/>
          </a:bodyPr>
          <a:lstStyle/>
          <a:p>
            <a:pPr marL="0" indent="0" algn="just">
              <a:lnSpc>
                <a:spcPct val="150000"/>
              </a:lnSpc>
              <a:buNone/>
            </a:pPr>
            <a:r>
              <a:rPr lang="en-GB" sz="2000" dirty="0">
                <a:latin typeface="Times New Roman" pitchFamily="18" charset="0"/>
                <a:cs typeface="Times New Roman" pitchFamily="18" charset="0"/>
              </a:rPr>
              <a:t>The project is based on </a:t>
            </a:r>
            <a:r>
              <a:rPr lang="en-GB" sz="2000" b="1" dirty="0">
                <a:latin typeface="Times New Roman" pitchFamily="18" charset="0"/>
                <a:cs typeface="Times New Roman" pitchFamily="18" charset="0"/>
              </a:rPr>
              <a:t>“project management plan for a nursery” </a:t>
            </a:r>
            <a:r>
              <a:rPr lang="en-GB" sz="2000" dirty="0">
                <a:latin typeface="Times New Roman" pitchFamily="18" charset="0"/>
                <a:cs typeface="Times New Roman" pitchFamily="18" charset="0"/>
              </a:rPr>
              <a:t>and it is used to target the parents those are required to want and have a need of childcare services. In this business is able to provide respective services to the children so that they are able to learn different things through many of activity and it is used to enrich the working values with effectiveness.</a:t>
            </a:r>
            <a:endParaRPr lang="en-US" sz="2400" dirty="0">
              <a:latin typeface="Times New Roman" pitchFamily="18" charset="0"/>
              <a:cs typeface="Times New Roman" pitchFamily="18" charset="0"/>
            </a:endParaRPr>
          </a:p>
        </p:txBody>
      </p:sp>
      <p:sp>
        <p:nvSpPr>
          <p:cNvPr id="35842" name="AutoShape 2" descr="Entrepreneurship and Small Business Manage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5844" name="AutoShape 4" descr="Entrepreneurship and Small Business Manage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7" name="Picture 6"/>
          <p:cNvPicPr/>
          <p:nvPr/>
        </p:nvPicPr>
        <p:blipFill>
          <a:blip r:embed="rId3"/>
          <a:srcRect l="14103" t="14815" r="22436" b="11681"/>
          <a:stretch>
            <a:fillRect/>
          </a:stretch>
        </p:blipFill>
        <p:spPr bwMode="auto">
          <a:xfrm>
            <a:off x="5339444" y="1669730"/>
            <a:ext cx="6466114" cy="4796384"/>
          </a:xfrm>
          <a:prstGeom prst="rect">
            <a:avLst/>
          </a:prstGeom>
          <a:noFill/>
          <a:ln w="9525">
            <a:noFill/>
            <a:miter lim="800000"/>
            <a:headEnd/>
            <a:tailEnd/>
          </a:ln>
        </p:spPr>
      </p:pic>
    </p:spTree>
    <p:extLst>
      <p:ext uri="{BB962C8B-B14F-4D97-AF65-F5344CB8AC3E}">
        <p14:creationId xmlns:p14="http://schemas.microsoft.com/office/powerpoint/2010/main" val="2620285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69" y="412670"/>
            <a:ext cx="11277303" cy="764771"/>
          </a:xfrm>
        </p:spPr>
        <p:txBody>
          <a:bodyPr>
            <a:noAutofit/>
          </a:bodyPr>
          <a:lstStyle/>
          <a:p>
            <a:pPr algn="ctr">
              <a:lnSpc>
                <a:spcPct val="150000"/>
              </a:lnSpc>
            </a:pPr>
            <a:r>
              <a:rPr lang="en-GB" sz="3200" b="1" dirty="0">
                <a:latin typeface="Times New Roman" pitchFamily="18" charset="0"/>
                <a:cs typeface="Times New Roman" pitchFamily="18" charset="0"/>
              </a:rPr>
              <a:t>Stakeholder analysis</a:t>
            </a:r>
            <a:endParaRPr lang="en-US" sz="3200" b="1" i="1" dirty="0">
              <a:latin typeface="Times New Roman" pitchFamily="18" charset="0"/>
              <a:ea typeface="Tahoma" pitchFamily="34" charset="0"/>
              <a:cs typeface="Times New Roman" pitchFamily="18" charset="0"/>
            </a:endParaRPr>
          </a:p>
        </p:txBody>
      </p:sp>
      <p:sp>
        <p:nvSpPr>
          <p:cNvPr id="3" name="Content Placeholder 2"/>
          <p:cNvSpPr>
            <a:spLocks noGrp="1"/>
          </p:cNvSpPr>
          <p:nvPr>
            <p:ph sz="quarter" idx="1"/>
          </p:nvPr>
        </p:nvSpPr>
        <p:spPr>
          <a:xfrm>
            <a:off x="609602" y="1616529"/>
            <a:ext cx="4631871" cy="4958008"/>
          </a:xfrm>
        </p:spPr>
        <p:txBody>
          <a:bodyPr>
            <a:normAutofit/>
          </a:bodyPr>
          <a:lstStyle/>
          <a:p>
            <a:pPr algn="just">
              <a:lnSpc>
                <a:spcPct val="150000"/>
              </a:lnSpc>
              <a:buNone/>
            </a:pPr>
            <a:r>
              <a:rPr lang="en-GB" sz="2000" dirty="0">
                <a:latin typeface="Times New Roman" pitchFamily="18" charset="0"/>
                <a:cs typeface="Times New Roman" pitchFamily="18" charset="0"/>
              </a:rPr>
              <a:t>The stakeholder analysis is used to analyse optimised change and with this reliable and appropriate information is collected or gathered as about stakeholders. In this information grid is analysed and it is based on power and influence with this stakeholders are able to enrich working values and added more value in business and its working standards as well. </a:t>
            </a:r>
            <a:r>
              <a:rPr lang="en-US" sz="2000" dirty="0">
                <a:latin typeface="Times New Roman" pitchFamily="18" charset="0"/>
                <a:cs typeface="Times New Roman" pitchFamily="18" charset="0"/>
              </a:rPr>
              <a:t> </a:t>
            </a:r>
          </a:p>
        </p:txBody>
      </p:sp>
      <p:sp>
        <p:nvSpPr>
          <p:cNvPr id="19458" name="AutoShape 2" descr="The Research Behind the TED Talk: Angela Duckworth on Gri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8" name="Picture 7" descr="Stakeholder Management using the Power Interest Matrix - BPI - The  destination for everything process related"/>
          <p:cNvPicPr/>
          <p:nvPr/>
        </p:nvPicPr>
        <p:blipFill>
          <a:blip r:embed="rId3"/>
          <a:srcRect/>
          <a:stretch>
            <a:fillRect/>
          </a:stretch>
        </p:blipFill>
        <p:spPr bwMode="auto">
          <a:xfrm>
            <a:off x="5876380" y="1777789"/>
            <a:ext cx="5635263" cy="4361754"/>
          </a:xfrm>
          <a:prstGeom prst="rect">
            <a:avLst/>
          </a:prstGeom>
          <a:noFill/>
          <a:ln w="9525">
            <a:noFill/>
            <a:miter lim="800000"/>
            <a:headEnd/>
            <a:tailEnd/>
          </a:ln>
        </p:spPr>
      </p:pic>
    </p:spTree>
    <p:extLst>
      <p:ext uri="{BB962C8B-B14F-4D97-AF65-F5344CB8AC3E}">
        <p14:creationId xmlns:p14="http://schemas.microsoft.com/office/powerpoint/2010/main" val="1615568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69" y="412670"/>
            <a:ext cx="11277303" cy="764771"/>
          </a:xfrm>
        </p:spPr>
        <p:txBody>
          <a:bodyPr>
            <a:noAutofit/>
          </a:bodyPr>
          <a:lstStyle/>
          <a:p>
            <a:pPr algn="ctr"/>
            <a:r>
              <a:rPr lang="en-GB" sz="3200" b="1" dirty="0">
                <a:latin typeface="Times New Roman" pitchFamily="18" charset="0"/>
                <a:cs typeface="Times New Roman" pitchFamily="18" charset="0"/>
              </a:rPr>
              <a:t>Work breakdown structure</a:t>
            </a:r>
            <a:endParaRPr lang="en-US" sz="3200" b="1"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326572" y="1681843"/>
            <a:ext cx="5061858" cy="4892694"/>
          </a:xfrm>
        </p:spPr>
        <p:txBody>
          <a:bodyPr>
            <a:normAutofit/>
          </a:bodyPr>
          <a:lstStyle/>
          <a:p>
            <a:pPr algn="just">
              <a:lnSpc>
                <a:spcPct val="150000"/>
              </a:lnSpc>
              <a:buNone/>
            </a:pPr>
            <a:r>
              <a:rPr lang="en-GB" sz="2000" dirty="0">
                <a:latin typeface="Times New Roman" pitchFamily="18" charset="0"/>
                <a:cs typeface="Times New Roman" pitchFamily="18" charset="0"/>
              </a:rPr>
              <a:t>It is used by project manager so as to maintain appropriate knowledge and respective information to attain long term sales and profit with appropriateness. In this manager is able to segment overall task into different slot with this risk assessment also get processed and in this long term goals are achieved with attentiveness. </a:t>
            </a:r>
            <a:endParaRPr lang="en-US" sz="2000" dirty="0">
              <a:latin typeface="Times New Roman" pitchFamily="18" charset="0"/>
              <a:cs typeface="Times New Roman" pitchFamily="18" charset="0"/>
            </a:endParaRPr>
          </a:p>
        </p:txBody>
      </p:sp>
      <p:pic>
        <p:nvPicPr>
          <p:cNvPr id="5" name="Picture 4" descr="What is a work breakdown structure?"/>
          <p:cNvPicPr/>
          <p:nvPr/>
        </p:nvPicPr>
        <p:blipFill>
          <a:blip r:embed="rId3"/>
          <a:srcRect l="13408" t="3474" r="12011" b="2430"/>
          <a:stretch>
            <a:fillRect/>
          </a:stretch>
        </p:blipFill>
        <p:spPr bwMode="auto">
          <a:xfrm>
            <a:off x="5492160" y="1775733"/>
            <a:ext cx="6395040" cy="4657724"/>
          </a:xfrm>
          <a:prstGeom prst="rect">
            <a:avLst/>
          </a:prstGeom>
          <a:noFill/>
          <a:ln w="9525">
            <a:noFill/>
            <a:miter lim="800000"/>
            <a:headEnd/>
            <a:tailEnd/>
          </a:ln>
        </p:spPr>
      </p:pic>
    </p:spTree>
    <p:extLst>
      <p:ext uri="{BB962C8B-B14F-4D97-AF65-F5344CB8AC3E}">
        <p14:creationId xmlns:p14="http://schemas.microsoft.com/office/powerpoint/2010/main" val="1615568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69" y="412670"/>
            <a:ext cx="11277303" cy="764771"/>
          </a:xfrm>
        </p:spPr>
        <p:txBody>
          <a:bodyPr>
            <a:noAutofit/>
          </a:bodyPr>
          <a:lstStyle/>
          <a:p>
            <a:pPr algn="ctr"/>
            <a:r>
              <a:rPr lang="en-GB" sz="3200" b="1" dirty="0">
                <a:latin typeface="Times New Roman" pitchFamily="18" charset="0"/>
                <a:cs typeface="Times New Roman" pitchFamily="18" charset="0"/>
              </a:rPr>
              <a:t>Project success criteria</a:t>
            </a:r>
            <a:endParaRPr lang="en-US" sz="3200" b="1"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609601" y="1992085"/>
            <a:ext cx="3848100" cy="4582451"/>
          </a:xfrm>
        </p:spPr>
        <p:txBody>
          <a:bodyPr>
            <a:normAutofit/>
          </a:bodyPr>
          <a:lstStyle/>
          <a:p>
            <a:pPr algn="just">
              <a:lnSpc>
                <a:spcPct val="150000"/>
              </a:lnSpc>
              <a:buNone/>
            </a:pPr>
            <a:r>
              <a:rPr lang="en-GB" sz="2000" dirty="0">
                <a:latin typeface="Times New Roman" pitchFamily="18" charset="0"/>
                <a:cs typeface="Times New Roman" pitchFamily="18" charset="0"/>
              </a:rPr>
              <a:t>The success criteria of project is based on accomplishment of change with appropriateness and in this reliable and relevant changes are induced as per according to different situation</a:t>
            </a:r>
            <a:r>
              <a:rPr lang="en-GB" sz="2000" dirty="0"/>
              <a:t>.</a:t>
            </a:r>
            <a:endParaRPr lang="en-US" sz="2000" dirty="0">
              <a:latin typeface="Times New Roman" pitchFamily="18" charset="0"/>
              <a:cs typeface="Times New Roman" pitchFamily="18" charset="0"/>
            </a:endParaRPr>
          </a:p>
        </p:txBody>
      </p:sp>
      <p:pic>
        <p:nvPicPr>
          <p:cNvPr id="22530" name="Picture 2" descr="Project Management: A Tool for Project Success"/>
          <p:cNvPicPr>
            <a:picLocks noChangeAspect="1" noChangeArrowheads="1"/>
          </p:cNvPicPr>
          <p:nvPr/>
        </p:nvPicPr>
        <p:blipFill>
          <a:blip r:embed="rId3"/>
          <a:srcRect b="14276"/>
          <a:stretch>
            <a:fillRect/>
          </a:stretch>
        </p:blipFill>
        <p:spPr bwMode="auto">
          <a:xfrm>
            <a:off x="4923517" y="1844675"/>
            <a:ext cx="6092825" cy="4066268"/>
          </a:xfrm>
          <a:prstGeom prst="rect">
            <a:avLst/>
          </a:prstGeom>
          <a:noFill/>
        </p:spPr>
      </p:pic>
    </p:spTree>
    <p:extLst>
      <p:ext uri="{BB962C8B-B14F-4D97-AF65-F5344CB8AC3E}">
        <p14:creationId xmlns:p14="http://schemas.microsoft.com/office/powerpoint/2010/main" val="1615568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69" y="412670"/>
            <a:ext cx="11277303" cy="764771"/>
          </a:xfrm>
        </p:spPr>
        <p:txBody>
          <a:bodyPr>
            <a:noAutofit/>
          </a:bodyPr>
          <a:lstStyle/>
          <a:p>
            <a:pPr algn="ctr"/>
            <a:r>
              <a:rPr lang="en-GB" sz="3200" b="1" dirty="0">
                <a:latin typeface="Times New Roman" pitchFamily="18" charset="0"/>
                <a:cs typeface="Times New Roman" pitchFamily="18" charset="0"/>
              </a:rPr>
              <a:t>Project deliverables</a:t>
            </a:r>
            <a:endParaRPr lang="en-US" sz="3200" b="1"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0" y="2467356"/>
            <a:ext cx="4506685" cy="4892694"/>
          </a:xfrm>
        </p:spPr>
        <p:txBody>
          <a:bodyPr>
            <a:normAutofit/>
          </a:bodyPr>
          <a:lstStyle/>
          <a:p>
            <a:pPr algn="just">
              <a:lnSpc>
                <a:spcPct val="150000"/>
              </a:lnSpc>
              <a:buNone/>
            </a:pPr>
            <a:r>
              <a:rPr lang="en-GB" sz="2000" dirty="0">
                <a:latin typeface="Times New Roman" pitchFamily="18" charset="0"/>
                <a:cs typeface="Times New Roman" pitchFamily="18" charset="0"/>
              </a:rPr>
              <a:t>The project deliverable is based on  services that are basically produced so as to attain preferred outcome and in this effective services are delivered as directly to customers. The deliverable is based on progress of report and in this management ensures to maintain target toward initial design, time tracking, project budget and progress.</a:t>
            </a:r>
            <a:endParaRPr lang="en-US" sz="2000" dirty="0">
              <a:latin typeface="Times New Roman" pitchFamily="18" charset="0"/>
              <a:cs typeface="Times New Roman" pitchFamily="18" charset="0"/>
            </a:endParaRPr>
          </a:p>
        </p:txBody>
      </p:sp>
      <p:pic>
        <p:nvPicPr>
          <p:cNvPr id="24578" name="Picture 2" descr="The ultimate guide to project deliverables in 2022: Why planning matters!"/>
          <p:cNvPicPr>
            <a:picLocks noChangeAspect="1" noChangeArrowheads="1"/>
          </p:cNvPicPr>
          <p:nvPr/>
        </p:nvPicPr>
        <p:blipFill rotWithShape="1">
          <a:blip r:embed="rId3"/>
          <a:srcRect b="52425"/>
          <a:stretch/>
        </p:blipFill>
        <p:spPr bwMode="auto">
          <a:xfrm>
            <a:off x="4969279" y="2419119"/>
            <a:ext cx="6765321" cy="2019761"/>
          </a:xfrm>
          <a:prstGeom prst="rect">
            <a:avLst/>
          </a:prstGeom>
          <a:noFill/>
        </p:spPr>
      </p:pic>
    </p:spTree>
    <p:extLst>
      <p:ext uri="{BB962C8B-B14F-4D97-AF65-F5344CB8AC3E}">
        <p14:creationId xmlns:p14="http://schemas.microsoft.com/office/powerpoint/2010/main" val="1615568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69" y="412670"/>
            <a:ext cx="11277303" cy="764771"/>
          </a:xfrm>
        </p:spPr>
        <p:txBody>
          <a:bodyPr>
            <a:noAutofit/>
          </a:bodyPr>
          <a:lstStyle/>
          <a:p>
            <a:pPr algn="ctr"/>
            <a:r>
              <a:rPr lang="en-GB" sz="3200" b="1" dirty="0">
                <a:latin typeface="Times New Roman" pitchFamily="18" charset="0"/>
                <a:cs typeface="Times New Roman" pitchFamily="18" charset="0"/>
              </a:rPr>
              <a:t>Risk assessment</a:t>
            </a:r>
            <a:endParaRPr lang="en-US" sz="3200" b="1"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609600" y="1943099"/>
            <a:ext cx="4452257" cy="4631437"/>
          </a:xfrm>
        </p:spPr>
        <p:txBody>
          <a:bodyPr>
            <a:normAutofit/>
          </a:bodyPr>
          <a:lstStyle/>
          <a:p>
            <a:pPr algn="just">
              <a:lnSpc>
                <a:spcPct val="150000"/>
              </a:lnSpc>
              <a:buNone/>
            </a:pPr>
            <a:r>
              <a:rPr lang="en-GB" sz="2000" dirty="0">
                <a:latin typeface="Times New Roman" pitchFamily="18" charset="0"/>
                <a:cs typeface="Times New Roman" pitchFamily="18" charset="0"/>
              </a:rPr>
              <a:t>The risk assessment is used to maintain the right flow of services as with this management ensure to capitalise the efficiency of working operation. In this direct target is maintain over project management tool and in this relevant changes is implemented with suitability</a:t>
            </a:r>
            <a:r>
              <a:rPr lang="en-GB" sz="2000" dirty="0"/>
              <a:t>.</a:t>
            </a:r>
            <a:endParaRPr lang="en-US" sz="2000" dirty="0">
              <a:latin typeface="Times New Roman" pitchFamily="18" charset="0"/>
              <a:cs typeface="Times New Roman" pitchFamily="18" charset="0"/>
            </a:endParaRPr>
          </a:p>
        </p:txBody>
      </p:sp>
      <p:pic>
        <p:nvPicPr>
          <p:cNvPr id="26626" name="Picture 2" descr="What is the model risk in a risk assessment? - ACAMS Today"/>
          <p:cNvPicPr>
            <a:picLocks noChangeAspect="1" noChangeArrowheads="1"/>
          </p:cNvPicPr>
          <p:nvPr/>
        </p:nvPicPr>
        <p:blipFill>
          <a:blip r:embed="rId3"/>
          <a:srcRect l="28860" r="25152"/>
          <a:stretch>
            <a:fillRect/>
          </a:stretch>
        </p:blipFill>
        <p:spPr bwMode="auto">
          <a:xfrm>
            <a:off x="5747657" y="1913392"/>
            <a:ext cx="5666013" cy="4260717"/>
          </a:xfrm>
          <a:prstGeom prst="rect">
            <a:avLst/>
          </a:prstGeom>
          <a:noFill/>
        </p:spPr>
      </p:pic>
    </p:spTree>
    <p:extLst>
      <p:ext uri="{BB962C8B-B14F-4D97-AF65-F5344CB8AC3E}">
        <p14:creationId xmlns:p14="http://schemas.microsoft.com/office/powerpoint/2010/main" val="1615568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69" y="412670"/>
            <a:ext cx="11277303" cy="764771"/>
          </a:xfrm>
        </p:spPr>
        <p:txBody>
          <a:bodyPr>
            <a:noAutofit/>
          </a:bodyPr>
          <a:lstStyle/>
          <a:p>
            <a:pPr algn="ctr"/>
            <a:r>
              <a:rPr lang="en-GB" sz="3200" b="1" dirty="0">
                <a:latin typeface="Times New Roman" pitchFamily="18" charset="0"/>
                <a:cs typeface="Times New Roman" pitchFamily="18" charset="0"/>
              </a:rPr>
              <a:t>Assumptions</a:t>
            </a:r>
            <a:endParaRPr lang="en-US" sz="3200" b="1"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609600" y="1681843"/>
            <a:ext cx="4778829" cy="4892694"/>
          </a:xfrm>
        </p:spPr>
        <p:txBody>
          <a:bodyPr>
            <a:normAutofit/>
          </a:bodyPr>
          <a:lstStyle/>
          <a:p>
            <a:pPr algn="just">
              <a:lnSpc>
                <a:spcPct val="150000"/>
              </a:lnSpc>
              <a:buNone/>
            </a:pPr>
            <a:r>
              <a:rPr lang="en-GB" sz="2000" dirty="0">
                <a:latin typeface="Times New Roman" pitchFamily="18" charset="0"/>
                <a:cs typeface="Times New Roman" pitchFamily="18" charset="0"/>
              </a:rPr>
              <a:t>The project of nursing business used to create more of opportunities with this business is able to maintain sustainability as by attaining long term success and growth in organised manner. The business is able to capture market opportunity as government also tends to unlock the work from home and with this effective recovery is initiated.</a:t>
            </a:r>
            <a:endParaRPr lang="en-US" sz="2000" dirty="0">
              <a:latin typeface="Times New Roman" pitchFamily="18" charset="0"/>
              <a:cs typeface="Times New Roman" pitchFamily="18" charset="0"/>
            </a:endParaRPr>
          </a:p>
        </p:txBody>
      </p:sp>
      <p:pic>
        <p:nvPicPr>
          <p:cNvPr id="18434" name="Picture 2" descr="Assumptions and Constraints in Project Management - projectcubicle"/>
          <p:cNvPicPr>
            <a:picLocks noChangeAspect="1" noChangeArrowheads="1"/>
          </p:cNvPicPr>
          <p:nvPr/>
        </p:nvPicPr>
        <p:blipFill>
          <a:blip r:embed="rId3"/>
          <a:srcRect/>
          <a:stretch>
            <a:fillRect/>
          </a:stretch>
        </p:blipFill>
        <p:spPr bwMode="auto">
          <a:xfrm>
            <a:off x="6148161" y="1817914"/>
            <a:ext cx="4808310" cy="4746172"/>
          </a:xfrm>
          <a:prstGeom prst="rect">
            <a:avLst/>
          </a:prstGeom>
          <a:noFill/>
        </p:spPr>
      </p:pic>
    </p:spTree>
    <p:extLst>
      <p:ext uri="{BB962C8B-B14F-4D97-AF65-F5344CB8AC3E}">
        <p14:creationId xmlns:p14="http://schemas.microsoft.com/office/powerpoint/2010/main" val="16155684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69" y="412670"/>
            <a:ext cx="11277303" cy="764771"/>
          </a:xfrm>
        </p:spPr>
        <p:txBody>
          <a:bodyPr>
            <a:noAutofit/>
          </a:bodyPr>
          <a:lstStyle/>
          <a:p>
            <a:pPr algn="ctr"/>
            <a:r>
              <a:rPr lang="en-GB" sz="3200" b="1" dirty="0">
                <a:latin typeface="Times New Roman" pitchFamily="18" charset="0"/>
                <a:cs typeface="Times New Roman" pitchFamily="18" charset="0"/>
              </a:rPr>
              <a:t>Challenges and limitations that would hinder the progress of project</a:t>
            </a:r>
            <a:endParaRPr lang="en-US" sz="3200" b="1"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609600" y="1681843"/>
            <a:ext cx="11310257" cy="4892694"/>
          </a:xfrm>
        </p:spPr>
        <p:txBody>
          <a:bodyPr>
            <a:normAutofit/>
          </a:bodyPr>
          <a:lstStyle/>
          <a:p>
            <a:pPr algn="just">
              <a:lnSpc>
                <a:spcPct val="150000"/>
              </a:lnSpc>
              <a:buNone/>
            </a:pPr>
            <a:r>
              <a:rPr lang="en-GB" sz="2000" dirty="0">
                <a:latin typeface="Times New Roman" pitchFamily="18" charset="0"/>
                <a:cs typeface="Times New Roman" pitchFamily="18" charset="0"/>
              </a:rPr>
              <a:t>There are many types of challenges that is related to progress of project of nursing business and it consist of strategic risk. It is required that managers must target the appropriate location. It is most important aspect as business requires knowing more about specific market so that they are able to collect with more and more people.</a:t>
            </a:r>
            <a:endParaRPr lang="en-US" sz="2000" dirty="0">
              <a:latin typeface="Times New Roman" pitchFamily="18" charset="0"/>
              <a:cs typeface="Times New Roman" pitchFamily="18" charset="0"/>
            </a:endParaRPr>
          </a:p>
        </p:txBody>
      </p:sp>
      <p:pic>
        <p:nvPicPr>
          <p:cNvPr id="20482" name="Picture 2" descr="9 Project Management Challenges and How to Overcome Them"/>
          <p:cNvPicPr>
            <a:picLocks noChangeAspect="1" noChangeArrowheads="1"/>
          </p:cNvPicPr>
          <p:nvPr/>
        </p:nvPicPr>
        <p:blipFill>
          <a:blip r:embed="rId3"/>
          <a:srcRect/>
          <a:stretch>
            <a:fillRect/>
          </a:stretch>
        </p:blipFill>
        <p:spPr bwMode="auto">
          <a:xfrm>
            <a:off x="1886404" y="3733800"/>
            <a:ext cx="9144000" cy="2468563"/>
          </a:xfrm>
          <a:prstGeom prst="rect">
            <a:avLst/>
          </a:prstGeom>
          <a:noFill/>
        </p:spPr>
      </p:pic>
    </p:spTree>
    <p:extLst>
      <p:ext uri="{BB962C8B-B14F-4D97-AF65-F5344CB8AC3E}">
        <p14:creationId xmlns:p14="http://schemas.microsoft.com/office/powerpoint/2010/main" val="1615568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69" y="412670"/>
            <a:ext cx="11277303" cy="764771"/>
          </a:xfrm>
        </p:spPr>
        <p:txBody>
          <a:bodyPr>
            <a:noAutofit/>
          </a:bodyPr>
          <a:lstStyle/>
          <a:p>
            <a:pPr algn="ctr"/>
            <a:r>
              <a:rPr lang="en-GB" sz="3200" b="1" dirty="0">
                <a:latin typeface="Times New Roman" pitchFamily="18" charset="0"/>
                <a:cs typeface="Times New Roman" pitchFamily="18" charset="0"/>
              </a:rPr>
              <a:t>Question and Answers</a:t>
            </a:r>
            <a:endParaRPr lang="en-US" sz="3200"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228600" y="1763486"/>
            <a:ext cx="11593286" cy="4811051"/>
          </a:xfrm>
        </p:spPr>
        <p:txBody>
          <a:bodyPr>
            <a:normAutofit lnSpcReduction="10000"/>
          </a:bodyPr>
          <a:lstStyle/>
          <a:p>
            <a:pPr algn="just">
              <a:lnSpc>
                <a:spcPct val="150000"/>
              </a:lnSpc>
              <a:buNone/>
            </a:pPr>
            <a:r>
              <a:rPr lang="en-GB" sz="2000" dirty="0">
                <a:latin typeface="Times New Roman" pitchFamily="18" charset="0"/>
                <a:cs typeface="Times New Roman" pitchFamily="18" charset="0"/>
              </a:rPr>
              <a:t>Q1) what is the project is all about?</a:t>
            </a:r>
            <a:endParaRPr lang="en-US" sz="2000" dirty="0">
              <a:latin typeface="Times New Roman" pitchFamily="18" charset="0"/>
              <a:cs typeface="Times New Roman" pitchFamily="18" charset="0"/>
            </a:endParaRPr>
          </a:p>
          <a:p>
            <a:pPr algn="just">
              <a:lnSpc>
                <a:spcPct val="150000"/>
              </a:lnSpc>
              <a:buNone/>
            </a:pPr>
            <a:r>
              <a:rPr lang="en-GB" sz="2000" dirty="0" err="1">
                <a:latin typeface="Times New Roman" pitchFamily="18" charset="0"/>
                <a:cs typeface="Times New Roman" pitchFamily="18" charset="0"/>
              </a:rPr>
              <a:t>Ans</a:t>
            </a:r>
            <a:r>
              <a:rPr lang="en-GB" sz="2000" dirty="0">
                <a:latin typeface="Times New Roman" pitchFamily="18" charset="0"/>
                <a:cs typeface="Times New Roman" pitchFamily="18" charset="0"/>
              </a:rPr>
              <a:t>) The project is based on opening a new business and it is related to opening a nursing business so as for childcare services. The business is considered as wider opportunity within market as due to pandemic it is hard for parents to manage their own work and children learning and as government advices to stop work from home thus childcare services is much essential for parents and in this business is able to achieve possible growth in effective manner. </a:t>
            </a:r>
          </a:p>
          <a:p>
            <a:pPr algn="just">
              <a:lnSpc>
                <a:spcPct val="150000"/>
              </a:lnSpc>
              <a:buNone/>
            </a:pPr>
            <a:r>
              <a:rPr lang="en-GB" sz="2000" dirty="0">
                <a:latin typeface="Times New Roman" pitchFamily="18" charset="0"/>
                <a:cs typeface="Times New Roman" pitchFamily="18" charset="0"/>
              </a:rPr>
              <a:t>Q2) what is the scope of project management plan?</a:t>
            </a:r>
            <a:endParaRPr lang="en-US" sz="2000" dirty="0">
              <a:latin typeface="Times New Roman" pitchFamily="18" charset="0"/>
              <a:cs typeface="Times New Roman" pitchFamily="18" charset="0"/>
            </a:endParaRPr>
          </a:p>
          <a:p>
            <a:pPr algn="just">
              <a:lnSpc>
                <a:spcPct val="150000"/>
              </a:lnSpc>
              <a:buNone/>
            </a:pPr>
            <a:r>
              <a:rPr lang="en-GB" sz="2000" dirty="0" err="1">
                <a:latin typeface="Times New Roman" pitchFamily="18" charset="0"/>
                <a:cs typeface="Times New Roman" pitchFamily="18" charset="0"/>
              </a:rPr>
              <a:t>Ans</a:t>
            </a:r>
            <a:r>
              <a:rPr lang="en-GB" sz="2000" dirty="0">
                <a:latin typeface="Times New Roman" pitchFamily="18" charset="0"/>
                <a:cs typeface="Times New Roman" pitchFamily="18" charset="0"/>
              </a:rPr>
              <a:t>) the scope of project is based on target the parents those are likely engaged within services and want a childcare service for their children. Thus business is able to provide the same so that learning, working and mind development of children get improvised in balanced manner. </a:t>
            </a:r>
            <a:endParaRPr lang="en-US" sz="2000" dirty="0">
              <a:latin typeface="Times New Roman" pitchFamily="18" charset="0"/>
              <a:cs typeface="Times New Roman" pitchFamily="18" charset="0"/>
            </a:endParaRPr>
          </a:p>
          <a:p>
            <a:endParaRPr lang="en-US" sz="2000" dirty="0">
              <a:latin typeface="Times New Roman" pitchFamily="18" charset="0"/>
              <a:cs typeface="Times New Roman" pitchFamily="18" charset="0"/>
            </a:endParaRPr>
          </a:p>
        </p:txBody>
      </p:sp>
    </p:spTree>
    <p:extLst>
      <p:ext uri="{BB962C8B-B14F-4D97-AF65-F5344CB8AC3E}">
        <p14:creationId xmlns:p14="http://schemas.microsoft.com/office/powerpoint/2010/main" val="1615568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69" y="412670"/>
            <a:ext cx="11277303" cy="764771"/>
          </a:xfrm>
        </p:spPr>
        <p:txBody>
          <a:bodyPr>
            <a:noAutofit/>
          </a:bodyPr>
          <a:lstStyle/>
          <a:p>
            <a:pPr algn="ctr"/>
            <a:r>
              <a:rPr lang="en-GB" sz="3200" b="1" dirty="0">
                <a:latin typeface="Times New Roman" pitchFamily="18" charset="0"/>
                <a:cs typeface="Times New Roman" pitchFamily="18" charset="0"/>
              </a:rPr>
              <a:t>Question and Answers</a:t>
            </a:r>
            <a:endParaRPr lang="en-US" sz="3200"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342900" y="1779814"/>
            <a:ext cx="11462657" cy="4794723"/>
          </a:xfrm>
        </p:spPr>
        <p:txBody>
          <a:bodyPr>
            <a:normAutofit/>
          </a:bodyPr>
          <a:lstStyle/>
          <a:p>
            <a:pPr algn="just">
              <a:lnSpc>
                <a:spcPct val="150000"/>
              </a:lnSpc>
              <a:buNone/>
            </a:pPr>
            <a:r>
              <a:rPr lang="en-GB" sz="2000" dirty="0">
                <a:latin typeface="Times New Roman" pitchFamily="18" charset="0"/>
                <a:cs typeface="Times New Roman" pitchFamily="18" charset="0"/>
              </a:rPr>
              <a:t>Q4) what are the different parameters that is used to resist the risk credibility?</a:t>
            </a:r>
            <a:endParaRPr lang="en-US" sz="2000" dirty="0">
              <a:latin typeface="Times New Roman" pitchFamily="18" charset="0"/>
              <a:cs typeface="Times New Roman" pitchFamily="18" charset="0"/>
            </a:endParaRPr>
          </a:p>
          <a:p>
            <a:pPr algn="just">
              <a:lnSpc>
                <a:spcPct val="150000"/>
              </a:lnSpc>
              <a:buNone/>
            </a:pPr>
            <a:r>
              <a:rPr lang="en-GB" sz="2000" dirty="0" err="1">
                <a:latin typeface="Times New Roman" pitchFamily="18" charset="0"/>
                <a:cs typeface="Times New Roman" pitchFamily="18" charset="0"/>
              </a:rPr>
              <a:t>Ans</a:t>
            </a:r>
            <a:r>
              <a:rPr lang="en-GB" sz="2000" dirty="0">
                <a:latin typeface="Times New Roman" pitchFamily="18" charset="0"/>
                <a:cs typeface="Times New Roman" pitchFamily="18" charset="0"/>
              </a:rPr>
              <a:t>) In order to control the risk credibility business make use of project management tools as work breakdown structure and Gantt chart that furthermore assist to achieve balance in between working suitability. In support of these tools, nursery business is able to maintain balance in between accomplish of preferred activities as one after the other as with reliable understanding with this risk credibility get removed. </a:t>
            </a:r>
            <a:endParaRPr lang="en-US" sz="2000" dirty="0">
              <a:latin typeface="Times New Roman" pitchFamily="18" charset="0"/>
              <a:cs typeface="Times New Roman" pitchFamily="18" charset="0"/>
            </a:endParaRPr>
          </a:p>
          <a:p>
            <a:pPr algn="just">
              <a:lnSpc>
                <a:spcPct val="150000"/>
              </a:lnSpc>
              <a:buNone/>
            </a:pPr>
            <a:r>
              <a:rPr lang="en-GB" sz="2000" dirty="0">
                <a:latin typeface="Times New Roman" pitchFamily="18" charset="0"/>
                <a:cs typeface="Times New Roman" pitchFamily="18" charset="0"/>
              </a:rPr>
              <a:t>Q5) what is the importance of stakeholder engagement in this project?</a:t>
            </a:r>
            <a:endParaRPr lang="en-US" sz="2000" dirty="0">
              <a:latin typeface="Times New Roman" pitchFamily="18" charset="0"/>
              <a:cs typeface="Times New Roman" pitchFamily="18" charset="0"/>
            </a:endParaRPr>
          </a:p>
          <a:p>
            <a:pPr algn="just">
              <a:lnSpc>
                <a:spcPct val="150000"/>
              </a:lnSpc>
              <a:buNone/>
            </a:pPr>
            <a:r>
              <a:rPr lang="en-GB" sz="2000" dirty="0" err="1">
                <a:latin typeface="Times New Roman" pitchFamily="18" charset="0"/>
                <a:cs typeface="Times New Roman" pitchFamily="18" charset="0"/>
              </a:rPr>
              <a:t>Ans</a:t>
            </a:r>
            <a:r>
              <a:rPr lang="en-GB" sz="2000" dirty="0">
                <a:latin typeface="Times New Roman" pitchFamily="18" charset="0"/>
                <a:cs typeface="Times New Roman" pitchFamily="18" charset="0"/>
              </a:rPr>
              <a:t>) Stakeholder engagement is considered as essential aspect for any of project but considerably in this project, engagement with stakeholders plays essential role as they are able to create possible market opportunities with this reliable and  relevant changes are accomplish as per requirement.  </a:t>
            </a:r>
            <a:endParaRPr lang="en-US" sz="2000" dirty="0">
              <a:latin typeface="Times New Roman" pitchFamily="18" charset="0"/>
              <a:cs typeface="Times New Roman" pitchFamily="18" charset="0"/>
            </a:endParaRPr>
          </a:p>
        </p:txBody>
      </p:sp>
    </p:spTree>
    <p:extLst>
      <p:ext uri="{BB962C8B-B14F-4D97-AF65-F5344CB8AC3E}">
        <p14:creationId xmlns:p14="http://schemas.microsoft.com/office/powerpoint/2010/main" val="1615568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319053" y="380903"/>
            <a:ext cx="9465656" cy="745769"/>
          </a:xfrm>
        </p:spPr>
        <p:txBody>
          <a:bodyPr>
            <a:normAutofit/>
          </a:bodyPr>
          <a:lstStyle/>
          <a:p>
            <a:pPr algn="ctr"/>
            <a:r>
              <a:rPr lang="en-US" sz="3200" b="1" dirty="0">
                <a:solidFill>
                  <a:schemeClr val="tx1"/>
                </a:solidFill>
                <a:latin typeface="Times New Roman" panose="02020603050405020304" pitchFamily="18" charset="0"/>
                <a:cs typeface="Times New Roman" panose="02020603050405020304" pitchFamily="18" charset="0"/>
              </a:rPr>
              <a:t>References</a:t>
            </a:r>
            <a:endParaRPr lang="en-US" sz="3200" b="1" dirty="0">
              <a:solidFill>
                <a:schemeClr val="tx1"/>
              </a:solidFill>
            </a:endParaRPr>
          </a:p>
        </p:txBody>
      </p:sp>
      <p:sp>
        <p:nvSpPr>
          <p:cNvPr id="2" name="Content Placeholder 1"/>
          <p:cNvSpPr>
            <a:spLocks noGrp="1"/>
          </p:cNvSpPr>
          <p:nvPr>
            <p:ph sz="quarter" idx="1"/>
          </p:nvPr>
        </p:nvSpPr>
        <p:spPr>
          <a:xfrm>
            <a:off x="349135" y="1845128"/>
            <a:ext cx="11391108" cy="4422667"/>
          </a:xfrm>
        </p:spPr>
        <p:txBody>
          <a:bodyPr>
            <a:normAutofit/>
          </a:bodyPr>
          <a:lstStyle/>
          <a:p>
            <a:pPr algn="just"/>
            <a:r>
              <a:rPr lang="en-GB" sz="2000" dirty="0" err="1">
                <a:latin typeface="Times New Roman" pitchFamily="18" charset="0"/>
                <a:cs typeface="Times New Roman" pitchFamily="18" charset="0"/>
              </a:rPr>
              <a:t>Alsharef</a:t>
            </a:r>
            <a:r>
              <a:rPr lang="en-GB" sz="2000" dirty="0">
                <a:latin typeface="Times New Roman" pitchFamily="18" charset="0"/>
                <a:cs typeface="Times New Roman" pitchFamily="18" charset="0"/>
              </a:rPr>
              <a:t>, A. and et. al., 2021. Early impacts of the COVID-19 pandemic on the United States construction industry. </a:t>
            </a:r>
            <a:r>
              <a:rPr lang="en-US" sz="2000" i="1" dirty="0">
                <a:latin typeface="Times New Roman" pitchFamily="18" charset="0"/>
                <a:cs typeface="Times New Roman" pitchFamily="18" charset="0"/>
              </a:rPr>
              <a:t>International journal of environmental research and public health</a:t>
            </a:r>
            <a:r>
              <a:rPr lang="en-US" sz="2000" dirty="0">
                <a:latin typeface="Times New Roman" pitchFamily="18" charset="0"/>
                <a:cs typeface="Times New Roman" pitchFamily="18" charset="0"/>
              </a:rPr>
              <a:t>, </a:t>
            </a:r>
            <a:r>
              <a:rPr lang="en-US" sz="2000" i="1" dirty="0">
                <a:latin typeface="Times New Roman" pitchFamily="18" charset="0"/>
                <a:cs typeface="Times New Roman" pitchFamily="18" charset="0"/>
              </a:rPr>
              <a:t>18</a:t>
            </a:r>
            <a:r>
              <a:rPr lang="en-US" sz="2000" dirty="0">
                <a:latin typeface="Times New Roman" pitchFamily="18" charset="0"/>
                <a:cs typeface="Times New Roman" pitchFamily="18" charset="0"/>
              </a:rPr>
              <a:t>(4), p.1559.</a:t>
            </a:r>
            <a:r>
              <a:rPr lang="en-GB" sz="2000" dirty="0">
                <a:latin typeface="Times New Roman" pitchFamily="18" charset="0"/>
                <a:cs typeface="Times New Roman" pitchFamily="18" charset="0"/>
              </a:rPr>
              <a:t> </a:t>
            </a:r>
            <a:endParaRPr lang="en-US" sz="2000" dirty="0">
              <a:latin typeface="Times New Roman" pitchFamily="18" charset="0"/>
              <a:cs typeface="Times New Roman" pitchFamily="18" charset="0"/>
            </a:endParaRPr>
          </a:p>
          <a:p>
            <a:pPr algn="just"/>
            <a:r>
              <a:rPr lang="en-GB" sz="2000" dirty="0" err="1">
                <a:latin typeface="Times New Roman" pitchFamily="18" charset="0"/>
                <a:cs typeface="Times New Roman" pitchFamily="18" charset="0"/>
              </a:rPr>
              <a:t>Attaran</a:t>
            </a:r>
            <a:r>
              <a:rPr lang="en-GB" sz="2000" dirty="0">
                <a:latin typeface="Times New Roman" pitchFamily="18" charset="0"/>
                <a:cs typeface="Times New Roman" pitchFamily="18" charset="0"/>
              </a:rPr>
              <a:t>, M., </a:t>
            </a:r>
            <a:r>
              <a:rPr lang="en-GB" sz="2000" dirty="0" err="1">
                <a:latin typeface="Times New Roman" pitchFamily="18" charset="0"/>
                <a:cs typeface="Times New Roman" pitchFamily="18" charset="0"/>
              </a:rPr>
              <a:t>Attaran</a:t>
            </a:r>
            <a:r>
              <a:rPr lang="en-GB" sz="2000" dirty="0">
                <a:latin typeface="Times New Roman" pitchFamily="18" charset="0"/>
                <a:cs typeface="Times New Roman" pitchFamily="18" charset="0"/>
              </a:rPr>
              <a:t>, S. and Kirkland, D., 2019. The need for digital workplace: increasing workforce productivity in the information age. </a:t>
            </a:r>
            <a:r>
              <a:rPr lang="en-US" sz="2000" i="1" dirty="0">
                <a:latin typeface="Times New Roman" pitchFamily="18" charset="0"/>
                <a:cs typeface="Times New Roman" pitchFamily="18" charset="0"/>
              </a:rPr>
              <a:t>International Journal of Enterprise Information Systems (IJEIS)</a:t>
            </a:r>
            <a:r>
              <a:rPr lang="en-US" sz="2000" dirty="0">
                <a:latin typeface="Times New Roman" pitchFamily="18" charset="0"/>
                <a:cs typeface="Times New Roman" pitchFamily="18" charset="0"/>
              </a:rPr>
              <a:t>, </a:t>
            </a:r>
            <a:r>
              <a:rPr lang="en-US" sz="2000" i="1" dirty="0">
                <a:latin typeface="Times New Roman" pitchFamily="18" charset="0"/>
                <a:cs typeface="Times New Roman" pitchFamily="18" charset="0"/>
              </a:rPr>
              <a:t>15</a:t>
            </a:r>
            <a:r>
              <a:rPr lang="en-US" sz="2000" dirty="0">
                <a:latin typeface="Times New Roman" pitchFamily="18" charset="0"/>
                <a:cs typeface="Times New Roman" pitchFamily="18" charset="0"/>
              </a:rPr>
              <a:t>(1), pp.1-23.</a:t>
            </a:r>
            <a:r>
              <a:rPr lang="en-GB" sz="2000" dirty="0">
                <a:latin typeface="Times New Roman" pitchFamily="18" charset="0"/>
                <a:cs typeface="Times New Roman" pitchFamily="18" charset="0"/>
              </a:rPr>
              <a:t> </a:t>
            </a:r>
            <a:endParaRPr lang="en-US"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Barak, M.E.M., 2022. </a:t>
            </a:r>
            <a:r>
              <a:rPr lang="en-US" sz="2000" i="1" dirty="0">
                <a:latin typeface="Times New Roman" pitchFamily="18" charset="0"/>
                <a:cs typeface="Times New Roman" pitchFamily="18" charset="0"/>
              </a:rPr>
              <a:t>Managing diversity: Toward a globally inclusive workplace</a:t>
            </a:r>
            <a:r>
              <a:rPr lang="en-US" sz="2000" dirty="0">
                <a:latin typeface="Times New Roman" pitchFamily="18" charset="0"/>
                <a:cs typeface="Times New Roman" pitchFamily="18" charset="0"/>
              </a:rPr>
              <a:t>. Sage Publications.</a:t>
            </a:r>
            <a:r>
              <a:rPr lang="en-GB" sz="2000" dirty="0">
                <a:latin typeface="Times New Roman" pitchFamily="18" charset="0"/>
                <a:cs typeface="Times New Roman" pitchFamily="18" charset="0"/>
              </a:rPr>
              <a:t> </a:t>
            </a:r>
            <a:endParaRPr lang="en-US"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Carlisle, C., 2021. Pandemic Spotlights Critical Links Between Childcare and the Economy. </a:t>
            </a:r>
            <a:r>
              <a:rPr lang="en-US" sz="2000" i="1" dirty="0">
                <a:latin typeface="Times New Roman" pitchFamily="18" charset="0"/>
                <a:cs typeface="Times New Roman" pitchFamily="18" charset="0"/>
              </a:rPr>
              <a:t>American Bankers Association. ABA Banking Journal</a:t>
            </a:r>
            <a:r>
              <a:rPr lang="en-US" sz="2000" dirty="0">
                <a:latin typeface="Times New Roman" pitchFamily="18" charset="0"/>
                <a:cs typeface="Times New Roman" pitchFamily="18" charset="0"/>
              </a:rPr>
              <a:t>, </a:t>
            </a:r>
            <a:r>
              <a:rPr lang="en-US" sz="2000" i="1" dirty="0">
                <a:latin typeface="Times New Roman" pitchFamily="18" charset="0"/>
                <a:cs typeface="Times New Roman" pitchFamily="18" charset="0"/>
              </a:rPr>
              <a:t>113</a:t>
            </a:r>
            <a:r>
              <a:rPr lang="en-US" sz="2000" dirty="0">
                <a:latin typeface="Times New Roman" pitchFamily="18" charset="0"/>
                <a:cs typeface="Times New Roman" pitchFamily="18" charset="0"/>
              </a:rPr>
              <a:t>(2), pp.40-41.</a:t>
            </a:r>
            <a:r>
              <a:rPr lang="en-GB" sz="2000" dirty="0">
                <a:latin typeface="Times New Roman" pitchFamily="18" charset="0"/>
                <a:cs typeface="Times New Roman" pitchFamily="18" charset="0"/>
              </a:rPr>
              <a:t> </a:t>
            </a:r>
            <a:endParaRPr lang="en-US" sz="2000" dirty="0">
              <a:latin typeface="Times New Roman" pitchFamily="18" charset="0"/>
              <a:cs typeface="Times New Roman" pitchFamily="18" charset="0"/>
            </a:endParaRPr>
          </a:p>
          <a:p>
            <a:pPr algn="just"/>
            <a:endParaRPr lang="en-US" sz="2000" dirty="0"/>
          </a:p>
          <a:p>
            <a:endParaRPr lang="en-US" sz="2000" dirty="0"/>
          </a:p>
        </p:txBody>
      </p:sp>
    </p:spTree>
    <p:extLst>
      <p:ext uri="{BB962C8B-B14F-4D97-AF65-F5344CB8AC3E}">
        <p14:creationId xmlns:p14="http://schemas.microsoft.com/office/powerpoint/2010/main" val="740886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33051" y="2069103"/>
            <a:ext cx="8596668" cy="1826581"/>
          </a:xfrm>
        </p:spPr>
        <p:txBody>
          <a:bodyPr>
            <a:noAutofit/>
          </a:bodyPr>
          <a:lstStyle/>
          <a:p>
            <a:pPr algn="ctr"/>
            <a:r>
              <a:rPr lang="en-US" sz="11500" b="1" dirty="0">
                <a:solidFill>
                  <a:schemeClr val="tx1"/>
                </a:solidFill>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188003551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0ECC70E-6674-4337-B48B-AF4F8832F1E5}">
  <ds:schemaRefs>
    <ds:schemaRef ds:uri="http://schemas.microsoft.com/sharepoint/v3/contenttype/forms"/>
  </ds:schemaRefs>
</ds:datastoreItem>
</file>

<file path=customXml/itemProps2.xml><?xml version="1.0" encoding="utf-8"?>
<ds:datastoreItem xmlns:ds="http://schemas.openxmlformats.org/officeDocument/2006/customXml" ds:itemID="{816B76F2-1AE1-4A2A-A5B3-D462CC5E81F8}">
  <ds:schemaRefs>
    <ds:schemaRef ds:uri="http://schemas.microsoft.com/office/infopath/2007/PartnerControls"/>
    <ds:schemaRef ds:uri="fb0879af-3eba-417a-a55a-ffe6dcd6ca77"/>
    <ds:schemaRef ds:uri="http://purl.org/dc/terms/"/>
    <ds:schemaRef ds:uri="http://schemas.microsoft.com/office/2006/documentManagement/types"/>
    <ds:schemaRef ds:uri="http://schemas.microsoft.com/sharepoint/v3"/>
    <ds:schemaRef ds:uri="http://schemas.openxmlformats.org/package/2006/metadata/core-properties"/>
    <ds:schemaRef ds:uri="http://purl.org/dc/elements/1.1/"/>
    <ds:schemaRef ds:uri="http://schemas.microsoft.com/office/2006/metadata/properties"/>
    <ds:schemaRef ds:uri="6dc4bcd6-49db-4c07-9060-8acfc67cef9f"/>
    <ds:schemaRef ds:uri="http://www.w3.org/XML/1998/namespace"/>
    <ds:schemaRef ds:uri="http://purl.org/dc/dcmitype/"/>
  </ds:schemaRefs>
</ds:datastoreItem>
</file>

<file path=customXml/itemProps3.xml><?xml version="1.0" encoding="utf-8"?>
<ds:datastoreItem xmlns:ds="http://schemas.openxmlformats.org/officeDocument/2006/customXml" ds:itemID="{D2BAE40F-4B14-4E0B-9265-745AD5E2D4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Median</Template>
  <TotalTime>0</TotalTime>
  <Words>939</Words>
  <Application>Microsoft Office PowerPoint</Application>
  <PresentationFormat>Widescreen</PresentationFormat>
  <Paragraphs>47</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Calibri</vt:lpstr>
      <vt:lpstr>Times New Roman</vt:lpstr>
      <vt:lpstr>Tw Cen MT</vt:lpstr>
      <vt:lpstr>Wingdings</vt:lpstr>
      <vt:lpstr>Wingdings 2</vt:lpstr>
      <vt:lpstr>Median</vt:lpstr>
      <vt:lpstr>    Managing Projects in the Workplace </vt:lpstr>
      <vt:lpstr>Project outline / description / scope based on project</vt:lpstr>
      <vt:lpstr>Stakeholder analysis</vt:lpstr>
      <vt:lpstr>Work breakdown structure</vt:lpstr>
      <vt:lpstr>Project success criteria</vt:lpstr>
      <vt:lpstr>Project deliverables</vt:lpstr>
      <vt:lpstr>Risk assessment</vt:lpstr>
      <vt:lpstr>Assumptions</vt:lpstr>
      <vt:lpstr>Challenges and limitations that would hinder the progress of project</vt:lpstr>
      <vt:lpstr>Question and Answers</vt:lpstr>
      <vt:lpstr>Question and Answers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2018-08-22T06:32:08Z</dcterms:created>
  <dcterms:modified xsi:type="dcterms:W3CDTF">2022-04-13T20:27:28Z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