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7" r:id="rId1"/>
  </p:sldMasterIdLst>
  <p:handoutMasterIdLst>
    <p:handoutMasterId r:id="rId10"/>
  </p:handoutMasterIdLst>
  <p:sldIdLst>
    <p:sldId id="256" r:id="rId2"/>
    <p:sldId id="257" r:id="rId3"/>
    <p:sldId id="260" r:id="rId4"/>
    <p:sldId id="261" r:id="rId5"/>
    <p:sldId id="262" r:id="rId6"/>
    <p:sldId id="263" r:id="rId7"/>
    <p:sldId id="264" r:id="rId8"/>
    <p:sldId id="265"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notesViewPr>
    <p:cSldViewPr snapToGrid="0">
      <p:cViewPr varScale="1">
        <p:scale>
          <a:sx n="55" d="100"/>
          <a:sy n="55" d="100"/>
        </p:scale>
        <p:origin x="288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7441231-BF84-4B5B-8784-6FAC29C2C74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8EBF8DE-8031-4615-A4F9-5E62479ED96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568F330-28A5-406F-82ED-7AD32B825AAB}" type="datetimeFigureOut">
              <a:rPr lang="en-GB" smtClean="0"/>
              <a:t>04/01/2018</a:t>
            </a:fld>
            <a:endParaRPr lang="en-GB"/>
          </a:p>
        </p:txBody>
      </p:sp>
      <p:sp>
        <p:nvSpPr>
          <p:cNvPr id="4" name="Footer Placeholder 3">
            <a:extLst>
              <a:ext uri="{FF2B5EF4-FFF2-40B4-BE49-F238E27FC236}">
                <a16:creationId xmlns:a16="http://schemas.microsoft.com/office/drawing/2014/main" id="{2122A93F-72F0-45B9-98F9-5A236C5F0A9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D236ED8B-D210-4B14-AD7E-4EC3C38E150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645D253-383C-4EEE-B2CB-5686D28B9543}" type="slidenum">
              <a:rPr lang="en-GB" smtClean="0"/>
              <a:t>‹#›</a:t>
            </a:fld>
            <a:endParaRPr lang="en-GB"/>
          </a:p>
        </p:txBody>
      </p:sp>
    </p:spTree>
    <p:extLst>
      <p:ext uri="{BB962C8B-B14F-4D97-AF65-F5344CB8AC3E}">
        <p14:creationId xmlns:p14="http://schemas.microsoft.com/office/powerpoint/2010/main" val="324492960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022F9F3-B7DE-4A33-960D-BC1EF3775B67}" type="datetimeFigureOut">
              <a:rPr lang="en-GB" smtClean="0"/>
              <a:t>04/01/2018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425040348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22F9F3-B7DE-4A33-960D-BC1EF3775B67}" type="datetimeFigureOut">
              <a:rPr lang="en-GB" smtClean="0"/>
              <a:t>04/01/2018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3367974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22F9F3-B7DE-4A33-960D-BC1EF3775B67}" type="datetimeFigureOut">
              <a:rPr lang="en-GB" smtClean="0"/>
              <a:t>04/01/2018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23085328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022F9F3-B7DE-4A33-960D-BC1EF3775B67}" type="datetimeFigureOut">
              <a:rPr lang="en-GB" smtClean="0"/>
              <a:t>04/01/2018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1196910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22F9F3-B7DE-4A33-960D-BC1EF3775B67}" type="datetimeFigureOut">
              <a:rPr lang="en-GB" smtClean="0"/>
              <a:t>04/01/2018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1334356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22F9F3-B7DE-4A33-960D-BC1EF3775B67}" type="datetimeFigureOut">
              <a:rPr lang="en-GB" smtClean="0"/>
              <a:t>04/01/2018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396905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22F9F3-B7DE-4A33-960D-BC1EF3775B67}" type="datetimeFigureOut">
              <a:rPr lang="en-GB" smtClean="0"/>
              <a:t>04/01/2018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132551208"/>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22F9F3-B7DE-4A33-960D-BC1EF3775B67}" type="datetimeFigureOut">
              <a:rPr lang="en-GB" smtClean="0"/>
              <a:t>04/01/2018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2448735110"/>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022F9F3-B7DE-4A33-960D-BC1EF3775B67}" type="datetimeFigureOut">
              <a:rPr lang="en-GB" smtClean="0"/>
              <a:t>04/01/2018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32568963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22F9F3-B7DE-4A33-960D-BC1EF3775B67}" type="datetimeFigureOut">
              <a:rPr lang="en-GB" smtClean="0"/>
              <a:t>04/01/2018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2067047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22F9F3-B7DE-4A33-960D-BC1EF3775B67}" type="datetimeFigureOut">
              <a:rPr lang="en-GB" smtClean="0"/>
              <a:t>04/01/2018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60E6AB-FE2D-46C5-8B9D-5420201F705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84936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22F9F3-B7DE-4A33-960D-BC1EF3775B67}" type="datetimeFigureOut">
              <a:rPr lang="en-GB" smtClean="0"/>
              <a:t>04/01/2018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39869698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22F9F3-B7DE-4A33-960D-BC1EF3775B67}" type="datetimeFigureOut">
              <a:rPr lang="en-GB" smtClean="0"/>
              <a:t>04/01/2018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60E6AB-FE2D-46C5-8B9D-5420201F705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862222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22F9F3-B7DE-4A33-960D-BC1EF3775B67}" type="datetimeFigureOut">
              <a:rPr lang="en-GB" smtClean="0"/>
              <a:t>04/01/2018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12085548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22F9F3-B7DE-4A33-960D-BC1EF3775B67}" type="datetimeFigureOut">
              <a:rPr lang="en-GB" smtClean="0"/>
              <a:t>04/01/2018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658184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22F9F3-B7DE-4A33-960D-BC1EF3775B67}" type="datetimeFigureOut">
              <a:rPr lang="en-GB" smtClean="0"/>
              <a:t>04/01/2018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60E6AB-FE2D-46C5-8B9D-5420201F7057}" type="slidenum">
              <a:rPr lang="en-GB" smtClean="0"/>
              <a:t>‹#›</a:t>
            </a:fld>
            <a:endParaRPr lang="en-GB"/>
          </a:p>
        </p:txBody>
      </p:sp>
    </p:spTree>
    <p:extLst>
      <p:ext uri="{BB962C8B-B14F-4D97-AF65-F5344CB8AC3E}">
        <p14:creationId xmlns:p14="http://schemas.microsoft.com/office/powerpoint/2010/main" val="4180943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022F9F3-B7DE-4A33-960D-BC1EF3775B67}" type="datetimeFigureOut">
              <a:rPr lang="en-GB" smtClean="0"/>
              <a:t>04/01/2018</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A60E6AB-FE2D-46C5-8B9D-5420201F7057}" type="slidenum">
              <a:rPr lang="en-GB" smtClean="0"/>
              <a:t>‹#›</a:t>
            </a:fld>
            <a:endParaRPr lang="en-GB"/>
          </a:p>
        </p:txBody>
      </p:sp>
    </p:spTree>
    <p:extLst>
      <p:ext uri="{BB962C8B-B14F-4D97-AF65-F5344CB8AC3E}">
        <p14:creationId xmlns:p14="http://schemas.microsoft.com/office/powerpoint/2010/main" val="4291075044"/>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 id="2147483819" r:id="rId12"/>
    <p:sldLayoutId id="2147483820" r:id="rId13"/>
    <p:sldLayoutId id="2147483821" r:id="rId14"/>
    <p:sldLayoutId id="2147483822" r:id="rId15"/>
    <p:sldLayoutId id="214748382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40.png"/><Relationship Id="rId18" Type="http://schemas.openxmlformats.org/officeDocument/2006/relationships/slide" Target="slide7.xml"/><Relationship Id="rId3" Type="http://schemas.openxmlformats.org/officeDocument/2006/relationships/slide" Target="slide2.xml"/><Relationship Id="rId7" Type="http://schemas.openxmlformats.org/officeDocument/2006/relationships/image" Target="../media/image20.png"/><Relationship Id="rId12" Type="http://schemas.openxmlformats.org/officeDocument/2006/relationships/slide" Target="slide5.xml"/><Relationship Id="rId17" Type="http://schemas.openxmlformats.org/officeDocument/2006/relationships/image" Target="../media/image6.png"/><Relationship Id="rId2" Type="http://schemas.openxmlformats.org/officeDocument/2006/relationships/image" Target="../media/image1.png"/><Relationship Id="rId16"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slide" Target="slide3.xml"/><Relationship Id="rId11" Type="http://schemas.openxmlformats.org/officeDocument/2006/relationships/image" Target="../media/image4.png"/><Relationship Id="rId5" Type="http://schemas.openxmlformats.org/officeDocument/2006/relationships/image" Target="../media/image2.png"/><Relationship Id="rId15" Type="http://schemas.openxmlformats.org/officeDocument/2006/relationships/slide" Target="slide6.xml"/><Relationship Id="rId10" Type="http://schemas.openxmlformats.org/officeDocument/2006/relationships/image" Target="../media/image3.png"/><Relationship Id="rId19" Type="http://schemas.openxmlformats.org/officeDocument/2006/relationships/image" Target="../media/image6.png"/><Relationship Id="rId4" Type="http://schemas.openxmlformats.org/officeDocument/2006/relationships/image" Target="../media/image10.png"/><Relationship Id="rId9" Type="http://schemas.openxmlformats.org/officeDocument/2006/relationships/slide" Target="slide4.xml"/><Relationship Id="rId1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0E293-BB81-4FD3-89F2-8DD89DE80CBC}"/>
              </a:ext>
            </a:extLst>
          </p:cNvPr>
          <p:cNvSpPr>
            <a:spLocks noGrp="1"/>
          </p:cNvSpPr>
          <p:nvPr>
            <p:ph type="ctrTitle"/>
          </p:nvPr>
        </p:nvSpPr>
        <p:spPr>
          <a:xfrm>
            <a:off x="623002" y="-92634"/>
            <a:ext cx="9925728" cy="1616634"/>
          </a:xfrm>
        </p:spPr>
        <p:txBody>
          <a:bodyPr>
            <a:normAutofit fontScale="90000"/>
          </a:bodyPr>
          <a:lstStyle/>
          <a:p>
            <a:r>
              <a:rPr lang="en-GB" sz="3600" b="1" dirty="0"/>
              <a:t>The hidden curriculum </a:t>
            </a:r>
            <a:r>
              <a:rPr lang="en-GB" sz="1600" dirty="0"/>
              <a:t>involves all the incidental lessons that students learn at school. It is sometimes called the ‘unofficial curriculum’ – and includes the lessons about behaviour, personal relationships, the use of power and authority, competition, sources of motivation and so on that students learn at school.</a:t>
            </a:r>
            <a:br>
              <a:rPr lang="en-GB" sz="1600" dirty="0"/>
            </a:br>
            <a:r>
              <a:rPr lang="en-GB" sz="1600" dirty="0"/>
              <a:t>These lessons can be either positive or negative in terms of promoting a sustainable future</a:t>
            </a:r>
            <a:r>
              <a:rPr lang="en-GB" sz="1000" dirty="0"/>
              <a:t>.(http://www.unesco.org/education/tlsf/mods/theme_a/popups/mod05t01s01.html)</a:t>
            </a:r>
            <a:br>
              <a:rPr lang="en-GB" dirty="0"/>
            </a:br>
            <a:endParaRPr lang="en-GB" sz="800" b="1" dirty="0"/>
          </a:p>
        </p:txBody>
      </p:sp>
      <mc:AlternateContent xmlns:mc="http://schemas.openxmlformats.org/markup-compatibility/2006" xmlns:pslz="http://schemas.microsoft.com/office/powerpoint/2016/slidezoom">
        <mc:Choice Requires="pslz">
          <p:graphicFrame>
            <p:nvGraphicFramePr>
              <p:cNvPr id="16" name="Slide Zoom 15">
                <a:extLst>
                  <a:ext uri="{FF2B5EF4-FFF2-40B4-BE49-F238E27FC236}">
                    <a16:creationId xmlns:a16="http://schemas.microsoft.com/office/drawing/2014/main" id="{C5696EC2-E5B8-4F89-B30B-192AF9B8D74C}"/>
                  </a:ext>
                </a:extLst>
              </p:cNvPr>
              <p:cNvGraphicFramePr>
                <a:graphicFrameLocks noChangeAspect="1"/>
              </p:cNvGraphicFramePr>
              <p:nvPr>
                <p:extLst>
                  <p:ext uri="{D42A27DB-BD31-4B8C-83A1-F6EECF244321}">
                    <p14:modId xmlns:p14="http://schemas.microsoft.com/office/powerpoint/2010/main" val="801053672"/>
                  </p:ext>
                </p:extLst>
              </p:nvPr>
            </p:nvGraphicFramePr>
            <p:xfrm>
              <a:off x="145628" y="1363898"/>
              <a:ext cx="4293704" cy="2415209"/>
            </p:xfrm>
            <a:graphic>
              <a:graphicData uri="http://schemas.microsoft.com/office/powerpoint/2016/slidezoom">
                <pslz:sldZm>
                  <pslz:sldZmObj sldId="257" cId="1636795395">
                    <pslz:zmPr id="{55D011E6-1AEE-4A48-82E6-50078ACE84EB}" returnToParent="0" transitionDur="1000">
                      <p166:blipFill xmlns:p166="http://schemas.microsoft.com/office/powerpoint/2016/6/main">
                        <a:blip r:embed="rId2"/>
                        <a:stretch>
                          <a:fillRect/>
                        </a:stretch>
                      </p166:blipFill>
                      <p166:spPr xmlns:p166="http://schemas.microsoft.com/office/powerpoint/2016/6/main">
                        <a:xfrm>
                          <a:off x="0" y="0"/>
                          <a:ext cx="4293704" cy="2415209"/>
                        </a:xfrm>
                        <a:prstGeom prst="rect">
                          <a:avLst/>
                        </a:prstGeom>
                        <a:ln w="3175">
                          <a:solidFill>
                            <a:schemeClr val="accent2"/>
                          </a:solidFill>
                        </a:ln>
                      </p166:spPr>
                    </pslz:zmPr>
                  </pslz:sldZmObj>
                </pslz:sldZm>
              </a:graphicData>
            </a:graphic>
          </p:graphicFrame>
        </mc:Choice>
        <mc:Fallback xmlns="">
          <p:pic>
            <p:nvPicPr>
              <p:cNvPr id="16" name="Slide Zoom 15">
                <a:hlinkClick r:id="rId3" action="ppaction://hlinksldjump"/>
                <a:extLst>
                  <a:ext uri="{FF2B5EF4-FFF2-40B4-BE49-F238E27FC236}">
                    <a16:creationId xmlns:a16="http://schemas.microsoft.com/office/drawing/2014/main" id="{C5696EC2-E5B8-4F89-B30B-192AF9B8D74C}"/>
                  </a:ext>
                </a:extLst>
              </p:cNvPr>
              <p:cNvPicPr>
                <a:picLocks noGrp="1" noRot="1" noChangeAspect="1" noMove="1" noResize="1" noEditPoints="1" noAdjustHandles="1" noChangeArrowheads="1" noChangeShapeType="1"/>
              </p:cNvPicPr>
              <p:nvPr/>
            </p:nvPicPr>
            <p:blipFill>
              <a:blip r:embed="rId4"/>
              <a:stretch>
                <a:fillRect/>
              </a:stretch>
            </p:blipFill>
            <p:spPr>
              <a:xfrm>
                <a:off x="145628" y="1363898"/>
                <a:ext cx="4293704" cy="2415209"/>
              </a:xfrm>
              <a:prstGeom prst="rect">
                <a:avLst/>
              </a:prstGeom>
              <a:ln w="3175">
                <a:solidFill>
                  <a:schemeClr val="accent2"/>
                </a:solidFill>
              </a:ln>
            </p:spPr>
          </p:pic>
        </mc:Fallback>
      </mc:AlternateContent>
      <mc:AlternateContent xmlns:mc="http://schemas.openxmlformats.org/markup-compatibility/2006" xmlns:pslz="http://schemas.microsoft.com/office/powerpoint/2016/slidezoom">
        <mc:Choice Requires="pslz">
          <p:graphicFrame>
            <p:nvGraphicFramePr>
              <p:cNvPr id="18" name="Slide Zoom 17">
                <a:extLst>
                  <a:ext uri="{FF2B5EF4-FFF2-40B4-BE49-F238E27FC236}">
                    <a16:creationId xmlns:a16="http://schemas.microsoft.com/office/drawing/2014/main" id="{8918A518-C53D-47C0-9578-5B61E9FEB078}"/>
                  </a:ext>
                </a:extLst>
              </p:cNvPr>
              <p:cNvGraphicFramePr>
                <a:graphicFrameLocks noChangeAspect="1"/>
              </p:cNvGraphicFramePr>
              <p:nvPr>
                <p:extLst>
                  <p:ext uri="{D42A27DB-BD31-4B8C-83A1-F6EECF244321}">
                    <p14:modId xmlns:p14="http://schemas.microsoft.com/office/powerpoint/2010/main" val="2887322847"/>
                  </p:ext>
                </p:extLst>
              </p:nvPr>
            </p:nvGraphicFramePr>
            <p:xfrm>
              <a:off x="3949148" y="1723893"/>
              <a:ext cx="4293704" cy="2415209"/>
            </p:xfrm>
            <a:graphic>
              <a:graphicData uri="http://schemas.microsoft.com/office/powerpoint/2016/slidezoom">
                <pslz:sldZm>
                  <pslz:sldZmObj sldId="260" cId="3649880853">
                    <pslz:zmPr id="{163DE475-98D1-412C-9980-55F193A31CF6}" returnToParent="0" transitionDur="1000">
                      <p166:blipFill xmlns:p166="http://schemas.microsoft.com/office/powerpoint/2016/6/main">
                        <a:blip r:embed="rId5"/>
                        <a:stretch>
                          <a:fillRect/>
                        </a:stretch>
                      </p166:blipFill>
                      <p166:spPr xmlns:p166="http://schemas.microsoft.com/office/powerpoint/2016/6/main">
                        <a:xfrm>
                          <a:off x="0" y="0"/>
                          <a:ext cx="4293704" cy="2415209"/>
                        </a:xfrm>
                        <a:prstGeom prst="rect">
                          <a:avLst/>
                        </a:prstGeom>
                        <a:ln w="3175">
                          <a:solidFill>
                            <a:schemeClr val="accent2"/>
                          </a:solidFill>
                        </a:ln>
                      </p166:spPr>
                    </pslz:zmPr>
                  </pslz:sldZmObj>
                </pslz:sldZm>
              </a:graphicData>
            </a:graphic>
          </p:graphicFrame>
        </mc:Choice>
        <mc:Fallback xmlns="">
          <p:pic>
            <p:nvPicPr>
              <p:cNvPr id="18" name="Slide Zoom 17">
                <a:hlinkClick r:id="rId6" action="ppaction://hlinksldjump"/>
                <a:extLst>
                  <a:ext uri="{FF2B5EF4-FFF2-40B4-BE49-F238E27FC236}">
                    <a16:creationId xmlns:a16="http://schemas.microsoft.com/office/drawing/2014/main" id="{8918A518-C53D-47C0-9578-5B61E9FEB078}"/>
                  </a:ext>
                </a:extLst>
              </p:cNvPr>
              <p:cNvPicPr>
                <a:picLocks noGrp="1" noRot="1" noChangeAspect="1" noMove="1" noResize="1" noEditPoints="1" noAdjustHandles="1" noChangeArrowheads="1" noChangeShapeType="1"/>
              </p:cNvPicPr>
              <p:nvPr/>
            </p:nvPicPr>
            <p:blipFill>
              <a:blip r:embed="rId7"/>
              <a:stretch>
                <a:fillRect/>
              </a:stretch>
            </p:blipFill>
            <p:spPr>
              <a:xfrm>
                <a:off x="3949148" y="1723893"/>
                <a:ext cx="4293704" cy="2415209"/>
              </a:xfrm>
              <a:prstGeom prst="rect">
                <a:avLst/>
              </a:prstGeom>
              <a:ln w="3175">
                <a:solidFill>
                  <a:schemeClr val="accent2"/>
                </a:solidFill>
              </a:ln>
            </p:spPr>
          </p:pic>
        </mc:Fallback>
      </mc:AlternateContent>
      <mc:AlternateContent xmlns:mc="http://schemas.openxmlformats.org/markup-compatibility/2006" xmlns:pslz="http://schemas.microsoft.com/office/powerpoint/2016/slidezoom">
        <mc:Choice Requires="pslz">
          <p:graphicFrame>
            <p:nvGraphicFramePr>
              <p:cNvPr id="20" name="Slide Zoom 19">
                <a:extLst>
                  <a:ext uri="{FF2B5EF4-FFF2-40B4-BE49-F238E27FC236}">
                    <a16:creationId xmlns:a16="http://schemas.microsoft.com/office/drawing/2014/main" id="{0A2F0EA5-ECD9-4FB9-9C9A-AA7326A8A462}"/>
                  </a:ext>
                </a:extLst>
              </p:cNvPr>
              <p:cNvGraphicFramePr>
                <a:graphicFrameLocks noChangeAspect="1"/>
              </p:cNvGraphicFramePr>
              <p:nvPr>
                <p:extLst>
                  <p:ext uri="{D42A27DB-BD31-4B8C-83A1-F6EECF244321}">
                    <p14:modId xmlns:p14="http://schemas.microsoft.com/office/powerpoint/2010/main" val="3250713354"/>
                  </p:ext>
                </p:extLst>
              </p:nvPr>
            </p:nvGraphicFramePr>
            <p:xfrm>
              <a:off x="7752670" y="1363898"/>
              <a:ext cx="4293704" cy="2415209"/>
            </p:xfrm>
            <a:graphic>
              <a:graphicData uri="http://schemas.microsoft.com/office/powerpoint/2016/slidezoom">
                <pslz:sldZm>
                  <pslz:sldZmObj sldId="261" cId="2050428655">
                    <pslz:zmPr id="{E3ADB53A-B5A1-44B1-B0C7-5428EA802EC4}" returnToParent="0" transitionDur="1000">
                      <p166:blipFill xmlns:p166="http://schemas.microsoft.com/office/powerpoint/2016/6/main">
                        <a:blip r:embed="rId8"/>
                        <a:stretch>
                          <a:fillRect/>
                        </a:stretch>
                      </p166:blipFill>
                      <p166:spPr xmlns:p166="http://schemas.microsoft.com/office/powerpoint/2016/6/main">
                        <a:xfrm>
                          <a:off x="0" y="0"/>
                          <a:ext cx="4293704" cy="2415209"/>
                        </a:xfrm>
                        <a:prstGeom prst="rect">
                          <a:avLst/>
                        </a:prstGeom>
                        <a:ln w="3175">
                          <a:solidFill>
                            <a:schemeClr val="accent2"/>
                          </a:solidFill>
                        </a:ln>
                      </p166:spPr>
                    </pslz:zmPr>
                  </pslz:sldZmObj>
                </pslz:sldZm>
              </a:graphicData>
            </a:graphic>
          </p:graphicFrame>
        </mc:Choice>
        <mc:Fallback xmlns="">
          <p:pic>
            <p:nvPicPr>
              <p:cNvPr id="20" name="Slide Zoom 19">
                <a:hlinkClick r:id="rId9" action="ppaction://hlinksldjump"/>
                <a:extLst>
                  <a:ext uri="{FF2B5EF4-FFF2-40B4-BE49-F238E27FC236}">
                    <a16:creationId xmlns:a16="http://schemas.microsoft.com/office/drawing/2014/main" id="{0A2F0EA5-ECD9-4FB9-9C9A-AA7326A8A462}"/>
                  </a:ext>
                </a:extLst>
              </p:cNvPr>
              <p:cNvPicPr>
                <a:picLocks noGrp="1" noRot="1" noChangeAspect="1" noMove="1" noResize="1" noEditPoints="1" noAdjustHandles="1" noChangeArrowheads="1" noChangeShapeType="1"/>
              </p:cNvPicPr>
              <p:nvPr/>
            </p:nvPicPr>
            <p:blipFill>
              <a:blip r:embed="rId10"/>
              <a:stretch>
                <a:fillRect/>
              </a:stretch>
            </p:blipFill>
            <p:spPr>
              <a:xfrm>
                <a:off x="7752670" y="1363898"/>
                <a:ext cx="4293704" cy="2415209"/>
              </a:xfrm>
              <a:prstGeom prst="rect">
                <a:avLst/>
              </a:prstGeom>
              <a:ln w="3175">
                <a:solidFill>
                  <a:schemeClr val="accent2"/>
                </a:solidFill>
              </a:ln>
            </p:spPr>
          </p:pic>
        </mc:Fallback>
      </mc:AlternateContent>
      <mc:AlternateContent xmlns:mc="http://schemas.openxmlformats.org/markup-compatibility/2006" xmlns:pslz="http://schemas.microsoft.com/office/powerpoint/2016/slidezoom">
        <mc:Choice Requires="pslz">
          <p:graphicFrame>
            <p:nvGraphicFramePr>
              <p:cNvPr id="22" name="Slide Zoom 21">
                <a:extLst>
                  <a:ext uri="{FF2B5EF4-FFF2-40B4-BE49-F238E27FC236}">
                    <a16:creationId xmlns:a16="http://schemas.microsoft.com/office/drawing/2014/main" id="{60A70BEE-45DA-47A3-9EDF-9B3EFA4419A1}"/>
                  </a:ext>
                </a:extLst>
              </p:cNvPr>
              <p:cNvGraphicFramePr>
                <a:graphicFrameLocks noChangeAspect="1"/>
              </p:cNvGraphicFramePr>
              <p:nvPr>
                <p:extLst>
                  <p:ext uri="{D42A27DB-BD31-4B8C-83A1-F6EECF244321}">
                    <p14:modId xmlns:p14="http://schemas.microsoft.com/office/powerpoint/2010/main" val="4214711688"/>
                  </p:ext>
                </p:extLst>
              </p:nvPr>
            </p:nvGraphicFramePr>
            <p:xfrm>
              <a:off x="145628" y="3387586"/>
              <a:ext cx="4293704" cy="2415209"/>
            </p:xfrm>
            <a:graphic>
              <a:graphicData uri="http://schemas.microsoft.com/office/powerpoint/2016/slidezoom">
                <pslz:sldZm>
                  <pslz:sldZmObj sldId="262" cId="1409376608">
                    <pslz:zmPr id="{DD42F76A-8812-4DCB-896C-E5399533D6CF}" returnToParent="0" transitionDur="1000">
                      <p166:blipFill xmlns:p166="http://schemas.microsoft.com/office/powerpoint/2016/6/main">
                        <a:blip r:embed="rId11"/>
                        <a:stretch>
                          <a:fillRect/>
                        </a:stretch>
                      </p166:blipFill>
                      <p166:spPr xmlns:p166="http://schemas.microsoft.com/office/powerpoint/2016/6/main">
                        <a:xfrm>
                          <a:off x="0" y="0"/>
                          <a:ext cx="4293704" cy="2415209"/>
                        </a:xfrm>
                        <a:prstGeom prst="rect">
                          <a:avLst/>
                        </a:prstGeom>
                        <a:ln w="3175">
                          <a:solidFill>
                            <a:schemeClr val="accent2"/>
                          </a:solidFill>
                        </a:ln>
                      </p166:spPr>
                    </pslz:zmPr>
                  </pslz:sldZmObj>
                </pslz:sldZm>
              </a:graphicData>
            </a:graphic>
          </p:graphicFrame>
        </mc:Choice>
        <mc:Fallback xmlns="">
          <p:pic>
            <p:nvPicPr>
              <p:cNvPr id="22" name="Slide Zoom 21">
                <a:hlinkClick r:id="rId12" action="ppaction://hlinksldjump"/>
                <a:extLst>
                  <a:ext uri="{FF2B5EF4-FFF2-40B4-BE49-F238E27FC236}">
                    <a16:creationId xmlns:a16="http://schemas.microsoft.com/office/drawing/2014/main" id="{60A70BEE-45DA-47A3-9EDF-9B3EFA4419A1}"/>
                  </a:ext>
                </a:extLst>
              </p:cNvPr>
              <p:cNvPicPr>
                <a:picLocks noGrp="1" noRot="1" noChangeAspect="1" noMove="1" noResize="1" noEditPoints="1" noAdjustHandles="1" noChangeArrowheads="1" noChangeShapeType="1"/>
              </p:cNvPicPr>
              <p:nvPr/>
            </p:nvPicPr>
            <p:blipFill>
              <a:blip r:embed="rId13"/>
              <a:stretch>
                <a:fillRect/>
              </a:stretch>
            </p:blipFill>
            <p:spPr>
              <a:xfrm>
                <a:off x="145628" y="3387586"/>
                <a:ext cx="4293704" cy="2415209"/>
              </a:xfrm>
              <a:prstGeom prst="rect">
                <a:avLst/>
              </a:prstGeom>
              <a:ln w="3175">
                <a:solidFill>
                  <a:schemeClr val="accent2"/>
                </a:solidFill>
              </a:ln>
            </p:spPr>
          </p:pic>
        </mc:Fallback>
      </mc:AlternateContent>
      <mc:AlternateContent xmlns:mc="http://schemas.openxmlformats.org/markup-compatibility/2006" xmlns:pslz="http://schemas.microsoft.com/office/powerpoint/2016/slidezoom">
        <mc:Choice Requires="pslz">
          <p:graphicFrame>
            <p:nvGraphicFramePr>
              <p:cNvPr id="24" name="Slide Zoom 23">
                <a:extLst>
                  <a:ext uri="{FF2B5EF4-FFF2-40B4-BE49-F238E27FC236}">
                    <a16:creationId xmlns:a16="http://schemas.microsoft.com/office/drawing/2014/main" id="{3C670948-7ADB-4DB5-A654-642DAA3E3063}"/>
                  </a:ext>
                </a:extLst>
              </p:cNvPr>
              <p:cNvGraphicFramePr>
                <a:graphicFrameLocks noChangeAspect="1"/>
              </p:cNvGraphicFramePr>
              <p:nvPr>
                <p:extLst>
                  <p:ext uri="{D42A27DB-BD31-4B8C-83A1-F6EECF244321}">
                    <p14:modId xmlns:p14="http://schemas.microsoft.com/office/powerpoint/2010/main" val="2807190947"/>
                  </p:ext>
                </p:extLst>
              </p:nvPr>
            </p:nvGraphicFramePr>
            <p:xfrm>
              <a:off x="3458965" y="4139102"/>
              <a:ext cx="4445441" cy="2500561"/>
            </p:xfrm>
            <a:graphic>
              <a:graphicData uri="http://schemas.microsoft.com/office/powerpoint/2016/slidezoom">
                <pslz:sldZm>
                  <pslz:sldZmObj sldId="263" cId="4055455692">
                    <pslz:zmPr id="{9C3702FB-2B95-49F3-A7DE-510DAB5FA4DC}" returnToParent="0" transitionDur="1000">
                      <p166:blipFill xmlns:p166="http://schemas.microsoft.com/office/powerpoint/2016/6/main">
                        <a:blip r:embed="rId14"/>
                        <a:stretch>
                          <a:fillRect/>
                        </a:stretch>
                      </p166:blipFill>
                      <p166:spPr xmlns:p166="http://schemas.microsoft.com/office/powerpoint/2016/6/main">
                        <a:xfrm>
                          <a:off x="0" y="0"/>
                          <a:ext cx="4445441" cy="2500561"/>
                        </a:xfrm>
                        <a:prstGeom prst="rect">
                          <a:avLst/>
                        </a:prstGeom>
                        <a:ln w="3175">
                          <a:solidFill>
                            <a:schemeClr val="accent2"/>
                          </a:solidFill>
                        </a:ln>
                      </p166:spPr>
                    </pslz:zmPr>
                  </pslz:sldZmObj>
                </pslz:sldZm>
              </a:graphicData>
            </a:graphic>
          </p:graphicFrame>
        </mc:Choice>
        <mc:Fallback xmlns="">
          <p:pic>
            <p:nvPicPr>
              <p:cNvPr id="24" name="Slide Zoom 23">
                <a:hlinkClick r:id="rId15" action="ppaction://hlinksldjump"/>
                <a:extLst>
                  <a:ext uri="{FF2B5EF4-FFF2-40B4-BE49-F238E27FC236}">
                    <a16:creationId xmlns:a16="http://schemas.microsoft.com/office/drawing/2014/main" id="{3C670948-7ADB-4DB5-A654-642DAA3E3063}"/>
                  </a:ext>
                </a:extLst>
              </p:cNvPr>
              <p:cNvPicPr>
                <a:picLocks noGrp="1" noRot="1" noChangeAspect="1" noMove="1" noResize="1" noEditPoints="1" noAdjustHandles="1" noChangeArrowheads="1" noChangeShapeType="1"/>
              </p:cNvPicPr>
              <p:nvPr/>
            </p:nvPicPr>
            <p:blipFill>
              <a:blip r:embed="rId16"/>
              <a:stretch>
                <a:fillRect/>
              </a:stretch>
            </p:blipFill>
            <p:spPr>
              <a:xfrm>
                <a:off x="3458965" y="4139102"/>
                <a:ext cx="4445441" cy="2500561"/>
              </a:xfrm>
              <a:prstGeom prst="rect">
                <a:avLst/>
              </a:prstGeom>
              <a:ln w="3175">
                <a:solidFill>
                  <a:schemeClr val="accent2"/>
                </a:solidFill>
              </a:ln>
            </p:spPr>
          </p:pic>
        </mc:Fallback>
      </mc:AlternateContent>
      <mc:AlternateContent xmlns:mc="http://schemas.openxmlformats.org/markup-compatibility/2006" xmlns:pslz="http://schemas.microsoft.com/office/powerpoint/2016/slidezoom">
        <mc:Choice Requires="pslz">
          <p:graphicFrame>
            <p:nvGraphicFramePr>
              <p:cNvPr id="26" name="Slide Zoom 25">
                <a:extLst>
                  <a:ext uri="{FF2B5EF4-FFF2-40B4-BE49-F238E27FC236}">
                    <a16:creationId xmlns:a16="http://schemas.microsoft.com/office/drawing/2014/main" id="{623BD3A1-1A80-4628-A1D5-2D1375D026B2}"/>
                  </a:ext>
                </a:extLst>
              </p:cNvPr>
              <p:cNvGraphicFramePr>
                <a:graphicFrameLocks noChangeAspect="1"/>
              </p:cNvGraphicFramePr>
              <p:nvPr>
                <p:extLst>
                  <p:ext uri="{D42A27DB-BD31-4B8C-83A1-F6EECF244321}">
                    <p14:modId xmlns:p14="http://schemas.microsoft.com/office/powerpoint/2010/main" val="2548618788"/>
                  </p:ext>
                </p:extLst>
              </p:nvPr>
            </p:nvGraphicFramePr>
            <p:xfrm>
              <a:off x="7676801" y="3779107"/>
              <a:ext cx="4445442" cy="2500561"/>
            </p:xfrm>
            <a:graphic>
              <a:graphicData uri="http://schemas.microsoft.com/office/powerpoint/2016/slidezoom">
                <pslz:sldZm>
                  <pslz:sldZmObj sldId="264" cId="4264265352">
                    <pslz:zmPr id="{5157C324-41A1-47DF-BCE5-8A0480921FD2}" returnToParent="0" transitionDur="1000">
                      <p166:blipFill xmlns:p166="http://schemas.microsoft.com/office/powerpoint/2016/6/main">
                        <a:blip r:embed="rId17"/>
                        <a:stretch>
                          <a:fillRect/>
                        </a:stretch>
                      </p166:blipFill>
                      <p166:spPr xmlns:p166="http://schemas.microsoft.com/office/powerpoint/2016/6/main">
                        <a:xfrm>
                          <a:off x="0" y="0"/>
                          <a:ext cx="4445442" cy="2500561"/>
                        </a:xfrm>
                        <a:prstGeom prst="rect">
                          <a:avLst/>
                        </a:prstGeom>
                        <a:ln w="3175">
                          <a:solidFill>
                            <a:schemeClr val="accent2"/>
                          </a:solidFill>
                        </a:ln>
                      </p166:spPr>
                    </pslz:zmPr>
                  </pslz:sldZmObj>
                </pslz:sldZm>
              </a:graphicData>
            </a:graphic>
          </p:graphicFrame>
        </mc:Choice>
        <mc:Fallback xmlns="">
          <p:pic>
            <p:nvPicPr>
              <p:cNvPr id="26" name="Slide Zoom 25">
                <a:hlinkClick r:id="rId18" action="ppaction://hlinksldjump"/>
                <a:extLst>
                  <a:ext uri="{FF2B5EF4-FFF2-40B4-BE49-F238E27FC236}">
                    <a16:creationId xmlns:a16="http://schemas.microsoft.com/office/drawing/2014/main" id="{623BD3A1-1A80-4628-A1D5-2D1375D026B2}"/>
                  </a:ext>
                </a:extLst>
              </p:cNvPr>
              <p:cNvPicPr>
                <a:picLocks noGrp="1" noRot="1" noChangeAspect="1" noMove="1" noResize="1" noEditPoints="1" noAdjustHandles="1" noChangeArrowheads="1" noChangeShapeType="1"/>
              </p:cNvPicPr>
              <p:nvPr/>
            </p:nvPicPr>
            <p:blipFill>
              <a:blip r:embed="rId19"/>
              <a:stretch>
                <a:fillRect/>
              </a:stretch>
            </p:blipFill>
            <p:spPr>
              <a:xfrm>
                <a:off x="7676801" y="3779107"/>
                <a:ext cx="4445442" cy="2500561"/>
              </a:xfrm>
              <a:prstGeom prst="rect">
                <a:avLst/>
              </a:prstGeom>
              <a:ln w="3175">
                <a:solidFill>
                  <a:schemeClr val="accent2"/>
                </a:solidFill>
              </a:ln>
            </p:spPr>
          </p:pic>
        </mc:Fallback>
      </mc:AlternateContent>
    </p:spTree>
    <p:extLst>
      <p:ext uri="{BB962C8B-B14F-4D97-AF65-F5344CB8AC3E}">
        <p14:creationId xmlns:p14="http://schemas.microsoft.com/office/powerpoint/2010/main" val="5082576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BDFA2-90BF-4161-A2C9-6596908F85AA}"/>
              </a:ext>
            </a:extLst>
          </p:cNvPr>
          <p:cNvSpPr>
            <a:spLocks noGrp="1"/>
          </p:cNvSpPr>
          <p:nvPr>
            <p:ph type="title"/>
          </p:nvPr>
        </p:nvSpPr>
        <p:spPr/>
        <p:txBody>
          <a:bodyPr/>
          <a:lstStyle/>
          <a:p>
            <a:r>
              <a:rPr lang="en-GB" dirty="0"/>
              <a:t>Eco-school</a:t>
            </a:r>
          </a:p>
        </p:txBody>
      </p:sp>
      <p:sp>
        <p:nvSpPr>
          <p:cNvPr id="3" name="Content Placeholder 2">
            <a:extLst>
              <a:ext uri="{FF2B5EF4-FFF2-40B4-BE49-F238E27FC236}">
                <a16:creationId xmlns:a16="http://schemas.microsoft.com/office/drawing/2014/main" id="{2DADA6E9-7283-4E87-8469-82F4C2832AF6}"/>
              </a:ext>
            </a:extLst>
          </p:cNvPr>
          <p:cNvSpPr>
            <a:spLocks noGrp="1"/>
          </p:cNvSpPr>
          <p:nvPr>
            <p:ph idx="1"/>
          </p:nvPr>
        </p:nvSpPr>
        <p:spPr/>
        <p:txBody>
          <a:bodyPr>
            <a:normAutofit fontScale="77500" lnSpcReduction="20000"/>
          </a:bodyPr>
          <a:lstStyle/>
          <a:p>
            <a:r>
              <a:rPr lang="en-GB" sz="3200" dirty="0"/>
              <a:t>Eco-school promotes awareness about our environment and improves our school creating savings like electricity bills –having solar panels in school changed school bill drastically , recycling is a school priority so children will do it at their homes as well. In most school now we have new water taps and they switch off after on their own. That prevents form children leaving tap constantly running-saves water. School build bird houses for birds. They are high so cats and other predators wont reach it. Gardening club is looking after birds and they plant around school and collect rubbish.</a:t>
            </a:r>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1636795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E9176-FC3D-4F2F-A7F6-5744155139F3}"/>
              </a:ext>
            </a:extLst>
          </p:cNvPr>
          <p:cNvSpPr>
            <a:spLocks noGrp="1"/>
          </p:cNvSpPr>
          <p:nvPr>
            <p:ph type="title"/>
          </p:nvPr>
        </p:nvSpPr>
        <p:spPr/>
        <p:txBody>
          <a:bodyPr/>
          <a:lstStyle/>
          <a:p>
            <a:r>
              <a:rPr lang="en-GB" dirty="0"/>
              <a:t>Classes for Parents</a:t>
            </a:r>
          </a:p>
        </p:txBody>
      </p:sp>
      <p:sp>
        <p:nvSpPr>
          <p:cNvPr id="3" name="Content Placeholder 2">
            <a:extLst>
              <a:ext uri="{FF2B5EF4-FFF2-40B4-BE49-F238E27FC236}">
                <a16:creationId xmlns:a16="http://schemas.microsoft.com/office/drawing/2014/main" id="{8240BE85-1E3D-4495-BD13-F9A0F94173BC}"/>
              </a:ext>
            </a:extLst>
          </p:cNvPr>
          <p:cNvSpPr>
            <a:spLocks noGrp="1"/>
          </p:cNvSpPr>
          <p:nvPr>
            <p:ph idx="1"/>
          </p:nvPr>
        </p:nvSpPr>
        <p:spPr/>
        <p:txBody>
          <a:bodyPr>
            <a:normAutofit fontScale="85000" lnSpcReduction="10000"/>
          </a:bodyPr>
          <a:lstStyle/>
          <a:p>
            <a:r>
              <a:rPr lang="en-GB" sz="3200" dirty="0"/>
              <a:t>School provides range of different classes for parents of pupils. From sewing classes, home work club, reading club, lean English for families with different home language, Welsh classes etc. Teachers and staff are always willing to help and put extra time for children who straggle and their parents. Many times parents can’t cope with their children's home work and their behaviour so our home work club will the strain of them so time after school will be more enjoyable.</a:t>
            </a:r>
          </a:p>
        </p:txBody>
      </p:sp>
    </p:spTree>
    <p:extLst>
      <p:ext uri="{BB962C8B-B14F-4D97-AF65-F5344CB8AC3E}">
        <p14:creationId xmlns:p14="http://schemas.microsoft.com/office/powerpoint/2010/main" val="36498808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7C50B-90CA-4713-8774-F518483B254C}"/>
              </a:ext>
            </a:extLst>
          </p:cNvPr>
          <p:cNvSpPr>
            <a:spLocks noGrp="1"/>
          </p:cNvSpPr>
          <p:nvPr>
            <p:ph type="title"/>
          </p:nvPr>
        </p:nvSpPr>
        <p:spPr/>
        <p:txBody>
          <a:bodyPr/>
          <a:lstStyle/>
          <a:p>
            <a:r>
              <a:rPr lang="en-GB" dirty="0"/>
              <a:t>Erasmus</a:t>
            </a:r>
          </a:p>
        </p:txBody>
      </p:sp>
      <p:sp>
        <p:nvSpPr>
          <p:cNvPr id="3" name="Content Placeholder 2">
            <a:extLst>
              <a:ext uri="{FF2B5EF4-FFF2-40B4-BE49-F238E27FC236}">
                <a16:creationId xmlns:a16="http://schemas.microsoft.com/office/drawing/2014/main" id="{725139D8-0D40-43BC-998C-9E38AB0EB80A}"/>
              </a:ext>
            </a:extLst>
          </p:cNvPr>
          <p:cNvSpPr>
            <a:spLocks noGrp="1"/>
          </p:cNvSpPr>
          <p:nvPr>
            <p:ph idx="1"/>
          </p:nvPr>
        </p:nvSpPr>
        <p:spPr/>
        <p:txBody>
          <a:bodyPr>
            <a:noAutofit/>
          </a:bodyPr>
          <a:lstStyle/>
          <a:p>
            <a:br>
              <a:rPr lang="en-GB" sz="3200" dirty="0"/>
            </a:br>
            <a:r>
              <a:rPr lang="en-GB" sz="3200" dirty="0"/>
              <a:t>The friends and memories last a lifetime. The Erasmus exchange program is one of the greatest culture and character building programs that you can have in your whole life. This directory is designed to help you explore your potential Erasmus destinations and be informed before you go.</a:t>
            </a:r>
          </a:p>
        </p:txBody>
      </p:sp>
    </p:spTree>
    <p:extLst>
      <p:ext uri="{BB962C8B-B14F-4D97-AF65-F5344CB8AC3E}">
        <p14:creationId xmlns:p14="http://schemas.microsoft.com/office/powerpoint/2010/main" val="2050428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D2545-E64B-4311-9E2C-A913EA898F55}"/>
              </a:ext>
            </a:extLst>
          </p:cNvPr>
          <p:cNvSpPr>
            <a:spLocks noGrp="1"/>
          </p:cNvSpPr>
          <p:nvPr>
            <p:ph type="title"/>
          </p:nvPr>
        </p:nvSpPr>
        <p:spPr/>
        <p:txBody>
          <a:bodyPr/>
          <a:lstStyle/>
          <a:p>
            <a:r>
              <a:rPr lang="en-GB" dirty="0"/>
              <a:t>Attendance </a:t>
            </a:r>
          </a:p>
        </p:txBody>
      </p:sp>
      <p:sp>
        <p:nvSpPr>
          <p:cNvPr id="3" name="Content Placeholder 2">
            <a:extLst>
              <a:ext uri="{FF2B5EF4-FFF2-40B4-BE49-F238E27FC236}">
                <a16:creationId xmlns:a16="http://schemas.microsoft.com/office/drawing/2014/main" id="{6E26E3CD-5D4D-4F71-B18B-106736C028D4}"/>
              </a:ext>
            </a:extLst>
          </p:cNvPr>
          <p:cNvSpPr>
            <a:spLocks noGrp="1"/>
          </p:cNvSpPr>
          <p:nvPr>
            <p:ph idx="1"/>
          </p:nvPr>
        </p:nvSpPr>
        <p:spPr/>
        <p:txBody>
          <a:bodyPr>
            <a:normAutofit fontScale="92500" lnSpcReduction="20000"/>
          </a:bodyPr>
          <a:lstStyle/>
          <a:p>
            <a:r>
              <a:rPr lang="en-GB" sz="3200" dirty="0"/>
              <a:t>Every week school has attendance cup with prizes for class with a highest attendance this week .Class will receive a cup and sweets for each child in a class. Area where school is deprived and especially in a rainy day children will say at home. According to Skinner rewarding children will model behaviour we would like to achieve. Children would like to be in school to receive sweets and a attendance cup on Friday.</a:t>
            </a:r>
          </a:p>
        </p:txBody>
      </p:sp>
    </p:spTree>
    <p:extLst>
      <p:ext uri="{BB962C8B-B14F-4D97-AF65-F5344CB8AC3E}">
        <p14:creationId xmlns:p14="http://schemas.microsoft.com/office/powerpoint/2010/main" val="1409376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4FD10-4EC6-4522-BA74-7E23C5188ECA}"/>
              </a:ext>
            </a:extLst>
          </p:cNvPr>
          <p:cNvSpPr>
            <a:spLocks noGrp="1"/>
          </p:cNvSpPr>
          <p:nvPr>
            <p:ph type="title"/>
          </p:nvPr>
        </p:nvSpPr>
        <p:spPr/>
        <p:txBody>
          <a:bodyPr/>
          <a:lstStyle/>
          <a:p>
            <a:r>
              <a:rPr lang="en-GB" dirty="0"/>
              <a:t>Interventions</a:t>
            </a:r>
          </a:p>
        </p:txBody>
      </p:sp>
      <p:sp>
        <p:nvSpPr>
          <p:cNvPr id="3" name="Content Placeholder 2">
            <a:extLst>
              <a:ext uri="{FF2B5EF4-FFF2-40B4-BE49-F238E27FC236}">
                <a16:creationId xmlns:a16="http://schemas.microsoft.com/office/drawing/2014/main" id="{7F5D5D20-540A-428F-B1CB-75738CAFB71F}"/>
              </a:ext>
            </a:extLst>
          </p:cNvPr>
          <p:cNvSpPr>
            <a:spLocks noGrp="1"/>
          </p:cNvSpPr>
          <p:nvPr>
            <p:ph idx="1"/>
          </p:nvPr>
        </p:nvSpPr>
        <p:spPr>
          <a:xfrm>
            <a:off x="505056" y="1270000"/>
            <a:ext cx="11009610" cy="5289826"/>
          </a:xfrm>
        </p:spPr>
        <p:txBody>
          <a:bodyPr>
            <a:noAutofit/>
          </a:bodyPr>
          <a:lstStyle/>
          <a:p>
            <a:r>
              <a:rPr lang="en-GB" sz="2800" dirty="0"/>
              <a:t>School receives Depravation Grant for pupils from poor backgrounds lots of children lack of basics like food, warmth, safety, parent child relationships. According to Maslow those children will not preform as well in school as they could if their needs were met.</a:t>
            </a:r>
          </a:p>
          <a:p>
            <a:r>
              <a:rPr lang="en-GB" sz="2800" dirty="0"/>
              <a:t>Provides financial support to help with the effects of poverty in area</a:t>
            </a:r>
          </a:p>
          <a:p>
            <a:r>
              <a:rPr lang="en-GB" sz="2800" dirty="0"/>
              <a:t>School uses a grant to employ extra teacher and two teaching assistants. Their role is to take out of class groups of pupils who need extra support with their mats or English .Interventions groups take place during lessons so in a small group will be easier to help child and track his progress.</a:t>
            </a:r>
          </a:p>
          <a:p>
            <a:r>
              <a:rPr lang="en-GB" sz="2800" dirty="0"/>
              <a:t>Reading is important part of helping children in groups. Some of the children struggle with their reading and there is none at home to help.</a:t>
            </a:r>
          </a:p>
        </p:txBody>
      </p:sp>
    </p:spTree>
    <p:extLst>
      <p:ext uri="{BB962C8B-B14F-4D97-AF65-F5344CB8AC3E}">
        <p14:creationId xmlns:p14="http://schemas.microsoft.com/office/powerpoint/2010/main" val="40554556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4FD10-4EC6-4522-BA74-7E23C5188ECA}"/>
              </a:ext>
            </a:extLst>
          </p:cNvPr>
          <p:cNvSpPr>
            <a:spLocks noGrp="1"/>
          </p:cNvSpPr>
          <p:nvPr>
            <p:ph type="title"/>
          </p:nvPr>
        </p:nvSpPr>
        <p:spPr/>
        <p:txBody>
          <a:bodyPr/>
          <a:lstStyle/>
          <a:p>
            <a:r>
              <a:rPr lang="en-GB" dirty="0"/>
              <a:t>Interventions</a:t>
            </a:r>
          </a:p>
        </p:txBody>
      </p:sp>
      <p:sp>
        <p:nvSpPr>
          <p:cNvPr id="3" name="Content Placeholder 2">
            <a:extLst>
              <a:ext uri="{FF2B5EF4-FFF2-40B4-BE49-F238E27FC236}">
                <a16:creationId xmlns:a16="http://schemas.microsoft.com/office/drawing/2014/main" id="{7F5D5D20-540A-428F-B1CB-75738CAFB71F}"/>
              </a:ext>
            </a:extLst>
          </p:cNvPr>
          <p:cNvSpPr>
            <a:spLocks noGrp="1"/>
          </p:cNvSpPr>
          <p:nvPr>
            <p:ph idx="1"/>
          </p:nvPr>
        </p:nvSpPr>
        <p:spPr>
          <a:xfrm>
            <a:off x="505056" y="1270000"/>
            <a:ext cx="11009610" cy="5289826"/>
          </a:xfrm>
        </p:spPr>
        <p:txBody>
          <a:bodyPr>
            <a:noAutofit/>
          </a:bodyPr>
          <a:lstStyle/>
          <a:p>
            <a:r>
              <a:rPr lang="en-GB" sz="3200" dirty="0"/>
              <a:t>As well as </a:t>
            </a:r>
          </a:p>
          <a:p>
            <a:r>
              <a:rPr lang="en-GB" sz="3200" dirty="0"/>
              <a:t>Uniform</a:t>
            </a:r>
          </a:p>
          <a:p>
            <a:r>
              <a:rPr lang="en-GB" sz="3200" dirty="0"/>
              <a:t>Religious believes</a:t>
            </a:r>
          </a:p>
          <a:p>
            <a:r>
              <a:rPr lang="en-GB" sz="3200" dirty="0"/>
              <a:t>Gender</a:t>
            </a:r>
          </a:p>
          <a:p>
            <a:r>
              <a:rPr lang="en-GB" sz="3200" dirty="0"/>
              <a:t>Values</a:t>
            </a:r>
          </a:p>
          <a:p>
            <a:r>
              <a:rPr lang="en-GB" sz="3200" dirty="0"/>
              <a:t>Hard work </a:t>
            </a:r>
          </a:p>
          <a:p>
            <a:r>
              <a:rPr lang="en-GB" sz="3200" dirty="0"/>
              <a:t>School rules</a:t>
            </a:r>
          </a:p>
          <a:p>
            <a:endParaRPr lang="en-GB" sz="2800" dirty="0"/>
          </a:p>
        </p:txBody>
      </p:sp>
    </p:spTree>
    <p:extLst>
      <p:ext uri="{BB962C8B-B14F-4D97-AF65-F5344CB8AC3E}">
        <p14:creationId xmlns:p14="http://schemas.microsoft.com/office/powerpoint/2010/main" val="4264265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3FDA4-1032-48B4-A7C2-4ABC597A4EF4}"/>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6B4EDC48-37AB-46D9-AC8F-EEC1E8FBE844}"/>
              </a:ext>
            </a:extLst>
          </p:cNvPr>
          <p:cNvSpPr>
            <a:spLocks noGrp="1"/>
          </p:cNvSpPr>
          <p:nvPr>
            <p:ph idx="1"/>
          </p:nvPr>
        </p:nvSpPr>
        <p:spPr/>
        <p:txBody>
          <a:bodyPr/>
          <a:lstStyle/>
          <a:p>
            <a:r>
              <a:rPr lang="en-GB" dirty="0"/>
              <a:t>School “A”</a:t>
            </a:r>
          </a:p>
          <a:p>
            <a:r>
              <a:rPr lang="en-GB" dirty="0"/>
              <a:t>http://www.unesco.org/education/tlsf/mods/theme_a/popups/mod05t01s01.html</a:t>
            </a:r>
          </a:p>
        </p:txBody>
      </p:sp>
    </p:spTree>
    <p:extLst>
      <p:ext uri="{BB962C8B-B14F-4D97-AF65-F5344CB8AC3E}">
        <p14:creationId xmlns:p14="http://schemas.microsoft.com/office/powerpoint/2010/main" val="324190362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263</TotalTime>
  <Words>515</Words>
  <Application>Microsoft Office PowerPoint</Application>
  <PresentationFormat>Widescreen</PresentationFormat>
  <Paragraphs>26</Paragraphs>
  <Slides>8</Slides>
  <Notes>0</Notes>
  <HiddenSlides>6</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Trebuchet MS</vt:lpstr>
      <vt:lpstr>Wingdings 3</vt:lpstr>
      <vt:lpstr>Facet</vt:lpstr>
      <vt:lpstr>The hidden curriculum involves all the incidental lessons that students learn at school. It is sometimes called the ‘unofficial curriculum’ – and includes the lessons about behaviour, personal relationships, the use of power and authority, competition, sources of motivation and so on that students learn at school. These lessons can be either positive or negative in terms of promoting a sustainable future.(http://www.unesco.org/education/tlsf/mods/theme_a/popups/mod05t01s01.html) </vt:lpstr>
      <vt:lpstr>Eco-school</vt:lpstr>
      <vt:lpstr>Classes for Parents</vt:lpstr>
      <vt:lpstr>Erasmus</vt:lpstr>
      <vt:lpstr>Attendance </vt:lpstr>
      <vt:lpstr>Interventions</vt:lpstr>
      <vt:lpstr>Interventions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Hidden Curriculum</dc:title>
  <dc:creator>Lukasz Perski</dc:creator>
  <cp:lastModifiedBy>Lukasz Perski</cp:lastModifiedBy>
  <cp:revision>16</cp:revision>
  <dcterms:created xsi:type="dcterms:W3CDTF">2017-12-06T16:55:02Z</dcterms:created>
  <dcterms:modified xsi:type="dcterms:W3CDTF">2018-01-04T10:22:46Z</dcterms:modified>
</cp:coreProperties>
</file>