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258" r:id="rId2"/>
    <p:sldId id="297" r:id="rId3"/>
    <p:sldId id="298" r:id="rId4"/>
    <p:sldId id="299" r:id="rId5"/>
    <p:sldId id="286" r:id="rId6"/>
    <p:sldId id="287" r:id="rId7"/>
    <p:sldId id="301" r:id="rId8"/>
    <p:sldId id="326" r:id="rId9"/>
    <p:sldId id="327" r:id="rId10"/>
    <p:sldId id="300" r:id="rId11"/>
    <p:sldId id="325" r:id="rId12"/>
    <p:sldId id="285" r:id="rId13"/>
    <p:sldId id="284" r:id="rId14"/>
    <p:sldId id="260" r:id="rId15"/>
    <p:sldId id="324" r:id="rId16"/>
    <p:sldId id="288" r:id="rId17"/>
    <p:sldId id="289" r:id="rId18"/>
    <p:sldId id="302" r:id="rId19"/>
    <p:sldId id="303" r:id="rId20"/>
    <p:sldId id="304" r:id="rId21"/>
    <p:sldId id="305" r:id="rId22"/>
    <p:sldId id="306" r:id="rId23"/>
    <p:sldId id="307" r:id="rId24"/>
    <p:sldId id="308" r:id="rId25"/>
    <p:sldId id="309" r:id="rId26"/>
    <p:sldId id="312" r:id="rId27"/>
    <p:sldId id="314" r:id="rId28"/>
    <p:sldId id="315" r:id="rId29"/>
    <p:sldId id="316" r:id="rId30"/>
    <p:sldId id="317" r:id="rId31"/>
    <p:sldId id="318" r:id="rId32"/>
    <p:sldId id="320" r:id="rId33"/>
    <p:sldId id="321" r:id="rId34"/>
    <p:sldId id="322" r:id="rId35"/>
    <p:sldId id="329" r:id="rId36"/>
    <p:sldId id="328" r:id="rId37"/>
    <p:sldId id="323"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9" d="100"/>
          <a:sy n="99" d="100"/>
        </p:scale>
        <p:origin x="-1112"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printerSettings" Target="printerSettings/printerSettings1.bin"/><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23ECEB-2B47-5247-ABC7-1762C1C3CE04}" type="datetimeFigureOut">
              <a:rPr lang="en-US" smtClean="0"/>
              <a:t>22/10/2017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1AAF5C-2388-5C4A-8D36-2297D3A07DDA}" type="slidenum">
              <a:rPr lang="en-US" smtClean="0"/>
              <a:t>‹#›</a:t>
            </a:fld>
            <a:endParaRPr lang="en-US"/>
          </a:p>
        </p:txBody>
      </p:sp>
    </p:spTree>
    <p:extLst>
      <p:ext uri="{BB962C8B-B14F-4D97-AF65-F5344CB8AC3E}">
        <p14:creationId xmlns:p14="http://schemas.microsoft.com/office/powerpoint/2010/main" val="288048679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And as you will see from our website, we care about developing creativity and innovation in our learners, it is all part of being enterprising and employable</a:t>
            </a:r>
            <a:endParaRPr lang="en-US" dirty="0"/>
          </a:p>
        </p:txBody>
      </p:sp>
      <p:sp>
        <p:nvSpPr>
          <p:cNvPr id="4" name="Slide Number Placeholder 3"/>
          <p:cNvSpPr>
            <a:spLocks noGrp="1"/>
          </p:cNvSpPr>
          <p:nvPr>
            <p:ph type="sldNum" sz="quarter" idx="10"/>
          </p:nvPr>
        </p:nvSpPr>
        <p:spPr/>
        <p:txBody>
          <a:bodyPr/>
          <a:lstStyle/>
          <a:p>
            <a:fld id="{F5F802DF-1887-7D49-BBBF-19858715BC5D}" type="slidenum">
              <a:rPr lang="en-US" smtClean="0"/>
              <a:t>5</a:t>
            </a:fld>
            <a:endParaRPr lang="en-US"/>
          </a:p>
        </p:txBody>
      </p:sp>
    </p:spTree>
    <p:extLst>
      <p:ext uri="{BB962C8B-B14F-4D97-AF65-F5344CB8AC3E}">
        <p14:creationId xmlns:p14="http://schemas.microsoft.com/office/powerpoint/2010/main" val="1107159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Pick a couple – </a:t>
            </a:r>
            <a:r>
              <a:rPr lang="en-US" dirty="0" err="1" smtClean="0"/>
              <a:t>emphasise</a:t>
            </a:r>
            <a:r>
              <a:rPr lang="en-US" dirty="0" smtClean="0"/>
              <a:t> that creativity, innovation and enterprise are at the core of the new proposals for Welsh Schools… through implementing the Donaldson Review ‘Successful Futures’.</a:t>
            </a:r>
            <a:endParaRPr lang="en-US" dirty="0"/>
          </a:p>
        </p:txBody>
      </p:sp>
      <p:sp>
        <p:nvSpPr>
          <p:cNvPr id="4" name="Slide Number Placeholder 3"/>
          <p:cNvSpPr>
            <a:spLocks noGrp="1"/>
          </p:cNvSpPr>
          <p:nvPr>
            <p:ph type="sldNum" sz="quarter" idx="10"/>
          </p:nvPr>
        </p:nvSpPr>
        <p:spPr/>
        <p:txBody>
          <a:bodyPr/>
          <a:lstStyle/>
          <a:p>
            <a:fld id="{F5F802DF-1887-7D49-BBBF-19858715BC5D}" type="slidenum">
              <a:rPr lang="en-US" smtClean="0"/>
              <a:t>6</a:t>
            </a:fld>
            <a:endParaRPr lang="en-US"/>
          </a:p>
        </p:txBody>
      </p:sp>
    </p:spTree>
    <p:extLst>
      <p:ext uri="{BB962C8B-B14F-4D97-AF65-F5344CB8AC3E}">
        <p14:creationId xmlns:p14="http://schemas.microsoft.com/office/powerpoint/2010/main" val="3581382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fld id="{14470E6B-8B6D-D440-B05D-1C5ACD954DDE}" type="slidenum">
              <a:rPr lang="en-US" sz="1200">
                <a:latin typeface="Times" charset="0"/>
                <a:ea typeface="ＭＳ Ｐゴシック" charset="0"/>
                <a:cs typeface="ＭＳ Ｐゴシック" charset="0"/>
              </a:rPr>
              <a:pPr/>
              <a:t>15</a:t>
            </a:fld>
            <a:endParaRPr lang="en-US" sz="1200">
              <a:latin typeface="Times" charset="0"/>
              <a:ea typeface="ＭＳ Ｐゴシック" charset="0"/>
              <a:cs typeface="ＭＳ Ｐゴシック" charset="0"/>
            </a:endParaRPr>
          </a:p>
        </p:txBody>
      </p:sp>
      <p:sp>
        <p:nvSpPr>
          <p:cNvPr id="50178" name="Rectangle 2"/>
          <p:cNvSpPr>
            <a:spLocks noGrp="1" noRot="1" noChangeAspect="1" noChangeArrowheads="1"/>
          </p:cNvSpPr>
          <p:nvPr>
            <p:ph type="sldImg"/>
          </p:nvPr>
        </p:nvSpPr>
        <p:spPr>
          <a:xfrm>
            <a:off x="1371600" y="1143000"/>
            <a:ext cx="4114800" cy="3086100"/>
          </a:xfrm>
          <a:solidFill>
            <a:srgbClr val="FFFFFF"/>
          </a:solidFill>
          <a:ln/>
        </p:spPr>
      </p:sp>
      <p:sp>
        <p:nvSpPr>
          <p:cNvPr id="5017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endParaRPr lang="en-US">
              <a:latin typeface="Arial" charset="0"/>
              <a:ea typeface="ＭＳ Ｐゴシック" charset="0"/>
              <a:cs typeface="Geneva" charset="0"/>
            </a:endParaRPr>
          </a:p>
        </p:txBody>
      </p:sp>
    </p:spTree>
    <p:extLst>
      <p:ext uri="{BB962C8B-B14F-4D97-AF65-F5344CB8AC3E}">
        <p14:creationId xmlns:p14="http://schemas.microsoft.com/office/powerpoint/2010/main" val="3058160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fld id="{F908BD6C-6619-DA46-8C7B-D41978F220D0}" type="slidenum">
              <a:rPr lang="en-US" sz="1200">
                <a:latin typeface="Times" charset="0"/>
              </a:rPr>
              <a:pPr/>
              <a:t>30</a:t>
            </a:fld>
            <a:endParaRPr lang="en-US" sz="1200">
              <a:latin typeface="Times" charset="0"/>
            </a:endParaRPr>
          </a:p>
        </p:txBody>
      </p:sp>
      <p:sp>
        <p:nvSpPr>
          <p:cNvPr id="86018" name="Rectangle 2"/>
          <p:cNvSpPr>
            <a:spLocks noGrp="1" noRot="1" noChangeAspect="1" noChangeArrowheads="1"/>
          </p:cNvSpPr>
          <p:nvPr>
            <p:ph type="sldImg"/>
          </p:nvPr>
        </p:nvSpPr>
        <p:spPr>
          <a:solidFill>
            <a:srgbClr val="FFFFFF"/>
          </a:solidFill>
          <a:ln/>
        </p:spPr>
      </p:sp>
      <p:sp>
        <p:nvSpPr>
          <p:cNvPr id="8601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spcBef>
                <a:spcPct val="0"/>
              </a:spcBef>
            </a:pPr>
            <a:endParaRPr lang="en-US">
              <a:latin typeface="Times" charset="0"/>
              <a:ea typeface="ＭＳ Ｐゴシック" charset="0"/>
              <a:cs typeface="Geneva"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fld id="{F908BD6C-6619-DA46-8C7B-D41978F220D0}" type="slidenum">
              <a:rPr lang="en-US" sz="1200">
                <a:latin typeface="Times" charset="0"/>
              </a:rPr>
              <a:pPr/>
              <a:t>31</a:t>
            </a:fld>
            <a:endParaRPr lang="en-US" sz="1200">
              <a:latin typeface="Times" charset="0"/>
            </a:endParaRPr>
          </a:p>
        </p:txBody>
      </p:sp>
      <p:sp>
        <p:nvSpPr>
          <p:cNvPr id="86018" name="Rectangle 2"/>
          <p:cNvSpPr>
            <a:spLocks noGrp="1" noRot="1" noChangeAspect="1" noChangeArrowheads="1"/>
          </p:cNvSpPr>
          <p:nvPr>
            <p:ph type="sldImg"/>
          </p:nvPr>
        </p:nvSpPr>
        <p:spPr>
          <a:solidFill>
            <a:srgbClr val="FFFFFF"/>
          </a:solidFill>
          <a:ln/>
        </p:spPr>
      </p:sp>
      <p:sp>
        <p:nvSpPr>
          <p:cNvPr id="86019"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spcBef>
                <a:spcPct val="0"/>
              </a:spcBef>
            </a:pPr>
            <a:endParaRPr lang="en-US">
              <a:latin typeface="Times" charset="0"/>
              <a:ea typeface="ＭＳ Ｐゴシック" charset="0"/>
              <a:cs typeface="Genev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Rot="1" noChangeAspect="1" noChangeArrowheads="1" noTextEdit="1"/>
          </p:cNvSpPr>
          <p:nvPr>
            <p:ph type="sldImg"/>
          </p:nvPr>
        </p:nvSpPr>
        <p:spPr>
          <a:ln/>
        </p:spPr>
      </p:sp>
      <p:sp>
        <p:nvSpPr>
          <p:cNvPr id="19458" name="Rectangle 3"/>
          <p:cNvSpPr>
            <a:spLocks noGrp="1" noChangeArrowheads="1"/>
          </p:cNvSpPr>
          <p:nvPr>
            <p:ph type="body" idx="1"/>
          </p:nvPr>
        </p:nvSpPr>
        <p:spPr>
          <a:noFill/>
          <a:ln/>
        </p:spPr>
        <p:txBody>
          <a:bodyPr/>
          <a:lstStyle/>
          <a:p>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3533176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3401491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657116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311A8E3-409E-E947-B473-DA7A2EFC0E46}" type="datetimeFigureOut">
              <a:rPr lang="en-US" smtClean="0"/>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92048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311A8E3-409E-E947-B473-DA7A2EFC0E46}" type="datetimeFigureOut">
              <a:rPr lang="en-US" smtClean="0"/>
              <a:t>22/10/2017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61954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311A8E3-409E-E947-B473-DA7A2EFC0E46}" type="datetimeFigureOut">
              <a:rPr lang="en-US" smtClean="0"/>
              <a:t>22/10/2017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153098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11A8E3-409E-E947-B473-DA7A2EFC0E46}" type="datetimeFigureOut">
              <a:rPr lang="en-US" smtClean="0"/>
              <a:t>22/10/2017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1474129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311A8E3-409E-E947-B473-DA7A2EFC0E46}" type="datetimeFigureOut">
              <a:rPr lang="en-US" smtClean="0"/>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46494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311A8E3-409E-E947-B473-DA7A2EFC0E46}" type="datetimeFigureOut">
              <a:rPr lang="en-US" smtClean="0"/>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1627244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2719281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311A8E3-409E-E947-B473-DA7A2EFC0E46}" type="datetimeFigureOut">
              <a:rPr lang="en-US" smtClean="0"/>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489EC8-90AB-824D-9894-C5321ABECA81}" type="slidenum">
              <a:rPr lang="en-US" smtClean="0"/>
              <a:t>‹#›</a:t>
            </a:fld>
            <a:endParaRPr lang="en-US"/>
          </a:p>
        </p:txBody>
      </p:sp>
    </p:spTree>
    <p:extLst>
      <p:ext uri="{BB962C8B-B14F-4D97-AF65-F5344CB8AC3E}">
        <p14:creationId xmlns:p14="http://schemas.microsoft.com/office/powerpoint/2010/main" val="3687571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11A8E3-409E-E947-B473-DA7A2EFC0E46}" type="datetimeFigureOut">
              <a:rPr lang="en-US" smtClean="0"/>
              <a:t>22/10/2017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489EC8-90AB-824D-9894-C5321ABECA81}" type="slidenum">
              <a:rPr lang="en-US" smtClean="0"/>
              <a:t>‹#›</a:t>
            </a:fld>
            <a:endParaRPr lang="en-US"/>
          </a:p>
        </p:txBody>
      </p:sp>
    </p:spTree>
    <p:extLst>
      <p:ext uri="{BB962C8B-B14F-4D97-AF65-F5344CB8AC3E}">
        <p14:creationId xmlns:p14="http://schemas.microsoft.com/office/powerpoint/2010/main" val="1542369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jpe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jpg"/><Relationship Id="rId3"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0.jpeg"/><Relationship Id="rId3" Type="http://schemas.openxmlformats.org/officeDocument/2006/relationships/image" Target="../media/image2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2.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3.png"/><Relationship Id="rId3"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png"/><Relationship Id="rId5" Type="http://schemas.openxmlformats.org/officeDocument/2006/relationships/image" Target="../media/image26.pn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g"/><Relationship Id="rId4" Type="http://schemas.openxmlformats.org/officeDocument/2006/relationships/image" Target="../media/image28.jpg"/><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4" Type="http://schemas.openxmlformats.org/officeDocument/2006/relationships/image" Target="../media/image30.jpe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png"/><Relationship Id="rId5" Type="http://schemas.openxmlformats.org/officeDocument/2006/relationships/image" Target="../media/image32.png"/><Relationship Id="rId6" Type="http://schemas.openxmlformats.org/officeDocument/2006/relationships/image" Target="../media/image33.jpeg"/><Relationship Id="rId7" Type="http://schemas.openxmlformats.org/officeDocument/2006/relationships/image" Target="../media/image34.pn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 Id="rId3"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png"/><Relationship Id="rId5" Type="http://schemas.openxmlformats.org/officeDocument/2006/relationships/image" Target="../media/image32.png"/><Relationship Id="rId6" Type="http://schemas.openxmlformats.org/officeDocument/2006/relationships/image" Target="../media/image38.jpeg"/><Relationship Id="rId7" Type="http://schemas.openxmlformats.org/officeDocument/2006/relationships/image" Target="../media/image39.png"/><Relationship Id="rId8" Type="http://schemas.openxmlformats.org/officeDocument/2006/relationships/image" Target="../media/image40.png"/><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4" Type="http://schemas.openxmlformats.org/officeDocument/2006/relationships/image" Target="../media/image42.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4" Type="http://schemas.openxmlformats.org/officeDocument/2006/relationships/image" Target="../media/image42.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png"/><Relationship Id="rId5" Type="http://schemas.openxmlformats.org/officeDocument/2006/relationships/image" Target="../media/image44.pn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png"/><Relationship Id="rId5" Type="http://schemas.openxmlformats.org/officeDocument/2006/relationships/image" Target="../media/image45.emf"/><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jpeg"/><Relationship Id="rId3" Type="http://schemas.openxmlformats.org/officeDocument/2006/relationships/image" Target="../media/image47.jpeg"/></Relationships>
</file>

<file path=ppt/slides/_rels/slide36.xml.rels><?xml version="1.0" encoding="UTF-8" standalone="yes"?>
<Relationships xmlns="http://schemas.openxmlformats.org/package/2006/relationships"><Relationship Id="rId3" Type="http://schemas.openxmlformats.org/officeDocument/2006/relationships/image" Target="../media/image49.jpeg"/><Relationship Id="rId4" Type="http://schemas.openxmlformats.org/officeDocument/2006/relationships/image" Target="../media/image50.png"/><Relationship Id="rId1" Type="http://schemas.openxmlformats.org/officeDocument/2006/relationships/slideLayout" Target="../slideLayouts/slideLayout2.xml"/><Relationship Id="rId2" Type="http://schemas.openxmlformats.org/officeDocument/2006/relationships/image" Target="../media/image48.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038460"/>
            <a:ext cx="6400800" cy="3406193"/>
          </a:xfrm>
        </p:spPr>
        <p:txBody>
          <a:bodyPr>
            <a:normAutofit/>
          </a:bodyPr>
          <a:lstStyle/>
          <a:p>
            <a:r>
              <a:rPr lang="en-GB" dirty="0" err="1"/>
              <a:t>Mindset</a:t>
            </a:r>
            <a:r>
              <a:rPr lang="en-GB" dirty="0"/>
              <a:t> and Neuroscience </a:t>
            </a:r>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4" name="Picture 3" descr="C:\Users\edu-cu\Pictures\-YOFybBU_400x400.jpg"/>
          <p:cNvPicPr/>
          <p:nvPr/>
        </p:nvPicPr>
        <p:blipFill>
          <a:blip r:embed="rId3"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
        <p:nvSpPr>
          <p:cNvPr id="5" name="Subtitle 2"/>
          <p:cNvSpPr txBox="1">
            <a:spLocks/>
          </p:cNvSpPr>
          <p:nvPr/>
        </p:nvSpPr>
        <p:spPr>
          <a:xfrm>
            <a:off x="1371600" y="3012128"/>
            <a:ext cx="6400800" cy="3406193"/>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Developing insight and self efficacy for opportunity /idea generation; redefining problems; convergent and divergent thinking – strategies and enhancements</a:t>
            </a:r>
            <a:endParaRPr lang="en-US" dirty="0"/>
          </a:p>
        </p:txBody>
      </p:sp>
      <p:sp>
        <p:nvSpPr>
          <p:cNvPr id="7" name="TextBox 6"/>
          <p:cNvSpPr txBox="1"/>
          <p:nvPr/>
        </p:nvSpPr>
        <p:spPr>
          <a:xfrm>
            <a:off x="261310" y="5934670"/>
            <a:ext cx="5325607" cy="1200329"/>
          </a:xfrm>
          <a:prstGeom prst="rect">
            <a:avLst/>
          </a:prstGeom>
          <a:noFill/>
        </p:spPr>
        <p:txBody>
          <a:bodyPr wrap="square" rtlCol="0">
            <a:spAutoFit/>
          </a:bodyPr>
          <a:lstStyle/>
          <a:p>
            <a:r>
              <a:rPr lang="en-GB" dirty="0"/>
              <a:t>WM 1-3pm AP </a:t>
            </a:r>
            <a:r>
              <a:rPr lang="en-GB" dirty="0" smtClean="0"/>
              <a:t>CJ1</a:t>
            </a:r>
          </a:p>
          <a:p>
            <a:r>
              <a:rPr lang="en-GB" dirty="0"/>
              <a:t>EM 3-5pm AP HG5</a:t>
            </a:r>
          </a:p>
          <a:p>
            <a:r>
              <a:rPr lang="en-GB" dirty="0" smtClean="0"/>
              <a:t> </a:t>
            </a:r>
            <a:endParaRPr lang="en-GB" dirty="0"/>
          </a:p>
          <a:p>
            <a:endParaRPr lang="en-US" dirty="0"/>
          </a:p>
        </p:txBody>
      </p:sp>
    </p:spTree>
    <p:extLst>
      <p:ext uri="{BB962C8B-B14F-4D97-AF65-F5344CB8AC3E}">
        <p14:creationId xmlns:p14="http://schemas.microsoft.com/office/powerpoint/2010/main" val="248196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Box 8"/>
          <p:cNvSpPr txBox="1">
            <a:spLocks noChangeArrowheads="1"/>
          </p:cNvSpPr>
          <p:nvPr/>
        </p:nvSpPr>
        <p:spPr bwMode="auto">
          <a:xfrm>
            <a:off x="457201" y="1245910"/>
            <a:ext cx="8291689"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sz="2800" dirty="0" smtClean="0">
                <a:solidFill>
                  <a:srgbClr val="7F7F7F"/>
                </a:solidFill>
              </a:rPr>
              <a:t>Britain </a:t>
            </a:r>
            <a:r>
              <a:rPr lang="en-US" sz="2800" dirty="0">
                <a:solidFill>
                  <a:srgbClr val="7F7F7F"/>
                </a:solidFill>
              </a:rPr>
              <a:t>must start preparing now to deal with the coming </a:t>
            </a:r>
            <a:r>
              <a:rPr lang="en-US" sz="2800" dirty="0" smtClean="0">
                <a:solidFill>
                  <a:srgbClr val="7F7F7F"/>
                </a:solidFill>
              </a:rPr>
              <a:t>changes… </a:t>
            </a:r>
            <a:r>
              <a:rPr lang="en-US" sz="2800" dirty="0" smtClean="0">
                <a:solidFill>
                  <a:srgbClr val="FF0000"/>
                </a:solidFill>
              </a:rPr>
              <a:t>the </a:t>
            </a:r>
            <a:r>
              <a:rPr lang="en-US" sz="2800" dirty="0">
                <a:solidFill>
                  <a:srgbClr val="FF0000"/>
                </a:solidFill>
              </a:rPr>
              <a:t>skills employers most want from staff are digital know-how, management, creativity, entrepreneurship and problem-solving </a:t>
            </a:r>
            <a:r>
              <a:rPr lang="en-US" sz="2800" dirty="0">
                <a:solidFill>
                  <a:srgbClr val="0D0D0D"/>
                </a:solidFill>
              </a:rPr>
              <a:t>– </a:t>
            </a:r>
            <a:r>
              <a:rPr lang="en-US" sz="2800" dirty="0">
                <a:solidFill>
                  <a:srgbClr val="7F7F7F"/>
                </a:solidFill>
              </a:rPr>
              <a:t>all abilities unlikely to be replaced by developments in </a:t>
            </a:r>
            <a:r>
              <a:rPr lang="en-US" sz="2800" dirty="0" smtClean="0">
                <a:solidFill>
                  <a:srgbClr val="7F7F7F"/>
                </a:solidFill>
              </a:rPr>
              <a:t>technology… </a:t>
            </a:r>
            <a:r>
              <a:rPr lang="en-US" sz="2800" dirty="0" smtClean="0">
                <a:solidFill>
                  <a:srgbClr val="FF0000"/>
                </a:solidFill>
              </a:rPr>
              <a:t>(place) a </a:t>
            </a:r>
            <a:r>
              <a:rPr lang="en-US" sz="2800" dirty="0">
                <a:solidFill>
                  <a:srgbClr val="FF0000"/>
                </a:solidFill>
              </a:rPr>
              <a:t>premium on workers’ ability to adapt to new challenges</a:t>
            </a:r>
            <a:endParaRPr lang="en-US" sz="2800" dirty="0" smtClean="0">
              <a:solidFill>
                <a:srgbClr val="FF0000"/>
              </a:solidFill>
            </a:endParaRPr>
          </a:p>
          <a:p>
            <a:endParaRPr lang="en-GB" sz="1600" dirty="0" smtClean="0">
              <a:solidFill>
                <a:srgbClr val="FF0000"/>
              </a:solidFill>
              <a:cs typeface="Arial" charset="0"/>
            </a:endParaRPr>
          </a:p>
          <a:p>
            <a:r>
              <a:rPr lang="en-US" sz="1600" i="1" dirty="0">
                <a:solidFill>
                  <a:srgbClr val="7F7F7F"/>
                </a:solidFill>
              </a:rPr>
              <a:t>Angus Knowles-Cutler, London senior partner at </a:t>
            </a:r>
            <a:r>
              <a:rPr lang="en-US" sz="1600" i="1" dirty="0" smtClean="0">
                <a:solidFill>
                  <a:srgbClr val="7F7F7F"/>
                </a:solidFill>
              </a:rPr>
              <a:t>Deloitte </a:t>
            </a:r>
            <a:r>
              <a:rPr lang="en-US" sz="1600" i="1" dirty="0" smtClean="0">
                <a:solidFill>
                  <a:srgbClr val="7F7F7F"/>
                </a:solidFill>
                <a:cs typeface="Arial" charset="0"/>
              </a:rPr>
              <a:t>- Following research project with Oxford University’s </a:t>
            </a:r>
            <a:r>
              <a:rPr lang="en-US" sz="1600" i="1" dirty="0">
                <a:solidFill>
                  <a:srgbClr val="7F7F7F"/>
                </a:solidFill>
              </a:rPr>
              <a:t>Carl </a:t>
            </a:r>
            <a:r>
              <a:rPr lang="en-US" sz="1600" i="1" dirty="0" err="1">
                <a:solidFill>
                  <a:srgbClr val="7F7F7F"/>
                </a:solidFill>
              </a:rPr>
              <a:t>Benedikt</a:t>
            </a:r>
            <a:r>
              <a:rPr lang="en-US" sz="1600" i="1" dirty="0">
                <a:solidFill>
                  <a:srgbClr val="7F7F7F"/>
                </a:solidFill>
              </a:rPr>
              <a:t> </a:t>
            </a:r>
            <a:r>
              <a:rPr lang="en-US" sz="1600" i="1" dirty="0" smtClean="0">
                <a:solidFill>
                  <a:srgbClr val="7F7F7F"/>
                </a:solidFill>
              </a:rPr>
              <a:t>Frey and Michael Osborne</a:t>
            </a:r>
          </a:p>
          <a:p>
            <a:endParaRPr lang="en-US" sz="1600" i="1" dirty="0">
              <a:solidFill>
                <a:srgbClr val="7F7F7F"/>
              </a:solidFill>
              <a:cs typeface="Arial" charset="0"/>
            </a:endParaRPr>
          </a:p>
          <a:p>
            <a:r>
              <a:rPr lang="en-US" sz="1600" i="1" dirty="0">
                <a:solidFill>
                  <a:srgbClr val="7F7F7F"/>
                </a:solidFill>
                <a:cs typeface="Arial" charset="0"/>
              </a:rPr>
              <a:t>(http://</a:t>
            </a:r>
            <a:r>
              <a:rPr lang="en-US" sz="1600" i="1" dirty="0" err="1">
                <a:solidFill>
                  <a:srgbClr val="7F7F7F"/>
                </a:solidFill>
                <a:cs typeface="Arial" charset="0"/>
              </a:rPr>
              <a:t>www.deloitte.com</a:t>
            </a:r>
            <a:r>
              <a:rPr lang="en-US" sz="1600" i="1" dirty="0">
                <a:solidFill>
                  <a:srgbClr val="7F7F7F"/>
                </a:solidFill>
                <a:cs typeface="Arial" charset="0"/>
              </a:rPr>
              <a:t>/view/</a:t>
            </a:r>
            <a:r>
              <a:rPr lang="en-US" sz="1600" i="1" dirty="0" err="1">
                <a:solidFill>
                  <a:srgbClr val="7F7F7F"/>
                </a:solidFill>
                <a:cs typeface="Arial" charset="0"/>
              </a:rPr>
              <a:t>en_GB</a:t>
            </a:r>
            <a:r>
              <a:rPr lang="en-US" sz="1600" i="1" dirty="0">
                <a:solidFill>
                  <a:srgbClr val="7F7F7F"/>
                </a:solidFill>
                <a:cs typeface="Arial" charset="0"/>
              </a:rPr>
              <a:t>/</a:t>
            </a:r>
            <a:r>
              <a:rPr lang="en-US" sz="1600" i="1" dirty="0" err="1">
                <a:solidFill>
                  <a:srgbClr val="7F7F7F"/>
                </a:solidFill>
                <a:cs typeface="Arial" charset="0"/>
              </a:rPr>
              <a:t>uk</a:t>
            </a:r>
            <a:r>
              <a:rPr lang="en-US" sz="1600" i="1" dirty="0">
                <a:solidFill>
                  <a:srgbClr val="7F7F7F"/>
                </a:solidFill>
                <a:cs typeface="Arial" charset="0"/>
              </a:rPr>
              <a:t>/</a:t>
            </a:r>
            <a:r>
              <a:rPr lang="en-US" sz="1600" i="1" dirty="0" smtClean="0">
                <a:solidFill>
                  <a:srgbClr val="7F7F7F"/>
                </a:solidFill>
                <a:cs typeface="Arial" charset="0"/>
              </a:rPr>
              <a:t>ef762fa93fa89410VgnVCM1000003256f70aRCRD.htm)</a:t>
            </a:r>
            <a:endParaRPr lang="en-GB" sz="1600" i="1" dirty="0">
              <a:solidFill>
                <a:srgbClr val="7F7F7F"/>
              </a:solidFill>
              <a:cs typeface="Arial" charset="0"/>
            </a:endParaRPr>
          </a:p>
        </p:txBody>
      </p:sp>
      <p:sp>
        <p:nvSpPr>
          <p:cNvPr id="2" name="TextBox 1"/>
          <p:cNvSpPr txBox="1"/>
          <p:nvPr/>
        </p:nvSpPr>
        <p:spPr>
          <a:xfrm>
            <a:off x="6286978" y="5446727"/>
            <a:ext cx="2422518" cy="369332"/>
          </a:xfrm>
          <a:prstGeom prst="rect">
            <a:avLst/>
          </a:prstGeom>
          <a:noFill/>
        </p:spPr>
        <p:txBody>
          <a:bodyPr wrap="square" rtlCol="0">
            <a:spAutoFit/>
          </a:bodyPr>
          <a:lstStyle/>
          <a:p>
            <a:r>
              <a:rPr lang="en-US" dirty="0" smtClean="0">
                <a:solidFill>
                  <a:srgbClr val="7F7F7F"/>
                </a:solidFill>
              </a:rPr>
              <a:t>10 November 2014</a:t>
            </a:r>
            <a:endParaRPr lang="en-US" dirty="0">
              <a:solidFill>
                <a:srgbClr val="7F7F7F"/>
              </a:solidFill>
            </a:endParaRPr>
          </a:p>
        </p:txBody>
      </p:sp>
      <p:pic>
        <p:nvPicPr>
          <p:cNvPr id="3" name="Picture 2" descr="deloitte.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808536" y="6084984"/>
            <a:ext cx="1940354" cy="423570"/>
          </a:xfrm>
          <a:prstGeom prst="rect">
            <a:avLst/>
          </a:prstGeom>
        </p:spPr>
      </p:pic>
      <p:sp>
        <p:nvSpPr>
          <p:cNvPr id="6" name="Content Placeholder 4"/>
          <p:cNvSpPr>
            <a:spLocks noGrp="1"/>
          </p:cNvSpPr>
          <p:nvPr>
            <p:ph idx="1"/>
          </p:nvPr>
        </p:nvSpPr>
        <p:spPr>
          <a:xfrm>
            <a:off x="457200" y="447555"/>
            <a:ext cx="5854425" cy="584776"/>
          </a:xfrm>
          <a:prstGeom prst="rect">
            <a:avLst/>
          </a:prstGeom>
        </p:spPr>
        <p:txBody>
          <a:bodyPr wrap="none">
            <a:spAutoFit/>
          </a:bodyPr>
          <a:lstStyle/>
          <a:p>
            <a:pPr marL="0" indent="0">
              <a:buNone/>
            </a:pPr>
            <a:r>
              <a:rPr lang="en-US" sz="3200" i="1" dirty="0" smtClean="0">
                <a:solidFill>
                  <a:schemeClr val="accent5">
                    <a:lumMod val="75000"/>
                  </a:schemeClr>
                </a:solidFill>
              </a:rPr>
              <a:t>Bigger picture – what’s going on?</a:t>
            </a:r>
            <a:endParaRPr lang="en-US" sz="3200" i="1" dirty="0">
              <a:solidFill>
                <a:schemeClr val="accent5">
                  <a:lumMod val="75000"/>
                </a:schemeClr>
              </a:solidFill>
            </a:endParaRPr>
          </a:p>
        </p:txBody>
      </p:sp>
    </p:spTree>
    <p:extLst>
      <p:ext uri="{BB962C8B-B14F-4D97-AF65-F5344CB8AC3E}">
        <p14:creationId xmlns:p14="http://schemas.microsoft.com/office/powerpoint/2010/main" val="1121095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IS-logo-RGB_STK.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95360" y="5299848"/>
            <a:ext cx="1299899" cy="1299899"/>
          </a:xfrm>
          <a:prstGeom prst="rect">
            <a:avLst/>
          </a:prstGeom>
        </p:spPr>
      </p:pic>
      <p:sp>
        <p:nvSpPr>
          <p:cNvPr id="6" name="Text Box 8"/>
          <p:cNvSpPr txBox="1">
            <a:spLocks noChangeArrowheads="1"/>
          </p:cNvSpPr>
          <p:nvPr/>
        </p:nvSpPr>
        <p:spPr bwMode="auto">
          <a:xfrm>
            <a:off x="457200" y="1707779"/>
            <a:ext cx="8305800" cy="4708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GB" sz="2800" b="1" dirty="0" smtClean="0">
                <a:solidFill>
                  <a:srgbClr val="FF0000"/>
                </a:solidFill>
                <a:cs typeface="Arial" charset="0"/>
              </a:rPr>
              <a:t>Problems?</a:t>
            </a:r>
          </a:p>
          <a:p>
            <a:endParaRPr lang="en-GB" sz="2800" dirty="0">
              <a:solidFill>
                <a:srgbClr val="7F7F7F"/>
              </a:solidFill>
              <a:cs typeface="Arial" charset="0"/>
            </a:endParaRPr>
          </a:p>
          <a:p>
            <a:r>
              <a:rPr lang="en-GB" sz="2800" dirty="0" smtClean="0">
                <a:solidFill>
                  <a:srgbClr val="7F7F7F"/>
                </a:solidFill>
              </a:rPr>
              <a:t>“Enterprise </a:t>
            </a:r>
            <a:r>
              <a:rPr lang="en-GB" sz="2800" dirty="0">
                <a:solidFill>
                  <a:srgbClr val="7F7F7F"/>
                </a:solidFill>
              </a:rPr>
              <a:t>skills require </a:t>
            </a:r>
            <a:r>
              <a:rPr lang="en-GB" sz="2800" dirty="0">
                <a:solidFill>
                  <a:srgbClr val="FF0000"/>
                </a:solidFill>
              </a:rPr>
              <a:t>responsiveness to unexpected pressures and tasks</a:t>
            </a:r>
            <a:r>
              <a:rPr lang="en-GB" sz="2800" dirty="0">
                <a:solidFill>
                  <a:srgbClr val="7F7F7F"/>
                </a:solidFill>
              </a:rPr>
              <a:t>; they require </a:t>
            </a:r>
            <a:r>
              <a:rPr lang="en-GB" sz="2800" dirty="0">
                <a:solidFill>
                  <a:srgbClr val="FF0000"/>
                </a:solidFill>
              </a:rPr>
              <a:t>reaction to changing circumstances and disruptive interventions. </a:t>
            </a:r>
            <a:br>
              <a:rPr lang="en-GB" sz="2800" dirty="0">
                <a:solidFill>
                  <a:srgbClr val="FF0000"/>
                </a:solidFill>
              </a:rPr>
            </a:br>
            <a:r>
              <a:rPr lang="en-GB" sz="2800" dirty="0">
                <a:solidFill>
                  <a:srgbClr val="7F7F7F"/>
                </a:solidFill>
              </a:rPr>
              <a:t/>
            </a:r>
            <a:br>
              <a:rPr lang="en-GB" sz="2800" dirty="0">
                <a:solidFill>
                  <a:srgbClr val="7F7F7F"/>
                </a:solidFill>
              </a:rPr>
            </a:br>
            <a:r>
              <a:rPr lang="en-GB" sz="2800" dirty="0">
                <a:solidFill>
                  <a:srgbClr val="7F7F7F"/>
                </a:solidFill>
              </a:rPr>
              <a:t>These attributes are </a:t>
            </a:r>
            <a:r>
              <a:rPr lang="en-GB" sz="2800" dirty="0">
                <a:solidFill>
                  <a:srgbClr val="FF0000"/>
                </a:solidFill>
              </a:rPr>
              <a:t>contrary to the established framework </a:t>
            </a:r>
            <a:r>
              <a:rPr lang="en-GB" sz="2800" dirty="0">
                <a:solidFill>
                  <a:srgbClr val="7F7F7F"/>
                </a:solidFill>
              </a:rPr>
              <a:t>of assessment </a:t>
            </a:r>
            <a:r>
              <a:rPr lang="en-GB" sz="2800" dirty="0" smtClean="0">
                <a:solidFill>
                  <a:srgbClr val="7F7F7F"/>
                </a:solidFill>
              </a:rPr>
              <a:t>processes.”</a:t>
            </a:r>
          </a:p>
          <a:p>
            <a:r>
              <a:rPr lang="en-GB" sz="1600" dirty="0" smtClean="0">
                <a:solidFill>
                  <a:srgbClr val="7F7F7F"/>
                </a:solidFill>
              </a:rPr>
              <a:t>   </a:t>
            </a:r>
            <a:endParaRPr lang="en-GB" sz="1600" dirty="0">
              <a:solidFill>
                <a:srgbClr val="7F7F7F"/>
              </a:solidFill>
            </a:endParaRPr>
          </a:p>
          <a:p>
            <a:r>
              <a:rPr lang="en-GB" sz="1600" dirty="0" smtClean="0">
                <a:solidFill>
                  <a:schemeClr val="tx1">
                    <a:lumMod val="50000"/>
                    <a:lumOff val="50000"/>
                  </a:schemeClr>
                </a:solidFill>
              </a:rPr>
              <a:t>Wilson, T. (2012) </a:t>
            </a:r>
            <a:r>
              <a:rPr lang="en-US" sz="1600" dirty="0" smtClean="0">
                <a:solidFill>
                  <a:schemeClr val="tx1">
                    <a:lumMod val="50000"/>
                    <a:lumOff val="50000"/>
                  </a:schemeClr>
                </a:solidFill>
              </a:rPr>
              <a:t>A </a:t>
            </a:r>
            <a:r>
              <a:rPr lang="en-US" sz="1600" dirty="0">
                <a:solidFill>
                  <a:schemeClr val="tx1">
                    <a:lumMod val="50000"/>
                    <a:lumOff val="50000"/>
                  </a:schemeClr>
                </a:solidFill>
              </a:rPr>
              <a:t>review of business-university </a:t>
            </a:r>
            <a:r>
              <a:rPr lang="en-US" sz="1600" dirty="0" smtClean="0">
                <a:solidFill>
                  <a:schemeClr val="tx1">
                    <a:lumMod val="50000"/>
                    <a:lumOff val="50000"/>
                  </a:schemeClr>
                </a:solidFill>
              </a:rPr>
              <a:t>collaboration. </a:t>
            </a:r>
            <a:br>
              <a:rPr lang="en-US" sz="1600" dirty="0" smtClean="0">
                <a:solidFill>
                  <a:schemeClr val="tx1">
                    <a:lumMod val="50000"/>
                    <a:lumOff val="50000"/>
                  </a:schemeClr>
                </a:solidFill>
              </a:rPr>
            </a:br>
            <a:r>
              <a:rPr lang="en-US" sz="1600" dirty="0" smtClean="0">
                <a:solidFill>
                  <a:schemeClr val="tx1">
                    <a:lumMod val="50000"/>
                    <a:lumOff val="50000"/>
                  </a:schemeClr>
                </a:solidFill>
              </a:rPr>
              <a:t>Dept. of Business Innovation and Skills, p52.</a:t>
            </a:r>
            <a:endParaRPr lang="en-GB" sz="1600" dirty="0">
              <a:solidFill>
                <a:schemeClr val="tx1">
                  <a:lumMod val="50000"/>
                  <a:lumOff val="50000"/>
                </a:schemeClr>
              </a:solidFill>
            </a:endParaRPr>
          </a:p>
        </p:txBody>
      </p:sp>
      <p:sp>
        <p:nvSpPr>
          <p:cNvPr id="5" name="TextBox 4"/>
          <p:cNvSpPr txBox="1"/>
          <p:nvPr/>
        </p:nvSpPr>
        <p:spPr>
          <a:xfrm>
            <a:off x="457200" y="476673"/>
            <a:ext cx="6761251" cy="1231106"/>
          </a:xfrm>
          <a:prstGeom prst="rect">
            <a:avLst/>
          </a:prstGeom>
          <a:noFill/>
        </p:spPr>
        <p:txBody>
          <a:bodyPr wrap="square" rtlCol="0">
            <a:spAutoFit/>
          </a:bodyPr>
          <a:lstStyle/>
          <a:p>
            <a:r>
              <a:rPr lang="en-US" sz="2800" i="1" dirty="0" smtClean="0"/>
              <a:t>Wilson Review of University Business Collaboration </a:t>
            </a:r>
            <a:br>
              <a:rPr lang="en-US" sz="2800" i="1" dirty="0" smtClean="0"/>
            </a:br>
            <a:endParaRPr lang="en-US" i="1" dirty="0"/>
          </a:p>
        </p:txBody>
      </p:sp>
    </p:spTree>
    <p:extLst>
      <p:ext uri="{BB962C8B-B14F-4D97-AF65-F5344CB8AC3E}">
        <p14:creationId xmlns:p14="http://schemas.microsoft.com/office/powerpoint/2010/main" val="2101563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748771" y="2146090"/>
            <a:ext cx="2943640" cy="4093429"/>
          </a:xfrm>
          <a:prstGeom prst="rect">
            <a:avLst/>
          </a:prstGeom>
          <a:noFill/>
        </p:spPr>
        <p:txBody>
          <a:bodyPr wrap="square" rtlCol="0">
            <a:spAutoFit/>
          </a:bodyPr>
          <a:lstStyle/>
          <a:p>
            <a:r>
              <a:rPr lang="en-US" sz="2800" dirty="0" smtClean="0"/>
              <a:t>Competent critical thinkers, problem solvers…</a:t>
            </a:r>
          </a:p>
          <a:p>
            <a:endParaRPr lang="en-US" sz="2800" dirty="0" smtClean="0"/>
          </a:p>
          <a:p>
            <a:r>
              <a:rPr lang="en-US" sz="2800" dirty="0" smtClean="0"/>
              <a:t>Who are curious, have initiative, determination, are adaptable…</a:t>
            </a:r>
          </a:p>
          <a:p>
            <a:endParaRPr lang="en-US" dirty="0" smtClean="0"/>
          </a:p>
          <a:p>
            <a:endParaRPr lang="en-US" dirty="0"/>
          </a:p>
        </p:txBody>
      </p:sp>
      <p:sp>
        <p:nvSpPr>
          <p:cNvPr id="5" name="Content Placeholder 4"/>
          <p:cNvSpPr>
            <a:spLocks noGrp="1"/>
          </p:cNvSpPr>
          <p:nvPr>
            <p:ph idx="1"/>
          </p:nvPr>
        </p:nvSpPr>
        <p:spPr>
          <a:xfrm>
            <a:off x="457201" y="786950"/>
            <a:ext cx="8084264" cy="584776"/>
          </a:xfrm>
          <a:prstGeom prst="rect">
            <a:avLst/>
          </a:prstGeom>
        </p:spPr>
        <p:txBody>
          <a:bodyPr wrap="none">
            <a:spAutoFit/>
          </a:bodyPr>
          <a:lstStyle/>
          <a:p>
            <a:pPr marL="0" indent="0">
              <a:buNone/>
            </a:pPr>
            <a:r>
              <a:rPr lang="en-US" sz="3200" i="1" dirty="0" smtClean="0">
                <a:solidFill>
                  <a:schemeClr val="accent5">
                    <a:lumMod val="75000"/>
                  </a:schemeClr>
                </a:solidFill>
              </a:rPr>
              <a:t>International perspectives – what’s going on?</a:t>
            </a:r>
            <a:endParaRPr lang="en-US" sz="3200" i="1" dirty="0">
              <a:solidFill>
                <a:schemeClr val="accent5">
                  <a:lumMod val="75000"/>
                </a:schemeClr>
              </a:solidFill>
            </a:endParaRPr>
          </a:p>
        </p:txBody>
      </p:sp>
      <p:pic>
        <p:nvPicPr>
          <p:cNvPr id="2" name="Picture 1" descr="Screen Shot 2016-06-25 at 23.26.09.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5593" y="1883305"/>
            <a:ext cx="5133178" cy="4452773"/>
          </a:xfrm>
          <a:prstGeom prst="rect">
            <a:avLst/>
          </a:prstGeom>
        </p:spPr>
      </p:pic>
    </p:spTree>
    <p:extLst>
      <p:ext uri="{BB962C8B-B14F-4D97-AF65-F5344CB8AC3E}">
        <p14:creationId xmlns:p14="http://schemas.microsoft.com/office/powerpoint/2010/main" val="41792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Shot 2016-10-11 at 14.04.29.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04664"/>
            <a:ext cx="9144000" cy="6028433"/>
          </a:xfrm>
          <a:prstGeom prst="rect">
            <a:avLst/>
          </a:prstGeom>
        </p:spPr>
      </p:pic>
      <p:sp>
        <p:nvSpPr>
          <p:cNvPr id="7" name="Striped Right Arrow 6"/>
          <p:cNvSpPr/>
          <p:nvPr/>
        </p:nvSpPr>
        <p:spPr>
          <a:xfrm>
            <a:off x="1636792" y="2919626"/>
            <a:ext cx="1224136" cy="504056"/>
          </a:xfrm>
          <a:prstGeom prst="stripedRightArrow">
            <a:avLst/>
          </a:prstGeom>
          <a:solidFill>
            <a:srgbClr val="FF0000"/>
          </a:soli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a:p>
        </p:txBody>
      </p:sp>
      <p:sp>
        <p:nvSpPr>
          <p:cNvPr id="4" name="5-Point Star 3"/>
          <p:cNvSpPr/>
          <p:nvPr/>
        </p:nvSpPr>
        <p:spPr>
          <a:xfrm>
            <a:off x="2771800" y="404664"/>
            <a:ext cx="576064" cy="576064"/>
          </a:xfrm>
          <a:prstGeom prst="star5">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516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116632"/>
            <a:ext cx="5112568" cy="4985981"/>
          </a:xfrm>
          <a:prstGeom prst="rect">
            <a:avLst/>
          </a:prstGeom>
          <a:noFill/>
        </p:spPr>
        <p:txBody>
          <a:bodyPr wrap="square" rtlCol="0">
            <a:spAutoFit/>
          </a:bodyPr>
          <a:lstStyle/>
          <a:p>
            <a:r>
              <a:rPr lang="en-US" sz="2400" b="1" dirty="0" smtClean="0"/>
              <a:t>Wales needs:</a:t>
            </a:r>
          </a:p>
          <a:p>
            <a:endParaRPr lang="en-US" sz="2400" dirty="0"/>
          </a:p>
          <a:p>
            <a:r>
              <a:rPr lang="en-US" dirty="0" smtClean="0"/>
              <a:t>enterprising</a:t>
            </a:r>
            <a:r>
              <a:rPr lang="en-US" dirty="0"/>
              <a:t>, creative contributors who: </a:t>
            </a:r>
          </a:p>
          <a:p>
            <a:pPr marL="742950" lvl="1" indent="-285750">
              <a:buFont typeface="Arial"/>
              <a:buChar char="•"/>
            </a:pPr>
            <a:r>
              <a:rPr lang="en-US" dirty="0" smtClean="0"/>
              <a:t>connect </a:t>
            </a:r>
            <a:r>
              <a:rPr lang="en-US" dirty="0"/>
              <a:t>and apply their knowledge and </a:t>
            </a:r>
            <a:r>
              <a:rPr lang="en-US" dirty="0" smtClean="0"/>
              <a:t/>
            </a:r>
            <a:br>
              <a:rPr lang="en-US" dirty="0" smtClean="0"/>
            </a:br>
            <a:r>
              <a:rPr lang="en-US" dirty="0" smtClean="0"/>
              <a:t>skills </a:t>
            </a:r>
            <a:r>
              <a:rPr lang="en-US" dirty="0"/>
              <a:t>to create ideas and products </a:t>
            </a:r>
          </a:p>
          <a:p>
            <a:pPr marL="742950" lvl="1" indent="-285750">
              <a:buFont typeface="Arial"/>
              <a:buChar char="•"/>
            </a:pPr>
            <a:r>
              <a:rPr lang="en-US" dirty="0" smtClean="0"/>
              <a:t>think </a:t>
            </a:r>
            <a:r>
              <a:rPr lang="en-US" dirty="0"/>
              <a:t>creatively to reframe and solve problems </a:t>
            </a:r>
          </a:p>
          <a:p>
            <a:pPr marL="742950" lvl="1" indent="-285750">
              <a:buFont typeface="Arial"/>
              <a:buChar char="•"/>
            </a:pPr>
            <a:r>
              <a:rPr lang="en-US" dirty="0" smtClean="0"/>
              <a:t>identify </a:t>
            </a:r>
            <a:r>
              <a:rPr lang="en-US" dirty="0"/>
              <a:t>and grasp opportunities </a:t>
            </a:r>
          </a:p>
          <a:p>
            <a:pPr marL="742950" lvl="1" indent="-285750">
              <a:buFont typeface="Arial"/>
              <a:buChar char="•"/>
            </a:pPr>
            <a:r>
              <a:rPr lang="en-US" dirty="0" smtClean="0"/>
              <a:t>take </a:t>
            </a:r>
            <a:r>
              <a:rPr lang="en-US" dirty="0"/>
              <a:t>measured risks </a:t>
            </a:r>
          </a:p>
          <a:p>
            <a:pPr marL="742950" lvl="1" indent="-285750">
              <a:buFont typeface="Arial"/>
              <a:buChar char="•"/>
            </a:pPr>
            <a:r>
              <a:rPr lang="en-US" dirty="0" smtClean="0"/>
              <a:t>lead </a:t>
            </a:r>
            <a:r>
              <a:rPr lang="en-US" dirty="0"/>
              <a:t>and play different roles in teams effectively and responsibly </a:t>
            </a:r>
          </a:p>
          <a:p>
            <a:pPr marL="742950" lvl="1" indent="-285750">
              <a:buFont typeface="Arial"/>
              <a:buChar char="•"/>
            </a:pPr>
            <a:r>
              <a:rPr lang="en-US" dirty="0" smtClean="0"/>
              <a:t>express </a:t>
            </a:r>
            <a:r>
              <a:rPr lang="en-US" dirty="0"/>
              <a:t>ideas and emotions through different media </a:t>
            </a:r>
          </a:p>
          <a:p>
            <a:pPr marL="742950" lvl="1" indent="-285750">
              <a:buFont typeface="Arial"/>
              <a:buChar char="•"/>
            </a:pPr>
            <a:r>
              <a:rPr lang="en-US" dirty="0" smtClean="0"/>
              <a:t>give </a:t>
            </a:r>
            <a:r>
              <a:rPr lang="en-US" dirty="0"/>
              <a:t>of their energy and skills so that other people will </a:t>
            </a:r>
            <a:r>
              <a:rPr lang="en-US" dirty="0" smtClean="0"/>
              <a:t>benefit… and </a:t>
            </a:r>
            <a:r>
              <a:rPr lang="en-US" dirty="0"/>
              <a:t>are ready to play a full part in life and work </a:t>
            </a:r>
          </a:p>
          <a:p>
            <a:endParaRPr lang="en-US" dirty="0"/>
          </a:p>
        </p:txBody>
      </p:sp>
      <p:sp>
        <p:nvSpPr>
          <p:cNvPr id="7" name="TextBox 6"/>
          <p:cNvSpPr txBox="1"/>
          <p:nvPr/>
        </p:nvSpPr>
        <p:spPr>
          <a:xfrm>
            <a:off x="251520" y="5013176"/>
            <a:ext cx="5184576" cy="738664"/>
          </a:xfrm>
          <a:prstGeom prst="rect">
            <a:avLst/>
          </a:prstGeom>
          <a:noFill/>
        </p:spPr>
        <p:txBody>
          <a:bodyPr wrap="square" rtlCol="0">
            <a:spAutoFit/>
          </a:bodyPr>
          <a:lstStyle/>
          <a:p>
            <a:r>
              <a:rPr lang="en-US" sz="1400" dirty="0"/>
              <a:t>Successful Futures: Independent Review of Curriculum and Assessment Arrangements in </a:t>
            </a:r>
            <a:r>
              <a:rPr lang="en-US" sz="1400" dirty="0" smtClean="0"/>
              <a:t>Wales, p29 </a:t>
            </a:r>
            <a:endParaRPr lang="en-US" sz="1400" dirty="0"/>
          </a:p>
          <a:p>
            <a:endParaRPr lang="en-US" sz="1400" dirty="0"/>
          </a:p>
        </p:txBody>
      </p:sp>
      <p:grpSp>
        <p:nvGrpSpPr>
          <p:cNvPr id="9" name="Group 8"/>
          <p:cNvGrpSpPr/>
          <p:nvPr/>
        </p:nvGrpSpPr>
        <p:grpSpPr>
          <a:xfrm>
            <a:off x="5364088" y="332656"/>
            <a:ext cx="3240360" cy="4176464"/>
            <a:chOff x="5364088" y="332656"/>
            <a:chExt cx="3240360" cy="4176464"/>
          </a:xfrm>
        </p:grpSpPr>
        <p:sp>
          <p:nvSpPr>
            <p:cNvPr id="3" name="TextBox 2"/>
            <p:cNvSpPr txBox="1"/>
            <p:nvPr/>
          </p:nvSpPr>
          <p:spPr>
            <a:xfrm>
              <a:off x="5364088" y="332656"/>
              <a:ext cx="3240360" cy="1569660"/>
            </a:xfrm>
            <a:prstGeom prst="rect">
              <a:avLst/>
            </a:prstGeom>
            <a:noFill/>
          </p:spPr>
          <p:txBody>
            <a:bodyPr wrap="square" rtlCol="0">
              <a:spAutoFit/>
            </a:bodyPr>
            <a:lstStyle/>
            <a:p>
              <a:pPr marL="171450" indent="-171450">
                <a:buFont typeface="Arial"/>
                <a:buChar char="•"/>
              </a:pPr>
              <a:r>
                <a:rPr lang="en-US" sz="1200" dirty="0"/>
                <a:t>ambitious, capable learners ready to learn throughout their lives</a:t>
              </a:r>
            </a:p>
            <a:p>
              <a:pPr marL="171450" indent="-171450">
                <a:buFont typeface="Arial"/>
                <a:buChar char="•"/>
              </a:pPr>
              <a:r>
                <a:rPr lang="en-US" sz="1200" dirty="0"/>
                <a:t>enterprising, creative contributors, ready to play a full part in life and work</a:t>
              </a:r>
            </a:p>
            <a:p>
              <a:pPr marL="171450" indent="-171450">
                <a:buFont typeface="Arial"/>
                <a:buChar char="•"/>
              </a:pPr>
              <a:r>
                <a:rPr lang="en-US" sz="1200" dirty="0"/>
                <a:t>ethical, informed citizens of Wales and the world</a:t>
              </a:r>
            </a:p>
            <a:p>
              <a:pPr marL="171450" indent="-171450">
                <a:buFont typeface="Arial"/>
                <a:buChar char="•"/>
              </a:pPr>
              <a:r>
                <a:rPr lang="en-US" sz="1200" dirty="0"/>
                <a:t>healthy, confident individuals, ready to lead fulfilling lives as valued members of society.</a:t>
              </a:r>
            </a:p>
          </p:txBody>
        </p:sp>
        <p:pic>
          <p:nvPicPr>
            <p:cNvPr id="8" name="Picture 7" descr="pioneer sch sm.pn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508104" y="2060848"/>
              <a:ext cx="2974175" cy="2448272"/>
            </a:xfrm>
            <a:prstGeom prst="rect">
              <a:avLst/>
            </a:prstGeom>
          </p:spPr>
        </p:pic>
      </p:grpSp>
      <p:pic>
        <p:nvPicPr>
          <p:cNvPr id="6" name="Picture 5" descr="donaldson.pn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7956376" y="3933056"/>
            <a:ext cx="1064025" cy="1512168"/>
          </a:xfrm>
          <a:prstGeom prst="rect">
            <a:avLst/>
          </a:prstGeom>
          <a:effectLst>
            <a:outerShdw blurRad="50800" dist="38100" dir="2700000" algn="tl" rotWithShape="0">
              <a:prstClr val="black">
                <a:alpha val="40000"/>
              </a:prstClr>
            </a:outerShdw>
          </a:effectLst>
        </p:spPr>
      </p:pic>
      <p:grpSp>
        <p:nvGrpSpPr>
          <p:cNvPr id="15" name="Group 14"/>
          <p:cNvGrpSpPr/>
          <p:nvPr/>
        </p:nvGrpSpPr>
        <p:grpSpPr>
          <a:xfrm>
            <a:off x="2601703" y="5476147"/>
            <a:ext cx="2448272" cy="1124744"/>
            <a:chOff x="5292080" y="4581128"/>
            <a:chExt cx="2448272" cy="1124744"/>
          </a:xfrm>
        </p:grpSpPr>
        <p:grpSp>
          <p:nvGrpSpPr>
            <p:cNvPr id="13" name="Group 12"/>
            <p:cNvGrpSpPr/>
            <p:nvPr/>
          </p:nvGrpSpPr>
          <p:grpSpPr>
            <a:xfrm>
              <a:off x="5580112" y="4581128"/>
              <a:ext cx="2160240" cy="1124744"/>
              <a:chOff x="5580112" y="4581128"/>
              <a:chExt cx="2160240" cy="1124744"/>
            </a:xfrm>
          </p:grpSpPr>
          <p:pic>
            <p:nvPicPr>
              <p:cNvPr id="10" name="Picture 9" descr="entrecomp wheel.png"/>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5580112" y="4581128"/>
                <a:ext cx="1110095" cy="1124744"/>
              </a:xfrm>
              <a:prstGeom prst="rect">
                <a:avLst/>
              </a:prstGeom>
            </p:spPr>
          </p:pic>
          <p:sp>
            <p:nvSpPr>
              <p:cNvPr id="12" name="Right Arrow 11"/>
              <p:cNvSpPr/>
              <p:nvPr/>
            </p:nvSpPr>
            <p:spPr>
              <a:xfrm>
                <a:off x="6516216" y="4869160"/>
                <a:ext cx="1224136" cy="504056"/>
              </a:xfrm>
              <a:prstGeom prst="rightArrow">
                <a:avLst/>
              </a:prstGeom>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sp>
          <p:nvSpPr>
            <p:cNvPr id="14" name="Heart 13"/>
            <p:cNvSpPr/>
            <p:nvPr/>
          </p:nvSpPr>
          <p:spPr>
            <a:xfrm>
              <a:off x="5292080" y="4941168"/>
              <a:ext cx="504056" cy="432048"/>
            </a:xfrm>
            <a:prstGeom prst="hear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 name="Picture 1" descr="donaldson-recommendation.jpg"/>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5508104" y="4719714"/>
            <a:ext cx="1999242" cy="1881177"/>
          </a:xfrm>
          <a:prstGeom prst="rect">
            <a:avLst/>
          </a:prstGeom>
        </p:spPr>
      </p:pic>
    </p:spTree>
    <p:extLst>
      <p:ext uri="{BB962C8B-B14F-4D97-AF65-F5344CB8AC3E}">
        <p14:creationId xmlns:p14="http://schemas.microsoft.com/office/powerpoint/2010/main" val="3131827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txBox="1">
            <a:spLocks/>
          </p:cNvSpPr>
          <p:nvPr/>
        </p:nvSpPr>
        <p:spPr>
          <a:xfrm>
            <a:off x="457201" y="1302651"/>
            <a:ext cx="8103839" cy="3734134"/>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2800" b="1" dirty="0"/>
              <a:t>Education systems are keeping up with the transformation rather than leading it </a:t>
            </a:r>
          </a:p>
          <a:p>
            <a:pPr marL="0" indent="0">
              <a:buNone/>
            </a:pPr>
            <a:endParaRPr lang="en-US" sz="2800" dirty="0"/>
          </a:p>
          <a:p>
            <a:pPr marL="0" indent="0">
              <a:buNone/>
            </a:pPr>
            <a:r>
              <a:rPr lang="en-US" sz="2800" dirty="0" smtClean="0"/>
              <a:t>“Creativity</a:t>
            </a:r>
            <a:r>
              <a:rPr lang="en-US" sz="2800" dirty="0"/>
              <a:t>—and the latter’s close relative, entrepreneurship—are often cited as essential </a:t>
            </a:r>
            <a:r>
              <a:rPr lang="en-US" sz="2800" dirty="0" smtClean="0"/>
              <a:t>skills… (So) some </a:t>
            </a:r>
            <a:r>
              <a:rPr lang="en-US" sz="2800" dirty="0"/>
              <a:t>students are taking it into their own hands to make up for deficiencies within the education system. </a:t>
            </a:r>
            <a:r>
              <a:rPr lang="en-US" sz="2800" dirty="0" smtClean="0"/>
              <a:t>” </a:t>
            </a:r>
          </a:p>
          <a:p>
            <a:pPr marL="0" indent="0">
              <a:buNone/>
            </a:pPr>
            <a:endParaRPr lang="en-US" sz="2800" dirty="0"/>
          </a:p>
          <a:p>
            <a:pPr marL="0" indent="0">
              <a:buNone/>
            </a:pPr>
            <a:endParaRPr lang="en-US" sz="2800" b="1" dirty="0" smtClean="0"/>
          </a:p>
          <a:p>
            <a:pPr marL="0" indent="0">
              <a:buNone/>
            </a:pPr>
            <a:endParaRPr lang="en-US" sz="2800" b="1" dirty="0"/>
          </a:p>
          <a:p>
            <a:pPr marL="0" indent="0">
              <a:buNone/>
            </a:pPr>
            <a:endParaRPr lang="en-US" sz="2800" dirty="0"/>
          </a:p>
          <a:p>
            <a:pPr marL="0" indent="0">
              <a:buNone/>
            </a:pPr>
            <a:endParaRPr lang="en-US" sz="2800" dirty="0"/>
          </a:p>
          <a:p>
            <a:pPr marL="0" indent="0">
              <a:buNone/>
            </a:pPr>
            <a:endParaRPr lang="en-US" sz="2800" dirty="0"/>
          </a:p>
          <a:p>
            <a:pPr marL="0" indent="0">
              <a:buNone/>
            </a:pPr>
            <a:endParaRPr lang="en-GB" sz="2400" dirty="0">
              <a:solidFill>
                <a:srgbClr val="7F7F7F"/>
              </a:solidFill>
            </a:endParaRPr>
          </a:p>
        </p:txBody>
      </p:sp>
      <p:sp>
        <p:nvSpPr>
          <p:cNvPr id="5" name="Content Placeholder 4"/>
          <p:cNvSpPr>
            <a:spLocks noGrp="1"/>
          </p:cNvSpPr>
          <p:nvPr>
            <p:ph idx="1"/>
          </p:nvPr>
        </p:nvSpPr>
        <p:spPr>
          <a:xfrm>
            <a:off x="457200" y="470130"/>
            <a:ext cx="5854425" cy="584776"/>
          </a:xfrm>
          <a:prstGeom prst="rect">
            <a:avLst/>
          </a:prstGeom>
        </p:spPr>
        <p:txBody>
          <a:bodyPr wrap="none">
            <a:spAutoFit/>
          </a:bodyPr>
          <a:lstStyle/>
          <a:p>
            <a:pPr marL="0" indent="0">
              <a:buNone/>
            </a:pPr>
            <a:r>
              <a:rPr lang="en-US" sz="3200" i="1" dirty="0" smtClean="0">
                <a:solidFill>
                  <a:schemeClr val="accent5">
                    <a:lumMod val="75000"/>
                  </a:schemeClr>
                </a:solidFill>
              </a:rPr>
              <a:t>Bigger picture – what’s going on?</a:t>
            </a:r>
            <a:endParaRPr lang="en-US" sz="3200" i="1" dirty="0">
              <a:solidFill>
                <a:schemeClr val="accent5">
                  <a:lumMod val="75000"/>
                </a:schemeClr>
              </a:solidFill>
            </a:endParaRPr>
          </a:p>
        </p:txBody>
      </p:sp>
      <p:pic>
        <p:nvPicPr>
          <p:cNvPr id="2" name="Picture 1" descr="economist report.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679765" y="5211935"/>
            <a:ext cx="2303542" cy="1343131"/>
          </a:xfrm>
          <a:prstGeom prst="rect">
            <a:avLst/>
          </a:prstGeom>
        </p:spPr>
      </p:pic>
    </p:spTree>
    <p:extLst>
      <p:ext uri="{BB962C8B-B14F-4D97-AF65-F5344CB8AC3E}">
        <p14:creationId xmlns:p14="http://schemas.microsoft.com/office/powerpoint/2010/main" val="513864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013" y="274638"/>
            <a:ext cx="7894787" cy="1143000"/>
          </a:xfrm>
        </p:spPr>
        <p:txBody>
          <a:bodyPr>
            <a:normAutofit/>
          </a:bodyPr>
          <a:lstStyle/>
          <a:p>
            <a:pPr algn="l"/>
            <a:r>
              <a:rPr lang="en-US" sz="3200" i="1" dirty="0" smtClean="0">
                <a:solidFill>
                  <a:srgbClr val="4F81BD"/>
                </a:solidFill>
              </a:rPr>
              <a:t>Creativity Avalanche?</a:t>
            </a:r>
            <a:endParaRPr lang="en-US" sz="3200" i="1" dirty="0">
              <a:solidFill>
                <a:srgbClr val="4F81BD"/>
              </a:solidFill>
            </a:endParaRPr>
          </a:p>
        </p:txBody>
      </p:sp>
      <p:sp>
        <p:nvSpPr>
          <p:cNvPr id="3" name="Content Placeholder 2"/>
          <p:cNvSpPr>
            <a:spLocks noGrp="1"/>
          </p:cNvSpPr>
          <p:nvPr>
            <p:ph idx="1"/>
          </p:nvPr>
        </p:nvSpPr>
        <p:spPr>
          <a:xfrm>
            <a:off x="792013" y="1600200"/>
            <a:ext cx="7894787" cy="4776692"/>
          </a:xfrm>
        </p:spPr>
        <p:txBody>
          <a:bodyPr wrap="square">
            <a:spAutoFit/>
          </a:bodyPr>
          <a:lstStyle/>
          <a:p>
            <a:pPr marL="0" indent="0">
              <a:buNone/>
            </a:pPr>
            <a:r>
              <a:rPr lang="en-GB" sz="2800" dirty="0" smtClean="0"/>
              <a:t>Research indicates </a:t>
            </a:r>
            <a:r>
              <a:rPr lang="en-GB" sz="2800" dirty="0"/>
              <a:t>a </a:t>
            </a:r>
            <a:r>
              <a:rPr lang="en-GB" sz="2800" dirty="0">
                <a:solidFill>
                  <a:srgbClr val="FF0000"/>
                </a:solidFill>
              </a:rPr>
              <a:t>significant drop in creative thinking scores </a:t>
            </a:r>
            <a:r>
              <a:rPr lang="en-GB" sz="2800" dirty="0"/>
              <a:t>in </a:t>
            </a:r>
            <a:r>
              <a:rPr lang="en-GB" sz="2800" dirty="0">
                <a:solidFill>
                  <a:srgbClr val="FF0000"/>
                </a:solidFill>
              </a:rPr>
              <a:t>US </a:t>
            </a:r>
            <a:r>
              <a:rPr lang="en-GB" sz="2800" dirty="0" smtClean="0">
                <a:solidFill>
                  <a:srgbClr val="FF0000"/>
                </a:solidFill>
              </a:rPr>
              <a:t>schools</a:t>
            </a:r>
            <a:r>
              <a:rPr lang="en-GB" sz="2800" dirty="0" smtClean="0"/>
              <a:t>… there </a:t>
            </a:r>
            <a:r>
              <a:rPr lang="en-GB" sz="2800" dirty="0"/>
              <a:t>is a creativity crisis. Using the Torrance Tests of Creative Thinking (TTCT), and a sample of </a:t>
            </a:r>
            <a:r>
              <a:rPr lang="en-GB" sz="2800" dirty="0">
                <a:solidFill>
                  <a:srgbClr val="FF0000"/>
                </a:solidFill>
              </a:rPr>
              <a:t>272,599 pupils </a:t>
            </a:r>
            <a:r>
              <a:rPr lang="en-GB" sz="2800" dirty="0"/>
              <a:t>(kindergarten to fourth grade), Kim evidences </a:t>
            </a:r>
            <a:endParaRPr lang="en-GB" sz="2800" dirty="0" smtClean="0"/>
          </a:p>
          <a:p>
            <a:pPr marL="0" indent="0">
              <a:buNone/>
            </a:pPr>
            <a:r>
              <a:rPr lang="en-GB" sz="2800" dirty="0" smtClean="0">
                <a:solidFill>
                  <a:srgbClr val="FF0000"/>
                </a:solidFill>
              </a:rPr>
              <a:t>‘</a:t>
            </a:r>
            <a:r>
              <a:rPr lang="en-GB" sz="2800" dirty="0">
                <a:solidFill>
                  <a:srgbClr val="FF0000"/>
                </a:solidFill>
              </a:rPr>
              <a:t>Decreased Creative Thinking in the Past 20 Years</a:t>
            </a:r>
            <a:r>
              <a:rPr lang="en-GB" sz="2800" dirty="0" smtClean="0">
                <a:solidFill>
                  <a:srgbClr val="FF0000"/>
                </a:solidFill>
              </a:rPr>
              <a:t>’, </a:t>
            </a:r>
            <a:r>
              <a:rPr lang="en-GB" sz="2800" dirty="0">
                <a:solidFill>
                  <a:srgbClr val="FF0000"/>
                </a:solidFill>
              </a:rPr>
              <a:t>noting that ‘the decline is steady and persistent</a:t>
            </a:r>
            <a:r>
              <a:rPr lang="en-GB" sz="2800" dirty="0" smtClean="0">
                <a:solidFill>
                  <a:srgbClr val="FF0000"/>
                </a:solidFill>
              </a:rPr>
              <a:t>’.</a:t>
            </a:r>
          </a:p>
          <a:p>
            <a:pPr marL="0" indent="0">
              <a:buNone/>
            </a:pPr>
            <a:endParaRPr lang="en-GB" sz="2800" dirty="0"/>
          </a:p>
          <a:p>
            <a:pPr marL="0" indent="0">
              <a:buNone/>
            </a:pPr>
            <a:r>
              <a:rPr lang="en-GB" sz="1400" dirty="0"/>
              <a:t>Kim, K. H. (2011), ‘The Creativity Crisis: The Decrease in Creative Thinking Score on the Torrance Tests of Creative Thinking’ </a:t>
            </a:r>
            <a:r>
              <a:rPr lang="en-GB" sz="1400" i="1" dirty="0"/>
              <a:t>Creativity Research Journal,</a:t>
            </a:r>
            <a:r>
              <a:rPr lang="en-GB" sz="1400" dirty="0"/>
              <a:t> </a:t>
            </a:r>
            <a:r>
              <a:rPr lang="en-GB" sz="1400" b="1" dirty="0"/>
              <a:t>23</a:t>
            </a:r>
            <a:r>
              <a:rPr lang="en-GB" sz="1400" dirty="0"/>
              <a:t> (4), 285-295.</a:t>
            </a:r>
          </a:p>
          <a:p>
            <a:pPr marL="0" indent="0">
              <a:buNone/>
            </a:pPr>
            <a:endParaRPr lang="en-US" dirty="0"/>
          </a:p>
        </p:txBody>
      </p:sp>
    </p:spTree>
    <p:extLst>
      <p:ext uri="{BB962C8B-B14F-4D97-AF65-F5344CB8AC3E}">
        <p14:creationId xmlns:p14="http://schemas.microsoft.com/office/powerpoint/2010/main" val="2999254687"/>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72608"/>
            <a:ext cx="8229600" cy="3477875"/>
          </a:xfrm>
        </p:spPr>
        <p:txBody>
          <a:bodyPr>
            <a:spAutoFit/>
          </a:bodyPr>
          <a:lstStyle/>
          <a:p>
            <a:pPr algn="l"/>
            <a:r>
              <a:rPr lang="en-US" sz="2800" dirty="0" smtClean="0"/>
              <a:t>“The </a:t>
            </a:r>
            <a:r>
              <a:rPr lang="en-US" sz="2800" dirty="0"/>
              <a:t>increased emphasis on standardized testing may have shifted the emphasis in schools toward drill exercises and rote learning, and away from critical, creative </a:t>
            </a:r>
            <a:r>
              <a:rPr lang="en-US" sz="2800" dirty="0" smtClean="0"/>
              <a:t>thinking… the decline is steady and persistent… </a:t>
            </a:r>
            <a:r>
              <a:rPr lang="en-US" sz="2800" dirty="0" smtClean="0">
                <a:solidFill>
                  <a:srgbClr val="FF0000"/>
                </a:solidFill>
              </a:rPr>
              <a:t>less </a:t>
            </a:r>
            <a:r>
              <a:rPr lang="en-US" sz="2800" dirty="0">
                <a:solidFill>
                  <a:srgbClr val="FF0000"/>
                </a:solidFill>
              </a:rPr>
              <a:t>apt to connect seemingly </a:t>
            </a:r>
            <a:r>
              <a:rPr lang="en-US" sz="2800" dirty="0" smtClean="0">
                <a:solidFill>
                  <a:srgbClr val="FF0000"/>
                </a:solidFill>
              </a:rPr>
              <a:t>irrelevant </a:t>
            </a:r>
            <a:r>
              <a:rPr lang="en-US" sz="2800" dirty="0">
                <a:solidFill>
                  <a:srgbClr val="FF0000"/>
                </a:solidFill>
              </a:rPr>
              <a:t>things, less synthesizing, and less likely to see things from a different angle</a:t>
            </a:r>
            <a:r>
              <a:rPr lang="en-US" sz="2800" dirty="0" smtClean="0"/>
              <a:t>.” </a:t>
            </a:r>
            <a:r>
              <a:rPr lang="en-US" sz="2400" dirty="0"/>
              <a:t/>
            </a:r>
            <a:br>
              <a:rPr lang="en-US" sz="2400" dirty="0"/>
            </a:br>
            <a:endParaRPr lang="en-US" sz="2400" dirty="0"/>
          </a:p>
        </p:txBody>
      </p:sp>
      <p:pic>
        <p:nvPicPr>
          <p:cNvPr id="3" name="Picture 2" descr="kim paper.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39552" y="3740960"/>
            <a:ext cx="6732240" cy="2238613"/>
          </a:xfrm>
          <a:prstGeom prst="rect">
            <a:avLst/>
          </a:prstGeom>
        </p:spPr>
      </p:pic>
    </p:spTree>
    <p:extLst>
      <p:ext uri="{BB962C8B-B14F-4D97-AF65-F5344CB8AC3E}">
        <p14:creationId xmlns:p14="http://schemas.microsoft.com/office/powerpoint/2010/main" val="421843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txBox="1">
            <a:spLocks/>
          </p:cNvSpPr>
          <p:nvPr/>
        </p:nvSpPr>
        <p:spPr>
          <a:xfrm>
            <a:off x="468149" y="2043420"/>
            <a:ext cx="8147248" cy="2646558"/>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2800" dirty="0"/>
              <a:t>Now more than ever we </a:t>
            </a:r>
            <a:r>
              <a:rPr lang="en-US" sz="2800" dirty="0">
                <a:solidFill>
                  <a:srgbClr val="FF0000"/>
                </a:solidFill>
              </a:rPr>
              <a:t>need innovation</a:t>
            </a:r>
            <a:r>
              <a:rPr lang="en-US" sz="2800" dirty="0"/>
              <a:t>, new solutions, </a:t>
            </a:r>
            <a:r>
              <a:rPr lang="en-US" sz="2800" dirty="0">
                <a:solidFill>
                  <a:srgbClr val="FF0000"/>
                </a:solidFill>
              </a:rPr>
              <a:t>creative approaches </a:t>
            </a:r>
            <a:r>
              <a:rPr lang="en-US" sz="2800" dirty="0"/>
              <a:t>and new ways of operating. We are in uncharted territory and </a:t>
            </a:r>
            <a:r>
              <a:rPr lang="en-US" sz="2800" dirty="0">
                <a:solidFill>
                  <a:srgbClr val="FF0000"/>
                </a:solidFill>
              </a:rPr>
              <a:t>need people in all sectors </a:t>
            </a:r>
            <a:r>
              <a:rPr lang="en-US" sz="2800" dirty="0"/>
              <a:t>and at all ages who can “think out of the box” to </a:t>
            </a:r>
            <a:r>
              <a:rPr lang="en-US" sz="2800" dirty="0">
                <a:solidFill>
                  <a:srgbClr val="FF0000"/>
                </a:solidFill>
              </a:rPr>
              <a:t>identify and pursue opportunities </a:t>
            </a:r>
            <a:r>
              <a:rPr lang="en-US" sz="2800" dirty="0"/>
              <a:t>in new and </a:t>
            </a:r>
            <a:r>
              <a:rPr lang="en-US" sz="2800" dirty="0">
                <a:solidFill>
                  <a:srgbClr val="FF0000"/>
                </a:solidFill>
              </a:rPr>
              <a:t>paradigm-changing ways.</a:t>
            </a:r>
            <a:endParaRPr lang="en-US" sz="2800" dirty="0">
              <a:solidFill>
                <a:srgbClr val="FF0000"/>
              </a:solidFill>
              <a:cs typeface="Arial" charset="0"/>
            </a:endParaRPr>
          </a:p>
          <a:p>
            <a:pPr marL="0" indent="0">
              <a:buNone/>
            </a:pPr>
            <a:endParaRPr lang="en-GB" sz="2400" dirty="0">
              <a:solidFill>
                <a:srgbClr val="7F7F7F"/>
              </a:solidFill>
            </a:endParaRPr>
          </a:p>
        </p:txBody>
      </p:sp>
      <p:pic>
        <p:nvPicPr>
          <p:cNvPr id="6" name="Picture 2" descr="WEF logo 2.pn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383254" y="4912302"/>
            <a:ext cx="1232143" cy="117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4"/>
          <p:cNvSpPr>
            <a:spLocks noGrp="1"/>
          </p:cNvSpPr>
          <p:nvPr>
            <p:ph idx="1"/>
          </p:nvPr>
        </p:nvSpPr>
        <p:spPr>
          <a:xfrm>
            <a:off x="457201" y="961738"/>
            <a:ext cx="8084264" cy="584776"/>
          </a:xfrm>
          <a:prstGeom prst="rect">
            <a:avLst/>
          </a:prstGeom>
        </p:spPr>
        <p:txBody>
          <a:bodyPr wrap="none">
            <a:spAutoFit/>
          </a:bodyPr>
          <a:lstStyle/>
          <a:p>
            <a:pPr marL="0" indent="0">
              <a:buNone/>
            </a:pPr>
            <a:r>
              <a:rPr lang="en-US" sz="3200" i="1" dirty="0" smtClean="0">
                <a:solidFill>
                  <a:schemeClr val="accent5">
                    <a:lumMod val="75000"/>
                  </a:schemeClr>
                </a:solidFill>
              </a:rPr>
              <a:t>International perspectives – what’s going on?</a:t>
            </a:r>
            <a:endParaRPr lang="en-US" sz="3200" i="1" dirty="0">
              <a:solidFill>
                <a:schemeClr val="accent5">
                  <a:lumMod val="75000"/>
                </a:schemeClr>
              </a:solidFill>
            </a:endParaRPr>
          </a:p>
        </p:txBody>
      </p:sp>
    </p:spTree>
    <p:extLst>
      <p:ext uri="{BB962C8B-B14F-4D97-AF65-F5344CB8AC3E}">
        <p14:creationId xmlns:p14="http://schemas.microsoft.com/office/powerpoint/2010/main" val="1203229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p:cNvSpPr txBox="1">
            <a:spLocks/>
          </p:cNvSpPr>
          <p:nvPr/>
        </p:nvSpPr>
        <p:spPr>
          <a:xfrm>
            <a:off x="468149" y="2043420"/>
            <a:ext cx="8147248" cy="2646558"/>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endParaRPr lang="en-GB" sz="2400" dirty="0">
              <a:solidFill>
                <a:srgbClr val="7F7F7F"/>
              </a:solidFill>
            </a:endParaRPr>
          </a:p>
        </p:txBody>
      </p:sp>
      <p:pic>
        <p:nvPicPr>
          <p:cNvPr id="2" name="Picture 1" descr="Capture2.GIF"/>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8149" y="109035"/>
            <a:ext cx="8229600" cy="6616700"/>
          </a:xfrm>
          <a:prstGeom prst="rect">
            <a:avLst/>
          </a:prstGeom>
        </p:spPr>
      </p:pic>
    </p:spTree>
    <p:extLst>
      <p:ext uri="{BB962C8B-B14F-4D97-AF65-F5344CB8AC3E}">
        <p14:creationId xmlns:p14="http://schemas.microsoft.com/office/powerpoint/2010/main" val="1059806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8" name="Picture 7" descr="bd36lfscuaawg3h-large.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126479"/>
            <a:ext cx="9144000" cy="5100869"/>
          </a:xfrm>
          <a:prstGeom prst="rect">
            <a:avLst/>
          </a:prstGeom>
        </p:spPr>
      </p:pic>
    </p:spTree>
    <p:extLst>
      <p:ext uri="{BB962C8B-B14F-4D97-AF65-F5344CB8AC3E}">
        <p14:creationId xmlns:p14="http://schemas.microsoft.com/office/powerpoint/2010/main" val="3748348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5fa4a02066c827cb335932a49709978.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288856" y="260648"/>
            <a:ext cx="2752344" cy="6062472"/>
          </a:xfrm>
          <a:prstGeom prst="rect">
            <a:avLst/>
          </a:prstGeom>
        </p:spPr>
      </p:pic>
      <p:sp>
        <p:nvSpPr>
          <p:cNvPr id="3" name="Subtitle 2"/>
          <p:cNvSpPr>
            <a:spLocks noGrp="1"/>
          </p:cNvSpPr>
          <p:nvPr>
            <p:ph type="subTitle" idx="1"/>
          </p:nvPr>
        </p:nvSpPr>
        <p:spPr>
          <a:xfrm>
            <a:off x="1371600" y="1186102"/>
            <a:ext cx="6400800" cy="813558"/>
          </a:xfrm>
        </p:spPr>
        <p:txBody>
          <a:bodyPr>
            <a:normAutofit/>
          </a:bodyPr>
          <a:lstStyle/>
          <a:p>
            <a:r>
              <a:rPr lang="en-US" dirty="0" smtClean="0"/>
              <a:t>What language is this?</a:t>
            </a:r>
            <a:endParaRPr lang="en-US" dirty="0"/>
          </a:p>
        </p:txBody>
      </p:sp>
      <p:pic>
        <p:nvPicPr>
          <p:cNvPr id="6" name="officeArt object"/>
          <p:cNvPicPr/>
          <p:nvPr/>
        </p:nvPicPr>
        <p:blipFill>
          <a:blip r:embed="rId3"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sp>
        <p:nvSpPr>
          <p:cNvPr id="9" name="Subtitle 2"/>
          <p:cNvSpPr txBox="1">
            <a:spLocks/>
          </p:cNvSpPr>
          <p:nvPr/>
        </p:nvSpPr>
        <p:spPr>
          <a:xfrm>
            <a:off x="1371600" y="1972508"/>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sz="4800" dirty="0" smtClean="0">
                <a:solidFill>
                  <a:srgbClr val="FF0000"/>
                </a:solidFill>
              </a:rPr>
              <a:t>GHOTI</a:t>
            </a:r>
            <a:endParaRPr lang="en-US" sz="4800" dirty="0">
              <a:solidFill>
                <a:srgbClr val="FF0000"/>
              </a:solidFill>
            </a:endParaRPr>
          </a:p>
        </p:txBody>
      </p:sp>
      <p:sp>
        <p:nvSpPr>
          <p:cNvPr id="10" name="Subtitle 2"/>
          <p:cNvSpPr txBox="1">
            <a:spLocks/>
          </p:cNvSpPr>
          <p:nvPr/>
        </p:nvSpPr>
        <p:spPr>
          <a:xfrm>
            <a:off x="1371600" y="3068870"/>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Have you thought enough?</a:t>
            </a:r>
            <a:endParaRPr lang="en-US" dirty="0"/>
          </a:p>
        </p:txBody>
      </p:sp>
      <p:sp>
        <p:nvSpPr>
          <p:cNvPr id="11" name="Subtitle 2"/>
          <p:cNvSpPr txBox="1">
            <a:spLocks/>
          </p:cNvSpPr>
          <p:nvPr/>
        </p:nvSpPr>
        <p:spPr>
          <a:xfrm>
            <a:off x="1371600" y="3921702"/>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Will the women in the room make better guesses?</a:t>
            </a:r>
            <a:endParaRPr lang="en-US" dirty="0"/>
          </a:p>
        </p:txBody>
      </p:sp>
      <p:sp>
        <p:nvSpPr>
          <p:cNvPr id="7" name="Subtitle 2"/>
          <p:cNvSpPr txBox="1">
            <a:spLocks/>
          </p:cNvSpPr>
          <p:nvPr/>
        </p:nvSpPr>
        <p:spPr>
          <a:xfrm>
            <a:off x="1367436" y="3064715"/>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Have you thought enou</a:t>
            </a:r>
            <a:r>
              <a:rPr lang="en-US" dirty="0" smtClean="0">
                <a:solidFill>
                  <a:srgbClr val="FF0000"/>
                </a:solidFill>
              </a:rPr>
              <a:t>gh</a:t>
            </a:r>
            <a:r>
              <a:rPr lang="en-US" dirty="0" smtClean="0"/>
              <a:t>?</a:t>
            </a:r>
            <a:endParaRPr lang="en-US" dirty="0"/>
          </a:p>
        </p:txBody>
      </p:sp>
      <p:sp>
        <p:nvSpPr>
          <p:cNvPr id="8" name="Subtitle 2"/>
          <p:cNvSpPr txBox="1">
            <a:spLocks/>
          </p:cNvSpPr>
          <p:nvPr/>
        </p:nvSpPr>
        <p:spPr>
          <a:xfrm>
            <a:off x="1367436" y="3917547"/>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Will the w</a:t>
            </a:r>
            <a:r>
              <a:rPr lang="en-US" dirty="0" smtClean="0">
                <a:solidFill>
                  <a:srgbClr val="FF0000"/>
                </a:solidFill>
              </a:rPr>
              <a:t>o</a:t>
            </a:r>
            <a:r>
              <a:rPr lang="en-US" dirty="0" smtClean="0"/>
              <a:t>men in the room make better guesses?</a:t>
            </a:r>
            <a:endParaRPr lang="en-US" dirty="0"/>
          </a:p>
        </p:txBody>
      </p:sp>
      <p:sp>
        <p:nvSpPr>
          <p:cNvPr id="12" name="Subtitle 2"/>
          <p:cNvSpPr txBox="1">
            <a:spLocks/>
          </p:cNvSpPr>
          <p:nvPr/>
        </p:nvSpPr>
        <p:spPr>
          <a:xfrm>
            <a:off x="1367436" y="5256966"/>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It’s an international problem</a:t>
            </a:r>
            <a:endParaRPr lang="en-US" dirty="0"/>
          </a:p>
        </p:txBody>
      </p:sp>
      <p:sp>
        <p:nvSpPr>
          <p:cNvPr id="14" name="Subtitle 2"/>
          <p:cNvSpPr txBox="1">
            <a:spLocks/>
          </p:cNvSpPr>
          <p:nvPr/>
        </p:nvSpPr>
        <p:spPr>
          <a:xfrm>
            <a:off x="1363272" y="5252811"/>
            <a:ext cx="6400800" cy="1167097"/>
          </a:xfrm>
          <a:prstGeom prst="rect">
            <a:avLst/>
          </a:prstGeom>
        </p:spPr>
        <p:txBody>
          <a:bodyPr vert="horz" lIns="91440" tIns="45720" rIns="91440" bIns="45720" rtlCol="0">
            <a:normAutofit/>
          </a:bodyPr>
          <a:lstStyle>
            <a:lvl1pPr marL="0" indent="0" algn="ctr" defTabSz="457200" rtl="0" eaLnBrk="1" latinLnBrk="0" hangingPunct="1">
              <a:spcBef>
                <a:spcPct val="20000"/>
              </a:spcBef>
              <a:buFont typeface="Arial"/>
              <a:buNone/>
              <a:defRPr sz="3200" kern="1200">
                <a:solidFill>
                  <a:schemeClr val="tx1">
                    <a:tint val="75000"/>
                  </a:schemeClr>
                </a:solidFill>
                <a:latin typeface="+mn-lt"/>
                <a:ea typeface="+mn-ea"/>
                <a:cs typeface="+mn-cs"/>
              </a:defRPr>
            </a:lvl1pPr>
            <a:lvl2pPr marL="457200" indent="0" algn="ctr" defTabSz="457200" rtl="0" eaLnBrk="1" latinLnBrk="0" hangingPunct="1">
              <a:spcBef>
                <a:spcPct val="20000"/>
              </a:spcBef>
              <a:buFont typeface="Arial"/>
              <a:buNone/>
              <a:defRPr sz="2800" kern="1200">
                <a:solidFill>
                  <a:schemeClr val="tx1">
                    <a:tint val="75000"/>
                  </a:schemeClr>
                </a:solidFill>
                <a:latin typeface="+mn-lt"/>
                <a:ea typeface="+mn-ea"/>
                <a:cs typeface="+mn-cs"/>
              </a:defRPr>
            </a:lvl2pPr>
            <a:lvl3pPr marL="914400" indent="0" algn="ctr" defTabSz="457200" rtl="0" eaLnBrk="1" latinLnBrk="0" hangingPunct="1">
              <a:spcBef>
                <a:spcPct val="20000"/>
              </a:spcBef>
              <a:buFont typeface="Arial"/>
              <a:buNone/>
              <a:defRPr sz="2400" kern="1200">
                <a:solidFill>
                  <a:schemeClr val="tx1">
                    <a:tint val="75000"/>
                  </a:schemeClr>
                </a:solidFill>
                <a:latin typeface="+mn-lt"/>
                <a:ea typeface="+mn-ea"/>
                <a:cs typeface="+mn-cs"/>
              </a:defRPr>
            </a:lvl3pPr>
            <a:lvl4pPr marL="1371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4pPr>
            <a:lvl5pPr marL="18288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5pPr>
            <a:lvl6pPr marL="22860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6pPr>
            <a:lvl7pPr marL="27432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7pPr>
            <a:lvl8pPr marL="32004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8pPr>
            <a:lvl9pPr marL="3657600" indent="0" algn="ctr" defTabSz="457200" rtl="0" eaLnBrk="1" latinLnBrk="0" hangingPunct="1">
              <a:spcBef>
                <a:spcPct val="20000"/>
              </a:spcBef>
              <a:buFont typeface="Arial"/>
              <a:buNone/>
              <a:defRPr sz="2000" kern="1200">
                <a:solidFill>
                  <a:schemeClr val="tx1">
                    <a:tint val="75000"/>
                  </a:schemeClr>
                </a:solidFill>
                <a:latin typeface="+mn-lt"/>
                <a:ea typeface="+mn-ea"/>
                <a:cs typeface="+mn-cs"/>
              </a:defRPr>
            </a:lvl9pPr>
          </a:lstStyle>
          <a:p>
            <a:r>
              <a:rPr lang="en-US" dirty="0" smtClean="0"/>
              <a:t>It’s an interna</a:t>
            </a:r>
            <a:r>
              <a:rPr lang="en-US" dirty="0" smtClean="0">
                <a:solidFill>
                  <a:srgbClr val="FF0000"/>
                </a:solidFill>
              </a:rPr>
              <a:t>ti</a:t>
            </a:r>
            <a:r>
              <a:rPr lang="en-US" dirty="0" smtClean="0"/>
              <a:t>onal problem</a:t>
            </a:r>
          </a:p>
          <a:p>
            <a:r>
              <a:rPr lang="en-US" sz="2000" i="1" dirty="0" smtClean="0"/>
              <a:t>(… and welcome to the English class)</a:t>
            </a:r>
            <a:endParaRPr lang="en-US" sz="2000" i="1" dirty="0"/>
          </a:p>
        </p:txBody>
      </p:sp>
    </p:spTree>
    <p:extLst>
      <p:ext uri="{BB962C8B-B14F-4D97-AF65-F5344CB8AC3E}">
        <p14:creationId xmlns:p14="http://schemas.microsoft.com/office/powerpoint/2010/main" val="2918472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500"/>
                                        <p:tgtEl>
                                          <p:spTgt spid="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7" grpId="0"/>
      <p:bldP spid="8" grpId="0"/>
      <p:bldP spid="12"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1360052"/>
            <a:ext cx="6400800" cy="813558"/>
          </a:xfrm>
        </p:spPr>
        <p:txBody>
          <a:bodyPr>
            <a:normAutofit/>
          </a:bodyPr>
          <a:lstStyle/>
          <a:p>
            <a:r>
              <a:rPr lang="en-US" dirty="0" smtClean="0"/>
              <a:t>When we really learn?</a:t>
            </a:r>
            <a:endParaRPr lang="en-US" dirty="0"/>
          </a:p>
        </p:txBody>
      </p:sp>
      <p:pic>
        <p:nvPicPr>
          <p:cNvPr id="6" name="officeArt object"/>
          <p:cNvPicPr/>
          <p:nvPr/>
        </p:nvPicPr>
        <p:blipFill>
          <a:blip r:embed="rId2" cstate="print">
            <a:extLst>
              <a:ext uri="{28A0092B-C50C-407E-A947-70E740481C1C}">
                <a14:useLocalDpi xmlns:a14="http://schemas.microsoft.com/office/drawing/2010/main"/>
              </a:ext>
            </a:extLst>
          </a:blip>
          <a:stretch>
            <a:fillRect/>
          </a:stretch>
        </p:blipFill>
        <p:spPr>
          <a:xfrm>
            <a:off x="323528" y="260648"/>
            <a:ext cx="2180590" cy="723265"/>
          </a:xfrm>
          <a:prstGeom prst="rect">
            <a:avLst/>
          </a:prstGeom>
          <a:ln w="12700" cap="flat">
            <a:noFill/>
            <a:miter lim="400000"/>
          </a:ln>
          <a:effectLst/>
        </p:spPr>
      </p:pic>
      <p:pic>
        <p:nvPicPr>
          <p:cNvPr id="2" name="Picture 1" descr="2882821_orig.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612615" y="1950766"/>
            <a:ext cx="6048375" cy="4448175"/>
          </a:xfrm>
          <a:prstGeom prst="rect">
            <a:avLst/>
          </a:prstGeom>
        </p:spPr>
      </p:pic>
      <p:pic>
        <p:nvPicPr>
          <p:cNvPr id="5" name="Picture 4" descr="C:\Users\edu-cu\Pictures\-YOFybBU_400x400.jpg"/>
          <p:cNvPicPr/>
          <p:nvPr/>
        </p:nvPicPr>
        <p:blipFill>
          <a:blip r:embed="rId4" cstate="print">
            <a:extLst>
              <a:ext uri="{28A0092B-C50C-407E-A947-70E740481C1C}">
                <a14:useLocalDpi xmlns:a14="http://schemas.microsoft.com/office/drawing/2010/main"/>
              </a:ext>
            </a:extLst>
          </a:blip>
          <a:srcRect/>
          <a:stretch>
            <a:fillRect/>
          </a:stretch>
        </p:blipFill>
        <p:spPr bwMode="auto">
          <a:xfrm>
            <a:off x="7772400" y="260648"/>
            <a:ext cx="1000125" cy="1000125"/>
          </a:xfrm>
          <a:prstGeom prst="rect">
            <a:avLst/>
          </a:prstGeom>
          <a:noFill/>
          <a:ln>
            <a:noFill/>
          </a:ln>
        </p:spPr>
      </p:pic>
    </p:spTree>
    <p:extLst>
      <p:ext uri="{BB962C8B-B14F-4D97-AF65-F5344CB8AC3E}">
        <p14:creationId xmlns:p14="http://schemas.microsoft.com/office/powerpoint/2010/main" val="2952058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ext Box 2"/>
          <p:cNvSpPr txBox="1">
            <a:spLocks noChangeArrowheads="1"/>
          </p:cNvSpPr>
          <p:nvPr/>
        </p:nvSpPr>
        <p:spPr bwMode="auto">
          <a:xfrm>
            <a:off x="460191" y="990602"/>
            <a:ext cx="8150409"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dirty="0">
                <a:solidFill>
                  <a:srgbClr val="008000"/>
                </a:solidFill>
                <a:ea typeface="ＭＳ Ｐゴシック" charset="0"/>
                <a:cs typeface="ＭＳ Ｐゴシック" charset="0"/>
              </a:rPr>
              <a:t>Exercise… Morphology </a:t>
            </a:r>
            <a:br>
              <a:rPr lang="en-US" dirty="0">
                <a:solidFill>
                  <a:srgbClr val="008000"/>
                </a:solidFill>
                <a:ea typeface="ＭＳ Ｐゴシック" charset="0"/>
                <a:cs typeface="ＭＳ Ｐゴシック" charset="0"/>
              </a:rPr>
            </a:br>
            <a:r>
              <a:rPr lang="en-US" dirty="0">
                <a:solidFill>
                  <a:srgbClr val="008000"/>
                </a:solidFill>
                <a:ea typeface="ＭＳ Ｐゴシック" charset="0"/>
                <a:cs typeface="ＭＳ Ｐゴシック" charset="0"/>
              </a:rPr>
              <a:t>(Forced divergent </a:t>
            </a:r>
            <a:r>
              <a:rPr lang="en-US" dirty="0" smtClean="0">
                <a:solidFill>
                  <a:srgbClr val="008000"/>
                </a:solidFill>
                <a:ea typeface="ＭＳ Ｐゴシック" charset="0"/>
                <a:cs typeface="ＭＳ Ｐゴシック" charset="0"/>
              </a:rPr>
              <a:t>thinking – goals come last)</a:t>
            </a:r>
            <a:endParaRPr lang="en-US" dirty="0">
              <a:solidFill>
                <a:srgbClr val="008000"/>
              </a:solidFill>
              <a:ea typeface="ＭＳ Ｐゴシック" charset="0"/>
              <a:cs typeface="ＭＳ Ｐゴシック" charset="0"/>
            </a:endParaRPr>
          </a:p>
        </p:txBody>
      </p:sp>
      <p:sp>
        <p:nvSpPr>
          <p:cNvPr id="44035" name="Text Box 3"/>
          <p:cNvSpPr txBox="1">
            <a:spLocks noChangeArrowheads="1"/>
          </p:cNvSpPr>
          <p:nvPr/>
        </p:nvSpPr>
        <p:spPr bwMode="auto">
          <a:xfrm>
            <a:off x="1676400" y="2438400"/>
            <a:ext cx="1447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ea typeface="ＭＳ Ｐゴシック" charset="0"/>
                <a:cs typeface="ＭＳ Ｐゴシック" charset="0"/>
              </a:rPr>
              <a:t>Material</a:t>
            </a:r>
          </a:p>
        </p:txBody>
      </p:sp>
      <p:sp>
        <p:nvSpPr>
          <p:cNvPr id="44036" name="Text Box 4"/>
          <p:cNvSpPr txBox="1">
            <a:spLocks noChangeArrowheads="1"/>
          </p:cNvSpPr>
          <p:nvPr/>
        </p:nvSpPr>
        <p:spPr bwMode="auto">
          <a:xfrm>
            <a:off x="3200400" y="2438400"/>
            <a:ext cx="114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ea typeface="ＭＳ Ｐゴシック" charset="0"/>
                <a:cs typeface="ＭＳ Ｐゴシック" charset="0"/>
              </a:rPr>
              <a:t>Shape</a:t>
            </a:r>
          </a:p>
        </p:txBody>
      </p:sp>
      <p:sp>
        <p:nvSpPr>
          <p:cNvPr id="44037" name="Text Box 5"/>
          <p:cNvSpPr txBox="1">
            <a:spLocks noChangeArrowheads="1"/>
          </p:cNvSpPr>
          <p:nvPr/>
        </p:nvSpPr>
        <p:spPr bwMode="auto">
          <a:xfrm>
            <a:off x="4572000" y="2438400"/>
            <a:ext cx="243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ea typeface="ＭＳ Ｐゴシック" charset="0"/>
                <a:cs typeface="ＭＳ Ｐゴシック" charset="0"/>
              </a:rPr>
              <a:t>Fixing methods</a:t>
            </a:r>
          </a:p>
        </p:txBody>
      </p:sp>
      <p:sp>
        <p:nvSpPr>
          <p:cNvPr id="44038" name="Text Box 6"/>
          <p:cNvSpPr txBox="1">
            <a:spLocks noChangeArrowheads="1"/>
          </p:cNvSpPr>
          <p:nvPr/>
        </p:nvSpPr>
        <p:spPr bwMode="auto">
          <a:xfrm>
            <a:off x="7239000" y="2438400"/>
            <a:ext cx="1371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ea typeface="ＭＳ Ｐゴシック" charset="0"/>
                <a:cs typeface="ＭＳ Ｐゴシック" charset="0"/>
              </a:rPr>
              <a:t>Purpose</a:t>
            </a:r>
          </a:p>
        </p:txBody>
      </p:sp>
      <p:sp>
        <p:nvSpPr>
          <p:cNvPr id="49158" name="Line 7"/>
          <p:cNvSpPr>
            <a:spLocks noChangeShapeType="1"/>
          </p:cNvSpPr>
          <p:nvPr/>
        </p:nvSpPr>
        <p:spPr bwMode="auto">
          <a:xfrm>
            <a:off x="1676400" y="3048000"/>
            <a:ext cx="6781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59" name="Line 8"/>
          <p:cNvSpPr>
            <a:spLocks noChangeShapeType="1"/>
          </p:cNvSpPr>
          <p:nvPr/>
        </p:nvSpPr>
        <p:spPr bwMode="auto">
          <a:xfrm>
            <a:off x="3048000" y="2590800"/>
            <a:ext cx="0" cy="2667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0" name="Line 9"/>
          <p:cNvSpPr>
            <a:spLocks noChangeShapeType="1"/>
          </p:cNvSpPr>
          <p:nvPr/>
        </p:nvSpPr>
        <p:spPr bwMode="auto">
          <a:xfrm>
            <a:off x="4419600" y="2590800"/>
            <a:ext cx="0" cy="2667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1" name="Line 10"/>
          <p:cNvSpPr>
            <a:spLocks noChangeShapeType="1"/>
          </p:cNvSpPr>
          <p:nvPr/>
        </p:nvSpPr>
        <p:spPr bwMode="auto">
          <a:xfrm>
            <a:off x="7086600" y="2590800"/>
            <a:ext cx="0" cy="2667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4043" name="Text Box 11"/>
          <p:cNvSpPr txBox="1">
            <a:spLocks noChangeArrowheads="1"/>
          </p:cNvSpPr>
          <p:nvPr/>
        </p:nvSpPr>
        <p:spPr bwMode="auto">
          <a:xfrm>
            <a:off x="1371600" y="5562600"/>
            <a:ext cx="6553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ea typeface="ＭＳ Ｐゴシック" charset="0"/>
                <a:cs typeface="ＭＳ Ｐゴシック" charset="0"/>
              </a:rPr>
              <a:t>Choose one from each at random</a:t>
            </a:r>
          </a:p>
        </p:txBody>
      </p:sp>
    </p:spTree>
    <p:extLst>
      <p:ext uri="{BB962C8B-B14F-4D97-AF65-F5344CB8AC3E}">
        <p14:creationId xmlns:p14="http://schemas.microsoft.com/office/powerpoint/2010/main" val="2120668185"/>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403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403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403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403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40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autoUpdateAnimBg="0"/>
      <p:bldP spid="44036" grpId="0" autoUpdateAnimBg="0"/>
      <p:bldP spid="44037" grpId="0" autoUpdateAnimBg="0"/>
      <p:bldP spid="44038" grpId="0" autoUpdateAnimBg="0"/>
      <p:bldP spid="44043"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3898776" cy="1656184"/>
          </a:xfrm>
        </p:spPr>
        <p:txBody>
          <a:bodyPr>
            <a:normAutofit fontScale="90000"/>
          </a:bodyPr>
          <a:lstStyle/>
          <a:p>
            <a:pPr algn="l"/>
            <a:r>
              <a:rPr lang="en-GB" dirty="0" smtClean="0">
                <a:solidFill>
                  <a:srgbClr val="FF0000"/>
                </a:solidFill>
              </a:rPr>
              <a:t>I want to learn, but how will you test me?</a:t>
            </a:r>
            <a:endParaRPr lang="en-GB" dirty="0">
              <a:solidFill>
                <a:srgbClr val="FF0000"/>
              </a:solidFill>
            </a:endParaRPr>
          </a:p>
        </p:txBody>
      </p:sp>
      <p:sp>
        <p:nvSpPr>
          <p:cNvPr id="3" name="Content Placeholder 2"/>
          <p:cNvSpPr>
            <a:spLocks noGrp="1"/>
          </p:cNvSpPr>
          <p:nvPr>
            <p:ph idx="1"/>
          </p:nvPr>
        </p:nvSpPr>
        <p:spPr>
          <a:xfrm>
            <a:off x="395536" y="2708920"/>
            <a:ext cx="4279304" cy="1756791"/>
          </a:xfrm>
        </p:spPr>
        <p:txBody>
          <a:bodyPr>
            <a:normAutofit fontScale="92500" lnSpcReduction="10000"/>
          </a:bodyPr>
          <a:lstStyle/>
          <a:p>
            <a:pPr marL="0" indent="0">
              <a:buNone/>
            </a:pPr>
            <a:r>
              <a:rPr lang="en-GB" dirty="0" smtClean="0"/>
              <a:t>..and if you don’t know the answer to the problem, what will you measure me against?</a:t>
            </a:r>
            <a:endParaRPr lang="en-GB" dirty="0"/>
          </a:p>
        </p:txBody>
      </p:sp>
      <p:pic>
        <p:nvPicPr>
          <p:cNvPr id="4" name="Picture 3" descr="caution-steps.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932040" y="188640"/>
            <a:ext cx="4003289" cy="5337719"/>
          </a:xfrm>
          <a:prstGeom prst="rect">
            <a:avLst/>
          </a:prstGeom>
        </p:spPr>
      </p:pic>
    </p:spTree>
    <p:extLst>
      <p:ext uri="{BB962C8B-B14F-4D97-AF65-F5344CB8AC3E}">
        <p14:creationId xmlns:p14="http://schemas.microsoft.com/office/powerpoint/2010/main" val="412196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wansea-desks-exams.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25001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3"/>
          <p:cNvSpPr txBox="1">
            <a:spLocks noChangeArrowheads="1"/>
          </p:cNvSpPr>
          <p:nvPr/>
        </p:nvSpPr>
        <p:spPr bwMode="auto">
          <a:xfrm>
            <a:off x="557213" y="459828"/>
            <a:ext cx="85867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600" dirty="0" smtClean="0">
                <a:solidFill>
                  <a:srgbClr val="D2533C"/>
                </a:solidFill>
              </a:rPr>
              <a:t>Did you know that:</a:t>
            </a:r>
            <a:endParaRPr lang="en-GB" sz="3600" dirty="0">
              <a:solidFill>
                <a:srgbClr val="D2533C"/>
              </a:solidFill>
            </a:endParaRPr>
          </a:p>
        </p:txBody>
      </p:sp>
      <p:sp>
        <p:nvSpPr>
          <p:cNvPr id="4" name="TextBox 3"/>
          <p:cNvSpPr txBox="1">
            <a:spLocks noChangeArrowheads="1"/>
          </p:cNvSpPr>
          <p:nvPr/>
        </p:nvSpPr>
        <p:spPr bwMode="auto">
          <a:xfrm>
            <a:off x="5822448" y="1444041"/>
            <a:ext cx="320174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GB" dirty="0" smtClean="0"/>
              <a:t>Your </a:t>
            </a:r>
            <a:r>
              <a:rPr lang="en-GB" dirty="0"/>
              <a:t>brain works differently when solving problems creatively? </a:t>
            </a:r>
            <a:endParaRPr lang="en-GB" dirty="0" smtClean="0"/>
          </a:p>
          <a:p>
            <a:endParaRPr lang="en-GB" dirty="0"/>
          </a:p>
          <a:p>
            <a:r>
              <a:rPr lang="en-GB" dirty="0" smtClean="0"/>
              <a:t>Cognitive styles =</a:t>
            </a:r>
          </a:p>
          <a:p>
            <a:endParaRPr lang="en-GB" dirty="0"/>
          </a:p>
          <a:p>
            <a:pPr marL="342900" indent="-342900">
              <a:buFont typeface="Arial"/>
              <a:buChar char="•"/>
            </a:pPr>
            <a:r>
              <a:rPr lang="en-GB" dirty="0" smtClean="0"/>
              <a:t>Insight</a:t>
            </a:r>
          </a:p>
          <a:p>
            <a:pPr marL="342900" indent="-342900">
              <a:buFont typeface="Arial"/>
              <a:buChar char="•"/>
            </a:pPr>
            <a:r>
              <a:rPr lang="en-GB" dirty="0" smtClean="0"/>
              <a:t>Analytic</a:t>
            </a:r>
          </a:p>
          <a:p>
            <a:pPr eaLnBrk="1" hangingPunct="1"/>
            <a:endParaRPr lang="en-GB" dirty="0">
              <a:solidFill>
                <a:srgbClr val="660066"/>
              </a:solidFill>
            </a:endParaRPr>
          </a:p>
        </p:txBody>
      </p:sp>
      <p:sp>
        <p:nvSpPr>
          <p:cNvPr id="6" name="TextBox 5"/>
          <p:cNvSpPr txBox="1"/>
          <p:nvPr/>
        </p:nvSpPr>
        <p:spPr>
          <a:xfrm>
            <a:off x="2109748" y="5530741"/>
            <a:ext cx="3470651" cy="830997"/>
          </a:xfrm>
          <a:prstGeom prst="rect">
            <a:avLst/>
          </a:prstGeom>
          <a:noFill/>
        </p:spPr>
        <p:txBody>
          <a:bodyPr wrap="square" rtlCol="0">
            <a:spAutoFit/>
          </a:bodyPr>
          <a:lstStyle/>
          <a:p>
            <a:r>
              <a:rPr lang="en-US" sz="1600" dirty="0" smtClean="0"/>
              <a:t>Image </a:t>
            </a:r>
            <a:r>
              <a:rPr lang="en-US" sz="1600" dirty="0"/>
              <a:t>c</a:t>
            </a:r>
            <a:r>
              <a:rPr lang="en-US" sz="1600" dirty="0" smtClean="0"/>
              <a:t>ourtesy of John </a:t>
            </a:r>
            <a:r>
              <a:rPr lang="en-US" sz="1600" dirty="0" err="1" smtClean="0"/>
              <a:t>Kounios</a:t>
            </a:r>
            <a:r>
              <a:rPr lang="en-US" sz="1600" dirty="0"/>
              <a:t> </a:t>
            </a:r>
            <a:r>
              <a:rPr lang="en-US" sz="1600" dirty="0" smtClean="0"/>
              <a:t>- Drexel and UWTSD ‘Learning for Innovation Week’</a:t>
            </a:r>
            <a:endParaRPr lang="en-US" sz="1600" dirty="0"/>
          </a:p>
        </p:txBody>
      </p:sp>
      <p:pic>
        <p:nvPicPr>
          <p:cNvPr id="7" name="Picture 6" descr="drexel_UWTSD_sm.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29586" y="5348205"/>
            <a:ext cx="1780162" cy="1272816"/>
          </a:xfrm>
          <a:prstGeom prst="rect">
            <a:avLst/>
          </a:prstGeom>
        </p:spPr>
      </p:pic>
      <p:pic>
        <p:nvPicPr>
          <p:cNvPr id="3" name="Picture 2" descr="Screen Shot 2016-06-18 at 09.58.25.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7213" y="1422522"/>
            <a:ext cx="5023186" cy="4029124"/>
          </a:xfrm>
          <a:prstGeom prst="rect">
            <a:avLst/>
          </a:prstGeom>
        </p:spPr>
      </p:pic>
    </p:spTree>
    <p:extLst>
      <p:ext uri="{BB962C8B-B14F-4D97-AF65-F5344CB8AC3E}">
        <p14:creationId xmlns:p14="http://schemas.microsoft.com/office/powerpoint/2010/main" val="2040696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3vTB.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617448"/>
            <a:ext cx="9144000" cy="5749290"/>
          </a:xfrm>
          <a:prstGeom prst="rect">
            <a:avLst/>
          </a:prstGeom>
        </p:spPr>
      </p:pic>
      <p:sp>
        <p:nvSpPr>
          <p:cNvPr id="31746" name="TextBox 3"/>
          <p:cNvSpPr txBox="1">
            <a:spLocks noChangeArrowheads="1"/>
          </p:cNvSpPr>
          <p:nvPr/>
        </p:nvSpPr>
        <p:spPr bwMode="auto">
          <a:xfrm>
            <a:off x="557213" y="699468"/>
            <a:ext cx="85867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600" dirty="0" smtClean="0">
                <a:solidFill>
                  <a:schemeClr val="bg1"/>
                </a:solidFill>
              </a:rPr>
              <a:t>You know that feeling:</a:t>
            </a:r>
            <a:endParaRPr lang="en-GB" sz="3600" dirty="0">
              <a:solidFill>
                <a:schemeClr val="bg1"/>
              </a:solidFill>
            </a:endParaRPr>
          </a:p>
        </p:txBody>
      </p:sp>
    </p:spTree>
    <p:extLst>
      <p:ext uri="{BB962C8B-B14F-4D97-AF65-F5344CB8AC3E}">
        <p14:creationId xmlns:p14="http://schemas.microsoft.com/office/powerpoint/2010/main" val="2487704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3"/>
          <p:cNvSpPr txBox="1">
            <a:spLocks noChangeArrowheads="1"/>
          </p:cNvSpPr>
          <p:nvPr/>
        </p:nvSpPr>
        <p:spPr bwMode="auto">
          <a:xfrm>
            <a:off x="557213" y="459828"/>
            <a:ext cx="85867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600" dirty="0" smtClean="0">
                <a:solidFill>
                  <a:srgbClr val="D2533C"/>
                </a:solidFill>
              </a:rPr>
              <a:t>Did you know that:</a:t>
            </a:r>
            <a:endParaRPr lang="en-GB" sz="3600" dirty="0">
              <a:solidFill>
                <a:srgbClr val="D2533C"/>
              </a:solidFill>
            </a:endParaRPr>
          </a:p>
        </p:txBody>
      </p:sp>
      <p:sp>
        <p:nvSpPr>
          <p:cNvPr id="4" name="TextBox 3"/>
          <p:cNvSpPr txBox="1">
            <a:spLocks noChangeArrowheads="1"/>
          </p:cNvSpPr>
          <p:nvPr/>
        </p:nvSpPr>
        <p:spPr bwMode="auto">
          <a:xfrm>
            <a:off x="5822448" y="1444041"/>
            <a:ext cx="320174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GB" dirty="0"/>
              <a:t>That recognition and reward mechanisms may significantly impact on your learners’ capacity to develop such brain power? </a:t>
            </a:r>
          </a:p>
          <a:p>
            <a:pPr eaLnBrk="1" hangingPunct="1"/>
            <a:endParaRPr lang="en-GB" dirty="0" smtClean="0">
              <a:solidFill>
                <a:srgbClr val="660066"/>
              </a:solidFill>
            </a:endParaRPr>
          </a:p>
          <a:p>
            <a:pPr eaLnBrk="1" hangingPunct="1"/>
            <a:r>
              <a:rPr lang="en-GB" dirty="0" smtClean="0">
                <a:solidFill>
                  <a:srgbClr val="FF0000"/>
                </a:solidFill>
              </a:rPr>
              <a:t>So assessment matters!</a:t>
            </a:r>
            <a:endParaRPr lang="en-GB" dirty="0">
              <a:solidFill>
                <a:srgbClr val="FF0000"/>
              </a:solidFill>
            </a:endParaRPr>
          </a:p>
        </p:txBody>
      </p:sp>
      <p:pic>
        <p:nvPicPr>
          <p:cNvPr id="5" name="Picture 4" descr="Screen Shot 2016-06-18 at 10.16.32.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7213" y="1422522"/>
            <a:ext cx="5023186" cy="3925683"/>
          </a:xfrm>
          <a:prstGeom prst="rect">
            <a:avLst/>
          </a:prstGeom>
        </p:spPr>
      </p:pic>
      <p:sp>
        <p:nvSpPr>
          <p:cNvPr id="6" name="TextBox 5"/>
          <p:cNvSpPr txBox="1"/>
          <p:nvPr/>
        </p:nvSpPr>
        <p:spPr>
          <a:xfrm>
            <a:off x="2109748" y="5530741"/>
            <a:ext cx="3470651" cy="830997"/>
          </a:xfrm>
          <a:prstGeom prst="rect">
            <a:avLst/>
          </a:prstGeom>
          <a:noFill/>
        </p:spPr>
        <p:txBody>
          <a:bodyPr wrap="square" rtlCol="0">
            <a:spAutoFit/>
          </a:bodyPr>
          <a:lstStyle/>
          <a:p>
            <a:r>
              <a:rPr lang="en-US" sz="1600" dirty="0" smtClean="0"/>
              <a:t>Image </a:t>
            </a:r>
            <a:r>
              <a:rPr lang="en-US" sz="1600" dirty="0"/>
              <a:t>c</a:t>
            </a:r>
            <a:r>
              <a:rPr lang="en-US" sz="1600" dirty="0" smtClean="0"/>
              <a:t>ourtesy of John </a:t>
            </a:r>
            <a:r>
              <a:rPr lang="en-US" sz="1600" dirty="0" err="1" smtClean="0"/>
              <a:t>Kounios</a:t>
            </a:r>
            <a:r>
              <a:rPr lang="en-US" sz="1600" dirty="0"/>
              <a:t> </a:t>
            </a:r>
            <a:r>
              <a:rPr lang="en-US" sz="1600" dirty="0" smtClean="0"/>
              <a:t>- Drexel and UWTSD ‘Learning for Innovation Week’</a:t>
            </a:r>
            <a:endParaRPr lang="en-US" sz="1600" dirty="0"/>
          </a:p>
        </p:txBody>
      </p:sp>
      <p:pic>
        <p:nvPicPr>
          <p:cNvPr id="7" name="Picture 6" descr="drexel_UWTSD_sm.jp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9586" y="5348205"/>
            <a:ext cx="1780162" cy="1272816"/>
          </a:xfrm>
          <a:prstGeom prst="rect">
            <a:avLst/>
          </a:prstGeom>
        </p:spPr>
      </p:pic>
    </p:spTree>
    <p:extLst>
      <p:ext uri="{BB962C8B-B14F-4D97-AF65-F5344CB8AC3E}">
        <p14:creationId xmlns:p14="http://schemas.microsoft.com/office/powerpoint/2010/main" val="1377297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1115616" y="6148776"/>
            <a:ext cx="6120680" cy="369332"/>
          </a:xfrm>
          <a:prstGeom prst="rect">
            <a:avLst/>
          </a:prstGeom>
          <a:solidFill>
            <a:schemeClr val="bg1"/>
          </a:solidFill>
        </p:spPr>
        <p:txBody>
          <a:bodyPr wrap="square" rtlCol="0">
            <a:spAutoFit/>
          </a:bodyPr>
          <a:lstStyle/>
          <a:p>
            <a:endParaRPr lang="en-GB" dirty="0"/>
          </a:p>
        </p:txBody>
      </p:sp>
      <p:pic>
        <p:nvPicPr>
          <p:cNvPr id="11" name="Image 1" descr="C:\Users\RB\Desktop\UNITAR SENSIBILISATION\For Rachâa\UNITAR Logos\UN_UNITAR Black Blu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355976" y="6320445"/>
            <a:ext cx="2198303" cy="3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Logo RADP"/>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81652" y="6320445"/>
            <a:ext cx="554644" cy="427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809075" y="5919663"/>
            <a:ext cx="6264696" cy="923330"/>
          </a:xfrm>
          <a:prstGeom prst="rect">
            <a:avLst/>
          </a:prstGeom>
          <a:solidFill>
            <a:schemeClr val="bg1"/>
          </a:solidFill>
        </p:spPr>
        <p:txBody>
          <a:bodyPr wrap="square" rtlCol="0">
            <a:spAutoFit/>
          </a:bodyPr>
          <a:lstStyle/>
          <a:p>
            <a:endParaRPr lang="fr-CH" dirty="0" smtClean="0"/>
          </a:p>
          <a:p>
            <a:endParaRPr lang="fr-CH" dirty="0"/>
          </a:p>
          <a:p>
            <a:endParaRPr lang="en-GB" dirty="0"/>
          </a:p>
        </p:txBody>
      </p:sp>
      <p:sp>
        <p:nvSpPr>
          <p:cNvPr id="40" name="Text Box 4"/>
          <p:cNvSpPr txBox="1">
            <a:spLocks noChangeArrowheads="1"/>
          </p:cNvSpPr>
          <p:nvPr/>
        </p:nvSpPr>
        <p:spPr bwMode="auto">
          <a:xfrm>
            <a:off x="604838" y="450250"/>
            <a:ext cx="6976864" cy="523220"/>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Understanding  creative thinking</a:t>
            </a:r>
            <a:endParaRPr lang="en-GB" dirty="0">
              <a:solidFill>
                <a:srgbClr val="376092"/>
              </a:solidFill>
              <a:latin typeface="Microsoft Tai Le"/>
              <a:cs typeface="Microsoft Tai Le"/>
            </a:endParaRPr>
          </a:p>
        </p:txBody>
      </p:sp>
      <p:pic>
        <p:nvPicPr>
          <p:cNvPr id="2" name="Picture 1" descr="Screen Shot 2016-06-18 at 09.54.31.pn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04838" y="1061643"/>
            <a:ext cx="7892824" cy="5258802"/>
          </a:xfrm>
          <a:prstGeom prst="rect">
            <a:avLst/>
          </a:prstGeom>
        </p:spPr>
      </p:pic>
      <p:sp>
        <p:nvSpPr>
          <p:cNvPr id="5" name="TextBox 4"/>
          <p:cNvSpPr txBox="1"/>
          <p:nvPr/>
        </p:nvSpPr>
        <p:spPr>
          <a:xfrm>
            <a:off x="604838" y="6453336"/>
            <a:ext cx="8230208" cy="338554"/>
          </a:xfrm>
          <a:prstGeom prst="rect">
            <a:avLst/>
          </a:prstGeom>
          <a:noFill/>
        </p:spPr>
        <p:txBody>
          <a:bodyPr wrap="square" rtlCol="0">
            <a:spAutoFit/>
          </a:bodyPr>
          <a:lstStyle/>
          <a:p>
            <a:r>
              <a:rPr lang="en-US" sz="1600" dirty="0" smtClean="0"/>
              <a:t>Extract Courtesy of John </a:t>
            </a:r>
            <a:r>
              <a:rPr lang="en-US" sz="1600" dirty="0" err="1" smtClean="0"/>
              <a:t>Kounios</a:t>
            </a:r>
            <a:r>
              <a:rPr lang="en-US" sz="1600" dirty="0"/>
              <a:t> </a:t>
            </a:r>
            <a:r>
              <a:rPr lang="en-US" sz="1600" dirty="0" smtClean="0"/>
              <a:t>- Drexel and UWTSD ‘Learning for Innovation Week’</a:t>
            </a:r>
            <a:endParaRPr lang="en-US" sz="1600" dirty="0"/>
          </a:p>
        </p:txBody>
      </p:sp>
      <p:sp>
        <p:nvSpPr>
          <p:cNvPr id="8" name="TextBox 7"/>
          <p:cNvSpPr txBox="1"/>
          <p:nvPr/>
        </p:nvSpPr>
        <p:spPr>
          <a:xfrm>
            <a:off x="3195365" y="3686724"/>
            <a:ext cx="2772047" cy="1015663"/>
          </a:xfrm>
          <a:prstGeom prst="rect">
            <a:avLst/>
          </a:prstGeom>
          <a:noFill/>
        </p:spPr>
        <p:txBody>
          <a:bodyPr wrap="square" rtlCol="0">
            <a:spAutoFit/>
          </a:bodyPr>
          <a:lstStyle/>
          <a:p>
            <a:pPr algn="ctr"/>
            <a:r>
              <a:rPr lang="en-US" sz="6000" b="1" dirty="0" smtClean="0">
                <a:solidFill>
                  <a:srgbClr val="FF0000"/>
                </a:solidFill>
                <a:effectLst>
                  <a:glow rad="139700">
                    <a:schemeClr val="bg1">
                      <a:alpha val="87000"/>
                    </a:schemeClr>
                  </a:glow>
                </a:effectLst>
              </a:rPr>
              <a:t>DOG</a:t>
            </a:r>
            <a:endParaRPr lang="en-US" sz="6000" b="1" dirty="0">
              <a:solidFill>
                <a:srgbClr val="FF0000"/>
              </a:solidFill>
              <a:effectLst>
                <a:glow rad="139700">
                  <a:schemeClr val="bg1">
                    <a:alpha val="87000"/>
                  </a:schemeClr>
                </a:glow>
              </a:effectLst>
            </a:endParaRPr>
          </a:p>
        </p:txBody>
      </p:sp>
    </p:spTree>
    <p:extLst>
      <p:ext uri="{BB962C8B-B14F-4D97-AF65-F5344CB8AC3E}">
        <p14:creationId xmlns:p14="http://schemas.microsoft.com/office/powerpoint/2010/main" val="615972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1115616" y="6148776"/>
            <a:ext cx="6120680" cy="369332"/>
          </a:xfrm>
          <a:prstGeom prst="rect">
            <a:avLst/>
          </a:prstGeom>
          <a:solidFill>
            <a:schemeClr val="bg1"/>
          </a:solidFill>
        </p:spPr>
        <p:txBody>
          <a:bodyPr wrap="square" rtlCol="0">
            <a:spAutoFit/>
          </a:bodyPr>
          <a:lstStyle/>
          <a:p>
            <a:endParaRPr lang="en-GB" dirty="0"/>
          </a:p>
        </p:txBody>
      </p:sp>
      <p:sp>
        <p:nvSpPr>
          <p:cNvPr id="40" name="Text Box 4"/>
          <p:cNvSpPr txBox="1">
            <a:spLocks noChangeArrowheads="1"/>
          </p:cNvSpPr>
          <p:nvPr/>
        </p:nvSpPr>
        <p:spPr bwMode="auto">
          <a:xfrm>
            <a:off x="604838" y="450250"/>
            <a:ext cx="6976864" cy="523220"/>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Understanding  creative thinking</a:t>
            </a:r>
            <a:endParaRPr lang="en-GB" dirty="0">
              <a:solidFill>
                <a:srgbClr val="376092"/>
              </a:solidFill>
              <a:latin typeface="Microsoft Tai Le"/>
              <a:cs typeface="Microsoft Tai Le"/>
            </a:endParaRPr>
          </a:p>
        </p:txBody>
      </p:sp>
      <p:pic>
        <p:nvPicPr>
          <p:cNvPr id="6" name="Picture 5" descr="lion-fr-shot.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04837" y="1556656"/>
            <a:ext cx="3477305" cy="4573753"/>
          </a:xfrm>
          <a:prstGeom prst="rect">
            <a:avLst/>
          </a:prstGeom>
        </p:spPr>
      </p:pic>
      <p:pic>
        <p:nvPicPr>
          <p:cNvPr id="7" name="Picture 6" descr="lion-rear-shot.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406701" y="1556656"/>
            <a:ext cx="3876153" cy="4527347"/>
          </a:xfrm>
          <a:prstGeom prst="rect">
            <a:avLst/>
          </a:prstGeom>
        </p:spPr>
      </p:pic>
    </p:spTree>
    <p:extLst>
      <p:ext uri="{BB962C8B-B14F-4D97-AF65-F5344CB8AC3E}">
        <p14:creationId xmlns:p14="http://schemas.microsoft.com/office/powerpoint/2010/main" val="2590575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1115616" y="6148776"/>
            <a:ext cx="6120680" cy="369332"/>
          </a:xfrm>
          <a:prstGeom prst="rect">
            <a:avLst/>
          </a:prstGeom>
          <a:solidFill>
            <a:schemeClr val="bg1"/>
          </a:solidFill>
        </p:spPr>
        <p:txBody>
          <a:bodyPr wrap="square" rtlCol="0">
            <a:spAutoFit/>
          </a:bodyPr>
          <a:lstStyle/>
          <a:p>
            <a:endParaRPr lang="en-GB" dirty="0"/>
          </a:p>
        </p:txBody>
      </p:sp>
      <p:sp>
        <p:nvSpPr>
          <p:cNvPr id="40" name="Text Box 4"/>
          <p:cNvSpPr txBox="1">
            <a:spLocks noChangeArrowheads="1"/>
          </p:cNvSpPr>
          <p:nvPr/>
        </p:nvSpPr>
        <p:spPr bwMode="auto">
          <a:xfrm>
            <a:off x="604837" y="450250"/>
            <a:ext cx="8315755" cy="523220"/>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Understanding  creative thinking – opportunities?</a:t>
            </a:r>
            <a:endParaRPr lang="en-GB" dirty="0">
              <a:solidFill>
                <a:srgbClr val="376092"/>
              </a:solidFill>
              <a:latin typeface="Microsoft Tai Le"/>
              <a:cs typeface="Microsoft Tai Le"/>
            </a:endParaRPr>
          </a:p>
        </p:txBody>
      </p:sp>
      <p:pic>
        <p:nvPicPr>
          <p:cNvPr id="2" name="Picture 1" descr="anti sandwich theft.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89505" y="1167917"/>
            <a:ext cx="3701035" cy="5179884"/>
          </a:xfrm>
          <a:prstGeom prst="rect">
            <a:avLst/>
          </a:prstGeom>
        </p:spPr>
      </p:pic>
      <p:pic>
        <p:nvPicPr>
          <p:cNvPr id="3" name="Picture 2" descr="perfectly-timed-photos-19-684x1024.jpg"/>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64485" y="1167917"/>
            <a:ext cx="3460001" cy="5179884"/>
          </a:xfrm>
          <a:prstGeom prst="rect">
            <a:avLst/>
          </a:prstGeom>
        </p:spPr>
      </p:pic>
    </p:spTree>
    <p:extLst>
      <p:ext uri="{BB962C8B-B14F-4D97-AF65-F5344CB8AC3E}">
        <p14:creationId xmlns:p14="http://schemas.microsoft.com/office/powerpoint/2010/main" val="638711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hutterstock_34328518.jp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9144000" cy="7010400"/>
          </a:xfrm>
          <a:prstGeom prst="rect">
            <a:avLst/>
          </a:prstGeom>
        </p:spPr>
      </p:pic>
      <p:sp>
        <p:nvSpPr>
          <p:cNvPr id="29698" name="TextBox 8"/>
          <p:cNvSpPr txBox="1">
            <a:spLocks noChangeArrowheads="1"/>
          </p:cNvSpPr>
          <p:nvPr/>
        </p:nvSpPr>
        <p:spPr bwMode="auto">
          <a:xfrm>
            <a:off x="1219200" y="1066800"/>
            <a:ext cx="7467600" cy="584776"/>
          </a:xfrm>
          <a:prstGeom prst="rect">
            <a:avLst/>
          </a:prstGeom>
          <a:noFill/>
          <a:ln w="9525">
            <a:noFill/>
            <a:miter lim="800000"/>
            <a:headEnd/>
            <a:tailEnd/>
          </a:ln>
        </p:spPr>
        <p:txBody>
          <a:bodyPr wrap="square">
            <a:prstTxWarp prst="textNoShape">
              <a:avLst/>
            </a:prstTxWarp>
            <a:spAutoFit/>
          </a:bodyPr>
          <a:lstStyle/>
          <a:p>
            <a:r>
              <a:rPr lang="en-US" sz="3200" b="1" dirty="0" smtClean="0"/>
              <a:t>Gestalt</a:t>
            </a:r>
            <a:r>
              <a:rPr lang="en-US" sz="3200" b="1" dirty="0" smtClean="0">
                <a:solidFill>
                  <a:srgbClr val="FFFFFF"/>
                </a:solidFill>
              </a:rPr>
              <a:t> - what </a:t>
            </a:r>
            <a:r>
              <a:rPr lang="en-US" sz="3200" b="1" dirty="0">
                <a:solidFill>
                  <a:srgbClr val="FFFFFF"/>
                </a:solidFill>
              </a:rPr>
              <a:t>do you really ‘know’?</a:t>
            </a:r>
          </a:p>
        </p:txBody>
      </p:sp>
      <p:sp>
        <p:nvSpPr>
          <p:cNvPr id="29699" name="TextBox 9"/>
          <p:cNvSpPr txBox="1">
            <a:spLocks noChangeArrowheads="1"/>
          </p:cNvSpPr>
          <p:nvPr/>
        </p:nvSpPr>
        <p:spPr bwMode="auto">
          <a:xfrm>
            <a:off x="457200" y="6488668"/>
            <a:ext cx="6934200" cy="369332"/>
          </a:xfrm>
          <a:prstGeom prst="rect">
            <a:avLst/>
          </a:prstGeom>
          <a:noFill/>
          <a:ln w="9525">
            <a:noFill/>
            <a:miter lim="800000"/>
            <a:headEnd/>
            <a:tailEnd/>
          </a:ln>
        </p:spPr>
        <p:txBody>
          <a:bodyPr>
            <a:prstTxWarp prst="textNoShape">
              <a:avLst/>
            </a:prstTxWarp>
            <a:spAutoFit/>
          </a:bodyPr>
          <a:lstStyle/>
          <a:p>
            <a:r>
              <a:rPr lang="en-US" b="1" dirty="0" smtClean="0">
                <a:solidFill>
                  <a:schemeClr val="bg1"/>
                </a:solidFill>
              </a:rPr>
              <a:t>Limens, Soma, Dendrites and connections</a:t>
            </a:r>
            <a:endParaRPr lang="en-US" b="1" dirty="0">
              <a:solidFill>
                <a:schemeClr val="bg1"/>
              </a:solidFill>
            </a:endParaRPr>
          </a:p>
        </p:txBody>
      </p:sp>
    </p:spTree>
    <p:extLst>
      <p:ext uri="{BB962C8B-B14F-4D97-AF65-F5344CB8AC3E}">
        <p14:creationId xmlns:p14="http://schemas.microsoft.com/office/powerpoint/2010/main" val="4186312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pic>
        <p:nvPicPr>
          <p:cNvPr id="11" name="Image 1" descr="C:\Users\RB\Desktop\UNITAR SENSIBILISATION\For Rachâa\UNITAR Logos\UN_UNITAR Black Blu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355976" y="6320445"/>
            <a:ext cx="2198303" cy="3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Logo RADP"/>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81652" y="6320445"/>
            <a:ext cx="554644" cy="427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809075" y="5919663"/>
            <a:ext cx="6264696" cy="923330"/>
          </a:xfrm>
          <a:prstGeom prst="rect">
            <a:avLst/>
          </a:prstGeom>
          <a:solidFill>
            <a:schemeClr val="bg1"/>
          </a:solidFill>
        </p:spPr>
        <p:txBody>
          <a:bodyPr wrap="square" rtlCol="0">
            <a:spAutoFit/>
          </a:bodyPr>
          <a:lstStyle/>
          <a:p>
            <a:endParaRPr lang="fr-CH" dirty="0" smtClean="0"/>
          </a:p>
          <a:p>
            <a:endParaRPr lang="fr-CH" dirty="0"/>
          </a:p>
          <a:p>
            <a:endParaRPr lang="en-GB" dirty="0"/>
          </a:p>
        </p:txBody>
      </p:sp>
      <p:pic>
        <p:nvPicPr>
          <p:cNvPr id="1027" name="Picture 3"/>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922684" y="6320446"/>
            <a:ext cx="3040444" cy="463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9" name="TextBox 22"/>
          <p:cNvSpPr txBox="1">
            <a:spLocks noChangeArrowheads="1"/>
          </p:cNvSpPr>
          <p:nvPr/>
        </p:nvSpPr>
        <p:spPr bwMode="auto">
          <a:xfrm>
            <a:off x="323528" y="6596063"/>
            <a:ext cx="23622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sz="1100" dirty="0" err="1"/>
              <a:t>Penaluna</a:t>
            </a:r>
            <a:r>
              <a:rPr lang="en-US" sz="1100" dirty="0"/>
              <a:t> &amp; </a:t>
            </a:r>
            <a:r>
              <a:rPr lang="en-US" sz="1100" dirty="0" err="1"/>
              <a:t>Penaluna</a:t>
            </a:r>
            <a:r>
              <a:rPr lang="en-US" sz="1100" dirty="0"/>
              <a:t> </a:t>
            </a:r>
            <a:r>
              <a:rPr lang="en-US" sz="1100" dirty="0" smtClean="0"/>
              <a:t>2009</a:t>
            </a:r>
            <a:endParaRPr lang="en-US" sz="1100" dirty="0"/>
          </a:p>
        </p:txBody>
      </p:sp>
      <p:sp>
        <p:nvSpPr>
          <p:cNvPr id="40" name="Text Box 4"/>
          <p:cNvSpPr txBox="1">
            <a:spLocks noChangeArrowheads="1"/>
          </p:cNvSpPr>
          <p:nvPr/>
        </p:nvSpPr>
        <p:spPr bwMode="auto">
          <a:xfrm>
            <a:off x="467544" y="450250"/>
            <a:ext cx="6976864" cy="523220"/>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The innovative thinking brain structure</a:t>
            </a:r>
            <a:endParaRPr lang="en-GB" dirty="0">
              <a:solidFill>
                <a:srgbClr val="376092"/>
              </a:solidFill>
              <a:latin typeface="Microsoft Tai Le"/>
              <a:cs typeface="Microsoft Tai Le"/>
            </a:endParaRPr>
          </a:p>
        </p:txBody>
      </p:sp>
      <p:sp>
        <p:nvSpPr>
          <p:cNvPr id="77" name="Rectangle 3"/>
          <p:cNvSpPr>
            <a:spLocks noChangeArrowheads="1"/>
          </p:cNvSpPr>
          <p:nvPr/>
        </p:nvSpPr>
        <p:spPr bwMode="auto">
          <a:xfrm>
            <a:off x="539552" y="1052736"/>
            <a:ext cx="6973887"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20000"/>
              </a:spcBef>
            </a:pPr>
            <a:r>
              <a:rPr lang="en-GB" dirty="0"/>
              <a:t>Key point – Developing synapse potential through learning</a:t>
            </a:r>
          </a:p>
        </p:txBody>
      </p:sp>
      <p:sp>
        <p:nvSpPr>
          <p:cNvPr id="78" name="TextBox 7"/>
          <p:cNvSpPr txBox="1">
            <a:spLocks noChangeArrowheads="1"/>
          </p:cNvSpPr>
          <p:nvPr/>
        </p:nvSpPr>
        <p:spPr bwMode="auto">
          <a:xfrm>
            <a:off x="1002717" y="5470049"/>
            <a:ext cx="1752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ctr"/>
            <a:r>
              <a:rPr lang="en-US" sz="1800" dirty="0"/>
              <a:t>Left </a:t>
            </a:r>
            <a:r>
              <a:rPr lang="en-US" sz="1800" dirty="0" smtClean="0"/>
              <a:t>Cortex</a:t>
            </a:r>
          </a:p>
          <a:p>
            <a:pPr algn="ctr"/>
            <a:r>
              <a:rPr lang="en-US" sz="1800" dirty="0" smtClean="0"/>
              <a:t>dominance</a:t>
            </a:r>
            <a:endParaRPr lang="en-US" sz="1800" dirty="0"/>
          </a:p>
        </p:txBody>
      </p:sp>
      <p:sp>
        <p:nvSpPr>
          <p:cNvPr id="79" name="TextBox 8"/>
          <p:cNvSpPr txBox="1">
            <a:spLocks noChangeArrowheads="1"/>
          </p:cNvSpPr>
          <p:nvPr/>
        </p:nvSpPr>
        <p:spPr bwMode="auto">
          <a:xfrm>
            <a:off x="3523667" y="5397024"/>
            <a:ext cx="25146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lgn="ctr"/>
            <a:r>
              <a:rPr lang="en-US" sz="1800" dirty="0"/>
              <a:t>Right </a:t>
            </a:r>
            <a:r>
              <a:rPr lang="en-US" sz="1800" dirty="0" smtClean="0"/>
              <a:t>Cortex</a:t>
            </a:r>
          </a:p>
          <a:p>
            <a:pPr algn="ctr"/>
            <a:r>
              <a:rPr lang="en-US" sz="1800" dirty="0" smtClean="0"/>
              <a:t>dominance</a:t>
            </a:r>
            <a:endParaRPr lang="en-US" sz="1800" dirty="0"/>
          </a:p>
          <a:p>
            <a:pPr algn="ctr"/>
            <a:endParaRPr lang="en-US" sz="1800" dirty="0"/>
          </a:p>
        </p:txBody>
      </p:sp>
      <p:sp>
        <p:nvSpPr>
          <p:cNvPr id="80" name="TextBox 6"/>
          <p:cNvSpPr txBox="1">
            <a:spLocks noChangeArrowheads="1"/>
          </p:cNvSpPr>
          <p:nvPr/>
        </p:nvSpPr>
        <p:spPr bwMode="auto">
          <a:xfrm>
            <a:off x="6516216" y="5517232"/>
            <a:ext cx="2376264"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sz="1000" i="1" dirty="0"/>
              <a:t>Micro molecular structure images courtesy of Mark Jung </a:t>
            </a:r>
            <a:r>
              <a:rPr lang="en-US" sz="1000" i="1" dirty="0" err="1"/>
              <a:t>Beeman</a:t>
            </a:r>
            <a:r>
              <a:rPr lang="en-US" sz="1000" i="1" dirty="0"/>
              <a:t> and John </a:t>
            </a:r>
            <a:r>
              <a:rPr lang="en-US" sz="1000" i="1" dirty="0" err="1"/>
              <a:t>Kounios</a:t>
            </a:r>
            <a:r>
              <a:rPr lang="en-US" sz="1000" i="1" dirty="0"/>
              <a:t>, Mid Western and Drexel Universities</a:t>
            </a:r>
          </a:p>
        </p:txBody>
      </p:sp>
      <p:pic>
        <p:nvPicPr>
          <p:cNvPr id="81" name="Picture 9" descr="GolgiStainedPyramidalCell.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6548003" y="2865908"/>
            <a:ext cx="3024188"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 name="TextBox 8"/>
          <p:cNvSpPr txBox="1">
            <a:spLocks noChangeArrowheads="1"/>
          </p:cNvSpPr>
          <p:nvPr/>
        </p:nvSpPr>
        <p:spPr bwMode="auto">
          <a:xfrm>
            <a:off x="6516216" y="1949931"/>
            <a:ext cx="2627784" cy="830997"/>
          </a:xfrm>
          <a:prstGeom prst="rect">
            <a:avLst/>
          </a:prstGeom>
          <a:noFill/>
          <a:ln w="9525">
            <a:noFill/>
            <a:miter lim="800000"/>
            <a:headEnd/>
            <a:tailEnd/>
          </a:ln>
        </p:spPr>
        <p:txBody>
          <a:bodyPr wrap="square">
            <a:spAutoFit/>
          </a:bodyPr>
          <a:lstStyle/>
          <a:p>
            <a:pPr>
              <a:defRPr/>
            </a:pPr>
            <a:r>
              <a:rPr lang="en-US" sz="1600" dirty="0">
                <a:solidFill>
                  <a:schemeClr val="accent6">
                    <a:lumMod val="75000"/>
                  </a:schemeClr>
                </a:solidFill>
              </a:rPr>
              <a:t>Detail of Pyramid neuron from the </a:t>
            </a:r>
            <a:r>
              <a:rPr lang="en-US" sz="1600" dirty="0" err="1">
                <a:solidFill>
                  <a:schemeClr val="accent6">
                    <a:lumMod val="75000"/>
                  </a:schemeClr>
                </a:solidFill>
              </a:rPr>
              <a:t>amygdala</a:t>
            </a:r>
            <a:r>
              <a:rPr lang="en-US" sz="1600" dirty="0">
                <a:solidFill>
                  <a:schemeClr val="accent6">
                    <a:lumMod val="75000"/>
                  </a:schemeClr>
                </a:solidFill>
              </a:rPr>
              <a:t> / hippocampus</a:t>
            </a:r>
          </a:p>
        </p:txBody>
      </p:sp>
      <p:sp>
        <p:nvSpPr>
          <p:cNvPr id="8" name="Freeform 7"/>
          <p:cNvSpPr/>
          <p:nvPr/>
        </p:nvSpPr>
        <p:spPr>
          <a:xfrm>
            <a:off x="1224681" y="3844336"/>
            <a:ext cx="188597" cy="1100001"/>
          </a:xfrm>
          <a:custGeom>
            <a:avLst/>
            <a:gdLst>
              <a:gd name="connsiteX0" fmla="*/ 0 w 188597"/>
              <a:gd name="connsiteY0" fmla="*/ 1100001 h 1100001"/>
              <a:gd name="connsiteX1" fmla="*/ 0 w 188597"/>
              <a:gd name="connsiteY1" fmla="*/ 1100001 h 1100001"/>
              <a:gd name="connsiteX2" fmla="*/ 22679 w 188597"/>
              <a:gd name="connsiteY2" fmla="*/ 907218 h 1100001"/>
              <a:gd name="connsiteX3" fmla="*/ 68038 w 188597"/>
              <a:gd name="connsiteY3" fmla="*/ 816496 h 1100001"/>
              <a:gd name="connsiteX4" fmla="*/ 136075 w 188597"/>
              <a:gd name="connsiteY4" fmla="*/ 725774 h 1100001"/>
              <a:gd name="connsiteX5" fmla="*/ 158755 w 188597"/>
              <a:gd name="connsiteY5" fmla="*/ 691753 h 1100001"/>
              <a:gd name="connsiteX6" fmla="*/ 181434 w 188597"/>
              <a:gd name="connsiteY6" fmla="*/ 272165 h 1100001"/>
              <a:gd name="connsiteX7" fmla="*/ 181434 w 188597"/>
              <a:gd name="connsiteY7" fmla="*/ 283505 h 1100001"/>
              <a:gd name="connsiteX8" fmla="*/ 158755 w 188597"/>
              <a:gd name="connsiteY8" fmla="*/ 158763 h 1100001"/>
              <a:gd name="connsiteX9" fmla="*/ 147415 w 188597"/>
              <a:gd name="connsiteY9" fmla="*/ 113402 h 1100001"/>
              <a:gd name="connsiteX10" fmla="*/ 124736 w 188597"/>
              <a:gd name="connsiteY10" fmla="*/ 90721 h 1100001"/>
              <a:gd name="connsiteX11" fmla="*/ 102057 w 188597"/>
              <a:gd name="connsiteY11" fmla="*/ 45361 h 1100001"/>
              <a:gd name="connsiteX12" fmla="*/ 68038 w 188597"/>
              <a:gd name="connsiteY12" fmla="*/ 0 h 1100001"/>
              <a:gd name="connsiteX13" fmla="*/ 68038 w 188597"/>
              <a:gd name="connsiteY13" fmla="*/ 0 h 110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597" h="1100001">
                <a:moveTo>
                  <a:pt x="0" y="1100001"/>
                </a:moveTo>
                <a:lnTo>
                  <a:pt x="0" y="1100001"/>
                </a:lnTo>
                <a:cubicBezTo>
                  <a:pt x="3731" y="1047758"/>
                  <a:pt x="-3533" y="964886"/>
                  <a:pt x="22679" y="907218"/>
                </a:cubicBezTo>
                <a:cubicBezTo>
                  <a:pt x="36669" y="876439"/>
                  <a:pt x="44132" y="840404"/>
                  <a:pt x="68038" y="816496"/>
                </a:cubicBezTo>
                <a:cubicBezTo>
                  <a:pt x="109991" y="774539"/>
                  <a:pt x="84785" y="802712"/>
                  <a:pt x="136075" y="725774"/>
                </a:cubicBezTo>
                <a:lnTo>
                  <a:pt x="158755" y="691753"/>
                </a:lnTo>
                <a:cubicBezTo>
                  <a:pt x="208020" y="494682"/>
                  <a:pt x="181434" y="632203"/>
                  <a:pt x="181434" y="272165"/>
                </a:cubicBezTo>
                <a:lnTo>
                  <a:pt x="181434" y="283505"/>
                </a:lnTo>
                <a:cubicBezTo>
                  <a:pt x="173874" y="241924"/>
                  <a:pt x="167043" y="200205"/>
                  <a:pt x="158755" y="158763"/>
                </a:cubicBezTo>
                <a:cubicBezTo>
                  <a:pt x="155699" y="143480"/>
                  <a:pt x="154385" y="127342"/>
                  <a:pt x="147415" y="113402"/>
                </a:cubicBezTo>
                <a:cubicBezTo>
                  <a:pt x="142634" y="103839"/>
                  <a:pt x="130666" y="99617"/>
                  <a:pt x="124736" y="90721"/>
                </a:cubicBezTo>
                <a:cubicBezTo>
                  <a:pt x="115359" y="76655"/>
                  <a:pt x="110444" y="60038"/>
                  <a:pt x="102057" y="45361"/>
                </a:cubicBezTo>
                <a:cubicBezTo>
                  <a:pt x="84961" y="15442"/>
                  <a:pt x="85661" y="17624"/>
                  <a:pt x="68038" y="0"/>
                </a:cubicBezTo>
                <a:lnTo>
                  <a:pt x="68038" y="0"/>
                </a:lnTo>
              </a:path>
            </a:pathLst>
          </a:custGeom>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cs typeface="Arial" charset="0"/>
            </a:endParaRPr>
          </a:p>
        </p:txBody>
      </p:sp>
      <p:pic>
        <p:nvPicPr>
          <p:cNvPr id="21" name="Picture 5" descr="Picture 3.png"/>
          <p:cNvPicPr>
            <a:picLocks noChangeAspect="1"/>
          </p:cNvPicPr>
          <p:nvPr/>
        </p:nvPicPr>
        <p:blipFill>
          <a:blip r:embed="rId7" cstate="email">
            <a:extLst>
              <a:ext uri="{28A0092B-C50C-407E-A947-70E740481C1C}">
                <a14:useLocalDpi xmlns:a14="http://schemas.microsoft.com/office/drawing/2010/main"/>
              </a:ext>
            </a:extLst>
          </a:blip>
          <a:srcRect/>
          <a:stretch>
            <a:fillRect/>
          </a:stretch>
        </p:blipFill>
        <p:spPr bwMode="auto">
          <a:xfrm>
            <a:off x="395089" y="1513111"/>
            <a:ext cx="6096000" cy="394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Freeform 21"/>
          <p:cNvSpPr/>
          <p:nvPr/>
        </p:nvSpPr>
        <p:spPr>
          <a:xfrm>
            <a:off x="1173811" y="2036881"/>
            <a:ext cx="323732" cy="3187121"/>
          </a:xfrm>
          <a:custGeom>
            <a:avLst/>
            <a:gdLst>
              <a:gd name="connsiteX0" fmla="*/ 48184 w 323732"/>
              <a:gd name="connsiteY0" fmla="*/ 0 h 3187121"/>
              <a:gd name="connsiteX1" fmla="*/ 36204 w 323732"/>
              <a:gd name="connsiteY1" fmla="*/ 467285 h 3187121"/>
              <a:gd name="connsiteX2" fmla="*/ 156008 w 323732"/>
              <a:gd name="connsiteY2" fmla="*/ 1018441 h 3187121"/>
              <a:gd name="connsiteX3" fmla="*/ 263 w 323732"/>
              <a:gd name="connsiteY3" fmla="*/ 1317983 h 3187121"/>
              <a:gd name="connsiteX4" fmla="*/ 120066 w 323732"/>
              <a:gd name="connsiteY4" fmla="*/ 1569597 h 3187121"/>
              <a:gd name="connsiteX5" fmla="*/ 167988 w 323732"/>
              <a:gd name="connsiteY5" fmla="*/ 1737340 h 3187121"/>
              <a:gd name="connsiteX6" fmla="*/ 60165 w 323732"/>
              <a:gd name="connsiteY6" fmla="*/ 2060845 h 3187121"/>
              <a:gd name="connsiteX7" fmla="*/ 144027 w 323732"/>
              <a:gd name="connsiteY7" fmla="*/ 2276515 h 3187121"/>
              <a:gd name="connsiteX8" fmla="*/ 203929 w 323732"/>
              <a:gd name="connsiteY8" fmla="*/ 2468221 h 3187121"/>
              <a:gd name="connsiteX9" fmla="*/ 120066 w 323732"/>
              <a:gd name="connsiteY9" fmla="*/ 2612001 h 3187121"/>
              <a:gd name="connsiteX10" fmla="*/ 203929 w 323732"/>
              <a:gd name="connsiteY10" fmla="*/ 2923524 h 3187121"/>
              <a:gd name="connsiteX11" fmla="*/ 323732 w 323732"/>
              <a:gd name="connsiteY11" fmla="*/ 3187121 h 3187121"/>
              <a:gd name="connsiteX12" fmla="*/ 323732 w 323732"/>
              <a:gd name="connsiteY12" fmla="*/ 3187121 h 3187121"/>
              <a:gd name="connsiteX13" fmla="*/ 323732 w 323732"/>
              <a:gd name="connsiteY13" fmla="*/ 3187121 h 3187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3732" h="3187121">
                <a:moveTo>
                  <a:pt x="48184" y="0"/>
                </a:moveTo>
                <a:cubicBezTo>
                  <a:pt x="33208" y="148772"/>
                  <a:pt x="18233" y="297545"/>
                  <a:pt x="36204" y="467285"/>
                </a:cubicBezTo>
                <a:cubicBezTo>
                  <a:pt x="54175" y="637025"/>
                  <a:pt x="161998" y="876658"/>
                  <a:pt x="156008" y="1018441"/>
                </a:cubicBezTo>
                <a:cubicBezTo>
                  <a:pt x="150018" y="1160224"/>
                  <a:pt x="6253" y="1226124"/>
                  <a:pt x="263" y="1317983"/>
                </a:cubicBezTo>
                <a:cubicBezTo>
                  <a:pt x="-5727" y="1409842"/>
                  <a:pt x="92112" y="1499704"/>
                  <a:pt x="120066" y="1569597"/>
                </a:cubicBezTo>
                <a:cubicBezTo>
                  <a:pt x="148020" y="1639490"/>
                  <a:pt x="177971" y="1655465"/>
                  <a:pt x="167988" y="1737340"/>
                </a:cubicBezTo>
                <a:cubicBezTo>
                  <a:pt x="158005" y="1819215"/>
                  <a:pt x="64159" y="1970983"/>
                  <a:pt x="60165" y="2060845"/>
                </a:cubicBezTo>
                <a:cubicBezTo>
                  <a:pt x="56172" y="2150708"/>
                  <a:pt x="120066" y="2208619"/>
                  <a:pt x="144027" y="2276515"/>
                </a:cubicBezTo>
                <a:cubicBezTo>
                  <a:pt x="167988" y="2344411"/>
                  <a:pt x="207922" y="2412307"/>
                  <a:pt x="203929" y="2468221"/>
                </a:cubicBezTo>
                <a:cubicBezTo>
                  <a:pt x="199936" y="2524135"/>
                  <a:pt x="120066" y="2536117"/>
                  <a:pt x="120066" y="2612001"/>
                </a:cubicBezTo>
                <a:cubicBezTo>
                  <a:pt x="120066" y="2687885"/>
                  <a:pt x="169985" y="2827671"/>
                  <a:pt x="203929" y="2923524"/>
                </a:cubicBezTo>
                <a:cubicBezTo>
                  <a:pt x="237873" y="3019377"/>
                  <a:pt x="323732" y="3187121"/>
                  <a:pt x="323732" y="3187121"/>
                </a:cubicBezTo>
                <a:lnTo>
                  <a:pt x="323732" y="3187121"/>
                </a:lnTo>
                <a:lnTo>
                  <a:pt x="323732" y="3187121"/>
                </a:lnTo>
              </a:path>
            </a:pathLst>
          </a:custGeom>
          <a:ln w="38100" cmpd="sng">
            <a:solidFill>
              <a:srgbClr val="FF0000"/>
            </a:solidFill>
          </a:ln>
          <a:effectLst>
            <a:outerShdw blurRad="127000" dist="127000" dir="5400000" algn="t"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3" name="Freeform 22"/>
          <p:cNvSpPr/>
          <p:nvPr/>
        </p:nvSpPr>
        <p:spPr>
          <a:xfrm>
            <a:off x="2198616" y="2108771"/>
            <a:ext cx="594441" cy="3154794"/>
          </a:xfrm>
          <a:custGeom>
            <a:avLst/>
            <a:gdLst>
              <a:gd name="connsiteX0" fmla="*/ 532903 w 594441"/>
              <a:gd name="connsiteY0" fmla="*/ 0 h 3154794"/>
              <a:gd name="connsiteX1" fmla="*/ 580825 w 594441"/>
              <a:gd name="connsiteY1" fmla="*/ 287560 h 3154794"/>
              <a:gd name="connsiteX2" fmla="*/ 317257 w 594441"/>
              <a:gd name="connsiteY2" fmla="*/ 587101 h 3154794"/>
              <a:gd name="connsiteX3" fmla="*/ 281316 w 594441"/>
              <a:gd name="connsiteY3" fmla="*/ 790790 h 3154794"/>
              <a:gd name="connsiteX4" fmla="*/ 353198 w 594441"/>
              <a:gd name="connsiteY4" fmla="*/ 1030423 h 3154794"/>
              <a:gd name="connsiteX5" fmla="*/ 365178 w 594441"/>
              <a:gd name="connsiteY5" fmla="*/ 1294019 h 3154794"/>
              <a:gd name="connsiteX6" fmla="*/ 305277 w 594441"/>
              <a:gd name="connsiteY6" fmla="*/ 1509689 h 3154794"/>
              <a:gd name="connsiteX7" fmla="*/ 365178 w 594441"/>
              <a:gd name="connsiteY7" fmla="*/ 1773285 h 3154794"/>
              <a:gd name="connsiteX8" fmla="*/ 209434 w 594441"/>
              <a:gd name="connsiteY8" fmla="*/ 2000937 h 3154794"/>
              <a:gd name="connsiteX9" fmla="*/ 161512 w 594441"/>
              <a:gd name="connsiteY9" fmla="*/ 2072827 h 3154794"/>
              <a:gd name="connsiteX10" fmla="*/ 341218 w 594441"/>
              <a:gd name="connsiteY10" fmla="*/ 2228588 h 3154794"/>
              <a:gd name="connsiteX11" fmla="*/ 389139 w 594441"/>
              <a:gd name="connsiteY11" fmla="*/ 2468221 h 3154794"/>
              <a:gd name="connsiteX12" fmla="*/ 389139 w 594441"/>
              <a:gd name="connsiteY12" fmla="*/ 2600020 h 3154794"/>
              <a:gd name="connsiteX13" fmla="*/ 257355 w 594441"/>
              <a:gd name="connsiteY13" fmla="*/ 2803708 h 3154794"/>
              <a:gd name="connsiteX14" fmla="*/ 17748 w 594441"/>
              <a:gd name="connsiteY14" fmla="*/ 3139194 h 3154794"/>
              <a:gd name="connsiteX15" fmla="*/ 17748 w 594441"/>
              <a:gd name="connsiteY15" fmla="*/ 3103249 h 3154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94441" h="3154794">
                <a:moveTo>
                  <a:pt x="532903" y="0"/>
                </a:moveTo>
                <a:cubicBezTo>
                  <a:pt x="574834" y="94855"/>
                  <a:pt x="616766" y="189710"/>
                  <a:pt x="580825" y="287560"/>
                </a:cubicBezTo>
                <a:cubicBezTo>
                  <a:pt x="544884" y="385410"/>
                  <a:pt x="367175" y="503229"/>
                  <a:pt x="317257" y="587101"/>
                </a:cubicBezTo>
                <a:cubicBezTo>
                  <a:pt x="267339" y="670973"/>
                  <a:pt x="275326" y="716903"/>
                  <a:pt x="281316" y="790790"/>
                </a:cubicBezTo>
                <a:cubicBezTo>
                  <a:pt x="287306" y="864677"/>
                  <a:pt x="339221" y="946552"/>
                  <a:pt x="353198" y="1030423"/>
                </a:cubicBezTo>
                <a:cubicBezTo>
                  <a:pt x="367175" y="1114294"/>
                  <a:pt x="373165" y="1214141"/>
                  <a:pt x="365178" y="1294019"/>
                </a:cubicBezTo>
                <a:cubicBezTo>
                  <a:pt x="357191" y="1373897"/>
                  <a:pt x="305277" y="1429811"/>
                  <a:pt x="305277" y="1509689"/>
                </a:cubicBezTo>
                <a:cubicBezTo>
                  <a:pt x="305277" y="1589567"/>
                  <a:pt x="381152" y="1691410"/>
                  <a:pt x="365178" y="1773285"/>
                </a:cubicBezTo>
                <a:cubicBezTo>
                  <a:pt x="349204" y="1855160"/>
                  <a:pt x="243378" y="1951013"/>
                  <a:pt x="209434" y="2000937"/>
                </a:cubicBezTo>
                <a:cubicBezTo>
                  <a:pt x="175490" y="2050861"/>
                  <a:pt x="139548" y="2034885"/>
                  <a:pt x="161512" y="2072827"/>
                </a:cubicBezTo>
                <a:cubicBezTo>
                  <a:pt x="183476" y="2110769"/>
                  <a:pt x="303280" y="2162689"/>
                  <a:pt x="341218" y="2228588"/>
                </a:cubicBezTo>
                <a:cubicBezTo>
                  <a:pt x="379156" y="2294487"/>
                  <a:pt x="381152" y="2406316"/>
                  <a:pt x="389139" y="2468221"/>
                </a:cubicBezTo>
                <a:cubicBezTo>
                  <a:pt x="397126" y="2530126"/>
                  <a:pt x="411103" y="2544106"/>
                  <a:pt x="389139" y="2600020"/>
                </a:cubicBezTo>
                <a:cubicBezTo>
                  <a:pt x="367175" y="2655934"/>
                  <a:pt x="319253" y="2713846"/>
                  <a:pt x="257355" y="2803708"/>
                </a:cubicBezTo>
                <a:cubicBezTo>
                  <a:pt x="195456" y="2893570"/>
                  <a:pt x="57682" y="3089271"/>
                  <a:pt x="17748" y="3139194"/>
                </a:cubicBezTo>
                <a:cubicBezTo>
                  <a:pt x="-22187" y="3189118"/>
                  <a:pt x="17748" y="3103249"/>
                  <a:pt x="17748" y="3103249"/>
                </a:cubicBezTo>
              </a:path>
            </a:pathLst>
          </a:custGeom>
          <a:ln w="38100" cmpd="sng">
            <a:solidFill>
              <a:srgbClr val="FF0000"/>
            </a:solidFill>
          </a:ln>
          <a:effectLst>
            <a:outerShdw blurRad="127000" dist="127000" dir="5400000" algn="t"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4" name="Freeform 23"/>
          <p:cNvSpPr/>
          <p:nvPr/>
        </p:nvSpPr>
        <p:spPr>
          <a:xfrm>
            <a:off x="3869652" y="2048863"/>
            <a:ext cx="1498084" cy="2132735"/>
          </a:xfrm>
          <a:custGeom>
            <a:avLst/>
            <a:gdLst>
              <a:gd name="connsiteX0" fmla="*/ 0 w 1498084"/>
              <a:gd name="connsiteY0" fmla="*/ 0 h 2132735"/>
              <a:gd name="connsiteX1" fmla="*/ 107823 w 1498084"/>
              <a:gd name="connsiteY1" fmla="*/ 335486 h 2132735"/>
              <a:gd name="connsiteX2" fmla="*/ 311489 w 1498084"/>
              <a:gd name="connsiteY2" fmla="*/ 491248 h 2132735"/>
              <a:gd name="connsiteX3" fmla="*/ 359411 w 1498084"/>
              <a:gd name="connsiteY3" fmla="*/ 682954 h 2132735"/>
              <a:gd name="connsiteX4" fmla="*/ 359411 w 1498084"/>
              <a:gd name="connsiteY4" fmla="*/ 838716 h 2132735"/>
              <a:gd name="connsiteX5" fmla="*/ 563076 w 1498084"/>
              <a:gd name="connsiteY5" fmla="*/ 958533 h 2132735"/>
              <a:gd name="connsiteX6" fmla="*/ 862585 w 1498084"/>
              <a:gd name="connsiteY6" fmla="*/ 1102312 h 2132735"/>
              <a:gd name="connsiteX7" fmla="*/ 1078231 w 1498084"/>
              <a:gd name="connsiteY7" fmla="*/ 1306001 h 2132735"/>
              <a:gd name="connsiteX8" fmla="*/ 1221996 w 1498084"/>
              <a:gd name="connsiteY8" fmla="*/ 1425817 h 2132735"/>
              <a:gd name="connsiteX9" fmla="*/ 1437642 w 1498084"/>
              <a:gd name="connsiteY9" fmla="*/ 1509689 h 2132735"/>
              <a:gd name="connsiteX10" fmla="*/ 1497544 w 1498084"/>
              <a:gd name="connsiteY10" fmla="*/ 1581579 h 2132735"/>
              <a:gd name="connsiteX11" fmla="*/ 1413681 w 1498084"/>
              <a:gd name="connsiteY11" fmla="*/ 1725358 h 2132735"/>
              <a:gd name="connsiteX12" fmla="*/ 1245956 w 1498084"/>
              <a:gd name="connsiteY12" fmla="*/ 1797248 h 2132735"/>
              <a:gd name="connsiteX13" fmla="*/ 886546 w 1498084"/>
              <a:gd name="connsiteY13" fmla="*/ 1773285 h 2132735"/>
              <a:gd name="connsiteX14" fmla="*/ 515155 w 1498084"/>
              <a:gd name="connsiteY14" fmla="*/ 1725358 h 2132735"/>
              <a:gd name="connsiteX15" fmla="*/ 371391 w 1498084"/>
              <a:gd name="connsiteY15" fmla="*/ 1737340 h 2132735"/>
              <a:gd name="connsiteX16" fmla="*/ 299509 w 1498084"/>
              <a:gd name="connsiteY16" fmla="*/ 1821212 h 2132735"/>
              <a:gd name="connsiteX17" fmla="*/ 227627 w 1498084"/>
              <a:gd name="connsiteY17" fmla="*/ 2000937 h 2132735"/>
              <a:gd name="connsiteX18" fmla="*/ 479214 w 1498084"/>
              <a:gd name="connsiteY18" fmla="*/ 2132735 h 2132735"/>
              <a:gd name="connsiteX19" fmla="*/ 682880 w 1498084"/>
              <a:gd name="connsiteY19" fmla="*/ 2000937 h 2132735"/>
              <a:gd name="connsiteX20" fmla="*/ 874565 w 1498084"/>
              <a:gd name="connsiteY20" fmla="*/ 2108771 h 2132735"/>
              <a:gd name="connsiteX21" fmla="*/ 874565 w 1498084"/>
              <a:gd name="connsiteY21" fmla="*/ 2108771 h 2132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98084" h="2132735">
                <a:moveTo>
                  <a:pt x="0" y="0"/>
                </a:moveTo>
                <a:cubicBezTo>
                  <a:pt x="27954" y="126805"/>
                  <a:pt x="55908" y="253611"/>
                  <a:pt x="107823" y="335486"/>
                </a:cubicBezTo>
                <a:cubicBezTo>
                  <a:pt x="159738" y="417361"/>
                  <a:pt x="269558" y="433337"/>
                  <a:pt x="311489" y="491248"/>
                </a:cubicBezTo>
                <a:cubicBezTo>
                  <a:pt x="353420" y="549159"/>
                  <a:pt x="351424" y="625043"/>
                  <a:pt x="359411" y="682954"/>
                </a:cubicBezTo>
                <a:cubicBezTo>
                  <a:pt x="367398" y="740865"/>
                  <a:pt x="325467" y="792786"/>
                  <a:pt x="359411" y="838716"/>
                </a:cubicBezTo>
                <a:cubicBezTo>
                  <a:pt x="393355" y="884646"/>
                  <a:pt x="479214" y="914600"/>
                  <a:pt x="563076" y="958533"/>
                </a:cubicBezTo>
                <a:cubicBezTo>
                  <a:pt x="646938" y="1002466"/>
                  <a:pt x="776726" y="1044401"/>
                  <a:pt x="862585" y="1102312"/>
                </a:cubicBezTo>
                <a:cubicBezTo>
                  <a:pt x="948444" y="1160223"/>
                  <a:pt x="1018329" y="1252084"/>
                  <a:pt x="1078231" y="1306001"/>
                </a:cubicBezTo>
                <a:cubicBezTo>
                  <a:pt x="1138133" y="1359918"/>
                  <a:pt x="1162094" y="1391869"/>
                  <a:pt x="1221996" y="1425817"/>
                </a:cubicBezTo>
                <a:cubicBezTo>
                  <a:pt x="1281898" y="1459765"/>
                  <a:pt x="1391717" y="1483729"/>
                  <a:pt x="1437642" y="1509689"/>
                </a:cubicBezTo>
                <a:cubicBezTo>
                  <a:pt x="1483567" y="1535649"/>
                  <a:pt x="1501537" y="1545634"/>
                  <a:pt x="1497544" y="1581579"/>
                </a:cubicBezTo>
                <a:cubicBezTo>
                  <a:pt x="1493551" y="1617524"/>
                  <a:pt x="1455612" y="1689413"/>
                  <a:pt x="1413681" y="1725358"/>
                </a:cubicBezTo>
                <a:cubicBezTo>
                  <a:pt x="1371750" y="1761303"/>
                  <a:pt x="1333812" y="1789260"/>
                  <a:pt x="1245956" y="1797248"/>
                </a:cubicBezTo>
                <a:cubicBezTo>
                  <a:pt x="1158100" y="1805236"/>
                  <a:pt x="1008346" y="1785267"/>
                  <a:pt x="886546" y="1773285"/>
                </a:cubicBezTo>
                <a:cubicBezTo>
                  <a:pt x="764746" y="1761303"/>
                  <a:pt x="601014" y="1731349"/>
                  <a:pt x="515155" y="1725358"/>
                </a:cubicBezTo>
                <a:cubicBezTo>
                  <a:pt x="429296" y="1719367"/>
                  <a:pt x="407332" y="1721364"/>
                  <a:pt x="371391" y="1737340"/>
                </a:cubicBezTo>
                <a:cubicBezTo>
                  <a:pt x="335450" y="1753316"/>
                  <a:pt x="323470" y="1777279"/>
                  <a:pt x="299509" y="1821212"/>
                </a:cubicBezTo>
                <a:cubicBezTo>
                  <a:pt x="275548" y="1865145"/>
                  <a:pt x="197676" y="1949017"/>
                  <a:pt x="227627" y="2000937"/>
                </a:cubicBezTo>
                <a:cubicBezTo>
                  <a:pt x="257578" y="2052857"/>
                  <a:pt x="403339" y="2132735"/>
                  <a:pt x="479214" y="2132735"/>
                </a:cubicBezTo>
                <a:cubicBezTo>
                  <a:pt x="555089" y="2132735"/>
                  <a:pt x="616988" y="2004931"/>
                  <a:pt x="682880" y="2000937"/>
                </a:cubicBezTo>
                <a:cubicBezTo>
                  <a:pt x="748772" y="1996943"/>
                  <a:pt x="874565" y="2108771"/>
                  <a:pt x="874565" y="2108771"/>
                </a:cubicBezTo>
                <a:lnTo>
                  <a:pt x="874565" y="2108771"/>
                </a:lnTo>
              </a:path>
            </a:pathLst>
          </a:custGeom>
          <a:ln w="38100" cmpd="sng">
            <a:solidFill>
              <a:schemeClr val="accent1">
                <a:lumMod val="50000"/>
              </a:schemeClr>
            </a:solidFill>
          </a:ln>
          <a:effectLst>
            <a:outerShdw blurRad="127000" dist="127000" dir="5400000" algn="t"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5" name="Freeform 24"/>
          <p:cNvSpPr/>
          <p:nvPr/>
        </p:nvSpPr>
        <p:spPr>
          <a:xfrm>
            <a:off x="4165612" y="4205561"/>
            <a:ext cx="1133543" cy="1243972"/>
          </a:xfrm>
          <a:custGeom>
            <a:avLst/>
            <a:gdLst>
              <a:gd name="connsiteX0" fmla="*/ 758311 w 1133543"/>
              <a:gd name="connsiteY0" fmla="*/ 0 h 1243972"/>
              <a:gd name="connsiteX1" fmla="*/ 902075 w 1133543"/>
              <a:gd name="connsiteY1" fmla="*/ 215670 h 1243972"/>
              <a:gd name="connsiteX2" fmla="*/ 1129701 w 1133543"/>
              <a:gd name="connsiteY2" fmla="*/ 371431 h 1243972"/>
              <a:gd name="connsiteX3" fmla="*/ 1009898 w 1133543"/>
              <a:gd name="connsiteY3" fmla="*/ 563138 h 1243972"/>
              <a:gd name="connsiteX4" fmla="*/ 578605 w 1133543"/>
              <a:gd name="connsiteY4" fmla="*/ 491248 h 1243972"/>
              <a:gd name="connsiteX5" fmla="*/ 75431 w 1133543"/>
              <a:gd name="connsiteY5" fmla="*/ 455303 h 1243972"/>
              <a:gd name="connsiteX6" fmla="*/ 3549 w 1133543"/>
              <a:gd name="connsiteY6" fmla="*/ 587101 h 1243972"/>
              <a:gd name="connsiteX7" fmla="*/ 87411 w 1133543"/>
              <a:gd name="connsiteY7" fmla="*/ 682954 h 1243972"/>
              <a:gd name="connsiteX8" fmla="*/ 171274 w 1133543"/>
              <a:gd name="connsiteY8" fmla="*/ 814753 h 1243972"/>
              <a:gd name="connsiteX9" fmla="*/ 231175 w 1133543"/>
              <a:gd name="connsiteY9" fmla="*/ 1018441 h 1243972"/>
              <a:gd name="connsiteX10" fmla="*/ 626527 w 1133543"/>
              <a:gd name="connsiteY10" fmla="*/ 1234111 h 1243972"/>
              <a:gd name="connsiteX11" fmla="*/ 626527 w 1133543"/>
              <a:gd name="connsiteY11" fmla="*/ 1210147 h 1243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3543" h="1243972">
                <a:moveTo>
                  <a:pt x="758311" y="0"/>
                </a:moveTo>
                <a:cubicBezTo>
                  <a:pt x="799244" y="76882"/>
                  <a:pt x="840177" y="153765"/>
                  <a:pt x="902075" y="215670"/>
                </a:cubicBezTo>
                <a:cubicBezTo>
                  <a:pt x="963973" y="277575"/>
                  <a:pt x="1111731" y="313520"/>
                  <a:pt x="1129701" y="371431"/>
                </a:cubicBezTo>
                <a:cubicBezTo>
                  <a:pt x="1147671" y="429342"/>
                  <a:pt x="1101747" y="543169"/>
                  <a:pt x="1009898" y="563138"/>
                </a:cubicBezTo>
                <a:cubicBezTo>
                  <a:pt x="918049" y="583108"/>
                  <a:pt x="734349" y="509221"/>
                  <a:pt x="578605" y="491248"/>
                </a:cubicBezTo>
                <a:cubicBezTo>
                  <a:pt x="422860" y="473276"/>
                  <a:pt x="171274" y="439328"/>
                  <a:pt x="75431" y="455303"/>
                </a:cubicBezTo>
                <a:cubicBezTo>
                  <a:pt x="-20412" y="471278"/>
                  <a:pt x="1552" y="549159"/>
                  <a:pt x="3549" y="587101"/>
                </a:cubicBezTo>
                <a:cubicBezTo>
                  <a:pt x="5546" y="625043"/>
                  <a:pt x="59457" y="645012"/>
                  <a:pt x="87411" y="682954"/>
                </a:cubicBezTo>
                <a:cubicBezTo>
                  <a:pt x="115365" y="720896"/>
                  <a:pt x="147313" y="758839"/>
                  <a:pt x="171274" y="814753"/>
                </a:cubicBezTo>
                <a:cubicBezTo>
                  <a:pt x="195235" y="870667"/>
                  <a:pt x="155299" y="948548"/>
                  <a:pt x="231175" y="1018441"/>
                </a:cubicBezTo>
                <a:cubicBezTo>
                  <a:pt x="307051" y="1088334"/>
                  <a:pt x="560635" y="1202160"/>
                  <a:pt x="626527" y="1234111"/>
                </a:cubicBezTo>
                <a:cubicBezTo>
                  <a:pt x="692419" y="1266062"/>
                  <a:pt x="626527" y="1210147"/>
                  <a:pt x="626527" y="1210147"/>
                </a:cubicBezTo>
              </a:path>
            </a:pathLst>
          </a:custGeom>
          <a:ln w="38100" cmpd="sng">
            <a:solidFill>
              <a:schemeClr val="accent1">
                <a:lumMod val="50000"/>
              </a:schemeClr>
            </a:solidFill>
          </a:ln>
          <a:effectLst>
            <a:outerShdw blurRad="127000" dist="127000" dir="5400000" algn="t"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26" name="Explosion 1 25"/>
          <p:cNvSpPr/>
          <p:nvPr/>
        </p:nvSpPr>
        <p:spPr>
          <a:xfrm>
            <a:off x="4612433" y="4025836"/>
            <a:ext cx="383371" cy="347468"/>
          </a:xfrm>
          <a:prstGeom prst="irregularSeal1">
            <a:avLst/>
          </a:prstGeom>
          <a:solidFill>
            <a:srgbClr val="FFFF00"/>
          </a:solidFill>
          <a:ln w="28575" cmpd="sng">
            <a:solidFill>
              <a:schemeClr val="accent1">
                <a:lumMod val="50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a:p>
        </p:txBody>
      </p:sp>
      <p:sp>
        <p:nvSpPr>
          <p:cNvPr id="5" name="Rectangle 4"/>
          <p:cNvSpPr/>
          <p:nvPr/>
        </p:nvSpPr>
        <p:spPr bwMode="auto">
          <a:xfrm>
            <a:off x="467544" y="1844824"/>
            <a:ext cx="432048" cy="360040"/>
          </a:xfrm>
          <a:prstGeom prst="rect">
            <a:avLst/>
          </a:prstGeom>
          <a:solidFill>
            <a:schemeClr val="bg1"/>
          </a:solidFill>
          <a:ln w="9525" cap="flat" cmpd="sng" algn="ctr">
            <a:solidFill>
              <a:schemeClr val="bg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Arial" charset="0"/>
              <a:cs typeface="Arial" charset="0"/>
            </a:endParaRPr>
          </a:p>
        </p:txBody>
      </p:sp>
      <p:sp>
        <p:nvSpPr>
          <p:cNvPr id="7" name="Freeform 6"/>
          <p:cNvSpPr/>
          <p:nvPr/>
        </p:nvSpPr>
        <p:spPr>
          <a:xfrm>
            <a:off x="3985025" y="2190366"/>
            <a:ext cx="1957555" cy="3355453"/>
          </a:xfrm>
          <a:custGeom>
            <a:avLst/>
            <a:gdLst>
              <a:gd name="connsiteX0" fmla="*/ 0 w 1957555"/>
              <a:gd name="connsiteY0" fmla="*/ 0 h 3355453"/>
              <a:gd name="connsiteX1" fmla="*/ 104869 w 1957555"/>
              <a:gd name="connsiteY1" fmla="*/ 93207 h 3355453"/>
              <a:gd name="connsiteX2" fmla="*/ 174781 w 1957555"/>
              <a:gd name="connsiteY2" fmla="*/ 139810 h 3355453"/>
              <a:gd name="connsiteX3" fmla="*/ 209738 w 1957555"/>
              <a:gd name="connsiteY3" fmla="*/ 221366 h 3355453"/>
              <a:gd name="connsiteX4" fmla="*/ 233042 w 1957555"/>
              <a:gd name="connsiteY4" fmla="*/ 256319 h 3355453"/>
              <a:gd name="connsiteX5" fmla="*/ 267998 w 1957555"/>
              <a:gd name="connsiteY5" fmla="*/ 361177 h 3355453"/>
              <a:gd name="connsiteX6" fmla="*/ 291302 w 1957555"/>
              <a:gd name="connsiteY6" fmla="*/ 419431 h 3355453"/>
              <a:gd name="connsiteX7" fmla="*/ 326259 w 1957555"/>
              <a:gd name="connsiteY7" fmla="*/ 500988 h 3355453"/>
              <a:gd name="connsiteX8" fmla="*/ 349563 w 1957555"/>
              <a:gd name="connsiteY8" fmla="*/ 605846 h 3355453"/>
              <a:gd name="connsiteX9" fmla="*/ 396172 w 1957555"/>
              <a:gd name="connsiteY9" fmla="*/ 664100 h 3355453"/>
              <a:gd name="connsiteX10" fmla="*/ 419476 w 1957555"/>
              <a:gd name="connsiteY10" fmla="*/ 699053 h 3355453"/>
              <a:gd name="connsiteX11" fmla="*/ 524345 w 1957555"/>
              <a:gd name="connsiteY11" fmla="*/ 757307 h 3355453"/>
              <a:gd name="connsiteX12" fmla="*/ 605910 w 1957555"/>
              <a:gd name="connsiteY12" fmla="*/ 768958 h 3355453"/>
              <a:gd name="connsiteX13" fmla="*/ 803996 w 1957555"/>
              <a:gd name="connsiteY13" fmla="*/ 815561 h 3355453"/>
              <a:gd name="connsiteX14" fmla="*/ 1002082 w 1957555"/>
              <a:gd name="connsiteY14" fmla="*/ 827212 h 3355453"/>
              <a:gd name="connsiteX15" fmla="*/ 1165211 w 1957555"/>
              <a:gd name="connsiteY15" fmla="*/ 862165 h 3355453"/>
              <a:gd name="connsiteX16" fmla="*/ 1235124 w 1957555"/>
              <a:gd name="connsiteY16" fmla="*/ 885467 h 3355453"/>
              <a:gd name="connsiteX17" fmla="*/ 1270080 w 1957555"/>
              <a:gd name="connsiteY17" fmla="*/ 920419 h 3355453"/>
              <a:gd name="connsiteX18" fmla="*/ 1339993 w 1957555"/>
              <a:gd name="connsiteY18" fmla="*/ 955372 h 3355453"/>
              <a:gd name="connsiteX19" fmla="*/ 1398254 w 1957555"/>
              <a:gd name="connsiteY19" fmla="*/ 1025277 h 3355453"/>
              <a:gd name="connsiteX20" fmla="*/ 1421558 w 1957555"/>
              <a:gd name="connsiteY20" fmla="*/ 1095183 h 3355453"/>
              <a:gd name="connsiteX21" fmla="*/ 1433210 w 1957555"/>
              <a:gd name="connsiteY21" fmla="*/ 1130135 h 3355453"/>
              <a:gd name="connsiteX22" fmla="*/ 1421558 w 1957555"/>
              <a:gd name="connsiteY22" fmla="*/ 1165088 h 3355453"/>
              <a:gd name="connsiteX23" fmla="*/ 1351645 w 1957555"/>
              <a:gd name="connsiteY23" fmla="*/ 1188390 h 3355453"/>
              <a:gd name="connsiteX24" fmla="*/ 955473 w 1957555"/>
              <a:gd name="connsiteY24" fmla="*/ 1176739 h 3355453"/>
              <a:gd name="connsiteX25" fmla="*/ 920517 w 1957555"/>
              <a:gd name="connsiteY25" fmla="*/ 1153437 h 3355453"/>
              <a:gd name="connsiteX26" fmla="*/ 862256 w 1957555"/>
              <a:gd name="connsiteY26" fmla="*/ 1130135 h 3355453"/>
              <a:gd name="connsiteX27" fmla="*/ 815648 w 1957555"/>
              <a:gd name="connsiteY27" fmla="*/ 1118484 h 3355453"/>
              <a:gd name="connsiteX28" fmla="*/ 769039 w 1957555"/>
              <a:gd name="connsiteY28" fmla="*/ 1095183 h 3355453"/>
              <a:gd name="connsiteX29" fmla="*/ 687475 w 1957555"/>
              <a:gd name="connsiteY29" fmla="*/ 1071881 h 3355453"/>
              <a:gd name="connsiteX30" fmla="*/ 594258 w 1957555"/>
              <a:gd name="connsiteY30" fmla="*/ 1048579 h 3355453"/>
              <a:gd name="connsiteX31" fmla="*/ 337911 w 1957555"/>
              <a:gd name="connsiteY31" fmla="*/ 1060230 h 3355453"/>
              <a:gd name="connsiteX32" fmla="*/ 302955 w 1957555"/>
              <a:gd name="connsiteY32" fmla="*/ 1095183 h 3355453"/>
              <a:gd name="connsiteX33" fmla="*/ 233042 w 1957555"/>
              <a:gd name="connsiteY33" fmla="*/ 1200040 h 3355453"/>
              <a:gd name="connsiteX34" fmla="*/ 209738 w 1957555"/>
              <a:gd name="connsiteY34" fmla="*/ 1234993 h 3355453"/>
              <a:gd name="connsiteX35" fmla="*/ 186433 w 1957555"/>
              <a:gd name="connsiteY35" fmla="*/ 1258295 h 3355453"/>
              <a:gd name="connsiteX36" fmla="*/ 186433 w 1957555"/>
              <a:gd name="connsiteY36" fmla="*/ 1491312 h 3355453"/>
              <a:gd name="connsiteX37" fmla="*/ 209738 w 1957555"/>
              <a:gd name="connsiteY37" fmla="*/ 1514614 h 3355453"/>
              <a:gd name="connsiteX38" fmla="*/ 256346 w 1957555"/>
              <a:gd name="connsiteY38" fmla="*/ 1584520 h 3355453"/>
              <a:gd name="connsiteX39" fmla="*/ 279650 w 1957555"/>
              <a:gd name="connsiteY39" fmla="*/ 1619472 h 3355453"/>
              <a:gd name="connsiteX40" fmla="*/ 302955 w 1957555"/>
              <a:gd name="connsiteY40" fmla="*/ 1654425 h 3355453"/>
              <a:gd name="connsiteX41" fmla="*/ 314607 w 1957555"/>
              <a:gd name="connsiteY41" fmla="*/ 1689377 h 3355453"/>
              <a:gd name="connsiteX42" fmla="*/ 372867 w 1957555"/>
              <a:gd name="connsiteY42" fmla="*/ 1759283 h 3355453"/>
              <a:gd name="connsiteX43" fmla="*/ 384519 w 1957555"/>
              <a:gd name="connsiteY43" fmla="*/ 1794235 h 3355453"/>
              <a:gd name="connsiteX44" fmla="*/ 442780 w 1957555"/>
              <a:gd name="connsiteY44" fmla="*/ 1805886 h 3355453"/>
              <a:gd name="connsiteX45" fmla="*/ 582605 w 1957555"/>
              <a:gd name="connsiteY45" fmla="*/ 1829188 h 3355453"/>
              <a:gd name="connsiteX46" fmla="*/ 990430 w 1957555"/>
              <a:gd name="connsiteY46" fmla="*/ 1817537 h 3355453"/>
              <a:gd name="connsiteX47" fmla="*/ 1130255 w 1957555"/>
              <a:gd name="connsiteY47" fmla="*/ 1794235 h 3355453"/>
              <a:gd name="connsiteX48" fmla="*/ 1200168 w 1957555"/>
              <a:gd name="connsiteY48" fmla="*/ 1770934 h 3355453"/>
              <a:gd name="connsiteX49" fmla="*/ 1281733 w 1957555"/>
              <a:gd name="connsiteY49" fmla="*/ 1782585 h 3355453"/>
              <a:gd name="connsiteX50" fmla="*/ 1305037 w 1957555"/>
              <a:gd name="connsiteY50" fmla="*/ 1852490 h 3355453"/>
              <a:gd name="connsiteX51" fmla="*/ 1316689 w 1957555"/>
              <a:gd name="connsiteY51" fmla="*/ 1980650 h 3355453"/>
              <a:gd name="connsiteX52" fmla="*/ 1293385 w 1957555"/>
              <a:gd name="connsiteY52" fmla="*/ 2306874 h 3355453"/>
              <a:gd name="connsiteX53" fmla="*/ 1305037 w 1957555"/>
              <a:gd name="connsiteY53" fmla="*/ 2609797 h 3355453"/>
              <a:gd name="connsiteX54" fmla="*/ 1339993 w 1957555"/>
              <a:gd name="connsiteY54" fmla="*/ 2633099 h 3355453"/>
              <a:gd name="connsiteX55" fmla="*/ 1398254 w 1957555"/>
              <a:gd name="connsiteY55" fmla="*/ 2679702 h 3355453"/>
              <a:gd name="connsiteX56" fmla="*/ 1468166 w 1957555"/>
              <a:gd name="connsiteY56" fmla="*/ 2726306 h 3355453"/>
              <a:gd name="connsiteX57" fmla="*/ 1526427 w 1957555"/>
              <a:gd name="connsiteY57" fmla="*/ 2772909 h 3355453"/>
              <a:gd name="connsiteX58" fmla="*/ 1561383 w 1957555"/>
              <a:gd name="connsiteY58" fmla="*/ 2807862 h 3355453"/>
              <a:gd name="connsiteX59" fmla="*/ 1596340 w 1957555"/>
              <a:gd name="connsiteY59" fmla="*/ 2831164 h 3355453"/>
              <a:gd name="connsiteX60" fmla="*/ 1631296 w 1957555"/>
              <a:gd name="connsiteY60" fmla="*/ 2901069 h 3355453"/>
              <a:gd name="connsiteX61" fmla="*/ 1677905 w 1957555"/>
              <a:gd name="connsiteY61" fmla="*/ 2959324 h 3355453"/>
              <a:gd name="connsiteX62" fmla="*/ 1747817 w 1957555"/>
              <a:gd name="connsiteY62" fmla="*/ 3052531 h 3355453"/>
              <a:gd name="connsiteX63" fmla="*/ 1782774 w 1957555"/>
              <a:gd name="connsiteY63" fmla="*/ 3099134 h 3355453"/>
              <a:gd name="connsiteX64" fmla="*/ 1817730 w 1957555"/>
              <a:gd name="connsiteY64" fmla="*/ 3157389 h 3355453"/>
              <a:gd name="connsiteX65" fmla="*/ 1852686 w 1957555"/>
              <a:gd name="connsiteY65" fmla="*/ 3180690 h 3355453"/>
              <a:gd name="connsiteX66" fmla="*/ 1864338 w 1957555"/>
              <a:gd name="connsiteY66" fmla="*/ 3215643 h 3355453"/>
              <a:gd name="connsiteX67" fmla="*/ 1887643 w 1957555"/>
              <a:gd name="connsiteY67" fmla="*/ 3238945 h 3355453"/>
              <a:gd name="connsiteX68" fmla="*/ 1910947 w 1957555"/>
              <a:gd name="connsiteY68" fmla="*/ 3273897 h 3355453"/>
              <a:gd name="connsiteX69" fmla="*/ 1922599 w 1957555"/>
              <a:gd name="connsiteY69" fmla="*/ 3308850 h 3355453"/>
              <a:gd name="connsiteX70" fmla="*/ 1957555 w 1957555"/>
              <a:gd name="connsiteY70" fmla="*/ 3355453 h 335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957555" h="3355453">
                <a:moveTo>
                  <a:pt x="0" y="0"/>
                </a:moveTo>
                <a:cubicBezTo>
                  <a:pt x="55829" y="55823"/>
                  <a:pt x="47719" y="53206"/>
                  <a:pt x="104869" y="93207"/>
                </a:cubicBezTo>
                <a:cubicBezTo>
                  <a:pt x="127814" y="109267"/>
                  <a:pt x="174781" y="139810"/>
                  <a:pt x="174781" y="139810"/>
                </a:cubicBezTo>
                <a:cubicBezTo>
                  <a:pt x="233288" y="227559"/>
                  <a:pt x="164594" y="116041"/>
                  <a:pt x="209738" y="221366"/>
                </a:cubicBezTo>
                <a:cubicBezTo>
                  <a:pt x="215255" y="234237"/>
                  <a:pt x="227354" y="243523"/>
                  <a:pt x="233042" y="256319"/>
                </a:cubicBezTo>
                <a:cubicBezTo>
                  <a:pt x="256353" y="308764"/>
                  <a:pt x="250517" y="317478"/>
                  <a:pt x="267998" y="361177"/>
                </a:cubicBezTo>
                <a:cubicBezTo>
                  <a:pt x="275766" y="380595"/>
                  <a:pt x="282807" y="400320"/>
                  <a:pt x="291302" y="419431"/>
                </a:cubicBezTo>
                <a:cubicBezTo>
                  <a:pt x="307136" y="455053"/>
                  <a:pt x="318281" y="465090"/>
                  <a:pt x="326259" y="500988"/>
                </a:cubicBezTo>
                <a:cubicBezTo>
                  <a:pt x="333419" y="533206"/>
                  <a:pt x="333825" y="574373"/>
                  <a:pt x="349563" y="605846"/>
                </a:cubicBezTo>
                <a:cubicBezTo>
                  <a:pt x="373472" y="653660"/>
                  <a:pt x="367271" y="627978"/>
                  <a:pt x="396172" y="664100"/>
                </a:cubicBezTo>
                <a:cubicBezTo>
                  <a:pt x="404920" y="675034"/>
                  <a:pt x="408937" y="689832"/>
                  <a:pt x="419476" y="699053"/>
                </a:cubicBezTo>
                <a:cubicBezTo>
                  <a:pt x="447161" y="723275"/>
                  <a:pt x="485819" y="749603"/>
                  <a:pt x="524345" y="757307"/>
                </a:cubicBezTo>
                <a:cubicBezTo>
                  <a:pt x="551276" y="762693"/>
                  <a:pt x="578979" y="763572"/>
                  <a:pt x="605910" y="768958"/>
                </a:cubicBezTo>
                <a:cubicBezTo>
                  <a:pt x="655748" y="778925"/>
                  <a:pt x="755200" y="809931"/>
                  <a:pt x="803996" y="815561"/>
                </a:cubicBezTo>
                <a:cubicBezTo>
                  <a:pt x="869703" y="823142"/>
                  <a:pt x="936053" y="823328"/>
                  <a:pt x="1002082" y="827212"/>
                </a:cubicBezTo>
                <a:cubicBezTo>
                  <a:pt x="1060753" y="836990"/>
                  <a:pt x="1107143" y="842811"/>
                  <a:pt x="1165211" y="862165"/>
                </a:cubicBezTo>
                <a:lnTo>
                  <a:pt x="1235124" y="885467"/>
                </a:lnTo>
                <a:cubicBezTo>
                  <a:pt x="1246776" y="897118"/>
                  <a:pt x="1256369" y="911280"/>
                  <a:pt x="1270080" y="920419"/>
                </a:cubicBezTo>
                <a:cubicBezTo>
                  <a:pt x="1375177" y="990475"/>
                  <a:pt x="1229995" y="863716"/>
                  <a:pt x="1339993" y="955372"/>
                </a:cubicBezTo>
                <a:cubicBezTo>
                  <a:pt x="1373638" y="983407"/>
                  <a:pt x="1375339" y="990908"/>
                  <a:pt x="1398254" y="1025277"/>
                </a:cubicBezTo>
                <a:lnTo>
                  <a:pt x="1421558" y="1095183"/>
                </a:lnTo>
                <a:lnTo>
                  <a:pt x="1433210" y="1130135"/>
                </a:lnTo>
                <a:cubicBezTo>
                  <a:pt x="1429326" y="1141786"/>
                  <a:pt x="1431552" y="1157950"/>
                  <a:pt x="1421558" y="1165088"/>
                </a:cubicBezTo>
                <a:cubicBezTo>
                  <a:pt x="1401568" y="1179365"/>
                  <a:pt x="1351645" y="1188390"/>
                  <a:pt x="1351645" y="1188390"/>
                </a:cubicBezTo>
                <a:cubicBezTo>
                  <a:pt x="1219588" y="1184506"/>
                  <a:pt x="1087155" y="1187415"/>
                  <a:pt x="955473" y="1176739"/>
                </a:cubicBezTo>
                <a:cubicBezTo>
                  <a:pt x="941515" y="1175607"/>
                  <a:pt x="933042" y="1159699"/>
                  <a:pt x="920517" y="1153437"/>
                </a:cubicBezTo>
                <a:cubicBezTo>
                  <a:pt x="901809" y="1144084"/>
                  <a:pt x="882099" y="1136749"/>
                  <a:pt x="862256" y="1130135"/>
                </a:cubicBezTo>
                <a:cubicBezTo>
                  <a:pt x="847064" y="1125071"/>
                  <a:pt x="830643" y="1124106"/>
                  <a:pt x="815648" y="1118484"/>
                </a:cubicBezTo>
                <a:cubicBezTo>
                  <a:pt x="799384" y="1112386"/>
                  <a:pt x="785005" y="1102024"/>
                  <a:pt x="769039" y="1095183"/>
                </a:cubicBezTo>
                <a:cubicBezTo>
                  <a:pt x="741099" y="1083210"/>
                  <a:pt x="717043" y="1080328"/>
                  <a:pt x="687475" y="1071881"/>
                </a:cubicBezTo>
                <a:cubicBezTo>
                  <a:pt x="603874" y="1047997"/>
                  <a:pt x="712702" y="1072266"/>
                  <a:pt x="594258" y="1048579"/>
                </a:cubicBezTo>
                <a:cubicBezTo>
                  <a:pt x="508809" y="1052463"/>
                  <a:pt x="422374" y="1046717"/>
                  <a:pt x="337911" y="1060230"/>
                </a:cubicBezTo>
                <a:cubicBezTo>
                  <a:pt x="321640" y="1062833"/>
                  <a:pt x="313072" y="1082177"/>
                  <a:pt x="302955" y="1095183"/>
                </a:cubicBezTo>
                <a:lnTo>
                  <a:pt x="233042" y="1200040"/>
                </a:lnTo>
                <a:cubicBezTo>
                  <a:pt x="225274" y="1211691"/>
                  <a:pt x="219640" y="1225092"/>
                  <a:pt x="209738" y="1234993"/>
                </a:cubicBezTo>
                <a:lnTo>
                  <a:pt x="186433" y="1258295"/>
                </a:lnTo>
                <a:cubicBezTo>
                  <a:pt x="156492" y="1348112"/>
                  <a:pt x="159918" y="1323408"/>
                  <a:pt x="186433" y="1491312"/>
                </a:cubicBezTo>
                <a:cubicBezTo>
                  <a:pt x="188147" y="1502163"/>
                  <a:pt x="203146" y="1505826"/>
                  <a:pt x="209738" y="1514614"/>
                </a:cubicBezTo>
                <a:cubicBezTo>
                  <a:pt x="226543" y="1537018"/>
                  <a:pt x="240810" y="1561218"/>
                  <a:pt x="256346" y="1584520"/>
                </a:cubicBezTo>
                <a:lnTo>
                  <a:pt x="279650" y="1619472"/>
                </a:lnTo>
                <a:lnTo>
                  <a:pt x="302955" y="1654425"/>
                </a:lnTo>
                <a:cubicBezTo>
                  <a:pt x="306839" y="1666076"/>
                  <a:pt x="309114" y="1678393"/>
                  <a:pt x="314607" y="1689377"/>
                </a:cubicBezTo>
                <a:cubicBezTo>
                  <a:pt x="330830" y="1721819"/>
                  <a:pt x="347097" y="1733516"/>
                  <a:pt x="372867" y="1759283"/>
                </a:cubicBezTo>
                <a:cubicBezTo>
                  <a:pt x="376751" y="1770934"/>
                  <a:pt x="374300" y="1787423"/>
                  <a:pt x="384519" y="1794235"/>
                </a:cubicBezTo>
                <a:cubicBezTo>
                  <a:pt x="400998" y="1805220"/>
                  <a:pt x="423566" y="1801083"/>
                  <a:pt x="442780" y="1805886"/>
                </a:cubicBezTo>
                <a:cubicBezTo>
                  <a:pt x="552098" y="1833213"/>
                  <a:pt x="348134" y="1803138"/>
                  <a:pt x="582605" y="1829188"/>
                </a:cubicBezTo>
                <a:lnTo>
                  <a:pt x="990430" y="1817537"/>
                </a:lnTo>
                <a:cubicBezTo>
                  <a:pt x="1010630" y="1816575"/>
                  <a:pt x="1103453" y="1801544"/>
                  <a:pt x="1130255" y="1794235"/>
                </a:cubicBezTo>
                <a:cubicBezTo>
                  <a:pt x="1153954" y="1787772"/>
                  <a:pt x="1200168" y="1770934"/>
                  <a:pt x="1200168" y="1770934"/>
                </a:cubicBezTo>
                <a:cubicBezTo>
                  <a:pt x="1227356" y="1774818"/>
                  <a:pt x="1260053" y="1765725"/>
                  <a:pt x="1281733" y="1782585"/>
                </a:cubicBezTo>
                <a:cubicBezTo>
                  <a:pt x="1301122" y="1797664"/>
                  <a:pt x="1305037" y="1852490"/>
                  <a:pt x="1305037" y="1852490"/>
                </a:cubicBezTo>
                <a:cubicBezTo>
                  <a:pt x="1308921" y="1895210"/>
                  <a:pt x="1316689" y="1937754"/>
                  <a:pt x="1316689" y="1980650"/>
                </a:cubicBezTo>
                <a:cubicBezTo>
                  <a:pt x="1316689" y="2184227"/>
                  <a:pt x="1315584" y="2173691"/>
                  <a:pt x="1293385" y="2306874"/>
                </a:cubicBezTo>
                <a:cubicBezTo>
                  <a:pt x="1297269" y="2407848"/>
                  <a:pt x="1290745" y="2509764"/>
                  <a:pt x="1305037" y="2609797"/>
                </a:cubicBezTo>
                <a:cubicBezTo>
                  <a:pt x="1307018" y="2623660"/>
                  <a:pt x="1328790" y="2624697"/>
                  <a:pt x="1339993" y="2633099"/>
                </a:cubicBezTo>
                <a:cubicBezTo>
                  <a:pt x="1359889" y="2648019"/>
                  <a:pt x="1378141" y="2665076"/>
                  <a:pt x="1398254" y="2679702"/>
                </a:cubicBezTo>
                <a:cubicBezTo>
                  <a:pt x="1420905" y="2696174"/>
                  <a:pt x="1468166" y="2726306"/>
                  <a:pt x="1468166" y="2726306"/>
                </a:cubicBezTo>
                <a:cubicBezTo>
                  <a:pt x="1520287" y="2804478"/>
                  <a:pt x="1458888" y="2727888"/>
                  <a:pt x="1526427" y="2772909"/>
                </a:cubicBezTo>
                <a:cubicBezTo>
                  <a:pt x="1540138" y="2782049"/>
                  <a:pt x="1548724" y="2797314"/>
                  <a:pt x="1561383" y="2807862"/>
                </a:cubicBezTo>
                <a:cubicBezTo>
                  <a:pt x="1572142" y="2816827"/>
                  <a:pt x="1584688" y="2823397"/>
                  <a:pt x="1596340" y="2831164"/>
                </a:cubicBezTo>
                <a:cubicBezTo>
                  <a:pt x="1663123" y="2931327"/>
                  <a:pt x="1583057" y="2804600"/>
                  <a:pt x="1631296" y="2901069"/>
                </a:cubicBezTo>
                <a:cubicBezTo>
                  <a:pt x="1655206" y="2948886"/>
                  <a:pt x="1649003" y="2923200"/>
                  <a:pt x="1677905" y="2959324"/>
                </a:cubicBezTo>
                <a:cubicBezTo>
                  <a:pt x="1702168" y="2989650"/>
                  <a:pt x="1724513" y="3021462"/>
                  <a:pt x="1747817" y="3052531"/>
                </a:cubicBezTo>
                <a:cubicBezTo>
                  <a:pt x="1759469" y="3068065"/>
                  <a:pt x="1772782" y="3082483"/>
                  <a:pt x="1782774" y="3099134"/>
                </a:cubicBezTo>
                <a:cubicBezTo>
                  <a:pt x="1794426" y="3118552"/>
                  <a:pt x="1802991" y="3140196"/>
                  <a:pt x="1817730" y="3157389"/>
                </a:cubicBezTo>
                <a:cubicBezTo>
                  <a:pt x="1826844" y="3168021"/>
                  <a:pt x="1841034" y="3172923"/>
                  <a:pt x="1852686" y="3180690"/>
                </a:cubicBezTo>
                <a:cubicBezTo>
                  <a:pt x="1856570" y="3192341"/>
                  <a:pt x="1858019" y="3205112"/>
                  <a:pt x="1864338" y="3215643"/>
                </a:cubicBezTo>
                <a:cubicBezTo>
                  <a:pt x="1869990" y="3225063"/>
                  <a:pt x="1880780" y="3230367"/>
                  <a:pt x="1887643" y="3238945"/>
                </a:cubicBezTo>
                <a:cubicBezTo>
                  <a:pt x="1896391" y="3249879"/>
                  <a:pt x="1903179" y="3262246"/>
                  <a:pt x="1910947" y="3273897"/>
                </a:cubicBezTo>
                <a:cubicBezTo>
                  <a:pt x="1914831" y="3285548"/>
                  <a:pt x="1917106" y="3297865"/>
                  <a:pt x="1922599" y="3308850"/>
                </a:cubicBezTo>
                <a:cubicBezTo>
                  <a:pt x="1935776" y="3335201"/>
                  <a:pt x="1941168" y="3339068"/>
                  <a:pt x="1957555" y="3355453"/>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9" name="Freeform 8"/>
          <p:cNvSpPr/>
          <p:nvPr/>
        </p:nvSpPr>
        <p:spPr>
          <a:xfrm>
            <a:off x="3845199" y="2015602"/>
            <a:ext cx="1681399" cy="3227326"/>
          </a:xfrm>
          <a:custGeom>
            <a:avLst/>
            <a:gdLst>
              <a:gd name="connsiteX0" fmla="*/ 1503123 w 1681399"/>
              <a:gd name="connsiteY0" fmla="*/ 0 h 3227326"/>
              <a:gd name="connsiteX1" fmla="*/ 1491471 w 1681399"/>
              <a:gd name="connsiteY1" fmla="*/ 69906 h 3227326"/>
              <a:gd name="connsiteX2" fmla="*/ 1456515 w 1681399"/>
              <a:gd name="connsiteY2" fmla="*/ 174764 h 3227326"/>
              <a:gd name="connsiteX3" fmla="*/ 1444863 w 1681399"/>
              <a:gd name="connsiteY3" fmla="*/ 209716 h 3227326"/>
              <a:gd name="connsiteX4" fmla="*/ 1433211 w 1681399"/>
              <a:gd name="connsiteY4" fmla="*/ 256320 h 3227326"/>
              <a:gd name="connsiteX5" fmla="*/ 1409906 w 1681399"/>
              <a:gd name="connsiteY5" fmla="*/ 454385 h 3227326"/>
              <a:gd name="connsiteX6" fmla="*/ 1398254 w 1681399"/>
              <a:gd name="connsiteY6" fmla="*/ 535941 h 3227326"/>
              <a:gd name="connsiteX7" fmla="*/ 1374950 w 1681399"/>
              <a:gd name="connsiteY7" fmla="*/ 675752 h 3227326"/>
              <a:gd name="connsiteX8" fmla="*/ 1316689 w 1681399"/>
              <a:gd name="connsiteY8" fmla="*/ 745657 h 3227326"/>
              <a:gd name="connsiteX9" fmla="*/ 1270081 w 1681399"/>
              <a:gd name="connsiteY9" fmla="*/ 768959 h 3227326"/>
              <a:gd name="connsiteX10" fmla="*/ 1235125 w 1681399"/>
              <a:gd name="connsiteY10" fmla="*/ 803911 h 3227326"/>
              <a:gd name="connsiteX11" fmla="*/ 1165212 w 1681399"/>
              <a:gd name="connsiteY11" fmla="*/ 827213 h 3227326"/>
              <a:gd name="connsiteX12" fmla="*/ 1048691 w 1681399"/>
              <a:gd name="connsiteY12" fmla="*/ 862166 h 3227326"/>
              <a:gd name="connsiteX13" fmla="*/ 1013734 w 1681399"/>
              <a:gd name="connsiteY13" fmla="*/ 885467 h 3227326"/>
              <a:gd name="connsiteX14" fmla="*/ 920517 w 1681399"/>
              <a:gd name="connsiteY14" fmla="*/ 908769 h 3227326"/>
              <a:gd name="connsiteX15" fmla="*/ 489389 w 1681399"/>
              <a:gd name="connsiteY15" fmla="*/ 920420 h 3227326"/>
              <a:gd name="connsiteX16" fmla="*/ 384520 w 1681399"/>
              <a:gd name="connsiteY16" fmla="*/ 967024 h 3227326"/>
              <a:gd name="connsiteX17" fmla="*/ 349564 w 1681399"/>
              <a:gd name="connsiteY17" fmla="*/ 1001976 h 3227326"/>
              <a:gd name="connsiteX18" fmla="*/ 279651 w 1681399"/>
              <a:gd name="connsiteY18" fmla="*/ 1048580 h 3227326"/>
              <a:gd name="connsiteX19" fmla="*/ 244695 w 1681399"/>
              <a:gd name="connsiteY19" fmla="*/ 1071882 h 3227326"/>
              <a:gd name="connsiteX20" fmla="*/ 186434 w 1681399"/>
              <a:gd name="connsiteY20" fmla="*/ 1130136 h 3227326"/>
              <a:gd name="connsiteX21" fmla="*/ 151478 w 1681399"/>
              <a:gd name="connsiteY21" fmla="*/ 1200041 h 3227326"/>
              <a:gd name="connsiteX22" fmla="*/ 186434 w 1681399"/>
              <a:gd name="connsiteY22" fmla="*/ 1456361 h 3227326"/>
              <a:gd name="connsiteX23" fmla="*/ 221390 w 1681399"/>
              <a:gd name="connsiteY23" fmla="*/ 1479662 h 3227326"/>
              <a:gd name="connsiteX24" fmla="*/ 256347 w 1681399"/>
              <a:gd name="connsiteY24" fmla="*/ 1549568 h 3227326"/>
              <a:gd name="connsiteX25" fmla="*/ 291303 w 1681399"/>
              <a:gd name="connsiteY25" fmla="*/ 1619473 h 3227326"/>
              <a:gd name="connsiteX26" fmla="*/ 326259 w 1681399"/>
              <a:gd name="connsiteY26" fmla="*/ 1642775 h 3227326"/>
              <a:gd name="connsiteX27" fmla="*/ 407824 w 1681399"/>
              <a:gd name="connsiteY27" fmla="*/ 1677727 h 3227326"/>
              <a:gd name="connsiteX28" fmla="*/ 466085 w 1681399"/>
              <a:gd name="connsiteY28" fmla="*/ 1689378 h 3227326"/>
              <a:gd name="connsiteX29" fmla="*/ 501041 w 1681399"/>
              <a:gd name="connsiteY29" fmla="*/ 1701029 h 3227326"/>
              <a:gd name="connsiteX30" fmla="*/ 559302 w 1681399"/>
              <a:gd name="connsiteY30" fmla="*/ 1712680 h 3227326"/>
              <a:gd name="connsiteX31" fmla="*/ 594258 w 1681399"/>
              <a:gd name="connsiteY31" fmla="*/ 1735982 h 3227326"/>
              <a:gd name="connsiteX32" fmla="*/ 745736 w 1681399"/>
              <a:gd name="connsiteY32" fmla="*/ 1712680 h 3227326"/>
              <a:gd name="connsiteX33" fmla="*/ 920517 w 1681399"/>
              <a:gd name="connsiteY33" fmla="*/ 1689378 h 3227326"/>
              <a:gd name="connsiteX34" fmla="*/ 1409906 w 1681399"/>
              <a:gd name="connsiteY34" fmla="*/ 1712680 h 3227326"/>
              <a:gd name="connsiteX35" fmla="*/ 1444863 w 1681399"/>
              <a:gd name="connsiteY35" fmla="*/ 1724331 h 3227326"/>
              <a:gd name="connsiteX36" fmla="*/ 1584688 w 1681399"/>
              <a:gd name="connsiteY36" fmla="*/ 1759284 h 3227326"/>
              <a:gd name="connsiteX37" fmla="*/ 1607992 w 1681399"/>
              <a:gd name="connsiteY37" fmla="*/ 1794236 h 3227326"/>
              <a:gd name="connsiteX38" fmla="*/ 1631297 w 1681399"/>
              <a:gd name="connsiteY38" fmla="*/ 1817538 h 3227326"/>
              <a:gd name="connsiteX39" fmla="*/ 1654601 w 1681399"/>
              <a:gd name="connsiteY39" fmla="*/ 1887443 h 3227326"/>
              <a:gd name="connsiteX40" fmla="*/ 1666253 w 1681399"/>
              <a:gd name="connsiteY40" fmla="*/ 1922396 h 3227326"/>
              <a:gd name="connsiteX41" fmla="*/ 1666253 w 1681399"/>
              <a:gd name="connsiteY41" fmla="*/ 2202017 h 3227326"/>
              <a:gd name="connsiteX42" fmla="*/ 1642949 w 1681399"/>
              <a:gd name="connsiteY42" fmla="*/ 2236970 h 3227326"/>
              <a:gd name="connsiteX43" fmla="*/ 1607992 w 1681399"/>
              <a:gd name="connsiteY43" fmla="*/ 2248621 h 3227326"/>
              <a:gd name="connsiteX44" fmla="*/ 1584688 w 1681399"/>
              <a:gd name="connsiteY44" fmla="*/ 2283573 h 3227326"/>
              <a:gd name="connsiteX45" fmla="*/ 1514776 w 1681399"/>
              <a:gd name="connsiteY45" fmla="*/ 2306875 h 3227326"/>
              <a:gd name="connsiteX46" fmla="*/ 1479819 w 1681399"/>
              <a:gd name="connsiteY46" fmla="*/ 2330177 h 3227326"/>
              <a:gd name="connsiteX47" fmla="*/ 1188516 w 1681399"/>
              <a:gd name="connsiteY47" fmla="*/ 2318526 h 3227326"/>
              <a:gd name="connsiteX48" fmla="*/ 1118603 w 1681399"/>
              <a:gd name="connsiteY48" fmla="*/ 2295224 h 3227326"/>
              <a:gd name="connsiteX49" fmla="*/ 1037039 w 1681399"/>
              <a:gd name="connsiteY49" fmla="*/ 2283573 h 3227326"/>
              <a:gd name="connsiteX50" fmla="*/ 943822 w 1681399"/>
              <a:gd name="connsiteY50" fmla="*/ 2260271 h 3227326"/>
              <a:gd name="connsiteX51" fmla="*/ 897213 w 1681399"/>
              <a:gd name="connsiteY51" fmla="*/ 2248621 h 3227326"/>
              <a:gd name="connsiteX52" fmla="*/ 792344 w 1681399"/>
              <a:gd name="connsiteY52" fmla="*/ 2213668 h 3227326"/>
              <a:gd name="connsiteX53" fmla="*/ 757388 w 1681399"/>
              <a:gd name="connsiteY53" fmla="*/ 2202017 h 3227326"/>
              <a:gd name="connsiteX54" fmla="*/ 699127 w 1681399"/>
              <a:gd name="connsiteY54" fmla="*/ 2178715 h 3227326"/>
              <a:gd name="connsiteX55" fmla="*/ 524345 w 1681399"/>
              <a:gd name="connsiteY55" fmla="*/ 2202017 h 3227326"/>
              <a:gd name="connsiteX56" fmla="*/ 489389 w 1681399"/>
              <a:gd name="connsiteY56" fmla="*/ 2213668 h 3227326"/>
              <a:gd name="connsiteX57" fmla="*/ 419476 w 1681399"/>
              <a:gd name="connsiteY57" fmla="*/ 2260271 h 3227326"/>
              <a:gd name="connsiteX58" fmla="*/ 384520 w 1681399"/>
              <a:gd name="connsiteY58" fmla="*/ 2283573 h 3227326"/>
              <a:gd name="connsiteX59" fmla="*/ 337912 w 1681399"/>
              <a:gd name="connsiteY59" fmla="*/ 2353478 h 3227326"/>
              <a:gd name="connsiteX60" fmla="*/ 256347 w 1681399"/>
              <a:gd name="connsiteY60" fmla="*/ 2446686 h 3227326"/>
              <a:gd name="connsiteX61" fmla="*/ 209738 w 1681399"/>
              <a:gd name="connsiteY61" fmla="*/ 2539893 h 3227326"/>
              <a:gd name="connsiteX62" fmla="*/ 151478 w 1681399"/>
              <a:gd name="connsiteY62" fmla="*/ 2691354 h 3227326"/>
              <a:gd name="connsiteX63" fmla="*/ 139826 w 1681399"/>
              <a:gd name="connsiteY63" fmla="*/ 2854466 h 3227326"/>
              <a:gd name="connsiteX64" fmla="*/ 104869 w 1681399"/>
              <a:gd name="connsiteY64" fmla="*/ 3017579 h 3227326"/>
              <a:gd name="connsiteX65" fmla="*/ 81565 w 1681399"/>
              <a:gd name="connsiteY65" fmla="*/ 3145738 h 3227326"/>
              <a:gd name="connsiteX66" fmla="*/ 46609 w 1681399"/>
              <a:gd name="connsiteY66" fmla="*/ 3215644 h 3227326"/>
              <a:gd name="connsiteX67" fmla="*/ 0 w 1681399"/>
              <a:gd name="connsiteY67" fmla="*/ 3227295 h 322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1681399" h="3227326">
                <a:moveTo>
                  <a:pt x="1503123" y="0"/>
                </a:moveTo>
                <a:cubicBezTo>
                  <a:pt x="1499239" y="23302"/>
                  <a:pt x="1497558" y="47080"/>
                  <a:pt x="1491471" y="69906"/>
                </a:cubicBezTo>
                <a:cubicBezTo>
                  <a:pt x="1481977" y="105505"/>
                  <a:pt x="1468167" y="139811"/>
                  <a:pt x="1456515" y="174764"/>
                </a:cubicBezTo>
                <a:cubicBezTo>
                  <a:pt x="1452631" y="186415"/>
                  <a:pt x="1447842" y="197802"/>
                  <a:pt x="1444863" y="209716"/>
                </a:cubicBezTo>
                <a:lnTo>
                  <a:pt x="1433211" y="256320"/>
                </a:lnTo>
                <a:cubicBezTo>
                  <a:pt x="1424092" y="338387"/>
                  <a:pt x="1420588" y="374279"/>
                  <a:pt x="1409906" y="454385"/>
                </a:cubicBezTo>
                <a:cubicBezTo>
                  <a:pt x="1406276" y="481605"/>
                  <a:pt x="1401660" y="508692"/>
                  <a:pt x="1398254" y="535941"/>
                </a:cubicBezTo>
                <a:cubicBezTo>
                  <a:pt x="1393947" y="570395"/>
                  <a:pt x="1394685" y="636285"/>
                  <a:pt x="1374950" y="675752"/>
                </a:cubicBezTo>
                <a:cubicBezTo>
                  <a:pt x="1363594" y="698462"/>
                  <a:pt x="1336732" y="731342"/>
                  <a:pt x="1316689" y="745657"/>
                </a:cubicBezTo>
                <a:cubicBezTo>
                  <a:pt x="1302554" y="755752"/>
                  <a:pt x="1284216" y="758864"/>
                  <a:pt x="1270081" y="768959"/>
                </a:cubicBezTo>
                <a:cubicBezTo>
                  <a:pt x="1256672" y="778536"/>
                  <a:pt x="1249529" y="795910"/>
                  <a:pt x="1235125" y="803911"/>
                </a:cubicBezTo>
                <a:cubicBezTo>
                  <a:pt x="1213651" y="815840"/>
                  <a:pt x="1187184" y="816228"/>
                  <a:pt x="1165212" y="827213"/>
                </a:cubicBezTo>
                <a:cubicBezTo>
                  <a:pt x="1097471" y="861080"/>
                  <a:pt x="1135736" y="847660"/>
                  <a:pt x="1048691" y="862166"/>
                </a:cubicBezTo>
                <a:cubicBezTo>
                  <a:pt x="1037039" y="869933"/>
                  <a:pt x="1026260" y="879205"/>
                  <a:pt x="1013734" y="885467"/>
                </a:cubicBezTo>
                <a:cubicBezTo>
                  <a:pt x="994475" y="895095"/>
                  <a:pt x="935214" y="908069"/>
                  <a:pt x="920517" y="908769"/>
                </a:cubicBezTo>
                <a:cubicBezTo>
                  <a:pt x="776918" y="915606"/>
                  <a:pt x="633098" y="916536"/>
                  <a:pt x="489389" y="920420"/>
                </a:cubicBezTo>
                <a:cubicBezTo>
                  <a:pt x="438580" y="937355"/>
                  <a:pt x="421452" y="936251"/>
                  <a:pt x="384520" y="967024"/>
                </a:cubicBezTo>
                <a:cubicBezTo>
                  <a:pt x="371861" y="977572"/>
                  <a:pt x="362571" y="991860"/>
                  <a:pt x="349564" y="1001976"/>
                </a:cubicBezTo>
                <a:cubicBezTo>
                  <a:pt x="327455" y="1019170"/>
                  <a:pt x="302955" y="1033045"/>
                  <a:pt x="279651" y="1048580"/>
                </a:cubicBezTo>
                <a:lnTo>
                  <a:pt x="244695" y="1071882"/>
                </a:lnTo>
                <a:cubicBezTo>
                  <a:pt x="182544" y="1165093"/>
                  <a:pt x="264120" y="1052457"/>
                  <a:pt x="186434" y="1130136"/>
                </a:cubicBezTo>
                <a:cubicBezTo>
                  <a:pt x="163847" y="1152721"/>
                  <a:pt x="160955" y="1171613"/>
                  <a:pt x="151478" y="1200041"/>
                </a:cubicBezTo>
                <a:cubicBezTo>
                  <a:pt x="153609" y="1238401"/>
                  <a:pt x="134418" y="1393948"/>
                  <a:pt x="186434" y="1456361"/>
                </a:cubicBezTo>
                <a:cubicBezTo>
                  <a:pt x="195399" y="1467118"/>
                  <a:pt x="209738" y="1471895"/>
                  <a:pt x="221390" y="1479662"/>
                </a:cubicBezTo>
                <a:cubicBezTo>
                  <a:pt x="250676" y="1567513"/>
                  <a:pt x="211172" y="1459229"/>
                  <a:pt x="256347" y="1549568"/>
                </a:cubicBezTo>
                <a:cubicBezTo>
                  <a:pt x="275302" y="1587473"/>
                  <a:pt x="257909" y="1586082"/>
                  <a:pt x="291303" y="1619473"/>
                </a:cubicBezTo>
                <a:cubicBezTo>
                  <a:pt x="301205" y="1629375"/>
                  <a:pt x="314100" y="1635828"/>
                  <a:pt x="326259" y="1642775"/>
                </a:cubicBezTo>
                <a:cubicBezTo>
                  <a:pt x="352192" y="1657592"/>
                  <a:pt x="378778" y="1670466"/>
                  <a:pt x="407824" y="1677727"/>
                </a:cubicBezTo>
                <a:cubicBezTo>
                  <a:pt x="427038" y="1682530"/>
                  <a:pt x="446871" y="1684575"/>
                  <a:pt x="466085" y="1689378"/>
                </a:cubicBezTo>
                <a:cubicBezTo>
                  <a:pt x="478001" y="1692357"/>
                  <a:pt x="489125" y="1698050"/>
                  <a:pt x="501041" y="1701029"/>
                </a:cubicBezTo>
                <a:cubicBezTo>
                  <a:pt x="520255" y="1705832"/>
                  <a:pt x="539882" y="1708796"/>
                  <a:pt x="559302" y="1712680"/>
                </a:cubicBezTo>
                <a:cubicBezTo>
                  <a:pt x="570954" y="1720447"/>
                  <a:pt x="580296" y="1734908"/>
                  <a:pt x="594258" y="1735982"/>
                </a:cubicBezTo>
                <a:cubicBezTo>
                  <a:pt x="711640" y="1745011"/>
                  <a:pt x="677322" y="1729782"/>
                  <a:pt x="745736" y="1712680"/>
                </a:cubicBezTo>
                <a:cubicBezTo>
                  <a:pt x="810095" y="1696592"/>
                  <a:pt x="847710" y="1696658"/>
                  <a:pt x="920517" y="1689378"/>
                </a:cubicBezTo>
                <a:cubicBezTo>
                  <a:pt x="1047152" y="1692800"/>
                  <a:pt x="1255349" y="1674045"/>
                  <a:pt x="1409906" y="1712680"/>
                </a:cubicBezTo>
                <a:cubicBezTo>
                  <a:pt x="1421822" y="1715659"/>
                  <a:pt x="1433211" y="1720447"/>
                  <a:pt x="1444863" y="1724331"/>
                </a:cubicBezTo>
                <a:cubicBezTo>
                  <a:pt x="1548494" y="1793412"/>
                  <a:pt x="1366919" y="1680104"/>
                  <a:pt x="1584688" y="1759284"/>
                </a:cubicBezTo>
                <a:cubicBezTo>
                  <a:pt x="1597848" y="1764069"/>
                  <a:pt x="1599244" y="1783302"/>
                  <a:pt x="1607992" y="1794236"/>
                </a:cubicBezTo>
                <a:cubicBezTo>
                  <a:pt x="1614855" y="1802814"/>
                  <a:pt x="1623529" y="1809771"/>
                  <a:pt x="1631297" y="1817538"/>
                </a:cubicBezTo>
                <a:lnTo>
                  <a:pt x="1654601" y="1887443"/>
                </a:lnTo>
                <a:lnTo>
                  <a:pt x="1666253" y="1922396"/>
                </a:lnTo>
                <a:cubicBezTo>
                  <a:pt x="1683094" y="2040274"/>
                  <a:pt x="1689547" y="2046737"/>
                  <a:pt x="1666253" y="2202017"/>
                </a:cubicBezTo>
                <a:cubicBezTo>
                  <a:pt x="1664176" y="2215865"/>
                  <a:pt x="1653884" y="2228223"/>
                  <a:pt x="1642949" y="2236970"/>
                </a:cubicBezTo>
                <a:cubicBezTo>
                  <a:pt x="1633358" y="2244642"/>
                  <a:pt x="1619644" y="2244737"/>
                  <a:pt x="1607992" y="2248621"/>
                </a:cubicBezTo>
                <a:cubicBezTo>
                  <a:pt x="1600224" y="2260272"/>
                  <a:pt x="1596563" y="2276152"/>
                  <a:pt x="1584688" y="2283573"/>
                </a:cubicBezTo>
                <a:cubicBezTo>
                  <a:pt x="1563857" y="2296591"/>
                  <a:pt x="1535216" y="2293250"/>
                  <a:pt x="1514776" y="2306875"/>
                </a:cubicBezTo>
                <a:lnTo>
                  <a:pt x="1479819" y="2330177"/>
                </a:lnTo>
                <a:cubicBezTo>
                  <a:pt x="1382718" y="2326293"/>
                  <a:pt x="1285243" y="2327886"/>
                  <a:pt x="1188516" y="2318526"/>
                </a:cubicBezTo>
                <a:cubicBezTo>
                  <a:pt x="1164066" y="2316160"/>
                  <a:pt x="1142921" y="2298698"/>
                  <a:pt x="1118603" y="2295224"/>
                </a:cubicBezTo>
                <a:cubicBezTo>
                  <a:pt x="1091415" y="2291340"/>
                  <a:pt x="1063970" y="2288959"/>
                  <a:pt x="1037039" y="2283573"/>
                </a:cubicBezTo>
                <a:cubicBezTo>
                  <a:pt x="1005632" y="2277292"/>
                  <a:pt x="974894" y="2268038"/>
                  <a:pt x="943822" y="2260271"/>
                </a:cubicBezTo>
                <a:cubicBezTo>
                  <a:pt x="928286" y="2256387"/>
                  <a:pt x="912406" y="2253685"/>
                  <a:pt x="897213" y="2248621"/>
                </a:cubicBezTo>
                <a:lnTo>
                  <a:pt x="792344" y="2213668"/>
                </a:lnTo>
                <a:cubicBezTo>
                  <a:pt x="780692" y="2209784"/>
                  <a:pt x="768792" y="2206578"/>
                  <a:pt x="757388" y="2202017"/>
                </a:cubicBezTo>
                <a:lnTo>
                  <a:pt x="699127" y="2178715"/>
                </a:lnTo>
                <a:cubicBezTo>
                  <a:pt x="640866" y="2186482"/>
                  <a:pt x="582322" y="2192355"/>
                  <a:pt x="524345" y="2202017"/>
                </a:cubicBezTo>
                <a:cubicBezTo>
                  <a:pt x="512230" y="2204036"/>
                  <a:pt x="500126" y="2207704"/>
                  <a:pt x="489389" y="2213668"/>
                </a:cubicBezTo>
                <a:cubicBezTo>
                  <a:pt x="464906" y="2227268"/>
                  <a:pt x="442780" y="2244737"/>
                  <a:pt x="419476" y="2260271"/>
                </a:cubicBezTo>
                <a:lnTo>
                  <a:pt x="384520" y="2283573"/>
                </a:lnTo>
                <a:cubicBezTo>
                  <a:pt x="368984" y="2306875"/>
                  <a:pt x="357716" y="2333676"/>
                  <a:pt x="337912" y="2353478"/>
                </a:cubicBezTo>
                <a:cubicBezTo>
                  <a:pt x="299979" y="2391407"/>
                  <a:pt x="279472" y="2404295"/>
                  <a:pt x="256347" y="2446686"/>
                </a:cubicBezTo>
                <a:cubicBezTo>
                  <a:pt x="239712" y="2477181"/>
                  <a:pt x="218164" y="2506193"/>
                  <a:pt x="209738" y="2539893"/>
                </a:cubicBezTo>
                <a:cubicBezTo>
                  <a:pt x="180941" y="2655069"/>
                  <a:pt x="202912" y="2605639"/>
                  <a:pt x="151478" y="2691354"/>
                </a:cubicBezTo>
                <a:cubicBezTo>
                  <a:pt x="147594" y="2745725"/>
                  <a:pt x="146588" y="2800378"/>
                  <a:pt x="139826" y="2854466"/>
                </a:cubicBezTo>
                <a:cubicBezTo>
                  <a:pt x="122300" y="2994654"/>
                  <a:pt x="122521" y="2929327"/>
                  <a:pt x="104869" y="3017579"/>
                </a:cubicBezTo>
                <a:cubicBezTo>
                  <a:pt x="94480" y="3069517"/>
                  <a:pt x="94062" y="3095755"/>
                  <a:pt x="81565" y="3145738"/>
                </a:cubicBezTo>
                <a:cubicBezTo>
                  <a:pt x="76288" y="3166845"/>
                  <a:pt x="64408" y="3201406"/>
                  <a:pt x="46609" y="3215644"/>
                </a:cubicBezTo>
                <a:cubicBezTo>
                  <a:pt x="30508" y="3228523"/>
                  <a:pt x="16806" y="3227295"/>
                  <a:pt x="0" y="3227295"/>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0" name="Freeform 9"/>
          <p:cNvSpPr/>
          <p:nvPr/>
        </p:nvSpPr>
        <p:spPr>
          <a:xfrm>
            <a:off x="3763754" y="2108810"/>
            <a:ext cx="2528390" cy="2947717"/>
          </a:xfrm>
          <a:custGeom>
            <a:avLst/>
            <a:gdLst>
              <a:gd name="connsiteX0" fmla="*/ 1025267 w 2528390"/>
              <a:gd name="connsiteY0" fmla="*/ 0 h 2947717"/>
              <a:gd name="connsiteX1" fmla="*/ 1036919 w 2528390"/>
              <a:gd name="connsiteY1" fmla="*/ 81556 h 2947717"/>
              <a:gd name="connsiteX2" fmla="*/ 1083527 w 2528390"/>
              <a:gd name="connsiteY2" fmla="*/ 174763 h 2947717"/>
              <a:gd name="connsiteX3" fmla="*/ 1106832 w 2528390"/>
              <a:gd name="connsiteY3" fmla="*/ 233017 h 2947717"/>
              <a:gd name="connsiteX4" fmla="*/ 1141788 w 2528390"/>
              <a:gd name="connsiteY4" fmla="*/ 267970 h 2947717"/>
              <a:gd name="connsiteX5" fmla="*/ 1153440 w 2528390"/>
              <a:gd name="connsiteY5" fmla="*/ 302922 h 2947717"/>
              <a:gd name="connsiteX6" fmla="*/ 1200048 w 2528390"/>
              <a:gd name="connsiteY6" fmla="*/ 326224 h 2947717"/>
              <a:gd name="connsiteX7" fmla="*/ 1235005 w 2528390"/>
              <a:gd name="connsiteY7" fmla="*/ 349526 h 2947717"/>
              <a:gd name="connsiteX8" fmla="*/ 1258309 w 2528390"/>
              <a:gd name="connsiteY8" fmla="*/ 384479 h 2947717"/>
              <a:gd name="connsiteX9" fmla="*/ 1339874 w 2528390"/>
              <a:gd name="connsiteY9" fmla="*/ 442733 h 2947717"/>
              <a:gd name="connsiteX10" fmla="*/ 1409787 w 2528390"/>
              <a:gd name="connsiteY10" fmla="*/ 535940 h 2947717"/>
              <a:gd name="connsiteX11" fmla="*/ 1409787 w 2528390"/>
              <a:gd name="connsiteY11" fmla="*/ 897117 h 2947717"/>
              <a:gd name="connsiteX12" fmla="*/ 1363178 w 2528390"/>
              <a:gd name="connsiteY12" fmla="*/ 1001975 h 2947717"/>
              <a:gd name="connsiteX13" fmla="*/ 1328222 w 2528390"/>
              <a:gd name="connsiteY13" fmla="*/ 1025277 h 2947717"/>
              <a:gd name="connsiteX14" fmla="*/ 1258309 w 2528390"/>
              <a:gd name="connsiteY14" fmla="*/ 1083531 h 2947717"/>
              <a:gd name="connsiteX15" fmla="*/ 1235005 w 2528390"/>
              <a:gd name="connsiteY15" fmla="*/ 1118484 h 2947717"/>
              <a:gd name="connsiteX16" fmla="*/ 1165092 w 2528390"/>
              <a:gd name="connsiteY16" fmla="*/ 1165088 h 2947717"/>
              <a:gd name="connsiteX17" fmla="*/ 932050 w 2528390"/>
              <a:gd name="connsiteY17" fmla="*/ 1200040 h 2947717"/>
              <a:gd name="connsiteX18" fmla="*/ 897093 w 2528390"/>
              <a:gd name="connsiteY18" fmla="*/ 1211691 h 2947717"/>
              <a:gd name="connsiteX19" fmla="*/ 827181 w 2528390"/>
              <a:gd name="connsiteY19" fmla="*/ 1258295 h 2947717"/>
              <a:gd name="connsiteX20" fmla="*/ 757268 w 2528390"/>
              <a:gd name="connsiteY20" fmla="*/ 1281596 h 2947717"/>
              <a:gd name="connsiteX21" fmla="*/ 722312 w 2528390"/>
              <a:gd name="connsiteY21" fmla="*/ 1304898 h 2947717"/>
              <a:gd name="connsiteX22" fmla="*/ 664051 w 2528390"/>
              <a:gd name="connsiteY22" fmla="*/ 1351502 h 2947717"/>
              <a:gd name="connsiteX23" fmla="*/ 629095 w 2528390"/>
              <a:gd name="connsiteY23" fmla="*/ 1363153 h 2947717"/>
              <a:gd name="connsiteX24" fmla="*/ 605790 w 2528390"/>
              <a:gd name="connsiteY24" fmla="*/ 1398105 h 2947717"/>
              <a:gd name="connsiteX25" fmla="*/ 535878 w 2528390"/>
              <a:gd name="connsiteY25" fmla="*/ 1433058 h 2947717"/>
              <a:gd name="connsiteX26" fmla="*/ 465965 w 2528390"/>
              <a:gd name="connsiteY26" fmla="*/ 1491312 h 2947717"/>
              <a:gd name="connsiteX27" fmla="*/ 431009 w 2528390"/>
              <a:gd name="connsiteY27" fmla="*/ 1502963 h 2947717"/>
              <a:gd name="connsiteX28" fmla="*/ 419357 w 2528390"/>
              <a:gd name="connsiteY28" fmla="*/ 1537916 h 2947717"/>
              <a:gd name="connsiteX29" fmla="*/ 349444 w 2528390"/>
              <a:gd name="connsiteY29" fmla="*/ 1584519 h 2947717"/>
              <a:gd name="connsiteX30" fmla="*/ 337792 w 2528390"/>
              <a:gd name="connsiteY30" fmla="*/ 1619472 h 2947717"/>
              <a:gd name="connsiteX31" fmla="*/ 232923 w 2528390"/>
              <a:gd name="connsiteY31" fmla="*/ 1677726 h 2947717"/>
              <a:gd name="connsiteX32" fmla="*/ 174662 w 2528390"/>
              <a:gd name="connsiteY32" fmla="*/ 1724330 h 2947717"/>
              <a:gd name="connsiteX33" fmla="*/ 104749 w 2528390"/>
              <a:gd name="connsiteY33" fmla="*/ 1747632 h 2947717"/>
              <a:gd name="connsiteX34" fmla="*/ 34837 w 2528390"/>
              <a:gd name="connsiteY34" fmla="*/ 1794235 h 2947717"/>
              <a:gd name="connsiteX35" fmla="*/ 23185 w 2528390"/>
              <a:gd name="connsiteY35" fmla="*/ 2003951 h 2947717"/>
              <a:gd name="connsiteX36" fmla="*/ 69793 w 2528390"/>
              <a:gd name="connsiteY36" fmla="*/ 2108809 h 2947717"/>
              <a:gd name="connsiteX37" fmla="*/ 128054 w 2528390"/>
              <a:gd name="connsiteY37" fmla="*/ 2167063 h 2947717"/>
              <a:gd name="connsiteX38" fmla="*/ 163010 w 2528390"/>
              <a:gd name="connsiteY38" fmla="*/ 2190365 h 2947717"/>
              <a:gd name="connsiteX39" fmla="*/ 221271 w 2528390"/>
              <a:gd name="connsiteY39" fmla="*/ 2248620 h 2947717"/>
              <a:gd name="connsiteX40" fmla="*/ 291183 w 2528390"/>
              <a:gd name="connsiteY40" fmla="*/ 2283572 h 2947717"/>
              <a:gd name="connsiteX41" fmla="*/ 326140 w 2528390"/>
              <a:gd name="connsiteY41" fmla="*/ 2306874 h 2947717"/>
              <a:gd name="connsiteX42" fmla="*/ 384400 w 2528390"/>
              <a:gd name="connsiteY42" fmla="*/ 2365128 h 2947717"/>
              <a:gd name="connsiteX43" fmla="*/ 396052 w 2528390"/>
              <a:gd name="connsiteY43" fmla="*/ 2400081 h 2947717"/>
              <a:gd name="connsiteX44" fmla="*/ 419357 w 2528390"/>
              <a:gd name="connsiteY44" fmla="*/ 2423383 h 2947717"/>
              <a:gd name="connsiteX45" fmla="*/ 465965 w 2528390"/>
              <a:gd name="connsiteY45" fmla="*/ 2493288 h 2947717"/>
              <a:gd name="connsiteX46" fmla="*/ 489269 w 2528390"/>
              <a:gd name="connsiteY46" fmla="*/ 2528241 h 2947717"/>
              <a:gd name="connsiteX47" fmla="*/ 524226 w 2528390"/>
              <a:gd name="connsiteY47" fmla="*/ 2551543 h 2947717"/>
              <a:gd name="connsiteX48" fmla="*/ 687355 w 2528390"/>
              <a:gd name="connsiteY48" fmla="*/ 2598146 h 2947717"/>
              <a:gd name="connsiteX49" fmla="*/ 733964 w 2528390"/>
              <a:gd name="connsiteY49" fmla="*/ 2609797 h 2947717"/>
              <a:gd name="connsiteX50" fmla="*/ 850485 w 2528390"/>
              <a:gd name="connsiteY50" fmla="*/ 2633099 h 2947717"/>
              <a:gd name="connsiteX51" fmla="*/ 990310 w 2528390"/>
              <a:gd name="connsiteY51" fmla="*/ 2656400 h 2947717"/>
              <a:gd name="connsiteX52" fmla="*/ 1712742 w 2528390"/>
              <a:gd name="connsiteY52" fmla="*/ 2668051 h 2947717"/>
              <a:gd name="connsiteX53" fmla="*/ 1805959 w 2528390"/>
              <a:gd name="connsiteY53" fmla="*/ 2703004 h 2947717"/>
              <a:gd name="connsiteX54" fmla="*/ 1852567 w 2528390"/>
              <a:gd name="connsiteY54" fmla="*/ 2714655 h 2947717"/>
              <a:gd name="connsiteX55" fmla="*/ 1887523 w 2528390"/>
              <a:gd name="connsiteY55" fmla="*/ 2749607 h 2947717"/>
              <a:gd name="connsiteX56" fmla="*/ 2004045 w 2528390"/>
              <a:gd name="connsiteY56" fmla="*/ 2784560 h 2947717"/>
              <a:gd name="connsiteX57" fmla="*/ 2073957 w 2528390"/>
              <a:gd name="connsiteY57" fmla="*/ 2807862 h 2947717"/>
              <a:gd name="connsiteX58" fmla="*/ 2155522 w 2528390"/>
              <a:gd name="connsiteY58" fmla="*/ 2831164 h 2947717"/>
              <a:gd name="connsiteX59" fmla="*/ 2341956 w 2528390"/>
              <a:gd name="connsiteY59" fmla="*/ 2854465 h 2947717"/>
              <a:gd name="connsiteX60" fmla="*/ 2423521 w 2528390"/>
              <a:gd name="connsiteY60" fmla="*/ 2877767 h 2947717"/>
              <a:gd name="connsiteX61" fmla="*/ 2446825 w 2528390"/>
              <a:gd name="connsiteY61" fmla="*/ 2912720 h 2947717"/>
              <a:gd name="connsiteX62" fmla="*/ 2481782 w 2528390"/>
              <a:gd name="connsiteY62" fmla="*/ 2924371 h 2947717"/>
              <a:gd name="connsiteX63" fmla="*/ 2528390 w 2528390"/>
              <a:gd name="connsiteY63" fmla="*/ 2947672 h 2947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2528390" h="2947717">
                <a:moveTo>
                  <a:pt x="1025267" y="0"/>
                </a:moveTo>
                <a:cubicBezTo>
                  <a:pt x="1029151" y="27185"/>
                  <a:pt x="1028234" y="55504"/>
                  <a:pt x="1036919" y="81556"/>
                </a:cubicBezTo>
                <a:cubicBezTo>
                  <a:pt x="1047905" y="114510"/>
                  <a:pt x="1070624" y="142511"/>
                  <a:pt x="1083527" y="174763"/>
                </a:cubicBezTo>
                <a:cubicBezTo>
                  <a:pt x="1091295" y="194181"/>
                  <a:pt x="1095747" y="215282"/>
                  <a:pt x="1106832" y="233017"/>
                </a:cubicBezTo>
                <a:cubicBezTo>
                  <a:pt x="1115566" y="246990"/>
                  <a:pt x="1130136" y="256319"/>
                  <a:pt x="1141788" y="267970"/>
                </a:cubicBezTo>
                <a:cubicBezTo>
                  <a:pt x="1145672" y="279621"/>
                  <a:pt x="1144756" y="294238"/>
                  <a:pt x="1153440" y="302922"/>
                </a:cubicBezTo>
                <a:cubicBezTo>
                  <a:pt x="1165723" y="315203"/>
                  <a:pt x="1184967" y="317607"/>
                  <a:pt x="1200048" y="326224"/>
                </a:cubicBezTo>
                <a:cubicBezTo>
                  <a:pt x="1212207" y="333171"/>
                  <a:pt x="1223353" y="341759"/>
                  <a:pt x="1235005" y="349526"/>
                </a:cubicBezTo>
                <a:cubicBezTo>
                  <a:pt x="1242773" y="361177"/>
                  <a:pt x="1248407" y="374578"/>
                  <a:pt x="1258309" y="384479"/>
                </a:cubicBezTo>
                <a:cubicBezTo>
                  <a:pt x="1272757" y="398925"/>
                  <a:pt x="1320030" y="429505"/>
                  <a:pt x="1339874" y="442733"/>
                </a:cubicBezTo>
                <a:cubicBezTo>
                  <a:pt x="1392576" y="521778"/>
                  <a:pt x="1366678" y="492836"/>
                  <a:pt x="1409787" y="535940"/>
                </a:cubicBezTo>
                <a:cubicBezTo>
                  <a:pt x="1454264" y="669359"/>
                  <a:pt x="1435936" y="600793"/>
                  <a:pt x="1409787" y="897117"/>
                </a:cubicBezTo>
                <a:cubicBezTo>
                  <a:pt x="1407554" y="922424"/>
                  <a:pt x="1385571" y="979585"/>
                  <a:pt x="1363178" y="1001975"/>
                </a:cubicBezTo>
                <a:cubicBezTo>
                  <a:pt x="1353275" y="1011877"/>
                  <a:pt x="1338980" y="1016313"/>
                  <a:pt x="1328222" y="1025277"/>
                </a:cubicBezTo>
                <a:cubicBezTo>
                  <a:pt x="1238512" y="1100028"/>
                  <a:pt x="1345091" y="1025684"/>
                  <a:pt x="1258309" y="1083531"/>
                </a:cubicBezTo>
                <a:cubicBezTo>
                  <a:pt x="1250541" y="1095182"/>
                  <a:pt x="1245544" y="1109263"/>
                  <a:pt x="1235005" y="1118484"/>
                </a:cubicBezTo>
                <a:cubicBezTo>
                  <a:pt x="1213926" y="1136926"/>
                  <a:pt x="1188396" y="1149553"/>
                  <a:pt x="1165092" y="1165088"/>
                </a:cubicBezTo>
                <a:cubicBezTo>
                  <a:pt x="1075102" y="1225075"/>
                  <a:pt x="1144106" y="1187567"/>
                  <a:pt x="932050" y="1200040"/>
                </a:cubicBezTo>
                <a:cubicBezTo>
                  <a:pt x="920398" y="1203924"/>
                  <a:pt x="907830" y="1205727"/>
                  <a:pt x="897093" y="1211691"/>
                </a:cubicBezTo>
                <a:cubicBezTo>
                  <a:pt x="872610" y="1225291"/>
                  <a:pt x="853751" y="1249439"/>
                  <a:pt x="827181" y="1258295"/>
                </a:cubicBezTo>
                <a:lnTo>
                  <a:pt x="757268" y="1281596"/>
                </a:lnTo>
                <a:cubicBezTo>
                  <a:pt x="745616" y="1289363"/>
                  <a:pt x="733247" y="1296151"/>
                  <a:pt x="722312" y="1304898"/>
                </a:cubicBezTo>
                <a:cubicBezTo>
                  <a:pt x="686187" y="1333795"/>
                  <a:pt x="711867" y="1327596"/>
                  <a:pt x="664051" y="1351502"/>
                </a:cubicBezTo>
                <a:cubicBezTo>
                  <a:pt x="653065" y="1356994"/>
                  <a:pt x="640747" y="1359269"/>
                  <a:pt x="629095" y="1363153"/>
                </a:cubicBezTo>
                <a:cubicBezTo>
                  <a:pt x="621327" y="1374804"/>
                  <a:pt x="615692" y="1388204"/>
                  <a:pt x="605790" y="1398105"/>
                </a:cubicBezTo>
                <a:cubicBezTo>
                  <a:pt x="583201" y="1420691"/>
                  <a:pt x="564309" y="1423582"/>
                  <a:pt x="535878" y="1433058"/>
                </a:cubicBezTo>
                <a:cubicBezTo>
                  <a:pt x="511898" y="1457035"/>
                  <a:pt x="498279" y="1472849"/>
                  <a:pt x="465965" y="1491312"/>
                </a:cubicBezTo>
                <a:cubicBezTo>
                  <a:pt x="455301" y="1497405"/>
                  <a:pt x="442661" y="1499079"/>
                  <a:pt x="431009" y="1502963"/>
                </a:cubicBezTo>
                <a:cubicBezTo>
                  <a:pt x="427125" y="1514614"/>
                  <a:pt x="428042" y="1529232"/>
                  <a:pt x="419357" y="1537916"/>
                </a:cubicBezTo>
                <a:cubicBezTo>
                  <a:pt x="399552" y="1557719"/>
                  <a:pt x="349444" y="1584519"/>
                  <a:pt x="349444" y="1584519"/>
                </a:cubicBezTo>
                <a:cubicBezTo>
                  <a:pt x="345560" y="1596170"/>
                  <a:pt x="346477" y="1610788"/>
                  <a:pt x="337792" y="1619472"/>
                </a:cubicBezTo>
                <a:cubicBezTo>
                  <a:pt x="297724" y="1659536"/>
                  <a:pt x="276880" y="1663076"/>
                  <a:pt x="232923" y="1677726"/>
                </a:cubicBezTo>
                <a:cubicBezTo>
                  <a:pt x="213554" y="1697093"/>
                  <a:pt x="201118" y="1712573"/>
                  <a:pt x="174662" y="1724330"/>
                </a:cubicBezTo>
                <a:cubicBezTo>
                  <a:pt x="152214" y="1734306"/>
                  <a:pt x="125189" y="1734007"/>
                  <a:pt x="104749" y="1747632"/>
                </a:cubicBezTo>
                <a:lnTo>
                  <a:pt x="34837" y="1794235"/>
                </a:lnTo>
                <a:cubicBezTo>
                  <a:pt x="-18016" y="1873504"/>
                  <a:pt x="-1243" y="1832978"/>
                  <a:pt x="23185" y="2003951"/>
                </a:cubicBezTo>
                <a:cubicBezTo>
                  <a:pt x="28028" y="2037850"/>
                  <a:pt x="45913" y="2081520"/>
                  <a:pt x="69793" y="2108809"/>
                </a:cubicBezTo>
                <a:cubicBezTo>
                  <a:pt x="87879" y="2129476"/>
                  <a:pt x="105203" y="2151830"/>
                  <a:pt x="128054" y="2167063"/>
                </a:cubicBezTo>
                <a:cubicBezTo>
                  <a:pt x="139706" y="2174830"/>
                  <a:pt x="152471" y="2181144"/>
                  <a:pt x="163010" y="2190365"/>
                </a:cubicBezTo>
                <a:cubicBezTo>
                  <a:pt x="183679" y="2208449"/>
                  <a:pt x="198419" y="2233388"/>
                  <a:pt x="221271" y="2248620"/>
                </a:cubicBezTo>
                <a:cubicBezTo>
                  <a:pt x="321453" y="2315399"/>
                  <a:pt x="194697" y="2235334"/>
                  <a:pt x="291183" y="2283572"/>
                </a:cubicBezTo>
                <a:cubicBezTo>
                  <a:pt x="303709" y="2289834"/>
                  <a:pt x="314488" y="2299107"/>
                  <a:pt x="326140" y="2306874"/>
                </a:cubicBezTo>
                <a:cubicBezTo>
                  <a:pt x="465953" y="2516576"/>
                  <a:pt x="229049" y="2170959"/>
                  <a:pt x="384400" y="2365128"/>
                </a:cubicBezTo>
                <a:cubicBezTo>
                  <a:pt x="392073" y="2374718"/>
                  <a:pt x="389733" y="2389550"/>
                  <a:pt x="396052" y="2400081"/>
                </a:cubicBezTo>
                <a:cubicBezTo>
                  <a:pt x="401704" y="2409501"/>
                  <a:pt x="412765" y="2414595"/>
                  <a:pt x="419357" y="2423383"/>
                </a:cubicBezTo>
                <a:cubicBezTo>
                  <a:pt x="436162" y="2445787"/>
                  <a:pt x="450429" y="2469986"/>
                  <a:pt x="465965" y="2493288"/>
                </a:cubicBezTo>
                <a:cubicBezTo>
                  <a:pt x="473733" y="2504939"/>
                  <a:pt x="477617" y="2520474"/>
                  <a:pt x="489269" y="2528241"/>
                </a:cubicBezTo>
                <a:cubicBezTo>
                  <a:pt x="500921" y="2536008"/>
                  <a:pt x="511429" y="2545856"/>
                  <a:pt x="524226" y="2551543"/>
                </a:cubicBezTo>
                <a:cubicBezTo>
                  <a:pt x="567207" y="2570643"/>
                  <a:pt x="645040" y="2587568"/>
                  <a:pt x="687355" y="2598146"/>
                </a:cubicBezTo>
                <a:cubicBezTo>
                  <a:pt x="702891" y="2602030"/>
                  <a:pt x="718261" y="2606657"/>
                  <a:pt x="733964" y="2609797"/>
                </a:cubicBezTo>
                <a:cubicBezTo>
                  <a:pt x="772804" y="2617564"/>
                  <a:pt x="812908" y="2620574"/>
                  <a:pt x="850485" y="2633099"/>
                </a:cubicBezTo>
                <a:cubicBezTo>
                  <a:pt x="907697" y="2652168"/>
                  <a:pt x="905051" y="2653999"/>
                  <a:pt x="990310" y="2656400"/>
                </a:cubicBezTo>
                <a:cubicBezTo>
                  <a:pt x="1231057" y="2663181"/>
                  <a:pt x="1471931" y="2664167"/>
                  <a:pt x="1712742" y="2668051"/>
                </a:cubicBezTo>
                <a:cubicBezTo>
                  <a:pt x="1832377" y="2697957"/>
                  <a:pt x="1684095" y="2657309"/>
                  <a:pt x="1805959" y="2703004"/>
                </a:cubicBezTo>
                <a:cubicBezTo>
                  <a:pt x="1820954" y="2708626"/>
                  <a:pt x="1837031" y="2710771"/>
                  <a:pt x="1852567" y="2714655"/>
                </a:cubicBezTo>
                <a:cubicBezTo>
                  <a:pt x="1864219" y="2726306"/>
                  <a:pt x="1873119" y="2741606"/>
                  <a:pt x="1887523" y="2749607"/>
                </a:cubicBezTo>
                <a:cubicBezTo>
                  <a:pt x="1919766" y="2767518"/>
                  <a:pt x="1968067" y="2773768"/>
                  <a:pt x="2004045" y="2784560"/>
                </a:cubicBezTo>
                <a:cubicBezTo>
                  <a:pt x="2027574" y="2791618"/>
                  <a:pt x="2050653" y="2800095"/>
                  <a:pt x="2073957" y="2807862"/>
                </a:cubicBezTo>
                <a:cubicBezTo>
                  <a:pt x="2103905" y="2817844"/>
                  <a:pt x="2123337" y="2825313"/>
                  <a:pt x="2155522" y="2831164"/>
                </a:cubicBezTo>
                <a:cubicBezTo>
                  <a:pt x="2207783" y="2840665"/>
                  <a:pt x="2291906" y="2848905"/>
                  <a:pt x="2341956" y="2854465"/>
                </a:cubicBezTo>
                <a:cubicBezTo>
                  <a:pt x="2345001" y="2855226"/>
                  <a:pt x="2415922" y="2871689"/>
                  <a:pt x="2423521" y="2877767"/>
                </a:cubicBezTo>
                <a:cubicBezTo>
                  <a:pt x="2434456" y="2886514"/>
                  <a:pt x="2435890" y="2903973"/>
                  <a:pt x="2446825" y="2912720"/>
                </a:cubicBezTo>
                <a:cubicBezTo>
                  <a:pt x="2456416" y="2920392"/>
                  <a:pt x="2470796" y="2918879"/>
                  <a:pt x="2481782" y="2924371"/>
                </a:cubicBezTo>
                <a:cubicBezTo>
                  <a:pt x="2532699" y="2949826"/>
                  <a:pt x="2499204" y="2947672"/>
                  <a:pt x="2528390" y="2947672"/>
                </a:cubicBezTo>
              </a:path>
            </a:pathLst>
          </a:cu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662061703"/>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18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circle(in)">
                                      <p:cBhvr>
                                        <p:cTn id="12" dur="20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circle(in)">
                                      <p:cBhvr>
                                        <p:cTn id="17" dur="20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wedge">
                                      <p:cBhvr>
                                        <p:cTn id="22" dur="20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23" presetClass="entr" presetSubtype="16"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anim calcmode="lin" valueType="num">
                                      <p:cBhvr>
                                        <p:cTn id="27" dur="500" fill="hold"/>
                                        <p:tgtEl>
                                          <p:spTgt spid="26"/>
                                        </p:tgtEl>
                                        <p:attrNameLst>
                                          <p:attrName>ppt_w</p:attrName>
                                        </p:attrNameLst>
                                      </p:cBhvr>
                                      <p:tavLst>
                                        <p:tav tm="0">
                                          <p:val>
                                            <p:fltVal val="0"/>
                                          </p:val>
                                        </p:tav>
                                        <p:tav tm="100000">
                                          <p:val>
                                            <p:strVal val="#ppt_w"/>
                                          </p:val>
                                        </p:tav>
                                      </p:tavLst>
                                    </p:anim>
                                    <p:anim calcmode="lin" valueType="num">
                                      <p:cBhvr>
                                        <p:cTn id="28" dur="500" fill="hold"/>
                                        <p:tgtEl>
                                          <p:spTgt spid="26"/>
                                        </p:tgtEl>
                                        <p:attrNameLst>
                                          <p:attrName>ppt_h</p:attrName>
                                        </p:attrNameLst>
                                      </p:cBhvr>
                                      <p:tavLst>
                                        <p:tav tm="0">
                                          <p:val>
                                            <p:fltVal val="0"/>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2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edge">
                                      <p:cBhvr>
                                        <p:cTn id="33" dur="2000"/>
                                        <p:tgtEl>
                                          <p:spTgt spid="10"/>
                                        </p:tgtEl>
                                      </p:cBhvr>
                                    </p:animEffect>
                                  </p:childTnLst>
                                </p:cTn>
                              </p:par>
                              <p:par>
                                <p:cTn id="34" presetID="2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wedge">
                                      <p:cBhvr>
                                        <p:cTn id="36" dur="2000"/>
                                        <p:tgtEl>
                                          <p:spTgt spid="9"/>
                                        </p:tgtEl>
                                      </p:cBhvr>
                                    </p:animEffect>
                                  </p:childTnLst>
                                </p:cTn>
                              </p:par>
                              <p:par>
                                <p:cTn id="37" presetID="20" presetClass="entr" presetSubtype="0"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wedge">
                                      <p:cBhvr>
                                        <p:cTn id="3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7" grpId="0" animBg="1"/>
      <p:bldP spid="9"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57201" y="444968"/>
            <a:ext cx="5886685" cy="1077218"/>
          </a:xfrm>
          <a:prstGeom prst="rect">
            <a:avLst/>
          </a:prstGeom>
        </p:spPr>
        <p:txBody>
          <a:bodyPr wrap="none">
            <a:spAutoFit/>
          </a:bodyPr>
          <a:lstStyle/>
          <a:p>
            <a:r>
              <a:rPr lang="en-US" sz="3200" i="1" dirty="0" smtClean="0">
                <a:solidFill>
                  <a:schemeClr val="accent5">
                    <a:lumMod val="75000"/>
                  </a:schemeClr>
                </a:solidFill>
              </a:rPr>
              <a:t>‘Soft Skills’? ‘Non cognitive’ skills? </a:t>
            </a:r>
          </a:p>
          <a:p>
            <a:r>
              <a:rPr lang="en-US" sz="3200" i="1" dirty="0" smtClean="0">
                <a:solidFill>
                  <a:schemeClr val="accent5">
                    <a:lumMod val="75000"/>
                  </a:schemeClr>
                </a:solidFill>
              </a:rPr>
              <a:t>…or </a:t>
            </a:r>
            <a:r>
              <a:rPr lang="en-US" sz="3200" i="1" dirty="0">
                <a:solidFill>
                  <a:schemeClr val="accent5">
                    <a:lumMod val="75000"/>
                  </a:schemeClr>
                </a:solidFill>
              </a:rPr>
              <a:t>c</a:t>
            </a:r>
            <a:r>
              <a:rPr lang="en-US" sz="3200" i="1" dirty="0" smtClean="0">
                <a:solidFill>
                  <a:schemeClr val="accent5">
                    <a:lumMod val="75000"/>
                  </a:schemeClr>
                </a:solidFill>
              </a:rPr>
              <a:t>omplex cognitive skills?</a:t>
            </a:r>
            <a:endParaRPr lang="en-US" sz="3200" i="1" dirty="0">
              <a:solidFill>
                <a:schemeClr val="accent5">
                  <a:lumMod val="75000"/>
                </a:schemeClr>
              </a:solidFill>
            </a:endParaRPr>
          </a:p>
        </p:txBody>
      </p:sp>
      <p:sp>
        <p:nvSpPr>
          <p:cNvPr id="9" name="Content Placeholder 2"/>
          <p:cNvSpPr>
            <a:spLocks noGrp="1"/>
          </p:cNvSpPr>
          <p:nvPr>
            <p:ph idx="1"/>
          </p:nvPr>
        </p:nvSpPr>
        <p:spPr>
          <a:xfrm>
            <a:off x="457200" y="1690840"/>
            <a:ext cx="8147248" cy="1614543"/>
          </a:xfrm>
        </p:spPr>
        <p:txBody>
          <a:bodyPr>
            <a:noAutofit/>
          </a:bodyPr>
          <a:lstStyle/>
          <a:p>
            <a:r>
              <a:rPr lang="en-US" sz="2800" i="1" dirty="0"/>
              <a:t>C</a:t>
            </a:r>
            <a:r>
              <a:rPr lang="en-US" sz="2800" i="1" dirty="0" smtClean="0"/>
              <a:t>reativity </a:t>
            </a:r>
            <a:r>
              <a:rPr lang="en-US" sz="2800" dirty="0"/>
              <a:t>is an incredibly complex phenomenon, and </a:t>
            </a:r>
            <a:r>
              <a:rPr lang="en-US" sz="2800" dirty="0" smtClean="0"/>
              <a:t>is even </a:t>
            </a:r>
            <a:r>
              <a:rPr lang="en-US" sz="2800" dirty="0"/>
              <a:t>more difficult to measure than other cognitive processes such as attention or </a:t>
            </a:r>
            <a:r>
              <a:rPr lang="en-US" sz="2800" dirty="0" smtClean="0"/>
              <a:t>memory… </a:t>
            </a:r>
            <a:r>
              <a:rPr lang="en-US" sz="2800" dirty="0"/>
              <a:t>empirical research of this phenomenon fails to yield consistent results.</a:t>
            </a:r>
            <a:endParaRPr lang="en-GB" sz="2800" dirty="0">
              <a:solidFill>
                <a:srgbClr val="7F7F7F"/>
              </a:solidFill>
            </a:endParaRPr>
          </a:p>
        </p:txBody>
      </p:sp>
      <p:sp>
        <p:nvSpPr>
          <p:cNvPr id="8" name="Content Placeholder 2"/>
          <p:cNvSpPr txBox="1">
            <a:spLocks/>
          </p:cNvSpPr>
          <p:nvPr/>
        </p:nvSpPr>
        <p:spPr>
          <a:xfrm>
            <a:off x="457200" y="4186533"/>
            <a:ext cx="8147248" cy="2085430"/>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2800" i="1" dirty="0" smtClean="0"/>
              <a:t>Typically two scales of evaluation</a:t>
            </a:r>
          </a:p>
          <a:p>
            <a:r>
              <a:rPr lang="en-GB" sz="2400" dirty="0" smtClean="0">
                <a:solidFill>
                  <a:srgbClr val="FF0000"/>
                </a:solidFill>
              </a:rPr>
              <a:t>Creative Personality Scales (CPS) – The Creative Person</a:t>
            </a:r>
          </a:p>
          <a:p>
            <a:r>
              <a:rPr lang="en-GB" sz="2400" dirty="0" smtClean="0">
                <a:solidFill>
                  <a:srgbClr val="FF0000"/>
                </a:solidFill>
              </a:rPr>
              <a:t>Consensual Assessment Technique (CAT) – The Creative Product (Usually Peer Reviewed in a given context)</a:t>
            </a:r>
            <a:endParaRPr lang="en-GB" sz="2400" dirty="0">
              <a:solidFill>
                <a:srgbClr val="FF0000"/>
              </a:solidFill>
            </a:endParaRPr>
          </a:p>
        </p:txBody>
      </p:sp>
    </p:spTree>
    <p:extLst>
      <p:ext uri="{BB962C8B-B14F-4D97-AF65-F5344CB8AC3E}">
        <p14:creationId xmlns:p14="http://schemas.microsoft.com/office/powerpoint/2010/main" val="112074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57201" y="444968"/>
            <a:ext cx="3727440" cy="584776"/>
          </a:xfrm>
          <a:prstGeom prst="rect">
            <a:avLst/>
          </a:prstGeom>
        </p:spPr>
        <p:txBody>
          <a:bodyPr wrap="none">
            <a:spAutoFit/>
          </a:bodyPr>
          <a:lstStyle/>
          <a:p>
            <a:r>
              <a:rPr lang="en-US" sz="3200" i="1" dirty="0" smtClean="0">
                <a:solidFill>
                  <a:schemeClr val="accent5">
                    <a:lumMod val="75000"/>
                  </a:schemeClr>
                </a:solidFill>
              </a:rPr>
              <a:t>Evaluating Creativity</a:t>
            </a:r>
            <a:endParaRPr lang="en-US" sz="3200" i="1" dirty="0">
              <a:solidFill>
                <a:schemeClr val="accent5">
                  <a:lumMod val="75000"/>
                </a:schemeClr>
              </a:solidFill>
            </a:endParaRPr>
          </a:p>
        </p:txBody>
      </p:sp>
      <p:sp>
        <p:nvSpPr>
          <p:cNvPr id="9" name="Content Placeholder 2"/>
          <p:cNvSpPr>
            <a:spLocks noGrp="1"/>
          </p:cNvSpPr>
          <p:nvPr>
            <p:ph idx="1"/>
          </p:nvPr>
        </p:nvSpPr>
        <p:spPr>
          <a:xfrm>
            <a:off x="457200" y="1074195"/>
            <a:ext cx="8147248" cy="1280167"/>
          </a:xfrm>
        </p:spPr>
        <p:txBody>
          <a:bodyPr>
            <a:noAutofit/>
          </a:bodyPr>
          <a:lstStyle/>
          <a:p>
            <a:r>
              <a:rPr lang="en-US" sz="2800" i="1" dirty="0" smtClean="0"/>
              <a:t>Two criterion???</a:t>
            </a:r>
            <a:endParaRPr lang="en-US" sz="2800" i="1" dirty="0"/>
          </a:p>
          <a:p>
            <a:r>
              <a:rPr lang="en-GB" sz="2800" dirty="0" smtClean="0">
                <a:solidFill>
                  <a:srgbClr val="FF0000"/>
                </a:solidFill>
              </a:rPr>
              <a:t>Is it novel and original (assumes element of surprise)</a:t>
            </a:r>
            <a:endParaRPr lang="en-GB" sz="2800" dirty="0">
              <a:solidFill>
                <a:srgbClr val="FF0000"/>
              </a:solidFill>
            </a:endParaRPr>
          </a:p>
          <a:p>
            <a:r>
              <a:rPr lang="en-GB" sz="2800" dirty="0" smtClean="0">
                <a:solidFill>
                  <a:srgbClr val="FF0000"/>
                </a:solidFill>
              </a:rPr>
              <a:t>Is is useful, adaptable or functional (Can be put to meaningful use)</a:t>
            </a:r>
            <a:endParaRPr lang="en-GB" sz="2800" dirty="0">
              <a:solidFill>
                <a:srgbClr val="FF0000"/>
              </a:solidFill>
            </a:endParaRPr>
          </a:p>
        </p:txBody>
      </p:sp>
      <p:grpSp>
        <p:nvGrpSpPr>
          <p:cNvPr id="4" name="Group 3"/>
          <p:cNvGrpSpPr/>
          <p:nvPr/>
        </p:nvGrpSpPr>
        <p:grpSpPr>
          <a:xfrm>
            <a:off x="834538" y="3345039"/>
            <a:ext cx="6700205" cy="2827367"/>
            <a:chOff x="780519" y="3580237"/>
            <a:chExt cx="8933607" cy="2827367"/>
          </a:xfrm>
        </p:grpSpPr>
        <p:pic>
          <p:nvPicPr>
            <p:cNvPr id="2" name="Picture 1" descr="smiles.pn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80519" y="3580237"/>
              <a:ext cx="3767615" cy="2827367"/>
            </a:xfrm>
            <a:prstGeom prst="rect">
              <a:avLst/>
            </a:prstGeom>
          </p:spPr>
        </p:pic>
        <p:sp>
          <p:nvSpPr>
            <p:cNvPr id="3" name="TextBox 2"/>
            <p:cNvSpPr txBox="1"/>
            <p:nvPr/>
          </p:nvSpPr>
          <p:spPr>
            <a:xfrm>
              <a:off x="4857063" y="3672473"/>
              <a:ext cx="4857063" cy="2677656"/>
            </a:xfrm>
            <a:prstGeom prst="rect">
              <a:avLst/>
            </a:prstGeom>
            <a:noFill/>
          </p:spPr>
          <p:txBody>
            <a:bodyPr wrap="square" rtlCol="0">
              <a:spAutoFit/>
            </a:bodyPr>
            <a:lstStyle/>
            <a:p>
              <a:r>
                <a:rPr lang="en-US" sz="2800" dirty="0" smtClean="0"/>
                <a:t>Emotional state impacts on preparedness for creativity – so Japan’s </a:t>
              </a:r>
              <a:r>
                <a:rPr lang="en-US" sz="2800" dirty="0" err="1" smtClean="0"/>
                <a:t>iSchool</a:t>
              </a:r>
              <a:r>
                <a:rPr lang="en-US" sz="2800" dirty="0" smtClean="0"/>
                <a:t> have been recording smiles!</a:t>
              </a:r>
              <a:endParaRPr lang="en-US" sz="2800" dirty="0"/>
            </a:p>
          </p:txBody>
        </p:sp>
      </p:grpSp>
    </p:spTree>
    <p:extLst>
      <p:ext uri="{BB962C8B-B14F-4D97-AF65-F5344CB8AC3E}">
        <p14:creationId xmlns:p14="http://schemas.microsoft.com/office/powerpoint/2010/main" val="2180742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57201" y="444968"/>
            <a:ext cx="7734547" cy="584776"/>
          </a:xfrm>
          <a:prstGeom prst="rect">
            <a:avLst/>
          </a:prstGeom>
        </p:spPr>
        <p:txBody>
          <a:bodyPr wrap="none">
            <a:spAutoFit/>
          </a:bodyPr>
          <a:lstStyle/>
          <a:p>
            <a:r>
              <a:rPr lang="en-US" sz="3200" i="1" dirty="0" smtClean="0">
                <a:solidFill>
                  <a:schemeClr val="accent5">
                    <a:lumMod val="75000"/>
                  </a:schemeClr>
                </a:solidFill>
              </a:rPr>
              <a:t>Evaluating Creativity Japan’s </a:t>
            </a:r>
            <a:r>
              <a:rPr lang="en-US" sz="3200" i="1" dirty="0" err="1" smtClean="0">
                <a:solidFill>
                  <a:schemeClr val="accent5">
                    <a:lumMod val="75000"/>
                  </a:schemeClr>
                </a:solidFill>
              </a:rPr>
              <a:t>iSchool</a:t>
            </a:r>
            <a:r>
              <a:rPr lang="en-US" sz="3200" i="1" dirty="0" smtClean="0">
                <a:solidFill>
                  <a:schemeClr val="accent5">
                    <a:lumMod val="75000"/>
                  </a:schemeClr>
                </a:solidFill>
              </a:rPr>
              <a:t> findings</a:t>
            </a:r>
            <a:endParaRPr lang="en-US" sz="3200" i="1" dirty="0">
              <a:solidFill>
                <a:schemeClr val="accent5">
                  <a:lumMod val="75000"/>
                </a:schemeClr>
              </a:solidFill>
            </a:endParaRPr>
          </a:p>
        </p:txBody>
      </p:sp>
      <p:sp>
        <p:nvSpPr>
          <p:cNvPr id="9" name="Content Placeholder 2"/>
          <p:cNvSpPr>
            <a:spLocks noGrp="1"/>
          </p:cNvSpPr>
          <p:nvPr>
            <p:ph idx="1"/>
          </p:nvPr>
        </p:nvSpPr>
        <p:spPr>
          <a:xfrm>
            <a:off x="457200" y="1357732"/>
            <a:ext cx="8147248" cy="1817115"/>
          </a:xfrm>
        </p:spPr>
        <p:txBody>
          <a:bodyPr>
            <a:noAutofit/>
          </a:bodyPr>
          <a:lstStyle/>
          <a:p>
            <a:r>
              <a:rPr lang="en-US" i="1" dirty="0" smtClean="0"/>
              <a:t>Two ways to think, divergently and </a:t>
            </a:r>
            <a:r>
              <a:rPr lang="en-US" i="1" dirty="0" err="1" smtClean="0"/>
              <a:t>convergently</a:t>
            </a:r>
            <a:endParaRPr lang="en-US" i="1" dirty="0" smtClean="0"/>
          </a:p>
          <a:p>
            <a:r>
              <a:rPr lang="en-US" i="1" dirty="0" smtClean="0"/>
              <a:t>Ability to develop a range of solutions results in more innovative outcomes</a:t>
            </a:r>
          </a:p>
          <a:p>
            <a:endParaRPr lang="en-US" i="1" dirty="0"/>
          </a:p>
          <a:p>
            <a:pPr marL="0" indent="0">
              <a:buNone/>
            </a:pPr>
            <a:endParaRPr lang="en-US" i="1" dirty="0"/>
          </a:p>
        </p:txBody>
      </p:sp>
      <p:pic>
        <p:nvPicPr>
          <p:cNvPr id="2" name="Picture 1" descr="preparedness.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42909" y="3098161"/>
            <a:ext cx="5324475" cy="3276600"/>
          </a:xfrm>
          <a:prstGeom prst="rect">
            <a:avLst/>
          </a:prstGeom>
        </p:spPr>
      </p:pic>
      <p:sp>
        <p:nvSpPr>
          <p:cNvPr id="3" name="TextBox 2"/>
          <p:cNvSpPr txBox="1"/>
          <p:nvPr/>
        </p:nvSpPr>
        <p:spPr>
          <a:xfrm>
            <a:off x="5689457" y="5954899"/>
            <a:ext cx="3226356" cy="646331"/>
          </a:xfrm>
          <a:prstGeom prst="rect">
            <a:avLst/>
          </a:prstGeom>
          <a:noFill/>
        </p:spPr>
        <p:txBody>
          <a:bodyPr wrap="square" rtlCol="0">
            <a:spAutoFit/>
          </a:bodyPr>
          <a:lstStyle/>
          <a:p>
            <a:r>
              <a:rPr lang="en-US" dirty="0" smtClean="0"/>
              <a:t>With thanks to Prof. </a:t>
            </a:r>
            <a:r>
              <a:rPr kumimoji="1" lang="en-US" altLang="ja-JP" dirty="0"/>
              <a:t>Hideyuki </a:t>
            </a:r>
            <a:r>
              <a:rPr kumimoji="1" lang="en-US" altLang="ja-JP" dirty="0" smtClean="0"/>
              <a:t>Horii </a:t>
            </a:r>
            <a:r>
              <a:rPr kumimoji="1" lang="en-US" dirty="0" smtClean="0"/>
              <a:t>(Via OECD CERI)</a:t>
            </a:r>
            <a:endParaRPr lang="en-US" dirty="0"/>
          </a:p>
        </p:txBody>
      </p:sp>
      <p:pic>
        <p:nvPicPr>
          <p:cNvPr id="4" name="Picture 3" descr="Screen Shot 2016-06-26 at 18.57.11.pn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40945" y="3671702"/>
            <a:ext cx="2425169" cy="2283194"/>
          </a:xfrm>
          <a:prstGeom prst="rect">
            <a:avLst/>
          </a:prstGeom>
        </p:spPr>
      </p:pic>
    </p:spTree>
    <p:extLst>
      <p:ext uri="{BB962C8B-B14F-4D97-AF65-F5344CB8AC3E}">
        <p14:creationId xmlns:p14="http://schemas.microsoft.com/office/powerpoint/2010/main" val="3339802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1115616" y="6148776"/>
            <a:ext cx="6120680" cy="369332"/>
          </a:xfrm>
          <a:prstGeom prst="rect">
            <a:avLst/>
          </a:prstGeom>
          <a:solidFill>
            <a:schemeClr val="bg1"/>
          </a:solidFill>
        </p:spPr>
        <p:txBody>
          <a:bodyPr wrap="square" rtlCol="0">
            <a:spAutoFit/>
          </a:bodyPr>
          <a:lstStyle/>
          <a:p>
            <a:endParaRPr lang="en-GB" dirty="0"/>
          </a:p>
        </p:txBody>
      </p:sp>
      <p:pic>
        <p:nvPicPr>
          <p:cNvPr id="11" name="Image 1" descr="C:\Users\RB\Desktop\UNITAR SENSIBILISATION\For Rachâa\UNITAR Logos\UN_UNITAR Black Blu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355977" y="6320447"/>
            <a:ext cx="2198303" cy="3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Logo RADP"/>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81653" y="6320447"/>
            <a:ext cx="554644" cy="427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809075" y="5919663"/>
            <a:ext cx="6264696" cy="923330"/>
          </a:xfrm>
          <a:prstGeom prst="rect">
            <a:avLst/>
          </a:prstGeom>
          <a:solidFill>
            <a:schemeClr val="bg1"/>
          </a:solidFill>
        </p:spPr>
        <p:txBody>
          <a:bodyPr wrap="square" rtlCol="0">
            <a:spAutoFit/>
          </a:bodyPr>
          <a:lstStyle/>
          <a:p>
            <a:endParaRPr lang="fr-CH" dirty="0" smtClean="0"/>
          </a:p>
          <a:p>
            <a:endParaRPr lang="fr-CH" dirty="0"/>
          </a:p>
          <a:p>
            <a:endParaRPr lang="en-GB" dirty="0"/>
          </a:p>
        </p:txBody>
      </p:sp>
      <p:pic>
        <p:nvPicPr>
          <p:cNvPr id="1027" name="Picture 3"/>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922684" y="6320446"/>
            <a:ext cx="3040444" cy="463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 name="Picture 3" descr="design cone4"/>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2051720" y="3284984"/>
            <a:ext cx="6329514"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 name="TextBox 20"/>
          <p:cNvSpPr txBox="1">
            <a:spLocks noChangeArrowheads="1"/>
          </p:cNvSpPr>
          <p:nvPr/>
        </p:nvSpPr>
        <p:spPr bwMode="auto">
          <a:xfrm>
            <a:off x="2834208" y="5949280"/>
            <a:ext cx="5410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dirty="0">
                <a:solidFill>
                  <a:srgbClr val="00F8F5"/>
                </a:solidFill>
              </a:rPr>
              <a:t>Divergent </a:t>
            </a:r>
            <a:r>
              <a:rPr lang="en-US" dirty="0">
                <a:solidFill>
                  <a:srgbClr val="FF7C82"/>
                </a:solidFill>
              </a:rPr>
              <a:t>-</a:t>
            </a:r>
            <a:r>
              <a:rPr lang="en-US" dirty="0">
                <a:solidFill>
                  <a:srgbClr val="00F8F5"/>
                </a:solidFill>
              </a:rPr>
              <a:t> </a:t>
            </a:r>
            <a:r>
              <a:rPr lang="en-US" dirty="0">
                <a:solidFill>
                  <a:srgbClr val="FF3541"/>
                </a:solidFill>
              </a:rPr>
              <a:t>Convergent</a:t>
            </a:r>
            <a:r>
              <a:rPr lang="en-US" dirty="0">
                <a:solidFill>
                  <a:srgbClr val="00F8F5"/>
                </a:solidFill>
              </a:rPr>
              <a:t> </a:t>
            </a:r>
            <a:r>
              <a:rPr lang="en-US" dirty="0">
                <a:solidFill>
                  <a:srgbClr val="BFBFBF"/>
                </a:solidFill>
              </a:rPr>
              <a:t>thinking</a:t>
            </a:r>
          </a:p>
        </p:txBody>
      </p:sp>
      <p:sp>
        <p:nvSpPr>
          <p:cNvPr id="39" name="TextBox 22"/>
          <p:cNvSpPr txBox="1">
            <a:spLocks noChangeArrowheads="1"/>
          </p:cNvSpPr>
          <p:nvPr/>
        </p:nvSpPr>
        <p:spPr bwMode="auto">
          <a:xfrm>
            <a:off x="152400" y="6551615"/>
            <a:ext cx="23622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sz="1100" dirty="0" err="1"/>
              <a:t>Penaluna</a:t>
            </a:r>
            <a:r>
              <a:rPr lang="en-US" sz="1100" dirty="0"/>
              <a:t> &amp; </a:t>
            </a:r>
            <a:r>
              <a:rPr lang="en-US" sz="1100" dirty="0" err="1"/>
              <a:t>Penaluna</a:t>
            </a:r>
            <a:r>
              <a:rPr lang="en-US" sz="1100" dirty="0"/>
              <a:t> 2006</a:t>
            </a:r>
          </a:p>
        </p:txBody>
      </p:sp>
      <p:sp>
        <p:nvSpPr>
          <p:cNvPr id="40" name="Text Box 4"/>
          <p:cNvSpPr txBox="1">
            <a:spLocks noChangeArrowheads="1"/>
          </p:cNvSpPr>
          <p:nvPr/>
        </p:nvSpPr>
        <p:spPr bwMode="auto">
          <a:xfrm>
            <a:off x="604839" y="450250"/>
            <a:ext cx="6976864" cy="523220"/>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Understanding  creative thinking</a:t>
            </a:r>
            <a:endParaRPr lang="en-GB" dirty="0">
              <a:solidFill>
                <a:srgbClr val="376092"/>
              </a:solidFill>
              <a:latin typeface="Microsoft Tai Le"/>
              <a:cs typeface="Microsoft Tai Le"/>
            </a:endParaRPr>
          </a:p>
        </p:txBody>
      </p:sp>
      <p:sp>
        <p:nvSpPr>
          <p:cNvPr id="54" name="TextBox 31"/>
          <p:cNvSpPr txBox="1">
            <a:spLocks noChangeArrowheads="1"/>
          </p:cNvSpPr>
          <p:nvPr/>
        </p:nvSpPr>
        <p:spPr bwMode="auto">
          <a:xfrm>
            <a:off x="6660232" y="1844825"/>
            <a:ext cx="1800200"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457200">
              <a:spcBef>
                <a:spcPct val="20000"/>
              </a:spcBef>
              <a:buChar char="•"/>
              <a:defRPr sz="3200">
                <a:solidFill>
                  <a:schemeClr val="tx1"/>
                </a:solidFill>
                <a:latin typeface="Arial" pitchFamily="34" charset="0"/>
                <a:cs typeface="Arial" pitchFamily="34" charset="0"/>
              </a:defRPr>
            </a:lvl1pPr>
            <a:lvl2pPr marL="742950" indent="-285750" defTabSz="457200">
              <a:spcBef>
                <a:spcPct val="20000"/>
              </a:spcBef>
              <a:buChar char="–"/>
              <a:defRPr sz="2800">
                <a:solidFill>
                  <a:schemeClr val="tx1"/>
                </a:solidFill>
                <a:latin typeface="Arial" pitchFamily="34" charset="0"/>
                <a:cs typeface="Arial" pitchFamily="34" charset="0"/>
              </a:defRPr>
            </a:lvl2pPr>
            <a:lvl3pPr marL="1143000" indent="-228600" defTabSz="457200">
              <a:spcBef>
                <a:spcPct val="20000"/>
              </a:spcBef>
              <a:buChar char="•"/>
              <a:defRPr sz="2400">
                <a:solidFill>
                  <a:schemeClr val="tx1"/>
                </a:solidFill>
                <a:latin typeface="Arial" pitchFamily="34" charset="0"/>
                <a:cs typeface="Arial" pitchFamily="34" charset="0"/>
              </a:defRPr>
            </a:lvl3pPr>
            <a:lvl4pPr marL="1600200" indent="-228600" defTabSz="457200">
              <a:spcBef>
                <a:spcPct val="20000"/>
              </a:spcBef>
              <a:buChar char="–"/>
              <a:defRPr sz="2000">
                <a:solidFill>
                  <a:schemeClr val="tx1"/>
                </a:solidFill>
                <a:latin typeface="Arial" pitchFamily="34" charset="0"/>
                <a:cs typeface="Arial" pitchFamily="34" charset="0"/>
              </a:defRPr>
            </a:lvl4pPr>
            <a:lvl5pPr marL="2057400" indent="-228600" defTabSz="457200">
              <a:spcBef>
                <a:spcPct val="20000"/>
              </a:spcBef>
              <a:buChar char="»"/>
              <a:defRPr sz="2000">
                <a:solidFill>
                  <a:schemeClr val="tx1"/>
                </a:solidFill>
                <a:latin typeface="Arial" pitchFamily="34" charset="0"/>
                <a:cs typeface="Arial" pitchFamily="34" charset="0"/>
              </a:defRPr>
            </a:lvl5pPr>
            <a:lvl6pPr marL="25146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spcBef>
                <a:spcPct val="0"/>
              </a:spcBef>
              <a:buNone/>
            </a:pPr>
            <a:r>
              <a:rPr lang="en-US" altLang="en-US" sz="2000" dirty="0">
                <a:ea typeface="ヒラギノ角ゴ Pro W3"/>
                <a:cs typeface="ヒラギノ角ゴ Pro W3"/>
              </a:rPr>
              <a:t>Thoughtful and </a:t>
            </a:r>
            <a:r>
              <a:rPr lang="en-US" altLang="en-US" sz="2000" dirty="0" smtClean="0">
                <a:ea typeface="ヒラギノ角ゴ Pro W3"/>
                <a:cs typeface="ヒラギノ角ゴ Pro W3"/>
              </a:rPr>
              <a:t>conscious ‘step by step’  thinking</a:t>
            </a:r>
            <a:endParaRPr lang="en-US" altLang="en-US" sz="2000" dirty="0">
              <a:ea typeface="ヒラギノ角ゴ Pro W3"/>
              <a:cs typeface="ヒラギノ角ゴ Pro W3"/>
            </a:endParaRPr>
          </a:p>
        </p:txBody>
      </p:sp>
      <p:sp>
        <p:nvSpPr>
          <p:cNvPr id="55" name="TextBox 32"/>
          <p:cNvSpPr txBox="1">
            <a:spLocks noChangeArrowheads="1"/>
          </p:cNvSpPr>
          <p:nvPr/>
        </p:nvSpPr>
        <p:spPr bwMode="auto">
          <a:xfrm>
            <a:off x="469900" y="1628801"/>
            <a:ext cx="1869852"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457200">
              <a:spcBef>
                <a:spcPct val="20000"/>
              </a:spcBef>
              <a:buChar char="•"/>
              <a:defRPr sz="3200">
                <a:solidFill>
                  <a:schemeClr val="tx1"/>
                </a:solidFill>
                <a:latin typeface="Arial" pitchFamily="34" charset="0"/>
                <a:cs typeface="Arial" pitchFamily="34" charset="0"/>
              </a:defRPr>
            </a:lvl1pPr>
            <a:lvl2pPr marL="742950" indent="-285750" defTabSz="457200">
              <a:spcBef>
                <a:spcPct val="20000"/>
              </a:spcBef>
              <a:buChar char="–"/>
              <a:defRPr sz="2800">
                <a:solidFill>
                  <a:schemeClr val="tx1"/>
                </a:solidFill>
                <a:latin typeface="Arial" pitchFamily="34" charset="0"/>
                <a:cs typeface="Arial" pitchFamily="34" charset="0"/>
              </a:defRPr>
            </a:lvl2pPr>
            <a:lvl3pPr marL="1143000" indent="-228600" defTabSz="457200">
              <a:spcBef>
                <a:spcPct val="20000"/>
              </a:spcBef>
              <a:buChar char="•"/>
              <a:defRPr sz="2400">
                <a:solidFill>
                  <a:schemeClr val="tx1"/>
                </a:solidFill>
                <a:latin typeface="Arial" pitchFamily="34" charset="0"/>
                <a:cs typeface="Arial" pitchFamily="34" charset="0"/>
              </a:defRPr>
            </a:lvl3pPr>
            <a:lvl4pPr marL="1600200" indent="-228600" defTabSz="457200">
              <a:spcBef>
                <a:spcPct val="20000"/>
              </a:spcBef>
              <a:buChar char="–"/>
              <a:defRPr sz="2000">
                <a:solidFill>
                  <a:schemeClr val="tx1"/>
                </a:solidFill>
                <a:latin typeface="Arial" pitchFamily="34" charset="0"/>
                <a:cs typeface="Arial" pitchFamily="34" charset="0"/>
              </a:defRPr>
            </a:lvl4pPr>
            <a:lvl5pPr marL="2057400" indent="-228600" defTabSz="457200">
              <a:spcBef>
                <a:spcPct val="20000"/>
              </a:spcBef>
              <a:buChar char="»"/>
              <a:defRPr sz="2000">
                <a:solidFill>
                  <a:schemeClr val="tx1"/>
                </a:solidFill>
                <a:latin typeface="Arial" pitchFamily="34" charset="0"/>
                <a:cs typeface="Arial" pitchFamily="34" charset="0"/>
              </a:defRPr>
            </a:lvl5pPr>
            <a:lvl6pPr marL="25146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defTabSz="4572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algn="r">
              <a:spcBef>
                <a:spcPct val="0"/>
              </a:spcBef>
              <a:buNone/>
            </a:pPr>
            <a:r>
              <a:rPr lang="en-US" altLang="en-US" sz="2000" dirty="0" smtClean="0">
                <a:ea typeface="ヒラギノ角ゴ Pro W3"/>
                <a:cs typeface="ヒラギノ角ゴ Pro W3"/>
              </a:rPr>
              <a:t>Often Subconscious thinking with ‘Aha’ moments of enlightenment</a:t>
            </a:r>
            <a:endParaRPr lang="en-US" altLang="en-US" sz="2000" dirty="0">
              <a:ea typeface="ヒラギノ角ゴ Pro W3"/>
              <a:cs typeface="ヒラギノ角ゴ Pro W3"/>
            </a:endParaRPr>
          </a:p>
          <a:p>
            <a:pPr algn="r" eaLnBrk="1" hangingPunct="1">
              <a:spcBef>
                <a:spcPct val="0"/>
              </a:spcBef>
              <a:buFontTx/>
              <a:buNone/>
            </a:pPr>
            <a:endParaRPr lang="en-US" altLang="en-US" sz="2000" dirty="0">
              <a:ea typeface="ヒラギノ角ゴ Pro W3"/>
              <a:cs typeface="ヒラギノ角ゴ Pro W3"/>
            </a:endParaRPr>
          </a:p>
        </p:txBody>
      </p:sp>
      <p:pic>
        <p:nvPicPr>
          <p:cNvPr id="6" name="Picture 5" descr="l_brain.png"/>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148065" y="1412776"/>
            <a:ext cx="1224136" cy="2222624"/>
          </a:xfrm>
          <a:prstGeom prst="rect">
            <a:avLst/>
          </a:prstGeom>
        </p:spPr>
      </p:pic>
      <p:pic>
        <p:nvPicPr>
          <p:cNvPr id="7" name="Picture 6" descr="r_brain.png"/>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339752" y="1484786"/>
            <a:ext cx="1329710" cy="2112887"/>
          </a:xfrm>
          <a:prstGeom prst="rect">
            <a:avLst/>
          </a:prstGeom>
        </p:spPr>
      </p:pic>
    </p:spTree>
    <p:extLst>
      <p:ext uri="{BB962C8B-B14F-4D97-AF65-F5344CB8AC3E}">
        <p14:creationId xmlns:p14="http://schemas.microsoft.com/office/powerpoint/2010/main" val="1742392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14"/>
          <p:cNvSpPr>
            <a:spLocks noChangeArrowheads="1"/>
          </p:cNvSpPr>
          <p:nvPr/>
        </p:nvSpPr>
        <p:spPr bwMode="auto">
          <a:xfrm>
            <a:off x="0" y="0"/>
            <a:ext cx="1447800" cy="70104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pic>
        <p:nvPicPr>
          <p:cNvPr id="84994" name="Picture 3" descr="design cone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19200" y="2743200"/>
            <a:ext cx="8572500" cy="292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0950" name="AutoShape 6"/>
          <p:cNvSpPr>
            <a:spLocks noChangeArrowheads="1"/>
          </p:cNvSpPr>
          <p:nvPr/>
        </p:nvSpPr>
        <p:spPr bwMode="auto">
          <a:xfrm>
            <a:off x="990600" y="4038600"/>
            <a:ext cx="7162800" cy="3048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endParaRPr lang="en-US"/>
          </a:p>
        </p:txBody>
      </p:sp>
      <p:grpSp>
        <p:nvGrpSpPr>
          <p:cNvPr id="26" name="Group 25"/>
          <p:cNvGrpSpPr>
            <a:grpSpLocks/>
          </p:cNvGrpSpPr>
          <p:nvPr/>
        </p:nvGrpSpPr>
        <p:grpSpPr bwMode="auto">
          <a:xfrm>
            <a:off x="6629400" y="1733550"/>
            <a:ext cx="2346325" cy="2457450"/>
            <a:chOff x="6629400" y="1733550"/>
            <a:chExt cx="2346325" cy="2457450"/>
          </a:xfrm>
        </p:grpSpPr>
        <p:sp>
          <p:nvSpPr>
            <p:cNvPr id="85016" name="Line 13"/>
            <p:cNvSpPr>
              <a:spLocks noChangeShapeType="1"/>
            </p:cNvSpPr>
            <p:nvPr/>
          </p:nvSpPr>
          <p:spPr bwMode="auto">
            <a:xfrm flipH="1">
              <a:off x="7010400" y="3645024"/>
              <a:ext cx="81880" cy="545976"/>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17" name="Text Box 19"/>
            <p:cNvSpPr txBox="1">
              <a:spLocks noChangeArrowheads="1"/>
            </p:cNvSpPr>
            <p:nvPr/>
          </p:nvSpPr>
          <p:spPr bwMode="auto">
            <a:xfrm>
              <a:off x="6629400" y="1733550"/>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cs typeface="Arial" charset="0"/>
                </a:rPr>
                <a:t>Seek out freshly identified problems / solutions</a:t>
              </a:r>
            </a:p>
          </p:txBody>
        </p:sp>
      </p:grpSp>
      <p:grpSp>
        <p:nvGrpSpPr>
          <p:cNvPr id="27" name="Group 26"/>
          <p:cNvGrpSpPr>
            <a:grpSpLocks/>
          </p:cNvGrpSpPr>
          <p:nvPr/>
        </p:nvGrpSpPr>
        <p:grpSpPr bwMode="auto">
          <a:xfrm>
            <a:off x="7086600" y="4191000"/>
            <a:ext cx="1828800" cy="1809750"/>
            <a:chOff x="7086600" y="4191000"/>
            <a:chExt cx="1828800" cy="1809750"/>
          </a:xfrm>
        </p:grpSpPr>
        <p:sp>
          <p:nvSpPr>
            <p:cNvPr id="85014" name="Line 14"/>
            <p:cNvSpPr>
              <a:spLocks noChangeShapeType="1"/>
            </p:cNvSpPr>
            <p:nvPr/>
          </p:nvSpPr>
          <p:spPr bwMode="auto">
            <a:xfrm flipV="1">
              <a:off x="7800975" y="4191000"/>
              <a:ext cx="276225"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15" name="Text Box 20"/>
            <p:cNvSpPr txBox="1">
              <a:spLocks noChangeArrowheads="1"/>
            </p:cNvSpPr>
            <p:nvPr/>
          </p:nvSpPr>
          <p:spPr bwMode="auto">
            <a:xfrm>
              <a:off x="7086600" y="4800600"/>
              <a:ext cx="1828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cs typeface="Arial" charset="0"/>
                </a:rPr>
                <a:t>Deadline = solution proposal</a:t>
              </a:r>
            </a:p>
          </p:txBody>
        </p:sp>
      </p:grpSp>
      <p:grpSp>
        <p:nvGrpSpPr>
          <p:cNvPr id="24" name="Group 23"/>
          <p:cNvGrpSpPr>
            <a:grpSpLocks/>
          </p:cNvGrpSpPr>
          <p:nvPr/>
        </p:nvGrpSpPr>
        <p:grpSpPr bwMode="auto">
          <a:xfrm>
            <a:off x="604838" y="4191000"/>
            <a:ext cx="3738562" cy="1611313"/>
            <a:chOff x="604838" y="4191000"/>
            <a:chExt cx="3738562" cy="1611610"/>
          </a:xfrm>
        </p:grpSpPr>
        <p:sp>
          <p:nvSpPr>
            <p:cNvPr id="85012" name="Line 11"/>
            <p:cNvSpPr>
              <a:spLocks noChangeShapeType="1"/>
            </p:cNvSpPr>
            <p:nvPr/>
          </p:nvSpPr>
          <p:spPr bwMode="auto">
            <a:xfrm flipV="1">
              <a:off x="2298700" y="4191000"/>
              <a:ext cx="2044700" cy="12874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13" name="Text Box 17"/>
            <p:cNvSpPr txBox="1">
              <a:spLocks noChangeArrowheads="1"/>
            </p:cNvSpPr>
            <p:nvPr/>
          </p:nvSpPr>
          <p:spPr bwMode="auto">
            <a:xfrm>
              <a:off x="604838" y="4869160"/>
              <a:ext cx="1947862"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cs typeface="Arial" charset="0"/>
                </a:rPr>
                <a:t>Reflect and analyze – use time thoughtfully</a:t>
              </a:r>
            </a:p>
          </p:txBody>
        </p:sp>
      </p:grpSp>
      <p:grpSp>
        <p:nvGrpSpPr>
          <p:cNvPr id="23" name="Group 22"/>
          <p:cNvGrpSpPr>
            <a:grpSpLocks/>
          </p:cNvGrpSpPr>
          <p:nvPr/>
        </p:nvGrpSpPr>
        <p:grpSpPr bwMode="auto">
          <a:xfrm>
            <a:off x="304800" y="1600200"/>
            <a:ext cx="3352800" cy="4435475"/>
            <a:chOff x="304800" y="1600200"/>
            <a:chExt cx="3352800" cy="4435475"/>
          </a:xfrm>
        </p:grpSpPr>
        <p:sp>
          <p:nvSpPr>
            <p:cNvPr id="85008" name="Line 10"/>
            <p:cNvSpPr>
              <a:spLocks noChangeShapeType="1"/>
            </p:cNvSpPr>
            <p:nvPr/>
          </p:nvSpPr>
          <p:spPr bwMode="auto">
            <a:xfrm>
              <a:off x="1763688" y="3140968"/>
              <a:ext cx="1055712" cy="105003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09" name="Text Box 16"/>
            <p:cNvSpPr txBox="1">
              <a:spLocks noChangeArrowheads="1"/>
            </p:cNvSpPr>
            <p:nvPr/>
          </p:nvSpPr>
          <p:spPr bwMode="auto">
            <a:xfrm>
              <a:off x="304800" y="1600200"/>
              <a:ext cx="18288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cs typeface="Arial" charset="0"/>
                </a:rPr>
                <a:t>Look for inspiration, contextual materials and links</a:t>
              </a:r>
            </a:p>
          </p:txBody>
        </p:sp>
        <p:sp>
          <p:nvSpPr>
            <p:cNvPr id="85010" name="Curved Left Arrow 17"/>
            <p:cNvSpPr>
              <a:spLocks noChangeArrowheads="1"/>
            </p:cNvSpPr>
            <p:nvPr/>
          </p:nvSpPr>
          <p:spPr bwMode="auto">
            <a:xfrm flipV="1">
              <a:off x="2743200" y="4419600"/>
              <a:ext cx="822325" cy="1616075"/>
            </a:xfrm>
            <a:prstGeom prst="curvedLeftArrow">
              <a:avLst>
                <a:gd name="adj1" fmla="val 25021"/>
                <a:gd name="adj2" fmla="val 50059"/>
                <a:gd name="adj3" fmla="val 25000"/>
              </a:avLst>
            </a:prstGeom>
            <a:solidFill>
              <a:schemeClr val="accent1"/>
            </a:solidFill>
            <a:ln w="9525">
              <a:solidFill>
                <a:schemeClr val="tx1"/>
              </a:solidFill>
              <a:round/>
              <a:headEnd/>
              <a:tailEnd/>
            </a:ln>
          </p:spPr>
          <p:txBody>
            <a:bodyPr/>
            <a:lstStyle/>
            <a:p>
              <a:endParaRPr lang="en-US"/>
            </a:p>
          </p:txBody>
        </p:sp>
        <p:sp>
          <p:nvSpPr>
            <p:cNvPr id="85011" name="Curved Left Arrow 18"/>
            <p:cNvSpPr>
              <a:spLocks noChangeArrowheads="1"/>
            </p:cNvSpPr>
            <p:nvPr/>
          </p:nvSpPr>
          <p:spPr bwMode="auto">
            <a:xfrm>
              <a:off x="2667000" y="2619375"/>
              <a:ext cx="990600" cy="1447800"/>
            </a:xfrm>
            <a:prstGeom prst="curvedLeftArrow">
              <a:avLst>
                <a:gd name="adj1" fmla="val 25002"/>
                <a:gd name="adj2" fmla="val 49997"/>
                <a:gd name="adj3" fmla="val 25000"/>
              </a:avLst>
            </a:prstGeom>
            <a:solidFill>
              <a:schemeClr val="accent1"/>
            </a:solidFill>
            <a:ln w="9525">
              <a:solidFill>
                <a:schemeClr val="tx1"/>
              </a:solidFill>
              <a:round/>
              <a:headEnd/>
              <a:tailEnd/>
            </a:ln>
          </p:spPr>
          <p:txBody>
            <a:bodyPr/>
            <a:lstStyle/>
            <a:p>
              <a:endParaRPr lang="en-US"/>
            </a:p>
          </p:txBody>
        </p:sp>
      </p:grpSp>
      <p:grpSp>
        <p:nvGrpSpPr>
          <p:cNvPr id="25" name="Group 24"/>
          <p:cNvGrpSpPr>
            <a:grpSpLocks/>
          </p:cNvGrpSpPr>
          <p:nvPr/>
        </p:nvGrpSpPr>
        <p:grpSpPr bwMode="auto">
          <a:xfrm>
            <a:off x="4038600" y="1457325"/>
            <a:ext cx="2590800" cy="4048125"/>
            <a:chOff x="4038600" y="1457325"/>
            <a:chExt cx="2590800" cy="4048125"/>
          </a:xfrm>
        </p:grpSpPr>
        <p:sp>
          <p:nvSpPr>
            <p:cNvPr id="85004" name="Line 12"/>
            <p:cNvSpPr>
              <a:spLocks noChangeShapeType="1"/>
            </p:cNvSpPr>
            <p:nvPr/>
          </p:nvSpPr>
          <p:spPr bwMode="auto">
            <a:xfrm>
              <a:off x="4932040" y="2636912"/>
              <a:ext cx="401960" cy="15540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05" name="Text Box 18"/>
            <p:cNvSpPr txBox="1">
              <a:spLocks noChangeArrowheads="1"/>
            </p:cNvSpPr>
            <p:nvPr/>
          </p:nvSpPr>
          <p:spPr bwMode="auto">
            <a:xfrm>
              <a:off x="4038600" y="1457325"/>
              <a:ext cx="2590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a:cs typeface="Arial" charset="0"/>
                </a:rPr>
                <a:t>Discard irrelevant or non beneficial information</a:t>
              </a:r>
            </a:p>
          </p:txBody>
        </p:sp>
        <p:sp>
          <p:nvSpPr>
            <p:cNvPr id="20" name="U-Turn Arrow 19"/>
            <p:cNvSpPr/>
            <p:nvPr/>
          </p:nvSpPr>
          <p:spPr bwMode="auto">
            <a:xfrm rot="5400000" flipH="1">
              <a:off x="5486400" y="2895600"/>
              <a:ext cx="822325" cy="822325"/>
            </a:xfrm>
            <a:prstGeom prst="uturnArrow">
              <a:avLst/>
            </a:prstGeom>
            <a:solidFill>
              <a:schemeClr val="accent1"/>
            </a:solidFill>
            <a:ln w="9525" cap="flat" cmpd="sng" algn="ctr">
              <a:solidFill>
                <a:schemeClr val="tx1"/>
              </a:solidFill>
              <a:prstDash val="solid"/>
              <a:round/>
              <a:headEnd type="none" w="med" len="med"/>
              <a:tailEnd type="none" w="med" len="med"/>
            </a:ln>
            <a:effectLst/>
          </p:spPr>
        </p:sp>
        <p:sp>
          <p:nvSpPr>
            <p:cNvPr id="22" name="U-Turn Arrow 21"/>
            <p:cNvSpPr/>
            <p:nvPr/>
          </p:nvSpPr>
          <p:spPr bwMode="auto">
            <a:xfrm rot="5400000">
              <a:off x="5470525" y="4667250"/>
              <a:ext cx="854075" cy="822325"/>
            </a:xfrm>
            <a:prstGeom prst="uturnArrow">
              <a:avLst/>
            </a:prstGeom>
            <a:solidFill>
              <a:schemeClr val="accent1"/>
            </a:solidFill>
            <a:ln w="9525" cap="flat" cmpd="sng" algn="ctr">
              <a:solidFill>
                <a:schemeClr val="tx1"/>
              </a:solidFill>
              <a:prstDash val="solid"/>
              <a:round/>
              <a:headEnd type="none" w="med" len="med"/>
              <a:tailEnd type="none" w="med" len="med"/>
            </a:ln>
            <a:effectLst/>
          </p:spPr>
        </p:sp>
      </p:grpSp>
      <p:sp>
        <p:nvSpPr>
          <p:cNvPr id="85002" name="TextBox 20"/>
          <p:cNvSpPr txBox="1">
            <a:spLocks noChangeArrowheads="1"/>
          </p:cNvSpPr>
          <p:nvPr/>
        </p:nvSpPr>
        <p:spPr bwMode="auto">
          <a:xfrm>
            <a:off x="2971800" y="6167438"/>
            <a:ext cx="5410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a:solidFill>
                  <a:srgbClr val="00F8F5"/>
                </a:solidFill>
              </a:rPr>
              <a:t>Divergent </a:t>
            </a:r>
            <a:r>
              <a:rPr lang="en-US">
                <a:solidFill>
                  <a:srgbClr val="FF7C82"/>
                </a:solidFill>
              </a:rPr>
              <a:t>-</a:t>
            </a:r>
            <a:r>
              <a:rPr lang="en-US">
                <a:solidFill>
                  <a:srgbClr val="00F8F5"/>
                </a:solidFill>
              </a:rPr>
              <a:t> </a:t>
            </a:r>
            <a:r>
              <a:rPr lang="en-US">
                <a:solidFill>
                  <a:srgbClr val="FF3541"/>
                </a:solidFill>
              </a:rPr>
              <a:t>Convergent</a:t>
            </a:r>
            <a:r>
              <a:rPr lang="en-US">
                <a:solidFill>
                  <a:srgbClr val="00F8F5"/>
                </a:solidFill>
              </a:rPr>
              <a:t> </a:t>
            </a:r>
            <a:r>
              <a:rPr lang="en-US">
                <a:solidFill>
                  <a:srgbClr val="BFBFBF"/>
                </a:solidFill>
              </a:rPr>
              <a:t>thinking</a:t>
            </a:r>
          </a:p>
        </p:txBody>
      </p:sp>
      <p:sp>
        <p:nvSpPr>
          <p:cNvPr id="85003" name="TextBox 22"/>
          <p:cNvSpPr txBox="1">
            <a:spLocks noChangeArrowheads="1"/>
          </p:cNvSpPr>
          <p:nvPr/>
        </p:nvSpPr>
        <p:spPr bwMode="auto">
          <a:xfrm>
            <a:off x="152400" y="6551613"/>
            <a:ext cx="23622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sz="1100"/>
              <a:t>Penaluna &amp; Penaluna 2006</a:t>
            </a:r>
          </a:p>
        </p:txBody>
      </p:sp>
      <p:sp>
        <p:nvSpPr>
          <p:cNvPr id="29" name="Title 1"/>
          <p:cNvSpPr>
            <a:spLocks noGrp="1"/>
          </p:cNvSpPr>
          <p:nvPr>
            <p:ph type="title"/>
          </p:nvPr>
        </p:nvSpPr>
        <p:spPr>
          <a:xfrm>
            <a:off x="304800" y="274639"/>
            <a:ext cx="8839200" cy="681836"/>
          </a:xfrm>
          <a:noFill/>
        </p:spPr>
        <p:txBody>
          <a:bodyPr>
            <a:normAutofit/>
          </a:bodyPr>
          <a:lstStyle/>
          <a:p>
            <a:pPr algn="l"/>
            <a:r>
              <a:rPr lang="en-US" sz="2800" dirty="0" smtClean="0">
                <a:solidFill>
                  <a:srgbClr val="4F81BD"/>
                </a:solidFill>
              </a:rPr>
              <a:t>Thinking about thinking as an innovator – the journey</a:t>
            </a:r>
            <a:endParaRPr lang="en-US" sz="2800" dirty="0">
              <a:solidFill>
                <a:srgbClr val="4F81BD"/>
              </a:solidFill>
            </a:endParaRPr>
          </a:p>
        </p:txBody>
      </p:sp>
      <p:pic>
        <p:nvPicPr>
          <p:cNvPr id="28" name="Picture 27" descr="oecd logo.pn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991934" y="1047902"/>
            <a:ext cx="1618082" cy="552298"/>
          </a:xfrm>
          <a:prstGeom prst="rect">
            <a:avLst/>
          </a:prstGeom>
        </p:spPr>
      </p:pic>
    </p:spTree>
    <p:extLst>
      <p:ext uri="{BB962C8B-B14F-4D97-AF65-F5344CB8AC3E}">
        <p14:creationId xmlns:p14="http://schemas.microsoft.com/office/powerpoint/2010/main" val="170597122"/>
      </p:ext>
    </p:extLst>
  </p:cSld>
  <p:clrMapOvr>
    <a:masterClrMapping/>
  </p:clrMapOvr>
  <p:transition xmlns:p14="http://schemas.microsoft.com/office/powerpoint/2010/main">
    <p:dissolv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3" fill="hold" grpId="0" nodeType="clickEffect">
                                  <p:stCondLst>
                                    <p:cond delay="0"/>
                                  </p:stCondLst>
                                  <p:childTnLst>
                                    <p:set>
                                      <p:cBhvr>
                                        <p:cTn id="6" dur="1" fill="hold">
                                          <p:stCondLst>
                                            <p:cond delay="0"/>
                                          </p:stCondLst>
                                        </p:cTn>
                                        <p:tgtEl>
                                          <p:spTgt spid="210950"/>
                                        </p:tgtEl>
                                        <p:attrNameLst>
                                          <p:attrName>style.visibility</p:attrName>
                                        </p:attrNameLst>
                                      </p:cBhvr>
                                      <p:to>
                                        <p:strVal val="visible"/>
                                      </p:to>
                                    </p:set>
                                    <p:animEffect transition="in" filter="strips(upRight)">
                                      <p:cBhvr>
                                        <p:cTn id="7" dur="500"/>
                                        <p:tgtEl>
                                          <p:spTgt spid="21095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2000"/>
                                        <p:tgtEl>
                                          <p:spTgt spid="2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2000"/>
                                        <p:tgtEl>
                                          <p:spTgt spid="2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2000"/>
                                        <p:tgtEl>
                                          <p:spTgt spid="2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2000"/>
                                        <p:tgtEl>
                                          <p:spTgt spid="2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5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14"/>
          <p:cNvSpPr>
            <a:spLocks noChangeArrowheads="1"/>
          </p:cNvSpPr>
          <p:nvPr/>
        </p:nvSpPr>
        <p:spPr bwMode="auto">
          <a:xfrm>
            <a:off x="0" y="0"/>
            <a:ext cx="1447800" cy="7010400"/>
          </a:xfrm>
          <a:prstGeom prst="rect">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pic>
        <p:nvPicPr>
          <p:cNvPr id="84994" name="Picture 3" descr="design cone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19200" y="2743200"/>
            <a:ext cx="8572500" cy="292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0950" name="AutoShape 6"/>
          <p:cNvSpPr>
            <a:spLocks noChangeArrowheads="1"/>
          </p:cNvSpPr>
          <p:nvPr/>
        </p:nvSpPr>
        <p:spPr bwMode="auto">
          <a:xfrm>
            <a:off x="990600" y="4038600"/>
            <a:ext cx="7162800" cy="30480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a:solidFill>
              <a:schemeClr val="tx1"/>
            </a:solidFill>
            <a:miter lim="800000"/>
            <a:headEnd/>
            <a:tailEnd/>
          </a:ln>
        </p:spPr>
        <p:txBody>
          <a:bodyPr wrap="none" anchor="ctr"/>
          <a:lstStyle/>
          <a:p>
            <a:endParaRPr lang="en-US"/>
          </a:p>
        </p:txBody>
      </p:sp>
      <p:grpSp>
        <p:nvGrpSpPr>
          <p:cNvPr id="26" name="Group 25"/>
          <p:cNvGrpSpPr>
            <a:grpSpLocks/>
          </p:cNvGrpSpPr>
          <p:nvPr/>
        </p:nvGrpSpPr>
        <p:grpSpPr bwMode="auto">
          <a:xfrm>
            <a:off x="6308726" y="2023476"/>
            <a:ext cx="2667000" cy="2167524"/>
            <a:chOff x="6308726" y="2023476"/>
            <a:chExt cx="2667000" cy="2167524"/>
          </a:xfrm>
        </p:grpSpPr>
        <p:sp>
          <p:nvSpPr>
            <p:cNvPr id="85016" name="Line 13"/>
            <p:cNvSpPr>
              <a:spLocks noChangeShapeType="1"/>
            </p:cNvSpPr>
            <p:nvPr/>
          </p:nvSpPr>
          <p:spPr bwMode="auto">
            <a:xfrm flipH="1">
              <a:off x="7010400" y="3645024"/>
              <a:ext cx="81880" cy="545976"/>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17" name="Text Box 19"/>
            <p:cNvSpPr txBox="1">
              <a:spLocks noChangeArrowheads="1"/>
            </p:cNvSpPr>
            <p:nvPr/>
          </p:nvSpPr>
          <p:spPr bwMode="auto">
            <a:xfrm>
              <a:off x="6308726" y="2023476"/>
              <a:ext cx="26670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dirty="0" smtClean="0">
                  <a:cs typeface="Arial" charset="0"/>
                </a:rPr>
                <a:t>Spotting change &amp; being adaptable with new information</a:t>
              </a:r>
              <a:endParaRPr lang="en-US" dirty="0">
                <a:cs typeface="Arial" charset="0"/>
              </a:endParaRPr>
            </a:p>
          </p:txBody>
        </p:sp>
      </p:grpSp>
      <p:grpSp>
        <p:nvGrpSpPr>
          <p:cNvPr id="23" name="Group 22"/>
          <p:cNvGrpSpPr>
            <a:grpSpLocks/>
          </p:cNvGrpSpPr>
          <p:nvPr/>
        </p:nvGrpSpPr>
        <p:grpSpPr bwMode="auto">
          <a:xfrm>
            <a:off x="304800" y="1600200"/>
            <a:ext cx="3352800" cy="4435475"/>
            <a:chOff x="304800" y="1600200"/>
            <a:chExt cx="3352800" cy="4435475"/>
          </a:xfrm>
        </p:grpSpPr>
        <p:sp>
          <p:nvSpPr>
            <p:cNvPr id="85008" name="Line 10"/>
            <p:cNvSpPr>
              <a:spLocks noChangeShapeType="1"/>
            </p:cNvSpPr>
            <p:nvPr/>
          </p:nvSpPr>
          <p:spPr bwMode="auto">
            <a:xfrm>
              <a:off x="1763688" y="3140968"/>
              <a:ext cx="1055712" cy="105003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09" name="Text Box 16"/>
            <p:cNvSpPr txBox="1">
              <a:spLocks noChangeArrowheads="1"/>
            </p:cNvSpPr>
            <p:nvPr/>
          </p:nvSpPr>
          <p:spPr bwMode="auto">
            <a:xfrm>
              <a:off x="304800" y="1600200"/>
              <a:ext cx="182880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dirty="0" smtClean="0">
                  <a:cs typeface="Arial" charset="0"/>
                </a:rPr>
                <a:t>Making new connections and seeing things differently</a:t>
              </a:r>
              <a:endParaRPr lang="en-US" dirty="0">
                <a:cs typeface="Arial" charset="0"/>
              </a:endParaRPr>
            </a:p>
          </p:txBody>
        </p:sp>
        <p:sp>
          <p:nvSpPr>
            <p:cNvPr id="85010" name="Curved Left Arrow 17"/>
            <p:cNvSpPr>
              <a:spLocks noChangeArrowheads="1"/>
            </p:cNvSpPr>
            <p:nvPr/>
          </p:nvSpPr>
          <p:spPr bwMode="auto">
            <a:xfrm flipV="1">
              <a:off x="2743200" y="4419600"/>
              <a:ext cx="822325" cy="1616075"/>
            </a:xfrm>
            <a:prstGeom prst="curvedLeftArrow">
              <a:avLst>
                <a:gd name="adj1" fmla="val 25021"/>
                <a:gd name="adj2" fmla="val 50059"/>
                <a:gd name="adj3" fmla="val 25000"/>
              </a:avLst>
            </a:prstGeom>
            <a:solidFill>
              <a:schemeClr val="accent1"/>
            </a:solidFill>
            <a:ln w="9525">
              <a:solidFill>
                <a:schemeClr val="tx1"/>
              </a:solidFill>
              <a:round/>
              <a:headEnd/>
              <a:tailEnd/>
            </a:ln>
          </p:spPr>
          <p:txBody>
            <a:bodyPr/>
            <a:lstStyle/>
            <a:p>
              <a:endParaRPr lang="en-US"/>
            </a:p>
          </p:txBody>
        </p:sp>
        <p:sp>
          <p:nvSpPr>
            <p:cNvPr id="85011" name="Curved Left Arrow 18"/>
            <p:cNvSpPr>
              <a:spLocks noChangeArrowheads="1"/>
            </p:cNvSpPr>
            <p:nvPr/>
          </p:nvSpPr>
          <p:spPr bwMode="auto">
            <a:xfrm>
              <a:off x="2667000" y="2619375"/>
              <a:ext cx="990600" cy="1447800"/>
            </a:xfrm>
            <a:prstGeom prst="curvedLeftArrow">
              <a:avLst>
                <a:gd name="adj1" fmla="val 25002"/>
                <a:gd name="adj2" fmla="val 49997"/>
                <a:gd name="adj3" fmla="val 25000"/>
              </a:avLst>
            </a:prstGeom>
            <a:solidFill>
              <a:schemeClr val="accent1"/>
            </a:solidFill>
            <a:ln w="9525">
              <a:solidFill>
                <a:schemeClr val="tx1"/>
              </a:solidFill>
              <a:round/>
              <a:headEnd/>
              <a:tailEnd/>
            </a:ln>
          </p:spPr>
          <p:txBody>
            <a:bodyPr/>
            <a:lstStyle/>
            <a:p>
              <a:endParaRPr lang="en-US"/>
            </a:p>
          </p:txBody>
        </p:sp>
      </p:grpSp>
      <p:grpSp>
        <p:nvGrpSpPr>
          <p:cNvPr id="25" name="Group 24"/>
          <p:cNvGrpSpPr>
            <a:grpSpLocks/>
          </p:cNvGrpSpPr>
          <p:nvPr/>
        </p:nvGrpSpPr>
        <p:grpSpPr bwMode="auto">
          <a:xfrm>
            <a:off x="4038600" y="1457325"/>
            <a:ext cx="2590800" cy="4048125"/>
            <a:chOff x="4038600" y="1457325"/>
            <a:chExt cx="2590800" cy="4048125"/>
          </a:xfrm>
        </p:grpSpPr>
        <p:sp>
          <p:nvSpPr>
            <p:cNvPr id="85004" name="Line 12"/>
            <p:cNvSpPr>
              <a:spLocks noChangeShapeType="1"/>
            </p:cNvSpPr>
            <p:nvPr/>
          </p:nvSpPr>
          <p:spPr bwMode="auto">
            <a:xfrm>
              <a:off x="4932040" y="2636912"/>
              <a:ext cx="401960" cy="15540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85005" name="Text Box 18"/>
            <p:cNvSpPr txBox="1">
              <a:spLocks noChangeArrowheads="1"/>
            </p:cNvSpPr>
            <p:nvPr/>
          </p:nvSpPr>
          <p:spPr bwMode="auto">
            <a:xfrm>
              <a:off x="4038600" y="1457325"/>
              <a:ext cx="2590800" cy="1200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dirty="0" smtClean="0">
                  <a:solidFill>
                    <a:srgbClr val="FF0000"/>
                  </a:solidFill>
                  <a:cs typeface="Arial" charset="0"/>
                </a:rPr>
                <a:t>Will they work? Test, Check Contrast</a:t>
              </a:r>
              <a:endParaRPr lang="en-US" dirty="0">
                <a:solidFill>
                  <a:srgbClr val="FF0000"/>
                </a:solidFill>
                <a:cs typeface="Arial" charset="0"/>
              </a:endParaRPr>
            </a:p>
          </p:txBody>
        </p:sp>
        <p:sp>
          <p:nvSpPr>
            <p:cNvPr id="20" name="U-Turn Arrow 19"/>
            <p:cNvSpPr/>
            <p:nvPr/>
          </p:nvSpPr>
          <p:spPr bwMode="auto">
            <a:xfrm rot="5400000" flipH="1">
              <a:off x="5486400" y="2895600"/>
              <a:ext cx="822325" cy="822325"/>
            </a:xfrm>
            <a:prstGeom prst="uturnArrow">
              <a:avLst/>
            </a:prstGeom>
            <a:solidFill>
              <a:schemeClr val="accent1"/>
            </a:solidFill>
            <a:ln w="9525" cap="flat" cmpd="sng" algn="ctr">
              <a:solidFill>
                <a:schemeClr val="tx1"/>
              </a:solidFill>
              <a:prstDash val="solid"/>
              <a:round/>
              <a:headEnd type="none" w="med" len="med"/>
              <a:tailEnd type="none" w="med" len="med"/>
            </a:ln>
            <a:effectLst/>
          </p:spPr>
        </p:sp>
        <p:sp>
          <p:nvSpPr>
            <p:cNvPr id="22" name="U-Turn Arrow 21"/>
            <p:cNvSpPr/>
            <p:nvPr/>
          </p:nvSpPr>
          <p:spPr bwMode="auto">
            <a:xfrm rot="5400000">
              <a:off x="5470525" y="4667250"/>
              <a:ext cx="854075" cy="822325"/>
            </a:xfrm>
            <a:prstGeom prst="uturnArrow">
              <a:avLst/>
            </a:prstGeom>
            <a:solidFill>
              <a:schemeClr val="accent1"/>
            </a:solidFill>
            <a:ln w="9525" cap="flat" cmpd="sng" algn="ctr">
              <a:solidFill>
                <a:schemeClr val="tx1"/>
              </a:solidFill>
              <a:prstDash val="solid"/>
              <a:round/>
              <a:headEnd type="none" w="med" len="med"/>
              <a:tailEnd type="none" w="med" len="med"/>
            </a:ln>
            <a:effectLst/>
          </p:spPr>
        </p:sp>
      </p:grpSp>
      <p:sp>
        <p:nvSpPr>
          <p:cNvPr id="85002" name="TextBox 20"/>
          <p:cNvSpPr txBox="1">
            <a:spLocks noChangeArrowheads="1"/>
          </p:cNvSpPr>
          <p:nvPr/>
        </p:nvSpPr>
        <p:spPr bwMode="auto">
          <a:xfrm>
            <a:off x="2971800" y="6167438"/>
            <a:ext cx="5410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a:solidFill>
                  <a:srgbClr val="00F8F5"/>
                </a:solidFill>
              </a:rPr>
              <a:t>Divergent </a:t>
            </a:r>
            <a:r>
              <a:rPr lang="en-US">
                <a:solidFill>
                  <a:srgbClr val="FF7C82"/>
                </a:solidFill>
              </a:rPr>
              <a:t>-</a:t>
            </a:r>
            <a:r>
              <a:rPr lang="en-US">
                <a:solidFill>
                  <a:srgbClr val="00F8F5"/>
                </a:solidFill>
              </a:rPr>
              <a:t> </a:t>
            </a:r>
            <a:r>
              <a:rPr lang="en-US">
                <a:solidFill>
                  <a:srgbClr val="FF3541"/>
                </a:solidFill>
              </a:rPr>
              <a:t>Convergent</a:t>
            </a:r>
            <a:r>
              <a:rPr lang="en-US">
                <a:solidFill>
                  <a:srgbClr val="00F8F5"/>
                </a:solidFill>
              </a:rPr>
              <a:t> </a:t>
            </a:r>
            <a:r>
              <a:rPr lang="en-US">
                <a:solidFill>
                  <a:srgbClr val="BFBFBF"/>
                </a:solidFill>
              </a:rPr>
              <a:t>thinking</a:t>
            </a:r>
          </a:p>
        </p:txBody>
      </p:sp>
      <p:sp>
        <p:nvSpPr>
          <p:cNvPr id="85003" name="TextBox 22"/>
          <p:cNvSpPr txBox="1">
            <a:spLocks noChangeArrowheads="1"/>
          </p:cNvSpPr>
          <p:nvPr/>
        </p:nvSpPr>
        <p:spPr bwMode="auto">
          <a:xfrm>
            <a:off x="152400" y="6551613"/>
            <a:ext cx="23622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r>
              <a:rPr lang="en-US" sz="1100"/>
              <a:t>Penaluna &amp; Penaluna 2006</a:t>
            </a:r>
          </a:p>
        </p:txBody>
      </p:sp>
      <p:sp>
        <p:nvSpPr>
          <p:cNvPr id="29" name="Title 1"/>
          <p:cNvSpPr>
            <a:spLocks noGrp="1"/>
          </p:cNvSpPr>
          <p:nvPr>
            <p:ph type="title"/>
          </p:nvPr>
        </p:nvSpPr>
        <p:spPr>
          <a:xfrm>
            <a:off x="304800" y="274639"/>
            <a:ext cx="8839200" cy="681836"/>
          </a:xfrm>
          <a:noFill/>
        </p:spPr>
        <p:txBody>
          <a:bodyPr>
            <a:normAutofit/>
          </a:bodyPr>
          <a:lstStyle/>
          <a:p>
            <a:pPr algn="l"/>
            <a:r>
              <a:rPr lang="en-US" sz="2800" dirty="0" smtClean="0">
                <a:solidFill>
                  <a:srgbClr val="4F81BD"/>
                </a:solidFill>
              </a:rPr>
              <a:t>Thinking about thinking as an innovator – the journey</a:t>
            </a:r>
            <a:endParaRPr lang="en-US" sz="2800" dirty="0">
              <a:solidFill>
                <a:srgbClr val="4F81BD"/>
              </a:solidFill>
            </a:endParaRPr>
          </a:p>
        </p:txBody>
      </p:sp>
      <p:grpSp>
        <p:nvGrpSpPr>
          <p:cNvPr id="3" name="Group 2"/>
          <p:cNvGrpSpPr/>
          <p:nvPr/>
        </p:nvGrpSpPr>
        <p:grpSpPr>
          <a:xfrm>
            <a:off x="604838" y="3020532"/>
            <a:ext cx="4077939" cy="3048832"/>
            <a:chOff x="604838" y="3020532"/>
            <a:chExt cx="4077939" cy="3048832"/>
          </a:xfrm>
        </p:grpSpPr>
        <p:sp>
          <p:nvSpPr>
            <p:cNvPr id="30" name="Cloud 29"/>
            <p:cNvSpPr/>
            <p:nvPr/>
          </p:nvSpPr>
          <p:spPr>
            <a:xfrm>
              <a:off x="4135396" y="3994841"/>
              <a:ext cx="547381" cy="398224"/>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nvGrpSpPr>
            <p:cNvPr id="24" name="Group 23"/>
            <p:cNvGrpSpPr>
              <a:grpSpLocks/>
            </p:cNvGrpSpPr>
            <p:nvPr/>
          </p:nvGrpSpPr>
          <p:grpSpPr bwMode="auto">
            <a:xfrm>
              <a:off x="604838" y="4191001"/>
              <a:ext cx="3738562" cy="1878363"/>
              <a:chOff x="604838" y="4191000"/>
              <a:chExt cx="3738562" cy="1878709"/>
            </a:xfrm>
          </p:grpSpPr>
          <p:sp>
            <p:nvSpPr>
              <p:cNvPr id="85013" name="Text Box 17"/>
              <p:cNvSpPr txBox="1">
                <a:spLocks noChangeArrowheads="1"/>
              </p:cNvSpPr>
              <p:nvPr/>
            </p:nvSpPr>
            <p:spPr bwMode="auto">
              <a:xfrm>
                <a:off x="604838" y="4869160"/>
                <a:ext cx="1947862" cy="1200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charset="0"/>
                    <a:cs typeface="ヒラギノ角ゴ Pro W3" charset="0"/>
                  </a:defRPr>
                </a:lvl1pPr>
                <a:lvl2pPr marL="742950" indent="-285750">
                  <a:defRPr sz="2400">
                    <a:solidFill>
                      <a:schemeClr val="tx1"/>
                    </a:solidFill>
                    <a:latin typeface="Arial" charset="0"/>
                    <a:ea typeface="ヒラギノ角ゴ Pro W3" charset="0"/>
                    <a:cs typeface="ヒラギノ角ゴ Pro W3" charset="0"/>
                  </a:defRPr>
                </a:lvl2pPr>
                <a:lvl3pPr marL="1143000" indent="-228600">
                  <a:defRPr sz="2400">
                    <a:solidFill>
                      <a:schemeClr val="tx1"/>
                    </a:solidFill>
                    <a:latin typeface="Arial" charset="0"/>
                    <a:ea typeface="ヒラギノ角ゴ Pro W3" charset="0"/>
                    <a:cs typeface="ヒラギノ角ゴ Pro W3" charset="0"/>
                  </a:defRPr>
                </a:lvl3pPr>
                <a:lvl4pPr marL="1600200" indent="-228600">
                  <a:defRPr sz="2400">
                    <a:solidFill>
                      <a:schemeClr val="tx1"/>
                    </a:solidFill>
                    <a:latin typeface="Arial" charset="0"/>
                    <a:ea typeface="ヒラギノ角ゴ Pro W3" charset="0"/>
                    <a:cs typeface="ヒラギノ角ゴ Pro W3" charset="0"/>
                  </a:defRPr>
                </a:lvl4pPr>
                <a:lvl5pPr marL="2057400" indent="-228600">
                  <a:defRPr sz="2400">
                    <a:solidFill>
                      <a:schemeClr val="tx1"/>
                    </a:solidFill>
                    <a:latin typeface="Arial" charset="0"/>
                    <a:ea typeface="ヒラギノ角ゴ Pro W3" charset="0"/>
                    <a:cs typeface="ヒラギノ角ゴ Pro W3" charset="0"/>
                  </a:defRPr>
                </a:lvl5pPr>
                <a:lvl6pPr marL="25146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6pPr>
                <a:lvl7pPr marL="29718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7pPr>
                <a:lvl8pPr marL="34290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8pPr>
                <a:lvl9pPr marL="3886200" indent="-228600" eaLnBrk="0" fontAlgn="base" hangingPunct="0">
                  <a:spcBef>
                    <a:spcPct val="0"/>
                  </a:spcBef>
                  <a:spcAft>
                    <a:spcPct val="0"/>
                  </a:spcAft>
                  <a:defRPr sz="2400">
                    <a:solidFill>
                      <a:schemeClr val="tx1"/>
                    </a:solidFill>
                    <a:latin typeface="Arial" charset="0"/>
                    <a:ea typeface="ヒラギノ角ゴ Pro W3" charset="0"/>
                    <a:cs typeface="ヒラギノ角ゴ Pro W3" charset="0"/>
                  </a:defRPr>
                </a:lvl9pPr>
              </a:lstStyle>
              <a:p>
                <a:pPr>
                  <a:spcBef>
                    <a:spcPct val="50000"/>
                  </a:spcBef>
                </a:pPr>
                <a:r>
                  <a:rPr lang="en-US" dirty="0" smtClean="0">
                    <a:cs typeface="Arial" charset="0"/>
                  </a:rPr>
                  <a:t>Having lots of views and ideas</a:t>
                </a:r>
                <a:endParaRPr lang="en-US" dirty="0">
                  <a:cs typeface="Arial" charset="0"/>
                </a:endParaRPr>
              </a:p>
            </p:txBody>
          </p:sp>
          <p:sp>
            <p:nvSpPr>
              <p:cNvPr id="85012" name="Line 11"/>
              <p:cNvSpPr>
                <a:spLocks noChangeShapeType="1"/>
              </p:cNvSpPr>
              <p:nvPr/>
            </p:nvSpPr>
            <p:spPr bwMode="auto">
              <a:xfrm flipV="1">
                <a:off x="2514600" y="4191000"/>
                <a:ext cx="1828800" cy="966021"/>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grpSp>
        <p:sp>
          <p:nvSpPr>
            <p:cNvPr id="2" name="Cloud 1"/>
            <p:cNvSpPr/>
            <p:nvPr/>
          </p:nvSpPr>
          <p:spPr>
            <a:xfrm>
              <a:off x="4135396" y="3020532"/>
              <a:ext cx="547381" cy="398224"/>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8" name="Cloud 27"/>
            <p:cNvSpPr/>
            <p:nvPr/>
          </p:nvSpPr>
          <p:spPr>
            <a:xfrm>
              <a:off x="4135396" y="3539192"/>
              <a:ext cx="547381" cy="398224"/>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1" name="Cloud 30"/>
            <p:cNvSpPr/>
            <p:nvPr/>
          </p:nvSpPr>
          <p:spPr>
            <a:xfrm>
              <a:off x="4135396" y="4501301"/>
              <a:ext cx="547381" cy="398224"/>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2" name="Cloud 31"/>
            <p:cNvSpPr/>
            <p:nvPr/>
          </p:nvSpPr>
          <p:spPr>
            <a:xfrm>
              <a:off x="4135396" y="4957732"/>
              <a:ext cx="547381" cy="398224"/>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grpSp>
        <p:nvGrpSpPr>
          <p:cNvPr id="7" name="Group 6"/>
          <p:cNvGrpSpPr/>
          <p:nvPr/>
        </p:nvGrpSpPr>
        <p:grpSpPr>
          <a:xfrm>
            <a:off x="6308724" y="3593135"/>
            <a:ext cx="2741042" cy="2317071"/>
            <a:chOff x="6308724" y="3593135"/>
            <a:chExt cx="2741042" cy="2317071"/>
          </a:xfrm>
        </p:grpSpPr>
        <p:sp>
          <p:nvSpPr>
            <p:cNvPr id="33" name="Lightning Bolt 32"/>
            <p:cNvSpPr/>
            <p:nvPr/>
          </p:nvSpPr>
          <p:spPr>
            <a:xfrm>
              <a:off x="6308724" y="3593135"/>
              <a:ext cx="1206892" cy="1718539"/>
            </a:xfrm>
            <a:prstGeom prst="lightningBolt">
              <a:avLst/>
            </a:prstGeom>
            <a:solidFill>
              <a:srgbClr val="FFFF00"/>
            </a:solidFill>
            <a:ln w="38100" cmpd="sng">
              <a:solidFill>
                <a:srgbClr val="FF6600"/>
              </a:solid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TextBox 5"/>
            <p:cNvSpPr txBox="1"/>
            <p:nvPr/>
          </p:nvSpPr>
          <p:spPr>
            <a:xfrm>
              <a:off x="6535166" y="5202320"/>
              <a:ext cx="2514600" cy="707886"/>
            </a:xfrm>
            <a:prstGeom prst="rect">
              <a:avLst/>
            </a:prstGeom>
            <a:noFill/>
          </p:spPr>
          <p:txBody>
            <a:bodyPr wrap="square" rtlCol="0">
              <a:spAutoFit/>
            </a:bodyPr>
            <a:lstStyle/>
            <a:p>
              <a:r>
                <a:rPr lang="en-US" sz="4000" b="1" dirty="0" smtClean="0">
                  <a:solidFill>
                    <a:srgbClr val="FF6600"/>
                  </a:solidFill>
                  <a:effectLst>
                    <a:outerShdw blurRad="50800" dist="38100" dir="2700000" algn="tl" rotWithShape="0">
                      <a:prstClr val="black">
                        <a:alpha val="40000"/>
                      </a:prstClr>
                    </a:outerShdw>
                    <a:reflection blurRad="6350" stA="55000" endA="300" endPos="45500" dir="5400000" sy="-100000" algn="bl" rotWithShape="0"/>
                  </a:effectLst>
                </a:rPr>
                <a:t>DISRUPT</a:t>
              </a:r>
              <a:endParaRPr lang="en-US" sz="4000" b="1" dirty="0">
                <a:solidFill>
                  <a:srgbClr val="FF6600"/>
                </a:solidFill>
                <a:effectLst>
                  <a:outerShdw blurRad="50800" dist="38100" dir="2700000" algn="tl" rotWithShape="0">
                    <a:prstClr val="black">
                      <a:alpha val="40000"/>
                    </a:prstClr>
                  </a:outerShdw>
                  <a:reflection blurRad="6350" stA="55000" endA="300" endPos="45500" dir="5400000" sy="-100000" algn="bl" rotWithShape="0"/>
                </a:effectLst>
              </a:endParaRPr>
            </a:p>
          </p:txBody>
        </p:sp>
      </p:grpSp>
      <p:pic>
        <p:nvPicPr>
          <p:cNvPr id="38" name="Picture 37" descr="oecd logo.pn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991934" y="1047902"/>
            <a:ext cx="1618082" cy="552298"/>
          </a:xfrm>
          <a:prstGeom prst="rect">
            <a:avLst/>
          </a:prstGeom>
        </p:spPr>
      </p:pic>
    </p:spTree>
    <p:extLst>
      <p:ext uri="{BB962C8B-B14F-4D97-AF65-F5344CB8AC3E}">
        <p14:creationId xmlns:p14="http://schemas.microsoft.com/office/powerpoint/2010/main" val="2877478312"/>
      </p:ext>
    </p:extLst>
  </p:cSld>
  <p:clrMapOvr>
    <a:masterClrMapping/>
  </p:clrMapOvr>
  <p:transition xmlns:p14="http://schemas.microsoft.com/office/powerpoint/2010/main">
    <p:dissolv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2000"/>
                                        <p:tgtEl>
                                          <p:spTgt spid="2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20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up)">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1356464" y="486490"/>
            <a:ext cx="7416799" cy="1138773"/>
          </a:xfrm>
          <a:prstGeom prst="rect">
            <a:avLst/>
          </a:prstGeom>
          <a:noFill/>
        </p:spPr>
        <p:txBody>
          <a:bodyPr wrap="square" rtlCol="0">
            <a:spAutoFit/>
          </a:bodyPr>
          <a:lstStyle/>
          <a:p>
            <a:r>
              <a:rPr lang="en-US" sz="3400" dirty="0">
                <a:solidFill>
                  <a:srgbClr val="215968"/>
                </a:solidFill>
              </a:rPr>
              <a:t>Evaluate the </a:t>
            </a:r>
            <a:r>
              <a:rPr lang="en-US" sz="3400" dirty="0" smtClean="0">
                <a:solidFill>
                  <a:srgbClr val="215968"/>
                </a:solidFill>
              </a:rPr>
              <a:t>thinking </a:t>
            </a:r>
            <a:r>
              <a:rPr lang="en-US" sz="3400" dirty="0">
                <a:solidFill>
                  <a:srgbClr val="215968"/>
                </a:solidFill>
              </a:rPr>
              <a:t>through context and engagement, not merely </a:t>
            </a:r>
            <a:r>
              <a:rPr lang="en-US" sz="3400" dirty="0" smtClean="0">
                <a:solidFill>
                  <a:srgbClr val="215968"/>
                </a:solidFill>
              </a:rPr>
              <a:t>‘normal’.</a:t>
            </a:r>
            <a:endParaRPr lang="en-US" sz="3400" dirty="0">
              <a:solidFill>
                <a:srgbClr val="215968"/>
              </a:solidFill>
            </a:endParaRPr>
          </a:p>
        </p:txBody>
      </p:sp>
      <p:pic>
        <p:nvPicPr>
          <p:cNvPr id="2" name="Picture 1" descr="umbrella design.pn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20699" y="2006600"/>
            <a:ext cx="8293100" cy="4686300"/>
          </a:xfrm>
          <a:prstGeom prst="rect">
            <a:avLst/>
          </a:prstGeom>
        </p:spPr>
      </p:pic>
    </p:spTree>
    <p:extLst>
      <p:ext uri="{BB962C8B-B14F-4D97-AF65-F5344CB8AC3E}">
        <p14:creationId xmlns:p14="http://schemas.microsoft.com/office/powerpoint/2010/main" val="1913523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1115616" y="6148776"/>
            <a:ext cx="6120680" cy="369332"/>
          </a:xfrm>
          <a:prstGeom prst="rect">
            <a:avLst/>
          </a:prstGeom>
          <a:solidFill>
            <a:schemeClr val="bg1"/>
          </a:solidFill>
        </p:spPr>
        <p:txBody>
          <a:bodyPr wrap="square" rtlCol="0">
            <a:spAutoFit/>
          </a:bodyPr>
          <a:lstStyle/>
          <a:p>
            <a:endParaRPr lang="en-GB" dirty="0"/>
          </a:p>
        </p:txBody>
      </p:sp>
      <p:pic>
        <p:nvPicPr>
          <p:cNvPr id="11" name="Image 1" descr="C:\Users\RB\Desktop\UNITAR SENSIBILISATION\For Rachâa\UNITAR Logos\UN_UNITAR Black Blu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355977" y="6320447"/>
            <a:ext cx="2198303" cy="3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Logo RADP"/>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81653" y="6320447"/>
            <a:ext cx="554644" cy="427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809075" y="5919663"/>
            <a:ext cx="6264696" cy="923330"/>
          </a:xfrm>
          <a:prstGeom prst="rect">
            <a:avLst/>
          </a:prstGeom>
          <a:solidFill>
            <a:schemeClr val="bg1"/>
          </a:solidFill>
        </p:spPr>
        <p:txBody>
          <a:bodyPr wrap="square" rtlCol="0">
            <a:spAutoFit/>
          </a:bodyPr>
          <a:lstStyle/>
          <a:p>
            <a:endParaRPr lang="fr-CH" dirty="0" smtClean="0"/>
          </a:p>
          <a:p>
            <a:endParaRPr lang="fr-CH" dirty="0"/>
          </a:p>
          <a:p>
            <a:endParaRPr lang="en-GB" dirty="0"/>
          </a:p>
        </p:txBody>
      </p:sp>
      <p:sp>
        <p:nvSpPr>
          <p:cNvPr id="5" name="TextBox 4"/>
          <p:cNvSpPr txBox="1"/>
          <p:nvPr/>
        </p:nvSpPr>
        <p:spPr>
          <a:xfrm>
            <a:off x="604839" y="6453336"/>
            <a:ext cx="8230208" cy="338554"/>
          </a:xfrm>
          <a:prstGeom prst="rect">
            <a:avLst/>
          </a:prstGeom>
          <a:noFill/>
        </p:spPr>
        <p:txBody>
          <a:bodyPr wrap="square" rtlCol="0">
            <a:spAutoFit/>
          </a:bodyPr>
          <a:lstStyle/>
          <a:p>
            <a:r>
              <a:rPr lang="en-US" sz="1600" dirty="0" smtClean="0"/>
              <a:t>Extract Courtesy of John </a:t>
            </a:r>
            <a:r>
              <a:rPr lang="en-US" sz="1600" dirty="0" err="1" smtClean="0"/>
              <a:t>Kounios</a:t>
            </a:r>
            <a:r>
              <a:rPr lang="en-US" sz="1600" dirty="0"/>
              <a:t> </a:t>
            </a:r>
            <a:r>
              <a:rPr lang="en-US" sz="1600" dirty="0" smtClean="0"/>
              <a:t>- Drexel and UWTSD ‘Learning for Innovation Week’</a:t>
            </a:r>
            <a:endParaRPr lang="en-US" sz="1600" dirty="0"/>
          </a:p>
        </p:txBody>
      </p:sp>
      <p:pic>
        <p:nvPicPr>
          <p:cNvPr id="2" name="Picture 1" descr="Screen Shot 2016-06-18 at 09.54.57.pn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34683" y="1449612"/>
            <a:ext cx="4443777" cy="3299571"/>
          </a:xfrm>
          <a:prstGeom prst="rect">
            <a:avLst/>
          </a:prstGeom>
        </p:spPr>
      </p:pic>
      <p:sp>
        <p:nvSpPr>
          <p:cNvPr id="40" name="Text Box 4"/>
          <p:cNvSpPr txBox="1">
            <a:spLocks noChangeArrowheads="1"/>
          </p:cNvSpPr>
          <p:nvPr/>
        </p:nvSpPr>
        <p:spPr bwMode="auto">
          <a:xfrm>
            <a:off x="604839" y="450251"/>
            <a:ext cx="6976864" cy="954107"/>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Understanding creative thinking – errors of omission or areas of commission</a:t>
            </a:r>
            <a:endParaRPr lang="en-GB" dirty="0">
              <a:solidFill>
                <a:srgbClr val="376092"/>
              </a:solidFill>
              <a:latin typeface="Microsoft Tai Le"/>
              <a:cs typeface="Microsoft Tai Le"/>
            </a:endParaRPr>
          </a:p>
        </p:txBody>
      </p:sp>
      <p:sp>
        <p:nvSpPr>
          <p:cNvPr id="6" name="TextBox 5"/>
          <p:cNvSpPr txBox="1"/>
          <p:nvPr/>
        </p:nvSpPr>
        <p:spPr>
          <a:xfrm>
            <a:off x="5316167" y="1733271"/>
            <a:ext cx="3295252" cy="4524315"/>
          </a:xfrm>
          <a:prstGeom prst="rect">
            <a:avLst/>
          </a:prstGeom>
          <a:noFill/>
        </p:spPr>
        <p:txBody>
          <a:bodyPr wrap="square" rtlCol="0">
            <a:spAutoFit/>
          </a:bodyPr>
          <a:lstStyle/>
          <a:p>
            <a:r>
              <a:rPr lang="en-US" sz="2400" dirty="0" smtClean="0">
                <a:solidFill>
                  <a:srgbClr val="595959"/>
                </a:solidFill>
              </a:rPr>
              <a:t>Creative thinkers come up with ideas when they are emotionally prepared.</a:t>
            </a:r>
          </a:p>
          <a:p>
            <a:endParaRPr lang="en-US" sz="2400" dirty="0">
              <a:solidFill>
                <a:srgbClr val="595959"/>
              </a:solidFill>
            </a:endParaRPr>
          </a:p>
          <a:p>
            <a:r>
              <a:rPr lang="en-US" sz="2400" dirty="0" smtClean="0">
                <a:solidFill>
                  <a:srgbClr val="595959"/>
                </a:solidFill>
              </a:rPr>
              <a:t>Time constrained exams and stressful tests conspire against creativity, the learners time out.</a:t>
            </a:r>
          </a:p>
          <a:p>
            <a:endParaRPr lang="en-US" sz="2400" dirty="0"/>
          </a:p>
          <a:p>
            <a:endParaRPr lang="en-US" sz="2400" dirty="0"/>
          </a:p>
        </p:txBody>
      </p:sp>
    </p:spTree>
    <p:extLst>
      <p:ext uri="{BB962C8B-B14F-4D97-AF65-F5344CB8AC3E}">
        <p14:creationId xmlns:p14="http://schemas.microsoft.com/office/powerpoint/2010/main" val="2703841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8336" y="6084004"/>
            <a:ext cx="4212096"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1115616" y="6148776"/>
            <a:ext cx="6120680" cy="369332"/>
          </a:xfrm>
          <a:prstGeom prst="rect">
            <a:avLst/>
          </a:prstGeom>
          <a:solidFill>
            <a:schemeClr val="bg1"/>
          </a:solidFill>
        </p:spPr>
        <p:txBody>
          <a:bodyPr wrap="square" rtlCol="0">
            <a:spAutoFit/>
          </a:bodyPr>
          <a:lstStyle/>
          <a:p>
            <a:endParaRPr lang="en-GB" dirty="0"/>
          </a:p>
        </p:txBody>
      </p:sp>
      <p:pic>
        <p:nvPicPr>
          <p:cNvPr id="11" name="Image 1" descr="C:\Users\RB\Desktop\UNITAR SENSIBILISATION\For Rachâa\UNITAR Logos\UN_UNITAR Black Blu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355977" y="6320447"/>
            <a:ext cx="2198303" cy="3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Logo RADP"/>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681653" y="6320447"/>
            <a:ext cx="554644" cy="427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809075" y="5919663"/>
            <a:ext cx="6264696" cy="923330"/>
          </a:xfrm>
          <a:prstGeom prst="rect">
            <a:avLst/>
          </a:prstGeom>
          <a:solidFill>
            <a:schemeClr val="bg1"/>
          </a:solidFill>
        </p:spPr>
        <p:txBody>
          <a:bodyPr wrap="square" rtlCol="0">
            <a:spAutoFit/>
          </a:bodyPr>
          <a:lstStyle/>
          <a:p>
            <a:endParaRPr lang="fr-CH" dirty="0" smtClean="0"/>
          </a:p>
          <a:p>
            <a:endParaRPr lang="fr-CH" dirty="0"/>
          </a:p>
          <a:p>
            <a:endParaRPr lang="en-GB" dirty="0"/>
          </a:p>
        </p:txBody>
      </p:sp>
      <p:sp>
        <p:nvSpPr>
          <p:cNvPr id="5" name="TextBox 4"/>
          <p:cNvSpPr txBox="1"/>
          <p:nvPr/>
        </p:nvSpPr>
        <p:spPr>
          <a:xfrm>
            <a:off x="604839" y="6453336"/>
            <a:ext cx="8230208" cy="338554"/>
          </a:xfrm>
          <a:prstGeom prst="rect">
            <a:avLst/>
          </a:prstGeom>
          <a:noFill/>
        </p:spPr>
        <p:txBody>
          <a:bodyPr wrap="square" rtlCol="0">
            <a:spAutoFit/>
          </a:bodyPr>
          <a:lstStyle/>
          <a:p>
            <a:r>
              <a:rPr lang="en-US" sz="1600" dirty="0" err="1" smtClean="0"/>
              <a:t>Penaluna</a:t>
            </a:r>
            <a:r>
              <a:rPr lang="en-US" sz="1600" dirty="0" smtClean="0"/>
              <a:t>, </a:t>
            </a:r>
            <a:r>
              <a:rPr lang="en-US" sz="1600" dirty="0" err="1" smtClean="0"/>
              <a:t>Penaluna</a:t>
            </a:r>
            <a:r>
              <a:rPr lang="en-US" sz="1600" dirty="0" smtClean="0"/>
              <a:t> &amp; Diego, 2015</a:t>
            </a:r>
            <a:endParaRPr lang="en-US" sz="1600" dirty="0"/>
          </a:p>
        </p:txBody>
      </p:sp>
      <p:sp>
        <p:nvSpPr>
          <p:cNvPr id="40" name="Text Box 4"/>
          <p:cNvSpPr txBox="1">
            <a:spLocks noChangeArrowheads="1"/>
          </p:cNvSpPr>
          <p:nvPr/>
        </p:nvSpPr>
        <p:spPr bwMode="auto">
          <a:xfrm>
            <a:off x="604839" y="450251"/>
            <a:ext cx="7855594" cy="954107"/>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800" dirty="0" smtClean="0">
                <a:solidFill>
                  <a:srgbClr val="376092"/>
                </a:solidFill>
                <a:latin typeface="Microsoft Tai Le"/>
                <a:cs typeface="Microsoft Tai Le"/>
              </a:rPr>
              <a:t>Understanding creative thinking – errors of omission or areas of commission - in practice</a:t>
            </a:r>
            <a:endParaRPr lang="en-GB" dirty="0">
              <a:solidFill>
                <a:srgbClr val="376092"/>
              </a:solidFill>
              <a:latin typeface="Microsoft Tai Le"/>
              <a:cs typeface="Microsoft Tai Le"/>
            </a:endParaRPr>
          </a:p>
        </p:txBody>
      </p:sp>
      <p:pic>
        <p:nvPicPr>
          <p:cNvPr id="13" name="Picture 12"/>
          <p:cNvPicPr/>
          <p:nvPr/>
        </p:nvPicPr>
        <p:blipFill>
          <a:blip r:embed="rId5"/>
          <a:stretch>
            <a:fillRect/>
          </a:stretch>
        </p:blipFill>
        <p:spPr>
          <a:xfrm>
            <a:off x="736090" y="1597591"/>
            <a:ext cx="5945563" cy="4551187"/>
          </a:xfrm>
          <a:prstGeom prst="rect">
            <a:avLst/>
          </a:prstGeom>
        </p:spPr>
      </p:pic>
    </p:spTree>
    <p:extLst>
      <p:ext uri="{BB962C8B-B14F-4D97-AF65-F5344CB8AC3E}">
        <p14:creationId xmlns:p14="http://schemas.microsoft.com/office/powerpoint/2010/main" val="140455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3" descr="swindonhedgehog.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62" y="359175"/>
            <a:ext cx="9138638" cy="60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bigmorto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708390"/>
            <a:ext cx="4181475" cy="557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35326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7" descr="Neil-n-jag.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autographed-stig-helmet-for-sale-24317_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02225" y="522288"/>
            <a:ext cx="3810000" cy="364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0" name="Picture 8" descr="Screen Shot 2016-05-29 at 01.03.28.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3941763"/>
            <a:ext cx="9085263" cy="186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536738" y="6101418"/>
            <a:ext cx="7988412" cy="584776"/>
          </a:xfrm>
          <a:prstGeom prst="rect">
            <a:avLst/>
          </a:prstGeom>
          <a:solidFill>
            <a:schemeClr val="tx1"/>
          </a:solidFill>
        </p:spPr>
        <p:txBody>
          <a:bodyPr wrap="square" rtlCol="0">
            <a:spAutoFit/>
          </a:bodyPr>
          <a:lstStyle/>
          <a:p>
            <a:pPr algn="ctr"/>
            <a:r>
              <a:rPr lang="en-US" sz="3200" b="1" dirty="0" smtClean="0">
                <a:solidFill>
                  <a:srgbClr val="FF0000"/>
                </a:solidFill>
              </a:rPr>
              <a:t>Always ask questions about questions – who?</a:t>
            </a:r>
            <a:endParaRPr lang="en-US" sz="3200" b="1" dirty="0">
              <a:solidFill>
                <a:srgbClr val="FF0000"/>
              </a:solidFill>
            </a:endParaRPr>
          </a:p>
        </p:txBody>
      </p:sp>
    </p:spTree>
    <p:extLst>
      <p:ext uri="{BB962C8B-B14F-4D97-AF65-F5344CB8AC3E}">
        <p14:creationId xmlns:p14="http://schemas.microsoft.com/office/powerpoint/2010/main" val="4249119342"/>
      </p:ext>
    </p:extLst>
  </p:cSld>
  <p:clrMapOvr>
    <a:masterClrMapping/>
  </p:clrMapOvr>
  <p:transition xmlns:p14="http://schemas.microsoft.com/office/powerpoint/2010/main" spd="med">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3010"/>
                                        </p:tgtEl>
                                        <p:attrNameLst>
                                          <p:attrName>style.visibility</p:attrName>
                                        </p:attrNameLst>
                                      </p:cBhvr>
                                      <p:to>
                                        <p:strVal val="visible"/>
                                      </p:to>
                                    </p:set>
                                    <p:animEffect transition="in" filter="fade">
                                      <p:cBhvr>
                                        <p:cTn id="12" dur="500"/>
                                        <p:tgtEl>
                                          <p:spTgt spid="430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193960"/>
            <a:ext cx="8192168" cy="830997"/>
          </a:xfrm>
          <a:prstGeom prst="rect">
            <a:avLst/>
          </a:prstGeom>
          <a:noFill/>
        </p:spPr>
        <p:txBody>
          <a:bodyPr wrap="square" rtlCol="0">
            <a:spAutoFit/>
          </a:bodyPr>
          <a:lstStyle/>
          <a:p>
            <a:r>
              <a:rPr lang="en-US" sz="2400" b="1" dirty="0"/>
              <a:t>Creative Mindsets. Entrepreneurial </a:t>
            </a:r>
            <a:r>
              <a:rPr lang="en-US" sz="2400" b="1" dirty="0" smtClean="0"/>
              <a:t>Futures – </a:t>
            </a:r>
          </a:p>
          <a:p>
            <a:r>
              <a:rPr lang="en-US" sz="2400" b="1" dirty="0" smtClean="0">
                <a:solidFill>
                  <a:srgbClr val="FF0000"/>
                </a:solidFill>
              </a:rPr>
              <a:t>EXTRA EXTRA READ IT ALL ABOUT IT…</a:t>
            </a:r>
            <a:endParaRPr lang="en-US" sz="2400" b="1" dirty="0">
              <a:solidFill>
                <a:srgbClr val="FF0000"/>
              </a:solidFill>
            </a:endParaRPr>
          </a:p>
        </p:txBody>
      </p:sp>
      <p:sp>
        <p:nvSpPr>
          <p:cNvPr id="5" name="TextBox 4"/>
          <p:cNvSpPr txBox="1"/>
          <p:nvPr/>
        </p:nvSpPr>
        <p:spPr>
          <a:xfrm>
            <a:off x="457200" y="1748372"/>
            <a:ext cx="7763354" cy="4278094"/>
          </a:xfrm>
          <a:prstGeom prst="rect">
            <a:avLst/>
          </a:prstGeom>
          <a:noFill/>
        </p:spPr>
        <p:txBody>
          <a:bodyPr wrap="square" rtlCol="0">
            <a:spAutoFit/>
          </a:bodyPr>
          <a:lstStyle/>
          <a:p>
            <a:r>
              <a:rPr lang="en-GB" sz="1600" dirty="0" err="1" smtClean="0"/>
              <a:t>Penaluna</a:t>
            </a:r>
            <a:r>
              <a:rPr lang="en-GB" sz="1600" dirty="0"/>
              <a:t>, A. and </a:t>
            </a:r>
            <a:r>
              <a:rPr lang="en-GB" sz="1600" dirty="0" err="1"/>
              <a:t>Penaluna</a:t>
            </a:r>
            <a:r>
              <a:rPr lang="en-GB" sz="1600" dirty="0"/>
              <a:t>, K. </a:t>
            </a:r>
            <a:r>
              <a:rPr lang="en-GB" sz="1600" dirty="0" smtClean="0"/>
              <a:t>2015</a:t>
            </a:r>
            <a:r>
              <a:rPr lang="en-GB" sz="1600" dirty="0"/>
              <a:t>.</a:t>
            </a:r>
            <a:r>
              <a:rPr lang="en-GB" sz="1600" dirty="0" smtClean="0"/>
              <a:t> </a:t>
            </a:r>
            <a:r>
              <a:rPr lang="en-GB" sz="1600" i="1" dirty="0"/>
              <a:t>Entrepreneurial Education in Practice, Part, 2 – Building Motivations and Competencies</a:t>
            </a:r>
            <a:r>
              <a:rPr lang="en-GB" sz="1600" dirty="0"/>
              <a:t>, Entrepreneurship 360 Thematic Paper, Organisation for Economic Co-operation and Development (</a:t>
            </a:r>
            <a:r>
              <a:rPr lang="en-GB" sz="1600" dirty="0" smtClean="0"/>
              <a:t>OECD) </a:t>
            </a:r>
            <a:r>
              <a:rPr lang="en-GB" sz="1600" dirty="0"/>
              <a:t>and the European Commission (DG Education and Culture).</a:t>
            </a:r>
          </a:p>
          <a:p>
            <a:endParaRPr lang="en-GB" sz="1600" dirty="0"/>
          </a:p>
          <a:p>
            <a:r>
              <a:rPr lang="en-GB" sz="1600" dirty="0" err="1" smtClean="0"/>
              <a:t>Penaluna</a:t>
            </a:r>
            <a:r>
              <a:rPr lang="en-GB" sz="1600" dirty="0"/>
              <a:t>, A., </a:t>
            </a:r>
            <a:r>
              <a:rPr lang="en-GB" sz="1600" dirty="0" err="1"/>
              <a:t>Penaluna</a:t>
            </a:r>
            <a:r>
              <a:rPr lang="en-GB" sz="1600" dirty="0"/>
              <a:t>, K and </a:t>
            </a:r>
            <a:r>
              <a:rPr lang="en-GB" sz="1600" dirty="0" err="1"/>
              <a:t>Diago</a:t>
            </a:r>
            <a:r>
              <a:rPr lang="en-GB" sz="1600" dirty="0"/>
              <a:t>, I</a:t>
            </a:r>
            <a:r>
              <a:rPr lang="en-GB" sz="1600" dirty="0" smtClean="0"/>
              <a:t>., 2014. </a:t>
            </a:r>
            <a:r>
              <a:rPr lang="en-GB" sz="1600" i="1" dirty="0"/>
              <a:t>The Role of Creativity in Entrepreneurship Education</a:t>
            </a:r>
            <a:r>
              <a:rPr lang="en-GB" sz="1600" dirty="0"/>
              <a:t>. Chapter 13,  “Handbook of Research on Entrepreneurship and Creativity” Sternberg, R &amp; Krauss, G. (</a:t>
            </a:r>
            <a:r>
              <a:rPr lang="en-GB" sz="1600" dirty="0" err="1"/>
              <a:t>Eds</a:t>
            </a:r>
            <a:r>
              <a:rPr lang="en-GB" sz="1600" dirty="0"/>
              <a:t>)  Cheltenham / Northampton MA: Edward Elgar Publishing Limited </a:t>
            </a:r>
            <a:endParaRPr lang="en-GB" sz="1600" dirty="0" smtClean="0"/>
          </a:p>
          <a:p>
            <a:endParaRPr lang="en-GB" sz="1600" dirty="0"/>
          </a:p>
          <a:p>
            <a:r>
              <a:rPr lang="en-GB" sz="1600" dirty="0" err="1"/>
              <a:t>Penaluna</a:t>
            </a:r>
            <a:r>
              <a:rPr lang="en-GB" sz="1600" dirty="0"/>
              <a:t>, K. </a:t>
            </a:r>
            <a:r>
              <a:rPr lang="en-GB" sz="1600" dirty="0" err="1"/>
              <a:t>Penaluna</a:t>
            </a:r>
            <a:r>
              <a:rPr lang="en-GB" sz="1600" dirty="0"/>
              <a:t>, A., </a:t>
            </a:r>
            <a:r>
              <a:rPr lang="en-GB" sz="1600" dirty="0" err="1"/>
              <a:t>Usei</a:t>
            </a:r>
            <a:r>
              <a:rPr lang="en-GB" sz="1600" dirty="0"/>
              <a:t>, C. and Griffiths, D. 2015. </a:t>
            </a:r>
            <a:r>
              <a:rPr lang="en-GB" sz="1600" i="1" dirty="0"/>
              <a:t>Enterprise Education Needs Enterprising Educators: A Case Study on Teacher Training Provision</a:t>
            </a:r>
            <a:r>
              <a:rPr lang="en-GB" sz="1600" dirty="0"/>
              <a:t>, Education +Training, Emerald, </a:t>
            </a:r>
            <a:r>
              <a:rPr lang="en-GB" sz="1600" dirty="0" err="1"/>
              <a:t>Vol</a:t>
            </a:r>
            <a:r>
              <a:rPr lang="en-GB" sz="1600" dirty="0"/>
              <a:t> 57, 8/9, 948-963</a:t>
            </a:r>
          </a:p>
          <a:p>
            <a:endParaRPr lang="en-GB" sz="1600" dirty="0"/>
          </a:p>
          <a:p>
            <a:r>
              <a:rPr lang="en-US" sz="1600" dirty="0" err="1"/>
              <a:t>Penaluna</a:t>
            </a:r>
            <a:r>
              <a:rPr lang="en-US" sz="1600" dirty="0"/>
              <a:t> K., </a:t>
            </a:r>
            <a:r>
              <a:rPr lang="en-US" sz="1600" dirty="0" err="1"/>
              <a:t>Penaluna</a:t>
            </a:r>
            <a:r>
              <a:rPr lang="en-US" sz="1600" dirty="0"/>
              <a:t> A., Jones C. and </a:t>
            </a:r>
            <a:r>
              <a:rPr lang="en-US" sz="1600" dirty="0" err="1"/>
              <a:t>Matlay</a:t>
            </a:r>
            <a:r>
              <a:rPr lang="en-US" sz="1600" dirty="0"/>
              <a:t> H., 2014. </a:t>
            </a:r>
            <a:r>
              <a:rPr lang="en-US" sz="1600" i="1" dirty="0"/>
              <a:t>When did you last predict a good idea? Exploring the case of assessing creativity through learning outcomes</a:t>
            </a:r>
            <a:r>
              <a:rPr lang="en-US" sz="1600" dirty="0"/>
              <a:t>. </a:t>
            </a:r>
            <a:r>
              <a:rPr lang="en-US" sz="1600" i="1" dirty="0"/>
              <a:t>Industry &amp; Higher Education</a:t>
            </a:r>
            <a:r>
              <a:rPr lang="en-US" sz="1600" dirty="0"/>
              <a:t>, Vol. 28, No 6, December 2014, pp. 399-410. </a:t>
            </a:r>
          </a:p>
        </p:txBody>
      </p:sp>
    </p:spTree>
    <p:extLst>
      <p:ext uri="{BB962C8B-B14F-4D97-AF65-F5344CB8AC3E}">
        <p14:creationId xmlns:p14="http://schemas.microsoft.com/office/powerpoint/2010/main" val="2045889635"/>
      </p:ext>
    </p:extLst>
  </p:cSld>
  <p:clrMapOvr>
    <a:masterClrMapping/>
  </p:clrMapOvr>
  <p:transition xmlns:p14="http://schemas.microsoft.com/office/powerpoint/2010/main" spd="slow">
    <p:wipe/>
  </p:transition>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301</TotalTime>
  <Words>1546</Words>
  <Application>Microsoft Macintosh PowerPoint</Application>
  <PresentationFormat>On-screen Show (4:3)</PresentationFormat>
  <Paragraphs>168</Paragraphs>
  <Slides>37</Slides>
  <Notes>12</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Creativity Avalanche?</vt:lpstr>
      <vt:lpstr>“The increased emphasis on standardized testing may have shifted the emphasis in schools toward drill exercises and rote learning, and away from critical, creative thinking… the decline is steady and persistent… less apt to connect seemingly irrelevant things, less synthesizing, and less likely to see things from a different angle.”  </vt:lpstr>
      <vt:lpstr>PowerPoint Presentation</vt:lpstr>
      <vt:lpstr>PowerPoint Presentation</vt:lpstr>
      <vt:lpstr>PowerPoint Presentation</vt:lpstr>
      <vt:lpstr>PowerPoint Presentation</vt:lpstr>
      <vt:lpstr>PowerPoint Presentation</vt:lpstr>
      <vt:lpstr>PowerPoint Presentation</vt:lpstr>
      <vt:lpstr>I want to learn, but how will you test 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Thinking about thinking as an innovator – the journey</vt:lpstr>
      <vt:lpstr>Thinking about thinking as an innovator – the journey</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art-ap</dc:creator>
  <cp:lastModifiedBy>art-ap</cp:lastModifiedBy>
  <cp:revision>88</cp:revision>
  <dcterms:created xsi:type="dcterms:W3CDTF">2017-05-13T10:46:08Z</dcterms:created>
  <dcterms:modified xsi:type="dcterms:W3CDTF">2017-10-22T16:55:07Z</dcterms:modified>
</cp:coreProperties>
</file>