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1"/>
  </p:notesMasterIdLst>
  <p:sldIdLst>
    <p:sldId id="256" r:id="rId2"/>
    <p:sldId id="265" r:id="rId3"/>
    <p:sldId id="258" r:id="rId4"/>
    <p:sldId id="259" r:id="rId5"/>
    <p:sldId id="261" r:id="rId6"/>
    <p:sldId id="262" r:id="rId7"/>
    <p:sldId id="263" r:id="rId8"/>
    <p:sldId id="264"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le fohe" userId="2a2ca4f12387aa47" providerId="LiveId" clId="{5027AC26-9FA5-451F-A8A3-81B51B932251}"/>
    <pc:docChg chg="modSld">
      <pc:chgData name="danielle fohe" userId="2a2ca4f12387aa47" providerId="LiveId" clId="{5027AC26-9FA5-451F-A8A3-81B51B932251}" dt="2025-10-13T11:42:15.619" v="180" actId="255"/>
      <pc:docMkLst>
        <pc:docMk/>
      </pc:docMkLst>
      <pc:sldChg chg="modSp mod">
        <pc:chgData name="danielle fohe" userId="2a2ca4f12387aa47" providerId="LiveId" clId="{5027AC26-9FA5-451F-A8A3-81B51B932251}" dt="2025-10-13T11:29:15.771" v="173" actId="20577"/>
        <pc:sldMkLst>
          <pc:docMk/>
          <pc:sldMk cId="350764799" sldId="256"/>
        </pc:sldMkLst>
        <pc:spChg chg="mod">
          <ac:chgData name="danielle fohe" userId="2a2ca4f12387aa47" providerId="LiveId" clId="{5027AC26-9FA5-451F-A8A3-81B51B932251}" dt="2025-10-13T11:29:12.409" v="171" actId="20577"/>
          <ac:spMkLst>
            <pc:docMk/>
            <pc:sldMk cId="350764799" sldId="256"/>
            <ac:spMk id="7" creationId="{00000000-0000-0000-0000-000000000000}"/>
          </ac:spMkLst>
        </pc:spChg>
        <pc:spChg chg="mod">
          <ac:chgData name="danielle fohe" userId="2a2ca4f12387aa47" providerId="LiveId" clId="{5027AC26-9FA5-451F-A8A3-81B51B932251}" dt="2025-10-13T11:29:15.771" v="173" actId="20577"/>
          <ac:spMkLst>
            <pc:docMk/>
            <pc:sldMk cId="350764799" sldId="256"/>
            <ac:spMk id="8" creationId="{00000000-0000-0000-0000-000000000000}"/>
          </ac:spMkLst>
        </pc:spChg>
      </pc:sldChg>
      <pc:sldChg chg="modSp mod">
        <pc:chgData name="danielle fohe" userId="2a2ca4f12387aa47" providerId="LiveId" clId="{5027AC26-9FA5-451F-A8A3-81B51B932251}" dt="2025-10-13T11:32:10.144" v="178" actId="12"/>
        <pc:sldMkLst>
          <pc:docMk/>
          <pc:sldMk cId="3210864903" sldId="258"/>
        </pc:sldMkLst>
        <pc:spChg chg="mod">
          <ac:chgData name="danielle fohe" userId="2a2ca4f12387aa47" providerId="LiveId" clId="{5027AC26-9FA5-451F-A8A3-81B51B932251}" dt="2025-10-13T11:32:10.144" v="178" actId="12"/>
          <ac:spMkLst>
            <pc:docMk/>
            <pc:sldMk cId="3210864903" sldId="258"/>
            <ac:spMk id="7" creationId="{00000000-0000-0000-0000-000000000000}"/>
          </ac:spMkLst>
        </pc:spChg>
      </pc:sldChg>
      <pc:sldChg chg="modSp mod">
        <pc:chgData name="danielle fohe" userId="2a2ca4f12387aa47" providerId="LiveId" clId="{5027AC26-9FA5-451F-A8A3-81B51B932251}" dt="2025-10-13T01:56:41.938" v="44" actId="20577"/>
        <pc:sldMkLst>
          <pc:docMk/>
          <pc:sldMk cId="132546858" sldId="261"/>
        </pc:sldMkLst>
        <pc:spChg chg="mod">
          <ac:chgData name="danielle fohe" userId="2a2ca4f12387aa47" providerId="LiveId" clId="{5027AC26-9FA5-451F-A8A3-81B51B932251}" dt="2025-10-13T01:56:41.938" v="44" actId="20577"/>
          <ac:spMkLst>
            <pc:docMk/>
            <pc:sldMk cId="132546858" sldId="261"/>
            <ac:spMk id="3" creationId="{00000000-0000-0000-0000-000000000000}"/>
          </ac:spMkLst>
        </pc:spChg>
      </pc:sldChg>
      <pc:sldChg chg="modSp mod">
        <pc:chgData name="danielle fohe" userId="2a2ca4f12387aa47" providerId="LiveId" clId="{5027AC26-9FA5-451F-A8A3-81B51B932251}" dt="2025-10-13T01:57:39.657" v="63" actId="20577"/>
        <pc:sldMkLst>
          <pc:docMk/>
          <pc:sldMk cId="274686574" sldId="262"/>
        </pc:sldMkLst>
        <pc:spChg chg="mod">
          <ac:chgData name="danielle fohe" userId="2a2ca4f12387aa47" providerId="LiveId" clId="{5027AC26-9FA5-451F-A8A3-81B51B932251}" dt="2025-10-13T01:57:39.657" v="63" actId="20577"/>
          <ac:spMkLst>
            <pc:docMk/>
            <pc:sldMk cId="274686574" sldId="262"/>
            <ac:spMk id="3" creationId="{00000000-0000-0000-0000-000000000000}"/>
          </ac:spMkLst>
        </pc:spChg>
      </pc:sldChg>
      <pc:sldChg chg="modSp mod">
        <pc:chgData name="danielle fohe" userId="2a2ca4f12387aa47" providerId="LiveId" clId="{5027AC26-9FA5-451F-A8A3-81B51B932251}" dt="2025-10-13T11:42:15.619" v="180" actId="255"/>
        <pc:sldMkLst>
          <pc:docMk/>
          <pc:sldMk cId="1895743292" sldId="263"/>
        </pc:sldMkLst>
        <pc:spChg chg="mod">
          <ac:chgData name="danielle fohe" userId="2a2ca4f12387aa47" providerId="LiveId" clId="{5027AC26-9FA5-451F-A8A3-81B51B932251}" dt="2025-10-13T11:42:15.619" v="180" actId="255"/>
          <ac:spMkLst>
            <pc:docMk/>
            <pc:sldMk cId="1895743292" sldId="263"/>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F4CE6C-55DD-464D-B8EF-8BA15F5E42FC}" type="datetimeFigureOut">
              <a:rPr lang="en-US" smtClean="0"/>
              <a:t>10/13/2025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433368-FC67-416F-82BA-4AD7809DC203}" type="slidenum">
              <a:rPr lang="en-US" smtClean="0"/>
              <a:t>‹#›</a:t>
            </a:fld>
            <a:endParaRPr lang="en-US"/>
          </a:p>
        </p:txBody>
      </p:sp>
    </p:spTree>
    <p:extLst>
      <p:ext uri="{BB962C8B-B14F-4D97-AF65-F5344CB8AC3E}">
        <p14:creationId xmlns:p14="http://schemas.microsoft.com/office/powerpoint/2010/main" val="1562137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178A84A-5DC7-46BD-8FC1-EBDEA4949A69}" type="datetime1">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3C137E-BE0D-4C32-968C-BDE38EB423E8}" type="slidenum">
              <a:rPr lang="en-US" smtClean="0"/>
              <a:t>‹#›</a:t>
            </a:fld>
            <a:endParaRPr lang="en-US"/>
          </a:p>
        </p:txBody>
      </p:sp>
    </p:spTree>
    <p:extLst>
      <p:ext uri="{BB962C8B-B14F-4D97-AF65-F5344CB8AC3E}">
        <p14:creationId xmlns:p14="http://schemas.microsoft.com/office/powerpoint/2010/main" val="2853852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1A77D9-E048-4D85-8111-D161BA4F58AA}" type="datetime1">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3C137E-BE0D-4C32-968C-BDE38EB423E8}" type="slidenum">
              <a:rPr lang="en-US" smtClean="0"/>
              <a:t>‹#›</a:t>
            </a:fld>
            <a:endParaRPr lang="en-US"/>
          </a:p>
        </p:txBody>
      </p:sp>
    </p:spTree>
    <p:extLst>
      <p:ext uri="{BB962C8B-B14F-4D97-AF65-F5344CB8AC3E}">
        <p14:creationId xmlns:p14="http://schemas.microsoft.com/office/powerpoint/2010/main" val="1752332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F1EEF65-A720-42AB-B55A-E86D5B3355E7}" type="datetime1">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3C137E-BE0D-4C32-968C-BDE38EB423E8}" type="slidenum">
              <a:rPr lang="en-US" smtClean="0"/>
              <a:t>‹#›</a:t>
            </a:fld>
            <a:endParaRPr lang="en-US"/>
          </a:p>
        </p:txBody>
      </p:sp>
    </p:spTree>
    <p:extLst>
      <p:ext uri="{BB962C8B-B14F-4D97-AF65-F5344CB8AC3E}">
        <p14:creationId xmlns:p14="http://schemas.microsoft.com/office/powerpoint/2010/main" val="2451392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087C18A-0AE5-401C-A81C-401DDE2B5A79}" type="datetime1">
              <a:rPr lang="en-US" smtClean="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3C137E-BE0D-4C32-968C-BDE38EB423E8}" type="slidenum">
              <a:rPr lang="en-US" smtClean="0"/>
              <a:t>‹#›</a:t>
            </a:fld>
            <a:endParaRPr lang="en-US"/>
          </a:p>
        </p:txBody>
      </p:sp>
    </p:spTree>
    <p:extLst>
      <p:ext uri="{BB962C8B-B14F-4D97-AF65-F5344CB8AC3E}">
        <p14:creationId xmlns:p14="http://schemas.microsoft.com/office/powerpoint/2010/main" val="1187654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7ECEBD3-C27C-4C4A-9677-7DA4B58E192F}" type="datetime1">
              <a:rPr lang="en-US" smtClean="0"/>
              <a:t>10/13/2025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3C137E-BE0D-4C32-968C-BDE38EB423E8}" type="slidenum">
              <a:rPr lang="en-US" smtClean="0"/>
              <a:t>‹#›</a:t>
            </a:fld>
            <a:endParaRPr lang="en-US"/>
          </a:p>
        </p:txBody>
      </p:sp>
    </p:spTree>
    <p:extLst>
      <p:ext uri="{BB962C8B-B14F-4D97-AF65-F5344CB8AC3E}">
        <p14:creationId xmlns:p14="http://schemas.microsoft.com/office/powerpoint/2010/main" val="1491934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0BB6337-57CE-42B9-AB0E-424BFC4D836F}" type="datetime1">
              <a:rPr lang="en-US" smtClean="0"/>
              <a:t>10/13/2025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3C137E-BE0D-4C32-968C-BDE38EB423E8}" type="slidenum">
              <a:rPr lang="en-US" smtClean="0"/>
              <a:t>‹#›</a:t>
            </a:fld>
            <a:endParaRPr lang="en-US"/>
          </a:p>
        </p:txBody>
      </p:sp>
    </p:spTree>
    <p:extLst>
      <p:ext uri="{BB962C8B-B14F-4D97-AF65-F5344CB8AC3E}">
        <p14:creationId xmlns:p14="http://schemas.microsoft.com/office/powerpoint/2010/main" val="13306857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843CCC-65D2-4B3D-80BC-B049029CB13E}" type="datetime1">
              <a:rPr lang="en-US" smtClean="0"/>
              <a:t>10/13/2025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3C137E-BE0D-4C32-968C-BDE38EB423E8}" type="slidenum">
              <a:rPr lang="en-US" smtClean="0"/>
              <a:t>‹#›</a:t>
            </a:fld>
            <a:endParaRPr lang="en-US"/>
          </a:p>
        </p:txBody>
      </p:sp>
    </p:spTree>
    <p:extLst>
      <p:ext uri="{BB962C8B-B14F-4D97-AF65-F5344CB8AC3E}">
        <p14:creationId xmlns:p14="http://schemas.microsoft.com/office/powerpoint/2010/main" val="1620367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1703C4-1674-45F8-9A35-00004532FC48}" type="datetime1">
              <a:rPr lang="en-US" smtClean="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3C137E-BE0D-4C32-968C-BDE38EB423E8}" type="slidenum">
              <a:rPr lang="en-US" smtClean="0"/>
              <a:t>‹#›</a:t>
            </a:fld>
            <a:endParaRPr lang="en-US"/>
          </a:p>
        </p:txBody>
      </p:sp>
    </p:spTree>
    <p:extLst>
      <p:ext uri="{BB962C8B-B14F-4D97-AF65-F5344CB8AC3E}">
        <p14:creationId xmlns:p14="http://schemas.microsoft.com/office/powerpoint/2010/main" val="1321140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CB8978C-7CEC-40E7-9C55-25CBF71F2793}" type="datetime1">
              <a:rPr lang="en-US" smtClean="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3C137E-BE0D-4C32-968C-BDE38EB423E8}" type="slidenum">
              <a:rPr lang="en-US" smtClean="0"/>
              <a:t>‹#›</a:t>
            </a:fld>
            <a:endParaRPr lang="en-US"/>
          </a:p>
        </p:txBody>
      </p:sp>
    </p:spTree>
    <p:extLst>
      <p:ext uri="{BB962C8B-B14F-4D97-AF65-F5344CB8AC3E}">
        <p14:creationId xmlns:p14="http://schemas.microsoft.com/office/powerpoint/2010/main" val="3277862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83E409-CE93-4AF6-908D-4C4368F06567}" type="datetime1">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3C137E-BE0D-4C32-968C-BDE38EB423E8}" type="slidenum">
              <a:rPr lang="en-US" smtClean="0"/>
              <a:t>‹#›</a:t>
            </a:fld>
            <a:endParaRPr lang="en-US"/>
          </a:p>
        </p:txBody>
      </p:sp>
    </p:spTree>
    <p:extLst>
      <p:ext uri="{BB962C8B-B14F-4D97-AF65-F5344CB8AC3E}">
        <p14:creationId xmlns:p14="http://schemas.microsoft.com/office/powerpoint/2010/main" val="129519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F1579DD-3697-4C8D-9A9C-F7DB31B675D8}" type="datetime1">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3C137E-BE0D-4C32-968C-BDE38EB423E8}" type="slidenum">
              <a:rPr lang="en-US" smtClean="0"/>
              <a:t>‹#›</a:t>
            </a:fld>
            <a:endParaRPr lang="en-US"/>
          </a:p>
        </p:txBody>
      </p:sp>
    </p:spTree>
    <p:extLst>
      <p:ext uri="{BB962C8B-B14F-4D97-AF65-F5344CB8AC3E}">
        <p14:creationId xmlns:p14="http://schemas.microsoft.com/office/powerpoint/2010/main" val="2426055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D50520-7734-45EE-8B66-06A79FD21B16}" type="datetime1">
              <a:rPr lang="en-US" smtClean="0"/>
              <a:t>10/13/2025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3C137E-BE0D-4C32-968C-BDE38EB423E8}" type="slidenum">
              <a:rPr lang="en-US" smtClean="0"/>
              <a:t>‹#›</a:t>
            </a:fld>
            <a:endParaRPr lang="en-US"/>
          </a:p>
        </p:txBody>
      </p:sp>
    </p:spTree>
    <p:extLst>
      <p:ext uri="{BB962C8B-B14F-4D97-AF65-F5344CB8AC3E}">
        <p14:creationId xmlns:p14="http://schemas.microsoft.com/office/powerpoint/2010/main" val="33743142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www.cahn.org.uk/wp-content/uploads/2025/06/Fibroids-BookletFR-1.pdf"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7924" y="0"/>
            <a:ext cx="6093070" cy="6858000"/>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6005146" y="0"/>
            <a:ext cx="6186855"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1" y="2204720"/>
            <a:ext cx="5929312" cy="3046988"/>
          </a:xfrm>
          <a:prstGeom prst="rect">
            <a:avLst/>
          </a:prstGeom>
          <a:noFill/>
          <a:ln>
            <a:noFill/>
          </a:ln>
        </p:spPr>
        <p:txBody>
          <a:bodyPr wrap="square" rtlCol="0">
            <a:spAutoFit/>
          </a:bodyPr>
          <a:lstStyle/>
          <a:p>
            <a:pPr algn="just"/>
            <a:r>
              <a:rPr lang="en-GB" sz="2400" dirty="0">
                <a:latin typeface="Gill Sans MT" panose="020B0502020104020203" pitchFamily="34" charset="0"/>
              </a:rPr>
              <a:t>Student Name: Guile Danielle Virginie Fohe</a:t>
            </a:r>
          </a:p>
          <a:p>
            <a:pPr algn="just"/>
            <a:r>
              <a:rPr lang="en-GB" sz="2400" dirty="0">
                <a:latin typeface="Gill Sans MT" panose="020B0502020104020203" pitchFamily="34" charset="0"/>
              </a:rPr>
              <a:t>Student Number: 2128226</a:t>
            </a:r>
          </a:p>
          <a:p>
            <a:pPr algn="just"/>
            <a:r>
              <a:rPr lang="en-GB" sz="2400" dirty="0">
                <a:latin typeface="Gill Sans MT" panose="020B0502020104020203" pitchFamily="34" charset="0"/>
              </a:rPr>
              <a:t>Programme: MSc Public Health and Social Care in Practice</a:t>
            </a:r>
            <a:r>
              <a:rPr lang="en-GB" sz="2400" b="1" dirty="0">
                <a:latin typeface="Gill Sans MT" panose="020B0502020104020203" pitchFamily="34" charset="0"/>
              </a:rPr>
              <a:t>  </a:t>
            </a:r>
            <a:endParaRPr lang="en-GB" sz="2400" dirty="0">
              <a:latin typeface="Gill Sans MT" panose="020B0502020104020203" pitchFamily="34" charset="0"/>
            </a:endParaRPr>
          </a:p>
          <a:p>
            <a:pPr algn="just"/>
            <a:r>
              <a:rPr lang="en-GB" sz="2400" dirty="0">
                <a:latin typeface="Gill Sans MT" panose="020B0502020104020203" pitchFamily="34" charset="0"/>
              </a:rPr>
              <a:t>Module Title: Practice-Based Research</a:t>
            </a:r>
          </a:p>
          <a:p>
            <a:pPr algn="just"/>
            <a:r>
              <a:rPr lang="en-GB" sz="2400" dirty="0">
                <a:latin typeface="Gill Sans MT" panose="020B0502020104020203" pitchFamily="34" charset="0"/>
              </a:rPr>
              <a:t> Module Code:LCHS7008_BIRM</a:t>
            </a:r>
          </a:p>
          <a:p>
            <a:pPr algn="just"/>
            <a:r>
              <a:rPr lang="en-US" sz="2400" dirty="0">
                <a:latin typeface="Gill Sans MT" panose="020B0502020104020203" pitchFamily="34" charset="0"/>
              </a:rPr>
              <a:t>Assignment Title: Poster Presentation</a:t>
            </a:r>
          </a:p>
          <a:p>
            <a:pPr algn="just"/>
            <a:r>
              <a:rPr lang="en-US" sz="2400" dirty="0">
                <a:latin typeface="Gill Sans MT" panose="020B0502020104020203" pitchFamily="34" charset="0"/>
              </a:rPr>
              <a:t>Lecturer: Dr Zeno Leung</a:t>
            </a:r>
          </a:p>
        </p:txBody>
      </p:sp>
      <p:sp>
        <p:nvSpPr>
          <p:cNvPr id="8" name="Subtitle 2"/>
          <p:cNvSpPr>
            <a:spLocks noGrp="1"/>
          </p:cNvSpPr>
          <p:nvPr>
            <p:ph type="subTitle" idx="1"/>
          </p:nvPr>
        </p:nvSpPr>
        <p:spPr>
          <a:xfrm>
            <a:off x="-1" y="193431"/>
            <a:ext cx="11858625" cy="6858000"/>
          </a:xfrm>
        </p:spPr>
        <p:txBody>
          <a:bodyPr>
            <a:noAutofit/>
          </a:bodyPr>
          <a:lstStyle/>
          <a:p>
            <a:r>
              <a:rPr lang="en-US" sz="3600" dirty="0">
                <a:latin typeface="Gill Sans MT" panose="020B0502020104020203" pitchFamily="34" charset="0"/>
              </a:rPr>
              <a:t>Exploring the prevalence of uterine fibroids among Black     women of reproductive age in the United Kingdom</a:t>
            </a:r>
          </a:p>
        </p:txBody>
      </p:sp>
    </p:spTree>
    <p:extLst>
      <p:ext uri="{BB962C8B-B14F-4D97-AF65-F5344CB8AC3E}">
        <p14:creationId xmlns:p14="http://schemas.microsoft.com/office/powerpoint/2010/main" val="350764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93C137E-BE0D-4C32-968C-BDE38EB423E8}" type="slidenum">
              <a:rPr lang="en-US" smtClean="0"/>
              <a:t>2</a:t>
            </a:fld>
            <a:endParaRPr lang="en-US"/>
          </a:p>
        </p:txBody>
      </p:sp>
      <p:sp>
        <p:nvSpPr>
          <p:cNvPr id="8" name="Rectangle 7"/>
          <p:cNvSpPr/>
          <p:nvPr/>
        </p:nvSpPr>
        <p:spPr>
          <a:xfrm>
            <a:off x="2426675" y="-35169"/>
            <a:ext cx="7112977" cy="6801094"/>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140675"/>
            <a:ext cx="8282354" cy="1204547"/>
          </a:xfrm>
          <a:prstGeom prst="rect">
            <a:avLst/>
          </a:prstGeom>
          <a:solidFill>
            <a:schemeClr val="bg2">
              <a:lumMod val="5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4800" b="1" dirty="0">
                <a:solidFill>
                  <a:sysClr val="windowText" lastClr="000000"/>
                </a:solidFill>
                <a:latin typeface="Gill Sans MT" panose="020B0502020104020203" pitchFamily="34" charset="0"/>
              </a:rPr>
              <a:t>CONTENTS</a:t>
            </a:r>
          </a:p>
        </p:txBody>
      </p:sp>
      <p:sp>
        <p:nvSpPr>
          <p:cNvPr id="10" name="Rectangle 9"/>
          <p:cNvSpPr/>
          <p:nvPr/>
        </p:nvSpPr>
        <p:spPr>
          <a:xfrm>
            <a:off x="2426676" y="1682260"/>
            <a:ext cx="2646486" cy="577363"/>
          </a:xfrm>
          <a:prstGeom prst="rect">
            <a:avLst/>
          </a:prstGeom>
          <a:solidFill>
            <a:schemeClr val="bg2">
              <a:lumMod val="5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r>
              <a:rPr lang="en-US" sz="2400" b="1" dirty="0">
                <a:solidFill>
                  <a:sysClr val="windowText" lastClr="000000"/>
                </a:solidFill>
                <a:latin typeface="Gill Sans MT" panose="020B0502020104020203" pitchFamily="34" charset="0"/>
              </a:rPr>
              <a:t>Prevalence</a:t>
            </a:r>
          </a:p>
        </p:txBody>
      </p:sp>
      <p:sp>
        <p:nvSpPr>
          <p:cNvPr id="11" name="Rectangle 10"/>
          <p:cNvSpPr/>
          <p:nvPr/>
        </p:nvSpPr>
        <p:spPr>
          <a:xfrm>
            <a:off x="2426674" y="2628836"/>
            <a:ext cx="2646488" cy="492981"/>
          </a:xfrm>
          <a:prstGeom prst="rect">
            <a:avLst/>
          </a:prstGeom>
          <a:solidFill>
            <a:schemeClr val="bg2">
              <a:lumMod val="5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r>
              <a:rPr lang="en-US" sz="2400" b="1" dirty="0">
                <a:solidFill>
                  <a:sysClr val="windowText" lastClr="000000"/>
                </a:solidFill>
                <a:latin typeface="Gill Sans MT" panose="020B0502020104020203" pitchFamily="34" charset="0"/>
              </a:rPr>
              <a:t>Rationale</a:t>
            </a:r>
          </a:p>
        </p:txBody>
      </p:sp>
      <p:sp>
        <p:nvSpPr>
          <p:cNvPr id="12" name="Rectangle 11"/>
          <p:cNvSpPr/>
          <p:nvPr/>
        </p:nvSpPr>
        <p:spPr>
          <a:xfrm>
            <a:off x="2426674" y="3421916"/>
            <a:ext cx="2646488" cy="651241"/>
          </a:xfrm>
          <a:prstGeom prst="rect">
            <a:avLst/>
          </a:prstGeom>
          <a:solidFill>
            <a:schemeClr val="bg2">
              <a:lumMod val="5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r>
              <a:rPr lang="en-US" sz="2400" b="1" dirty="0">
                <a:solidFill>
                  <a:sysClr val="windowText" lastClr="000000"/>
                </a:solidFill>
                <a:latin typeface="Gill Sans MT" panose="020B0502020104020203" pitchFamily="34" charset="0"/>
              </a:rPr>
              <a:t>Research Aims &amp; Objectives</a:t>
            </a:r>
          </a:p>
        </p:txBody>
      </p:sp>
      <p:sp>
        <p:nvSpPr>
          <p:cNvPr id="13" name="Rectangle 12"/>
          <p:cNvSpPr/>
          <p:nvPr/>
        </p:nvSpPr>
        <p:spPr>
          <a:xfrm>
            <a:off x="2426674" y="4329295"/>
            <a:ext cx="2646488" cy="651241"/>
          </a:xfrm>
          <a:prstGeom prst="rect">
            <a:avLst/>
          </a:prstGeom>
          <a:solidFill>
            <a:schemeClr val="bg2">
              <a:lumMod val="5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r>
              <a:rPr lang="en-US" sz="2400" b="1" dirty="0">
                <a:solidFill>
                  <a:sysClr val="windowText" lastClr="000000"/>
                </a:solidFill>
                <a:latin typeface="Gill Sans MT" panose="020B0502020104020203" pitchFamily="34" charset="0"/>
              </a:rPr>
              <a:t>Research Questions</a:t>
            </a:r>
          </a:p>
        </p:txBody>
      </p:sp>
      <p:sp>
        <p:nvSpPr>
          <p:cNvPr id="14" name="Rectangle 13"/>
          <p:cNvSpPr/>
          <p:nvPr/>
        </p:nvSpPr>
        <p:spPr>
          <a:xfrm>
            <a:off x="2426674" y="5163955"/>
            <a:ext cx="2646488" cy="651241"/>
          </a:xfrm>
          <a:prstGeom prst="rect">
            <a:avLst/>
          </a:prstGeom>
          <a:solidFill>
            <a:schemeClr val="bg2">
              <a:lumMod val="5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r>
              <a:rPr lang="en-US" sz="2400" b="1" dirty="0">
                <a:solidFill>
                  <a:sysClr val="windowText" lastClr="000000"/>
                </a:solidFill>
                <a:latin typeface="Gill Sans MT" panose="020B0502020104020203" pitchFamily="34" charset="0"/>
              </a:rPr>
              <a:t>Research Impact</a:t>
            </a:r>
          </a:p>
        </p:txBody>
      </p:sp>
      <p:sp>
        <p:nvSpPr>
          <p:cNvPr id="15" name="Rectangle 14"/>
          <p:cNvSpPr/>
          <p:nvPr/>
        </p:nvSpPr>
        <p:spPr>
          <a:xfrm>
            <a:off x="2426674" y="6070234"/>
            <a:ext cx="2646488" cy="651241"/>
          </a:xfrm>
          <a:prstGeom prst="rect">
            <a:avLst/>
          </a:prstGeom>
          <a:solidFill>
            <a:schemeClr val="bg2">
              <a:lumMod val="5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r>
              <a:rPr lang="en-US" sz="2400" b="1" dirty="0">
                <a:solidFill>
                  <a:sysClr val="windowText" lastClr="000000"/>
                </a:solidFill>
                <a:latin typeface="Gill Sans MT" panose="020B0502020104020203" pitchFamily="34" charset="0"/>
              </a:rPr>
              <a:t>References</a:t>
            </a:r>
          </a:p>
        </p:txBody>
      </p:sp>
      <p:sp>
        <p:nvSpPr>
          <p:cNvPr id="16" name="Hexagon 15"/>
          <p:cNvSpPr/>
          <p:nvPr/>
        </p:nvSpPr>
        <p:spPr>
          <a:xfrm>
            <a:off x="8352692" y="1682260"/>
            <a:ext cx="861646" cy="48944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Gill Sans MT" panose="020B0502020104020203" pitchFamily="34" charset="0"/>
              </a:rPr>
              <a:t>3</a:t>
            </a:r>
          </a:p>
        </p:txBody>
      </p:sp>
      <p:sp>
        <p:nvSpPr>
          <p:cNvPr id="17" name="Hexagon 16"/>
          <p:cNvSpPr/>
          <p:nvPr/>
        </p:nvSpPr>
        <p:spPr>
          <a:xfrm>
            <a:off x="8396653" y="2593667"/>
            <a:ext cx="861646" cy="48944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Gill Sans MT" panose="020B0502020104020203" pitchFamily="34" charset="0"/>
              </a:rPr>
              <a:t>4</a:t>
            </a:r>
          </a:p>
        </p:txBody>
      </p:sp>
      <p:sp>
        <p:nvSpPr>
          <p:cNvPr id="18" name="Hexagon 17"/>
          <p:cNvSpPr/>
          <p:nvPr/>
        </p:nvSpPr>
        <p:spPr>
          <a:xfrm>
            <a:off x="8396653" y="3421916"/>
            <a:ext cx="861646" cy="48944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Gill Sans MT" panose="020B0502020104020203" pitchFamily="34" charset="0"/>
              </a:rPr>
              <a:t>5</a:t>
            </a:r>
          </a:p>
        </p:txBody>
      </p:sp>
      <p:sp>
        <p:nvSpPr>
          <p:cNvPr id="19" name="Hexagon 18"/>
          <p:cNvSpPr/>
          <p:nvPr/>
        </p:nvSpPr>
        <p:spPr>
          <a:xfrm>
            <a:off x="8387861" y="4371974"/>
            <a:ext cx="861646" cy="48944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Gill Sans MT" panose="020B0502020104020203" pitchFamily="34" charset="0"/>
              </a:rPr>
              <a:t>6</a:t>
            </a:r>
          </a:p>
        </p:txBody>
      </p:sp>
      <p:sp>
        <p:nvSpPr>
          <p:cNvPr id="20" name="Hexagon 19"/>
          <p:cNvSpPr/>
          <p:nvPr/>
        </p:nvSpPr>
        <p:spPr>
          <a:xfrm>
            <a:off x="8414237" y="5234112"/>
            <a:ext cx="861646" cy="48944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Gill Sans MT" panose="020B0502020104020203" pitchFamily="34" charset="0"/>
              </a:rPr>
              <a:t>7</a:t>
            </a:r>
          </a:p>
        </p:txBody>
      </p:sp>
      <p:sp>
        <p:nvSpPr>
          <p:cNvPr id="21" name="Hexagon 20"/>
          <p:cNvSpPr/>
          <p:nvPr/>
        </p:nvSpPr>
        <p:spPr>
          <a:xfrm>
            <a:off x="8405445" y="6179283"/>
            <a:ext cx="861646" cy="48944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Gill Sans MT" panose="020B0502020104020203" pitchFamily="34" charset="0"/>
              </a:rPr>
              <a:t>8</a:t>
            </a:r>
          </a:p>
        </p:txBody>
      </p:sp>
    </p:spTree>
    <p:extLst>
      <p:ext uri="{BB962C8B-B14F-4D97-AF65-F5344CB8AC3E}">
        <p14:creationId xmlns:p14="http://schemas.microsoft.com/office/powerpoint/2010/main" val="4120540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7" name="TextBox 6"/>
          <p:cNvSpPr txBox="1"/>
          <p:nvPr/>
        </p:nvSpPr>
        <p:spPr>
          <a:xfrm>
            <a:off x="0" y="151180"/>
            <a:ext cx="6814038" cy="6863417"/>
          </a:xfrm>
          <a:prstGeom prst="rect">
            <a:avLst/>
          </a:prstGeom>
          <a:noFill/>
        </p:spPr>
        <p:txBody>
          <a:bodyPr wrap="square" rtlCol="0">
            <a:spAutoFit/>
          </a:bodyPr>
          <a:lstStyle/>
          <a:p>
            <a:pPr algn="ctr"/>
            <a:r>
              <a:rPr lang="en-US" sz="2000" b="1" dirty="0">
                <a:latin typeface="Gill Sans MT" panose="020B0502020104020203" pitchFamily="34" charset="0"/>
              </a:rPr>
              <a:t>PREVALENCE</a:t>
            </a:r>
          </a:p>
          <a:p>
            <a:pPr marL="342900" indent="-342900" algn="just">
              <a:buFont typeface="Wingdings" panose="05000000000000000000" pitchFamily="2" charset="2"/>
              <a:buChar char="ü"/>
            </a:pPr>
            <a:r>
              <a:rPr lang="en-US" sz="2000" dirty="0">
                <a:latin typeface="Gill Sans MT" panose="020B0502020104020203" pitchFamily="34" charset="0"/>
              </a:rPr>
              <a:t>Uterine fibroids are the most common </a:t>
            </a:r>
            <a:r>
              <a:rPr lang="en-US" sz="2000" dirty="0" err="1">
                <a:latin typeface="Gill Sans MT" panose="020B0502020104020203" pitchFamily="34" charset="0"/>
              </a:rPr>
              <a:t>gynaecological</a:t>
            </a:r>
            <a:r>
              <a:rPr lang="en-US" sz="2000" dirty="0">
                <a:latin typeface="Gill Sans MT" panose="020B0502020104020203" pitchFamily="34" charset="0"/>
              </a:rPr>
              <a:t> </a:t>
            </a:r>
            <a:r>
              <a:rPr lang="en-US" sz="2000" dirty="0" err="1">
                <a:latin typeface="Gill Sans MT" panose="020B0502020104020203" pitchFamily="34" charset="0"/>
              </a:rPr>
              <a:t>tumours</a:t>
            </a:r>
            <a:r>
              <a:rPr lang="en-US" sz="2000" dirty="0">
                <a:latin typeface="Gill Sans MT" panose="020B0502020104020203" pitchFamily="34" charset="0"/>
              </a:rPr>
              <a:t> in women of reproductive age (Giuliani et al., 2020; </a:t>
            </a:r>
            <a:r>
              <a:rPr lang="en-US" sz="2000" dirty="0" err="1">
                <a:latin typeface="Gill Sans MT" panose="020B0502020104020203" pitchFamily="34" charset="0"/>
              </a:rPr>
              <a:t>Bulun</a:t>
            </a:r>
            <a:r>
              <a:rPr lang="en-US" sz="2000" dirty="0">
                <a:latin typeface="Gill Sans MT" panose="020B0502020104020203" pitchFamily="34" charset="0"/>
              </a:rPr>
              <a:t> et al., 2025; Bruce et al., 2025).</a:t>
            </a:r>
          </a:p>
          <a:p>
            <a:pPr algn="just"/>
            <a:endParaRPr lang="en-US" sz="2000" dirty="0">
              <a:latin typeface="Gill Sans MT" panose="020B0502020104020203" pitchFamily="34" charset="0"/>
            </a:endParaRPr>
          </a:p>
          <a:p>
            <a:pPr marL="342900" indent="-342900" algn="just">
              <a:buFont typeface="Wingdings" panose="05000000000000000000" pitchFamily="2" charset="2"/>
              <a:buChar char="ü"/>
            </a:pPr>
            <a:r>
              <a:rPr lang="en-US" sz="2000" dirty="0">
                <a:latin typeface="Gill Sans MT" panose="020B0502020104020203" pitchFamily="34" charset="0"/>
              </a:rPr>
              <a:t>Globally, Uterine fibroids occur in 20 – 30% of women aged 30 – 50 (</a:t>
            </a:r>
            <a:r>
              <a:rPr lang="en-US" sz="2000" dirty="0" err="1">
                <a:latin typeface="Gill Sans MT" panose="020B0502020104020203" pitchFamily="34" charset="0"/>
              </a:rPr>
              <a:t>Sabry</a:t>
            </a:r>
            <a:r>
              <a:rPr lang="en-US" sz="2000" dirty="0">
                <a:latin typeface="Gill Sans MT" panose="020B0502020104020203" pitchFamily="34" charset="0"/>
              </a:rPr>
              <a:t> and Al-Hendry, 2012; Li et al., 2023; Wu et al., 2025).</a:t>
            </a:r>
          </a:p>
          <a:p>
            <a:pPr algn="just"/>
            <a:endParaRPr lang="en-US" sz="2000" dirty="0">
              <a:latin typeface="Gill Sans MT" panose="020B0502020104020203" pitchFamily="34" charset="0"/>
            </a:endParaRPr>
          </a:p>
          <a:p>
            <a:pPr marL="342900" indent="-342900" algn="just">
              <a:buFont typeface="Wingdings" panose="05000000000000000000" pitchFamily="2" charset="2"/>
              <a:buChar char="ü"/>
            </a:pPr>
            <a:r>
              <a:rPr lang="en-US" sz="2000" dirty="0">
                <a:latin typeface="Gill Sans MT" panose="020B0502020104020203" pitchFamily="34" charset="0"/>
              </a:rPr>
              <a:t>An analysis of 1756 women across Europe showed that the prevalence of Uterine fibroids in the UK is 12.2% (</a:t>
            </a:r>
            <a:r>
              <a:rPr lang="en-US" sz="2000" dirty="0" err="1">
                <a:latin typeface="Gill Sans MT" panose="020B0502020104020203" pitchFamily="34" charset="0"/>
              </a:rPr>
              <a:t>Downes</a:t>
            </a:r>
            <a:r>
              <a:rPr lang="en-US" sz="2000" dirty="0">
                <a:latin typeface="Gill Sans MT" panose="020B0502020104020203" pitchFamily="34" charset="0"/>
              </a:rPr>
              <a:t> et al., 2010).</a:t>
            </a:r>
          </a:p>
          <a:p>
            <a:pPr algn="just"/>
            <a:endParaRPr lang="en-US" sz="2000" dirty="0">
              <a:latin typeface="Gill Sans MT" panose="020B0502020104020203" pitchFamily="34" charset="0"/>
            </a:endParaRPr>
          </a:p>
          <a:p>
            <a:pPr marL="342900" indent="-342900" algn="just">
              <a:buFont typeface="Wingdings" panose="05000000000000000000" pitchFamily="2" charset="2"/>
              <a:buChar char="ü"/>
            </a:pPr>
            <a:r>
              <a:rPr lang="en-US" sz="2000" dirty="0">
                <a:latin typeface="Gill Sans MT" panose="020B0502020104020203" pitchFamily="34" charset="0"/>
              </a:rPr>
              <a:t>A UK-based clinical review revealed that more than 80% of Black women will develop fibroids by the age of 50, compared to 70% in white women (</a:t>
            </a:r>
            <a:r>
              <a:rPr lang="en-US" sz="2000" dirty="0" err="1">
                <a:latin typeface="Gill Sans MT" panose="020B0502020104020203" pitchFamily="34" charset="0"/>
              </a:rPr>
              <a:t>Lumsden</a:t>
            </a:r>
            <a:r>
              <a:rPr lang="en-US" sz="2000" dirty="0">
                <a:latin typeface="Gill Sans MT" panose="020B0502020104020203" pitchFamily="34" charset="0"/>
              </a:rPr>
              <a:t> et al., 2015).</a:t>
            </a:r>
          </a:p>
          <a:p>
            <a:pPr algn="just"/>
            <a:endParaRPr lang="en-US" sz="2000" dirty="0">
              <a:latin typeface="Gill Sans MT" panose="020B0502020104020203" pitchFamily="34" charset="0"/>
            </a:endParaRPr>
          </a:p>
          <a:p>
            <a:pPr marL="342900" indent="-342900" algn="just">
              <a:buFont typeface="Wingdings" panose="05000000000000000000" pitchFamily="2" charset="2"/>
              <a:buChar char="ü"/>
            </a:pPr>
            <a:r>
              <a:rPr lang="en-US" sz="2000" dirty="0">
                <a:latin typeface="Gill Sans MT" panose="020B0502020104020203" pitchFamily="34" charset="0"/>
              </a:rPr>
              <a:t>However, there remains a paucity of evidence regarding the prevalence of uterine fibroids among black women in the UK. Thus, this poster outlines a research proposal to address this gap.</a:t>
            </a:r>
          </a:p>
          <a:p>
            <a:pPr algn="just"/>
            <a:endParaRPr lang="en-US" sz="2000" b="1" dirty="0">
              <a:latin typeface="Gill Sans MT" panose="020B0502020104020203" pitchFamily="34" charset="0"/>
            </a:endParaRPr>
          </a:p>
        </p:txBody>
      </p:sp>
      <p:sp>
        <p:nvSpPr>
          <p:cNvPr id="8" name="Rectangle 7"/>
          <p:cNvSpPr/>
          <p:nvPr/>
        </p:nvSpPr>
        <p:spPr>
          <a:xfrm>
            <a:off x="6928338" y="1"/>
            <a:ext cx="5263663" cy="6858000"/>
          </a:xfrm>
          <a:prstGeom prst="rect">
            <a:avLst/>
          </a:prstGeom>
          <a:blipFill>
            <a:blip r:embed="rId2"/>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p:cNvSpPr>
            <a:spLocks noGrp="1"/>
          </p:cNvSpPr>
          <p:nvPr>
            <p:ph type="sldNum" sz="quarter" idx="12"/>
          </p:nvPr>
        </p:nvSpPr>
        <p:spPr/>
        <p:txBody>
          <a:bodyPr/>
          <a:lstStyle/>
          <a:p>
            <a:fld id="{B93C137E-BE0D-4C32-968C-BDE38EB423E8}" type="slidenum">
              <a:rPr lang="en-US" smtClean="0"/>
              <a:t>3</a:t>
            </a:fld>
            <a:endParaRPr lang="en-US"/>
          </a:p>
        </p:txBody>
      </p:sp>
    </p:spTree>
    <p:extLst>
      <p:ext uri="{BB962C8B-B14F-4D97-AF65-F5344CB8AC3E}">
        <p14:creationId xmlns:p14="http://schemas.microsoft.com/office/powerpoint/2010/main" val="3210864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BEBA8EAE-BF5A-486C-A8C5-ECC9F3942E4B}">
                <a14:imgProps xmlns:a14="http://schemas.microsoft.com/office/drawing/2010/main">
                  <a14:imgLayer r:embed="rId3">
                    <a14:imgEffect>
                      <a14:brightnessContrast contrast="40000"/>
                    </a14:imgEffect>
                  </a14:imgLayer>
                </a14:imgProps>
              </a:ext>
            </a:extLst>
          </a:blip>
          <a:srcRect/>
          <a:stretch>
            <a:fillRect t="-9000" b="-9000"/>
          </a:stretch>
        </a:blipFill>
        <a:effectLst/>
      </p:bgPr>
    </p:bg>
    <p:spTree>
      <p:nvGrpSpPr>
        <p:cNvPr id="1" name=""/>
        <p:cNvGrpSpPr/>
        <p:nvPr/>
      </p:nvGrpSpPr>
      <p:grpSpPr>
        <a:xfrm>
          <a:off x="0" y="0"/>
          <a:ext cx="0" cy="0"/>
          <a:chOff x="0" y="0"/>
          <a:chExt cx="0" cy="0"/>
        </a:xfrm>
      </p:grpSpPr>
      <p:sp>
        <p:nvSpPr>
          <p:cNvPr id="2" name="TextBox 1"/>
          <p:cNvSpPr txBox="1"/>
          <p:nvPr/>
        </p:nvSpPr>
        <p:spPr>
          <a:xfrm>
            <a:off x="240324" y="402980"/>
            <a:ext cx="11696700" cy="6678751"/>
          </a:xfrm>
          <a:prstGeom prst="rect">
            <a:avLst/>
          </a:prstGeom>
          <a:noFill/>
        </p:spPr>
        <p:txBody>
          <a:bodyPr wrap="square" rtlCol="0">
            <a:spAutoFit/>
          </a:bodyPr>
          <a:lstStyle/>
          <a:p>
            <a:pPr algn="ctr"/>
            <a:r>
              <a:rPr lang="en-US" sz="2400" b="1" dirty="0">
                <a:latin typeface="Gill Sans MT" panose="020B0502020104020203" pitchFamily="34" charset="0"/>
              </a:rPr>
              <a:t>RATIONALE</a:t>
            </a:r>
          </a:p>
          <a:p>
            <a:pPr algn="just"/>
            <a:r>
              <a:rPr lang="en-US" sz="2400" dirty="0">
                <a:latin typeface="Gill Sans MT" panose="020B0502020104020203" pitchFamily="34" charset="0"/>
              </a:rPr>
              <a:t>Uterine fibroids are a huge burden to the UK health sector; it was estimated that the UK NHS spent about £70 million on hysterectomies in a single year during the 1990s (Caribbean and African Health Network, 2025).</a:t>
            </a:r>
          </a:p>
          <a:p>
            <a:pPr algn="just"/>
            <a:endParaRPr lang="en-US" sz="2400" dirty="0">
              <a:latin typeface="Gill Sans MT" panose="020B0502020104020203" pitchFamily="34" charset="0"/>
            </a:endParaRPr>
          </a:p>
          <a:p>
            <a:pPr algn="just"/>
            <a:r>
              <a:rPr lang="en-US" sz="2400" dirty="0">
                <a:latin typeface="Gill Sans MT" panose="020B0502020104020203" pitchFamily="34" charset="0"/>
              </a:rPr>
              <a:t>The Caribbean and African women are disproportionately affected by uterine fibroids and are most likely to develop fibroids, especially if they have a family history and are diagnosed at a younger age with numerous growths (</a:t>
            </a:r>
            <a:r>
              <a:rPr lang="en-US" sz="2400" dirty="0" err="1">
                <a:latin typeface="Gill Sans MT" panose="020B0502020104020203" pitchFamily="34" charset="0"/>
              </a:rPr>
              <a:t>Charifson</a:t>
            </a:r>
            <a:r>
              <a:rPr lang="en-US" sz="2400" dirty="0">
                <a:latin typeface="Gill Sans MT" panose="020B0502020104020203" pitchFamily="34" charset="0"/>
              </a:rPr>
              <a:t> et al., 2022; </a:t>
            </a:r>
            <a:r>
              <a:rPr lang="en-US" sz="2400" dirty="0" err="1">
                <a:latin typeface="Gill Sans MT" panose="020B0502020104020203" pitchFamily="34" charset="0"/>
              </a:rPr>
              <a:t>Millien</a:t>
            </a:r>
            <a:r>
              <a:rPr lang="en-US" sz="2400" dirty="0">
                <a:latin typeface="Gill Sans MT" panose="020B0502020104020203" pitchFamily="34" charset="0"/>
              </a:rPr>
              <a:t> et al., 2021; Ruddock et al., 2025). In Black women, the prevalence of uterine fibroids does not decline during perimenopause or menopause compared to other ethnic groups (</a:t>
            </a:r>
            <a:r>
              <a:rPr lang="en-US" sz="2400" dirty="0" err="1">
                <a:latin typeface="Gill Sans MT" panose="020B0502020104020203" pitchFamily="34" charset="0"/>
              </a:rPr>
              <a:t>Ulin</a:t>
            </a:r>
            <a:r>
              <a:rPr lang="en-US" sz="2400" dirty="0">
                <a:latin typeface="Gill Sans MT" panose="020B0502020104020203" pitchFamily="34" charset="0"/>
              </a:rPr>
              <a:t> et al., 2020; </a:t>
            </a:r>
            <a:r>
              <a:rPr lang="en-US" sz="2400" dirty="0" err="1">
                <a:latin typeface="Gill Sans MT" panose="020B0502020104020203" pitchFamily="34" charset="0"/>
              </a:rPr>
              <a:t>Sefah</a:t>
            </a:r>
            <a:r>
              <a:rPr lang="en-US" sz="2400" dirty="0">
                <a:latin typeface="Gill Sans MT" panose="020B0502020104020203" pitchFamily="34" charset="0"/>
              </a:rPr>
              <a:t> et al., 2023; Jefferies et al., 2024).</a:t>
            </a:r>
          </a:p>
          <a:p>
            <a:pPr algn="just"/>
            <a:endParaRPr lang="en-US" sz="2400" dirty="0">
              <a:latin typeface="Gill Sans MT" panose="020B0502020104020203" pitchFamily="34" charset="0"/>
            </a:endParaRPr>
          </a:p>
          <a:p>
            <a:pPr algn="just"/>
            <a:r>
              <a:rPr lang="en-US" sz="2400" dirty="0">
                <a:latin typeface="Gill Sans MT" panose="020B0502020104020203" pitchFamily="34" charset="0"/>
              </a:rPr>
              <a:t>Ultimately, by exploring the prevalence and associated factors of uterine fibroids among Black women in the UK, this study will contribute to the quality of life, empower communities and women through awareness and ensure that the health needs and experiences of Black women are duly represented in UK reproductive health research and practice.</a:t>
            </a:r>
          </a:p>
          <a:p>
            <a:endParaRPr lang="en-US" sz="2400" b="1" dirty="0">
              <a:latin typeface="Gill Sans MT" panose="020B0502020104020203" pitchFamily="34" charset="0"/>
            </a:endParaRPr>
          </a:p>
          <a:p>
            <a:endParaRPr lang="en-US" sz="2000" b="1" dirty="0">
              <a:latin typeface="Gill Sans MT" panose="020B0502020104020203" pitchFamily="34" charset="0"/>
            </a:endParaRPr>
          </a:p>
        </p:txBody>
      </p:sp>
      <p:sp>
        <p:nvSpPr>
          <p:cNvPr id="3" name="Slide Number Placeholder 2"/>
          <p:cNvSpPr>
            <a:spLocks noGrp="1"/>
          </p:cNvSpPr>
          <p:nvPr>
            <p:ph type="sldNum" sz="quarter" idx="12"/>
          </p:nvPr>
        </p:nvSpPr>
        <p:spPr/>
        <p:txBody>
          <a:bodyPr/>
          <a:lstStyle/>
          <a:p>
            <a:fld id="{B93C137E-BE0D-4C32-968C-BDE38EB423E8}" type="slidenum">
              <a:rPr lang="en-US" smtClean="0"/>
              <a:t>4</a:t>
            </a:fld>
            <a:endParaRPr lang="en-US"/>
          </a:p>
        </p:txBody>
      </p:sp>
    </p:spTree>
    <p:extLst>
      <p:ext uri="{BB962C8B-B14F-4D97-AF65-F5344CB8AC3E}">
        <p14:creationId xmlns:p14="http://schemas.microsoft.com/office/powerpoint/2010/main" val="761058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419724" y="3317"/>
            <a:ext cx="6772275" cy="6854683"/>
          </a:xfrm>
          <a:prstGeom prst="rect">
            <a:avLst/>
          </a:prstGeom>
        </p:spPr>
      </p:pic>
      <p:sp>
        <p:nvSpPr>
          <p:cNvPr id="3" name="TextBox 2"/>
          <p:cNvSpPr txBox="1"/>
          <p:nvPr/>
        </p:nvSpPr>
        <p:spPr>
          <a:xfrm>
            <a:off x="0" y="352892"/>
            <a:ext cx="5276850" cy="6801862"/>
          </a:xfrm>
          <a:prstGeom prst="rect">
            <a:avLst/>
          </a:prstGeom>
          <a:noFill/>
        </p:spPr>
        <p:txBody>
          <a:bodyPr wrap="square" rtlCol="0">
            <a:spAutoFit/>
          </a:bodyPr>
          <a:lstStyle/>
          <a:p>
            <a:pPr algn="ctr"/>
            <a:r>
              <a:rPr lang="en-US" b="1" dirty="0">
                <a:latin typeface="Gill Sans MT" panose="020B0502020104020203" pitchFamily="34" charset="0"/>
              </a:rPr>
              <a:t>RESEARCH AIM AND OBJECTIVES</a:t>
            </a:r>
          </a:p>
          <a:p>
            <a:pPr algn="just"/>
            <a:endParaRPr lang="en-US" b="1" dirty="0">
              <a:latin typeface="Gill Sans MT" panose="020B0502020104020203" pitchFamily="34" charset="0"/>
            </a:endParaRPr>
          </a:p>
          <a:p>
            <a:pPr algn="just"/>
            <a:r>
              <a:rPr lang="en-US" sz="2000" dirty="0">
                <a:latin typeface="Gill Sans MT" panose="020B0502020104020203" pitchFamily="34" charset="0"/>
              </a:rPr>
              <a:t>This study aims to investigate the prevalence, risk factors, and consequences of uterine fibroids among black women of reproductive age in the UK.</a:t>
            </a:r>
          </a:p>
          <a:p>
            <a:pPr algn="just"/>
            <a:endParaRPr lang="en-US" sz="2000" dirty="0">
              <a:latin typeface="Gill Sans MT" panose="020B0502020104020203" pitchFamily="34" charset="0"/>
            </a:endParaRPr>
          </a:p>
          <a:p>
            <a:pPr algn="just"/>
            <a:r>
              <a:rPr lang="en-US" sz="2000" b="1" dirty="0">
                <a:latin typeface="Gill Sans MT" panose="020B0502020104020203" pitchFamily="34" charset="0"/>
              </a:rPr>
              <a:t>Objectives:</a:t>
            </a:r>
          </a:p>
          <a:p>
            <a:pPr marL="285750" indent="-285750" algn="just">
              <a:buFont typeface="Wingdings" panose="05000000000000000000" pitchFamily="2" charset="2"/>
              <a:buChar char="v"/>
            </a:pPr>
            <a:r>
              <a:rPr lang="en-US" sz="2000" dirty="0">
                <a:latin typeface="Gill Sans MT" panose="020B0502020104020203" pitchFamily="34" charset="0"/>
              </a:rPr>
              <a:t>To ascertain the prevalence of uterine fibroids among black women of reproductive age in the UK.</a:t>
            </a:r>
          </a:p>
          <a:p>
            <a:pPr marL="285750" indent="-285750" algn="just">
              <a:buFont typeface="Wingdings" panose="05000000000000000000" pitchFamily="2" charset="2"/>
              <a:buChar char="v"/>
            </a:pPr>
            <a:r>
              <a:rPr lang="en-US" sz="2000" dirty="0">
                <a:latin typeface="Gill Sans MT" panose="020B0502020104020203" pitchFamily="34" charset="0"/>
              </a:rPr>
              <a:t>To evaluate the risk factors associated with uterine fibroids among black women of reproductive age in the UK.</a:t>
            </a:r>
          </a:p>
          <a:p>
            <a:pPr marL="285750" indent="-285750" algn="just">
              <a:buFont typeface="Wingdings" panose="05000000000000000000" pitchFamily="2" charset="2"/>
              <a:buChar char="v"/>
            </a:pPr>
            <a:r>
              <a:rPr lang="en-US" sz="2000" dirty="0">
                <a:latin typeface="Gill Sans MT" panose="020B0502020104020203" pitchFamily="34" charset="0"/>
              </a:rPr>
              <a:t>To explore the consequences of uterine fibroids among black women of childbearing age in the UK.</a:t>
            </a:r>
          </a:p>
          <a:p>
            <a:pPr marL="285750" indent="-285750" algn="just">
              <a:buFont typeface="Wingdings" panose="05000000000000000000" pitchFamily="2" charset="2"/>
              <a:buChar char="v"/>
            </a:pPr>
            <a:r>
              <a:rPr lang="en-US" sz="2000" dirty="0">
                <a:latin typeface="Gill Sans MT" panose="020B0502020104020203" pitchFamily="34" charset="0"/>
              </a:rPr>
              <a:t>To recommend strategies to mitigate or reduce the prevalence and impact of uterine fibroids among black women of reproductive age in the UK.</a:t>
            </a:r>
          </a:p>
          <a:p>
            <a:pPr algn="just"/>
            <a:endParaRPr lang="en-US" sz="2000" b="1" dirty="0">
              <a:latin typeface="Gill Sans MT" panose="020B0502020104020203" pitchFamily="34" charset="0"/>
            </a:endParaRPr>
          </a:p>
        </p:txBody>
      </p:sp>
      <p:sp>
        <p:nvSpPr>
          <p:cNvPr id="4" name="Slide Number Placeholder 3"/>
          <p:cNvSpPr>
            <a:spLocks noGrp="1"/>
          </p:cNvSpPr>
          <p:nvPr>
            <p:ph type="sldNum" sz="quarter" idx="12"/>
          </p:nvPr>
        </p:nvSpPr>
        <p:spPr/>
        <p:txBody>
          <a:bodyPr/>
          <a:lstStyle/>
          <a:p>
            <a:fld id="{B93C137E-BE0D-4C32-968C-BDE38EB423E8}" type="slidenum">
              <a:rPr lang="en-US" smtClean="0"/>
              <a:t>5</a:t>
            </a:fld>
            <a:endParaRPr lang="en-US"/>
          </a:p>
        </p:txBody>
      </p:sp>
    </p:spTree>
    <p:extLst>
      <p:ext uri="{BB962C8B-B14F-4D97-AF65-F5344CB8AC3E}">
        <p14:creationId xmlns:p14="http://schemas.microsoft.com/office/powerpoint/2010/main" val="132546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419724" y="3317"/>
            <a:ext cx="6772275" cy="6854683"/>
          </a:xfrm>
          <a:prstGeom prst="rect">
            <a:avLst/>
          </a:prstGeom>
        </p:spPr>
      </p:pic>
      <p:sp>
        <p:nvSpPr>
          <p:cNvPr id="3" name="TextBox 2"/>
          <p:cNvSpPr txBox="1"/>
          <p:nvPr/>
        </p:nvSpPr>
        <p:spPr>
          <a:xfrm>
            <a:off x="0" y="342634"/>
            <a:ext cx="5276850" cy="5447645"/>
          </a:xfrm>
          <a:prstGeom prst="rect">
            <a:avLst/>
          </a:prstGeom>
          <a:noFill/>
        </p:spPr>
        <p:txBody>
          <a:bodyPr wrap="square" rtlCol="0">
            <a:spAutoFit/>
          </a:bodyPr>
          <a:lstStyle/>
          <a:p>
            <a:pPr algn="ctr"/>
            <a:r>
              <a:rPr lang="en-US" b="1" dirty="0">
                <a:latin typeface="Gill Sans MT" panose="020B0502020104020203" pitchFamily="34" charset="0"/>
              </a:rPr>
              <a:t>RESEARCH QUESTIONS</a:t>
            </a:r>
          </a:p>
          <a:p>
            <a:pPr algn="just"/>
            <a:endParaRPr lang="en-US" b="1" dirty="0">
              <a:latin typeface="Gill Sans MT" panose="020B0502020104020203" pitchFamily="34" charset="0"/>
            </a:endParaRPr>
          </a:p>
          <a:p>
            <a:pPr marL="342900" indent="-342900" algn="just">
              <a:buFont typeface="Wingdings" panose="05000000000000000000" pitchFamily="2" charset="2"/>
              <a:buChar char="v"/>
            </a:pPr>
            <a:r>
              <a:rPr lang="en-US" sz="2400" dirty="0">
                <a:latin typeface="Gill Sans MT" panose="020B0502020104020203" pitchFamily="34" charset="0"/>
              </a:rPr>
              <a:t>What is the prevalence of uterine fibroids among black women of reproductive age in the UK?</a:t>
            </a:r>
          </a:p>
          <a:p>
            <a:pPr algn="just"/>
            <a:endParaRPr lang="en-US" sz="2400" dirty="0">
              <a:latin typeface="Gill Sans MT" panose="020B0502020104020203" pitchFamily="34" charset="0"/>
            </a:endParaRPr>
          </a:p>
          <a:p>
            <a:pPr marL="342900" indent="-342900" algn="just">
              <a:buFont typeface="Wingdings" panose="05000000000000000000" pitchFamily="2" charset="2"/>
              <a:buChar char="v"/>
            </a:pPr>
            <a:r>
              <a:rPr lang="en-US" sz="2400" dirty="0">
                <a:latin typeface="Gill Sans MT" panose="020B0502020104020203" pitchFamily="34" charset="0"/>
              </a:rPr>
              <a:t>What are the key risk factors associated with the development of uterine fibroids among black women of reproductive age in the UK?</a:t>
            </a:r>
          </a:p>
          <a:p>
            <a:pPr algn="just"/>
            <a:endParaRPr lang="en-US" sz="2400" dirty="0">
              <a:latin typeface="Gill Sans MT" panose="020B0502020104020203" pitchFamily="34" charset="0"/>
            </a:endParaRPr>
          </a:p>
          <a:p>
            <a:pPr marL="342900" indent="-342900" algn="just">
              <a:buFont typeface="Wingdings" panose="05000000000000000000" pitchFamily="2" charset="2"/>
              <a:buChar char="v"/>
            </a:pPr>
            <a:r>
              <a:rPr lang="en-US" sz="2400" dirty="0">
                <a:latin typeface="Gill Sans MT" panose="020B0502020104020203" pitchFamily="34" charset="0"/>
              </a:rPr>
              <a:t>What are the physical, psychological, social, and economic consequences of uterine fibroids among black  women of reproductive age in the UK?</a:t>
            </a:r>
          </a:p>
        </p:txBody>
      </p:sp>
      <p:sp>
        <p:nvSpPr>
          <p:cNvPr id="4" name="Slide Number Placeholder 3"/>
          <p:cNvSpPr>
            <a:spLocks noGrp="1"/>
          </p:cNvSpPr>
          <p:nvPr>
            <p:ph type="sldNum" sz="quarter" idx="12"/>
          </p:nvPr>
        </p:nvSpPr>
        <p:spPr/>
        <p:txBody>
          <a:bodyPr/>
          <a:lstStyle/>
          <a:p>
            <a:fld id="{B93C137E-BE0D-4C32-968C-BDE38EB423E8}" type="slidenum">
              <a:rPr lang="en-US" smtClean="0"/>
              <a:t>6</a:t>
            </a:fld>
            <a:endParaRPr lang="en-US"/>
          </a:p>
        </p:txBody>
      </p:sp>
    </p:spTree>
    <p:extLst>
      <p:ext uri="{BB962C8B-B14F-4D97-AF65-F5344CB8AC3E}">
        <p14:creationId xmlns:p14="http://schemas.microsoft.com/office/powerpoint/2010/main" val="2746865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234049" y="1065432"/>
            <a:ext cx="8704385" cy="3477875"/>
          </a:xfrm>
          <a:prstGeom prst="rect">
            <a:avLst/>
          </a:prstGeom>
          <a:noFill/>
        </p:spPr>
        <p:txBody>
          <a:bodyPr wrap="square" rtlCol="0">
            <a:spAutoFit/>
          </a:bodyPr>
          <a:lstStyle/>
          <a:p>
            <a:pPr algn="ctr"/>
            <a:r>
              <a:rPr lang="en-US" sz="2000" b="1" dirty="0">
                <a:latin typeface="Gill Sans MT" panose="020B0502020104020203" pitchFamily="34" charset="0"/>
              </a:rPr>
              <a:t>RESEARCH IMPACT</a:t>
            </a:r>
          </a:p>
          <a:p>
            <a:pPr algn="ctr"/>
            <a:endParaRPr lang="en-US" sz="2000" dirty="0">
              <a:latin typeface="Gill Sans MT" panose="020B0502020104020203" pitchFamily="34" charset="0"/>
            </a:endParaRPr>
          </a:p>
          <a:p>
            <a:pPr algn="ctr"/>
            <a:endParaRPr lang="en-US" sz="2000" dirty="0">
              <a:latin typeface="Gill Sans MT" panose="020B0502020104020203" pitchFamily="34" charset="0"/>
            </a:endParaRPr>
          </a:p>
          <a:p>
            <a:pPr algn="just"/>
            <a:r>
              <a:rPr lang="en-US" sz="2000" dirty="0">
                <a:latin typeface="Gill Sans MT" panose="020B0502020104020203" pitchFamily="34" charset="0"/>
              </a:rPr>
              <a:t>An investigation of the prevalence and associated factors of uterine fibroids among Black women in the UK will provide insights into reproductive health inequalities that exist between ethnic groups.</a:t>
            </a:r>
          </a:p>
          <a:p>
            <a:pPr algn="just"/>
            <a:endParaRPr lang="en-US" sz="2000" dirty="0">
              <a:latin typeface="Gill Sans MT" panose="020B0502020104020203" pitchFamily="34" charset="0"/>
            </a:endParaRPr>
          </a:p>
          <a:p>
            <a:pPr algn="just"/>
            <a:r>
              <a:rPr lang="en-US" sz="2000" dirty="0">
                <a:latin typeface="Gill Sans MT" panose="020B0502020104020203" pitchFamily="34" charset="0"/>
              </a:rPr>
              <a:t>The findings from the proposed study will shape the development of culturally sensitive interventions and potentially influence NHS resources allocation by promoting equitable access to care.</a:t>
            </a:r>
          </a:p>
          <a:p>
            <a:pPr algn="ctr"/>
            <a:endParaRPr lang="en-US" sz="2000" dirty="0">
              <a:latin typeface="Gill Sans MT" panose="020B0502020104020203" pitchFamily="34" charset="0"/>
            </a:endParaRPr>
          </a:p>
        </p:txBody>
      </p:sp>
      <p:sp>
        <p:nvSpPr>
          <p:cNvPr id="3" name="Slide Number Placeholder 2"/>
          <p:cNvSpPr>
            <a:spLocks noGrp="1"/>
          </p:cNvSpPr>
          <p:nvPr>
            <p:ph type="sldNum" sz="quarter" idx="12"/>
          </p:nvPr>
        </p:nvSpPr>
        <p:spPr/>
        <p:txBody>
          <a:bodyPr/>
          <a:lstStyle/>
          <a:p>
            <a:fld id="{B93C137E-BE0D-4C32-968C-BDE38EB423E8}" type="slidenum">
              <a:rPr lang="en-US" smtClean="0"/>
              <a:t>7</a:t>
            </a:fld>
            <a:endParaRPr lang="en-US"/>
          </a:p>
        </p:txBody>
      </p:sp>
    </p:spTree>
    <p:extLst>
      <p:ext uri="{BB962C8B-B14F-4D97-AF65-F5344CB8AC3E}">
        <p14:creationId xmlns:p14="http://schemas.microsoft.com/office/powerpoint/2010/main" val="1895743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239590" y="174380"/>
            <a:ext cx="11744325" cy="6524863"/>
          </a:xfrm>
          <a:prstGeom prst="rect">
            <a:avLst/>
          </a:prstGeom>
          <a:noFill/>
        </p:spPr>
        <p:txBody>
          <a:bodyPr wrap="square" rtlCol="0">
            <a:spAutoFit/>
          </a:bodyPr>
          <a:lstStyle/>
          <a:p>
            <a:pPr algn="just"/>
            <a:r>
              <a:rPr lang="en-US" b="1" dirty="0">
                <a:latin typeface="Gill Sans MT" panose="020B0502020104020203" pitchFamily="34" charset="0"/>
              </a:rPr>
              <a:t>REFERENCES</a:t>
            </a:r>
          </a:p>
          <a:p>
            <a:pPr algn="just"/>
            <a:r>
              <a:rPr lang="en-US" sz="1600" dirty="0">
                <a:latin typeface="Gill Sans MT" panose="020B0502020104020203" pitchFamily="34" charset="0"/>
              </a:rPr>
              <a:t>Bruce, F., </a:t>
            </a:r>
            <a:r>
              <a:rPr lang="en-US" sz="1600" dirty="0" err="1">
                <a:latin typeface="Gill Sans MT" panose="020B0502020104020203" pitchFamily="34" charset="0"/>
              </a:rPr>
              <a:t>Kwansa</a:t>
            </a:r>
            <a:r>
              <a:rPr lang="en-US" sz="1600" dirty="0">
                <a:latin typeface="Gill Sans MT" panose="020B0502020104020203" pitchFamily="34" charset="0"/>
              </a:rPr>
              <a:t>, A.L., </a:t>
            </a:r>
            <a:r>
              <a:rPr lang="en-US" sz="1600" dirty="0" err="1">
                <a:latin typeface="Gill Sans MT" panose="020B0502020104020203" pitchFamily="34" charset="0"/>
              </a:rPr>
              <a:t>Anumba</a:t>
            </a:r>
            <a:r>
              <a:rPr lang="en-US" sz="1600" dirty="0">
                <a:latin typeface="Gill Sans MT" panose="020B0502020104020203" pitchFamily="34" charset="0"/>
              </a:rPr>
              <a:t>, D., Walters, P., </a:t>
            </a:r>
            <a:r>
              <a:rPr lang="en-US" sz="1600" dirty="0" err="1">
                <a:latin typeface="Gill Sans MT" panose="020B0502020104020203" pitchFamily="34" charset="0"/>
              </a:rPr>
              <a:t>Ejim</a:t>
            </a:r>
            <a:r>
              <a:rPr lang="en-US" sz="1600" dirty="0">
                <a:latin typeface="Gill Sans MT" panose="020B0502020104020203" pitchFamily="34" charset="0"/>
              </a:rPr>
              <a:t>, M., </a:t>
            </a:r>
            <a:r>
              <a:rPr lang="en-US" sz="1600" dirty="0" err="1">
                <a:latin typeface="Gill Sans MT" panose="020B0502020104020203" pitchFamily="34" charset="0"/>
              </a:rPr>
              <a:t>Adjei</a:t>
            </a:r>
            <a:r>
              <a:rPr lang="en-US" sz="1600" dirty="0">
                <a:latin typeface="Gill Sans MT" panose="020B0502020104020203" pitchFamily="34" charset="0"/>
              </a:rPr>
              <a:t>-Mensah, L. and </a:t>
            </a:r>
            <a:r>
              <a:rPr lang="en-US" sz="1600" dirty="0" err="1">
                <a:latin typeface="Gill Sans MT" panose="020B0502020104020203" pitchFamily="34" charset="0"/>
              </a:rPr>
              <a:t>Banke</a:t>
            </a:r>
            <a:r>
              <a:rPr lang="en-US" sz="1600" dirty="0">
                <a:latin typeface="Gill Sans MT" panose="020B0502020104020203" pitchFamily="34" charset="0"/>
              </a:rPr>
              <a:t>-Thomas, A., 2025. Uterine Fibroids Among Caribbean and African Women in the UK: A Scoping Review.</a:t>
            </a:r>
          </a:p>
          <a:p>
            <a:pPr algn="just"/>
            <a:endParaRPr lang="en-US" sz="1600" dirty="0">
              <a:latin typeface="Gill Sans MT" panose="020B0502020104020203" pitchFamily="34" charset="0"/>
            </a:endParaRPr>
          </a:p>
          <a:p>
            <a:pPr algn="just"/>
            <a:r>
              <a:rPr lang="en-US" sz="1600" dirty="0" err="1">
                <a:latin typeface="Gill Sans MT" panose="020B0502020104020203" pitchFamily="34" charset="0"/>
              </a:rPr>
              <a:t>Bulun</a:t>
            </a:r>
            <a:r>
              <a:rPr lang="en-US" sz="1600" dirty="0">
                <a:latin typeface="Gill Sans MT" panose="020B0502020104020203" pitchFamily="34" charset="0"/>
              </a:rPr>
              <a:t>, S.E., Yin, P., Wei, J., </a:t>
            </a:r>
            <a:r>
              <a:rPr lang="en-US" sz="1600" dirty="0" err="1">
                <a:latin typeface="Gill Sans MT" panose="020B0502020104020203" pitchFamily="34" charset="0"/>
              </a:rPr>
              <a:t>Zuberi</a:t>
            </a:r>
            <a:r>
              <a:rPr lang="en-US" sz="1600" dirty="0">
                <a:latin typeface="Gill Sans MT" panose="020B0502020104020203" pitchFamily="34" charset="0"/>
              </a:rPr>
              <a:t>, A., </a:t>
            </a:r>
            <a:r>
              <a:rPr lang="en-US" sz="1600" dirty="0" err="1">
                <a:latin typeface="Gill Sans MT" panose="020B0502020104020203" pitchFamily="34" charset="0"/>
              </a:rPr>
              <a:t>Iizuka</a:t>
            </a:r>
            <a:r>
              <a:rPr lang="en-US" sz="1600" dirty="0">
                <a:latin typeface="Gill Sans MT" panose="020B0502020104020203" pitchFamily="34" charset="0"/>
              </a:rPr>
              <a:t>, T., Suzuki, T., Saini, P., Goad, J., Parker, J.B., </a:t>
            </a:r>
            <a:r>
              <a:rPr lang="en-US" sz="1600" dirty="0" err="1">
                <a:latin typeface="Gill Sans MT" panose="020B0502020104020203" pitchFamily="34" charset="0"/>
              </a:rPr>
              <a:t>Adli</a:t>
            </a:r>
            <a:r>
              <a:rPr lang="en-US" sz="1600" dirty="0">
                <a:latin typeface="Gill Sans MT" panose="020B0502020104020203" pitchFamily="34" charset="0"/>
              </a:rPr>
              <a:t>, M. and Boyer, T., 2025. Uterine fibroids. Physiological reviews, 105(4), pp.1947-1988.</a:t>
            </a:r>
          </a:p>
          <a:p>
            <a:pPr algn="just"/>
            <a:endParaRPr lang="en-US" sz="1600" dirty="0">
              <a:latin typeface="Gill Sans MT" panose="020B0502020104020203" pitchFamily="34" charset="0"/>
            </a:endParaRPr>
          </a:p>
          <a:p>
            <a:pPr algn="just"/>
            <a:r>
              <a:rPr lang="en-US" sz="1600" dirty="0">
                <a:latin typeface="Gill Sans MT" panose="020B0502020104020203" pitchFamily="34" charset="0"/>
              </a:rPr>
              <a:t>Caribbean and African Health Network. 2025. Uterine Fibroids in Black Caribbean and African Women. Available at: </a:t>
            </a:r>
            <a:r>
              <a:rPr lang="en-US" sz="1600" u="sng" dirty="0">
                <a:latin typeface="Gill Sans MT" panose="020B0502020104020203" pitchFamily="34" charset="0"/>
                <a:hlinkClick r:id="rId2"/>
              </a:rPr>
              <a:t>cahn.org.uk/</a:t>
            </a:r>
            <a:r>
              <a:rPr lang="en-US" sz="1600" u="sng" dirty="0" err="1">
                <a:latin typeface="Gill Sans MT" panose="020B0502020104020203" pitchFamily="34" charset="0"/>
                <a:hlinkClick r:id="rId2"/>
              </a:rPr>
              <a:t>wp</a:t>
            </a:r>
            <a:r>
              <a:rPr lang="en-US" sz="1600" u="sng" dirty="0">
                <a:latin typeface="Gill Sans MT" panose="020B0502020104020203" pitchFamily="34" charset="0"/>
                <a:hlinkClick r:id="rId2"/>
              </a:rPr>
              <a:t>-content/uploads/2025/06/Fibroids-BookletFR-1.pdf</a:t>
            </a:r>
            <a:r>
              <a:rPr lang="en-US" sz="1600" u="sng" dirty="0">
                <a:latin typeface="Gill Sans MT" panose="020B0502020104020203" pitchFamily="34" charset="0"/>
              </a:rPr>
              <a:t> (Accessed October 9, 2025)</a:t>
            </a:r>
          </a:p>
          <a:p>
            <a:pPr algn="just"/>
            <a:endParaRPr lang="en-US" sz="1600" u="sng" dirty="0">
              <a:latin typeface="Gill Sans MT" panose="020B0502020104020203" pitchFamily="34" charset="0"/>
            </a:endParaRPr>
          </a:p>
          <a:p>
            <a:pPr algn="just"/>
            <a:r>
              <a:rPr lang="en-US" sz="1600" dirty="0" err="1">
                <a:latin typeface="Gill Sans MT" panose="020B0502020104020203" pitchFamily="34" charset="0"/>
              </a:rPr>
              <a:t>Charifson</a:t>
            </a:r>
            <a:r>
              <a:rPr lang="en-US" sz="1600" dirty="0">
                <a:latin typeface="Gill Sans MT" panose="020B0502020104020203" pitchFamily="34" charset="0"/>
              </a:rPr>
              <a:t>, M.A., Vieira, D., Shaw, J., Kehoe, S. and Quinn, G.P., 2022. Why are Black individuals disproportionately burdened with uterine fibroids and how are we examining this disparity? A systematic review. F&amp;S Reviews, 3(4), pp.256-279.</a:t>
            </a:r>
          </a:p>
          <a:p>
            <a:pPr algn="just"/>
            <a:endParaRPr lang="en-US" sz="1600" u="sng" dirty="0">
              <a:latin typeface="Gill Sans MT" panose="020B0502020104020203" pitchFamily="34" charset="0"/>
            </a:endParaRPr>
          </a:p>
          <a:p>
            <a:pPr algn="just"/>
            <a:r>
              <a:rPr lang="en-US" sz="1600" dirty="0" err="1">
                <a:latin typeface="Gill Sans MT" panose="020B0502020104020203" pitchFamily="34" charset="0"/>
              </a:rPr>
              <a:t>Downes</a:t>
            </a:r>
            <a:r>
              <a:rPr lang="en-US" sz="1600" dirty="0">
                <a:latin typeface="Gill Sans MT" panose="020B0502020104020203" pitchFamily="34" charset="0"/>
              </a:rPr>
              <a:t>, E., </a:t>
            </a:r>
            <a:r>
              <a:rPr lang="en-US" sz="1600" dirty="0" err="1">
                <a:latin typeface="Gill Sans MT" panose="020B0502020104020203" pitchFamily="34" charset="0"/>
              </a:rPr>
              <a:t>Sikirica</a:t>
            </a:r>
            <a:r>
              <a:rPr lang="en-US" sz="1600" dirty="0">
                <a:latin typeface="Gill Sans MT" panose="020B0502020104020203" pitchFamily="34" charset="0"/>
              </a:rPr>
              <a:t>, V., </a:t>
            </a:r>
            <a:r>
              <a:rPr lang="en-US" sz="1600" dirty="0" err="1">
                <a:latin typeface="Gill Sans MT" panose="020B0502020104020203" pitchFamily="34" charset="0"/>
              </a:rPr>
              <a:t>Gilabert-Estelles</a:t>
            </a:r>
            <a:r>
              <a:rPr lang="en-US" sz="1600" dirty="0">
                <a:latin typeface="Gill Sans MT" panose="020B0502020104020203" pitchFamily="34" charset="0"/>
              </a:rPr>
              <a:t>, J., </a:t>
            </a:r>
            <a:r>
              <a:rPr lang="en-US" sz="1600" dirty="0" err="1">
                <a:latin typeface="Gill Sans MT" panose="020B0502020104020203" pitchFamily="34" charset="0"/>
              </a:rPr>
              <a:t>Bolge</a:t>
            </a:r>
            <a:r>
              <a:rPr lang="en-US" sz="1600" dirty="0">
                <a:latin typeface="Gill Sans MT" panose="020B0502020104020203" pitchFamily="34" charset="0"/>
              </a:rPr>
              <a:t>, S.C., Dodd, S.L., </a:t>
            </a:r>
            <a:r>
              <a:rPr lang="en-US" sz="1600" dirty="0" err="1">
                <a:latin typeface="Gill Sans MT" panose="020B0502020104020203" pitchFamily="34" charset="0"/>
              </a:rPr>
              <a:t>Maroulis</a:t>
            </a:r>
            <a:r>
              <a:rPr lang="en-US" sz="1600" dirty="0">
                <a:latin typeface="Gill Sans MT" panose="020B0502020104020203" pitchFamily="34" charset="0"/>
              </a:rPr>
              <a:t>, C. and Subramanian, D., 2010. The burden of uterine fibroids in five European countries. </a:t>
            </a:r>
            <a:r>
              <a:rPr lang="en-US" sz="1600" i="1" dirty="0">
                <a:latin typeface="Gill Sans MT" panose="020B0502020104020203" pitchFamily="34" charset="0"/>
              </a:rPr>
              <a:t>European Journal of Obstetrics &amp; Gynecology and Reproductive Biology</a:t>
            </a:r>
            <a:r>
              <a:rPr lang="en-US" sz="1600" dirty="0">
                <a:latin typeface="Gill Sans MT" panose="020B0502020104020203" pitchFamily="34" charset="0"/>
              </a:rPr>
              <a:t>, </a:t>
            </a:r>
            <a:r>
              <a:rPr lang="en-US" sz="1600" i="1" dirty="0">
                <a:latin typeface="Gill Sans MT" panose="020B0502020104020203" pitchFamily="34" charset="0"/>
              </a:rPr>
              <a:t>152</a:t>
            </a:r>
            <a:r>
              <a:rPr lang="en-US" sz="1600" dirty="0">
                <a:latin typeface="Gill Sans MT" panose="020B0502020104020203" pitchFamily="34" charset="0"/>
              </a:rPr>
              <a:t>(1), pp.96-102.</a:t>
            </a:r>
          </a:p>
          <a:p>
            <a:pPr algn="just"/>
            <a:endParaRPr lang="en-US" sz="1600" u="sng" dirty="0">
              <a:latin typeface="Gill Sans MT" panose="020B0502020104020203" pitchFamily="34" charset="0"/>
            </a:endParaRPr>
          </a:p>
          <a:p>
            <a:pPr algn="just"/>
            <a:r>
              <a:rPr lang="en-US" sz="1600" dirty="0">
                <a:latin typeface="Gill Sans MT" panose="020B0502020104020203" pitchFamily="34" charset="0"/>
              </a:rPr>
              <a:t>Giuliani, E., As‐</a:t>
            </a:r>
            <a:r>
              <a:rPr lang="en-US" sz="1600" dirty="0" err="1">
                <a:latin typeface="Gill Sans MT" panose="020B0502020104020203" pitchFamily="34" charset="0"/>
              </a:rPr>
              <a:t>Sanie</a:t>
            </a:r>
            <a:r>
              <a:rPr lang="en-US" sz="1600" dirty="0">
                <a:latin typeface="Gill Sans MT" panose="020B0502020104020203" pitchFamily="34" charset="0"/>
              </a:rPr>
              <a:t>, S. and Marsh, E.E., 2020. Epidemiology and management of uterine fibroids. International Journal of Gynecology &amp; Obstetrics, 149(1), pp.3-9.</a:t>
            </a:r>
          </a:p>
          <a:p>
            <a:pPr algn="just"/>
            <a:endParaRPr lang="en-US" sz="1600" dirty="0">
              <a:latin typeface="Gill Sans MT" panose="020B0502020104020203" pitchFamily="34" charset="0"/>
            </a:endParaRPr>
          </a:p>
          <a:p>
            <a:pPr algn="just"/>
            <a:r>
              <a:rPr lang="en-US" sz="1600" dirty="0">
                <a:latin typeface="Gill Sans MT" panose="020B0502020104020203" pitchFamily="34" charset="0"/>
              </a:rPr>
              <a:t>Jefferies, K., Bland, L., </a:t>
            </a:r>
            <a:r>
              <a:rPr lang="en-US" sz="1600" dirty="0" err="1">
                <a:latin typeface="Gill Sans MT" panose="020B0502020104020203" pitchFamily="34" charset="0"/>
              </a:rPr>
              <a:t>Oladimeji</a:t>
            </a:r>
            <a:r>
              <a:rPr lang="en-US" sz="1600" dirty="0">
                <a:latin typeface="Gill Sans MT" panose="020B0502020104020203" pitchFamily="34" charset="0"/>
              </a:rPr>
              <a:t>, B., </a:t>
            </a:r>
            <a:r>
              <a:rPr lang="en-US" sz="1600" dirty="0" err="1">
                <a:latin typeface="Gill Sans MT" panose="020B0502020104020203" pitchFamily="34" charset="0"/>
              </a:rPr>
              <a:t>Rothfus</a:t>
            </a:r>
            <a:r>
              <a:rPr lang="en-US" sz="1600" dirty="0">
                <a:latin typeface="Gill Sans MT" panose="020B0502020104020203" pitchFamily="34" charset="0"/>
              </a:rPr>
              <a:t>, M., </a:t>
            </a:r>
            <a:r>
              <a:rPr lang="en-US" sz="1600" dirty="0" err="1">
                <a:latin typeface="Gill Sans MT" panose="020B0502020104020203" pitchFamily="34" charset="0"/>
              </a:rPr>
              <a:t>Etowa</a:t>
            </a:r>
            <a:r>
              <a:rPr lang="en-US" sz="1600" dirty="0">
                <a:latin typeface="Gill Sans MT" panose="020B0502020104020203" pitchFamily="34" charset="0"/>
              </a:rPr>
              <a:t>, J., Alleyne, A., Salami, B., Austin, S., Aston, M. and </a:t>
            </a:r>
            <a:r>
              <a:rPr lang="en-US" sz="1600" dirty="0" err="1">
                <a:latin typeface="Gill Sans MT" panose="020B0502020104020203" pitchFamily="34" charset="0"/>
              </a:rPr>
              <a:t>Stirling</a:t>
            </a:r>
            <a:r>
              <a:rPr lang="en-US" sz="1600" dirty="0">
                <a:latin typeface="Gill Sans MT" panose="020B0502020104020203" pitchFamily="34" charset="0"/>
              </a:rPr>
              <a:t>-Cameron, E., 2024. Uterine fibroids and Black people of African descent globally: a scoping review protocol. </a:t>
            </a:r>
            <a:r>
              <a:rPr lang="en-US" sz="1600" i="1" dirty="0">
                <a:latin typeface="Gill Sans MT" panose="020B0502020104020203" pitchFamily="34" charset="0"/>
              </a:rPr>
              <a:t>BMJ open</a:t>
            </a:r>
            <a:r>
              <a:rPr lang="en-US" sz="1600" dirty="0">
                <a:latin typeface="Gill Sans MT" panose="020B0502020104020203" pitchFamily="34" charset="0"/>
              </a:rPr>
              <a:t>, </a:t>
            </a:r>
            <a:r>
              <a:rPr lang="en-US" sz="1600" i="1" dirty="0">
                <a:latin typeface="Gill Sans MT" panose="020B0502020104020203" pitchFamily="34" charset="0"/>
              </a:rPr>
              <a:t>14</a:t>
            </a:r>
            <a:r>
              <a:rPr lang="en-US" sz="1600" dirty="0">
                <a:latin typeface="Gill Sans MT" panose="020B0502020104020203" pitchFamily="34" charset="0"/>
              </a:rPr>
              <a:t>(8), p.e085622.</a:t>
            </a:r>
          </a:p>
          <a:p>
            <a:pPr algn="just"/>
            <a:endParaRPr lang="en-US" sz="1600" dirty="0">
              <a:latin typeface="Gill Sans MT" panose="020B0502020104020203" pitchFamily="34" charset="0"/>
            </a:endParaRPr>
          </a:p>
          <a:p>
            <a:pPr algn="just"/>
            <a:r>
              <a:rPr lang="en-US" sz="1600" dirty="0">
                <a:latin typeface="Gill Sans MT" panose="020B0502020104020203" pitchFamily="34" charset="0"/>
              </a:rPr>
              <a:t>Li, B., Wang, F., Chen, L. and Tong, H., 2023. Global epidemiological characteristics of uterine fibroids. </a:t>
            </a:r>
            <a:r>
              <a:rPr lang="en-US" sz="1600" i="1" dirty="0">
                <a:latin typeface="Gill Sans MT" panose="020B0502020104020203" pitchFamily="34" charset="0"/>
              </a:rPr>
              <a:t>Archives of Medical Science: AMS</a:t>
            </a:r>
            <a:r>
              <a:rPr lang="en-US" sz="1600" dirty="0">
                <a:latin typeface="Gill Sans MT" panose="020B0502020104020203" pitchFamily="34" charset="0"/>
              </a:rPr>
              <a:t>, </a:t>
            </a:r>
            <a:r>
              <a:rPr lang="en-US" sz="1600" i="1" dirty="0">
                <a:latin typeface="Gill Sans MT" panose="020B0502020104020203" pitchFamily="34" charset="0"/>
              </a:rPr>
              <a:t>19</a:t>
            </a:r>
            <a:r>
              <a:rPr lang="en-US" sz="1600" dirty="0">
                <a:latin typeface="Gill Sans MT" panose="020B0502020104020203" pitchFamily="34" charset="0"/>
              </a:rPr>
              <a:t>(6), p.1802.</a:t>
            </a:r>
          </a:p>
          <a:p>
            <a:pPr algn="just"/>
            <a:endParaRPr lang="en-US" sz="1600" dirty="0">
              <a:latin typeface="Gill Sans MT" panose="020B0502020104020203" pitchFamily="34" charset="0"/>
            </a:endParaRPr>
          </a:p>
          <a:p>
            <a:pPr algn="just"/>
            <a:endParaRPr lang="en-US" sz="1400" b="1" dirty="0">
              <a:latin typeface="Gill Sans MT" panose="020B0502020104020203" pitchFamily="34" charset="0"/>
            </a:endParaRPr>
          </a:p>
        </p:txBody>
      </p:sp>
      <p:sp>
        <p:nvSpPr>
          <p:cNvPr id="3" name="Slide Number Placeholder 2"/>
          <p:cNvSpPr>
            <a:spLocks noGrp="1"/>
          </p:cNvSpPr>
          <p:nvPr>
            <p:ph type="sldNum" sz="quarter" idx="12"/>
          </p:nvPr>
        </p:nvSpPr>
        <p:spPr/>
        <p:txBody>
          <a:bodyPr/>
          <a:lstStyle/>
          <a:p>
            <a:fld id="{B93C137E-BE0D-4C32-968C-BDE38EB423E8}" type="slidenum">
              <a:rPr lang="en-US" smtClean="0"/>
              <a:t>8</a:t>
            </a:fld>
            <a:endParaRPr lang="en-US"/>
          </a:p>
        </p:txBody>
      </p:sp>
    </p:spTree>
    <p:extLst>
      <p:ext uri="{BB962C8B-B14F-4D97-AF65-F5344CB8AC3E}">
        <p14:creationId xmlns:p14="http://schemas.microsoft.com/office/powerpoint/2010/main" val="912475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239590" y="174380"/>
            <a:ext cx="11744325" cy="5601533"/>
          </a:xfrm>
          <a:prstGeom prst="rect">
            <a:avLst/>
          </a:prstGeom>
          <a:noFill/>
        </p:spPr>
        <p:txBody>
          <a:bodyPr wrap="square" rtlCol="0">
            <a:spAutoFit/>
          </a:bodyPr>
          <a:lstStyle/>
          <a:p>
            <a:pPr algn="just"/>
            <a:r>
              <a:rPr lang="en-US" b="1" dirty="0">
                <a:latin typeface="Gill Sans MT" panose="020B0502020104020203" pitchFamily="34" charset="0"/>
              </a:rPr>
              <a:t>REFERENCES</a:t>
            </a:r>
          </a:p>
          <a:p>
            <a:pPr algn="just"/>
            <a:endParaRPr lang="en-US" sz="1100" dirty="0"/>
          </a:p>
          <a:p>
            <a:pPr algn="just"/>
            <a:r>
              <a:rPr lang="en-US" sz="1600" dirty="0" err="1">
                <a:latin typeface="Gill Sans MT" panose="020B0502020104020203" pitchFamily="34" charset="0"/>
              </a:rPr>
              <a:t>Lumsden</a:t>
            </a:r>
            <a:r>
              <a:rPr lang="en-US" sz="1600" dirty="0">
                <a:latin typeface="Gill Sans MT" panose="020B0502020104020203" pitchFamily="34" charset="0"/>
              </a:rPr>
              <a:t>, M.A., </a:t>
            </a:r>
            <a:r>
              <a:rPr lang="en-US" sz="1600" dirty="0" err="1">
                <a:latin typeface="Gill Sans MT" panose="020B0502020104020203" pitchFamily="34" charset="0"/>
              </a:rPr>
              <a:t>Hamoodi</a:t>
            </a:r>
            <a:r>
              <a:rPr lang="en-US" sz="1600" dirty="0">
                <a:latin typeface="Gill Sans MT" panose="020B0502020104020203" pitchFamily="34" charset="0"/>
              </a:rPr>
              <a:t>, I., Gupta, J. and Hickey, M., 2015. Fibroids: diagnosis and management. </a:t>
            </a:r>
            <a:r>
              <a:rPr lang="en-US" sz="1600" dirty="0" err="1">
                <a:latin typeface="Gill Sans MT" panose="020B0502020104020203" pitchFamily="34" charset="0"/>
              </a:rPr>
              <a:t>Bmj</a:t>
            </a:r>
            <a:r>
              <a:rPr lang="en-US" sz="1600" dirty="0">
                <a:latin typeface="Gill Sans MT" panose="020B0502020104020203" pitchFamily="34" charset="0"/>
              </a:rPr>
              <a:t>, 351.</a:t>
            </a:r>
          </a:p>
          <a:p>
            <a:pPr algn="just"/>
            <a:endParaRPr lang="en-US" sz="1600" dirty="0">
              <a:latin typeface="Gill Sans MT" panose="020B0502020104020203" pitchFamily="34" charset="0"/>
            </a:endParaRPr>
          </a:p>
          <a:p>
            <a:pPr algn="just"/>
            <a:r>
              <a:rPr lang="en-US" sz="1600" dirty="0" err="1">
                <a:latin typeface="Gill Sans MT" panose="020B0502020104020203" pitchFamily="34" charset="0"/>
              </a:rPr>
              <a:t>Millien</a:t>
            </a:r>
            <a:r>
              <a:rPr lang="en-US" sz="1600" dirty="0">
                <a:latin typeface="Gill Sans MT" panose="020B0502020104020203" pitchFamily="34" charset="0"/>
              </a:rPr>
              <a:t>, C., </a:t>
            </a:r>
            <a:r>
              <a:rPr lang="en-US" sz="1600" dirty="0" err="1">
                <a:latin typeface="Gill Sans MT" panose="020B0502020104020203" pitchFamily="34" charset="0"/>
              </a:rPr>
              <a:t>Manzi</a:t>
            </a:r>
            <a:r>
              <a:rPr lang="en-US" sz="1600" dirty="0">
                <a:latin typeface="Gill Sans MT" panose="020B0502020104020203" pitchFamily="34" charset="0"/>
              </a:rPr>
              <a:t>, A., Katz, A.M., Gilbert, H., Smith </a:t>
            </a:r>
            <a:r>
              <a:rPr lang="en-US" sz="1600" dirty="0" err="1">
                <a:latin typeface="Gill Sans MT" panose="020B0502020104020203" pitchFamily="34" charset="0"/>
              </a:rPr>
              <a:t>Fawzi</a:t>
            </a:r>
            <a:r>
              <a:rPr lang="en-US" sz="1600" dirty="0">
                <a:latin typeface="Gill Sans MT" panose="020B0502020104020203" pitchFamily="34" charset="0"/>
              </a:rPr>
              <a:t>, M.C., Farmer, P.E. and Mukherjee, J., 2021. Assessing burden, risk factors, and perceived impact of uterine fibroids on women’s lives in rural Haiti: implications for advancing a health equity agenda, a mixed methods study. International journal for equity in health, 20(1), p.1.</a:t>
            </a:r>
          </a:p>
          <a:p>
            <a:pPr algn="just"/>
            <a:endParaRPr lang="en-US" sz="1600" dirty="0">
              <a:latin typeface="Gill Sans MT" panose="020B0502020104020203" pitchFamily="34" charset="0"/>
            </a:endParaRPr>
          </a:p>
          <a:p>
            <a:pPr algn="just"/>
            <a:r>
              <a:rPr lang="en-US" sz="1600" dirty="0">
                <a:latin typeface="Gill Sans MT" panose="020B0502020104020203" pitchFamily="34" charset="0"/>
              </a:rPr>
              <a:t>Ruddock, F., </a:t>
            </a:r>
            <a:r>
              <a:rPr lang="en-US" sz="1600" dirty="0" err="1">
                <a:latin typeface="Gill Sans MT" panose="020B0502020104020203" pitchFamily="34" charset="0"/>
              </a:rPr>
              <a:t>Anumba</a:t>
            </a:r>
            <a:r>
              <a:rPr lang="en-US" sz="1600" dirty="0">
                <a:latin typeface="Gill Sans MT" panose="020B0502020104020203" pitchFamily="34" charset="0"/>
              </a:rPr>
              <a:t>, D., </a:t>
            </a:r>
            <a:r>
              <a:rPr lang="en-US" sz="1600" dirty="0" err="1">
                <a:latin typeface="Gill Sans MT" panose="020B0502020104020203" pitchFamily="34" charset="0"/>
              </a:rPr>
              <a:t>Kwansa</a:t>
            </a:r>
            <a:r>
              <a:rPr lang="en-US" sz="1600" dirty="0">
                <a:latin typeface="Gill Sans MT" panose="020B0502020104020203" pitchFamily="34" charset="0"/>
              </a:rPr>
              <a:t>, A.L., Walters, P., </a:t>
            </a:r>
            <a:r>
              <a:rPr lang="en-US" sz="1600" dirty="0" err="1">
                <a:latin typeface="Gill Sans MT" panose="020B0502020104020203" pitchFamily="34" charset="0"/>
              </a:rPr>
              <a:t>Ejim</a:t>
            </a:r>
            <a:r>
              <a:rPr lang="en-US" sz="1600" dirty="0">
                <a:latin typeface="Gill Sans MT" panose="020B0502020104020203" pitchFamily="34" charset="0"/>
              </a:rPr>
              <a:t>, M. and </a:t>
            </a:r>
            <a:r>
              <a:rPr lang="en-US" sz="1600" dirty="0" err="1">
                <a:latin typeface="Gill Sans MT" panose="020B0502020104020203" pitchFamily="34" charset="0"/>
              </a:rPr>
              <a:t>Adjei</a:t>
            </a:r>
            <a:r>
              <a:rPr lang="en-US" sz="1600" dirty="0">
                <a:latin typeface="Gill Sans MT" panose="020B0502020104020203" pitchFamily="34" charset="0"/>
              </a:rPr>
              <a:t>-Mensah, L., 2025. Uterine Fibroids Among Caribbean and African Women in the UK: A Rapid Scoping Review. </a:t>
            </a:r>
            <a:r>
              <a:rPr lang="en-US" sz="1600" i="1" dirty="0" err="1">
                <a:latin typeface="Gill Sans MT" panose="020B0502020104020203" pitchFamily="34" charset="0"/>
              </a:rPr>
              <a:t>medRxiv</a:t>
            </a:r>
            <a:r>
              <a:rPr lang="en-US" sz="1600" dirty="0">
                <a:latin typeface="Gill Sans MT" panose="020B0502020104020203" pitchFamily="34" charset="0"/>
              </a:rPr>
              <a:t>, pp.2025-04.</a:t>
            </a:r>
          </a:p>
          <a:p>
            <a:pPr algn="just"/>
            <a:endParaRPr lang="en-US" sz="1600" dirty="0">
              <a:latin typeface="Gill Sans MT" panose="020B0502020104020203" pitchFamily="34" charset="0"/>
            </a:endParaRPr>
          </a:p>
          <a:p>
            <a:pPr algn="just"/>
            <a:r>
              <a:rPr lang="en-US" sz="1600" dirty="0" err="1">
                <a:latin typeface="Gill Sans MT" panose="020B0502020104020203" pitchFamily="34" charset="0"/>
              </a:rPr>
              <a:t>Sabry</a:t>
            </a:r>
            <a:r>
              <a:rPr lang="en-US" sz="1600" dirty="0">
                <a:latin typeface="Gill Sans MT" panose="020B0502020104020203" pitchFamily="34" charset="0"/>
              </a:rPr>
              <a:t>, M. and Al-Hendy, A., 2012. Medical treatment of uterine leiomyoma. Reproductive sciences, 19(4), pp.339-353.</a:t>
            </a:r>
          </a:p>
          <a:p>
            <a:pPr algn="just"/>
            <a:endParaRPr lang="en-US" sz="1600" dirty="0">
              <a:latin typeface="Gill Sans MT" panose="020B0502020104020203" pitchFamily="34" charset="0"/>
            </a:endParaRPr>
          </a:p>
          <a:p>
            <a:pPr algn="just"/>
            <a:r>
              <a:rPr lang="en-US" sz="1600" dirty="0" err="1">
                <a:latin typeface="Gill Sans MT" panose="020B0502020104020203" pitchFamily="34" charset="0"/>
              </a:rPr>
              <a:t>Sefah</a:t>
            </a:r>
            <a:r>
              <a:rPr lang="en-US" sz="1600" dirty="0">
                <a:latin typeface="Gill Sans MT" panose="020B0502020104020203" pitchFamily="34" charset="0"/>
              </a:rPr>
              <a:t>, N., Ndebele, S., Prince, L., </a:t>
            </a:r>
            <a:r>
              <a:rPr lang="en-US" sz="1600" dirty="0" err="1">
                <a:latin typeface="Gill Sans MT" panose="020B0502020104020203" pitchFamily="34" charset="0"/>
              </a:rPr>
              <a:t>Korasare</a:t>
            </a:r>
            <a:r>
              <a:rPr lang="en-US" sz="1600" dirty="0">
                <a:latin typeface="Gill Sans MT" panose="020B0502020104020203" pitchFamily="34" charset="0"/>
              </a:rPr>
              <a:t>, E., </a:t>
            </a:r>
            <a:r>
              <a:rPr lang="en-US" sz="1600" dirty="0" err="1">
                <a:latin typeface="Gill Sans MT" panose="020B0502020104020203" pitchFamily="34" charset="0"/>
              </a:rPr>
              <a:t>Agbleke</a:t>
            </a:r>
            <a:r>
              <a:rPr lang="en-US" sz="1600" dirty="0">
                <a:latin typeface="Gill Sans MT" panose="020B0502020104020203" pitchFamily="34" charset="0"/>
              </a:rPr>
              <a:t>, M., </a:t>
            </a:r>
            <a:r>
              <a:rPr lang="en-US" sz="1600" dirty="0" err="1">
                <a:latin typeface="Gill Sans MT" panose="020B0502020104020203" pitchFamily="34" charset="0"/>
              </a:rPr>
              <a:t>Nkansah</a:t>
            </a:r>
            <a:r>
              <a:rPr lang="en-US" sz="1600" dirty="0">
                <a:latin typeface="Gill Sans MT" panose="020B0502020104020203" pitchFamily="34" charset="0"/>
              </a:rPr>
              <a:t>, A., Thompson, H., Al-Hendy, A. and </a:t>
            </a:r>
            <a:r>
              <a:rPr lang="en-US" sz="1600" dirty="0" err="1">
                <a:latin typeface="Gill Sans MT" panose="020B0502020104020203" pitchFamily="34" charset="0"/>
              </a:rPr>
              <a:t>Agbleke</a:t>
            </a:r>
            <a:r>
              <a:rPr lang="en-US" sz="1600" dirty="0">
                <a:latin typeface="Gill Sans MT" panose="020B0502020104020203" pitchFamily="34" charset="0"/>
              </a:rPr>
              <a:t>, A.A., 2023. Uterine fibroids—Causes, impact, treatment, and lens to the African perspective. Frontiers in pharmacology, 13, p.1045783.</a:t>
            </a:r>
          </a:p>
          <a:p>
            <a:pPr algn="just"/>
            <a:endParaRPr lang="en-US" sz="1600" dirty="0">
              <a:latin typeface="Gill Sans MT" panose="020B0502020104020203" pitchFamily="34" charset="0"/>
            </a:endParaRPr>
          </a:p>
          <a:p>
            <a:pPr algn="just"/>
            <a:r>
              <a:rPr lang="en-US" sz="1600" dirty="0" err="1">
                <a:latin typeface="Gill Sans MT" panose="020B0502020104020203" pitchFamily="34" charset="0"/>
              </a:rPr>
              <a:t>Ulin</a:t>
            </a:r>
            <a:r>
              <a:rPr lang="en-US" sz="1600" dirty="0">
                <a:latin typeface="Gill Sans MT" panose="020B0502020104020203" pitchFamily="34" charset="0"/>
              </a:rPr>
              <a:t>, M., Ali, M., Chaudhry, Z.T., Al-Hendy, A. and Yang, Q., 2020. Uterine fibroids in menopause and perimenopause. Menopause, 27(2), pp.238-242.</a:t>
            </a:r>
          </a:p>
          <a:p>
            <a:pPr algn="just"/>
            <a:endParaRPr lang="en-US" sz="1600" dirty="0">
              <a:latin typeface="Gill Sans MT" panose="020B0502020104020203" pitchFamily="34" charset="0"/>
            </a:endParaRPr>
          </a:p>
          <a:p>
            <a:pPr algn="just"/>
            <a:r>
              <a:rPr lang="en-US" sz="1600" dirty="0">
                <a:latin typeface="Gill Sans MT" panose="020B0502020104020203" pitchFamily="34" charset="0"/>
              </a:rPr>
              <a:t>Wu, C., Zhou, L., Chen, R., Li, H., Li, J., </a:t>
            </a:r>
            <a:r>
              <a:rPr lang="en-US" sz="1600" dirty="0" err="1">
                <a:latin typeface="Gill Sans MT" panose="020B0502020104020203" pitchFamily="34" charset="0"/>
              </a:rPr>
              <a:t>Guo</a:t>
            </a:r>
            <a:r>
              <a:rPr lang="en-US" sz="1600" dirty="0">
                <a:latin typeface="Gill Sans MT" panose="020B0502020104020203" pitchFamily="34" charset="0"/>
              </a:rPr>
              <a:t>, F., Li, R., Zhou, H. and Huang, J., 2025. The epidemiology of uterine fibroids: global disease burden from 1990 to 2021 and future trend predictions. Frontiers in Reproductive Health, 7, p.1629834.</a:t>
            </a:r>
          </a:p>
          <a:p>
            <a:pPr algn="just"/>
            <a:endParaRPr lang="en-US" sz="1100" dirty="0"/>
          </a:p>
          <a:p>
            <a:pPr algn="just"/>
            <a:endParaRPr lang="en-US" sz="1400" b="1" dirty="0">
              <a:latin typeface="Gill Sans MT" panose="020B0502020104020203" pitchFamily="34" charset="0"/>
            </a:endParaRPr>
          </a:p>
        </p:txBody>
      </p:sp>
      <p:sp>
        <p:nvSpPr>
          <p:cNvPr id="3" name="Slide Number Placeholder 2"/>
          <p:cNvSpPr>
            <a:spLocks noGrp="1"/>
          </p:cNvSpPr>
          <p:nvPr>
            <p:ph type="sldNum" sz="quarter" idx="12"/>
          </p:nvPr>
        </p:nvSpPr>
        <p:spPr/>
        <p:txBody>
          <a:bodyPr/>
          <a:lstStyle/>
          <a:p>
            <a:fld id="{B93C137E-BE0D-4C32-968C-BDE38EB423E8}" type="slidenum">
              <a:rPr lang="en-US" smtClean="0"/>
              <a:t>9</a:t>
            </a:fld>
            <a:endParaRPr lang="en-US"/>
          </a:p>
        </p:txBody>
      </p:sp>
    </p:spTree>
    <p:extLst>
      <p:ext uri="{BB962C8B-B14F-4D97-AF65-F5344CB8AC3E}">
        <p14:creationId xmlns:p14="http://schemas.microsoft.com/office/powerpoint/2010/main" val="32371539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1466</Words>
  <Application>Microsoft Office PowerPoint</Application>
  <PresentationFormat>Widescreen</PresentationFormat>
  <Paragraphs>98</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Gill Sans MT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PC</dc:creator>
  <cp:lastModifiedBy>danielle fohe</cp:lastModifiedBy>
  <cp:revision>20</cp:revision>
  <dcterms:created xsi:type="dcterms:W3CDTF">2025-10-09T20:53:44Z</dcterms:created>
  <dcterms:modified xsi:type="dcterms:W3CDTF">2025-10-13T11:42:24Z</dcterms:modified>
</cp:coreProperties>
</file>