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6"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830"/>
    <p:restoredTop sz="94670"/>
  </p:normalViewPr>
  <p:slideViewPr>
    <p:cSldViewPr snapToGrid="0">
      <p:cViewPr varScale="1">
        <p:scale>
          <a:sx n="70" d="100"/>
          <a:sy n="70" d="100"/>
        </p:scale>
        <p:origin x="192" y="10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1/18/24</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4305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1/18/24</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724802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1/18/24</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384450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1/18/24</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854302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1/18/24</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8951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1/18/24</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352975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1/18/24</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79761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1/18/24</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740911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1/18/24</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062446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1/18/24</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505646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1/18/24</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166275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1/18/24</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604919706"/>
      </p:ext>
    </p:extLst>
  </p:cSld>
  <p:clrMap bg1="dk1" tx1="lt1" bg2="dk2" tx2="lt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5" r:id="rId6"/>
    <p:sldLayoutId id="2147483780" r:id="rId7"/>
    <p:sldLayoutId id="2147483781" r:id="rId8"/>
    <p:sldLayoutId id="2147483782" r:id="rId9"/>
    <p:sldLayoutId id="2147483784" r:id="rId10"/>
    <p:sldLayoutId id="2147483783"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pce.sandiego.edu/digital-literacy/" TargetMode="External"/><Relationship Id="rId7" Type="http://schemas.openxmlformats.org/officeDocument/2006/relationships/hyperlink" Target="https://doi.org/10.1016/B978-0-08-100124-0.00002-7"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hdl.handle.net/10536/DRO/DU:30079203" TargetMode="External"/><Relationship Id="rId5" Type="http://schemas.openxmlformats.org/officeDocument/2006/relationships/hyperlink" Target="https://www.student.unsw.edu.au/groupwork" TargetMode="External"/><Relationship Id="rId4" Type="http://schemas.openxmlformats.org/officeDocument/2006/relationships/hyperlink" Target="https://soeonline.american.edu/blog/digital-literacy-in-the-classroo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books.google.co.uk/books?hl=en&amp;lr=&amp;id=_fH_zMKXiTMC&amp;oi=fnd&amp;pg=PA2&amp;dq=communication+skills&amp;ots=qbGdu4gVxB&amp;sig=XYGwfb8prekC9Nw3NzysYGj9QmU&amp;redir_esc=y#v=onepage&amp;q&amp;f=false"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1187/cbe.17-12-0258" TargetMode="External"/><Relationship Id="rId5" Type="http://schemas.openxmlformats.org/officeDocument/2006/relationships/hyperlink" Target="https://drexel.edu/graduatecollege/professional-development/blog/2018/July/Five-types-of-communication/" TargetMode="External"/><Relationship Id="rId4" Type="http://schemas.openxmlformats.org/officeDocument/2006/relationships/hyperlink" Target="https://your.yale.edu/we-know-teamwork-important-how-impor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Jigsaw puzzles in plastic figures">
            <a:extLst>
              <a:ext uri="{FF2B5EF4-FFF2-40B4-BE49-F238E27FC236}">
                <a16:creationId xmlns:a16="http://schemas.microsoft.com/office/drawing/2014/main" id="{F6C22554-FC65-33C5-BF6C-C4E5B4496C52}"/>
              </a:ext>
            </a:extLst>
          </p:cNvPr>
          <p:cNvPicPr>
            <a:picLocks noChangeAspect="1"/>
          </p:cNvPicPr>
          <p:nvPr/>
        </p:nvPicPr>
        <p:blipFill rotWithShape="1">
          <a:blip r:embed="rId2">
            <a:alphaModFix/>
          </a:blip>
          <a:srcRect t="5061" b="13731"/>
          <a:stretch/>
        </p:blipFill>
        <p:spPr>
          <a:xfrm>
            <a:off x="20" y="1571"/>
            <a:ext cx="12191980" cy="6856429"/>
          </a:xfrm>
          <a:prstGeom prst="rect">
            <a:avLst/>
          </a:prstGeom>
        </p:spPr>
      </p:pic>
      <p:sp useBgFill="1">
        <p:nvSpPr>
          <p:cNvPr id="43" name="Rectangle 42">
            <a:extLst>
              <a:ext uri="{FF2B5EF4-FFF2-40B4-BE49-F238E27FC236}">
                <a16:creationId xmlns:a16="http://schemas.microsoft.com/office/drawing/2014/main" id="{3898FA35-B55D-44B7-9A7D-57C57A4A6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524000"/>
            <a:ext cx="9144000" cy="3810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DF8157-0448-166D-5456-81927085718F}"/>
              </a:ext>
            </a:extLst>
          </p:cNvPr>
          <p:cNvSpPr>
            <a:spLocks noGrp="1"/>
          </p:cNvSpPr>
          <p:nvPr>
            <p:ph type="ctrTitle"/>
          </p:nvPr>
        </p:nvSpPr>
        <p:spPr>
          <a:xfrm>
            <a:off x="3048000" y="2320213"/>
            <a:ext cx="6095999" cy="1317493"/>
          </a:xfrm>
        </p:spPr>
        <p:txBody>
          <a:bodyPr anchor="b">
            <a:normAutofit/>
          </a:bodyPr>
          <a:lstStyle/>
          <a:p>
            <a:pPr algn="ctr"/>
            <a:r>
              <a:rPr lang="en-US" dirty="0"/>
              <a:t>Research in action</a:t>
            </a:r>
            <a:br>
              <a:rPr lang="en-US" dirty="0"/>
            </a:br>
            <a:r>
              <a:rPr lang="en-US" dirty="0"/>
              <a:t>Independent presentation</a:t>
            </a:r>
          </a:p>
        </p:txBody>
      </p:sp>
      <p:sp>
        <p:nvSpPr>
          <p:cNvPr id="3" name="Subtitle 2">
            <a:extLst>
              <a:ext uri="{FF2B5EF4-FFF2-40B4-BE49-F238E27FC236}">
                <a16:creationId xmlns:a16="http://schemas.microsoft.com/office/drawing/2014/main" id="{3DADDC14-4B48-E6AE-3E0C-26CCD002B6A3}"/>
              </a:ext>
            </a:extLst>
          </p:cNvPr>
          <p:cNvSpPr>
            <a:spLocks noGrp="1"/>
          </p:cNvSpPr>
          <p:nvPr>
            <p:ph type="subTitle" idx="1"/>
          </p:nvPr>
        </p:nvSpPr>
        <p:spPr>
          <a:xfrm>
            <a:off x="3102654" y="4249360"/>
            <a:ext cx="6041346" cy="688369"/>
          </a:xfrm>
        </p:spPr>
        <p:txBody>
          <a:bodyPr>
            <a:normAutofit/>
          </a:bodyPr>
          <a:lstStyle/>
          <a:p>
            <a:pPr algn="ctr"/>
            <a:r>
              <a:rPr lang="en-US">
                <a:latin typeface="Shree Devanagari 714" panose="02000600000000000000" pitchFamily="2" charset="0"/>
                <a:cs typeface="Shree Devanagari 714" panose="02000600000000000000" pitchFamily="2" charset="0"/>
              </a:rPr>
              <a:t>Harriet Adams</a:t>
            </a:r>
          </a:p>
        </p:txBody>
      </p:sp>
      <p:cxnSp>
        <p:nvCxnSpPr>
          <p:cNvPr id="44" name="Straight Connector 43">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2"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065627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48E9D7B4-B303-418D-82A2-7990FD75E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Jigsaw puzzles in plastic figures">
            <a:extLst>
              <a:ext uri="{FF2B5EF4-FFF2-40B4-BE49-F238E27FC236}">
                <a16:creationId xmlns:a16="http://schemas.microsoft.com/office/drawing/2014/main" id="{F6C22554-FC65-33C5-BF6C-C4E5B4496C52}"/>
              </a:ext>
            </a:extLst>
          </p:cNvPr>
          <p:cNvPicPr>
            <a:picLocks noChangeAspect="1"/>
          </p:cNvPicPr>
          <p:nvPr/>
        </p:nvPicPr>
        <p:blipFill rotWithShape="1">
          <a:blip r:embed="rId2"/>
          <a:srcRect t="5051" b="13721"/>
          <a:stretch/>
        </p:blipFill>
        <p:spPr>
          <a:xfrm>
            <a:off x="20" y="1571"/>
            <a:ext cx="12191980" cy="6856429"/>
          </a:xfrm>
          <a:prstGeom prst="rect">
            <a:avLst/>
          </a:prstGeom>
        </p:spPr>
      </p:pic>
      <p:sp>
        <p:nvSpPr>
          <p:cNvPr id="8" name="TextBox 7">
            <a:extLst>
              <a:ext uri="{FF2B5EF4-FFF2-40B4-BE49-F238E27FC236}">
                <a16:creationId xmlns:a16="http://schemas.microsoft.com/office/drawing/2014/main" id="{90D6A7F2-1E07-A3F7-E8B5-957F1F9B51C7}"/>
              </a:ext>
            </a:extLst>
          </p:cNvPr>
          <p:cNvSpPr txBox="1"/>
          <p:nvPr/>
        </p:nvSpPr>
        <p:spPr>
          <a:xfrm>
            <a:off x="1560269" y="1089898"/>
            <a:ext cx="9486900" cy="4678204"/>
          </a:xfrm>
          <a:prstGeom prst="rect">
            <a:avLst/>
          </a:prstGeom>
          <a:solidFill>
            <a:schemeClr val="tx1"/>
          </a:solidFill>
        </p:spPr>
        <p:txBody>
          <a:bodyPr wrap="square" rtlCol="0">
            <a:spAutoFit/>
          </a:bodyPr>
          <a:lstStyle/>
          <a:p>
            <a:r>
              <a:rPr lang="en-US" sz="4800" dirty="0">
                <a:solidFill>
                  <a:schemeClr val="bg1"/>
                </a:solidFill>
                <a:latin typeface="+mj-lt"/>
              </a:rPr>
              <a:t>Content:</a:t>
            </a:r>
          </a:p>
          <a:p>
            <a:pPr algn="ctr"/>
            <a:endParaRPr lang="en-US" dirty="0"/>
          </a:p>
          <a:p>
            <a:pPr marL="285750" indent="-285750">
              <a:buFont typeface="Courier New" panose="02070309020205020404" pitchFamily="49" charset="0"/>
              <a:buChar char="o"/>
            </a:pPr>
            <a:r>
              <a:rPr lang="en-US" sz="2800" dirty="0">
                <a:solidFill>
                  <a:schemeClr val="bg1"/>
                </a:solidFill>
              </a:rPr>
              <a:t>Communication skills</a:t>
            </a:r>
          </a:p>
          <a:p>
            <a:endParaRPr lang="en-US" sz="2800" dirty="0">
              <a:solidFill>
                <a:schemeClr val="bg1"/>
              </a:solidFill>
            </a:endParaRPr>
          </a:p>
          <a:p>
            <a:pPr marL="285750" indent="-285750">
              <a:buFont typeface="Courier New" panose="02070309020205020404" pitchFamily="49" charset="0"/>
              <a:buChar char="o"/>
            </a:pPr>
            <a:r>
              <a:rPr lang="en-US" sz="2800" dirty="0">
                <a:solidFill>
                  <a:schemeClr val="bg1"/>
                </a:solidFill>
              </a:rPr>
              <a:t>Digital literacy skills</a:t>
            </a:r>
          </a:p>
          <a:p>
            <a:pPr algn="ctr"/>
            <a:endParaRPr lang="en-US" sz="2800" dirty="0"/>
          </a:p>
          <a:p>
            <a:pPr marL="285750" indent="-285750">
              <a:buFont typeface="Courier New" panose="02070309020205020404" pitchFamily="49" charset="0"/>
              <a:buChar char="o"/>
            </a:pPr>
            <a:r>
              <a:rPr lang="en-US" sz="2800" dirty="0">
                <a:solidFill>
                  <a:schemeClr val="bg1"/>
                </a:solidFill>
              </a:rPr>
              <a:t>Group work skills</a:t>
            </a:r>
          </a:p>
          <a:p>
            <a:pPr algn="ctr"/>
            <a:endParaRPr lang="en-US" sz="2800" dirty="0"/>
          </a:p>
          <a:p>
            <a:pPr marL="285750" indent="-285750">
              <a:buFont typeface="Courier New" panose="02070309020205020404" pitchFamily="49" charset="0"/>
              <a:buChar char="o"/>
            </a:pPr>
            <a:r>
              <a:rPr lang="en-US" sz="2800" dirty="0">
                <a:solidFill>
                  <a:schemeClr val="bg1"/>
                </a:solidFill>
              </a:rPr>
              <a:t>My development as a researcher</a:t>
            </a:r>
          </a:p>
          <a:p>
            <a:pPr algn="ctr"/>
            <a:endParaRPr lang="en-US" dirty="0"/>
          </a:p>
          <a:p>
            <a:pPr algn="ctr"/>
            <a:r>
              <a:rPr lang="en-US" dirty="0"/>
              <a:t>§</a:t>
            </a:r>
          </a:p>
        </p:txBody>
      </p:sp>
    </p:spTree>
    <p:extLst>
      <p:ext uri="{BB962C8B-B14F-4D97-AF65-F5344CB8AC3E}">
        <p14:creationId xmlns:p14="http://schemas.microsoft.com/office/powerpoint/2010/main" val="1844619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48E9D7B4-B303-418D-82A2-7990FD75E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Jigsaw puzzles in plastic figures">
            <a:extLst>
              <a:ext uri="{FF2B5EF4-FFF2-40B4-BE49-F238E27FC236}">
                <a16:creationId xmlns:a16="http://schemas.microsoft.com/office/drawing/2014/main" id="{F6C22554-FC65-33C5-BF6C-C4E5B4496C52}"/>
              </a:ext>
            </a:extLst>
          </p:cNvPr>
          <p:cNvPicPr>
            <a:picLocks noChangeAspect="1"/>
          </p:cNvPicPr>
          <p:nvPr/>
        </p:nvPicPr>
        <p:blipFill rotWithShape="1">
          <a:blip r:embed="rId2"/>
          <a:srcRect t="5051" b="13721"/>
          <a:stretch/>
        </p:blipFill>
        <p:spPr>
          <a:xfrm>
            <a:off x="20" y="1571"/>
            <a:ext cx="12191980" cy="6856429"/>
          </a:xfrm>
          <a:prstGeom prst="rect">
            <a:avLst/>
          </a:prstGeom>
        </p:spPr>
      </p:pic>
      <p:sp>
        <p:nvSpPr>
          <p:cNvPr id="4" name="Oval 3">
            <a:extLst>
              <a:ext uri="{FF2B5EF4-FFF2-40B4-BE49-F238E27FC236}">
                <a16:creationId xmlns:a16="http://schemas.microsoft.com/office/drawing/2014/main" id="{8043C4BC-7EE5-0110-4244-48B9CF16BE8F}"/>
              </a:ext>
            </a:extLst>
          </p:cNvPr>
          <p:cNvSpPr/>
          <p:nvPr/>
        </p:nvSpPr>
        <p:spPr>
          <a:xfrm>
            <a:off x="543832" y="557133"/>
            <a:ext cx="3209192" cy="3054228"/>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34609745-2333-7179-1C0D-B918654EBACC}"/>
              </a:ext>
            </a:extLst>
          </p:cNvPr>
          <p:cNvSpPr/>
          <p:nvPr/>
        </p:nvSpPr>
        <p:spPr>
          <a:xfrm>
            <a:off x="2167734" y="3923189"/>
            <a:ext cx="2463311" cy="2266950"/>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44E614CF-3761-99A2-6B56-0DB22CA81CA8}"/>
              </a:ext>
            </a:extLst>
          </p:cNvPr>
          <p:cNvSpPr/>
          <p:nvPr/>
        </p:nvSpPr>
        <p:spPr>
          <a:xfrm>
            <a:off x="3795359" y="2571887"/>
            <a:ext cx="1242280" cy="1195388"/>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B5A27EF8-D1D8-1257-855B-A50172E43097}"/>
              </a:ext>
            </a:extLst>
          </p:cNvPr>
          <p:cNvSpPr txBox="1"/>
          <p:nvPr/>
        </p:nvSpPr>
        <p:spPr>
          <a:xfrm>
            <a:off x="543769" y="930085"/>
            <a:ext cx="3209191" cy="2308324"/>
          </a:xfrm>
          <a:prstGeom prst="rect">
            <a:avLst/>
          </a:prstGeom>
          <a:noFill/>
        </p:spPr>
        <p:txBody>
          <a:bodyPr wrap="square" rtlCol="0">
            <a:spAutoFit/>
          </a:bodyPr>
          <a:lstStyle/>
          <a:p>
            <a:pPr algn="ctr"/>
            <a:endParaRPr lang="en-US" sz="2400" dirty="0">
              <a:solidFill>
                <a:schemeClr val="bg1"/>
              </a:solidFill>
            </a:endParaRPr>
          </a:p>
          <a:p>
            <a:pPr algn="ctr"/>
            <a:r>
              <a:rPr lang="en-US" sz="2800" dirty="0">
                <a:solidFill>
                  <a:schemeClr val="bg1"/>
                </a:solidFill>
              </a:rPr>
              <a:t>What are communication skills?</a:t>
            </a:r>
          </a:p>
          <a:p>
            <a:pPr algn="ctr"/>
            <a:endParaRPr lang="en-US" dirty="0">
              <a:solidFill>
                <a:schemeClr val="bg1"/>
              </a:solidFill>
            </a:endParaRPr>
          </a:p>
          <a:p>
            <a:pPr algn="ctr"/>
            <a:endParaRPr lang="en-US" dirty="0">
              <a:solidFill>
                <a:schemeClr val="bg1"/>
              </a:solidFill>
            </a:endParaRPr>
          </a:p>
        </p:txBody>
      </p:sp>
      <p:sp>
        <p:nvSpPr>
          <p:cNvPr id="10" name="TextBox 9">
            <a:extLst>
              <a:ext uri="{FF2B5EF4-FFF2-40B4-BE49-F238E27FC236}">
                <a16:creationId xmlns:a16="http://schemas.microsoft.com/office/drawing/2014/main" id="{B09871D0-3461-EAE5-AFB4-2A5C615A7773}"/>
              </a:ext>
            </a:extLst>
          </p:cNvPr>
          <p:cNvSpPr txBox="1"/>
          <p:nvPr/>
        </p:nvSpPr>
        <p:spPr>
          <a:xfrm>
            <a:off x="2220168" y="4179501"/>
            <a:ext cx="2463311" cy="1754326"/>
          </a:xfrm>
          <a:prstGeom prst="rect">
            <a:avLst/>
          </a:prstGeom>
          <a:noFill/>
        </p:spPr>
        <p:txBody>
          <a:bodyPr wrap="square" rtlCol="0">
            <a:spAutoFit/>
          </a:bodyPr>
          <a:lstStyle/>
          <a:p>
            <a:pPr algn="l"/>
            <a:endParaRPr lang="en-US" sz="2400" dirty="0">
              <a:solidFill>
                <a:schemeClr val="bg1"/>
              </a:solidFill>
            </a:endParaRPr>
          </a:p>
          <a:p>
            <a:pPr algn="ctr"/>
            <a:r>
              <a:rPr lang="en-US" sz="2400" dirty="0">
                <a:solidFill>
                  <a:schemeClr val="bg1"/>
                </a:solidFill>
              </a:rPr>
              <a:t>Why are they important?</a:t>
            </a:r>
          </a:p>
          <a:p>
            <a:pPr algn="l"/>
            <a:endParaRPr lang="en-US" dirty="0">
              <a:solidFill>
                <a:schemeClr val="bg1"/>
              </a:solidFill>
            </a:endParaRPr>
          </a:p>
          <a:p>
            <a:pPr algn="l"/>
            <a:endParaRPr lang="en-US" dirty="0">
              <a:solidFill>
                <a:schemeClr val="bg1"/>
              </a:solidFill>
            </a:endParaRPr>
          </a:p>
        </p:txBody>
      </p:sp>
      <p:sp>
        <p:nvSpPr>
          <p:cNvPr id="11" name="Oval 10">
            <a:extLst>
              <a:ext uri="{FF2B5EF4-FFF2-40B4-BE49-F238E27FC236}">
                <a16:creationId xmlns:a16="http://schemas.microsoft.com/office/drawing/2014/main" id="{7A694908-C52E-2DF0-D1BC-3721BB27FE31}"/>
              </a:ext>
            </a:extLst>
          </p:cNvPr>
          <p:cNvSpPr/>
          <p:nvPr/>
        </p:nvSpPr>
        <p:spPr>
          <a:xfrm>
            <a:off x="1020991" y="4058817"/>
            <a:ext cx="542212" cy="503886"/>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3913928-6D2C-B8C3-4553-4040904B5F9E}"/>
              </a:ext>
            </a:extLst>
          </p:cNvPr>
          <p:cNvSpPr/>
          <p:nvPr/>
        </p:nvSpPr>
        <p:spPr>
          <a:xfrm>
            <a:off x="6322383" y="0"/>
            <a:ext cx="5869554" cy="685800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B84EB7BB-0DA3-96E9-9C22-EAFE476FB500}"/>
              </a:ext>
            </a:extLst>
          </p:cNvPr>
          <p:cNvSpPr txBox="1"/>
          <p:nvPr/>
        </p:nvSpPr>
        <p:spPr>
          <a:xfrm>
            <a:off x="6334106" y="0"/>
            <a:ext cx="5869617" cy="13172837"/>
          </a:xfrm>
          <a:prstGeom prst="rect">
            <a:avLst/>
          </a:prstGeom>
          <a:noFill/>
        </p:spPr>
        <p:txBody>
          <a:bodyPr wrap="square" rtlCol="0">
            <a:spAutoFit/>
          </a:bodyPr>
          <a:lstStyle/>
          <a:p>
            <a:pPr algn="ctr"/>
            <a:r>
              <a:rPr lang="en-US" sz="3200" dirty="0">
                <a:solidFill>
                  <a:schemeClr val="bg1"/>
                </a:solidFill>
                <a:latin typeface="+mj-lt"/>
              </a:rPr>
              <a:t>Communication skills</a:t>
            </a:r>
          </a:p>
          <a:p>
            <a:endParaRPr lang="en-US" dirty="0">
              <a:solidFill>
                <a:schemeClr val="bg1"/>
              </a:solidFill>
            </a:endParaRPr>
          </a:p>
          <a:p>
            <a:pPr marL="285750" indent="-285750">
              <a:buFont typeface="Courier New" panose="02070309020205020404" pitchFamily="49" charset="0"/>
              <a:buChar char="o"/>
            </a:pPr>
            <a:r>
              <a:rPr lang="en-US" sz="2000" dirty="0">
                <a:solidFill>
                  <a:schemeClr val="bg1"/>
                </a:solidFill>
              </a:rPr>
              <a:t>Sen (2007) “The expression of an idea, that may be verbal, visual (nonverbal) or vocal that is read, perceived and heard by another person” (p.5). </a:t>
            </a:r>
          </a:p>
          <a:p>
            <a:pPr algn="ctr"/>
            <a:endParaRPr lang="en-US" sz="2000" dirty="0">
              <a:solidFill>
                <a:schemeClr val="bg1"/>
              </a:solidFill>
            </a:endParaRPr>
          </a:p>
          <a:p>
            <a:pPr marL="285750" indent="-285750">
              <a:buFont typeface="Courier New" panose="02070309020205020404" pitchFamily="49" charset="0"/>
              <a:buChar char="o"/>
            </a:pPr>
            <a:r>
              <a:rPr lang="en-US" sz="2000" b="1" dirty="0">
                <a:solidFill>
                  <a:schemeClr val="bg1"/>
                </a:solidFill>
              </a:rPr>
              <a:t>Verbal communication </a:t>
            </a:r>
            <a:r>
              <a:rPr lang="en-US" sz="2000" dirty="0">
                <a:solidFill>
                  <a:schemeClr val="bg1"/>
                </a:solidFill>
              </a:rPr>
              <a:t>– face to face conversations &amp; teams meetings.</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b="1" dirty="0">
                <a:solidFill>
                  <a:schemeClr val="bg1"/>
                </a:solidFill>
              </a:rPr>
              <a:t>Non-verbal communication </a:t>
            </a:r>
            <a:r>
              <a:rPr lang="en-US" sz="2000" dirty="0">
                <a:solidFill>
                  <a:schemeClr val="bg1"/>
                </a:solidFill>
              </a:rPr>
              <a:t>– eye contact, facial expressions &amp;body language.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b="1" dirty="0">
                <a:solidFill>
                  <a:schemeClr val="bg1"/>
                </a:solidFill>
              </a:rPr>
              <a:t>Written communication </a:t>
            </a:r>
            <a:r>
              <a:rPr lang="en-US" sz="2000" dirty="0">
                <a:solidFill>
                  <a:schemeClr val="bg1"/>
                </a:solidFill>
              </a:rPr>
              <a:t>– messages, notes &amp; contracts.</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b="1" dirty="0">
                <a:solidFill>
                  <a:schemeClr val="bg1"/>
                </a:solidFill>
              </a:rPr>
              <a:t>Active listening </a:t>
            </a:r>
            <a:r>
              <a:rPr lang="en-US" sz="2000" dirty="0">
                <a:solidFill>
                  <a:schemeClr val="bg1"/>
                </a:solidFill>
              </a:rPr>
              <a:t>– listening and engaging with someone.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b="1" dirty="0">
                <a:solidFill>
                  <a:schemeClr val="bg1"/>
                </a:solidFill>
              </a:rPr>
              <a:t>Visual communication </a:t>
            </a:r>
            <a:r>
              <a:rPr lang="en-US" sz="2000" dirty="0">
                <a:solidFill>
                  <a:schemeClr val="bg1"/>
                </a:solidFill>
              </a:rPr>
              <a:t>– Social media, Tv &amp; the news.</a:t>
            </a:r>
            <a:endParaRPr lang="en-US" sz="1400" dirty="0">
              <a:solidFill>
                <a:schemeClr val="bg1"/>
              </a:solidFill>
            </a:endParaRPr>
          </a:p>
          <a:p>
            <a:endParaRPr lang="en-US" sz="1400" dirty="0">
              <a:solidFill>
                <a:schemeClr val="bg1"/>
              </a:solidFill>
            </a:endParaRPr>
          </a:p>
          <a:p>
            <a:r>
              <a:rPr lang="en-US" sz="1400" dirty="0">
                <a:solidFill>
                  <a:schemeClr val="bg1"/>
                </a:solidFill>
              </a:rPr>
              <a:t> </a:t>
            </a:r>
            <a:r>
              <a:rPr lang="en-US" sz="1600" dirty="0">
                <a:solidFill>
                  <a:schemeClr val="bg1"/>
                </a:solidFill>
              </a:rPr>
              <a:t>(</a:t>
            </a:r>
            <a:r>
              <a:rPr lang="en-US" sz="1600" dirty="0" err="1">
                <a:solidFill>
                  <a:schemeClr val="bg1"/>
                </a:solidFill>
              </a:rPr>
              <a:t>Willkomm</a:t>
            </a:r>
            <a:r>
              <a:rPr lang="en-US" sz="1600" dirty="0">
                <a:solidFill>
                  <a:schemeClr val="bg1"/>
                </a:solidFill>
              </a:rPr>
              <a:t>, 2018).  </a:t>
            </a:r>
          </a:p>
          <a:p>
            <a:pPr marL="285750" indent="-285750">
              <a:buFont typeface="Courier New" panose="02070309020205020404" pitchFamily="49" charset="0"/>
              <a:buChar char="o"/>
            </a:pPr>
            <a:endParaRPr lang="en-US" dirty="0">
              <a:solidFill>
                <a:schemeClr val="bg1"/>
              </a:solidFill>
            </a:endParaRPr>
          </a:p>
          <a:p>
            <a:pPr marL="285750" indent="-285750">
              <a:buFont typeface="Courier New" panose="02070309020205020404" pitchFamily="49" charset="0"/>
              <a:buChar char="o"/>
            </a:pP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p:txBody>
      </p:sp>
    </p:spTree>
    <p:extLst>
      <p:ext uri="{BB962C8B-B14F-4D97-AF65-F5344CB8AC3E}">
        <p14:creationId xmlns:p14="http://schemas.microsoft.com/office/powerpoint/2010/main" val="2182369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48E9D7B4-B303-418D-82A2-7990FD75E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Jigsaw puzzles in plastic figures">
            <a:extLst>
              <a:ext uri="{FF2B5EF4-FFF2-40B4-BE49-F238E27FC236}">
                <a16:creationId xmlns:a16="http://schemas.microsoft.com/office/drawing/2014/main" id="{F6C22554-FC65-33C5-BF6C-C4E5B4496C52}"/>
              </a:ext>
            </a:extLst>
          </p:cNvPr>
          <p:cNvPicPr>
            <a:picLocks noChangeAspect="1"/>
          </p:cNvPicPr>
          <p:nvPr/>
        </p:nvPicPr>
        <p:blipFill rotWithShape="1">
          <a:blip r:embed="rId2"/>
          <a:srcRect t="5051" b="13721"/>
          <a:stretch/>
        </p:blipFill>
        <p:spPr>
          <a:xfrm>
            <a:off x="20" y="1571"/>
            <a:ext cx="12191980" cy="6856429"/>
          </a:xfrm>
          <a:prstGeom prst="rect">
            <a:avLst/>
          </a:prstGeom>
        </p:spPr>
      </p:pic>
      <p:sp>
        <p:nvSpPr>
          <p:cNvPr id="4" name="Oval 3">
            <a:extLst>
              <a:ext uri="{FF2B5EF4-FFF2-40B4-BE49-F238E27FC236}">
                <a16:creationId xmlns:a16="http://schemas.microsoft.com/office/drawing/2014/main" id="{8043C4BC-7EE5-0110-4244-48B9CF16BE8F}"/>
              </a:ext>
            </a:extLst>
          </p:cNvPr>
          <p:cNvSpPr/>
          <p:nvPr/>
        </p:nvSpPr>
        <p:spPr>
          <a:xfrm>
            <a:off x="543832" y="557133"/>
            <a:ext cx="3209192" cy="3054228"/>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34609745-2333-7179-1C0D-B918654EBACC}"/>
              </a:ext>
            </a:extLst>
          </p:cNvPr>
          <p:cNvSpPr/>
          <p:nvPr/>
        </p:nvSpPr>
        <p:spPr>
          <a:xfrm>
            <a:off x="2167734" y="3923189"/>
            <a:ext cx="2463311" cy="2266950"/>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44E614CF-3761-99A2-6B56-0DB22CA81CA8}"/>
              </a:ext>
            </a:extLst>
          </p:cNvPr>
          <p:cNvSpPr/>
          <p:nvPr/>
        </p:nvSpPr>
        <p:spPr>
          <a:xfrm>
            <a:off x="3795359" y="2571887"/>
            <a:ext cx="1242280" cy="1195388"/>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B5A27EF8-D1D8-1257-855B-A50172E43097}"/>
              </a:ext>
            </a:extLst>
          </p:cNvPr>
          <p:cNvSpPr txBox="1"/>
          <p:nvPr/>
        </p:nvSpPr>
        <p:spPr>
          <a:xfrm>
            <a:off x="543769" y="930085"/>
            <a:ext cx="3209191" cy="2308324"/>
          </a:xfrm>
          <a:prstGeom prst="rect">
            <a:avLst/>
          </a:prstGeom>
          <a:noFill/>
        </p:spPr>
        <p:txBody>
          <a:bodyPr wrap="square" rtlCol="0">
            <a:spAutoFit/>
          </a:bodyPr>
          <a:lstStyle/>
          <a:p>
            <a:pPr algn="ctr"/>
            <a:endParaRPr lang="en-US" sz="2400" dirty="0">
              <a:solidFill>
                <a:schemeClr val="bg1"/>
              </a:solidFill>
            </a:endParaRPr>
          </a:p>
          <a:p>
            <a:pPr algn="ctr"/>
            <a:r>
              <a:rPr lang="en-US" sz="2800" dirty="0">
                <a:solidFill>
                  <a:schemeClr val="bg1"/>
                </a:solidFill>
              </a:rPr>
              <a:t>What are communication skills?</a:t>
            </a:r>
          </a:p>
          <a:p>
            <a:pPr algn="ctr"/>
            <a:endParaRPr lang="en-US" dirty="0">
              <a:solidFill>
                <a:schemeClr val="bg1"/>
              </a:solidFill>
            </a:endParaRPr>
          </a:p>
          <a:p>
            <a:pPr algn="ctr"/>
            <a:endParaRPr lang="en-US" dirty="0">
              <a:solidFill>
                <a:schemeClr val="bg1"/>
              </a:solidFill>
            </a:endParaRPr>
          </a:p>
        </p:txBody>
      </p:sp>
      <p:sp>
        <p:nvSpPr>
          <p:cNvPr id="10" name="TextBox 9">
            <a:extLst>
              <a:ext uri="{FF2B5EF4-FFF2-40B4-BE49-F238E27FC236}">
                <a16:creationId xmlns:a16="http://schemas.microsoft.com/office/drawing/2014/main" id="{B09871D0-3461-EAE5-AFB4-2A5C615A7773}"/>
              </a:ext>
            </a:extLst>
          </p:cNvPr>
          <p:cNvSpPr txBox="1"/>
          <p:nvPr/>
        </p:nvSpPr>
        <p:spPr>
          <a:xfrm>
            <a:off x="2220168" y="4179501"/>
            <a:ext cx="2463311" cy="1754326"/>
          </a:xfrm>
          <a:prstGeom prst="rect">
            <a:avLst/>
          </a:prstGeom>
          <a:noFill/>
        </p:spPr>
        <p:txBody>
          <a:bodyPr wrap="square" rtlCol="0">
            <a:spAutoFit/>
          </a:bodyPr>
          <a:lstStyle/>
          <a:p>
            <a:pPr algn="l"/>
            <a:endParaRPr lang="en-US" sz="2400" dirty="0">
              <a:solidFill>
                <a:schemeClr val="bg1"/>
              </a:solidFill>
            </a:endParaRPr>
          </a:p>
          <a:p>
            <a:pPr algn="ctr"/>
            <a:r>
              <a:rPr lang="en-US" sz="2400" dirty="0">
                <a:solidFill>
                  <a:schemeClr val="bg1"/>
                </a:solidFill>
              </a:rPr>
              <a:t>Why are they important?</a:t>
            </a:r>
          </a:p>
          <a:p>
            <a:pPr algn="l"/>
            <a:endParaRPr lang="en-US" dirty="0">
              <a:solidFill>
                <a:schemeClr val="bg1"/>
              </a:solidFill>
            </a:endParaRPr>
          </a:p>
          <a:p>
            <a:pPr algn="l"/>
            <a:endParaRPr lang="en-US" dirty="0">
              <a:solidFill>
                <a:schemeClr val="bg1"/>
              </a:solidFill>
            </a:endParaRPr>
          </a:p>
        </p:txBody>
      </p:sp>
      <p:sp>
        <p:nvSpPr>
          <p:cNvPr id="11" name="Oval 10">
            <a:extLst>
              <a:ext uri="{FF2B5EF4-FFF2-40B4-BE49-F238E27FC236}">
                <a16:creationId xmlns:a16="http://schemas.microsoft.com/office/drawing/2014/main" id="{7A694908-C52E-2DF0-D1BC-3721BB27FE31}"/>
              </a:ext>
            </a:extLst>
          </p:cNvPr>
          <p:cNvSpPr/>
          <p:nvPr/>
        </p:nvSpPr>
        <p:spPr>
          <a:xfrm>
            <a:off x="1020991" y="4058817"/>
            <a:ext cx="542212" cy="503886"/>
          </a:xfrm>
          <a:prstGeom prst="ellipse">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3913928-6D2C-B8C3-4553-4040904B5F9E}"/>
              </a:ext>
            </a:extLst>
          </p:cNvPr>
          <p:cNvSpPr/>
          <p:nvPr/>
        </p:nvSpPr>
        <p:spPr>
          <a:xfrm>
            <a:off x="6322383" y="0"/>
            <a:ext cx="5869554" cy="685800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B84EB7BB-0DA3-96E9-9C22-EAFE476FB500}"/>
              </a:ext>
            </a:extLst>
          </p:cNvPr>
          <p:cNvSpPr txBox="1"/>
          <p:nvPr/>
        </p:nvSpPr>
        <p:spPr>
          <a:xfrm>
            <a:off x="6374817" y="0"/>
            <a:ext cx="5459309" cy="13942278"/>
          </a:xfrm>
          <a:prstGeom prst="rect">
            <a:avLst/>
          </a:prstGeom>
          <a:noFill/>
        </p:spPr>
        <p:txBody>
          <a:bodyPr wrap="square" rtlCol="0">
            <a:spAutoFit/>
          </a:bodyPr>
          <a:lstStyle/>
          <a:p>
            <a:pPr algn="ctr"/>
            <a:r>
              <a:rPr lang="en-US" sz="3200" dirty="0">
                <a:solidFill>
                  <a:schemeClr val="bg1"/>
                </a:solidFill>
                <a:latin typeface="+mj-lt"/>
              </a:rPr>
              <a:t>Communication skills</a:t>
            </a:r>
          </a:p>
          <a:p>
            <a:endParaRPr lang="en-US" dirty="0">
              <a:solidFill>
                <a:schemeClr val="bg1"/>
              </a:solidFill>
            </a:endParaRPr>
          </a:p>
          <a:p>
            <a:pPr marL="285750" indent="-285750">
              <a:buFont typeface="Courier New" panose="02070309020205020404" pitchFamily="49" charset="0"/>
              <a:buChar char="o"/>
            </a:pPr>
            <a:endParaRPr lang="en-US" dirty="0">
              <a:solidFill>
                <a:schemeClr val="bg1"/>
              </a:solidFill>
            </a:endParaRPr>
          </a:p>
          <a:p>
            <a:pPr marL="285750" indent="-285750">
              <a:buFont typeface="Courier New" panose="02070309020205020404" pitchFamily="49" charset="0"/>
              <a:buChar char="o"/>
            </a:pPr>
            <a:r>
              <a:rPr lang="en-US" sz="2400" dirty="0">
                <a:solidFill>
                  <a:schemeClr val="bg1"/>
                </a:solidFill>
              </a:rPr>
              <a:t>Effectively share and receive information (thoughts, ideas, feelings </a:t>
            </a:r>
            <a:r>
              <a:rPr lang="en-US" sz="2400" dirty="0" err="1">
                <a:solidFill>
                  <a:schemeClr val="bg1"/>
                </a:solidFill>
              </a:rPr>
              <a:t>etc</a:t>
            </a:r>
            <a:r>
              <a:rPr lang="en-US" sz="2400" dirty="0">
                <a:solidFill>
                  <a:schemeClr val="bg1"/>
                </a:solidFill>
              </a:rPr>
              <a:t>). </a:t>
            </a:r>
          </a:p>
          <a:p>
            <a:pPr marL="285750" indent="-285750">
              <a:buFont typeface="Courier New" panose="02070309020205020404" pitchFamily="49" charset="0"/>
              <a:buChar char="o"/>
            </a:pPr>
            <a:endParaRPr lang="en-US" sz="2400" dirty="0">
              <a:solidFill>
                <a:schemeClr val="bg1"/>
              </a:solidFill>
            </a:endParaRPr>
          </a:p>
          <a:p>
            <a:pPr marL="285750" indent="-285750">
              <a:buFont typeface="Courier New" panose="02070309020205020404" pitchFamily="49" charset="0"/>
              <a:buChar char="o"/>
            </a:pPr>
            <a:r>
              <a:rPr lang="en-US" sz="2400" dirty="0">
                <a:solidFill>
                  <a:schemeClr val="bg1"/>
                </a:solidFill>
              </a:rPr>
              <a:t>Teamwork, collaborate with others and form relationships (professional, romantic and friendships).</a:t>
            </a:r>
          </a:p>
          <a:p>
            <a:endParaRPr lang="en-US" sz="2400" dirty="0">
              <a:solidFill>
                <a:schemeClr val="bg1"/>
              </a:solidFill>
            </a:endParaRPr>
          </a:p>
          <a:p>
            <a:pPr marL="285750" indent="-285750">
              <a:buFont typeface="Courier New" panose="02070309020205020404" pitchFamily="49" charset="0"/>
              <a:buChar char="o"/>
            </a:pPr>
            <a:r>
              <a:rPr lang="en-US" sz="2400" dirty="0">
                <a:solidFill>
                  <a:schemeClr val="bg1"/>
                </a:solidFill>
              </a:rPr>
              <a:t>Express yourself and support others.</a:t>
            </a:r>
          </a:p>
          <a:p>
            <a:endParaRPr lang="en-US" sz="2400" dirty="0">
              <a:solidFill>
                <a:schemeClr val="bg1"/>
              </a:solidFill>
            </a:endParaRPr>
          </a:p>
          <a:p>
            <a:pPr marL="285750" indent="-285750">
              <a:buFont typeface="Courier New" panose="02070309020205020404" pitchFamily="49" charset="0"/>
              <a:buChar char="o"/>
            </a:pPr>
            <a:r>
              <a:rPr lang="en-US" sz="2400" dirty="0">
                <a:solidFill>
                  <a:schemeClr val="bg1"/>
                </a:solidFill>
              </a:rPr>
              <a:t>Conflict resolution through understanding different points of view. </a:t>
            </a:r>
          </a:p>
          <a:p>
            <a:endParaRPr lang="en-US" dirty="0">
              <a:solidFill>
                <a:schemeClr val="bg1"/>
              </a:solidFill>
            </a:endParaRPr>
          </a:p>
          <a:p>
            <a:pPr marL="285750" indent="-285750">
              <a:buFont typeface="Courier New" panose="02070309020205020404" pitchFamily="49" charset="0"/>
              <a:buChar char="o"/>
            </a:pPr>
            <a:endParaRPr lang="en-US" dirty="0">
              <a:solidFill>
                <a:schemeClr val="bg1"/>
              </a:solidFill>
            </a:endParaRPr>
          </a:p>
          <a:p>
            <a:endParaRPr lang="en-US" dirty="0">
              <a:solidFill>
                <a:schemeClr val="bg1"/>
              </a:solidFill>
            </a:endParaRPr>
          </a:p>
          <a:p>
            <a:endParaRPr lang="en-US" dirty="0">
              <a:solidFill>
                <a:schemeClr val="bg1"/>
              </a:solidFill>
            </a:endParaRPr>
          </a:p>
          <a:p>
            <a:r>
              <a:rPr lang="en-US" sz="1600" dirty="0">
                <a:solidFill>
                  <a:schemeClr val="bg1"/>
                </a:solidFill>
              </a:rPr>
              <a:t>(Sen, 2007)</a:t>
            </a:r>
          </a:p>
          <a:p>
            <a:endParaRPr lang="en-US" dirty="0">
              <a:solidFill>
                <a:schemeClr val="bg1"/>
              </a:solidFill>
            </a:endParaRPr>
          </a:p>
          <a:p>
            <a:endParaRPr lang="en-US" dirty="0">
              <a:solidFill>
                <a:schemeClr val="bg1"/>
              </a:solidFill>
            </a:endParaRPr>
          </a:p>
          <a:p>
            <a:endParaRPr lang="en-US" dirty="0">
              <a:solidFill>
                <a:schemeClr val="bg1"/>
              </a:solidFill>
            </a:endParaRPr>
          </a:p>
          <a:p>
            <a:pPr marL="285750" indent="-285750">
              <a:buFont typeface="Courier New" panose="02070309020205020404" pitchFamily="49" charset="0"/>
              <a:buChar char="o"/>
            </a:pP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a:p>
            <a:pPr algn="ctr"/>
            <a:endParaRPr lang="en-US" dirty="0">
              <a:solidFill>
                <a:schemeClr val="bg1"/>
              </a:solidFill>
            </a:endParaRPr>
          </a:p>
        </p:txBody>
      </p:sp>
    </p:spTree>
    <p:extLst>
      <p:ext uri="{BB962C8B-B14F-4D97-AF65-F5344CB8AC3E}">
        <p14:creationId xmlns:p14="http://schemas.microsoft.com/office/powerpoint/2010/main" val="919530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48E9D7B4-B303-418D-82A2-7990FD75E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Jigsaw puzzles in plastic figures">
            <a:extLst>
              <a:ext uri="{FF2B5EF4-FFF2-40B4-BE49-F238E27FC236}">
                <a16:creationId xmlns:a16="http://schemas.microsoft.com/office/drawing/2014/main" id="{F6C22554-FC65-33C5-BF6C-C4E5B4496C52}"/>
              </a:ext>
            </a:extLst>
          </p:cNvPr>
          <p:cNvPicPr>
            <a:picLocks noChangeAspect="1"/>
          </p:cNvPicPr>
          <p:nvPr/>
        </p:nvPicPr>
        <p:blipFill rotWithShape="1">
          <a:blip r:embed="rId2"/>
          <a:srcRect t="5051" b="13721"/>
          <a:stretch/>
        </p:blipFill>
        <p:spPr>
          <a:xfrm>
            <a:off x="20" y="1571"/>
            <a:ext cx="12191980" cy="6856429"/>
          </a:xfrm>
          <a:prstGeom prst="rect">
            <a:avLst/>
          </a:prstGeom>
        </p:spPr>
      </p:pic>
      <p:sp>
        <p:nvSpPr>
          <p:cNvPr id="3" name="Chord 2">
            <a:extLst>
              <a:ext uri="{FF2B5EF4-FFF2-40B4-BE49-F238E27FC236}">
                <a16:creationId xmlns:a16="http://schemas.microsoft.com/office/drawing/2014/main" id="{296D2848-4734-9F79-ABCA-9A5D4EBDA732}"/>
              </a:ext>
            </a:extLst>
          </p:cNvPr>
          <p:cNvSpPr/>
          <p:nvPr/>
        </p:nvSpPr>
        <p:spPr>
          <a:xfrm rot="12163350">
            <a:off x="-1671974" y="988828"/>
            <a:ext cx="5178056" cy="4880344"/>
          </a:xfrm>
          <a:prstGeom prst="chord">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EDCEA114-39D2-6057-259C-5950E699CD76}"/>
              </a:ext>
            </a:extLst>
          </p:cNvPr>
          <p:cNvSpPr txBox="1"/>
          <p:nvPr/>
        </p:nvSpPr>
        <p:spPr>
          <a:xfrm>
            <a:off x="-237906" y="1874728"/>
            <a:ext cx="3519377" cy="3108543"/>
          </a:xfrm>
          <a:prstGeom prst="rect">
            <a:avLst/>
          </a:prstGeom>
          <a:noFill/>
        </p:spPr>
        <p:txBody>
          <a:bodyPr wrap="square" rtlCol="0">
            <a:spAutoFit/>
          </a:bodyPr>
          <a:lstStyle/>
          <a:p>
            <a:pPr algn="ctr"/>
            <a:endParaRPr lang="en-US" sz="3600" dirty="0">
              <a:solidFill>
                <a:schemeClr val="bg1"/>
              </a:solidFill>
            </a:endParaRPr>
          </a:p>
          <a:p>
            <a:pPr algn="ctr"/>
            <a:r>
              <a:rPr lang="en-US" sz="3200" dirty="0">
                <a:solidFill>
                  <a:schemeClr val="bg1"/>
                </a:solidFill>
              </a:rPr>
              <a:t>Communication skills throughout the Research in Action module</a:t>
            </a:r>
          </a:p>
          <a:p>
            <a:pPr algn="ctr"/>
            <a:endParaRPr lang="en-US" sz="3200" dirty="0">
              <a:solidFill>
                <a:schemeClr val="bg1"/>
              </a:solidFill>
            </a:endParaRPr>
          </a:p>
        </p:txBody>
      </p:sp>
      <p:sp>
        <p:nvSpPr>
          <p:cNvPr id="14" name="Rectangle 13">
            <a:extLst>
              <a:ext uri="{FF2B5EF4-FFF2-40B4-BE49-F238E27FC236}">
                <a16:creationId xmlns:a16="http://schemas.microsoft.com/office/drawing/2014/main" id="{81651EAF-91DD-1E2F-CB38-D621156521E3}"/>
              </a:ext>
            </a:extLst>
          </p:cNvPr>
          <p:cNvSpPr/>
          <p:nvPr/>
        </p:nvSpPr>
        <p:spPr>
          <a:xfrm>
            <a:off x="6322383" y="0"/>
            <a:ext cx="5869554" cy="685800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821D813C-6ED7-1A7B-ABEB-78E5E6CA1AD6}"/>
              </a:ext>
            </a:extLst>
          </p:cNvPr>
          <p:cNvSpPr txBox="1"/>
          <p:nvPr/>
        </p:nvSpPr>
        <p:spPr>
          <a:xfrm>
            <a:off x="6344529" y="0"/>
            <a:ext cx="5847451" cy="12341840"/>
          </a:xfrm>
          <a:prstGeom prst="rect">
            <a:avLst/>
          </a:prstGeom>
          <a:noFill/>
        </p:spPr>
        <p:txBody>
          <a:bodyPr wrap="square" rtlCol="0">
            <a:spAutoFit/>
          </a:bodyPr>
          <a:lstStyle/>
          <a:p>
            <a:pPr algn="ctr"/>
            <a:r>
              <a:rPr lang="en-US" sz="3200" dirty="0">
                <a:solidFill>
                  <a:schemeClr val="bg1"/>
                </a:solidFill>
                <a:latin typeface="+mj-lt"/>
              </a:rPr>
              <a:t>Communication</a:t>
            </a:r>
            <a:r>
              <a:rPr lang="en-US" dirty="0">
                <a:solidFill>
                  <a:schemeClr val="bg1"/>
                </a:solidFill>
                <a:latin typeface="+mj-lt"/>
              </a:rPr>
              <a:t> </a:t>
            </a:r>
            <a:r>
              <a:rPr lang="en-US" sz="3200" dirty="0">
                <a:solidFill>
                  <a:schemeClr val="bg1"/>
                </a:solidFill>
                <a:latin typeface="+mj-lt"/>
              </a:rPr>
              <a:t>Skills</a:t>
            </a:r>
          </a:p>
          <a:p>
            <a:endParaRPr lang="en-US" dirty="0">
              <a:solidFill>
                <a:schemeClr val="bg1"/>
              </a:solidFill>
            </a:endParaRPr>
          </a:p>
          <a:p>
            <a:pPr marL="285750" indent="-285750">
              <a:buFont typeface="Courier New" panose="02070309020205020404" pitchFamily="49" charset="0"/>
              <a:buChar char="o"/>
            </a:pPr>
            <a:r>
              <a:rPr lang="en-US" sz="2000" dirty="0">
                <a:solidFill>
                  <a:schemeClr val="bg1"/>
                </a:solidFill>
              </a:rPr>
              <a:t>Building friendships with classmates and getting to know my lecturers. Communicating when I was struggling or confused and offering my ideas and opinions to the group.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Deciding on project details together, providing feedback and corrections when necessary.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Supporting each other and guiding each other through tasks.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Confidence to complete work independently, knowing I had support if necessary.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A 2020 study found that higher self confidence levels in students led to higher class participation, higher goal seeking behaviour and more comfortable with classmates and lecturers than those with lower self-confidence </a:t>
            </a:r>
            <a:r>
              <a:rPr lang="en-US" sz="1600" dirty="0">
                <a:solidFill>
                  <a:schemeClr val="bg1"/>
                </a:solidFill>
              </a:rPr>
              <a:t>(Akbari &amp; Sahibzada, 2020). </a:t>
            </a:r>
          </a:p>
          <a:p>
            <a:endParaRPr lang="en-US" dirty="0">
              <a:solidFill>
                <a:schemeClr val="bg1"/>
              </a:solidFill>
            </a:endParaRPr>
          </a:p>
          <a:p>
            <a:endParaRPr lang="en-US" dirty="0">
              <a:solidFill>
                <a:schemeClr val="bg1"/>
              </a:solidFill>
            </a:endParaRPr>
          </a:p>
          <a:p>
            <a:pPr marL="285750" indent="-285750">
              <a:buFont typeface="Courier New" panose="02070309020205020404" pitchFamily="49" charset="0"/>
              <a:buChar char="o"/>
            </a:pPr>
            <a:endParaRPr lang="en-US" dirty="0">
              <a:solidFill>
                <a:schemeClr val="bg1"/>
              </a:solidFill>
            </a:endParaRPr>
          </a:p>
          <a:p>
            <a:pPr marL="285750" indent="-285750">
              <a:buFont typeface="Courier New" panose="02070309020205020404" pitchFamily="49" charset="0"/>
              <a:buChar char="o"/>
            </a:pPr>
            <a:endParaRPr lang="en-US" dirty="0">
              <a:solidFill>
                <a:schemeClr val="bg1"/>
              </a:solidFill>
            </a:endParaRPr>
          </a:p>
          <a:p>
            <a:pPr algn="ctr"/>
            <a:endParaRPr lang="en-US" sz="3200" dirty="0">
              <a:solidFill>
                <a:schemeClr val="bg1"/>
              </a:solidFill>
            </a:endParaRPr>
          </a:p>
          <a:p>
            <a:pPr algn="ctr"/>
            <a:endParaRPr lang="en-US" sz="3200" dirty="0">
              <a:solidFill>
                <a:schemeClr val="bg1"/>
              </a:solidFill>
            </a:endParaRPr>
          </a:p>
          <a:p>
            <a:pPr algn="ctr"/>
            <a:endParaRPr lang="en-US" sz="3200" dirty="0">
              <a:solidFill>
                <a:schemeClr val="bg1"/>
              </a:solidFill>
            </a:endParaRPr>
          </a:p>
          <a:p>
            <a:pPr algn="ctr"/>
            <a:endParaRPr lang="en-US" sz="3200" dirty="0">
              <a:solidFill>
                <a:schemeClr val="bg1"/>
              </a:solidFill>
            </a:endParaRPr>
          </a:p>
          <a:p>
            <a:pPr algn="ctr"/>
            <a:endParaRPr lang="en-US" sz="3200" dirty="0">
              <a:solidFill>
                <a:schemeClr val="bg1"/>
              </a:solidFill>
            </a:endParaRPr>
          </a:p>
          <a:p>
            <a:pPr algn="ctr"/>
            <a:endParaRPr lang="en-US" sz="3200" dirty="0">
              <a:solidFill>
                <a:schemeClr val="bg1"/>
              </a:solidFill>
            </a:endParaRPr>
          </a:p>
          <a:p>
            <a:pPr algn="ctr"/>
            <a:endParaRPr lang="en-US" sz="3200" dirty="0">
              <a:solidFill>
                <a:schemeClr val="bg1"/>
              </a:solidFill>
            </a:endParaRPr>
          </a:p>
          <a:p>
            <a:pPr algn="ctr"/>
            <a:endParaRPr lang="en-US" sz="3200" dirty="0">
              <a:solidFill>
                <a:schemeClr val="bg1"/>
              </a:solidFill>
            </a:endParaRPr>
          </a:p>
          <a:p>
            <a:pPr algn="ctr"/>
            <a:r>
              <a:rPr lang="en-US" dirty="0">
                <a:solidFill>
                  <a:schemeClr val="bg1"/>
                </a:solidFill>
              </a:rPr>
              <a:t> </a:t>
            </a:r>
          </a:p>
        </p:txBody>
      </p:sp>
    </p:spTree>
    <p:extLst>
      <p:ext uri="{BB962C8B-B14F-4D97-AF65-F5344CB8AC3E}">
        <p14:creationId xmlns:p14="http://schemas.microsoft.com/office/powerpoint/2010/main" val="3403357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48E9D7B4-B303-418D-82A2-7990FD75E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Jigsaw puzzles in plastic figures">
            <a:extLst>
              <a:ext uri="{FF2B5EF4-FFF2-40B4-BE49-F238E27FC236}">
                <a16:creationId xmlns:a16="http://schemas.microsoft.com/office/drawing/2014/main" id="{F6C22554-FC65-33C5-BF6C-C4E5B4496C52}"/>
              </a:ext>
            </a:extLst>
          </p:cNvPr>
          <p:cNvPicPr>
            <a:picLocks noChangeAspect="1"/>
          </p:cNvPicPr>
          <p:nvPr/>
        </p:nvPicPr>
        <p:blipFill rotWithShape="1">
          <a:blip r:embed="rId2"/>
          <a:srcRect t="5051" b="13721"/>
          <a:stretch/>
        </p:blipFill>
        <p:spPr>
          <a:xfrm>
            <a:off x="-43" y="1571"/>
            <a:ext cx="12191980" cy="6856429"/>
          </a:xfrm>
          <a:prstGeom prst="rect">
            <a:avLst/>
          </a:prstGeom>
        </p:spPr>
      </p:pic>
      <p:sp>
        <p:nvSpPr>
          <p:cNvPr id="14" name="Rectangle 13">
            <a:extLst>
              <a:ext uri="{FF2B5EF4-FFF2-40B4-BE49-F238E27FC236}">
                <a16:creationId xmlns:a16="http://schemas.microsoft.com/office/drawing/2014/main" id="{81651EAF-91DD-1E2F-CB38-D621156521E3}"/>
              </a:ext>
            </a:extLst>
          </p:cNvPr>
          <p:cNvSpPr/>
          <p:nvPr/>
        </p:nvSpPr>
        <p:spPr>
          <a:xfrm>
            <a:off x="6322383" y="0"/>
            <a:ext cx="5869554" cy="685800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ular Callout 5">
            <a:extLst>
              <a:ext uri="{FF2B5EF4-FFF2-40B4-BE49-F238E27FC236}">
                <a16:creationId xmlns:a16="http://schemas.microsoft.com/office/drawing/2014/main" id="{F47CB767-71A3-1E35-A69E-185A5CCEB142}"/>
              </a:ext>
            </a:extLst>
          </p:cNvPr>
          <p:cNvSpPr/>
          <p:nvPr/>
        </p:nvSpPr>
        <p:spPr>
          <a:xfrm>
            <a:off x="267285" y="956602"/>
            <a:ext cx="4360985" cy="1659988"/>
          </a:xfrm>
          <a:prstGeom prst="wedgeRoundRectCallout">
            <a:avLst>
              <a:gd name="adj1" fmla="val -20833"/>
              <a:gd name="adj2" fmla="val 70301"/>
              <a:gd name="adj3" fmla="val 16667"/>
            </a:avLst>
          </a:prstGeom>
          <a:solidFill>
            <a:schemeClr val="tx1"/>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ular Callout 6">
            <a:extLst>
              <a:ext uri="{FF2B5EF4-FFF2-40B4-BE49-F238E27FC236}">
                <a16:creationId xmlns:a16="http://schemas.microsoft.com/office/drawing/2014/main" id="{E65BC491-D7B2-8260-ED15-9EE194D5308F}"/>
              </a:ext>
            </a:extLst>
          </p:cNvPr>
          <p:cNvSpPr/>
          <p:nvPr/>
        </p:nvSpPr>
        <p:spPr>
          <a:xfrm flipH="1">
            <a:off x="2072587" y="3727937"/>
            <a:ext cx="4023360" cy="1076179"/>
          </a:xfrm>
          <a:prstGeom prst="wedgeRoundRectCallout">
            <a:avLst>
              <a:gd name="adj1" fmla="val -20833"/>
              <a:gd name="adj2" fmla="val 75631"/>
              <a:gd name="adj3" fmla="val 16667"/>
            </a:avLst>
          </a:prstGeom>
          <a:solidFill>
            <a:schemeClr val="tx1"/>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457FECD-E76C-FE3A-A027-71FD798445D2}"/>
              </a:ext>
            </a:extLst>
          </p:cNvPr>
          <p:cNvSpPr txBox="1"/>
          <p:nvPr/>
        </p:nvSpPr>
        <p:spPr>
          <a:xfrm>
            <a:off x="422029" y="1309542"/>
            <a:ext cx="4051496" cy="954107"/>
          </a:xfrm>
          <a:prstGeom prst="rect">
            <a:avLst/>
          </a:prstGeom>
          <a:noFill/>
        </p:spPr>
        <p:txBody>
          <a:bodyPr wrap="square" rtlCol="0">
            <a:spAutoFit/>
          </a:bodyPr>
          <a:lstStyle/>
          <a:p>
            <a:pPr algn="ctr"/>
            <a:r>
              <a:rPr lang="en-US" sz="2800" dirty="0">
                <a:solidFill>
                  <a:schemeClr val="bg1"/>
                </a:solidFill>
              </a:rPr>
              <a:t>What are digital literacy skills?</a:t>
            </a:r>
          </a:p>
        </p:txBody>
      </p:sp>
      <p:sp>
        <p:nvSpPr>
          <p:cNvPr id="9" name="TextBox 8">
            <a:extLst>
              <a:ext uri="{FF2B5EF4-FFF2-40B4-BE49-F238E27FC236}">
                <a16:creationId xmlns:a16="http://schemas.microsoft.com/office/drawing/2014/main" id="{27C17956-F821-F404-534D-4235B8DDD88B}"/>
              </a:ext>
            </a:extLst>
          </p:cNvPr>
          <p:cNvSpPr txBox="1"/>
          <p:nvPr/>
        </p:nvSpPr>
        <p:spPr>
          <a:xfrm>
            <a:off x="2072587" y="4029036"/>
            <a:ext cx="4023360" cy="461665"/>
          </a:xfrm>
          <a:prstGeom prst="rect">
            <a:avLst/>
          </a:prstGeom>
          <a:noFill/>
        </p:spPr>
        <p:txBody>
          <a:bodyPr wrap="square" rtlCol="0">
            <a:spAutoFit/>
          </a:bodyPr>
          <a:lstStyle/>
          <a:p>
            <a:pPr algn="ctr"/>
            <a:r>
              <a:rPr lang="en-US" sz="2400" dirty="0">
                <a:solidFill>
                  <a:schemeClr val="bg1"/>
                </a:solidFill>
              </a:rPr>
              <a:t>Why are they important?</a:t>
            </a:r>
          </a:p>
        </p:txBody>
      </p:sp>
      <p:sp>
        <p:nvSpPr>
          <p:cNvPr id="10" name="TextBox 9">
            <a:extLst>
              <a:ext uri="{FF2B5EF4-FFF2-40B4-BE49-F238E27FC236}">
                <a16:creationId xmlns:a16="http://schemas.microsoft.com/office/drawing/2014/main" id="{7DB80F2C-0C97-E7EB-5154-B4E273BCD2C5}"/>
              </a:ext>
            </a:extLst>
          </p:cNvPr>
          <p:cNvSpPr txBox="1"/>
          <p:nvPr/>
        </p:nvSpPr>
        <p:spPr>
          <a:xfrm>
            <a:off x="6372665" y="0"/>
            <a:ext cx="5819272" cy="6801862"/>
          </a:xfrm>
          <a:prstGeom prst="rect">
            <a:avLst/>
          </a:prstGeom>
          <a:noFill/>
        </p:spPr>
        <p:txBody>
          <a:bodyPr wrap="square" rtlCol="0">
            <a:spAutoFit/>
          </a:bodyPr>
          <a:lstStyle/>
          <a:p>
            <a:pPr algn="ctr"/>
            <a:r>
              <a:rPr lang="en-US" sz="3200" dirty="0">
                <a:solidFill>
                  <a:schemeClr val="bg1"/>
                </a:solidFill>
                <a:latin typeface="+mj-lt"/>
              </a:rPr>
              <a:t>Digital literacy skills</a:t>
            </a:r>
          </a:p>
          <a:p>
            <a:endParaRPr lang="en-US" sz="3200" dirty="0">
              <a:solidFill>
                <a:schemeClr val="bg1"/>
              </a:solidFill>
            </a:endParaRPr>
          </a:p>
          <a:p>
            <a:pPr marL="457200" indent="-457200">
              <a:buFont typeface="Courier New" panose="02070309020205020404" pitchFamily="49" charset="0"/>
              <a:buChar char="o"/>
            </a:pPr>
            <a:r>
              <a:rPr lang="en-US" dirty="0">
                <a:solidFill>
                  <a:schemeClr val="bg1"/>
                </a:solidFill>
              </a:rPr>
              <a:t>The ability to use and understand a range of online information from various sources and in multiple formats </a:t>
            </a:r>
            <a:r>
              <a:rPr lang="en-US" sz="1600" dirty="0">
                <a:solidFill>
                  <a:schemeClr val="bg1"/>
                </a:solidFill>
              </a:rPr>
              <a:t>(McGuinness &amp; Fulton, 2016; Paul </a:t>
            </a:r>
            <a:r>
              <a:rPr lang="en-US" sz="1600" dirty="0" err="1">
                <a:solidFill>
                  <a:schemeClr val="bg1"/>
                </a:solidFill>
              </a:rPr>
              <a:t>Gilster</a:t>
            </a:r>
            <a:r>
              <a:rPr lang="en-US" sz="1600" dirty="0">
                <a:solidFill>
                  <a:schemeClr val="bg1"/>
                </a:solidFill>
              </a:rPr>
              <a:t>, 1997). </a:t>
            </a:r>
          </a:p>
          <a:p>
            <a:pPr marL="457200" indent="-457200">
              <a:buFont typeface="Courier New" panose="02070309020205020404" pitchFamily="49" charset="0"/>
              <a:buChar char="o"/>
            </a:pPr>
            <a:endParaRPr lang="en-US" sz="1600" dirty="0">
              <a:solidFill>
                <a:schemeClr val="bg1"/>
              </a:solidFill>
            </a:endParaRPr>
          </a:p>
          <a:p>
            <a:pPr marL="457200" indent="-457200">
              <a:buFont typeface="Courier New" panose="02070309020205020404" pitchFamily="49" charset="0"/>
              <a:buChar char="o"/>
            </a:pPr>
            <a:r>
              <a:rPr lang="en-US" dirty="0">
                <a:solidFill>
                  <a:schemeClr val="bg1"/>
                </a:solidFill>
              </a:rPr>
              <a:t>A student’s capacity to use digital tools and technologies for working, learning and interacting, showcasing a blend of cognitive and technical abilities.</a:t>
            </a:r>
          </a:p>
          <a:p>
            <a:endParaRPr lang="en-US" dirty="0">
              <a:solidFill>
                <a:schemeClr val="bg1"/>
              </a:solidFill>
            </a:endParaRPr>
          </a:p>
          <a:p>
            <a:pPr marL="457200" indent="-457200">
              <a:buFont typeface="Courier New" panose="02070309020205020404" pitchFamily="49" charset="0"/>
              <a:buChar char="o"/>
            </a:pPr>
            <a:r>
              <a:rPr lang="en-US" dirty="0">
                <a:solidFill>
                  <a:schemeClr val="bg1"/>
                </a:solidFill>
              </a:rPr>
              <a:t>Retrieving data and information, assessing the source’s relevance and storing and organizing the data and information appropriately. </a:t>
            </a:r>
          </a:p>
          <a:p>
            <a:pPr marL="457200" indent="-457200">
              <a:buFont typeface="Courier New" panose="02070309020205020404" pitchFamily="49" charset="0"/>
              <a:buChar char="o"/>
            </a:pPr>
            <a:endParaRPr lang="en-US" dirty="0">
              <a:solidFill>
                <a:schemeClr val="bg1"/>
              </a:solidFill>
            </a:endParaRPr>
          </a:p>
          <a:p>
            <a:pPr marL="457200" indent="-457200">
              <a:buFont typeface="Courier New" panose="02070309020205020404" pitchFamily="49" charset="0"/>
              <a:buChar char="o"/>
            </a:pPr>
            <a:r>
              <a:rPr lang="en-US" dirty="0">
                <a:solidFill>
                  <a:schemeClr val="bg1"/>
                </a:solidFill>
              </a:rPr>
              <a:t>Online safety and data protection. Ensuring personal data and information is kept private, and devices are secure. </a:t>
            </a:r>
          </a:p>
          <a:p>
            <a:pPr marL="457200" indent="-457200">
              <a:buFont typeface="Courier New" panose="02070309020205020404" pitchFamily="49" charset="0"/>
              <a:buChar char="o"/>
            </a:pPr>
            <a:endParaRPr lang="en-US" dirty="0">
              <a:solidFill>
                <a:schemeClr val="bg1"/>
              </a:solidFill>
            </a:endParaRPr>
          </a:p>
          <a:p>
            <a:pPr marL="457200" indent="-457200">
              <a:buFont typeface="Courier New" panose="02070309020205020404" pitchFamily="49" charset="0"/>
              <a:buChar char="o"/>
            </a:pPr>
            <a:r>
              <a:rPr lang="en-US" dirty="0">
                <a:solidFill>
                  <a:schemeClr val="bg1"/>
                </a:solidFill>
              </a:rPr>
              <a:t>Locate reliable sources, conduct research, cite and reference information and sources. </a:t>
            </a:r>
          </a:p>
          <a:p>
            <a:endParaRPr lang="en-US" sz="1600" dirty="0">
              <a:solidFill>
                <a:schemeClr val="bg1"/>
              </a:solidFill>
            </a:endParaRPr>
          </a:p>
          <a:p>
            <a:r>
              <a:rPr lang="en-US" sz="1600" dirty="0">
                <a:solidFill>
                  <a:schemeClr val="bg1"/>
                </a:solidFill>
              </a:rPr>
              <a:t>(USD, 2023). </a:t>
            </a:r>
            <a:endParaRPr lang="en-US" dirty="0">
              <a:solidFill>
                <a:schemeClr val="bg1"/>
              </a:solidFill>
            </a:endParaRPr>
          </a:p>
        </p:txBody>
      </p:sp>
    </p:spTree>
    <p:extLst>
      <p:ext uri="{BB962C8B-B14F-4D97-AF65-F5344CB8AC3E}">
        <p14:creationId xmlns:p14="http://schemas.microsoft.com/office/powerpoint/2010/main" val="193799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48E9D7B4-B303-418D-82A2-7990FD75E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Jigsaw puzzles in plastic figures">
            <a:extLst>
              <a:ext uri="{FF2B5EF4-FFF2-40B4-BE49-F238E27FC236}">
                <a16:creationId xmlns:a16="http://schemas.microsoft.com/office/drawing/2014/main" id="{F6C22554-FC65-33C5-BF6C-C4E5B4496C52}"/>
              </a:ext>
            </a:extLst>
          </p:cNvPr>
          <p:cNvPicPr>
            <a:picLocks noChangeAspect="1"/>
          </p:cNvPicPr>
          <p:nvPr/>
        </p:nvPicPr>
        <p:blipFill rotWithShape="1">
          <a:blip r:embed="rId2"/>
          <a:srcRect t="5051" b="13721"/>
          <a:stretch/>
        </p:blipFill>
        <p:spPr>
          <a:xfrm>
            <a:off x="-43" y="1571"/>
            <a:ext cx="12191980" cy="6856429"/>
          </a:xfrm>
          <a:prstGeom prst="rect">
            <a:avLst/>
          </a:prstGeom>
        </p:spPr>
      </p:pic>
      <p:sp>
        <p:nvSpPr>
          <p:cNvPr id="14" name="Rectangle 13">
            <a:extLst>
              <a:ext uri="{FF2B5EF4-FFF2-40B4-BE49-F238E27FC236}">
                <a16:creationId xmlns:a16="http://schemas.microsoft.com/office/drawing/2014/main" id="{81651EAF-91DD-1E2F-CB38-D621156521E3}"/>
              </a:ext>
            </a:extLst>
          </p:cNvPr>
          <p:cNvSpPr/>
          <p:nvPr/>
        </p:nvSpPr>
        <p:spPr>
          <a:xfrm>
            <a:off x="6322383" y="0"/>
            <a:ext cx="5869554" cy="685800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ounded Rectangular Callout 5">
            <a:extLst>
              <a:ext uri="{FF2B5EF4-FFF2-40B4-BE49-F238E27FC236}">
                <a16:creationId xmlns:a16="http://schemas.microsoft.com/office/drawing/2014/main" id="{F47CB767-71A3-1E35-A69E-185A5CCEB142}"/>
              </a:ext>
            </a:extLst>
          </p:cNvPr>
          <p:cNvSpPr/>
          <p:nvPr/>
        </p:nvSpPr>
        <p:spPr>
          <a:xfrm>
            <a:off x="267285" y="956602"/>
            <a:ext cx="4360985" cy="1659988"/>
          </a:xfrm>
          <a:prstGeom prst="wedgeRoundRectCallout">
            <a:avLst>
              <a:gd name="adj1" fmla="val -20833"/>
              <a:gd name="adj2" fmla="val 70301"/>
              <a:gd name="adj3" fmla="val 16667"/>
            </a:avLst>
          </a:prstGeom>
          <a:solidFill>
            <a:schemeClr val="tx1"/>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ular Callout 6">
            <a:extLst>
              <a:ext uri="{FF2B5EF4-FFF2-40B4-BE49-F238E27FC236}">
                <a16:creationId xmlns:a16="http://schemas.microsoft.com/office/drawing/2014/main" id="{E65BC491-D7B2-8260-ED15-9EE194D5308F}"/>
              </a:ext>
            </a:extLst>
          </p:cNvPr>
          <p:cNvSpPr/>
          <p:nvPr/>
        </p:nvSpPr>
        <p:spPr>
          <a:xfrm flipH="1">
            <a:off x="2072587" y="3727937"/>
            <a:ext cx="4023360" cy="1076179"/>
          </a:xfrm>
          <a:prstGeom prst="wedgeRoundRectCallout">
            <a:avLst>
              <a:gd name="adj1" fmla="val -20833"/>
              <a:gd name="adj2" fmla="val 75631"/>
              <a:gd name="adj3" fmla="val 16667"/>
            </a:avLst>
          </a:prstGeom>
          <a:solidFill>
            <a:schemeClr val="tx1"/>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457FECD-E76C-FE3A-A027-71FD798445D2}"/>
              </a:ext>
            </a:extLst>
          </p:cNvPr>
          <p:cNvSpPr txBox="1"/>
          <p:nvPr/>
        </p:nvSpPr>
        <p:spPr>
          <a:xfrm>
            <a:off x="422029" y="1309542"/>
            <a:ext cx="4051496" cy="954107"/>
          </a:xfrm>
          <a:prstGeom prst="rect">
            <a:avLst/>
          </a:prstGeom>
          <a:noFill/>
        </p:spPr>
        <p:txBody>
          <a:bodyPr wrap="square" rtlCol="0">
            <a:spAutoFit/>
          </a:bodyPr>
          <a:lstStyle/>
          <a:p>
            <a:pPr algn="ctr"/>
            <a:r>
              <a:rPr lang="en-US" sz="2800" dirty="0">
                <a:solidFill>
                  <a:schemeClr val="bg1"/>
                </a:solidFill>
              </a:rPr>
              <a:t>What are digital literacy skills?</a:t>
            </a:r>
          </a:p>
        </p:txBody>
      </p:sp>
      <p:sp>
        <p:nvSpPr>
          <p:cNvPr id="9" name="TextBox 8">
            <a:extLst>
              <a:ext uri="{FF2B5EF4-FFF2-40B4-BE49-F238E27FC236}">
                <a16:creationId xmlns:a16="http://schemas.microsoft.com/office/drawing/2014/main" id="{27C17956-F821-F404-534D-4235B8DDD88B}"/>
              </a:ext>
            </a:extLst>
          </p:cNvPr>
          <p:cNvSpPr txBox="1"/>
          <p:nvPr/>
        </p:nvSpPr>
        <p:spPr>
          <a:xfrm>
            <a:off x="2072587" y="4029036"/>
            <a:ext cx="4023360" cy="461665"/>
          </a:xfrm>
          <a:prstGeom prst="rect">
            <a:avLst/>
          </a:prstGeom>
          <a:noFill/>
        </p:spPr>
        <p:txBody>
          <a:bodyPr wrap="square" rtlCol="0">
            <a:spAutoFit/>
          </a:bodyPr>
          <a:lstStyle/>
          <a:p>
            <a:pPr algn="ctr"/>
            <a:r>
              <a:rPr lang="en-US" sz="2400" dirty="0">
                <a:solidFill>
                  <a:schemeClr val="bg1"/>
                </a:solidFill>
              </a:rPr>
              <a:t>Why are they important?</a:t>
            </a:r>
          </a:p>
        </p:txBody>
      </p:sp>
      <p:sp>
        <p:nvSpPr>
          <p:cNvPr id="10" name="TextBox 9">
            <a:extLst>
              <a:ext uri="{FF2B5EF4-FFF2-40B4-BE49-F238E27FC236}">
                <a16:creationId xmlns:a16="http://schemas.microsoft.com/office/drawing/2014/main" id="{7DB80F2C-0C97-E7EB-5154-B4E273BCD2C5}"/>
              </a:ext>
            </a:extLst>
          </p:cNvPr>
          <p:cNvSpPr txBox="1"/>
          <p:nvPr/>
        </p:nvSpPr>
        <p:spPr>
          <a:xfrm>
            <a:off x="6372665" y="0"/>
            <a:ext cx="5819272" cy="6771084"/>
          </a:xfrm>
          <a:prstGeom prst="rect">
            <a:avLst/>
          </a:prstGeom>
          <a:noFill/>
        </p:spPr>
        <p:txBody>
          <a:bodyPr wrap="square" rtlCol="0">
            <a:spAutoFit/>
          </a:bodyPr>
          <a:lstStyle/>
          <a:p>
            <a:pPr algn="ctr"/>
            <a:r>
              <a:rPr lang="en-US" sz="3200" dirty="0">
                <a:solidFill>
                  <a:schemeClr val="bg1"/>
                </a:solidFill>
                <a:latin typeface="+mj-lt"/>
              </a:rPr>
              <a:t>Digital literacy skills</a:t>
            </a:r>
          </a:p>
          <a:p>
            <a:endParaRPr lang="en-US" sz="3200" dirty="0">
              <a:solidFill>
                <a:schemeClr val="bg1"/>
              </a:solidFill>
            </a:endParaRPr>
          </a:p>
          <a:p>
            <a:pPr marL="285750" indent="-285750">
              <a:buFont typeface="Courier New" panose="02070309020205020404" pitchFamily="49" charset="0"/>
              <a:buChar char="o"/>
            </a:pPr>
            <a:r>
              <a:rPr lang="en-US" sz="2000" dirty="0">
                <a:solidFill>
                  <a:schemeClr val="bg1"/>
                </a:solidFill>
              </a:rPr>
              <a:t>It can enhance information literacy, which if essential for evidence-based practice (Hamilton, 2015). </a:t>
            </a:r>
          </a:p>
          <a:p>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It teaches students to be able to assess sources and their credibility. Understanding the use of digital resources, including referencing and copyright. </a:t>
            </a:r>
          </a:p>
          <a:p>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Being aware of digital footprints. Sharing personal data may lead to cyberbullying, identity theft or fraud.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Being able to store data safely, ensuring all files and information are protected. </a:t>
            </a:r>
          </a:p>
          <a:p>
            <a:pPr marL="285750" indent="-285750">
              <a:buFont typeface="Courier New" panose="02070309020205020404" pitchFamily="49" charset="0"/>
              <a:buChar char="o"/>
            </a:pPr>
            <a:endParaRPr lang="en-US" dirty="0">
              <a:solidFill>
                <a:schemeClr val="bg1"/>
              </a:solidFill>
            </a:endParaRPr>
          </a:p>
          <a:p>
            <a:endParaRPr lang="en-US" dirty="0">
              <a:solidFill>
                <a:schemeClr val="bg1"/>
              </a:solidFill>
            </a:endParaRPr>
          </a:p>
          <a:p>
            <a:pPr marL="285750" indent="-285750">
              <a:buFont typeface="Courier New" panose="02070309020205020404" pitchFamily="49" charset="0"/>
              <a:buChar char="o"/>
            </a:pPr>
            <a:endParaRPr lang="en-US" dirty="0">
              <a:solidFill>
                <a:schemeClr val="bg1"/>
              </a:solidFill>
            </a:endParaRPr>
          </a:p>
          <a:p>
            <a:r>
              <a:rPr lang="en-US" sz="1600" dirty="0">
                <a:solidFill>
                  <a:schemeClr val="bg1"/>
                </a:solidFill>
              </a:rPr>
              <a:t>(American University School of Education, 2020).</a:t>
            </a:r>
          </a:p>
        </p:txBody>
      </p:sp>
    </p:spTree>
    <p:extLst>
      <p:ext uri="{BB962C8B-B14F-4D97-AF65-F5344CB8AC3E}">
        <p14:creationId xmlns:p14="http://schemas.microsoft.com/office/powerpoint/2010/main" val="3863329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48E9D7B4-B303-418D-82A2-7990FD75E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Jigsaw puzzles in plastic figures">
            <a:extLst>
              <a:ext uri="{FF2B5EF4-FFF2-40B4-BE49-F238E27FC236}">
                <a16:creationId xmlns:a16="http://schemas.microsoft.com/office/drawing/2014/main" id="{F6C22554-FC65-33C5-BF6C-C4E5B4496C52}"/>
              </a:ext>
            </a:extLst>
          </p:cNvPr>
          <p:cNvPicPr>
            <a:picLocks noChangeAspect="1"/>
          </p:cNvPicPr>
          <p:nvPr/>
        </p:nvPicPr>
        <p:blipFill rotWithShape="1">
          <a:blip r:embed="rId2"/>
          <a:srcRect t="5051" b="13721"/>
          <a:stretch/>
        </p:blipFill>
        <p:spPr>
          <a:xfrm>
            <a:off x="-43" y="1571"/>
            <a:ext cx="12191980" cy="6856429"/>
          </a:xfrm>
          <a:prstGeom prst="rect">
            <a:avLst/>
          </a:prstGeom>
        </p:spPr>
      </p:pic>
      <p:sp>
        <p:nvSpPr>
          <p:cNvPr id="14" name="Rectangle 13">
            <a:extLst>
              <a:ext uri="{FF2B5EF4-FFF2-40B4-BE49-F238E27FC236}">
                <a16:creationId xmlns:a16="http://schemas.microsoft.com/office/drawing/2014/main" id="{81651EAF-91DD-1E2F-CB38-D621156521E3}"/>
              </a:ext>
            </a:extLst>
          </p:cNvPr>
          <p:cNvSpPr/>
          <p:nvPr/>
        </p:nvSpPr>
        <p:spPr>
          <a:xfrm>
            <a:off x="6322383" y="0"/>
            <a:ext cx="5869554" cy="685800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7DB80F2C-0C97-E7EB-5154-B4E273BCD2C5}"/>
              </a:ext>
            </a:extLst>
          </p:cNvPr>
          <p:cNvSpPr txBox="1"/>
          <p:nvPr/>
        </p:nvSpPr>
        <p:spPr>
          <a:xfrm>
            <a:off x="6372665" y="0"/>
            <a:ext cx="5819272" cy="6863417"/>
          </a:xfrm>
          <a:prstGeom prst="rect">
            <a:avLst/>
          </a:prstGeom>
          <a:noFill/>
        </p:spPr>
        <p:txBody>
          <a:bodyPr wrap="square" rtlCol="0">
            <a:spAutoFit/>
          </a:bodyPr>
          <a:lstStyle/>
          <a:p>
            <a:pPr algn="ctr"/>
            <a:r>
              <a:rPr lang="en-US" sz="3200" dirty="0">
                <a:solidFill>
                  <a:schemeClr val="bg1"/>
                </a:solidFill>
                <a:latin typeface="+mj-lt"/>
              </a:rPr>
              <a:t>Digital literacy skills</a:t>
            </a:r>
          </a:p>
          <a:p>
            <a:pPr algn="ctr"/>
            <a:endParaRPr lang="en-US" sz="3200" dirty="0">
              <a:solidFill>
                <a:schemeClr val="bg1"/>
              </a:solidFill>
            </a:endParaRPr>
          </a:p>
          <a:p>
            <a:pPr marL="285750" indent="-285750">
              <a:buFont typeface="Courier New" panose="02070309020205020404" pitchFamily="49" charset="0"/>
              <a:buChar char="o"/>
            </a:pPr>
            <a:r>
              <a:rPr lang="en-US" sz="2000" dirty="0">
                <a:solidFill>
                  <a:schemeClr val="bg1"/>
                </a:solidFill>
              </a:rPr>
              <a:t>Conducting systematic literature searches (SLS) and finding relevant information for our study topic. Searching for an appropriate scale/questionnaire to include in our study.</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Ensuring that all information included in any forms (proposal, ethics </a:t>
            </a:r>
            <a:r>
              <a:rPr lang="en-US" sz="2000" dirty="0" err="1">
                <a:solidFill>
                  <a:schemeClr val="bg1"/>
                </a:solidFill>
              </a:rPr>
              <a:t>etc</a:t>
            </a:r>
            <a:r>
              <a:rPr lang="en-US" sz="2000" dirty="0">
                <a:solidFill>
                  <a:schemeClr val="bg1"/>
                </a:solidFill>
              </a:rPr>
              <a:t>) are referenced correctly.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Data collection, storage and organization. Securely storing results and participant information to maintain confidentiality.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Being able to communicate effectively with team members, lecturers and university services. Presenting my projects online and sharing work with others. </a:t>
            </a:r>
          </a:p>
          <a:p>
            <a:pPr marL="285750" indent="-285750">
              <a:buFont typeface="Courier New" panose="02070309020205020404" pitchFamily="49" charset="0"/>
              <a:buChar char="o"/>
            </a:pPr>
            <a:endParaRPr lang="en-US" dirty="0">
              <a:solidFill>
                <a:schemeClr val="bg1"/>
              </a:solidFill>
            </a:endParaRPr>
          </a:p>
          <a:p>
            <a:pPr marL="285750" indent="-285750">
              <a:buFont typeface="Courier New" panose="02070309020205020404" pitchFamily="49" charset="0"/>
              <a:buChar char="o"/>
            </a:pPr>
            <a:endParaRPr lang="en-US" dirty="0">
              <a:solidFill>
                <a:schemeClr val="bg1"/>
              </a:solidFill>
            </a:endParaRPr>
          </a:p>
        </p:txBody>
      </p:sp>
      <p:sp>
        <p:nvSpPr>
          <p:cNvPr id="2" name="Chord 1">
            <a:extLst>
              <a:ext uri="{FF2B5EF4-FFF2-40B4-BE49-F238E27FC236}">
                <a16:creationId xmlns:a16="http://schemas.microsoft.com/office/drawing/2014/main" id="{E1534B4A-B069-750B-C57F-E047B6F45829}"/>
              </a:ext>
            </a:extLst>
          </p:cNvPr>
          <p:cNvSpPr/>
          <p:nvPr/>
        </p:nvSpPr>
        <p:spPr>
          <a:xfrm rot="12163350">
            <a:off x="-1671974" y="988828"/>
            <a:ext cx="5178056" cy="4880344"/>
          </a:xfrm>
          <a:prstGeom prst="chord">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a:t>
            </a:r>
          </a:p>
        </p:txBody>
      </p:sp>
      <p:sp>
        <p:nvSpPr>
          <p:cNvPr id="3" name="TextBox 2">
            <a:extLst>
              <a:ext uri="{FF2B5EF4-FFF2-40B4-BE49-F238E27FC236}">
                <a16:creationId xmlns:a16="http://schemas.microsoft.com/office/drawing/2014/main" id="{7142FA2A-8F77-CC36-90DF-223DA0C6FAB2}"/>
              </a:ext>
            </a:extLst>
          </p:cNvPr>
          <p:cNvSpPr txBox="1"/>
          <p:nvPr/>
        </p:nvSpPr>
        <p:spPr>
          <a:xfrm>
            <a:off x="0" y="1297172"/>
            <a:ext cx="3253563" cy="923330"/>
          </a:xfrm>
          <a:prstGeom prst="rect">
            <a:avLst/>
          </a:prstGeom>
          <a:noFill/>
        </p:spPr>
        <p:txBody>
          <a:bodyPr wrap="square" rtlCol="0">
            <a:spAutoFit/>
          </a:bodyPr>
          <a:lstStyle/>
          <a:p>
            <a:pPr algn="ctr"/>
            <a:endParaRPr lang="en-US" dirty="0"/>
          </a:p>
          <a:p>
            <a:pPr algn="ctr"/>
            <a:endParaRPr lang="en-US" dirty="0"/>
          </a:p>
          <a:p>
            <a:pPr algn="ctr"/>
            <a:endParaRPr lang="en-US" dirty="0"/>
          </a:p>
        </p:txBody>
      </p:sp>
      <p:sp>
        <p:nvSpPr>
          <p:cNvPr id="4" name="TextBox 3">
            <a:extLst>
              <a:ext uri="{FF2B5EF4-FFF2-40B4-BE49-F238E27FC236}">
                <a16:creationId xmlns:a16="http://schemas.microsoft.com/office/drawing/2014/main" id="{28328B29-264B-A5C1-CAEA-7F9235ED596D}"/>
              </a:ext>
            </a:extLst>
          </p:cNvPr>
          <p:cNvSpPr txBox="1"/>
          <p:nvPr/>
        </p:nvSpPr>
        <p:spPr>
          <a:xfrm>
            <a:off x="0" y="1413063"/>
            <a:ext cx="3253563" cy="4031873"/>
          </a:xfrm>
          <a:prstGeom prst="rect">
            <a:avLst/>
          </a:prstGeom>
          <a:noFill/>
        </p:spPr>
        <p:txBody>
          <a:bodyPr wrap="square" rtlCol="0">
            <a:spAutoFit/>
          </a:bodyPr>
          <a:lstStyle/>
          <a:p>
            <a:pPr algn="l"/>
            <a:endParaRPr lang="en-US" sz="3200" dirty="0">
              <a:solidFill>
                <a:schemeClr val="bg1"/>
              </a:solidFill>
            </a:endParaRPr>
          </a:p>
          <a:p>
            <a:pPr algn="l"/>
            <a:endParaRPr lang="en-US" sz="3200" dirty="0">
              <a:solidFill>
                <a:schemeClr val="bg1"/>
              </a:solidFill>
            </a:endParaRPr>
          </a:p>
          <a:p>
            <a:pPr algn="l"/>
            <a:r>
              <a:rPr lang="en-US" sz="3200" dirty="0">
                <a:solidFill>
                  <a:schemeClr val="bg1"/>
                </a:solidFill>
              </a:rPr>
              <a:t>Digital literacy skills throughout the Research in Action module</a:t>
            </a:r>
          </a:p>
          <a:p>
            <a:pPr algn="l"/>
            <a:endParaRPr lang="en-US" sz="3200" dirty="0">
              <a:solidFill>
                <a:schemeClr val="bg1"/>
              </a:solidFill>
            </a:endParaRPr>
          </a:p>
          <a:p>
            <a:pPr algn="l"/>
            <a:endParaRPr lang="en-US" sz="3200" dirty="0">
              <a:solidFill>
                <a:schemeClr val="bg1"/>
              </a:solidFill>
            </a:endParaRPr>
          </a:p>
        </p:txBody>
      </p:sp>
    </p:spTree>
    <p:extLst>
      <p:ext uri="{BB962C8B-B14F-4D97-AF65-F5344CB8AC3E}">
        <p14:creationId xmlns:p14="http://schemas.microsoft.com/office/powerpoint/2010/main" val="1448595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48E9D7B4-B303-418D-82A2-7990FD75E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Jigsaw puzzles in plastic figures">
            <a:extLst>
              <a:ext uri="{FF2B5EF4-FFF2-40B4-BE49-F238E27FC236}">
                <a16:creationId xmlns:a16="http://schemas.microsoft.com/office/drawing/2014/main" id="{F6C22554-FC65-33C5-BF6C-C4E5B4496C52}"/>
              </a:ext>
            </a:extLst>
          </p:cNvPr>
          <p:cNvPicPr>
            <a:picLocks noChangeAspect="1"/>
          </p:cNvPicPr>
          <p:nvPr/>
        </p:nvPicPr>
        <p:blipFill rotWithShape="1">
          <a:blip r:embed="rId2"/>
          <a:srcRect t="5051" b="13721"/>
          <a:stretch/>
        </p:blipFill>
        <p:spPr>
          <a:xfrm>
            <a:off x="-43" y="1571"/>
            <a:ext cx="12191980" cy="6856429"/>
          </a:xfrm>
          <a:prstGeom prst="rect">
            <a:avLst/>
          </a:prstGeom>
        </p:spPr>
      </p:pic>
      <p:sp>
        <p:nvSpPr>
          <p:cNvPr id="14" name="Rectangle 13">
            <a:extLst>
              <a:ext uri="{FF2B5EF4-FFF2-40B4-BE49-F238E27FC236}">
                <a16:creationId xmlns:a16="http://schemas.microsoft.com/office/drawing/2014/main" id="{81651EAF-91DD-1E2F-CB38-D621156521E3}"/>
              </a:ext>
            </a:extLst>
          </p:cNvPr>
          <p:cNvSpPr/>
          <p:nvPr/>
        </p:nvSpPr>
        <p:spPr>
          <a:xfrm>
            <a:off x="6322383" y="0"/>
            <a:ext cx="5869554" cy="685800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142FA2A-8F77-CC36-90DF-223DA0C6FAB2}"/>
              </a:ext>
            </a:extLst>
          </p:cNvPr>
          <p:cNvSpPr txBox="1"/>
          <p:nvPr/>
        </p:nvSpPr>
        <p:spPr>
          <a:xfrm>
            <a:off x="0" y="1297172"/>
            <a:ext cx="3253563" cy="923330"/>
          </a:xfrm>
          <a:prstGeom prst="rect">
            <a:avLst/>
          </a:prstGeom>
          <a:noFill/>
        </p:spPr>
        <p:txBody>
          <a:bodyPr wrap="square" rtlCol="0">
            <a:spAutoFit/>
          </a:bodyPr>
          <a:lstStyle/>
          <a:p>
            <a:pPr algn="ctr"/>
            <a:endParaRPr lang="en-US" dirty="0"/>
          </a:p>
          <a:p>
            <a:pPr algn="ctr"/>
            <a:endParaRPr lang="en-US" dirty="0"/>
          </a:p>
          <a:p>
            <a:pPr algn="ctr"/>
            <a:endParaRPr lang="en-US" dirty="0"/>
          </a:p>
        </p:txBody>
      </p:sp>
      <p:sp>
        <p:nvSpPr>
          <p:cNvPr id="5" name="Cloud Callout 4">
            <a:extLst>
              <a:ext uri="{FF2B5EF4-FFF2-40B4-BE49-F238E27FC236}">
                <a16:creationId xmlns:a16="http://schemas.microsoft.com/office/drawing/2014/main" id="{4B9865DC-7396-491C-B92C-6FE422D5DE98}"/>
              </a:ext>
            </a:extLst>
          </p:cNvPr>
          <p:cNvSpPr/>
          <p:nvPr/>
        </p:nvSpPr>
        <p:spPr>
          <a:xfrm rot="375207">
            <a:off x="1280160" y="436098"/>
            <a:ext cx="4582423" cy="2532185"/>
          </a:xfrm>
          <a:prstGeom prst="cloudCallout">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loud Callout 5">
            <a:extLst>
              <a:ext uri="{FF2B5EF4-FFF2-40B4-BE49-F238E27FC236}">
                <a16:creationId xmlns:a16="http://schemas.microsoft.com/office/drawing/2014/main" id="{17BFA0FB-3C9B-F672-4B1E-82956594C91F}"/>
              </a:ext>
            </a:extLst>
          </p:cNvPr>
          <p:cNvSpPr/>
          <p:nvPr/>
        </p:nvSpPr>
        <p:spPr>
          <a:xfrm rot="20762548" flipH="1">
            <a:off x="569010" y="4069321"/>
            <a:ext cx="3229573" cy="1909182"/>
          </a:xfrm>
          <a:prstGeom prst="cloudCallou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6004438-3E22-F71F-6CB8-BD0E67B56B60}"/>
              </a:ext>
            </a:extLst>
          </p:cNvPr>
          <p:cNvSpPr txBox="1"/>
          <p:nvPr/>
        </p:nvSpPr>
        <p:spPr>
          <a:xfrm>
            <a:off x="1958823" y="1225136"/>
            <a:ext cx="3516923" cy="954107"/>
          </a:xfrm>
          <a:prstGeom prst="rect">
            <a:avLst/>
          </a:prstGeom>
          <a:noFill/>
        </p:spPr>
        <p:txBody>
          <a:bodyPr wrap="square" rtlCol="0">
            <a:spAutoFit/>
          </a:bodyPr>
          <a:lstStyle/>
          <a:p>
            <a:pPr algn="ctr"/>
            <a:r>
              <a:rPr lang="en-US" sz="2800" dirty="0">
                <a:solidFill>
                  <a:schemeClr val="bg1"/>
                </a:solidFill>
              </a:rPr>
              <a:t>What are group work skills?</a:t>
            </a:r>
          </a:p>
        </p:txBody>
      </p:sp>
      <p:sp>
        <p:nvSpPr>
          <p:cNvPr id="8" name="TextBox 7">
            <a:extLst>
              <a:ext uri="{FF2B5EF4-FFF2-40B4-BE49-F238E27FC236}">
                <a16:creationId xmlns:a16="http://schemas.microsoft.com/office/drawing/2014/main" id="{EF21E344-DAC1-78E8-BE9C-E928E218AA00}"/>
              </a:ext>
            </a:extLst>
          </p:cNvPr>
          <p:cNvSpPr txBox="1"/>
          <p:nvPr/>
        </p:nvSpPr>
        <p:spPr>
          <a:xfrm>
            <a:off x="749311" y="4608413"/>
            <a:ext cx="2868970" cy="830997"/>
          </a:xfrm>
          <a:prstGeom prst="rect">
            <a:avLst/>
          </a:prstGeom>
          <a:noFill/>
        </p:spPr>
        <p:txBody>
          <a:bodyPr wrap="square" rtlCol="0">
            <a:spAutoFit/>
          </a:bodyPr>
          <a:lstStyle/>
          <a:p>
            <a:pPr algn="ctr"/>
            <a:r>
              <a:rPr lang="en-US" sz="2400" dirty="0">
                <a:solidFill>
                  <a:schemeClr val="bg1"/>
                </a:solidFill>
              </a:rPr>
              <a:t>Why are they  important?</a:t>
            </a:r>
          </a:p>
        </p:txBody>
      </p:sp>
      <p:sp>
        <p:nvSpPr>
          <p:cNvPr id="9" name="TextBox 8">
            <a:extLst>
              <a:ext uri="{FF2B5EF4-FFF2-40B4-BE49-F238E27FC236}">
                <a16:creationId xmlns:a16="http://schemas.microsoft.com/office/drawing/2014/main" id="{04C584CA-0A76-5722-4556-10039959B487}"/>
              </a:ext>
            </a:extLst>
          </p:cNvPr>
          <p:cNvSpPr txBox="1"/>
          <p:nvPr/>
        </p:nvSpPr>
        <p:spPr>
          <a:xfrm>
            <a:off x="6344529" y="0"/>
            <a:ext cx="5847471" cy="7663636"/>
          </a:xfrm>
          <a:prstGeom prst="rect">
            <a:avLst/>
          </a:prstGeom>
          <a:noFill/>
        </p:spPr>
        <p:txBody>
          <a:bodyPr wrap="square" rtlCol="0">
            <a:spAutoFit/>
          </a:bodyPr>
          <a:lstStyle/>
          <a:p>
            <a:pPr algn="ctr"/>
            <a:r>
              <a:rPr lang="en-US" sz="3200" dirty="0">
                <a:solidFill>
                  <a:schemeClr val="bg1"/>
                </a:solidFill>
                <a:latin typeface="+mj-lt"/>
              </a:rPr>
              <a:t>Group work</a:t>
            </a:r>
          </a:p>
          <a:p>
            <a:pPr algn="ctr"/>
            <a:endParaRPr lang="en-US" sz="3200" dirty="0">
              <a:solidFill>
                <a:schemeClr val="bg1"/>
              </a:solidFill>
            </a:endParaRPr>
          </a:p>
          <a:p>
            <a:pPr marL="457200" indent="-457200">
              <a:buFont typeface="Courier New" panose="02070309020205020404" pitchFamily="49" charset="0"/>
              <a:buChar char="o"/>
            </a:pPr>
            <a:r>
              <a:rPr lang="en-US" sz="2000" dirty="0">
                <a:solidFill>
                  <a:schemeClr val="bg1"/>
                </a:solidFill>
              </a:rPr>
              <a:t>Fosters collaborative efforts among students to achieve shared learning objectives, resulting in increased student achievement and positive attitudes towards subjects </a:t>
            </a:r>
            <a:r>
              <a:rPr lang="en-US" sz="1600" dirty="0">
                <a:solidFill>
                  <a:schemeClr val="bg1"/>
                </a:solidFill>
              </a:rPr>
              <a:t>(Wilson et al, 2018). </a:t>
            </a:r>
          </a:p>
          <a:p>
            <a:pPr marL="457200" indent="-457200">
              <a:buFont typeface="Courier New" panose="02070309020205020404" pitchFamily="49" charset="0"/>
              <a:buChar char="o"/>
            </a:pPr>
            <a:endParaRPr lang="en-US" sz="2000" dirty="0">
              <a:solidFill>
                <a:schemeClr val="bg1"/>
              </a:solidFill>
            </a:endParaRPr>
          </a:p>
          <a:p>
            <a:pPr marL="457200" indent="-457200">
              <a:buFont typeface="Courier New" panose="02070309020205020404" pitchFamily="49" charset="0"/>
              <a:buChar char="o"/>
            </a:pPr>
            <a:r>
              <a:rPr lang="en-US" sz="2000" dirty="0">
                <a:solidFill>
                  <a:schemeClr val="bg1"/>
                </a:solidFill>
              </a:rPr>
              <a:t>Process management skills, which allows for goals to be identified, tasks to be distributed amongst the group, meetings and deadlines to be created and group progress to be monitored throughout. </a:t>
            </a:r>
          </a:p>
          <a:p>
            <a:pPr marL="457200" indent="-457200">
              <a:buFont typeface="Courier New" panose="02070309020205020404" pitchFamily="49" charset="0"/>
              <a:buChar char="o"/>
            </a:pPr>
            <a:endParaRPr lang="en-US" sz="2000" dirty="0">
              <a:solidFill>
                <a:schemeClr val="bg1"/>
              </a:solidFill>
            </a:endParaRPr>
          </a:p>
          <a:p>
            <a:pPr marL="457200" indent="-457200">
              <a:buFont typeface="Courier New" panose="02070309020205020404" pitchFamily="49" charset="0"/>
              <a:buChar char="o"/>
            </a:pPr>
            <a:r>
              <a:rPr lang="en-US" sz="2000" dirty="0">
                <a:solidFill>
                  <a:schemeClr val="bg1"/>
                </a:solidFill>
              </a:rPr>
              <a:t>Interpersonal skills (communication, active listening </a:t>
            </a:r>
            <a:r>
              <a:rPr lang="en-US" sz="2000" dirty="0" err="1">
                <a:solidFill>
                  <a:schemeClr val="bg1"/>
                </a:solidFill>
              </a:rPr>
              <a:t>etc</a:t>
            </a:r>
            <a:r>
              <a:rPr lang="en-US" sz="2000" dirty="0">
                <a:solidFill>
                  <a:schemeClr val="bg1"/>
                </a:solidFill>
              </a:rPr>
              <a:t>), which enables students to form relationships, resolve conflict and communicate during meetings. </a:t>
            </a:r>
            <a:endParaRPr lang="en-US" sz="1600" dirty="0">
              <a:solidFill>
                <a:schemeClr val="bg1"/>
              </a:solidFill>
            </a:endParaRPr>
          </a:p>
          <a:p>
            <a:pPr marL="457200" indent="-457200">
              <a:buFont typeface="Courier New" panose="02070309020205020404" pitchFamily="49" charset="0"/>
              <a:buChar char="o"/>
            </a:pPr>
            <a:endParaRPr lang="en-US" sz="1600" dirty="0">
              <a:solidFill>
                <a:schemeClr val="bg1"/>
              </a:solidFill>
            </a:endParaRPr>
          </a:p>
          <a:p>
            <a:pPr marL="457200" indent="-457200">
              <a:buFont typeface="Courier New" panose="02070309020205020404" pitchFamily="49" charset="0"/>
              <a:buChar char="o"/>
            </a:pPr>
            <a:endParaRPr lang="en-US" sz="1600" dirty="0">
              <a:solidFill>
                <a:schemeClr val="bg1"/>
              </a:solidFill>
            </a:endParaRPr>
          </a:p>
          <a:p>
            <a:endParaRPr lang="en-US" sz="1600" dirty="0">
              <a:solidFill>
                <a:schemeClr val="bg1"/>
              </a:solidFill>
            </a:endParaRPr>
          </a:p>
          <a:p>
            <a:pPr marL="457200" indent="-457200">
              <a:buFont typeface="Courier New" panose="02070309020205020404" pitchFamily="49" charset="0"/>
              <a:buChar char="o"/>
            </a:pPr>
            <a:endParaRPr lang="en-US" sz="1600" dirty="0">
              <a:solidFill>
                <a:schemeClr val="bg1"/>
              </a:solidFill>
            </a:endParaRPr>
          </a:p>
          <a:p>
            <a:r>
              <a:rPr lang="en-US" sz="1600" dirty="0">
                <a:solidFill>
                  <a:schemeClr val="bg1"/>
                </a:solidFill>
              </a:rPr>
              <a:t>UNSW, 2023). </a:t>
            </a:r>
          </a:p>
          <a:p>
            <a:pPr marL="457200" indent="-457200">
              <a:buFont typeface="Courier New" panose="02070309020205020404" pitchFamily="49" charset="0"/>
              <a:buChar char="o"/>
            </a:pPr>
            <a:endParaRPr lang="en-US" sz="1600" dirty="0">
              <a:solidFill>
                <a:schemeClr val="bg1"/>
              </a:solidFill>
            </a:endParaRPr>
          </a:p>
          <a:p>
            <a:pPr marL="457200" indent="-457200">
              <a:buFont typeface="Courier New" panose="02070309020205020404" pitchFamily="49" charset="0"/>
              <a:buChar char="o"/>
            </a:pPr>
            <a:endParaRPr lang="en-US" sz="1600" dirty="0">
              <a:solidFill>
                <a:schemeClr val="bg1"/>
              </a:solidFill>
            </a:endParaRPr>
          </a:p>
        </p:txBody>
      </p:sp>
    </p:spTree>
    <p:extLst>
      <p:ext uri="{BB962C8B-B14F-4D97-AF65-F5344CB8AC3E}">
        <p14:creationId xmlns:p14="http://schemas.microsoft.com/office/powerpoint/2010/main" val="117516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BF4FD3-D46A-4703-CD6C-A524D01C661A}"/>
            </a:ext>
          </a:extLst>
        </p:cNvPr>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E516DF52-BAFF-4CF0-C122-BD6A3FA5A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Jigsaw puzzles in plastic figures">
            <a:extLst>
              <a:ext uri="{FF2B5EF4-FFF2-40B4-BE49-F238E27FC236}">
                <a16:creationId xmlns:a16="http://schemas.microsoft.com/office/drawing/2014/main" id="{CFDDDB60-EFF7-6B4F-5557-D1F1BA6E83B3}"/>
              </a:ext>
            </a:extLst>
          </p:cNvPr>
          <p:cNvPicPr>
            <a:picLocks noChangeAspect="1"/>
          </p:cNvPicPr>
          <p:nvPr/>
        </p:nvPicPr>
        <p:blipFill rotWithShape="1">
          <a:blip r:embed="rId2"/>
          <a:srcRect t="5051" b="13721"/>
          <a:stretch/>
        </p:blipFill>
        <p:spPr>
          <a:xfrm>
            <a:off x="-43" y="1571"/>
            <a:ext cx="12191980" cy="6856429"/>
          </a:xfrm>
          <a:prstGeom prst="rect">
            <a:avLst/>
          </a:prstGeom>
        </p:spPr>
      </p:pic>
      <p:sp>
        <p:nvSpPr>
          <p:cNvPr id="14" name="Rectangle 13">
            <a:extLst>
              <a:ext uri="{FF2B5EF4-FFF2-40B4-BE49-F238E27FC236}">
                <a16:creationId xmlns:a16="http://schemas.microsoft.com/office/drawing/2014/main" id="{F706785F-D436-D28D-877F-FA5DC28F580E}"/>
              </a:ext>
            </a:extLst>
          </p:cNvPr>
          <p:cNvSpPr/>
          <p:nvPr/>
        </p:nvSpPr>
        <p:spPr>
          <a:xfrm>
            <a:off x="6322383" y="0"/>
            <a:ext cx="5869554" cy="685800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3C53798-C4E4-6681-0FF3-90C97080FE12}"/>
              </a:ext>
            </a:extLst>
          </p:cNvPr>
          <p:cNvSpPr txBox="1"/>
          <p:nvPr/>
        </p:nvSpPr>
        <p:spPr>
          <a:xfrm>
            <a:off x="0" y="1297172"/>
            <a:ext cx="3253563" cy="923330"/>
          </a:xfrm>
          <a:prstGeom prst="rect">
            <a:avLst/>
          </a:prstGeom>
          <a:noFill/>
        </p:spPr>
        <p:txBody>
          <a:bodyPr wrap="square" rtlCol="0">
            <a:spAutoFit/>
          </a:bodyPr>
          <a:lstStyle/>
          <a:p>
            <a:pPr algn="ctr"/>
            <a:endParaRPr lang="en-US" dirty="0"/>
          </a:p>
          <a:p>
            <a:pPr algn="ctr"/>
            <a:endParaRPr lang="en-US" dirty="0"/>
          </a:p>
          <a:p>
            <a:pPr algn="ctr"/>
            <a:endParaRPr lang="en-US" dirty="0"/>
          </a:p>
        </p:txBody>
      </p:sp>
      <p:sp>
        <p:nvSpPr>
          <p:cNvPr id="5" name="Cloud Callout 4">
            <a:extLst>
              <a:ext uri="{FF2B5EF4-FFF2-40B4-BE49-F238E27FC236}">
                <a16:creationId xmlns:a16="http://schemas.microsoft.com/office/drawing/2014/main" id="{9AC0BA32-A109-30CA-2C8B-2A7760CC14AE}"/>
              </a:ext>
            </a:extLst>
          </p:cNvPr>
          <p:cNvSpPr/>
          <p:nvPr/>
        </p:nvSpPr>
        <p:spPr>
          <a:xfrm rot="375207">
            <a:off x="1280160" y="436098"/>
            <a:ext cx="4582423" cy="2532185"/>
          </a:xfrm>
          <a:prstGeom prst="cloudCallout">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loud Callout 5">
            <a:extLst>
              <a:ext uri="{FF2B5EF4-FFF2-40B4-BE49-F238E27FC236}">
                <a16:creationId xmlns:a16="http://schemas.microsoft.com/office/drawing/2014/main" id="{3EB9787A-62F2-78E7-E227-F6D43CD2A59C}"/>
              </a:ext>
            </a:extLst>
          </p:cNvPr>
          <p:cNvSpPr/>
          <p:nvPr/>
        </p:nvSpPr>
        <p:spPr>
          <a:xfrm rot="20762548" flipH="1">
            <a:off x="569010" y="4069321"/>
            <a:ext cx="3229573" cy="1909182"/>
          </a:xfrm>
          <a:prstGeom prst="cloudCallou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DAE6B63-B1CA-BB91-F2CB-03DE248C6045}"/>
              </a:ext>
            </a:extLst>
          </p:cNvPr>
          <p:cNvSpPr txBox="1"/>
          <p:nvPr/>
        </p:nvSpPr>
        <p:spPr>
          <a:xfrm>
            <a:off x="1958823" y="1225136"/>
            <a:ext cx="3516923" cy="954107"/>
          </a:xfrm>
          <a:prstGeom prst="rect">
            <a:avLst/>
          </a:prstGeom>
          <a:noFill/>
        </p:spPr>
        <p:txBody>
          <a:bodyPr wrap="square" rtlCol="0">
            <a:spAutoFit/>
          </a:bodyPr>
          <a:lstStyle/>
          <a:p>
            <a:pPr algn="ctr"/>
            <a:r>
              <a:rPr lang="en-US" sz="2800" dirty="0">
                <a:solidFill>
                  <a:schemeClr val="bg1"/>
                </a:solidFill>
              </a:rPr>
              <a:t>What are group work skills?</a:t>
            </a:r>
          </a:p>
        </p:txBody>
      </p:sp>
      <p:sp>
        <p:nvSpPr>
          <p:cNvPr id="8" name="TextBox 7">
            <a:extLst>
              <a:ext uri="{FF2B5EF4-FFF2-40B4-BE49-F238E27FC236}">
                <a16:creationId xmlns:a16="http://schemas.microsoft.com/office/drawing/2014/main" id="{9876F81F-D39B-4086-F829-A0B9E9BAA94F}"/>
              </a:ext>
            </a:extLst>
          </p:cNvPr>
          <p:cNvSpPr txBox="1"/>
          <p:nvPr/>
        </p:nvSpPr>
        <p:spPr>
          <a:xfrm>
            <a:off x="749311" y="4608413"/>
            <a:ext cx="2868970" cy="830997"/>
          </a:xfrm>
          <a:prstGeom prst="rect">
            <a:avLst/>
          </a:prstGeom>
          <a:noFill/>
        </p:spPr>
        <p:txBody>
          <a:bodyPr wrap="square" rtlCol="0">
            <a:spAutoFit/>
          </a:bodyPr>
          <a:lstStyle/>
          <a:p>
            <a:pPr algn="ctr"/>
            <a:r>
              <a:rPr lang="en-US" sz="2400" dirty="0">
                <a:solidFill>
                  <a:schemeClr val="bg1"/>
                </a:solidFill>
              </a:rPr>
              <a:t>Why are they  important?</a:t>
            </a:r>
          </a:p>
        </p:txBody>
      </p:sp>
      <p:sp>
        <p:nvSpPr>
          <p:cNvPr id="9" name="TextBox 8">
            <a:extLst>
              <a:ext uri="{FF2B5EF4-FFF2-40B4-BE49-F238E27FC236}">
                <a16:creationId xmlns:a16="http://schemas.microsoft.com/office/drawing/2014/main" id="{30252EF1-C377-582A-2CC9-5CC3E383E2DD}"/>
              </a:ext>
            </a:extLst>
          </p:cNvPr>
          <p:cNvSpPr txBox="1"/>
          <p:nvPr/>
        </p:nvSpPr>
        <p:spPr>
          <a:xfrm>
            <a:off x="6344529" y="0"/>
            <a:ext cx="5847471" cy="7109639"/>
          </a:xfrm>
          <a:prstGeom prst="rect">
            <a:avLst/>
          </a:prstGeom>
          <a:noFill/>
        </p:spPr>
        <p:txBody>
          <a:bodyPr wrap="square" rtlCol="0">
            <a:spAutoFit/>
          </a:bodyPr>
          <a:lstStyle/>
          <a:p>
            <a:pPr algn="ctr"/>
            <a:r>
              <a:rPr lang="en-US" sz="3200" dirty="0">
                <a:solidFill>
                  <a:schemeClr val="bg1"/>
                </a:solidFill>
                <a:latin typeface="+mj-lt"/>
              </a:rPr>
              <a:t>Group work</a:t>
            </a:r>
          </a:p>
          <a:p>
            <a:pPr algn="ctr"/>
            <a:endParaRPr lang="en-US" sz="3200" dirty="0">
              <a:solidFill>
                <a:schemeClr val="bg1"/>
              </a:solidFill>
            </a:endParaRPr>
          </a:p>
          <a:p>
            <a:pPr marL="457200" indent="-457200">
              <a:buFont typeface="Courier New" panose="02070309020205020404" pitchFamily="49" charset="0"/>
              <a:buChar char="o"/>
            </a:pPr>
            <a:r>
              <a:rPr lang="en-US" sz="2000" dirty="0">
                <a:solidFill>
                  <a:schemeClr val="bg1"/>
                </a:solidFill>
              </a:rPr>
              <a:t>Allows for a variety of perspectives and opinions to be shared. </a:t>
            </a:r>
          </a:p>
          <a:p>
            <a:pPr marL="457200" indent="-457200">
              <a:buFont typeface="Courier New" panose="02070309020205020404" pitchFamily="49" charset="0"/>
              <a:buChar char="o"/>
            </a:pPr>
            <a:endParaRPr lang="en-US" sz="2000" dirty="0">
              <a:solidFill>
                <a:schemeClr val="bg1"/>
              </a:solidFill>
            </a:endParaRPr>
          </a:p>
          <a:p>
            <a:pPr marL="457200" indent="-457200">
              <a:buFont typeface="Courier New" panose="02070309020205020404" pitchFamily="49" charset="0"/>
              <a:buChar char="o"/>
            </a:pPr>
            <a:r>
              <a:rPr lang="en-US" sz="2000" dirty="0">
                <a:solidFill>
                  <a:schemeClr val="bg1"/>
                </a:solidFill>
              </a:rPr>
              <a:t>Prompts students to engage in debates and find evidence and research to support their opinions. </a:t>
            </a:r>
          </a:p>
          <a:p>
            <a:pPr marL="457200" indent="-457200">
              <a:buFont typeface="Courier New" panose="02070309020205020404" pitchFamily="49" charset="0"/>
              <a:buChar char="o"/>
            </a:pPr>
            <a:endParaRPr lang="en-US" sz="2000" dirty="0">
              <a:solidFill>
                <a:schemeClr val="bg1"/>
              </a:solidFill>
            </a:endParaRPr>
          </a:p>
          <a:p>
            <a:pPr marL="457200" indent="-457200">
              <a:buFont typeface="Courier New" panose="02070309020205020404" pitchFamily="49" charset="0"/>
              <a:buChar char="o"/>
            </a:pPr>
            <a:r>
              <a:rPr lang="en-US" sz="2000" dirty="0">
                <a:solidFill>
                  <a:schemeClr val="bg1"/>
                </a:solidFill>
              </a:rPr>
              <a:t>Enables students to learn from each other and exchange skills with the group.</a:t>
            </a:r>
          </a:p>
          <a:p>
            <a:pPr marL="457200" indent="-457200">
              <a:buFont typeface="Courier New" panose="02070309020205020404" pitchFamily="49" charset="0"/>
              <a:buChar char="o"/>
            </a:pPr>
            <a:endParaRPr lang="en-US" sz="2000" dirty="0">
              <a:solidFill>
                <a:schemeClr val="bg1"/>
              </a:solidFill>
            </a:endParaRPr>
          </a:p>
          <a:p>
            <a:pPr marL="457200" indent="-457200">
              <a:buFont typeface="Courier New" panose="02070309020205020404" pitchFamily="49" charset="0"/>
              <a:buChar char="o"/>
            </a:pPr>
            <a:r>
              <a:rPr lang="en-US" sz="2000" dirty="0">
                <a:solidFill>
                  <a:schemeClr val="bg1"/>
                </a:solidFill>
              </a:rPr>
              <a:t>Encourages engagement with classmates, creating positive work relationships. </a:t>
            </a:r>
          </a:p>
          <a:p>
            <a:pPr marL="457200" indent="-457200">
              <a:buFont typeface="Courier New" panose="02070309020205020404" pitchFamily="49" charset="0"/>
              <a:buChar char="o"/>
            </a:pPr>
            <a:endParaRPr lang="en-US" sz="2000" dirty="0">
              <a:solidFill>
                <a:schemeClr val="bg1"/>
              </a:solidFill>
            </a:endParaRPr>
          </a:p>
          <a:p>
            <a:pPr marL="457200" indent="-457200">
              <a:buFont typeface="Courier New" panose="02070309020205020404" pitchFamily="49" charset="0"/>
              <a:buChar char="o"/>
            </a:pPr>
            <a:r>
              <a:rPr lang="en-US" sz="2000" dirty="0">
                <a:solidFill>
                  <a:schemeClr val="bg1"/>
                </a:solidFill>
              </a:rPr>
              <a:t>Instils a sense of accomplishment and increases confidence. </a:t>
            </a:r>
          </a:p>
          <a:p>
            <a:pPr marL="457200" indent="-457200">
              <a:buFont typeface="Courier New" panose="02070309020205020404" pitchFamily="49" charset="0"/>
              <a:buChar char="o"/>
            </a:pPr>
            <a:endParaRPr lang="en-US" sz="1600" dirty="0">
              <a:solidFill>
                <a:schemeClr val="bg1"/>
              </a:solidFill>
            </a:endParaRPr>
          </a:p>
          <a:p>
            <a:pPr marL="457200" indent="-457200">
              <a:buFont typeface="Courier New" panose="02070309020205020404" pitchFamily="49" charset="0"/>
              <a:buChar char="o"/>
            </a:pPr>
            <a:endParaRPr lang="en-US" sz="1600" dirty="0">
              <a:solidFill>
                <a:schemeClr val="bg1"/>
              </a:solidFill>
            </a:endParaRPr>
          </a:p>
          <a:p>
            <a:pPr marL="457200" indent="-457200">
              <a:buFont typeface="Courier New" panose="02070309020205020404" pitchFamily="49" charset="0"/>
              <a:buChar char="o"/>
            </a:pPr>
            <a:endParaRPr lang="en-US" sz="1600" dirty="0">
              <a:solidFill>
                <a:schemeClr val="bg1"/>
              </a:solidFill>
            </a:endParaRPr>
          </a:p>
          <a:p>
            <a:endParaRPr lang="en-US" sz="1600" dirty="0">
              <a:solidFill>
                <a:schemeClr val="bg1"/>
              </a:solidFill>
            </a:endParaRPr>
          </a:p>
          <a:p>
            <a:endParaRPr lang="en-US" sz="1600" dirty="0">
              <a:solidFill>
                <a:schemeClr val="bg1"/>
              </a:solidFill>
            </a:endParaRPr>
          </a:p>
          <a:p>
            <a:r>
              <a:rPr lang="en-US" sz="1600" dirty="0">
                <a:solidFill>
                  <a:schemeClr val="bg1"/>
                </a:solidFill>
              </a:rPr>
              <a:t>(Yale, 2023).</a:t>
            </a:r>
          </a:p>
          <a:p>
            <a:pPr marL="457200" indent="-457200">
              <a:buFont typeface="Courier New" panose="02070309020205020404" pitchFamily="49" charset="0"/>
              <a:buChar char="o"/>
            </a:pPr>
            <a:endParaRPr lang="en-US" sz="1600" dirty="0">
              <a:solidFill>
                <a:schemeClr val="bg1"/>
              </a:solidFill>
            </a:endParaRPr>
          </a:p>
        </p:txBody>
      </p:sp>
    </p:spTree>
    <p:extLst>
      <p:ext uri="{BB962C8B-B14F-4D97-AF65-F5344CB8AC3E}">
        <p14:creationId xmlns:p14="http://schemas.microsoft.com/office/powerpoint/2010/main" val="2077537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31E848-ECF5-ED18-04C0-A2FDF4A9E5A5}"/>
            </a:ext>
          </a:extLst>
        </p:cNvPr>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EAAB975C-61B7-8578-DD85-9F7FF347F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Jigsaw puzzles in plastic figures">
            <a:extLst>
              <a:ext uri="{FF2B5EF4-FFF2-40B4-BE49-F238E27FC236}">
                <a16:creationId xmlns:a16="http://schemas.microsoft.com/office/drawing/2014/main" id="{AB50962C-D290-80A8-36FB-DC1B29079133}"/>
              </a:ext>
            </a:extLst>
          </p:cNvPr>
          <p:cNvPicPr>
            <a:picLocks noChangeAspect="1"/>
          </p:cNvPicPr>
          <p:nvPr/>
        </p:nvPicPr>
        <p:blipFill rotWithShape="1">
          <a:blip r:embed="rId2"/>
          <a:srcRect t="5051" b="13721"/>
          <a:stretch/>
        </p:blipFill>
        <p:spPr>
          <a:xfrm>
            <a:off x="-43" y="1571"/>
            <a:ext cx="12191980" cy="6856429"/>
          </a:xfrm>
          <a:prstGeom prst="rect">
            <a:avLst/>
          </a:prstGeom>
        </p:spPr>
      </p:pic>
      <p:sp>
        <p:nvSpPr>
          <p:cNvPr id="14" name="Rectangle 13">
            <a:extLst>
              <a:ext uri="{FF2B5EF4-FFF2-40B4-BE49-F238E27FC236}">
                <a16:creationId xmlns:a16="http://schemas.microsoft.com/office/drawing/2014/main" id="{9E2E47DA-7CA4-E81E-21DD-F464C0A863EF}"/>
              </a:ext>
            </a:extLst>
          </p:cNvPr>
          <p:cNvSpPr/>
          <p:nvPr/>
        </p:nvSpPr>
        <p:spPr>
          <a:xfrm>
            <a:off x="6322383" y="0"/>
            <a:ext cx="5869554" cy="685800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82EE7A8-C601-C7EE-F605-9B1EAF0EE61A}"/>
              </a:ext>
            </a:extLst>
          </p:cNvPr>
          <p:cNvSpPr txBox="1"/>
          <p:nvPr/>
        </p:nvSpPr>
        <p:spPr>
          <a:xfrm>
            <a:off x="0" y="1297172"/>
            <a:ext cx="3253563" cy="923330"/>
          </a:xfrm>
          <a:prstGeom prst="rect">
            <a:avLst/>
          </a:prstGeom>
          <a:noFill/>
        </p:spPr>
        <p:txBody>
          <a:bodyPr wrap="square" rtlCol="0">
            <a:spAutoFit/>
          </a:bodyPr>
          <a:lstStyle/>
          <a:p>
            <a:pPr algn="ctr"/>
            <a:endParaRPr lang="en-US" dirty="0"/>
          </a:p>
          <a:p>
            <a:pPr algn="ctr"/>
            <a:endParaRPr lang="en-US" dirty="0"/>
          </a:p>
          <a:p>
            <a:pPr algn="ctr"/>
            <a:endParaRPr lang="en-US" dirty="0"/>
          </a:p>
        </p:txBody>
      </p:sp>
      <p:sp>
        <p:nvSpPr>
          <p:cNvPr id="9" name="TextBox 8">
            <a:extLst>
              <a:ext uri="{FF2B5EF4-FFF2-40B4-BE49-F238E27FC236}">
                <a16:creationId xmlns:a16="http://schemas.microsoft.com/office/drawing/2014/main" id="{9A6ABD7F-9F0D-2797-4584-087B3317BF74}"/>
              </a:ext>
            </a:extLst>
          </p:cNvPr>
          <p:cNvSpPr txBox="1"/>
          <p:nvPr/>
        </p:nvSpPr>
        <p:spPr>
          <a:xfrm>
            <a:off x="6344529" y="0"/>
            <a:ext cx="5847471" cy="6524863"/>
          </a:xfrm>
          <a:prstGeom prst="rect">
            <a:avLst/>
          </a:prstGeom>
          <a:noFill/>
        </p:spPr>
        <p:txBody>
          <a:bodyPr wrap="square" rtlCol="0">
            <a:spAutoFit/>
          </a:bodyPr>
          <a:lstStyle/>
          <a:p>
            <a:pPr algn="ctr"/>
            <a:r>
              <a:rPr lang="en-US" sz="3200" dirty="0">
                <a:solidFill>
                  <a:schemeClr val="bg1"/>
                </a:solidFill>
                <a:latin typeface="+mj-lt"/>
              </a:rPr>
              <a:t>Group work</a:t>
            </a:r>
          </a:p>
          <a:p>
            <a:pPr algn="ctr"/>
            <a:endParaRPr lang="en-US" sz="3200" dirty="0">
              <a:solidFill>
                <a:schemeClr val="bg1"/>
              </a:solidFill>
            </a:endParaRPr>
          </a:p>
          <a:p>
            <a:pPr marL="285750" indent="-285750">
              <a:buFont typeface="Courier New" panose="02070309020205020404" pitchFamily="49" charset="0"/>
              <a:buChar char="o"/>
            </a:pPr>
            <a:r>
              <a:rPr lang="en-US" sz="2000" dirty="0">
                <a:solidFill>
                  <a:schemeClr val="bg1"/>
                </a:solidFill>
              </a:rPr>
              <a:t>As group work was the main aspect of this module, we spent a lot of time working together to create both of our research projects.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We regularly met with each other to discuss ideas and task schedules.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Good communication amongst group members led to no conflict or disagreements.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We maintained a respectful environment, valuing each others' opinions. There was no judgement. </a:t>
            </a:r>
          </a:p>
          <a:p>
            <a:endParaRPr lang="en-US" dirty="0">
              <a:solidFill>
                <a:schemeClr val="bg1"/>
              </a:solidFill>
            </a:endParaRPr>
          </a:p>
          <a:p>
            <a:pPr marL="457200" indent="-457200">
              <a:buFont typeface="Courier New" panose="02070309020205020404" pitchFamily="49" charset="0"/>
              <a:buChar char="o"/>
            </a:pPr>
            <a:endParaRPr lang="en-US" sz="1600" dirty="0">
              <a:solidFill>
                <a:schemeClr val="bg1"/>
              </a:solidFill>
            </a:endParaRPr>
          </a:p>
          <a:p>
            <a:pPr marL="457200" indent="-457200">
              <a:buFont typeface="Courier New" panose="02070309020205020404" pitchFamily="49" charset="0"/>
              <a:buChar char="o"/>
            </a:pPr>
            <a:endParaRPr lang="en-US" sz="1600" dirty="0">
              <a:solidFill>
                <a:schemeClr val="bg1"/>
              </a:solidFill>
            </a:endParaRPr>
          </a:p>
          <a:p>
            <a:pPr marL="457200" indent="-457200">
              <a:buFont typeface="Courier New" panose="02070309020205020404" pitchFamily="49" charset="0"/>
              <a:buChar char="o"/>
            </a:pPr>
            <a:endParaRPr lang="en-US" sz="1600" dirty="0">
              <a:solidFill>
                <a:schemeClr val="bg1"/>
              </a:solidFill>
            </a:endParaRPr>
          </a:p>
          <a:p>
            <a:pPr marL="457200" indent="-457200">
              <a:buFont typeface="Courier New" panose="02070309020205020404" pitchFamily="49" charset="0"/>
              <a:buChar char="o"/>
            </a:pPr>
            <a:endParaRPr lang="en-US" sz="1600" dirty="0">
              <a:solidFill>
                <a:schemeClr val="bg1"/>
              </a:solidFill>
            </a:endParaRPr>
          </a:p>
          <a:p>
            <a:endParaRPr lang="en-US" sz="1600" dirty="0">
              <a:solidFill>
                <a:schemeClr val="bg1"/>
              </a:solidFill>
            </a:endParaRPr>
          </a:p>
          <a:p>
            <a:pPr marL="457200" indent="-457200">
              <a:buFont typeface="Courier New" panose="02070309020205020404" pitchFamily="49" charset="0"/>
              <a:buChar char="o"/>
            </a:pPr>
            <a:endParaRPr lang="en-US" sz="1600" dirty="0">
              <a:solidFill>
                <a:schemeClr val="bg1"/>
              </a:solidFill>
            </a:endParaRPr>
          </a:p>
        </p:txBody>
      </p:sp>
      <p:sp>
        <p:nvSpPr>
          <p:cNvPr id="2" name="Chord 1">
            <a:extLst>
              <a:ext uri="{FF2B5EF4-FFF2-40B4-BE49-F238E27FC236}">
                <a16:creationId xmlns:a16="http://schemas.microsoft.com/office/drawing/2014/main" id="{65CD8387-E082-1044-7058-A6BBBAB859D9}"/>
              </a:ext>
            </a:extLst>
          </p:cNvPr>
          <p:cNvSpPr/>
          <p:nvPr/>
        </p:nvSpPr>
        <p:spPr>
          <a:xfrm rot="12163350">
            <a:off x="-1671974" y="988828"/>
            <a:ext cx="5178056" cy="4880344"/>
          </a:xfrm>
          <a:prstGeom prst="chord">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a:t>
            </a:r>
          </a:p>
        </p:txBody>
      </p:sp>
      <p:sp>
        <p:nvSpPr>
          <p:cNvPr id="4" name="TextBox 3">
            <a:extLst>
              <a:ext uri="{FF2B5EF4-FFF2-40B4-BE49-F238E27FC236}">
                <a16:creationId xmlns:a16="http://schemas.microsoft.com/office/drawing/2014/main" id="{83C6F25C-FBBD-63A7-A302-D89E592AE2B9}"/>
              </a:ext>
            </a:extLst>
          </p:cNvPr>
          <p:cNvSpPr txBox="1"/>
          <p:nvPr/>
        </p:nvSpPr>
        <p:spPr>
          <a:xfrm>
            <a:off x="-276253" y="2397948"/>
            <a:ext cx="3253563" cy="2062103"/>
          </a:xfrm>
          <a:prstGeom prst="rect">
            <a:avLst/>
          </a:prstGeom>
          <a:noFill/>
        </p:spPr>
        <p:txBody>
          <a:bodyPr wrap="square" rtlCol="0">
            <a:spAutoFit/>
          </a:bodyPr>
          <a:lstStyle/>
          <a:p>
            <a:pPr algn="ctr"/>
            <a:r>
              <a:rPr lang="en-US" sz="3200" dirty="0">
                <a:solidFill>
                  <a:schemeClr val="bg1"/>
                </a:solidFill>
              </a:rPr>
              <a:t>Group work throughout the Research in Action module</a:t>
            </a:r>
          </a:p>
        </p:txBody>
      </p:sp>
    </p:spTree>
    <p:extLst>
      <p:ext uri="{BB962C8B-B14F-4D97-AF65-F5344CB8AC3E}">
        <p14:creationId xmlns:p14="http://schemas.microsoft.com/office/powerpoint/2010/main" val="2885566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947B95-91CE-3AAB-1B4B-4B8AD2441635}"/>
            </a:ext>
          </a:extLst>
        </p:cNvPr>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1BFCC626-F7AA-70AE-7D03-BB01DD32F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Jigsaw puzzles in plastic figures">
            <a:extLst>
              <a:ext uri="{FF2B5EF4-FFF2-40B4-BE49-F238E27FC236}">
                <a16:creationId xmlns:a16="http://schemas.microsoft.com/office/drawing/2014/main" id="{4A65863A-6409-EBFA-7DA9-11C8D93101DF}"/>
              </a:ext>
            </a:extLst>
          </p:cNvPr>
          <p:cNvPicPr>
            <a:picLocks noChangeAspect="1"/>
          </p:cNvPicPr>
          <p:nvPr/>
        </p:nvPicPr>
        <p:blipFill rotWithShape="1">
          <a:blip r:embed="rId2"/>
          <a:srcRect t="5051" b="13721"/>
          <a:stretch/>
        </p:blipFill>
        <p:spPr>
          <a:xfrm>
            <a:off x="-43" y="1571"/>
            <a:ext cx="12191980" cy="6856429"/>
          </a:xfrm>
          <a:prstGeom prst="rect">
            <a:avLst/>
          </a:prstGeom>
        </p:spPr>
      </p:pic>
      <p:sp>
        <p:nvSpPr>
          <p:cNvPr id="14" name="Rectangle 13">
            <a:extLst>
              <a:ext uri="{FF2B5EF4-FFF2-40B4-BE49-F238E27FC236}">
                <a16:creationId xmlns:a16="http://schemas.microsoft.com/office/drawing/2014/main" id="{D6D571FD-5E6B-54AD-06F9-EED0762FFE28}"/>
              </a:ext>
            </a:extLst>
          </p:cNvPr>
          <p:cNvSpPr/>
          <p:nvPr/>
        </p:nvSpPr>
        <p:spPr>
          <a:xfrm>
            <a:off x="6322383" y="0"/>
            <a:ext cx="5869554" cy="685800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9D396EB-881C-7F88-C651-79E21C1A082B}"/>
              </a:ext>
            </a:extLst>
          </p:cNvPr>
          <p:cNvSpPr txBox="1"/>
          <p:nvPr/>
        </p:nvSpPr>
        <p:spPr>
          <a:xfrm>
            <a:off x="0" y="1297172"/>
            <a:ext cx="3253563" cy="923330"/>
          </a:xfrm>
          <a:prstGeom prst="rect">
            <a:avLst/>
          </a:prstGeom>
          <a:noFill/>
        </p:spPr>
        <p:txBody>
          <a:bodyPr wrap="square" rtlCol="0">
            <a:spAutoFit/>
          </a:bodyPr>
          <a:lstStyle/>
          <a:p>
            <a:pPr algn="ctr"/>
            <a:endParaRPr lang="en-US" dirty="0"/>
          </a:p>
          <a:p>
            <a:pPr algn="ctr"/>
            <a:endParaRPr lang="en-US" dirty="0"/>
          </a:p>
          <a:p>
            <a:pPr algn="ctr"/>
            <a:endParaRPr lang="en-US" dirty="0"/>
          </a:p>
        </p:txBody>
      </p:sp>
      <p:sp>
        <p:nvSpPr>
          <p:cNvPr id="9" name="TextBox 8">
            <a:extLst>
              <a:ext uri="{FF2B5EF4-FFF2-40B4-BE49-F238E27FC236}">
                <a16:creationId xmlns:a16="http://schemas.microsoft.com/office/drawing/2014/main" id="{03B3059B-7A92-75AC-A76D-BD04FDC76BC2}"/>
              </a:ext>
            </a:extLst>
          </p:cNvPr>
          <p:cNvSpPr txBox="1"/>
          <p:nvPr/>
        </p:nvSpPr>
        <p:spPr>
          <a:xfrm>
            <a:off x="6344529" y="0"/>
            <a:ext cx="5847471" cy="6986528"/>
          </a:xfrm>
          <a:prstGeom prst="rect">
            <a:avLst/>
          </a:prstGeom>
          <a:noFill/>
        </p:spPr>
        <p:txBody>
          <a:bodyPr wrap="square" rtlCol="0">
            <a:spAutoFit/>
          </a:bodyPr>
          <a:lstStyle/>
          <a:p>
            <a:pPr algn="ctr"/>
            <a:r>
              <a:rPr lang="en-US" sz="3200" dirty="0">
                <a:solidFill>
                  <a:schemeClr val="bg1"/>
                </a:solidFill>
                <a:latin typeface="+mj-lt"/>
              </a:rPr>
              <a:t>My development as a researcher</a:t>
            </a:r>
          </a:p>
          <a:p>
            <a:pPr algn="ctr"/>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I developed confidence and enthusiasm for this topic due to the positive </a:t>
            </a:r>
            <a:r>
              <a:rPr lang="en-US" sz="2000">
                <a:solidFill>
                  <a:schemeClr val="bg1"/>
                </a:solidFill>
              </a:rPr>
              <a:t>impact from my </a:t>
            </a:r>
            <a:r>
              <a:rPr lang="en-US" sz="2000" dirty="0">
                <a:solidFill>
                  <a:schemeClr val="bg1"/>
                </a:solidFill>
              </a:rPr>
              <a:t>supportive group and lecturers.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Gained insights into the research process, including the preparation for experiments and ethical approval.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Found the study process enjoyable, fulfilling and a fun learning experience.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Significantly enhanced my digital literacy skills.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r>
              <a:rPr lang="en-US" sz="2000" dirty="0">
                <a:solidFill>
                  <a:schemeClr val="bg1"/>
                </a:solidFill>
              </a:rPr>
              <a:t>Overall, more prepared and confident for my final year project and future career. </a:t>
            </a: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endParaRPr lang="en-US" sz="2000" dirty="0">
              <a:solidFill>
                <a:schemeClr val="bg1"/>
              </a:solidFill>
            </a:endParaRPr>
          </a:p>
          <a:p>
            <a:pPr marL="285750" indent="-285750">
              <a:buFont typeface="Courier New" panose="02070309020205020404" pitchFamily="49" charset="0"/>
              <a:buChar char="o"/>
            </a:pPr>
            <a:endParaRPr lang="en-US" dirty="0">
              <a:solidFill>
                <a:schemeClr val="bg1"/>
              </a:solidFill>
            </a:endParaRPr>
          </a:p>
          <a:p>
            <a:pPr marL="285750" indent="-285750">
              <a:buFont typeface="Courier New" panose="02070309020205020404" pitchFamily="49" charset="0"/>
              <a:buChar char="o"/>
            </a:pPr>
            <a:endParaRPr lang="en-US" dirty="0">
              <a:solidFill>
                <a:schemeClr val="bg1"/>
              </a:solidFill>
            </a:endParaRPr>
          </a:p>
        </p:txBody>
      </p:sp>
      <p:sp>
        <p:nvSpPr>
          <p:cNvPr id="4" name="TextBox 3">
            <a:extLst>
              <a:ext uri="{FF2B5EF4-FFF2-40B4-BE49-F238E27FC236}">
                <a16:creationId xmlns:a16="http://schemas.microsoft.com/office/drawing/2014/main" id="{E3E2422F-1C61-64CD-6C0A-9AD4964BA6B1}"/>
              </a:ext>
            </a:extLst>
          </p:cNvPr>
          <p:cNvSpPr txBox="1"/>
          <p:nvPr/>
        </p:nvSpPr>
        <p:spPr>
          <a:xfrm>
            <a:off x="-276253" y="2397948"/>
            <a:ext cx="3253563" cy="1077218"/>
          </a:xfrm>
          <a:prstGeom prst="rect">
            <a:avLst/>
          </a:prstGeom>
          <a:noFill/>
        </p:spPr>
        <p:txBody>
          <a:bodyPr wrap="square" rtlCol="0">
            <a:spAutoFit/>
          </a:bodyPr>
          <a:lstStyle/>
          <a:p>
            <a:pPr algn="ctr"/>
            <a:endParaRPr lang="en-US" sz="3200" dirty="0">
              <a:solidFill>
                <a:schemeClr val="bg1"/>
              </a:solidFill>
            </a:endParaRPr>
          </a:p>
          <a:p>
            <a:pPr algn="ctr"/>
            <a:endParaRPr lang="en-US" sz="3200" dirty="0">
              <a:solidFill>
                <a:schemeClr val="bg1"/>
              </a:solidFill>
            </a:endParaRPr>
          </a:p>
        </p:txBody>
      </p:sp>
      <p:sp>
        <p:nvSpPr>
          <p:cNvPr id="5" name="5-point Star 4">
            <a:extLst>
              <a:ext uri="{FF2B5EF4-FFF2-40B4-BE49-F238E27FC236}">
                <a16:creationId xmlns:a16="http://schemas.microsoft.com/office/drawing/2014/main" id="{C17523C7-8E65-A174-0DDA-9859320716D3}"/>
              </a:ext>
            </a:extLst>
          </p:cNvPr>
          <p:cNvSpPr/>
          <p:nvPr/>
        </p:nvSpPr>
        <p:spPr>
          <a:xfrm>
            <a:off x="318818" y="1216204"/>
            <a:ext cx="5869554" cy="4517923"/>
          </a:xfrm>
          <a:prstGeom prst="star5">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36F3134-1799-4671-B42E-50FC546A1E17}"/>
              </a:ext>
            </a:extLst>
          </p:cNvPr>
          <p:cNvSpPr txBox="1"/>
          <p:nvPr/>
        </p:nvSpPr>
        <p:spPr>
          <a:xfrm>
            <a:off x="1403618" y="3206105"/>
            <a:ext cx="3699803" cy="954107"/>
          </a:xfrm>
          <a:prstGeom prst="rect">
            <a:avLst/>
          </a:prstGeom>
          <a:noFill/>
        </p:spPr>
        <p:txBody>
          <a:bodyPr wrap="square" rtlCol="0">
            <a:spAutoFit/>
          </a:bodyPr>
          <a:lstStyle/>
          <a:p>
            <a:pPr algn="ctr"/>
            <a:r>
              <a:rPr lang="en-US" sz="2800" dirty="0">
                <a:solidFill>
                  <a:schemeClr val="bg1"/>
                </a:solidFill>
              </a:rPr>
              <a:t>My development as a researcher</a:t>
            </a:r>
          </a:p>
        </p:txBody>
      </p:sp>
    </p:spTree>
    <p:extLst>
      <p:ext uri="{BB962C8B-B14F-4D97-AF65-F5344CB8AC3E}">
        <p14:creationId xmlns:p14="http://schemas.microsoft.com/office/powerpoint/2010/main" val="31628916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8F16EC-44C7-948B-21DC-06C7BCB89A58}"/>
            </a:ext>
          </a:extLst>
        </p:cNvPr>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532EE6AE-90CE-8EAE-638B-9C69E0FF68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Jigsaw puzzles in plastic figures">
            <a:extLst>
              <a:ext uri="{FF2B5EF4-FFF2-40B4-BE49-F238E27FC236}">
                <a16:creationId xmlns:a16="http://schemas.microsoft.com/office/drawing/2014/main" id="{158CC17B-92E9-FED7-2CFE-1A59AB939116}"/>
              </a:ext>
            </a:extLst>
          </p:cNvPr>
          <p:cNvPicPr>
            <a:picLocks noChangeAspect="1"/>
          </p:cNvPicPr>
          <p:nvPr/>
        </p:nvPicPr>
        <p:blipFill rotWithShape="1">
          <a:blip r:embed="rId2"/>
          <a:srcRect t="5051" b="13721"/>
          <a:stretch/>
        </p:blipFill>
        <p:spPr>
          <a:xfrm>
            <a:off x="-43" y="1571"/>
            <a:ext cx="12191980" cy="6856429"/>
          </a:xfrm>
          <a:prstGeom prst="rect">
            <a:avLst/>
          </a:prstGeom>
        </p:spPr>
      </p:pic>
      <p:sp>
        <p:nvSpPr>
          <p:cNvPr id="3" name="TextBox 2">
            <a:extLst>
              <a:ext uri="{FF2B5EF4-FFF2-40B4-BE49-F238E27FC236}">
                <a16:creationId xmlns:a16="http://schemas.microsoft.com/office/drawing/2014/main" id="{6F8775EE-1B02-D20C-A36B-66B4319C770B}"/>
              </a:ext>
            </a:extLst>
          </p:cNvPr>
          <p:cNvSpPr txBox="1"/>
          <p:nvPr/>
        </p:nvSpPr>
        <p:spPr>
          <a:xfrm>
            <a:off x="0" y="1297172"/>
            <a:ext cx="3253563" cy="923330"/>
          </a:xfrm>
          <a:prstGeom prst="rect">
            <a:avLst/>
          </a:prstGeom>
          <a:noFill/>
        </p:spPr>
        <p:txBody>
          <a:bodyPr wrap="square" rtlCol="0">
            <a:spAutoFit/>
          </a:bodyPr>
          <a:lstStyle/>
          <a:p>
            <a:pPr algn="ctr"/>
            <a:endParaRPr lang="en-US" dirty="0"/>
          </a:p>
          <a:p>
            <a:pPr algn="ctr"/>
            <a:endParaRPr lang="en-US" dirty="0"/>
          </a:p>
          <a:p>
            <a:pPr algn="ctr"/>
            <a:endParaRPr lang="en-US" dirty="0"/>
          </a:p>
        </p:txBody>
      </p:sp>
      <p:sp>
        <p:nvSpPr>
          <p:cNvPr id="4" name="TextBox 3">
            <a:extLst>
              <a:ext uri="{FF2B5EF4-FFF2-40B4-BE49-F238E27FC236}">
                <a16:creationId xmlns:a16="http://schemas.microsoft.com/office/drawing/2014/main" id="{578FB8CB-93AD-BBD0-BD47-F26C97C4FCF3}"/>
              </a:ext>
            </a:extLst>
          </p:cNvPr>
          <p:cNvSpPr txBox="1"/>
          <p:nvPr/>
        </p:nvSpPr>
        <p:spPr>
          <a:xfrm>
            <a:off x="-276253" y="2397948"/>
            <a:ext cx="3253563" cy="1077218"/>
          </a:xfrm>
          <a:prstGeom prst="rect">
            <a:avLst/>
          </a:prstGeom>
          <a:noFill/>
        </p:spPr>
        <p:txBody>
          <a:bodyPr wrap="square" rtlCol="0">
            <a:spAutoFit/>
          </a:bodyPr>
          <a:lstStyle/>
          <a:p>
            <a:pPr algn="ctr"/>
            <a:endParaRPr lang="en-US" sz="3200" dirty="0">
              <a:solidFill>
                <a:schemeClr val="bg1"/>
              </a:solidFill>
            </a:endParaRPr>
          </a:p>
          <a:p>
            <a:pPr algn="ctr"/>
            <a:endParaRPr lang="en-US" sz="3200" dirty="0">
              <a:solidFill>
                <a:schemeClr val="bg1"/>
              </a:solidFill>
            </a:endParaRPr>
          </a:p>
        </p:txBody>
      </p:sp>
      <p:sp>
        <p:nvSpPr>
          <p:cNvPr id="2" name="TextBox 1">
            <a:extLst>
              <a:ext uri="{FF2B5EF4-FFF2-40B4-BE49-F238E27FC236}">
                <a16:creationId xmlns:a16="http://schemas.microsoft.com/office/drawing/2014/main" id="{4BE78F50-110C-7FA9-6566-88CDBFE2652B}"/>
              </a:ext>
            </a:extLst>
          </p:cNvPr>
          <p:cNvSpPr txBox="1"/>
          <p:nvPr/>
        </p:nvSpPr>
        <p:spPr>
          <a:xfrm>
            <a:off x="1560269" y="1089898"/>
            <a:ext cx="9486900" cy="4524315"/>
          </a:xfrm>
          <a:prstGeom prst="rect">
            <a:avLst/>
          </a:prstGeom>
          <a:solidFill>
            <a:schemeClr val="tx1"/>
          </a:solidFill>
        </p:spPr>
        <p:txBody>
          <a:bodyPr wrap="square" rtlCol="0">
            <a:spAutoFit/>
          </a:bodyPr>
          <a:lstStyle/>
          <a:p>
            <a:pPr algn="ctr"/>
            <a:endParaRPr lang="en-US" dirty="0"/>
          </a:p>
          <a:p>
            <a:pPr algn="ctr"/>
            <a:endParaRPr lang="en-US" dirty="0"/>
          </a:p>
          <a:p>
            <a:pPr algn="ctr"/>
            <a:endParaRPr lang="en-US" dirty="0"/>
          </a:p>
          <a:p>
            <a:pPr algn="ctr"/>
            <a:endParaRPr lang="en-US" dirty="0"/>
          </a:p>
          <a:p>
            <a:pPr algn="ctr"/>
            <a:r>
              <a:rPr lang="en-US" sz="5400" b="1" dirty="0">
                <a:solidFill>
                  <a:schemeClr val="bg1"/>
                </a:solidFill>
                <a:latin typeface="+mj-lt"/>
              </a:rPr>
              <a:t>Thank you for listening</a:t>
            </a:r>
          </a:p>
          <a:p>
            <a:pPr algn="ctr"/>
            <a:endParaRPr lang="en-US" sz="3600" b="1" dirty="0">
              <a:solidFill>
                <a:schemeClr val="bg1"/>
              </a:solidFill>
              <a:latin typeface="+mj-lt"/>
            </a:endParaRPr>
          </a:p>
          <a:p>
            <a:pPr algn="ctr"/>
            <a:r>
              <a:rPr lang="en-US" sz="3600" b="1" dirty="0">
                <a:solidFill>
                  <a:schemeClr val="bg1"/>
                </a:solidFill>
                <a:latin typeface="+mj-lt"/>
              </a:rPr>
              <a:t>Do you have any questions?</a:t>
            </a:r>
          </a:p>
          <a:p>
            <a:pPr algn="ctr"/>
            <a:endParaRPr lang="en-US" sz="3600" b="1" dirty="0">
              <a:solidFill>
                <a:schemeClr val="bg1"/>
              </a:solidFill>
            </a:endParaRPr>
          </a:p>
          <a:p>
            <a:pPr algn="ctr"/>
            <a:endParaRPr lang="en-US" sz="3600" b="1" dirty="0">
              <a:solidFill>
                <a:schemeClr val="bg1"/>
              </a:solidFill>
            </a:endParaRPr>
          </a:p>
          <a:p>
            <a:pPr algn="ctr"/>
            <a:r>
              <a:rPr lang="en-US" dirty="0"/>
              <a:t>§</a:t>
            </a:r>
          </a:p>
        </p:txBody>
      </p:sp>
    </p:spTree>
    <p:extLst>
      <p:ext uri="{BB962C8B-B14F-4D97-AF65-F5344CB8AC3E}">
        <p14:creationId xmlns:p14="http://schemas.microsoft.com/office/powerpoint/2010/main" val="18613343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5CED6B-6430-902C-8D16-5F636001EC90}"/>
            </a:ext>
          </a:extLst>
        </p:cNvPr>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6AD274C6-7C61-F160-E358-AA2614273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Jigsaw puzzles in plastic figures">
            <a:extLst>
              <a:ext uri="{FF2B5EF4-FFF2-40B4-BE49-F238E27FC236}">
                <a16:creationId xmlns:a16="http://schemas.microsoft.com/office/drawing/2014/main" id="{C1E25A81-8618-74D2-5821-23D8045FF02D}"/>
              </a:ext>
            </a:extLst>
          </p:cNvPr>
          <p:cNvPicPr>
            <a:picLocks noChangeAspect="1"/>
          </p:cNvPicPr>
          <p:nvPr/>
        </p:nvPicPr>
        <p:blipFill rotWithShape="1">
          <a:blip r:embed="rId2"/>
          <a:srcRect t="5051" b="13721"/>
          <a:stretch/>
        </p:blipFill>
        <p:spPr>
          <a:xfrm>
            <a:off x="-43" y="1571"/>
            <a:ext cx="12191980" cy="6856429"/>
          </a:xfrm>
          <a:prstGeom prst="rect">
            <a:avLst/>
          </a:prstGeom>
        </p:spPr>
      </p:pic>
      <p:sp>
        <p:nvSpPr>
          <p:cNvPr id="3" name="TextBox 2">
            <a:extLst>
              <a:ext uri="{FF2B5EF4-FFF2-40B4-BE49-F238E27FC236}">
                <a16:creationId xmlns:a16="http://schemas.microsoft.com/office/drawing/2014/main" id="{CD39D62D-6F5E-1772-9C5D-E5D25EAAD777}"/>
              </a:ext>
            </a:extLst>
          </p:cNvPr>
          <p:cNvSpPr txBox="1"/>
          <p:nvPr/>
        </p:nvSpPr>
        <p:spPr>
          <a:xfrm>
            <a:off x="0" y="1297172"/>
            <a:ext cx="3253563" cy="923330"/>
          </a:xfrm>
          <a:prstGeom prst="rect">
            <a:avLst/>
          </a:prstGeom>
          <a:noFill/>
        </p:spPr>
        <p:txBody>
          <a:bodyPr wrap="square" rtlCol="0">
            <a:spAutoFit/>
          </a:bodyPr>
          <a:lstStyle/>
          <a:p>
            <a:pPr algn="ctr"/>
            <a:endParaRPr lang="en-US" dirty="0"/>
          </a:p>
          <a:p>
            <a:pPr algn="ctr"/>
            <a:endParaRPr lang="en-US" dirty="0"/>
          </a:p>
          <a:p>
            <a:pPr algn="ctr"/>
            <a:endParaRPr lang="en-US" dirty="0"/>
          </a:p>
        </p:txBody>
      </p:sp>
      <p:sp>
        <p:nvSpPr>
          <p:cNvPr id="4" name="TextBox 3">
            <a:extLst>
              <a:ext uri="{FF2B5EF4-FFF2-40B4-BE49-F238E27FC236}">
                <a16:creationId xmlns:a16="http://schemas.microsoft.com/office/drawing/2014/main" id="{21D63A5C-3E5C-B502-47E5-6FAABB0638F1}"/>
              </a:ext>
            </a:extLst>
          </p:cNvPr>
          <p:cNvSpPr txBox="1"/>
          <p:nvPr/>
        </p:nvSpPr>
        <p:spPr>
          <a:xfrm>
            <a:off x="-276253" y="2397948"/>
            <a:ext cx="3253563" cy="1077218"/>
          </a:xfrm>
          <a:prstGeom prst="rect">
            <a:avLst/>
          </a:prstGeom>
          <a:noFill/>
        </p:spPr>
        <p:txBody>
          <a:bodyPr wrap="square" rtlCol="0">
            <a:spAutoFit/>
          </a:bodyPr>
          <a:lstStyle/>
          <a:p>
            <a:pPr algn="ctr"/>
            <a:endParaRPr lang="en-US" sz="3200" dirty="0">
              <a:solidFill>
                <a:schemeClr val="bg1"/>
              </a:solidFill>
            </a:endParaRPr>
          </a:p>
          <a:p>
            <a:pPr algn="ctr"/>
            <a:endParaRPr lang="en-US" sz="3200" dirty="0">
              <a:solidFill>
                <a:schemeClr val="bg1"/>
              </a:solidFill>
            </a:endParaRPr>
          </a:p>
        </p:txBody>
      </p:sp>
      <p:sp>
        <p:nvSpPr>
          <p:cNvPr id="5" name="TextBox 4">
            <a:extLst>
              <a:ext uri="{FF2B5EF4-FFF2-40B4-BE49-F238E27FC236}">
                <a16:creationId xmlns:a16="http://schemas.microsoft.com/office/drawing/2014/main" id="{4DEF4020-B8D7-4E36-1DCA-E27937AB0155}"/>
              </a:ext>
            </a:extLst>
          </p:cNvPr>
          <p:cNvSpPr txBox="1"/>
          <p:nvPr/>
        </p:nvSpPr>
        <p:spPr>
          <a:xfrm>
            <a:off x="764291" y="914914"/>
            <a:ext cx="10663311" cy="5028171"/>
          </a:xfrm>
          <a:prstGeom prst="rect">
            <a:avLst/>
          </a:prstGeom>
          <a:solidFill>
            <a:schemeClr val="tx1"/>
          </a:solidFill>
        </p:spPr>
        <p:txBody>
          <a:bodyPr wrap="square" rtlCol="0">
            <a:spAutoFit/>
          </a:bodyPr>
          <a:lstStyle/>
          <a:p>
            <a:pPr indent="-457200">
              <a:lnSpc>
                <a:spcPct val="115000"/>
              </a:lnSpc>
              <a:spcAft>
                <a:spcPts val="800"/>
              </a:spcAft>
            </a:pPr>
            <a:r>
              <a:rPr lang="en-GB" sz="1600" kern="100" dirty="0">
                <a:solidFill>
                  <a:schemeClr val="bg1"/>
                </a:solidFill>
                <a:effectLst/>
                <a:ea typeface="Aptos" panose="020B0004020202020204" pitchFamily="34" charset="0"/>
                <a:cs typeface="Times New Roman" panose="02020603050405020304" pitchFamily="18" charset="0"/>
              </a:rPr>
              <a:t>A teacher’s guide to digital literacy &amp; digital literacy skills in the classroom. (2023). </a:t>
            </a:r>
            <a:r>
              <a:rPr lang="en-GB" sz="1600" i="1" kern="100" dirty="0">
                <a:solidFill>
                  <a:schemeClr val="bg1"/>
                </a:solidFill>
                <a:effectLst/>
                <a:ea typeface="Aptos" panose="020B0004020202020204" pitchFamily="34" charset="0"/>
                <a:cs typeface="Times New Roman" panose="02020603050405020304" pitchFamily="18" charset="0"/>
              </a:rPr>
              <a:t>University of San Diego Professional 	and Continuing Education.</a:t>
            </a:r>
            <a:r>
              <a:rPr lang="en-GB" sz="1600" kern="100" dirty="0">
                <a:solidFill>
                  <a:schemeClr val="bg1"/>
                </a:solidFill>
                <a:effectLst/>
                <a:ea typeface="Aptos" panose="020B0004020202020204" pitchFamily="34" charset="0"/>
                <a:cs typeface="Times New Roman" panose="02020603050405020304" pitchFamily="18" charset="0"/>
              </a:rPr>
              <a:t> </a:t>
            </a:r>
            <a:r>
              <a:rPr lang="en-GB" sz="1600" u="sng" kern="100" dirty="0">
                <a:solidFill>
                  <a:schemeClr val="bg1"/>
                </a:solidFill>
                <a:effectLst/>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https://pce.sandiego.edu/digital-literacy/</a:t>
            </a:r>
            <a:endParaRPr lang="en-GB" sz="1600" u="sng" kern="100" dirty="0">
              <a:solidFill>
                <a:schemeClr val="bg1"/>
              </a:solidFill>
              <a:effectLst/>
              <a:ea typeface="Aptos" panose="020B0004020202020204" pitchFamily="34" charset="0"/>
              <a:cs typeface="Times New Roman" panose="02020603050405020304" pitchFamily="18" charset="0"/>
            </a:endParaRPr>
          </a:p>
          <a:p>
            <a:pPr indent="-457200">
              <a:lnSpc>
                <a:spcPct val="115000"/>
              </a:lnSpc>
              <a:spcAft>
                <a:spcPts val="800"/>
              </a:spcAft>
            </a:pPr>
            <a:endParaRPr lang="en-GB" sz="1600" u="sng" kern="100" dirty="0">
              <a:solidFill>
                <a:schemeClr val="bg1"/>
              </a:solidFill>
              <a:effectLst/>
              <a:ea typeface="Aptos" panose="020B0004020202020204" pitchFamily="34" charset="0"/>
              <a:cs typeface="Times New Roman" panose="02020603050405020304" pitchFamily="18" charset="0"/>
            </a:endParaRPr>
          </a:p>
          <a:p>
            <a:pPr indent="-457200">
              <a:lnSpc>
                <a:spcPct val="115000"/>
              </a:lnSpc>
              <a:spcAft>
                <a:spcPts val="800"/>
              </a:spcAft>
            </a:pPr>
            <a:r>
              <a:rPr lang="en-GB" sz="1600" kern="100" dirty="0">
                <a:solidFill>
                  <a:schemeClr val="bg1"/>
                </a:solidFill>
                <a:effectLst/>
                <a:ea typeface="Aptos" panose="020B0004020202020204" pitchFamily="34" charset="0"/>
                <a:cs typeface="Times New Roman" panose="02020603050405020304" pitchFamily="18" charset="0"/>
              </a:rPr>
              <a:t>Digital literacy in the classroom: Benefits, challenges and impacts on learning. (2020). </a:t>
            </a:r>
            <a:r>
              <a:rPr lang="en-GB" sz="1600" i="1" kern="100" dirty="0">
                <a:solidFill>
                  <a:schemeClr val="bg1"/>
                </a:solidFill>
                <a:effectLst/>
                <a:ea typeface="Aptos" panose="020B0004020202020204" pitchFamily="34" charset="0"/>
                <a:cs typeface="Times New Roman" panose="02020603050405020304" pitchFamily="18" charset="0"/>
              </a:rPr>
              <a:t>School of Education, American 	University – Washington. </a:t>
            </a:r>
            <a:r>
              <a:rPr lang="en-GB" sz="1600" i="1" u="sng" kern="100" dirty="0">
                <a:solidFill>
                  <a:schemeClr val="bg1"/>
                </a:solidFill>
                <a:effectLs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https://soeonline.american.edu/blog/digital-literacy-in-the-classroom/</a:t>
            </a:r>
            <a:endParaRPr lang="en-GB" sz="1600" i="1" u="sng" kern="100" dirty="0">
              <a:solidFill>
                <a:schemeClr val="bg1"/>
              </a:solidFill>
              <a:effectLst/>
              <a:ea typeface="Aptos" panose="020B0004020202020204" pitchFamily="34" charset="0"/>
              <a:cs typeface="Times New Roman" panose="02020603050405020304" pitchFamily="18" charset="0"/>
            </a:endParaRPr>
          </a:p>
          <a:p>
            <a:pPr indent="-457200">
              <a:lnSpc>
                <a:spcPct val="115000"/>
              </a:lnSpc>
              <a:spcAft>
                <a:spcPts val="800"/>
              </a:spcAft>
            </a:pPr>
            <a:endParaRPr lang="en-GB" sz="1600" kern="100" dirty="0">
              <a:solidFill>
                <a:schemeClr val="bg1"/>
              </a:solidFill>
              <a:effectLst/>
              <a:ea typeface="Aptos" panose="020B0004020202020204" pitchFamily="34" charset="0"/>
              <a:cs typeface="Times New Roman" panose="02020603050405020304" pitchFamily="18" charset="0"/>
            </a:endParaRPr>
          </a:p>
          <a:p>
            <a:pPr indent="-457200">
              <a:lnSpc>
                <a:spcPct val="115000"/>
              </a:lnSpc>
              <a:spcAft>
                <a:spcPts val="800"/>
              </a:spcAft>
            </a:pPr>
            <a:r>
              <a:rPr lang="en-GB" sz="1600" kern="100" dirty="0">
                <a:solidFill>
                  <a:schemeClr val="bg1"/>
                </a:solidFill>
                <a:effectLst/>
                <a:ea typeface="Aptos" panose="020B0004020202020204" pitchFamily="34" charset="0"/>
                <a:cs typeface="Times New Roman" panose="02020603050405020304" pitchFamily="18" charset="0"/>
              </a:rPr>
              <a:t>Glister, P. (1997). </a:t>
            </a:r>
            <a:r>
              <a:rPr lang="en-GB" sz="1600" i="1" kern="100" dirty="0">
                <a:solidFill>
                  <a:schemeClr val="bg1"/>
                </a:solidFill>
                <a:effectLst/>
                <a:ea typeface="Aptos" panose="020B0004020202020204" pitchFamily="34" charset="0"/>
                <a:cs typeface="Times New Roman" panose="02020603050405020304" pitchFamily="18" charset="0"/>
              </a:rPr>
              <a:t>Digital Literacy. </a:t>
            </a:r>
            <a:r>
              <a:rPr lang="en-GB" sz="1600" kern="100" dirty="0">
                <a:solidFill>
                  <a:schemeClr val="bg1"/>
                </a:solidFill>
                <a:effectLst/>
                <a:ea typeface="Aptos" panose="020B0004020202020204" pitchFamily="34" charset="0"/>
                <a:cs typeface="Times New Roman" panose="02020603050405020304" pitchFamily="18" charset="0"/>
              </a:rPr>
              <a:t>Wiley Computer Pub. </a:t>
            </a:r>
          </a:p>
          <a:p>
            <a:pPr indent="-457200">
              <a:lnSpc>
                <a:spcPct val="115000"/>
              </a:lnSpc>
              <a:spcAft>
                <a:spcPts val="800"/>
              </a:spcAft>
            </a:pPr>
            <a:endParaRPr lang="en-GB" sz="1600" kern="100" dirty="0">
              <a:solidFill>
                <a:schemeClr val="bg1"/>
              </a:solidFill>
              <a:effectLst/>
              <a:ea typeface="Aptos" panose="020B0004020202020204" pitchFamily="34" charset="0"/>
              <a:cs typeface="Times New Roman" panose="02020603050405020304" pitchFamily="18" charset="0"/>
            </a:endParaRPr>
          </a:p>
          <a:p>
            <a:pPr indent="-457200">
              <a:lnSpc>
                <a:spcPct val="115000"/>
              </a:lnSpc>
              <a:spcAft>
                <a:spcPts val="800"/>
              </a:spcAft>
            </a:pPr>
            <a:r>
              <a:rPr lang="en-GB" sz="1600" kern="100" dirty="0">
                <a:solidFill>
                  <a:schemeClr val="bg1"/>
                </a:solidFill>
                <a:effectLst/>
                <a:ea typeface="Aptos" panose="020B0004020202020204" pitchFamily="34" charset="0"/>
                <a:cs typeface="Times New Roman" panose="02020603050405020304" pitchFamily="18" charset="0"/>
              </a:rPr>
              <a:t>Guide to group work. </a:t>
            </a:r>
            <a:r>
              <a:rPr lang="en-GB" sz="1600" i="1" kern="100" dirty="0">
                <a:solidFill>
                  <a:schemeClr val="bg1"/>
                </a:solidFill>
                <a:effectLst/>
                <a:ea typeface="Aptos" panose="020B0004020202020204" pitchFamily="34" charset="0"/>
                <a:cs typeface="Times New Roman" panose="02020603050405020304" pitchFamily="18" charset="0"/>
              </a:rPr>
              <a:t>University New South Wales</a:t>
            </a:r>
            <a:r>
              <a:rPr lang="en-GB" sz="1600" i="1" u="sng" kern="100" dirty="0">
                <a:solidFill>
                  <a:schemeClr val="bg1"/>
                </a:solidFill>
                <a:effectLst/>
                <a:ea typeface="Aptos" panose="020B0004020202020204" pitchFamily="34" charset="0"/>
                <a:cs typeface="Times New Roman" panose="02020603050405020304" pitchFamily="18" charset="0"/>
              </a:rPr>
              <a:t>. </a:t>
            </a:r>
            <a:r>
              <a:rPr lang="en-GB" sz="1600" u="sng" kern="100" dirty="0">
                <a:solidFill>
                  <a:schemeClr val="bg1"/>
                </a:solidFill>
                <a:effectLst/>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https://www.student.unsw.edu.au/groupwork</a:t>
            </a:r>
            <a:endParaRPr lang="en-GB" sz="1600" u="sng" kern="100" dirty="0">
              <a:solidFill>
                <a:schemeClr val="bg1"/>
              </a:solidFill>
              <a:effectLst/>
              <a:ea typeface="Aptos" panose="020B0004020202020204" pitchFamily="34" charset="0"/>
              <a:cs typeface="Times New Roman" panose="02020603050405020304" pitchFamily="18" charset="0"/>
            </a:endParaRPr>
          </a:p>
          <a:p>
            <a:pPr indent="-457200">
              <a:lnSpc>
                <a:spcPct val="115000"/>
              </a:lnSpc>
              <a:spcAft>
                <a:spcPts val="800"/>
              </a:spcAft>
            </a:pPr>
            <a:endParaRPr lang="en-GB" sz="1600" kern="100" dirty="0">
              <a:solidFill>
                <a:schemeClr val="bg1"/>
              </a:solidFill>
              <a:effectLst/>
              <a:ea typeface="Aptos" panose="020B0004020202020204" pitchFamily="34" charset="0"/>
              <a:cs typeface="Times New Roman" panose="02020603050405020304" pitchFamily="18" charset="0"/>
            </a:endParaRPr>
          </a:p>
          <a:p>
            <a:pPr indent="-457200"/>
            <a:r>
              <a:rPr lang="en-GB" sz="1600" dirty="0">
                <a:solidFill>
                  <a:schemeClr val="bg1"/>
                </a:solidFill>
                <a:effectLst/>
                <a:ea typeface="Times New Roman" panose="02020603050405020304" pitchFamily="18" charset="0"/>
              </a:rPr>
              <a:t>Hamilton, A. (2015). </a:t>
            </a:r>
            <a:r>
              <a:rPr lang="en-GB" sz="1600" i="1" dirty="0">
                <a:solidFill>
                  <a:schemeClr val="bg1"/>
                </a:solidFill>
                <a:effectLst/>
                <a:ea typeface="Times New Roman" panose="02020603050405020304" pitchFamily="18" charset="0"/>
              </a:rPr>
              <a:t>The importance of digital literacy in the knowledge era. </a:t>
            </a:r>
            <a:r>
              <a:rPr lang="en-GB" sz="1600" dirty="0">
                <a:solidFill>
                  <a:schemeClr val="bg1"/>
                </a:solidFill>
                <a:effectLst/>
                <a:ea typeface="Times New Roman" panose="02020603050405020304" pitchFamily="18" charset="0"/>
              </a:rPr>
              <a:t>Doctoral Dissertation, Deakin University. 	</a:t>
            </a:r>
            <a:r>
              <a:rPr lang="en-GB" sz="1600" u="sng" dirty="0">
                <a:solidFill>
                  <a:schemeClr val="bg1"/>
                </a:solidFill>
                <a:effectLst/>
                <a:ea typeface="Times New Roman" panose="02020603050405020304" pitchFamily="18" charset="0"/>
                <a:hlinkClick r:id="rId6">
                  <a:extLst>
                    <a:ext uri="{A12FA001-AC4F-418D-AE19-62706E023703}">
                      <ahyp:hlinkClr xmlns:ahyp="http://schemas.microsoft.com/office/drawing/2018/hyperlinkcolor" val="tx"/>
                    </a:ext>
                  </a:extLst>
                </a:hlinkClick>
              </a:rPr>
              <a:t>https://hdl.handle.net/10536/DRO/DU:30079203</a:t>
            </a:r>
            <a:endParaRPr lang="en-GB" sz="1600" u="sng" dirty="0">
              <a:solidFill>
                <a:schemeClr val="bg1"/>
              </a:solidFill>
              <a:effectLst/>
              <a:ea typeface="Times New Roman" panose="02020603050405020304" pitchFamily="18" charset="0"/>
            </a:endParaRPr>
          </a:p>
          <a:p>
            <a:pPr indent="-457200"/>
            <a:endParaRPr lang="en-GB" sz="1600" dirty="0">
              <a:solidFill>
                <a:schemeClr val="bg1"/>
              </a:solidFill>
              <a:effectLst/>
              <a:ea typeface="Times New Roman" panose="02020603050405020304" pitchFamily="18" charset="0"/>
            </a:endParaRPr>
          </a:p>
          <a:p>
            <a:pPr indent="-457200">
              <a:lnSpc>
                <a:spcPct val="115000"/>
              </a:lnSpc>
              <a:spcAft>
                <a:spcPts val="800"/>
              </a:spcAft>
            </a:pPr>
            <a:r>
              <a:rPr lang="en-GB" sz="1600" kern="100" dirty="0">
                <a:solidFill>
                  <a:schemeClr val="bg1"/>
                </a:solidFill>
                <a:effectLst/>
                <a:ea typeface="Aptos" panose="020B0004020202020204" pitchFamily="34" charset="0"/>
                <a:cs typeface="Times New Roman" panose="02020603050405020304" pitchFamily="18" charset="0"/>
              </a:rPr>
              <a:t>McGuinness, C., &amp; Fulton, C. (2016). </a:t>
            </a:r>
            <a:r>
              <a:rPr lang="en-GB" sz="1600" i="1" kern="100" dirty="0">
                <a:solidFill>
                  <a:schemeClr val="bg1"/>
                </a:solidFill>
                <a:effectLst/>
                <a:ea typeface="Aptos" panose="020B0004020202020204" pitchFamily="34" charset="0"/>
                <a:cs typeface="Times New Roman" panose="02020603050405020304" pitchFamily="18" charset="0"/>
              </a:rPr>
              <a:t>Digital Detectives. Solving information dilemmas in an online world. </a:t>
            </a:r>
            <a:r>
              <a:rPr lang="en-GB" sz="1600" kern="100" dirty="0" err="1">
                <a:solidFill>
                  <a:schemeClr val="bg1"/>
                </a:solidFill>
                <a:effectLst/>
                <a:ea typeface="Aptos" panose="020B0004020202020204" pitchFamily="34" charset="0"/>
                <a:cs typeface="Times New Roman" panose="02020603050405020304" pitchFamily="18" charset="0"/>
              </a:rPr>
              <a:t>Chandos</a:t>
            </a:r>
            <a:r>
              <a:rPr lang="en-GB" sz="1600" kern="100" dirty="0">
                <a:solidFill>
                  <a:schemeClr val="bg1"/>
                </a:solidFill>
                <a:effectLst/>
                <a:ea typeface="Aptos" panose="020B0004020202020204" pitchFamily="34" charset="0"/>
                <a:cs typeface="Times New Roman" panose="02020603050405020304" pitchFamily="18" charset="0"/>
              </a:rPr>
              <a:t> 	Publishing. 9-17. </a:t>
            </a:r>
            <a:r>
              <a:rPr lang="en-GB" sz="1600" u="sng" kern="100" dirty="0">
                <a:solidFill>
                  <a:schemeClr val="bg1"/>
                </a:solidFill>
                <a:effectLst/>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https://doi.org/10.1016/B978-0-08-100124-0.00002-7</a:t>
            </a:r>
            <a:endParaRPr lang="en-GB" sz="1600" kern="100" dirty="0">
              <a:solidFill>
                <a:schemeClr val="bg1"/>
              </a:solidFill>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0590437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55BD6C-3F77-FC0F-C465-4BFBBA4C001B}"/>
            </a:ext>
          </a:extLst>
        </p:cNvPr>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4269F2BC-C8D9-D2BA-FE4D-256543AD2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Jigsaw puzzles in plastic figures">
            <a:extLst>
              <a:ext uri="{FF2B5EF4-FFF2-40B4-BE49-F238E27FC236}">
                <a16:creationId xmlns:a16="http://schemas.microsoft.com/office/drawing/2014/main" id="{89024383-2EF3-0A42-32CC-B2B17F0D5F1B}"/>
              </a:ext>
            </a:extLst>
          </p:cNvPr>
          <p:cNvPicPr>
            <a:picLocks noChangeAspect="1"/>
          </p:cNvPicPr>
          <p:nvPr/>
        </p:nvPicPr>
        <p:blipFill rotWithShape="1">
          <a:blip r:embed="rId2"/>
          <a:srcRect t="5051" b="13721"/>
          <a:stretch/>
        </p:blipFill>
        <p:spPr>
          <a:xfrm>
            <a:off x="-43" y="1571"/>
            <a:ext cx="12191980" cy="6856429"/>
          </a:xfrm>
          <a:prstGeom prst="rect">
            <a:avLst/>
          </a:prstGeom>
        </p:spPr>
      </p:pic>
      <p:sp>
        <p:nvSpPr>
          <p:cNvPr id="3" name="TextBox 2">
            <a:extLst>
              <a:ext uri="{FF2B5EF4-FFF2-40B4-BE49-F238E27FC236}">
                <a16:creationId xmlns:a16="http://schemas.microsoft.com/office/drawing/2014/main" id="{4DB55CF5-C96B-5102-EAF8-9284E56E0F95}"/>
              </a:ext>
            </a:extLst>
          </p:cNvPr>
          <p:cNvSpPr txBox="1"/>
          <p:nvPr/>
        </p:nvSpPr>
        <p:spPr>
          <a:xfrm>
            <a:off x="0" y="1297172"/>
            <a:ext cx="3253563" cy="923330"/>
          </a:xfrm>
          <a:prstGeom prst="rect">
            <a:avLst/>
          </a:prstGeom>
          <a:noFill/>
        </p:spPr>
        <p:txBody>
          <a:bodyPr wrap="square" rtlCol="0">
            <a:spAutoFit/>
          </a:bodyPr>
          <a:lstStyle/>
          <a:p>
            <a:pPr algn="ctr"/>
            <a:endParaRPr lang="en-US" dirty="0"/>
          </a:p>
          <a:p>
            <a:pPr algn="ctr"/>
            <a:endParaRPr lang="en-US" dirty="0"/>
          </a:p>
          <a:p>
            <a:pPr algn="ctr"/>
            <a:endParaRPr lang="en-US" dirty="0"/>
          </a:p>
        </p:txBody>
      </p:sp>
      <p:sp>
        <p:nvSpPr>
          <p:cNvPr id="4" name="TextBox 3">
            <a:extLst>
              <a:ext uri="{FF2B5EF4-FFF2-40B4-BE49-F238E27FC236}">
                <a16:creationId xmlns:a16="http://schemas.microsoft.com/office/drawing/2014/main" id="{461C4168-6D18-F33F-3A2D-BC3F492816F0}"/>
              </a:ext>
            </a:extLst>
          </p:cNvPr>
          <p:cNvSpPr txBox="1"/>
          <p:nvPr/>
        </p:nvSpPr>
        <p:spPr>
          <a:xfrm>
            <a:off x="-276253" y="2397948"/>
            <a:ext cx="3253563" cy="1077218"/>
          </a:xfrm>
          <a:prstGeom prst="rect">
            <a:avLst/>
          </a:prstGeom>
          <a:noFill/>
        </p:spPr>
        <p:txBody>
          <a:bodyPr wrap="square" rtlCol="0">
            <a:spAutoFit/>
          </a:bodyPr>
          <a:lstStyle/>
          <a:p>
            <a:pPr algn="ctr"/>
            <a:endParaRPr lang="en-US" sz="3200" dirty="0">
              <a:solidFill>
                <a:schemeClr val="bg1"/>
              </a:solidFill>
            </a:endParaRPr>
          </a:p>
          <a:p>
            <a:pPr algn="ctr"/>
            <a:endParaRPr lang="en-US" sz="3200" dirty="0">
              <a:solidFill>
                <a:schemeClr val="bg1"/>
              </a:solidFill>
            </a:endParaRPr>
          </a:p>
        </p:txBody>
      </p:sp>
      <p:sp>
        <p:nvSpPr>
          <p:cNvPr id="5" name="TextBox 4">
            <a:extLst>
              <a:ext uri="{FF2B5EF4-FFF2-40B4-BE49-F238E27FC236}">
                <a16:creationId xmlns:a16="http://schemas.microsoft.com/office/drawing/2014/main" id="{B60D6971-AC8F-6D85-6067-60F93FCF9A3D}"/>
              </a:ext>
            </a:extLst>
          </p:cNvPr>
          <p:cNvSpPr txBox="1"/>
          <p:nvPr/>
        </p:nvSpPr>
        <p:spPr>
          <a:xfrm>
            <a:off x="764291" y="1232501"/>
            <a:ext cx="10663311" cy="4485330"/>
          </a:xfrm>
          <a:prstGeom prst="rect">
            <a:avLst/>
          </a:prstGeom>
          <a:solidFill>
            <a:schemeClr val="tx1"/>
          </a:solidFill>
        </p:spPr>
        <p:txBody>
          <a:bodyPr wrap="square" rtlCol="0">
            <a:spAutoFit/>
          </a:bodyPr>
          <a:lstStyle/>
          <a:p>
            <a:pPr indent="-457200">
              <a:lnSpc>
                <a:spcPct val="115000"/>
              </a:lnSpc>
              <a:spcAft>
                <a:spcPts val="800"/>
              </a:spcAft>
            </a:pPr>
            <a:r>
              <a:rPr lang="en-GB" sz="1600" kern="100" dirty="0">
                <a:solidFill>
                  <a:schemeClr val="bg1"/>
                </a:solidFill>
                <a:effectLst/>
                <a:ea typeface="Aptos" panose="020B0004020202020204" pitchFamily="34" charset="0"/>
                <a:cs typeface="Times New Roman" panose="02020603050405020304" pitchFamily="18" charset="0"/>
              </a:rPr>
              <a:t>Sen, L. (2007). </a:t>
            </a:r>
            <a:r>
              <a:rPr lang="en-GB" sz="1600" i="1" kern="100" dirty="0">
                <a:solidFill>
                  <a:schemeClr val="bg1"/>
                </a:solidFill>
                <a:effectLst/>
                <a:ea typeface="Aptos" panose="020B0004020202020204" pitchFamily="34" charset="0"/>
                <a:cs typeface="Times New Roman" panose="02020603050405020304" pitchFamily="18" charset="0"/>
              </a:rPr>
              <a:t>Communication Skills, </a:t>
            </a:r>
            <a:r>
              <a:rPr lang="en-GB" sz="1600" kern="100" dirty="0">
                <a:solidFill>
                  <a:schemeClr val="bg1"/>
                </a:solidFill>
                <a:effectLst/>
                <a:ea typeface="Aptos" panose="020B0004020202020204" pitchFamily="34" charset="0"/>
                <a:cs typeface="Times New Roman" panose="02020603050405020304" pitchFamily="18" charset="0"/>
              </a:rPr>
              <a:t>(2)</a:t>
            </a:r>
            <a:r>
              <a:rPr lang="en-GB" sz="1600" i="1" kern="100" dirty="0">
                <a:solidFill>
                  <a:schemeClr val="bg1"/>
                </a:solidFill>
                <a:effectLst/>
                <a:ea typeface="Aptos" panose="020B0004020202020204" pitchFamily="34" charset="0"/>
                <a:cs typeface="Times New Roman" panose="02020603050405020304" pitchFamily="18" charset="0"/>
              </a:rPr>
              <a:t>.</a:t>
            </a:r>
            <a:r>
              <a:rPr lang="en-GB" sz="1600" kern="100" dirty="0">
                <a:solidFill>
                  <a:schemeClr val="bg1"/>
                </a:solidFill>
                <a:effectLst/>
                <a:ea typeface="Aptos" panose="020B0004020202020204" pitchFamily="34" charset="0"/>
                <a:cs typeface="Times New Roman" panose="02020603050405020304" pitchFamily="18" charset="0"/>
              </a:rPr>
              <a:t> PHI Learning Pvt Ltd. 5-6. </a:t>
            </a:r>
            <a:r>
              <a:rPr lang="en-GB" sz="1600" u="sng" kern="100" dirty="0">
                <a:solidFill>
                  <a:schemeClr val="bg1"/>
                </a:solidFill>
                <a:effectLst/>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https://books.google.co.uk/books?hl=en&amp;lr=&amp;id=_fH_zMKXiTMC&amp;oi=fnd&amp;pg=PA2&amp;dq=communication+skills&amp;ots=qbGdu4gVxB&amp;sig=XYGwfb8prekC9Nw3NzysYGj9QmU&amp;redir_esc=y#v=onepage&amp;q&amp;f=false</a:t>
            </a:r>
            <a:endParaRPr lang="en-GB" sz="1600" u="sng" kern="100" dirty="0">
              <a:solidFill>
                <a:schemeClr val="bg1"/>
              </a:solidFill>
              <a:effectLst/>
              <a:ea typeface="Aptos" panose="020B0004020202020204" pitchFamily="34" charset="0"/>
              <a:cs typeface="Times New Roman" panose="02020603050405020304" pitchFamily="18" charset="0"/>
            </a:endParaRPr>
          </a:p>
          <a:p>
            <a:pPr indent="-457200">
              <a:lnSpc>
                <a:spcPct val="115000"/>
              </a:lnSpc>
              <a:spcAft>
                <a:spcPts val="800"/>
              </a:spcAft>
            </a:pPr>
            <a:endParaRPr lang="en-GB" sz="1600" kern="100" dirty="0">
              <a:solidFill>
                <a:schemeClr val="bg1"/>
              </a:solidFill>
              <a:effectLst/>
              <a:ea typeface="Aptos" panose="020B0004020202020204" pitchFamily="34" charset="0"/>
              <a:cs typeface="Times New Roman" panose="02020603050405020304" pitchFamily="18" charset="0"/>
            </a:endParaRPr>
          </a:p>
          <a:p>
            <a:pPr indent="-457200">
              <a:lnSpc>
                <a:spcPct val="115000"/>
              </a:lnSpc>
              <a:spcAft>
                <a:spcPts val="800"/>
              </a:spcAft>
            </a:pPr>
            <a:r>
              <a:rPr lang="en-GB" sz="1600" kern="100" dirty="0">
                <a:solidFill>
                  <a:schemeClr val="bg1"/>
                </a:solidFill>
                <a:effectLst/>
                <a:ea typeface="Aptos" panose="020B0004020202020204" pitchFamily="34" charset="0"/>
                <a:cs typeface="Times New Roman" panose="02020603050405020304" pitchFamily="18" charset="0"/>
              </a:rPr>
              <a:t>We know teamwork is important, but how important? </a:t>
            </a:r>
            <a:r>
              <a:rPr lang="en-GB" sz="1600" i="1" kern="100" dirty="0">
                <a:solidFill>
                  <a:schemeClr val="bg1"/>
                </a:solidFill>
                <a:effectLst/>
                <a:ea typeface="Aptos" panose="020B0004020202020204" pitchFamily="34" charset="0"/>
                <a:cs typeface="Times New Roman" panose="02020603050405020304" pitchFamily="18" charset="0"/>
              </a:rPr>
              <a:t>Yale University. </a:t>
            </a:r>
            <a:r>
              <a:rPr lang="en-GB" sz="1600" i="1" u="sng" kern="100" dirty="0">
                <a:solidFill>
                  <a:schemeClr val="bg1"/>
                </a:solidFill>
                <a:effectLs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https://your.yale.edu/we-know-teamwork-important-how-important</a:t>
            </a:r>
            <a:endParaRPr lang="en-GB" sz="1600" i="1" u="sng" kern="100" dirty="0">
              <a:solidFill>
                <a:schemeClr val="bg1"/>
              </a:solidFill>
              <a:effectLst/>
              <a:ea typeface="Aptos" panose="020B0004020202020204" pitchFamily="34" charset="0"/>
              <a:cs typeface="Times New Roman" panose="02020603050405020304" pitchFamily="18" charset="0"/>
            </a:endParaRPr>
          </a:p>
          <a:p>
            <a:pPr indent="-457200">
              <a:lnSpc>
                <a:spcPct val="115000"/>
              </a:lnSpc>
              <a:spcAft>
                <a:spcPts val="800"/>
              </a:spcAft>
            </a:pPr>
            <a:endParaRPr lang="en-GB" sz="1600" kern="100" dirty="0">
              <a:solidFill>
                <a:schemeClr val="bg1"/>
              </a:solidFill>
              <a:effectLst/>
              <a:ea typeface="Aptos" panose="020B0004020202020204" pitchFamily="34" charset="0"/>
              <a:cs typeface="Times New Roman" panose="02020603050405020304" pitchFamily="18" charset="0"/>
            </a:endParaRPr>
          </a:p>
          <a:p>
            <a:pPr indent="-457200">
              <a:lnSpc>
                <a:spcPct val="115000"/>
              </a:lnSpc>
              <a:spcAft>
                <a:spcPts val="800"/>
              </a:spcAft>
            </a:pPr>
            <a:r>
              <a:rPr lang="en-GB" sz="1600" kern="100" dirty="0" err="1">
                <a:solidFill>
                  <a:schemeClr val="bg1"/>
                </a:solidFill>
                <a:effectLst/>
                <a:ea typeface="Aptos" panose="020B0004020202020204" pitchFamily="34" charset="0"/>
                <a:cs typeface="Times New Roman" panose="02020603050405020304" pitchFamily="18" charset="0"/>
              </a:rPr>
              <a:t>Willkomm</a:t>
            </a:r>
            <a:r>
              <a:rPr lang="en-GB" sz="1600" kern="100" dirty="0">
                <a:solidFill>
                  <a:schemeClr val="bg1"/>
                </a:solidFill>
                <a:effectLst/>
                <a:ea typeface="Aptos" panose="020B0004020202020204" pitchFamily="34" charset="0"/>
                <a:cs typeface="Times New Roman" panose="02020603050405020304" pitchFamily="18" charset="0"/>
              </a:rPr>
              <a:t>, A.C. (2018). Five Types of Communication. </a:t>
            </a:r>
            <a:r>
              <a:rPr lang="en-GB" sz="1600" i="1" kern="100" dirty="0">
                <a:solidFill>
                  <a:schemeClr val="bg1"/>
                </a:solidFill>
                <a:effectLst/>
                <a:ea typeface="Aptos" panose="020B0004020202020204" pitchFamily="34" charset="0"/>
                <a:cs typeface="Times New Roman" panose="02020603050405020304" pitchFamily="18" charset="0"/>
              </a:rPr>
              <a:t>Drexel University. </a:t>
            </a:r>
            <a:r>
              <a:rPr lang="en-GB" sz="1600" u="sng" kern="100" dirty="0">
                <a:solidFill>
                  <a:schemeClr val="bg1"/>
                </a:solidFill>
                <a:effectLst/>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https://drexel.edu/graduatecollege/professional-development/blog/2018/July/Five-types-of-communication/</a:t>
            </a:r>
            <a:endParaRPr lang="en-GB" sz="1600" u="sng" kern="100" dirty="0">
              <a:solidFill>
                <a:schemeClr val="bg1"/>
              </a:solidFill>
              <a:effectLst/>
              <a:ea typeface="Aptos" panose="020B0004020202020204" pitchFamily="34" charset="0"/>
              <a:cs typeface="Times New Roman" panose="02020603050405020304" pitchFamily="18" charset="0"/>
            </a:endParaRPr>
          </a:p>
          <a:p>
            <a:pPr indent="-457200">
              <a:lnSpc>
                <a:spcPct val="115000"/>
              </a:lnSpc>
              <a:spcAft>
                <a:spcPts val="800"/>
              </a:spcAft>
            </a:pPr>
            <a:endParaRPr lang="en-GB" sz="1600" kern="100" dirty="0">
              <a:solidFill>
                <a:schemeClr val="bg1"/>
              </a:solidFill>
              <a:effectLst/>
              <a:ea typeface="Aptos" panose="020B0004020202020204" pitchFamily="34" charset="0"/>
              <a:cs typeface="Times New Roman" panose="02020603050405020304" pitchFamily="18" charset="0"/>
            </a:endParaRPr>
          </a:p>
          <a:p>
            <a:pPr indent="-457200">
              <a:lnSpc>
                <a:spcPct val="115000"/>
              </a:lnSpc>
              <a:spcAft>
                <a:spcPts val="800"/>
              </a:spcAft>
            </a:pPr>
            <a:r>
              <a:rPr lang="en-GB" sz="1600" kern="100" dirty="0">
                <a:solidFill>
                  <a:schemeClr val="bg1"/>
                </a:solidFill>
                <a:effectLst/>
                <a:ea typeface="Aptos" panose="020B0004020202020204" pitchFamily="34" charset="0"/>
                <a:cs typeface="Times New Roman" panose="02020603050405020304" pitchFamily="18" charset="0"/>
              </a:rPr>
              <a:t>Wilson, K.J., Brickman, P., &amp; </a:t>
            </a:r>
            <a:r>
              <a:rPr lang="en-GB" sz="1600" kern="100" dirty="0" err="1">
                <a:solidFill>
                  <a:schemeClr val="bg1"/>
                </a:solidFill>
                <a:effectLst/>
                <a:ea typeface="Aptos" panose="020B0004020202020204" pitchFamily="34" charset="0"/>
                <a:cs typeface="Times New Roman" panose="02020603050405020304" pitchFamily="18" charset="0"/>
              </a:rPr>
              <a:t>Brame</a:t>
            </a:r>
            <a:r>
              <a:rPr lang="en-GB" sz="1600" kern="100" dirty="0">
                <a:solidFill>
                  <a:schemeClr val="bg1"/>
                </a:solidFill>
                <a:effectLst/>
                <a:ea typeface="Aptos" panose="020B0004020202020204" pitchFamily="34" charset="0"/>
                <a:cs typeface="Times New Roman" panose="02020603050405020304" pitchFamily="18" charset="0"/>
              </a:rPr>
              <a:t>, C.J. (2018). Group work. </a:t>
            </a:r>
            <a:r>
              <a:rPr lang="en-GB" sz="1600" i="1" kern="100" dirty="0">
                <a:solidFill>
                  <a:schemeClr val="bg1"/>
                </a:solidFill>
                <a:effectLst/>
                <a:ea typeface="Aptos" panose="020B0004020202020204" pitchFamily="34" charset="0"/>
                <a:cs typeface="Times New Roman" panose="02020603050405020304" pitchFamily="18" charset="0"/>
              </a:rPr>
              <a:t>Life Sciences Education, 17(</a:t>
            </a:r>
            <a:r>
              <a:rPr lang="en-GB" sz="1600" kern="100" dirty="0">
                <a:solidFill>
                  <a:schemeClr val="bg1"/>
                </a:solidFill>
                <a:effectLst/>
                <a:ea typeface="Aptos" panose="020B0004020202020204" pitchFamily="34" charset="0"/>
                <a:cs typeface="Times New Roman" panose="02020603050405020304" pitchFamily="18" charset="0"/>
              </a:rPr>
              <a:t>1). </a:t>
            </a:r>
            <a:r>
              <a:rPr lang="en-GB" sz="1600" u="sng" kern="100" dirty="0">
                <a:solidFill>
                  <a:schemeClr val="bg1"/>
                </a:solidFill>
                <a:effectLst/>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https://doi.org/10.1187/cbe.17-12-0258</a:t>
            </a:r>
            <a:endParaRPr lang="en-US" sz="1600" b="1" dirty="0">
              <a:solidFill>
                <a:schemeClr val="bg1"/>
              </a:solidFill>
            </a:endParaRPr>
          </a:p>
          <a:p>
            <a:pPr algn="ctr"/>
            <a:r>
              <a:rPr lang="en-US" dirty="0"/>
              <a:t>§</a:t>
            </a:r>
          </a:p>
        </p:txBody>
      </p:sp>
    </p:spTree>
    <p:extLst>
      <p:ext uri="{BB962C8B-B14F-4D97-AF65-F5344CB8AC3E}">
        <p14:creationId xmlns:p14="http://schemas.microsoft.com/office/powerpoint/2010/main" val="1070954234"/>
      </p:ext>
    </p:extLst>
  </p:cSld>
  <p:clrMapOvr>
    <a:masterClrMapping/>
  </p:clrMapOvr>
</p:sld>
</file>

<file path=ppt/theme/theme1.xml><?xml version="1.0" encoding="utf-8"?>
<a:theme xmlns:a="http://schemas.openxmlformats.org/drawingml/2006/main" name="PortalVTI">
  <a:themeElements>
    <a:clrScheme name="AnalogousFromLightSeedLeftStep">
      <a:dk1>
        <a:srgbClr val="000000"/>
      </a:dk1>
      <a:lt1>
        <a:srgbClr val="FFFFFF"/>
      </a:lt1>
      <a:dk2>
        <a:srgbClr val="1B2F2C"/>
      </a:dk2>
      <a:lt2>
        <a:srgbClr val="F0F0F3"/>
      </a:lt2>
      <a:accent1>
        <a:srgbClr val="A7A259"/>
      </a:accent1>
      <a:accent2>
        <a:srgbClr val="D99147"/>
      </a:accent2>
      <a:accent3>
        <a:srgbClr val="E38379"/>
      </a:accent3>
      <a:accent4>
        <a:srgbClr val="DD5C85"/>
      </a:accent4>
      <a:accent5>
        <a:srgbClr val="E379C8"/>
      </a:accent5>
      <a:accent6>
        <a:srgbClr val="C95CDD"/>
      </a:accent6>
      <a:hlink>
        <a:srgbClr val="6C71B0"/>
      </a:hlink>
      <a:folHlink>
        <a:srgbClr val="7F7F7F"/>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a:defPPr>
      </a:lstStyle>
    </a:txDef>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
  <TotalTime>608</TotalTime>
  <Words>1356</Words>
  <Application>Microsoft Macintosh PowerPoint</Application>
  <PresentationFormat>Widescreen</PresentationFormat>
  <Paragraphs>263</Paragraphs>
  <Slides>15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Aptos</vt:lpstr>
      <vt:lpstr>Arial</vt:lpstr>
      <vt:lpstr>Courier New</vt:lpstr>
      <vt:lpstr>Shree Devanagari 714</vt:lpstr>
      <vt:lpstr>Times New Roman</vt:lpstr>
      <vt:lpstr>Trade Gothic Next Cond</vt:lpstr>
      <vt:lpstr>Trade Gothic Next Light</vt:lpstr>
      <vt:lpstr>PortalVTI</vt:lpstr>
      <vt:lpstr>Research in action Independent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Harriet Adams (2219657)</dc:creator>
  <cp:lastModifiedBy>Harriet Adams (2219657)</cp:lastModifiedBy>
  <cp:revision>2</cp:revision>
  <dcterms:created xsi:type="dcterms:W3CDTF">2024-01-16T14:52:16Z</dcterms:created>
  <dcterms:modified xsi:type="dcterms:W3CDTF">2024-01-18T16:48:19Z</dcterms:modified>
</cp:coreProperties>
</file>