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</p:sldMasterIdLst>
  <p:notesMasterIdLst>
    <p:notesMasterId r:id="rId23"/>
  </p:notesMasterIdLst>
  <p:sldIdLst>
    <p:sldId id="256" r:id="rId6"/>
    <p:sldId id="258" r:id="rId7"/>
    <p:sldId id="410" r:id="rId8"/>
    <p:sldId id="462" r:id="rId9"/>
    <p:sldId id="259" r:id="rId10"/>
    <p:sldId id="388" r:id="rId11"/>
    <p:sldId id="387" r:id="rId12"/>
    <p:sldId id="386" r:id="rId13"/>
    <p:sldId id="525" r:id="rId14"/>
    <p:sldId id="460" r:id="rId15"/>
    <p:sldId id="546" r:id="rId16"/>
    <p:sldId id="542" r:id="rId17"/>
    <p:sldId id="543" r:id="rId18"/>
    <p:sldId id="544" r:id="rId19"/>
    <p:sldId id="545" r:id="rId20"/>
    <p:sldId id="308" r:id="rId21"/>
    <p:sldId id="306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2454" autoAdjust="0"/>
  </p:normalViewPr>
  <p:slideViewPr>
    <p:cSldViewPr snapToGrid="0">
      <p:cViewPr varScale="1">
        <p:scale>
          <a:sx n="82" d="100"/>
          <a:sy n="82" d="100"/>
        </p:scale>
        <p:origin x="534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622C9A-E9E4-4239-A932-A8F4E714BB35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E4D72D-6A46-4192-8400-B721580118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29574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1652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l" defTabSz="914400" rtl="0" eaLnBrk="1" latinLnBrk="0" hangingPunct="1"/>
            <a:endParaRPr lang="en-GB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24264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58457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219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8852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9863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7271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0348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45121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03175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45214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00810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1728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08482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19955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7376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4694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5047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3617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629243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323168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420167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694604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95242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961622-7237-4AC8-9412-7DFE428C2AC9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3191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04/03/2021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9340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mailto:lee.cobley@uwtsd.ac.uk" TargetMode="External"/><Relationship Id="rId3" Type="http://schemas.openxmlformats.org/officeDocument/2006/relationships/image" Target="../media/image3.jpeg"/><Relationship Id="rId7" Type="http://schemas.openxmlformats.org/officeDocument/2006/relationships/hyperlink" Target="mailto:n.Kaliyamurthy@uwtsd.ac.uk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2.png"/><Relationship Id="rId3" Type="http://schemas.openxmlformats.org/officeDocument/2006/relationships/image" Target="../media/image8.png"/><Relationship Id="rId12" Type="http://schemas.openxmlformats.org/officeDocument/2006/relationships/image" Target="../media/image21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1.png"/><Relationship Id="rId65" Type="http://schemas.openxmlformats.org/officeDocument/2006/relationships/image" Target="../media/image13.png"/><Relationship Id="rId4" Type="http://schemas.openxmlformats.org/officeDocument/2006/relationships/image" Target="../media/image10.png"/><Relationship Id="rId64" Type="http://schemas.openxmlformats.org/officeDocument/2006/relationships/image" Target="../media/image75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8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7.png"/><Relationship Id="rId5" Type="http://schemas.openxmlformats.org/officeDocument/2006/relationships/image" Target="../media/image8.png"/><Relationship Id="rId4" Type="http://schemas.openxmlformats.org/officeDocument/2006/relationships/image" Target="../media/image1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crosoft.com/en-us/evalcenter/" TargetMode="External"/><Relationship Id="rId2" Type="http://schemas.openxmlformats.org/officeDocument/2006/relationships/hyperlink" Target="https://www.virtualbox.org/wiki/Downloads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portal.azure.com/#blade/Microsoft_Azure_Education/EducationMenuBlade/software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64912" y="1732809"/>
            <a:ext cx="5690720" cy="2348333"/>
          </a:xfrm>
        </p:spPr>
        <p:txBody>
          <a:bodyPr>
            <a:normAutofit/>
          </a:bodyPr>
          <a:lstStyle/>
          <a:p>
            <a:pPr algn="r"/>
            <a:r>
              <a:rPr lang="en-GB" sz="3600" b="1" dirty="0" smtClean="0">
                <a:solidFill>
                  <a:schemeClr val="accent2"/>
                </a:solidFill>
              </a:rPr>
              <a:t>Group Policies</a:t>
            </a:r>
            <a:r>
              <a:rPr lang="en-GB" sz="4800" dirty="0">
                <a:solidFill>
                  <a:schemeClr val="bg1"/>
                </a:solidFill>
              </a:rPr>
              <a:t/>
            </a:r>
            <a:br>
              <a:rPr lang="en-GB" sz="4800" dirty="0">
                <a:solidFill>
                  <a:schemeClr val="bg1"/>
                </a:solidFill>
              </a:rPr>
            </a:br>
            <a:r>
              <a:rPr lang="en-GB" sz="2400" i="1" dirty="0">
                <a:solidFill>
                  <a:schemeClr val="bg1"/>
                </a:solidFill>
              </a:rPr>
              <a:t>Network Operating Systems and </a:t>
            </a:r>
            <a:r>
              <a:rPr lang="en-GB" sz="2400" i="1" dirty="0" smtClean="0">
                <a:solidFill>
                  <a:schemeClr val="bg1"/>
                </a:solidFill>
              </a:rPr>
              <a:t>Services</a:t>
            </a:r>
            <a:br>
              <a:rPr lang="en-GB" sz="2400" i="1" dirty="0" smtClean="0">
                <a:solidFill>
                  <a:schemeClr val="bg1"/>
                </a:solidFill>
              </a:rPr>
            </a:br>
            <a:r>
              <a:rPr lang="en-GB" sz="2400" i="1" dirty="0" smtClean="0">
                <a:solidFill>
                  <a:schemeClr val="bg1"/>
                </a:solidFill>
              </a:rPr>
              <a:t>(ACCA5023)</a:t>
            </a:r>
            <a:endParaRPr lang="en-GB" sz="1800" i="1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A4A25C-5932-4EB6-9528-F433191E8E1A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32305" y="5813249"/>
            <a:ext cx="555759" cy="69939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5481" y="5813249"/>
            <a:ext cx="707013" cy="69939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2059D90-FF17-4043-9C97-7CB2A6EF6DD1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3952" y="6245164"/>
            <a:ext cx="1678208" cy="246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Image result for tef silver">
            <a:extLst>
              <a:ext uri="{FF2B5EF4-FFF2-40B4-BE49-F238E27FC236}">
                <a16:creationId xmlns:a16="http://schemas.microsoft.com/office/drawing/2014/main" id="{C735C6D0-8C18-4742-B20E-3DEE686811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2144" y="5794007"/>
            <a:ext cx="583430" cy="719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234043" y="3428831"/>
            <a:ext cx="3320143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Nitheesh Murugan Kaliyamurthy</a:t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 smtClean="0">
                <a:solidFill>
                  <a:schemeClr val="bg1"/>
                </a:solidFill>
                <a:hlinkClick r:id="rId7"/>
              </a:rPr>
              <a:t>n.Kaliyamurthy@uwtsd.ac.uk</a:t>
            </a:r>
            <a:endParaRPr lang="en-GB" i="1" dirty="0" smtClean="0">
              <a:solidFill>
                <a:schemeClr val="bg1"/>
              </a:solidFill>
            </a:endParaRPr>
          </a:p>
          <a:p>
            <a:r>
              <a:rPr lang="en-GB" i="1" dirty="0">
                <a:solidFill>
                  <a:schemeClr val="bg1"/>
                </a:solidFill>
              </a:rPr>
              <a:t/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 smtClean="0">
                <a:solidFill>
                  <a:schemeClr val="bg1"/>
                </a:solidFill>
              </a:rPr>
              <a:t>&amp;</a:t>
            </a:r>
            <a:r>
              <a:rPr lang="en-GB" i="1" dirty="0">
                <a:solidFill>
                  <a:schemeClr val="bg1"/>
                </a:solidFill>
              </a:rPr>
              <a:t/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/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Lee Cobley</a:t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 smtClean="0">
                <a:solidFill>
                  <a:schemeClr val="bg1"/>
                </a:solidFill>
                <a:hlinkClick r:id="rId8"/>
              </a:rPr>
              <a:t>lee.cobley@uwtsd.ac.uk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6122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So far…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Introducing Windows </a:t>
            </a:r>
            <a:r>
              <a:rPr lang="en-GB" dirty="0"/>
              <a:t>Server </a:t>
            </a:r>
            <a:endParaRPr lang="en-GB" dirty="0" smtClean="0"/>
          </a:p>
          <a:p>
            <a:pPr lvl="1"/>
            <a:r>
              <a:rPr lang="en-GB" dirty="0" smtClean="0"/>
              <a:t>Understanding Networks</a:t>
            </a:r>
          </a:p>
          <a:p>
            <a:pPr lvl="1"/>
            <a:r>
              <a:rPr lang="en-GB" dirty="0" smtClean="0"/>
              <a:t>Components</a:t>
            </a:r>
          </a:p>
          <a:p>
            <a:pPr lvl="1"/>
            <a:r>
              <a:rPr lang="en-GB" dirty="0" smtClean="0"/>
              <a:t>Architectures</a:t>
            </a:r>
          </a:p>
          <a:p>
            <a:pPr lvl="1"/>
            <a:r>
              <a:rPr lang="en-GB" dirty="0" smtClean="0"/>
              <a:t>IP Addressing</a:t>
            </a:r>
          </a:p>
          <a:p>
            <a:pPr lvl="1"/>
            <a:r>
              <a:rPr lang="en-GB" dirty="0" smtClean="0"/>
              <a:t>Servers</a:t>
            </a:r>
          </a:p>
          <a:p>
            <a:pPr lvl="1"/>
            <a:r>
              <a:rPr lang="en-GB" dirty="0" smtClean="0"/>
              <a:t>Network </a:t>
            </a:r>
            <a:r>
              <a:rPr lang="en-GB" dirty="0"/>
              <a:t>Operating </a:t>
            </a:r>
            <a:r>
              <a:rPr lang="en-GB" dirty="0" smtClean="0"/>
              <a:t>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7872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So far…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en-GB" sz="2000" dirty="0"/>
              <a:t>Knowledge and understanding</a:t>
            </a:r>
          </a:p>
          <a:p>
            <a:pPr marL="685800" lvl="1" algn="just"/>
            <a:r>
              <a:rPr lang="en-GB" sz="1600" dirty="0"/>
              <a:t>Server virtualization and its modes, </a:t>
            </a:r>
          </a:p>
          <a:p>
            <a:pPr marL="685800" lvl="1" algn="just"/>
            <a:r>
              <a:rPr lang="en-GB" sz="1600" dirty="0"/>
              <a:t>Hyper-V architecture and its installation requirements, </a:t>
            </a:r>
          </a:p>
          <a:p>
            <a:pPr marL="685800" lvl="1" algn="just"/>
            <a:r>
              <a:rPr lang="en-GB" sz="1600" dirty="0"/>
              <a:t>Nested virtualization</a:t>
            </a:r>
          </a:p>
          <a:p>
            <a:pPr marL="685800" lvl="1" algn="just"/>
            <a:r>
              <a:rPr lang="en-GB" sz="1600" dirty="0"/>
              <a:t>Hyper-V manager,</a:t>
            </a:r>
          </a:p>
          <a:p>
            <a:pPr marL="685800" lvl="1" algn="just"/>
            <a:r>
              <a:rPr lang="en-GB" sz="1600" dirty="0"/>
              <a:t>Checkpoints, </a:t>
            </a:r>
          </a:p>
          <a:p>
            <a:pPr marL="685800" lvl="1" algn="just"/>
            <a:r>
              <a:rPr lang="en-GB" sz="1600" dirty="0"/>
              <a:t>VHD and VHDX formats, </a:t>
            </a:r>
          </a:p>
          <a:p>
            <a:pPr marL="685800" lvl="1" algn="just"/>
            <a:r>
              <a:rPr lang="en-GB" sz="1600" dirty="0"/>
              <a:t>P2V &amp; V2P,</a:t>
            </a:r>
          </a:p>
          <a:p>
            <a:pPr algn="just"/>
            <a:r>
              <a:rPr lang="en-GB" sz="2000" dirty="0"/>
              <a:t>Enable virtualization on a server and run VMs., </a:t>
            </a:r>
          </a:p>
          <a:p>
            <a:pPr algn="just"/>
            <a:r>
              <a:rPr lang="en-GB" sz="2000" dirty="0"/>
              <a:t>Create and configure VHDs, </a:t>
            </a:r>
          </a:p>
          <a:p>
            <a:pPr algn="just"/>
            <a:r>
              <a:rPr lang="en-GB" sz="2000" dirty="0"/>
              <a:t>Manage a VMs' virtual memory, </a:t>
            </a:r>
          </a:p>
          <a:p>
            <a:pPr algn="just"/>
            <a:r>
              <a:rPr lang="en-GB" sz="2000" dirty="0"/>
              <a:t>Set up virtual networks, </a:t>
            </a:r>
          </a:p>
          <a:p>
            <a:pPr algn="just"/>
            <a:r>
              <a:rPr lang="en-GB" sz="2000" dirty="0"/>
              <a:t>Install the Hyper-V role.</a:t>
            </a:r>
          </a:p>
        </p:txBody>
      </p:sp>
    </p:spTree>
    <p:extLst>
      <p:ext uri="{BB962C8B-B14F-4D97-AF65-F5344CB8AC3E}">
        <p14:creationId xmlns:p14="http://schemas.microsoft.com/office/powerpoint/2010/main" val="1753867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So far…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algn="just"/>
            <a:r>
              <a:rPr lang="en-GB" b="1" dirty="0"/>
              <a:t>Directory Services </a:t>
            </a:r>
          </a:p>
          <a:p>
            <a:pPr lvl="1" algn="just"/>
            <a:r>
              <a:rPr lang="en-GB" dirty="0"/>
              <a:t>Understand the Active Directory Infrastructure</a:t>
            </a:r>
          </a:p>
          <a:p>
            <a:pPr lvl="1" algn="just"/>
            <a:r>
              <a:rPr lang="en-GB" dirty="0"/>
              <a:t>Understand the DNS</a:t>
            </a:r>
          </a:p>
          <a:p>
            <a:pPr lvl="1" algn="just"/>
            <a:r>
              <a:rPr lang="en-GB" dirty="0"/>
              <a:t>Understand OUs and Containers</a:t>
            </a:r>
          </a:p>
          <a:p>
            <a:pPr lvl="1" algn="just"/>
            <a:r>
              <a:rPr lang="en-GB" dirty="0"/>
              <a:t>Understand Accounts and Groups</a:t>
            </a:r>
          </a:p>
          <a:p>
            <a:pPr lvl="1" algn="just"/>
            <a:endParaRPr lang="en-GB" dirty="0"/>
          </a:p>
          <a:p>
            <a:pPr algn="just"/>
            <a:r>
              <a:rPr lang="en-GB" dirty="0" smtClean="0"/>
              <a:t>Install </a:t>
            </a:r>
            <a:r>
              <a:rPr lang="en-GB" dirty="0"/>
              <a:t>AD, DNS roles in Server 2019 and prompt the server to a Domain Controller (DC</a:t>
            </a:r>
            <a:r>
              <a:rPr lang="en-GB" dirty="0" smtClean="0"/>
              <a:t>)</a:t>
            </a:r>
          </a:p>
          <a:p>
            <a:pPr algn="just"/>
            <a:endParaRPr lang="en-GB" dirty="0"/>
          </a:p>
          <a:p>
            <a:pPr algn="just"/>
            <a:r>
              <a:rPr lang="en-GB" dirty="0" smtClean="0"/>
              <a:t>DHCP – Functions and Operations</a:t>
            </a:r>
          </a:p>
          <a:p>
            <a:pPr algn="just"/>
            <a:endParaRPr lang="en-GB" dirty="0" smtClean="0"/>
          </a:p>
          <a:p>
            <a:pPr algn="just"/>
            <a:r>
              <a:rPr lang="en-GB" dirty="0" smtClean="0"/>
              <a:t>DNS – Functions and Operations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53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Did you complete the task?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Checkpoints: </a:t>
            </a:r>
          </a:p>
          <a:p>
            <a:pPr lvl="1"/>
            <a:r>
              <a:rPr lang="en-GB" dirty="0" smtClean="0"/>
              <a:t>Worksheet 1 </a:t>
            </a:r>
          </a:p>
          <a:p>
            <a:pPr marL="914400" lvl="2" indent="0">
              <a:buNone/>
            </a:pPr>
            <a:r>
              <a:rPr lang="en-GB" dirty="0" smtClean="0"/>
              <a:t>– </a:t>
            </a:r>
            <a:r>
              <a:rPr lang="en-GB" b="1" i="1" dirty="0" smtClean="0">
                <a:solidFill>
                  <a:srgbClr val="FF0000"/>
                </a:solidFill>
              </a:rPr>
              <a:t>Practical/ Implementation Tasks </a:t>
            </a:r>
          </a:p>
          <a:p>
            <a:pPr marL="914400" lvl="2" indent="0">
              <a:buNone/>
            </a:pPr>
            <a:r>
              <a:rPr lang="en-GB" dirty="0"/>
              <a:t>– </a:t>
            </a:r>
            <a:r>
              <a:rPr lang="en-GB" dirty="0" smtClean="0"/>
              <a:t>Observational Tasks</a:t>
            </a:r>
          </a:p>
          <a:p>
            <a:pPr marL="914400" lvl="2" indent="0">
              <a:buNone/>
            </a:pPr>
            <a:r>
              <a:rPr lang="en-GB" dirty="0"/>
              <a:t>– </a:t>
            </a:r>
            <a:r>
              <a:rPr lang="en-GB" dirty="0" smtClean="0"/>
              <a:t>Documentation and Organisation	</a:t>
            </a:r>
            <a:r>
              <a:rPr lang="en-GB" dirty="0"/>
              <a:t> 04</a:t>
            </a:r>
            <a:r>
              <a:rPr lang="en-GB" baseline="30000" dirty="0"/>
              <a:t>th</a:t>
            </a:r>
            <a:r>
              <a:rPr lang="en-GB" dirty="0"/>
              <a:t> Mar, 2021</a:t>
            </a:r>
            <a:endParaRPr lang="en-GB" dirty="0" smtClean="0"/>
          </a:p>
          <a:p>
            <a:pPr marL="914400" lvl="2" indent="0">
              <a:buNone/>
            </a:pPr>
            <a:r>
              <a:rPr lang="en-GB" dirty="0" smtClean="0"/>
              <a:t>– </a:t>
            </a:r>
            <a:r>
              <a:rPr lang="en-GB" b="1" dirty="0" smtClean="0">
                <a:solidFill>
                  <a:srgbClr val="00B050"/>
                </a:solidFill>
              </a:rPr>
              <a:t>Submission</a:t>
            </a:r>
            <a:r>
              <a:rPr lang="en-GB" dirty="0" smtClean="0"/>
              <a:t>				 11</a:t>
            </a:r>
            <a:r>
              <a:rPr lang="en-GB" baseline="30000" dirty="0" smtClean="0"/>
              <a:t>th</a:t>
            </a:r>
            <a:r>
              <a:rPr lang="en-GB" dirty="0" smtClean="0"/>
              <a:t> Mar, 2021</a:t>
            </a:r>
          </a:p>
          <a:p>
            <a:pPr lvl="1"/>
            <a:r>
              <a:rPr lang="en-GB" dirty="0" smtClean="0"/>
              <a:t>Worksheet 2</a:t>
            </a:r>
          </a:p>
          <a:p>
            <a:pPr marL="914400" lvl="2" indent="0">
              <a:buNone/>
            </a:pPr>
            <a:r>
              <a:rPr lang="en-GB" dirty="0"/>
              <a:t>– </a:t>
            </a:r>
            <a:r>
              <a:rPr lang="en-GB" b="1" i="1" dirty="0">
                <a:solidFill>
                  <a:srgbClr val="FF0000"/>
                </a:solidFill>
              </a:rPr>
              <a:t>Practical/ Implementation Tasks </a:t>
            </a:r>
          </a:p>
          <a:p>
            <a:pPr marL="914400" lvl="2" indent="0">
              <a:buNone/>
            </a:pPr>
            <a:r>
              <a:rPr lang="en-GB" dirty="0"/>
              <a:t>– Observational Tasks</a:t>
            </a:r>
          </a:p>
          <a:p>
            <a:pPr marL="914400" lvl="2" indent="0">
              <a:buNone/>
            </a:pPr>
            <a:r>
              <a:rPr lang="en-GB" dirty="0"/>
              <a:t>– Documentation and </a:t>
            </a:r>
            <a:r>
              <a:rPr lang="en-GB" dirty="0" smtClean="0"/>
              <a:t>Organisation	</a:t>
            </a:r>
            <a:r>
              <a:rPr lang="en-GB" dirty="0"/>
              <a:t> </a:t>
            </a:r>
            <a:r>
              <a:rPr lang="en-GB" dirty="0" smtClean="0"/>
              <a:t>04</a:t>
            </a:r>
            <a:r>
              <a:rPr lang="en-GB" baseline="30000" dirty="0" smtClean="0"/>
              <a:t>th</a:t>
            </a:r>
            <a:r>
              <a:rPr lang="en-GB" dirty="0" smtClean="0"/>
              <a:t> Mar, </a:t>
            </a:r>
            <a:r>
              <a:rPr lang="en-GB" dirty="0"/>
              <a:t>2021</a:t>
            </a:r>
          </a:p>
          <a:p>
            <a:pPr marL="914400" lvl="2" indent="0">
              <a:buNone/>
            </a:pPr>
            <a:r>
              <a:rPr lang="en-GB" dirty="0"/>
              <a:t>– </a:t>
            </a:r>
            <a:r>
              <a:rPr lang="en-GB" b="1" dirty="0">
                <a:solidFill>
                  <a:srgbClr val="00B050"/>
                </a:solidFill>
              </a:rPr>
              <a:t>Submission</a:t>
            </a:r>
            <a:r>
              <a:rPr lang="en-GB" dirty="0" smtClean="0"/>
              <a:t>				</a:t>
            </a:r>
            <a:r>
              <a:rPr lang="en-GB" dirty="0"/>
              <a:t> 11</a:t>
            </a:r>
            <a:r>
              <a:rPr lang="en-GB" baseline="30000" dirty="0"/>
              <a:t>th</a:t>
            </a:r>
            <a:r>
              <a:rPr lang="en-GB" dirty="0"/>
              <a:t> Mar, 2021</a:t>
            </a:r>
          </a:p>
          <a:p>
            <a:pPr lvl="1"/>
            <a:endParaRPr lang="en-GB" dirty="0" smtClean="0"/>
          </a:p>
          <a:p>
            <a:pPr lvl="1"/>
            <a:endParaRPr lang="en-US" sz="5600" dirty="0"/>
          </a:p>
          <a:p>
            <a:pPr marL="0" indent="0">
              <a:buNone/>
            </a:pPr>
            <a:endParaRPr lang="en-US" altLang="en-US" sz="2800" dirty="0"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5518598" y="2128649"/>
            <a:ext cx="57740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GB" sz="4000" b="1" dirty="0">
                <a:latin typeface="Wingdings 2" panose="05020102010507070707" pitchFamily="18" charset="2"/>
              </a:rPr>
              <a:t>P</a:t>
            </a:r>
          </a:p>
        </p:txBody>
      </p:sp>
      <p:sp>
        <p:nvSpPr>
          <p:cNvPr id="5" name="Rectangle 4"/>
          <p:cNvSpPr/>
          <p:nvPr/>
        </p:nvSpPr>
        <p:spPr>
          <a:xfrm>
            <a:off x="5518598" y="2421664"/>
            <a:ext cx="57740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GB" sz="4000" b="1" dirty="0">
                <a:latin typeface="Wingdings 2" panose="05020102010507070707" pitchFamily="18" charset="2"/>
              </a:rPr>
              <a:t>P</a:t>
            </a:r>
          </a:p>
        </p:txBody>
      </p:sp>
      <p:sp>
        <p:nvSpPr>
          <p:cNvPr id="6" name="Rectangle 5"/>
          <p:cNvSpPr/>
          <p:nvPr/>
        </p:nvSpPr>
        <p:spPr>
          <a:xfrm>
            <a:off x="5518598" y="3676433"/>
            <a:ext cx="57740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GB" sz="4000" b="1" dirty="0">
                <a:latin typeface="Wingdings 2" panose="05020102010507070707" pitchFamily="18" charset="2"/>
              </a:rPr>
              <a:t>P</a:t>
            </a:r>
          </a:p>
        </p:txBody>
      </p:sp>
      <p:sp>
        <p:nvSpPr>
          <p:cNvPr id="7" name="Rectangle 6"/>
          <p:cNvSpPr/>
          <p:nvPr/>
        </p:nvSpPr>
        <p:spPr>
          <a:xfrm>
            <a:off x="5518598" y="4030376"/>
            <a:ext cx="57740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GB" sz="4000" b="1" dirty="0">
                <a:latin typeface="Wingdings 2" panose="05020102010507070707" pitchFamily="18" charset="2"/>
              </a:rPr>
              <a:t>P</a:t>
            </a:r>
          </a:p>
        </p:txBody>
      </p:sp>
      <p:sp>
        <p:nvSpPr>
          <p:cNvPr id="8" name="Rectangle 7"/>
          <p:cNvSpPr/>
          <p:nvPr/>
        </p:nvSpPr>
        <p:spPr>
          <a:xfrm>
            <a:off x="5518598" y="2773654"/>
            <a:ext cx="57740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GB" sz="4000" b="1" dirty="0">
                <a:latin typeface="Wingdings 2" panose="05020102010507070707" pitchFamily="18" charset="2"/>
              </a:rPr>
              <a:t>P</a:t>
            </a:r>
          </a:p>
        </p:txBody>
      </p:sp>
      <p:sp>
        <p:nvSpPr>
          <p:cNvPr id="9" name="Rectangle 8"/>
          <p:cNvSpPr/>
          <p:nvPr/>
        </p:nvSpPr>
        <p:spPr>
          <a:xfrm>
            <a:off x="5518598" y="4420597"/>
            <a:ext cx="57740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GB" sz="4000" b="1" dirty="0">
                <a:latin typeface="Wingdings 2" panose="05020102010507070707" pitchFamily="18" charset="2"/>
              </a:rPr>
              <a:t>P</a:t>
            </a:r>
          </a:p>
        </p:txBody>
      </p:sp>
    </p:spTree>
    <p:extLst>
      <p:ext uri="{BB962C8B-B14F-4D97-AF65-F5344CB8AC3E}">
        <p14:creationId xmlns:p14="http://schemas.microsoft.com/office/powerpoint/2010/main" val="2748647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Checklist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36651"/>
            <a:ext cx="10972800" cy="3917032"/>
          </a:xfrm>
        </p:spPr>
        <p:txBody>
          <a:bodyPr>
            <a:noAutofit/>
          </a:bodyPr>
          <a:lstStyle/>
          <a:p>
            <a:r>
              <a:rPr lang="en-GB" sz="1600" dirty="0" smtClean="0"/>
              <a:t>Document with necessary steps. </a:t>
            </a:r>
          </a:p>
          <a:p>
            <a:pPr lvl="1"/>
            <a:r>
              <a:rPr lang="en-GB" sz="1400" dirty="0" smtClean="0"/>
              <a:t>Have you included appropriate screenshots?</a:t>
            </a:r>
          </a:p>
          <a:p>
            <a:pPr lvl="1"/>
            <a:r>
              <a:rPr lang="en-GB" sz="1400" dirty="0" smtClean="0"/>
              <a:t>Have you explained them in the current speech?</a:t>
            </a:r>
          </a:p>
          <a:p>
            <a:pPr lvl="1"/>
            <a:r>
              <a:rPr lang="en-GB" sz="1400" dirty="0" smtClean="0"/>
              <a:t>Have you numbered your screenshot images, so that it is easy to follow?</a:t>
            </a:r>
          </a:p>
          <a:p>
            <a:pPr lvl="1"/>
            <a:r>
              <a:rPr lang="en-GB" sz="1400" dirty="0" smtClean="0"/>
              <a:t>Have you added Chapters/ Topics for each category of your screenshots?</a:t>
            </a:r>
          </a:p>
          <a:p>
            <a:endParaRPr lang="en-GB" sz="1600" dirty="0" smtClean="0"/>
          </a:p>
          <a:p>
            <a:r>
              <a:rPr lang="en-GB" sz="1600" dirty="0" smtClean="0"/>
              <a:t>Write your observations.</a:t>
            </a:r>
          </a:p>
          <a:p>
            <a:pPr lvl="1"/>
            <a:r>
              <a:rPr lang="en-GB" sz="1400" dirty="0" smtClean="0"/>
              <a:t>Are your observations documented using IEEE format?</a:t>
            </a:r>
          </a:p>
          <a:p>
            <a:pPr lvl="1"/>
            <a:r>
              <a:rPr lang="en-GB" sz="1400" dirty="0" smtClean="0"/>
              <a:t>Is your documentation formatted professionally?</a:t>
            </a:r>
          </a:p>
          <a:p>
            <a:pPr lvl="1"/>
            <a:r>
              <a:rPr lang="en-GB" sz="1400" dirty="0" smtClean="0"/>
              <a:t>Have you included Heading/Chapters/Figures/ Tables?</a:t>
            </a:r>
          </a:p>
          <a:p>
            <a:pPr lvl="1"/>
            <a:r>
              <a:rPr lang="en-GB" sz="1400" dirty="0" smtClean="0"/>
              <a:t>Have you numbered them so that the flow is easy to follow?</a:t>
            </a:r>
          </a:p>
          <a:p>
            <a:pPr lvl="1"/>
            <a:r>
              <a:rPr lang="en-GB" sz="1400" dirty="0" smtClean="0"/>
              <a:t>Have you referenced your observations with academic credible literatures?</a:t>
            </a:r>
          </a:p>
          <a:p>
            <a:pPr lvl="1"/>
            <a:r>
              <a:rPr lang="en-GB" sz="1400" dirty="0" smtClean="0"/>
              <a:t>Are those literatures in-text cited</a:t>
            </a:r>
            <a:r>
              <a:rPr lang="en-GB" sz="1400" dirty="0"/>
              <a:t> </a:t>
            </a:r>
            <a:r>
              <a:rPr lang="en-GB" sz="1400" dirty="0" smtClean="0"/>
              <a:t>and are those literatures recent one?</a:t>
            </a:r>
          </a:p>
          <a:p>
            <a:pPr lvl="1"/>
            <a:endParaRPr lang="en-GB" sz="1400" dirty="0" smtClean="0"/>
          </a:p>
          <a:p>
            <a:r>
              <a:rPr lang="en-GB" sz="1600" dirty="0" smtClean="0"/>
              <a:t>Plagiarism. </a:t>
            </a:r>
          </a:p>
          <a:p>
            <a:pPr lvl="1"/>
            <a:r>
              <a:rPr lang="en-GB" sz="1400" dirty="0" smtClean="0"/>
              <a:t>Did you check your work for plagiarism? </a:t>
            </a:r>
          </a:p>
          <a:p>
            <a:pPr lvl="1"/>
            <a:r>
              <a:rPr lang="en-GB" sz="1400" dirty="0" smtClean="0"/>
              <a:t>If the plagiarism is more than 15%, did you rewrite?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20854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What’s your response? Type in Chat…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What is an Active Directory?</a:t>
            </a:r>
          </a:p>
          <a:p>
            <a:r>
              <a:rPr lang="en-GB" sz="2400" dirty="0" smtClean="0"/>
              <a:t>What is a Group </a:t>
            </a:r>
            <a:r>
              <a:rPr lang="en-GB" sz="2400" dirty="0"/>
              <a:t>Policy?</a:t>
            </a:r>
          </a:p>
          <a:p>
            <a:r>
              <a:rPr lang="en-GB" sz="2400" dirty="0" smtClean="0"/>
              <a:t>What </a:t>
            </a:r>
            <a:r>
              <a:rPr lang="en-GB" sz="2400" dirty="0"/>
              <a:t>is </a:t>
            </a:r>
            <a:r>
              <a:rPr lang="en-GB" sz="2400" dirty="0" smtClean="0"/>
              <a:t>Group </a:t>
            </a:r>
            <a:r>
              <a:rPr lang="en-GB" sz="2400" dirty="0"/>
              <a:t>Policy Objects (GPO)? </a:t>
            </a:r>
            <a:endParaRPr lang="en-GB" sz="2400" dirty="0" smtClean="0"/>
          </a:p>
          <a:p>
            <a:r>
              <a:rPr lang="en-GB" sz="2400" dirty="0"/>
              <a:t>What is your understanding on domains, forests and trees?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210486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Today’s objective….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765" y="1274046"/>
            <a:ext cx="10972800" cy="3917032"/>
          </a:xfrm>
        </p:spPr>
        <p:txBody>
          <a:bodyPr>
            <a:noAutofit/>
          </a:bodyPr>
          <a:lstStyle/>
          <a:p>
            <a:pPr algn="just"/>
            <a:r>
              <a:rPr lang="en-GB" sz="1600" b="1" dirty="0" smtClean="0">
                <a:solidFill>
                  <a:srgbClr val="FF0000"/>
                </a:solidFill>
              </a:rPr>
              <a:t>Continue with Directory Services</a:t>
            </a:r>
            <a:r>
              <a:rPr lang="en-GB" sz="1600" b="1" dirty="0">
                <a:solidFill>
                  <a:srgbClr val="FF0000"/>
                </a:solidFill>
              </a:rPr>
              <a:t> </a:t>
            </a:r>
            <a:endParaRPr lang="en-GB" sz="1600" b="1" dirty="0" smtClean="0">
              <a:solidFill>
                <a:srgbClr val="FF0000"/>
              </a:solidFill>
            </a:endParaRPr>
          </a:p>
          <a:p>
            <a:pPr lvl="1" algn="just"/>
            <a:r>
              <a:rPr lang="en-GB" sz="1200" dirty="0" smtClean="0">
                <a:solidFill>
                  <a:srgbClr val="FF0000"/>
                </a:solidFill>
              </a:rPr>
              <a:t>Understand the Active Directory Infrastructure</a:t>
            </a:r>
          </a:p>
          <a:p>
            <a:pPr lvl="1" algn="just"/>
            <a:r>
              <a:rPr lang="en-GB" sz="1200" dirty="0" smtClean="0">
                <a:solidFill>
                  <a:srgbClr val="FF0000"/>
                </a:solidFill>
              </a:rPr>
              <a:t>Understand the DNS</a:t>
            </a:r>
          </a:p>
          <a:p>
            <a:pPr lvl="1" algn="just"/>
            <a:r>
              <a:rPr lang="en-GB" sz="1200" dirty="0" smtClean="0">
                <a:solidFill>
                  <a:srgbClr val="FF0000"/>
                </a:solidFill>
              </a:rPr>
              <a:t>Understand OUs and Containers</a:t>
            </a:r>
          </a:p>
          <a:p>
            <a:pPr lvl="1" algn="just"/>
            <a:r>
              <a:rPr lang="en-GB" sz="1200" dirty="0" smtClean="0">
                <a:solidFill>
                  <a:srgbClr val="FF0000"/>
                </a:solidFill>
              </a:rPr>
              <a:t>Understand Accounts and Groups</a:t>
            </a:r>
          </a:p>
          <a:p>
            <a:pPr lvl="1" algn="just"/>
            <a:r>
              <a:rPr lang="en-GB" sz="1200" dirty="0">
                <a:solidFill>
                  <a:srgbClr val="0070C0"/>
                </a:solidFill>
              </a:rPr>
              <a:t>Group Policies, GPO</a:t>
            </a:r>
          </a:p>
          <a:p>
            <a:pPr lvl="1" algn="just"/>
            <a:r>
              <a:rPr lang="en-GB" sz="1200" dirty="0">
                <a:solidFill>
                  <a:srgbClr val="0070C0"/>
                </a:solidFill>
              </a:rPr>
              <a:t>Other Services</a:t>
            </a:r>
          </a:p>
          <a:p>
            <a:pPr algn="just"/>
            <a:r>
              <a:rPr lang="en-GB" sz="1600" b="1" dirty="0" smtClean="0">
                <a:solidFill>
                  <a:srgbClr val="0070C0"/>
                </a:solidFill>
              </a:rPr>
              <a:t>DHCP</a:t>
            </a:r>
            <a:endParaRPr lang="en-GB" sz="1600" b="1" dirty="0">
              <a:solidFill>
                <a:srgbClr val="0070C0"/>
              </a:solidFill>
            </a:endParaRPr>
          </a:p>
          <a:p>
            <a:pPr lvl="1" algn="just"/>
            <a:r>
              <a:rPr lang="en-GB" sz="1200" dirty="0" smtClean="0">
                <a:solidFill>
                  <a:srgbClr val="0070C0"/>
                </a:solidFill>
              </a:rPr>
              <a:t>What is DHCP?</a:t>
            </a:r>
            <a:endParaRPr lang="en-GB" sz="1200" dirty="0">
              <a:solidFill>
                <a:srgbClr val="0070C0"/>
              </a:solidFill>
            </a:endParaRPr>
          </a:p>
          <a:p>
            <a:pPr lvl="1" algn="just"/>
            <a:r>
              <a:rPr lang="en-GB" sz="1200" dirty="0" smtClean="0">
                <a:solidFill>
                  <a:srgbClr val="0070C0"/>
                </a:solidFill>
              </a:rPr>
              <a:t>How DHCP Operates?</a:t>
            </a:r>
            <a:endParaRPr lang="en-GB" sz="1200" dirty="0">
              <a:solidFill>
                <a:srgbClr val="0070C0"/>
              </a:solidFill>
            </a:endParaRPr>
          </a:p>
          <a:p>
            <a:pPr lvl="1" algn="just"/>
            <a:r>
              <a:rPr lang="en-GB" sz="1200" dirty="0" smtClean="0">
                <a:solidFill>
                  <a:srgbClr val="0070C0"/>
                </a:solidFill>
              </a:rPr>
              <a:t>Functions of DHCP</a:t>
            </a:r>
            <a:endParaRPr lang="en-GB" sz="1600" b="1" dirty="0" smtClean="0">
              <a:solidFill>
                <a:srgbClr val="0070C0"/>
              </a:solidFill>
            </a:endParaRPr>
          </a:p>
          <a:p>
            <a:pPr algn="just"/>
            <a:r>
              <a:rPr lang="en-GB" sz="1600" b="1" dirty="0">
                <a:solidFill>
                  <a:srgbClr val="0070C0"/>
                </a:solidFill>
              </a:rPr>
              <a:t>DNS</a:t>
            </a:r>
          </a:p>
          <a:p>
            <a:pPr algn="just"/>
            <a:r>
              <a:rPr lang="en-GB" sz="1600" b="1" dirty="0">
                <a:solidFill>
                  <a:schemeClr val="accent6"/>
                </a:solidFill>
              </a:rPr>
              <a:t>Security Aspects of Active Directory</a:t>
            </a:r>
          </a:p>
          <a:p>
            <a:pPr algn="just"/>
            <a:r>
              <a:rPr lang="en-GB" sz="1600" b="1" dirty="0">
                <a:solidFill>
                  <a:schemeClr val="accent6"/>
                </a:solidFill>
              </a:rPr>
              <a:t>Best Practices – Designing and Implementing AD</a:t>
            </a:r>
          </a:p>
          <a:p>
            <a:pPr algn="just"/>
            <a:r>
              <a:rPr lang="en-GB" sz="1600" b="1" dirty="0" smtClean="0">
                <a:solidFill>
                  <a:schemeClr val="accent6"/>
                </a:solidFill>
              </a:rPr>
              <a:t>Storage and Backup</a:t>
            </a:r>
          </a:p>
          <a:p>
            <a:pPr algn="just"/>
            <a:r>
              <a:rPr lang="en-GB" sz="1600" b="1" dirty="0" smtClean="0">
                <a:solidFill>
                  <a:schemeClr val="accent6"/>
                </a:solidFill>
              </a:rPr>
              <a:t>Monitoring and Troubleshooting</a:t>
            </a:r>
            <a:r>
              <a:rPr lang="en-GB" sz="1600" dirty="0" smtClean="0"/>
              <a:t>					</a:t>
            </a:r>
            <a:r>
              <a:rPr lang="en-GB" sz="1600" i="1" dirty="0" smtClean="0"/>
              <a:t>This </a:t>
            </a:r>
            <a:r>
              <a:rPr lang="en-GB" sz="1600" i="1" dirty="0"/>
              <a:t>Lecture continues next week…</a:t>
            </a:r>
          </a:p>
          <a:p>
            <a:pPr algn="just"/>
            <a:endParaRPr lang="en-GB" sz="1600" dirty="0" smtClean="0"/>
          </a:p>
          <a:p>
            <a:pPr lvl="1" algn="just"/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628641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Today’s objective….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765" y="1274046"/>
            <a:ext cx="10972800" cy="3917032"/>
          </a:xfrm>
        </p:spPr>
        <p:txBody>
          <a:bodyPr>
            <a:noAutofit/>
          </a:bodyPr>
          <a:lstStyle/>
          <a:p>
            <a:pPr algn="just"/>
            <a:r>
              <a:rPr lang="en-GB" sz="1600" b="1" dirty="0" smtClean="0">
                <a:solidFill>
                  <a:srgbClr val="FF0000"/>
                </a:solidFill>
              </a:rPr>
              <a:t>Virtualization</a:t>
            </a:r>
          </a:p>
          <a:p>
            <a:pPr algn="just"/>
            <a:r>
              <a:rPr lang="en-GB" sz="1600" b="1" dirty="0" smtClean="0">
                <a:solidFill>
                  <a:srgbClr val="FF0000"/>
                </a:solidFill>
              </a:rPr>
              <a:t>Install </a:t>
            </a:r>
            <a:r>
              <a:rPr lang="en-GB" sz="1600" b="1" dirty="0">
                <a:solidFill>
                  <a:srgbClr val="FF0000"/>
                </a:solidFill>
              </a:rPr>
              <a:t>AD, DNS roles in Server 2019 and prompt the server to a Domain Controller (DC)</a:t>
            </a:r>
          </a:p>
          <a:p>
            <a:pPr algn="just"/>
            <a:r>
              <a:rPr lang="en-GB" sz="1600" b="1" dirty="0" smtClean="0"/>
              <a:t>Install DHCP in Server 2019</a:t>
            </a:r>
            <a:r>
              <a:rPr lang="en-GB" sz="1600" dirty="0" smtClean="0"/>
              <a:t>.</a:t>
            </a:r>
          </a:p>
          <a:p>
            <a:pPr algn="just"/>
            <a:r>
              <a:rPr lang="en-GB" sz="1600" b="1" dirty="0"/>
              <a:t>Set GPO’s	</a:t>
            </a:r>
            <a:r>
              <a:rPr lang="en-GB" sz="1600" dirty="0" smtClean="0"/>
              <a:t>		</a:t>
            </a:r>
          </a:p>
          <a:p>
            <a:pPr lvl="1" algn="just"/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1636713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Group Policies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1628" y="1706646"/>
            <a:ext cx="11398102" cy="2613217"/>
          </a:xfrm>
        </p:spPr>
        <p:txBody>
          <a:bodyPr>
            <a:noAutofit/>
          </a:bodyPr>
          <a:lstStyle/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dirty="0"/>
              <a:t>Group </a:t>
            </a:r>
            <a:r>
              <a:rPr lang="en-US" altLang="en-US" dirty="0" smtClean="0"/>
              <a:t>Policies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i="1" dirty="0" smtClean="0"/>
              <a:t>to </a:t>
            </a:r>
            <a:r>
              <a:rPr lang="en-US" altLang="en-US" i="1" dirty="0"/>
              <a:t>automate one-to-many management of users and </a:t>
            </a:r>
            <a:r>
              <a:rPr lang="en-US" altLang="en-US" i="1" dirty="0" smtClean="0"/>
              <a:t>computers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i="1" dirty="0" smtClean="0"/>
              <a:t>Configure and set permissions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i="1" dirty="0" err="1" smtClean="0"/>
              <a:t>Eg</a:t>
            </a:r>
            <a:r>
              <a:rPr lang="en-US" altLang="en-US" i="1" dirty="0" smtClean="0"/>
              <a:t>: Deploy Software's, Security Enforcements, Desktop Environments </a:t>
            </a:r>
            <a:r>
              <a:rPr lang="en-US" altLang="en-US" i="1" dirty="0" err="1" smtClean="0"/>
              <a:t>etc</a:t>
            </a:r>
            <a:endParaRPr lang="en-US" altLang="en-US" i="1" dirty="0"/>
          </a:p>
        </p:txBody>
      </p:sp>
      <p:pic>
        <p:nvPicPr>
          <p:cNvPr id="4" name="Picture 76" descr="User_0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3812687"/>
            <a:ext cx="739035" cy="1680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78" descr="Computer_Desktop+Keyboard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84951" y="4037582"/>
            <a:ext cx="1297449" cy="1455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75" descr="Policy_Writing0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2248" y="3663926"/>
            <a:ext cx="1309472" cy="1829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Straight Arrow Connector 7"/>
          <p:cNvCxnSpPr/>
          <p:nvPr/>
        </p:nvCxnSpPr>
        <p:spPr>
          <a:xfrm>
            <a:off x="6915705" y="4652816"/>
            <a:ext cx="2583402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flipH="1" flipV="1">
            <a:off x="1789936" y="4632840"/>
            <a:ext cx="3011010" cy="3995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1" name="Rectangle 10"/>
          <p:cNvSpPr/>
          <p:nvPr/>
        </p:nvSpPr>
        <p:spPr>
          <a:xfrm>
            <a:off x="5296516" y="4037582"/>
            <a:ext cx="1175306" cy="12280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80000"/>
              </a:lnSpc>
              <a:spcBef>
                <a:spcPct val="30000"/>
              </a:spcBef>
              <a:buClr>
                <a:srgbClr val="006699"/>
              </a:buClr>
              <a:buSzPct val="90000"/>
            </a:pPr>
            <a:r>
              <a:rPr lang="en-US" altLang="en-US" b="1" dirty="0">
                <a:solidFill>
                  <a:srgbClr val="002060"/>
                </a:solidFill>
                <a:latin typeface="+mj-lt"/>
              </a:rPr>
              <a:t>Software</a:t>
            </a:r>
          </a:p>
          <a:p>
            <a:pPr>
              <a:lnSpc>
                <a:spcPct val="80000"/>
              </a:lnSpc>
              <a:spcBef>
                <a:spcPct val="30000"/>
              </a:spcBef>
              <a:buClr>
                <a:srgbClr val="006699"/>
              </a:buClr>
              <a:buSzPct val="90000"/>
            </a:pPr>
            <a:r>
              <a:rPr lang="en-US" altLang="en-US" b="1" dirty="0">
                <a:solidFill>
                  <a:srgbClr val="002060"/>
                </a:solidFill>
                <a:latin typeface="+mj-lt"/>
              </a:rPr>
              <a:t>Windows</a:t>
            </a:r>
          </a:p>
          <a:p>
            <a:pPr>
              <a:lnSpc>
                <a:spcPct val="80000"/>
              </a:lnSpc>
              <a:spcBef>
                <a:spcPct val="30000"/>
              </a:spcBef>
              <a:buClr>
                <a:srgbClr val="006699"/>
              </a:buClr>
              <a:buSzPct val="90000"/>
            </a:pPr>
            <a:r>
              <a:rPr lang="en-US" altLang="en-US" b="1" dirty="0">
                <a:solidFill>
                  <a:srgbClr val="002060"/>
                </a:solidFill>
                <a:latin typeface="+mj-lt"/>
              </a:rPr>
              <a:t>Security</a:t>
            </a:r>
          </a:p>
          <a:p>
            <a:pPr>
              <a:lnSpc>
                <a:spcPct val="80000"/>
              </a:lnSpc>
              <a:spcBef>
                <a:spcPct val="30000"/>
              </a:spcBef>
              <a:buClr>
                <a:srgbClr val="006699"/>
              </a:buClr>
              <a:buSzPct val="90000"/>
            </a:pPr>
            <a:r>
              <a:rPr lang="en-US" altLang="en-US" b="1" dirty="0">
                <a:solidFill>
                  <a:srgbClr val="002060"/>
                </a:solidFill>
                <a:latin typeface="+mj-lt"/>
              </a:rPr>
              <a:t>Desktop</a:t>
            </a:r>
          </a:p>
        </p:txBody>
      </p:sp>
    </p:spTree>
    <p:extLst>
      <p:ext uri="{BB962C8B-B14F-4D97-AF65-F5344CB8AC3E}">
        <p14:creationId xmlns:p14="http://schemas.microsoft.com/office/powerpoint/2010/main" val="639244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Group Policies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4031" y="825814"/>
            <a:ext cx="6384077" cy="2613217"/>
          </a:xfrm>
        </p:spPr>
        <p:txBody>
          <a:bodyPr>
            <a:noAutofit/>
          </a:bodyPr>
          <a:lstStyle/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dirty="0"/>
              <a:t>Group </a:t>
            </a:r>
            <a:r>
              <a:rPr lang="en-US" altLang="en-US" dirty="0" smtClean="0"/>
              <a:t>Policies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i="1" dirty="0" smtClean="0"/>
              <a:t>One of the powerful tool in Windows Server DC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i="1" dirty="0" smtClean="0"/>
              <a:t>Manage and Secure users and computers in Domain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i="1" dirty="0" smtClean="0"/>
              <a:t>For Computers: Applicable only for computers in OU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i="1" dirty="0"/>
              <a:t>For </a:t>
            </a:r>
            <a:r>
              <a:rPr lang="en-US" altLang="en-US" i="1" dirty="0" smtClean="0"/>
              <a:t>Users: </a:t>
            </a:r>
            <a:r>
              <a:rPr lang="en-US" altLang="en-US" i="1" dirty="0"/>
              <a:t>Applicable only for </a:t>
            </a:r>
            <a:r>
              <a:rPr lang="en-US" altLang="en-US" i="1" dirty="0" smtClean="0"/>
              <a:t>users in </a:t>
            </a:r>
            <a:r>
              <a:rPr lang="en-US" altLang="en-US" i="1" dirty="0"/>
              <a:t>OU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endParaRPr lang="en-US" altLang="en-US" i="1" dirty="0"/>
          </a:p>
        </p:txBody>
      </p:sp>
      <p:pic>
        <p:nvPicPr>
          <p:cNvPr id="4" name="Picture 76" descr="User_0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0880" y="3439031"/>
            <a:ext cx="739035" cy="1680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78" descr="Computer_Desktop+Keyboard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30001" y="3663926"/>
            <a:ext cx="1297449" cy="1455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Straight Arrow Connector 8"/>
          <p:cNvCxnSpPr/>
          <p:nvPr/>
        </p:nvCxnSpPr>
        <p:spPr>
          <a:xfrm flipH="1">
            <a:off x="8699915" y="2025626"/>
            <a:ext cx="977558" cy="1066257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grpSp>
        <p:nvGrpSpPr>
          <p:cNvPr id="7" name="Group 6"/>
          <p:cNvGrpSpPr/>
          <p:nvPr/>
        </p:nvGrpSpPr>
        <p:grpSpPr>
          <a:xfrm>
            <a:off x="8584707" y="274638"/>
            <a:ext cx="2252290" cy="1575303"/>
            <a:chOff x="9499107" y="280657"/>
            <a:chExt cx="2252290" cy="1575303"/>
          </a:xfrm>
        </p:grpSpPr>
        <p:pic>
          <p:nvPicPr>
            <p:cNvPr id="10" name="Picture 9" descr="Clipart - folder applications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499107" y="529799"/>
              <a:ext cx="1172812" cy="1176847"/>
            </a:xfrm>
            <a:prstGeom prst="rect">
              <a:avLst/>
            </a:prstGeom>
          </p:spPr>
        </p:pic>
        <p:pic>
          <p:nvPicPr>
            <p:cNvPr id="12" name="Graphic 10" descr="Computer">
              <a:extLst>
                <a:ext uri="{FF2B5EF4-FFF2-40B4-BE49-F238E27FC236}">
                  <a16:creationId xmlns:a16="http://schemas.microsoft.com/office/drawing/2014/main" id="{DECDA452-390C-433C-AEC6-55614FF8E91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="" xmlns:asvg="http://schemas.microsoft.com/office/drawing/2016/SVG/main" r:embed="rId12"/>
                </a:ext>
              </a:extLst>
            </a:blip>
            <a:srcRect l="63849" t="19185" r="-2575" b="18424"/>
            <a:stretch/>
          </p:blipFill>
          <p:spPr>
            <a:xfrm>
              <a:off x="10773622" y="280657"/>
              <a:ext cx="977775" cy="1575303"/>
            </a:xfrm>
            <a:prstGeom prst="rect">
              <a:avLst/>
            </a:prstGeom>
          </p:spPr>
        </p:pic>
      </p:grpSp>
      <p:cxnSp>
        <p:nvCxnSpPr>
          <p:cNvPr id="14" name="Straight Arrow Connector 13"/>
          <p:cNvCxnSpPr/>
          <p:nvPr/>
        </p:nvCxnSpPr>
        <p:spPr>
          <a:xfrm>
            <a:off x="9859222" y="2069343"/>
            <a:ext cx="887240" cy="1066257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7390332" y="5281772"/>
            <a:ext cx="18801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Domain Users OU</a:t>
            </a:r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9677473" y="5290939"/>
            <a:ext cx="24257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Domain Computers OU</a:t>
            </a:r>
            <a:endParaRPr lang="en-GB" dirty="0"/>
          </a:p>
        </p:txBody>
      </p:sp>
      <p:pic>
        <p:nvPicPr>
          <p:cNvPr id="19" name="Graphic 1" descr="Target">
            <a:extLst>
              <a:ext uri="{FF2B5EF4-FFF2-40B4-BE49-F238E27FC236}">
                <a16:creationId xmlns:a16="http://schemas.microsoft.com/office/drawing/2014/main" id="{080ACC57-2C4C-406B-8675-7CDC9C8C4A14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64"/>
              </a:ext>
            </a:extLst>
          </a:blip>
          <a:stretch>
            <a:fillRect/>
          </a:stretch>
        </p:blipFill>
        <p:spPr>
          <a:xfrm>
            <a:off x="5752326" y="4475686"/>
            <a:ext cx="914400" cy="914400"/>
          </a:xfrm>
          <a:prstGeom prst="rect">
            <a:avLst/>
          </a:prstGeom>
        </p:spPr>
      </p:pic>
      <p:pic>
        <p:nvPicPr>
          <p:cNvPr id="20" name="Picture 19" descr="Radio Waves Yellow · Free vector graphic on Pixabay"/>
          <p:cNvPicPr>
            <a:picLocks noChangeAspect="1"/>
          </p:cNvPicPr>
          <p:nvPr/>
        </p:nvPicPr>
        <p:blipFill>
          <a:blip r:embed="rId6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395420">
            <a:off x="6593619" y="3882322"/>
            <a:ext cx="1218381" cy="902364"/>
          </a:xfrm>
          <a:prstGeom prst="rect">
            <a:avLst/>
          </a:prstGeom>
        </p:spPr>
      </p:pic>
      <p:pic>
        <p:nvPicPr>
          <p:cNvPr id="21" name="Graphic 1" descr="Target">
            <a:extLst>
              <a:ext uri="{FF2B5EF4-FFF2-40B4-BE49-F238E27FC236}">
                <a16:creationId xmlns:a16="http://schemas.microsoft.com/office/drawing/2014/main" id="{080ACC57-2C4C-406B-8675-7CDC9C8C4A14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64"/>
              </a:ext>
            </a:extLst>
          </a:blip>
          <a:stretch>
            <a:fillRect/>
          </a:stretch>
        </p:blipFill>
        <p:spPr>
          <a:xfrm>
            <a:off x="10978725" y="563272"/>
            <a:ext cx="914400" cy="914400"/>
          </a:xfrm>
          <a:prstGeom prst="rect">
            <a:avLst/>
          </a:prstGeom>
        </p:spPr>
      </p:pic>
      <p:pic>
        <p:nvPicPr>
          <p:cNvPr id="22" name="Picture 21" descr="Radio Waves Yellow · Free vector graphic on Pixabay"/>
          <p:cNvPicPr>
            <a:picLocks noChangeAspect="1"/>
          </p:cNvPicPr>
          <p:nvPr/>
        </p:nvPicPr>
        <p:blipFill>
          <a:blip r:embed="rId6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395420">
            <a:off x="10396889" y="1692434"/>
            <a:ext cx="1218381" cy="902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8343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01145" y="888444"/>
            <a:ext cx="4543726" cy="1143000"/>
          </a:xfrm>
        </p:spPr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Group Policies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10" name="Group 9"/>
          <p:cNvGrpSpPr/>
          <p:nvPr/>
        </p:nvGrpSpPr>
        <p:grpSpPr>
          <a:xfrm>
            <a:off x="151019" y="311388"/>
            <a:ext cx="7078663" cy="2297113"/>
            <a:chOff x="949325" y="1260475"/>
            <a:chExt cx="7078663" cy="2297113"/>
          </a:xfrm>
        </p:grpSpPr>
        <p:sp>
          <p:nvSpPr>
            <p:cNvPr id="12" name="AutoShape 22"/>
            <p:cNvSpPr>
              <a:spLocks noChangeArrowheads="1"/>
            </p:cNvSpPr>
            <p:nvPr/>
          </p:nvSpPr>
          <p:spPr bwMode="auto">
            <a:xfrm>
              <a:off x="949325" y="1260475"/>
              <a:ext cx="7078663" cy="2297113"/>
            </a:xfrm>
            <a:prstGeom prst="roundRect">
              <a:avLst>
                <a:gd name="adj" fmla="val 4167"/>
              </a:avLst>
            </a:prstGeom>
            <a:solidFill>
              <a:srgbClr val="DEE7F1"/>
            </a:solidFill>
            <a:ln w="9525" algn="ctr">
              <a:solidFill>
                <a:srgbClr val="333333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>
              <a:lvl1pPr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US" altLang="en-US" sz="2000">
                  <a:latin typeface="Verdana" panose="020B0604030504040204" pitchFamily="34" charset="0"/>
                </a:rPr>
                <a:t>Computer starts</a:t>
              </a:r>
            </a:p>
          </p:txBody>
        </p:sp>
        <p:sp>
          <p:nvSpPr>
            <p:cNvPr id="13" name="AutoShape 23"/>
            <p:cNvSpPr>
              <a:spLocks noChangeArrowheads="1"/>
            </p:cNvSpPr>
            <p:nvPr/>
          </p:nvSpPr>
          <p:spPr bwMode="auto">
            <a:xfrm>
              <a:off x="4465638" y="2244725"/>
              <a:ext cx="3357562" cy="1169988"/>
            </a:xfrm>
            <a:prstGeom prst="roundRect">
              <a:avLst>
                <a:gd name="adj" fmla="val 4167"/>
              </a:avLst>
            </a:prstGeom>
            <a:solidFill>
              <a:srgbClr val="F2E7CE"/>
            </a:solidFill>
            <a:ln w="9525" algn="ctr">
              <a:solidFill>
                <a:srgbClr val="333333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40000"/>
                </a:spcBef>
                <a:buClr>
                  <a:srgbClr val="006699"/>
                </a:buClr>
                <a:buFontTx/>
                <a:buChar char="•"/>
              </a:pPr>
              <a:r>
                <a:rPr lang="en-US" altLang="en-US" dirty="0">
                  <a:latin typeface="Verdana" panose="020B0604030504040204" pitchFamily="34" charset="0"/>
                </a:rPr>
                <a:t> Computer settings </a:t>
              </a:r>
              <a:br>
                <a:rPr lang="en-US" altLang="en-US" dirty="0">
                  <a:latin typeface="Verdana" panose="020B0604030504040204" pitchFamily="34" charset="0"/>
                </a:rPr>
              </a:br>
              <a:r>
                <a:rPr lang="en-US" altLang="en-US" dirty="0">
                  <a:latin typeface="Verdana" panose="020B0604030504040204" pitchFamily="34" charset="0"/>
                </a:rPr>
                <a:t>   applied</a:t>
              </a:r>
            </a:p>
            <a:p>
              <a:pPr>
                <a:lnSpc>
                  <a:spcPct val="90000"/>
                </a:lnSpc>
                <a:spcBef>
                  <a:spcPct val="40000"/>
                </a:spcBef>
                <a:buClr>
                  <a:srgbClr val="006699"/>
                </a:buClr>
                <a:buFontTx/>
                <a:buChar char="•"/>
              </a:pPr>
              <a:r>
                <a:rPr lang="en-US" altLang="en-US" dirty="0">
                  <a:latin typeface="Verdana" panose="020B0604030504040204" pitchFamily="34" charset="0"/>
                </a:rPr>
                <a:t> Startup scripts run</a:t>
              </a:r>
            </a:p>
          </p:txBody>
        </p:sp>
        <p:sp>
          <p:nvSpPr>
            <p:cNvPr id="14" name="Line 24"/>
            <p:cNvSpPr>
              <a:spLocks noChangeShapeType="1"/>
            </p:cNvSpPr>
            <p:nvPr/>
          </p:nvSpPr>
          <p:spPr bwMode="auto">
            <a:xfrm flipV="1">
              <a:off x="2371725" y="1855788"/>
              <a:ext cx="1208088" cy="398462"/>
            </a:xfrm>
            <a:prstGeom prst="line">
              <a:avLst/>
            </a:prstGeom>
            <a:noFill/>
            <a:ln w="76200" cap="rnd">
              <a:solidFill>
                <a:srgbClr val="CC0000"/>
              </a:solidFill>
              <a:prstDash val="sysDot"/>
              <a:round/>
              <a:headEnd/>
              <a:tailEnd/>
            </a:ln>
            <a:effectLst>
              <a:outerShdw dist="35921" dir="2700000" algn="ctr" rotWithShape="0">
                <a:schemeClr val="bg1"/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" name="AutoShape 25"/>
            <p:cNvSpPr>
              <a:spLocks noChangeArrowheads="1"/>
            </p:cNvSpPr>
            <p:nvPr/>
          </p:nvSpPr>
          <p:spPr bwMode="auto">
            <a:xfrm>
              <a:off x="3903663" y="1566863"/>
              <a:ext cx="1924050" cy="37306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ADE2A1"/>
                </a:gs>
                <a:gs pos="100000">
                  <a:srgbClr val="E8F6E4"/>
                </a:gs>
              </a:gsLst>
              <a:lin ang="2700000" scaled="1"/>
            </a:gradFill>
            <a:ln w="9525" algn="ctr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anchor="ctr"/>
            <a:lstStyle/>
            <a:p>
              <a:r>
                <a:rPr lang="en-US" altLang="en-US" sz="1200"/>
                <a:t>Refresh Interval</a:t>
              </a:r>
            </a:p>
          </p:txBody>
        </p:sp>
        <p:pic>
          <p:nvPicPr>
            <p:cNvPr id="16" name="Picture 26" descr="Clock01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87725" y="1425575"/>
              <a:ext cx="676275" cy="7254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Line 27"/>
            <p:cNvSpPr>
              <a:spLocks noChangeShapeType="1"/>
            </p:cNvSpPr>
            <p:nvPr/>
          </p:nvSpPr>
          <p:spPr bwMode="auto">
            <a:xfrm>
              <a:off x="2319338" y="2859088"/>
              <a:ext cx="1171575" cy="0"/>
            </a:xfrm>
            <a:prstGeom prst="line">
              <a:avLst/>
            </a:prstGeom>
            <a:noFill/>
            <a:ln w="76200" cap="rnd">
              <a:solidFill>
                <a:srgbClr val="CC0000"/>
              </a:solidFill>
              <a:prstDash val="sysDot"/>
              <a:round/>
              <a:headEnd/>
              <a:tailEnd/>
            </a:ln>
            <a:effectLst>
              <a:outerShdw dist="35921" dir="2700000" algn="ctr" rotWithShape="0">
                <a:schemeClr val="bg1"/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18" name="Group 28"/>
            <p:cNvGrpSpPr>
              <a:grpSpLocks/>
            </p:cNvGrpSpPr>
            <p:nvPr/>
          </p:nvGrpSpPr>
          <p:grpSpPr bwMode="auto">
            <a:xfrm>
              <a:off x="3332163" y="2324100"/>
              <a:ext cx="831850" cy="1165225"/>
              <a:chOff x="2083" y="1456"/>
              <a:chExt cx="524" cy="734"/>
            </a:xfrm>
          </p:grpSpPr>
          <p:pic>
            <p:nvPicPr>
              <p:cNvPr id="19" name="Picture 29" descr="script-2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083" y="1456"/>
                <a:ext cx="524" cy="73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0" name="Picture 30" descr="Computer_DesktopComputerSansKeyboard01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254" y="1770"/>
                <a:ext cx="318" cy="38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pic>
          <p:nvPicPr>
            <p:cNvPr id="21" name="Picture 31" descr="Computer_DesktopComputer01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62088" y="1778000"/>
              <a:ext cx="1416050" cy="15875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1" name="Text Box 42"/>
            <p:cNvSpPr txBox="1">
              <a:spLocks noChangeArrowheads="1"/>
            </p:cNvSpPr>
            <p:nvPr/>
          </p:nvSpPr>
          <p:spPr bwMode="auto">
            <a:xfrm>
              <a:off x="5657850" y="1581150"/>
              <a:ext cx="1905000" cy="274638"/>
            </a:xfrm>
            <a:prstGeom prst="rect">
              <a:avLst/>
            </a:prstGeom>
            <a:noFill/>
            <a:ln>
              <a:noFill/>
            </a:ln>
            <a:effectLst>
              <a:outerShdw dist="35921" dir="2700000" algn="ctr" rotWithShape="0">
                <a:srgbClr val="AFAFAF"/>
              </a:outerShdw>
            </a:effectLst>
            <a:extLst>
              <a:ext uri="{909E8E84-426E-40DD-AFC4-6F175D3DCCD1}">
                <a14:hiddenFill xmlns:a14="http://schemas.microsoft.com/office/drawing/2010/main">
                  <a:gradFill rotWithShape="1">
                    <a:gsLst>
                      <a:gs pos="0">
                        <a:srgbClr val="E4CD9A"/>
                      </a:gs>
                      <a:gs pos="100000">
                        <a:srgbClr val="EEEFD7"/>
                      </a:gs>
                    </a:gsLst>
                    <a:lin ang="2700000" scaled="1"/>
                  </a:gra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4D4D4D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82880" rIns="182880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altLang="en-US" sz="1200"/>
                <a:t>Every 90 minutes</a:t>
              </a:r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4933156" y="3179208"/>
            <a:ext cx="7078663" cy="2474912"/>
            <a:chOff x="949325" y="3694113"/>
            <a:chExt cx="7078663" cy="2474912"/>
          </a:xfrm>
        </p:grpSpPr>
        <p:sp>
          <p:nvSpPr>
            <p:cNvPr id="22" name="AutoShape 33"/>
            <p:cNvSpPr>
              <a:spLocks noChangeArrowheads="1"/>
            </p:cNvSpPr>
            <p:nvPr/>
          </p:nvSpPr>
          <p:spPr bwMode="auto">
            <a:xfrm>
              <a:off x="949325" y="3694113"/>
              <a:ext cx="7078663" cy="2474912"/>
            </a:xfrm>
            <a:prstGeom prst="roundRect">
              <a:avLst>
                <a:gd name="adj" fmla="val 4167"/>
              </a:avLst>
            </a:prstGeom>
            <a:solidFill>
              <a:srgbClr val="DEE7F1"/>
            </a:solidFill>
            <a:ln w="9525" algn="ctr">
              <a:solidFill>
                <a:srgbClr val="333333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>
              <a:lvl1pPr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US" altLang="en-US" sz="2000">
                  <a:latin typeface="Verdana" panose="020B0604030504040204" pitchFamily="34" charset="0"/>
                </a:rPr>
                <a:t>User logs on</a:t>
              </a:r>
            </a:p>
          </p:txBody>
        </p:sp>
        <p:sp>
          <p:nvSpPr>
            <p:cNvPr id="23" name="AutoShape 34"/>
            <p:cNvSpPr>
              <a:spLocks noChangeArrowheads="1"/>
            </p:cNvSpPr>
            <p:nvPr/>
          </p:nvSpPr>
          <p:spPr bwMode="auto">
            <a:xfrm>
              <a:off x="4465638" y="4808538"/>
              <a:ext cx="3357562" cy="1169987"/>
            </a:xfrm>
            <a:prstGeom prst="roundRect">
              <a:avLst>
                <a:gd name="adj" fmla="val 4167"/>
              </a:avLst>
            </a:prstGeom>
            <a:solidFill>
              <a:srgbClr val="F2E7CE"/>
            </a:solidFill>
            <a:ln w="9525" algn="ctr">
              <a:solidFill>
                <a:srgbClr val="333333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40000"/>
                </a:spcBef>
                <a:buClr>
                  <a:srgbClr val="006699"/>
                </a:buClr>
                <a:buFontTx/>
                <a:buChar char="•"/>
              </a:pPr>
              <a:r>
                <a:rPr lang="en-US" altLang="en-US">
                  <a:latin typeface="Verdana" panose="020B0604030504040204" pitchFamily="34" charset="0"/>
                </a:rPr>
                <a:t> User settings applied </a:t>
              </a:r>
            </a:p>
            <a:p>
              <a:pPr>
                <a:lnSpc>
                  <a:spcPct val="90000"/>
                </a:lnSpc>
                <a:spcBef>
                  <a:spcPct val="40000"/>
                </a:spcBef>
                <a:buClr>
                  <a:srgbClr val="006699"/>
                </a:buClr>
                <a:buFontTx/>
                <a:buChar char="•"/>
              </a:pPr>
              <a:r>
                <a:rPr lang="en-US" altLang="en-US">
                  <a:latin typeface="Verdana" panose="020B0604030504040204" pitchFamily="34" charset="0"/>
                </a:rPr>
                <a:t> Logon scripts run</a:t>
              </a:r>
            </a:p>
          </p:txBody>
        </p:sp>
        <p:sp>
          <p:nvSpPr>
            <p:cNvPr id="24" name="Line 35"/>
            <p:cNvSpPr>
              <a:spLocks noChangeShapeType="1"/>
            </p:cNvSpPr>
            <p:nvPr/>
          </p:nvSpPr>
          <p:spPr bwMode="auto">
            <a:xfrm flipV="1">
              <a:off x="2371725" y="4289425"/>
              <a:ext cx="1208088" cy="398463"/>
            </a:xfrm>
            <a:prstGeom prst="line">
              <a:avLst/>
            </a:prstGeom>
            <a:noFill/>
            <a:ln w="76200" cap="rnd">
              <a:solidFill>
                <a:srgbClr val="CC0000"/>
              </a:solidFill>
              <a:prstDash val="sysDot"/>
              <a:round/>
              <a:headEnd/>
              <a:tailEnd/>
            </a:ln>
            <a:effectLst>
              <a:outerShdw dist="35921" dir="2700000" algn="ctr" rotWithShape="0">
                <a:schemeClr val="bg1"/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" name="AutoShape 36"/>
            <p:cNvSpPr>
              <a:spLocks noChangeArrowheads="1"/>
            </p:cNvSpPr>
            <p:nvPr/>
          </p:nvSpPr>
          <p:spPr bwMode="auto">
            <a:xfrm>
              <a:off x="3916363" y="4038600"/>
              <a:ext cx="1924050" cy="373063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ADE2A1"/>
                </a:gs>
                <a:gs pos="100000">
                  <a:srgbClr val="E8F6E4"/>
                </a:gs>
              </a:gsLst>
              <a:lin ang="2700000" scaled="1"/>
            </a:gradFill>
            <a:ln w="9525" algn="ctr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anchor="ctr"/>
            <a:lstStyle/>
            <a:p>
              <a:r>
                <a:rPr lang="en-US" altLang="en-US" sz="1200"/>
                <a:t>Refresh Interval</a:t>
              </a:r>
            </a:p>
          </p:txBody>
        </p:sp>
        <p:pic>
          <p:nvPicPr>
            <p:cNvPr id="26" name="Picture 37" descr="Clock01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87725" y="3859213"/>
              <a:ext cx="676275" cy="72548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7" name="Line 38"/>
            <p:cNvSpPr>
              <a:spLocks noChangeShapeType="1"/>
            </p:cNvSpPr>
            <p:nvPr/>
          </p:nvSpPr>
          <p:spPr bwMode="auto">
            <a:xfrm>
              <a:off x="2319338" y="5292725"/>
              <a:ext cx="1171575" cy="0"/>
            </a:xfrm>
            <a:prstGeom prst="line">
              <a:avLst/>
            </a:prstGeom>
            <a:noFill/>
            <a:ln w="76200" cap="rnd">
              <a:solidFill>
                <a:srgbClr val="CC0000"/>
              </a:solidFill>
              <a:prstDash val="sysDot"/>
              <a:round/>
              <a:headEnd/>
              <a:tailEnd/>
            </a:ln>
            <a:effectLst>
              <a:outerShdw dist="35921" dir="2700000" algn="ctr" rotWithShape="0">
                <a:schemeClr val="bg1"/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pic>
          <p:nvPicPr>
            <p:cNvPr id="28" name="Picture 39" descr="script-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32163" y="4757738"/>
              <a:ext cx="831850" cy="11652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9" name="Picture 40" descr="UserWithDesktopComputer01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04938" y="4254500"/>
              <a:ext cx="1589087" cy="18478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" name="Picture 41" descr="User_UserHalfE01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73475" y="5194300"/>
              <a:ext cx="419100" cy="6604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2" name="Text Box 43"/>
            <p:cNvSpPr txBox="1">
              <a:spLocks noChangeArrowheads="1"/>
            </p:cNvSpPr>
            <p:nvPr/>
          </p:nvSpPr>
          <p:spPr bwMode="auto">
            <a:xfrm>
              <a:off x="5657850" y="4057650"/>
              <a:ext cx="1905000" cy="274638"/>
            </a:xfrm>
            <a:prstGeom prst="rect">
              <a:avLst/>
            </a:prstGeom>
            <a:noFill/>
            <a:ln>
              <a:noFill/>
            </a:ln>
            <a:effectLst>
              <a:outerShdw dist="35921" dir="2700000" algn="ctr" rotWithShape="0">
                <a:srgbClr val="AFAFAF"/>
              </a:outerShdw>
            </a:effectLst>
            <a:extLst>
              <a:ext uri="{909E8E84-426E-40DD-AFC4-6F175D3DCCD1}">
                <a14:hiddenFill xmlns:a14="http://schemas.microsoft.com/office/drawing/2010/main">
                  <a:gradFill rotWithShape="1">
                    <a:gsLst>
                      <a:gs pos="0">
                        <a:srgbClr val="E4CD9A"/>
                      </a:gs>
                      <a:gs pos="100000">
                        <a:srgbClr val="EEEFD7"/>
                      </a:gs>
                    </a:gsLst>
                    <a:lin ang="2700000" scaled="1"/>
                  </a:gra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4D4D4D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82880" rIns="182880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altLang="en-US" sz="1200"/>
                <a:t>Every 90 minutes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820867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58579" y="4418806"/>
            <a:ext cx="4543726" cy="1143000"/>
          </a:xfrm>
        </p:spPr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Group Policies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3" name="Group 2"/>
          <p:cNvGrpSpPr/>
          <p:nvPr/>
        </p:nvGrpSpPr>
        <p:grpSpPr>
          <a:xfrm>
            <a:off x="110632" y="0"/>
            <a:ext cx="5573713" cy="5635625"/>
            <a:chOff x="696558" y="272556"/>
            <a:chExt cx="5573713" cy="5635625"/>
          </a:xfrm>
        </p:grpSpPr>
        <p:sp>
          <p:nvSpPr>
            <p:cNvPr id="34" name="AutoShape 30"/>
            <p:cNvSpPr>
              <a:spLocks noChangeArrowheads="1"/>
            </p:cNvSpPr>
            <p:nvPr/>
          </p:nvSpPr>
          <p:spPr bwMode="auto">
            <a:xfrm>
              <a:off x="1579208" y="2239469"/>
              <a:ext cx="808038" cy="1311275"/>
            </a:xfrm>
            <a:prstGeom prst="curvedRightArrow">
              <a:avLst>
                <a:gd name="adj1" fmla="val 29721"/>
                <a:gd name="adj2" fmla="val 62177"/>
                <a:gd name="adj3" fmla="val 33333"/>
              </a:avLst>
            </a:prstGeom>
            <a:solidFill>
              <a:srgbClr val="FF0000">
                <a:alpha val="75000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Line 32"/>
            <p:cNvSpPr>
              <a:spLocks noChangeShapeType="1"/>
            </p:cNvSpPr>
            <p:nvPr/>
          </p:nvSpPr>
          <p:spPr bwMode="auto">
            <a:xfrm>
              <a:off x="4457346" y="4646119"/>
              <a:ext cx="903287" cy="0"/>
            </a:xfrm>
            <a:prstGeom prst="line">
              <a:avLst/>
            </a:prstGeom>
            <a:noFill/>
            <a:ln w="76200" cap="rnd">
              <a:solidFill>
                <a:srgbClr val="CC0000"/>
              </a:solidFill>
              <a:prstDash val="sysDot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C0C0C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" name="Line 33"/>
            <p:cNvSpPr>
              <a:spLocks noChangeShapeType="1"/>
            </p:cNvSpPr>
            <p:nvPr/>
          </p:nvSpPr>
          <p:spPr bwMode="auto">
            <a:xfrm>
              <a:off x="3666771" y="3523756"/>
              <a:ext cx="903287" cy="0"/>
            </a:xfrm>
            <a:prstGeom prst="line">
              <a:avLst/>
            </a:prstGeom>
            <a:noFill/>
            <a:ln w="76200" cap="rnd">
              <a:solidFill>
                <a:srgbClr val="CC0000"/>
              </a:solidFill>
              <a:prstDash val="sysDot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C0C0C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" name="Line 34"/>
            <p:cNvSpPr>
              <a:spLocks noChangeShapeType="1"/>
            </p:cNvSpPr>
            <p:nvPr/>
          </p:nvSpPr>
          <p:spPr bwMode="auto">
            <a:xfrm>
              <a:off x="1652233" y="1377456"/>
              <a:ext cx="2490788" cy="3090863"/>
            </a:xfrm>
            <a:prstGeom prst="line">
              <a:avLst/>
            </a:prstGeom>
            <a:noFill/>
            <a:ln w="38100">
              <a:solidFill>
                <a:srgbClr val="80808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" name="Line 35"/>
            <p:cNvSpPr>
              <a:spLocks noChangeShapeType="1"/>
            </p:cNvSpPr>
            <p:nvPr/>
          </p:nvSpPr>
          <p:spPr bwMode="auto">
            <a:xfrm>
              <a:off x="3249258" y="2334719"/>
              <a:ext cx="636588" cy="0"/>
            </a:xfrm>
            <a:prstGeom prst="line">
              <a:avLst/>
            </a:prstGeom>
            <a:noFill/>
            <a:ln w="76200" cap="rnd">
              <a:solidFill>
                <a:srgbClr val="CC0000"/>
              </a:solidFill>
              <a:prstDash val="sysDot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C0C0C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39" name="Group 36"/>
            <p:cNvGrpSpPr>
              <a:grpSpLocks/>
            </p:cNvGrpSpPr>
            <p:nvPr/>
          </p:nvGrpSpPr>
          <p:grpSpPr bwMode="auto">
            <a:xfrm>
              <a:off x="1885596" y="2017219"/>
              <a:ext cx="1498600" cy="715962"/>
              <a:chOff x="2007" y="983"/>
              <a:chExt cx="1050" cy="511"/>
            </a:xfrm>
          </p:grpSpPr>
          <p:sp>
            <p:nvSpPr>
              <p:cNvPr id="40" name="Oval 37"/>
              <p:cNvSpPr>
                <a:spLocks noChangeArrowheads="1"/>
              </p:cNvSpPr>
              <p:nvPr/>
            </p:nvSpPr>
            <p:spPr bwMode="auto">
              <a:xfrm>
                <a:off x="2053" y="983"/>
                <a:ext cx="957" cy="51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algn="ctr">
                    <a:solidFill>
                      <a:srgbClr val="4D4D4D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AFAFAF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pic>
            <p:nvPicPr>
              <p:cNvPr id="41" name="Picture 38" descr="Collection01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007" y="983"/>
                <a:ext cx="1050" cy="51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42" name="Rectangle 39"/>
              <p:cNvSpPr>
                <a:spLocks noChangeArrowheads="1"/>
              </p:cNvSpPr>
              <p:nvPr/>
            </p:nvSpPr>
            <p:spPr bwMode="auto">
              <a:xfrm>
                <a:off x="2328" y="1108"/>
                <a:ext cx="409" cy="26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B2B2B2"/>
                      </a:outerShdw>
                    </a:effectLst>
                  </a14:hiddenEffects>
                </a:ext>
              </a:extLst>
            </p:spPr>
            <p:txBody>
              <a:bodyPr anchor="ctr">
                <a:spAutoFit/>
              </a:bodyPr>
              <a:lstStyle/>
              <a:p>
                <a:r>
                  <a:rPr lang="en-US" altLang="en-US">
                    <a:latin typeface="Arial Narrow" panose="020B0606020202030204" pitchFamily="34" charset="0"/>
                  </a:rPr>
                  <a:t>Site</a:t>
                </a:r>
              </a:p>
            </p:txBody>
          </p:sp>
        </p:grpSp>
        <p:grpSp>
          <p:nvGrpSpPr>
            <p:cNvPr id="43" name="Group 69"/>
            <p:cNvGrpSpPr>
              <a:grpSpLocks/>
            </p:cNvGrpSpPr>
            <p:nvPr/>
          </p:nvGrpSpPr>
          <p:grpSpPr bwMode="auto">
            <a:xfrm>
              <a:off x="2325333" y="2971306"/>
              <a:ext cx="1641475" cy="1920875"/>
              <a:chOff x="2856" y="2184"/>
              <a:chExt cx="1034" cy="1210"/>
            </a:xfrm>
          </p:grpSpPr>
          <p:sp>
            <p:nvSpPr>
              <p:cNvPr id="44" name="AutoShape 31"/>
              <p:cNvSpPr>
                <a:spLocks noChangeArrowheads="1"/>
              </p:cNvSpPr>
              <p:nvPr/>
            </p:nvSpPr>
            <p:spPr bwMode="auto">
              <a:xfrm>
                <a:off x="2856" y="2568"/>
                <a:ext cx="509" cy="826"/>
              </a:xfrm>
              <a:prstGeom prst="curvedRightArrow">
                <a:avLst>
                  <a:gd name="adj1" fmla="val 32456"/>
                  <a:gd name="adj2" fmla="val 64912"/>
                  <a:gd name="adj3" fmla="val 33333"/>
                </a:avLst>
              </a:prstGeom>
              <a:solidFill>
                <a:srgbClr val="FF0000">
                  <a:alpha val="75000"/>
                </a:srgbClr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45" name="Group 40"/>
              <p:cNvGrpSpPr>
                <a:grpSpLocks/>
              </p:cNvGrpSpPr>
              <p:nvPr/>
            </p:nvGrpSpPr>
            <p:grpSpPr bwMode="auto">
              <a:xfrm>
                <a:off x="3037" y="2184"/>
                <a:ext cx="853" cy="737"/>
                <a:chOff x="2401" y="1737"/>
                <a:chExt cx="949" cy="837"/>
              </a:xfrm>
            </p:grpSpPr>
            <p:pic>
              <p:nvPicPr>
                <p:cNvPr id="46" name="Picture 41" descr="2Domain01"/>
                <p:cNvPicPr>
                  <a:picLocks noChangeAspect="1" noChangeArrowheads="1"/>
                </p:cNvPicPr>
                <p:nvPr/>
              </p:nvPicPr>
              <p:blipFill>
                <a:blip r:embed="rId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2401" y="1737"/>
                  <a:ext cx="949" cy="837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sp>
              <p:nvSpPr>
                <p:cNvPr id="47" name="Rectangle 42"/>
                <p:cNvSpPr>
                  <a:spLocks noChangeArrowheads="1"/>
                </p:cNvSpPr>
                <p:nvPr/>
              </p:nvSpPr>
              <p:spPr bwMode="auto">
                <a:xfrm>
                  <a:off x="2545" y="2166"/>
                  <a:ext cx="661" cy="26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 algn="ctr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B2B2B2"/>
                        </a:outerShdw>
                      </a:effectLst>
                    </a14:hiddenEffects>
                  </a:ext>
                </a:extLst>
              </p:spPr>
              <p:txBody>
                <a:bodyPr anchor="ctr">
                  <a:spAutoFit/>
                </a:bodyPr>
                <a:lstStyle/>
                <a:p>
                  <a:r>
                    <a:rPr lang="en-US" altLang="en-US">
                      <a:latin typeface="Arial Narrow" panose="020B0606020202030204" pitchFamily="34" charset="0"/>
                    </a:rPr>
                    <a:t>Domain</a:t>
                  </a:r>
                </a:p>
              </p:txBody>
            </p:sp>
          </p:grpSp>
        </p:grpSp>
        <p:sp>
          <p:nvSpPr>
            <p:cNvPr id="48" name="Line 43"/>
            <p:cNvSpPr>
              <a:spLocks noChangeShapeType="1"/>
            </p:cNvSpPr>
            <p:nvPr/>
          </p:nvSpPr>
          <p:spPr bwMode="auto">
            <a:xfrm flipV="1">
              <a:off x="3633433" y="4723906"/>
              <a:ext cx="615950" cy="873125"/>
            </a:xfrm>
            <a:prstGeom prst="line">
              <a:avLst/>
            </a:prstGeom>
            <a:noFill/>
            <a:ln w="38100">
              <a:solidFill>
                <a:srgbClr val="80808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" name="Line 44"/>
            <p:cNvSpPr>
              <a:spLocks noChangeShapeType="1"/>
            </p:cNvSpPr>
            <p:nvPr/>
          </p:nvSpPr>
          <p:spPr bwMode="auto">
            <a:xfrm flipH="1" flipV="1">
              <a:off x="4317646" y="4723906"/>
              <a:ext cx="617537" cy="873125"/>
            </a:xfrm>
            <a:prstGeom prst="line">
              <a:avLst/>
            </a:prstGeom>
            <a:noFill/>
            <a:ln w="38100">
              <a:solidFill>
                <a:srgbClr val="80808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0" name="Oval 45"/>
            <p:cNvSpPr>
              <a:spLocks noChangeArrowheads="1"/>
            </p:cNvSpPr>
            <p:nvPr/>
          </p:nvSpPr>
          <p:spPr bwMode="auto">
            <a:xfrm>
              <a:off x="4666896" y="5385894"/>
              <a:ext cx="568325" cy="522287"/>
            </a:xfrm>
            <a:prstGeom prst="ellipse">
              <a:avLst/>
            </a:prstGeom>
            <a:gradFill rotWithShape="0">
              <a:gsLst>
                <a:gs pos="0">
                  <a:srgbClr val="CCFFFF"/>
                </a:gs>
                <a:gs pos="100000">
                  <a:srgbClr val="006666"/>
                </a:gs>
              </a:gsLst>
              <a:path path="rect">
                <a:fillToRect r="100000" b="100000"/>
              </a:path>
            </a:gradFill>
            <a:ln w="9525">
              <a:solidFill>
                <a:srgbClr val="006666"/>
              </a:solidFill>
              <a:round/>
              <a:headEnd/>
              <a:tailEnd/>
            </a:ln>
            <a:effectLst>
              <a:outerShdw dist="63500" dir="3187806" algn="ctr" rotWithShape="0">
                <a:srgbClr val="B2B2B2"/>
              </a:outerShdw>
            </a:effectLst>
          </p:spPr>
          <p:txBody>
            <a:bodyPr wrap="none" anchor="ctr"/>
            <a:lstStyle/>
            <a:p>
              <a:pPr>
                <a:lnSpc>
                  <a:spcPct val="80000"/>
                </a:lnSpc>
              </a:pPr>
              <a:r>
                <a:rPr lang="en-US" altLang="en-US">
                  <a:latin typeface="Arial Narrow" panose="020B0606020202030204" pitchFamily="34" charset="0"/>
                </a:rPr>
                <a:t>OU</a:t>
              </a:r>
            </a:p>
          </p:txBody>
        </p:sp>
        <p:sp>
          <p:nvSpPr>
            <p:cNvPr id="51" name="Oval 46"/>
            <p:cNvSpPr>
              <a:spLocks noChangeArrowheads="1"/>
            </p:cNvSpPr>
            <p:nvPr/>
          </p:nvSpPr>
          <p:spPr bwMode="auto">
            <a:xfrm>
              <a:off x="3365146" y="5385894"/>
              <a:ext cx="569912" cy="522287"/>
            </a:xfrm>
            <a:prstGeom prst="ellipse">
              <a:avLst/>
            </a:prstGeom>
            <a:gradFill rotWithShape="0">
              <a:gsLst>
                <a:gs pos="0">
                  <a:srgbClr val="CCFFFF"/>
                </a:gs>
                <a:gs pos="100000">
                  <a:srgbClr val="006666"/>
                </a:gs>
              </a:gsLst>
              <a:path path="rect">
                <a:fillToRect r="100000" b="100000"/>
              </a:path>
            </a:gradFill>
            <a:ln w="9525">
              <a:solidFill>
                <a:srgbClr val="006666"/>
              </a:solidFill>
              <a:round/>
              <a:headEnd/>
              <a:tailEnd/>
            </a:ln>
            <a:effectLst>
              <a:outerShdw dist="63500" dir="3187806" algn="ctr" rotWithShape="0">
                <a:srgbClr val="B2B2B2"/>
              </a:outerShdw>
            </a:effectLst>
          </p:spPr>
          <p:txBody>
            <a:bodyPr wrap="none" anchor="ctr"/>
            <a:lstStyle/>
            <a:p>
              <a:pPr>
                <a:lnSpc>
                  <a:spcPct val="80000"/>
                </a:lnSpc>
              </a:pPr>
              <a:r>
                <a:rPr lang="en-US" altLang="en-US">
                  <a:latin typeface="Arial Narrow" panose="020B0606020202030204" pitchFamily="34" charset="0"/>
                </a:rPr>
                <a:t>OU</a:t>
              </a:r>
            </a:p>
          </p:txBody>
        </p:sp>
        <p:sp>
          <p:nvSpPr>
            <p:cNvPr id="52" name="AutoShape 47"/>
            <p:cNvSpPr>
              <a:spLocks noChangeArrowheads="1"/>
            </p:cNvSpPr>
            <p:nvPr/>
          </p:nvSpPr>
          <p:spPr bwMode="auto">
            <a:xfrm>
              <a:off x="3571521" y="4530231"/>
              <a:ext cx="611187" cy="990600"/>
            </a:xfrm>
            <a:prstGeom prst="curvedRightArrow">
              <a:avLst>
                <a:gd name="adj1" fmla="val 32416"/>
                <a:gd name="adj2" fmla="val 64831"/>
                <a:gd name="adj3" fmla="val 33333"/>
              </a:avLst>
            </a:prstGeom>
            <a:solidFill>
              <a:srgbClr val="FF0000">
                <a:alpha val="75000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grpSp>
          <p:nvGrpSpPr>
            <p:cNvPr id="53" name="Group 48"/>
            <p:cNvGrpSpPr>
              <a:grpSpLocks/>
            </p:cNvGrpSpPr>
            <p:nvPr/>
          </p:nvGrpSpPr>
          <p:grpSpPr bwMode="auto">
            <a:xfrm>
              <a:off x="3955696" y="4360369"/>
              <a:ext cx="674687" cy="661987"/>
              <a:chOff x="3092" y="2776"/>
              <a:chExt cx="473" cy="473"/>
            </a:xfrm>
          </p:grpSpPr>
          <p:pic>
            <p:nvPicPr>
              <p:cNvPr id="54" name="Picture 49" descr="2Ou01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092" y="2776"/>
                <a:ext cx="473" cy="47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55" name="Rectangle 50"/>
              <p:cNvSpPr>
                <a:spLocks noChangeArrowheads="1"/>
              </p:cNvSpPr>
              <p:nvPr/>
            </p:nvSpPr>
            <p:spPr bwMode="auto">
              <a:xfrm>
                <a:off x="3103" y="2881"/>
                <a:ext cx="452" cy="263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B2B2B2"/>
                      </a:outerShdw>
                    </a:effectLst>
                  </a14:hiddenEffects>
                </a:ext>
              </a:extLst>
            </p:spPr>
            <p:txBody>
              <a:bodyPr anchor="ctr">
                <a:spAutoFit/>
              </a:bodyPr>
              <a:lstStyle/>
              <a:p>
                <a:r>
                  <a:rPr lang="en-US" altLang="en-US">
                    <a:latin typeface="Arial Narrow" panose="020B0606020202030204" pitchFamily="34" charset="0"/>
                  </a:rPr>
                  <a:t>OU</a:t>
                </a:r>
              </a:p>
            </p:txBody>
          </p:sp>
        </p:grpSp>
        <p:grpSp>
          <p:nvGrpSpPr>
            <p:cNvPr id="56" name="Group 68"/>
            <p:cNvGrpSpPr>
              <a:grpSpLocks/>
            </p:cNvGrpSpPr>
            <p:nvPr/>
          </p:nvGrpSpPr>
          <p:grpSpPr bwMode="auto">
            <a:xfrm>
              <a:off x="3922358" y="1755281"/>
              <a:ext cx="979488" cy="812800"/>
              <a:chOff x="3894" y="1402"/>
              <a:chExt cx="617" cy="512"/>
            </a:xfrm>
          </p:grpSpPr>
          <p:sp>
            <p:nvSpPr>
              <p:cNvPr id="57" name="AutoShape 51"/>
              <p:cNvSpPr>
                <a:spLocks noChangeArrowheads="1"/>
              </p:cNvSpPr>
              <p:nvPr/>
            </p:nvSpPr>
            <p:spPr bwMode="auto">
              <a:xfrm>
                <a:off x="3894" y="1402"/>
                <a:ext cx="422" cy="153"/>
              </a:xfrm>
              <a:prstGeom prst="roundRect">
                <a:avLst>
                  <a:gd name="adj" fmla="val 10921"/>
                </a:avLst>
              </a:prstGeom>
              <a:solidFill>
                <a:schemeClr val="bg1"/>
              </a:solidFill>
              <a:ln w="9525">
                <a:solidFill>
                  <a:srgbClr val="4D4D4D"/>
                </a:solidFill>
                <a:round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  <p:txBody>
              <a:bodyPr wrap="none" anchor="ctr"/>
              <a:lstStyle/>
              <a:p>
                <a:r>
                  <a:rPr lang="en-US" altLang="en-US">
                    <a:latin typeface="Arial Narrow" panose="020B0606020202030204" pitchFamily="34" charset="0"/>
                  </a:rPr>
                  <a:t>GPO2</a:t>
                </a:r>
              </a:p>
            </p:txBody>
          </p:sp>
          <p:pic>
            <p:nvPicPr>
              <p:cNvPr id="58" name="Picture 52" descr="GroupPolicyObject01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894" y="1555"/>
                <a:ext cx="617" cy="35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59" name="Group 70"/>
            <p:cNvGrpSpPr>
              <a:grpSpLocks/>
            </p:cNvGrpSpPr>
            <p:nvPr/>
          </p:nvGrpSpPr>
          <p:grpSpPr bwMode="auto">
            <a:xfrm>
              <a:off x="4431946" y="2787156"/>
              <a:ext cx="1236662" cy="1231900"/>
              <a:chOff x="4135" y="2116"/>
              <a:chExt cx="779" cy="776"/>
            </a:xfrm>
          </p:grpSpPr>
          <p:sp>
            <p:nvSpPr>
              <p:cNvPr id="60" name="AutoShape 53"/>
              <p:cNvSpPr>
                <a:spLocks noChangeArrowheads="1"/>
              </p:cNvSpPr>
              <p:nvPr/>
            </p:nvSpPr>
            <p:spPr bwMode="auto">
              <a:xfrm>
                <a:off x="4135" y="2116"/>
                <a:ext cx="422" cy="153"/>
              </a:xfrm>
              <a:prstGeom prst="roundRect">
                <a:avLst>
                  <a:gd name="adj" fmla="val 10921"/>
                </a:avLst>
              </a:prstGeom>
              <a:solidFill>
                <a:schemeClr val="bg1"/>
              </a:solidFill>
              <a:ln w="9525">
                <a:solidFill>
                  <a:srgbClr val="4D4D4D"/>
                </a:solidFill>
                <a:round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  <p:txBody>
              <a:bodyPr wrap="none" anchor="ctr"/>
              <a:lstStyle/>
              <a:p>
                <a:r>
                  <a:rPr lang="en-US" altLang="en-US">
                    <a:latin typeface="Arial Narrow" panose="020B0606020202030204" pitchFamily="34" charset="0"/>
                  </a:rPr>
                  <a:t>GPO3</a:t>
                </a:r>
              </a:p>
            </p:txBody>
          </p:sp>
          <p:pic>
            <p:nvPicPr>
              <p:cNvPr id="61" name="Picture 54" descr="GroupPolicyObject01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135" y="2269"/>
                <a:ext cx="617" cy="35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62" name="AutoShape 55"/>
              <p:cNvSpPr>
                <a:spLocks noChangeArrowheads="1"/>
              </p:cNvSpPr>
              <p:nvPr/>
            </p:nvSpPr>
            <p:spPr bwMode="auto">
              <a:xfrm>
                <a:off x="4297" y="2380"/>
                <a:ext cx="422" cy="154"/>
              </a:xfrm>
              <a:prstGeom prst="roundRect">
                <a:avLst>
                  <a:gd name="adj" fmla="val 10921"/>
                </a:avLst>
              </a:prstGeom>
              <a:solidFill>
                <a:schemeClr val="bg1"/>
              </a:solidFill>
              <a:ln w="9525">
                <a:solidFill>
                  <a:srgbClr val="4D4D4D"/>
                </a:solidFill>
                <a:round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  <p:txBody>
              <a:bodyPr wrap="none" anchor="ctr"/>
              <a:lstStyle/>
              <a:p>
                <a:r>
                  <a:rPr lang="en-US" altLang="en-US">
                    <a:latin typeface="Arial Narrow" panose="020B0606020202030204" pitchFamily="34" charset="0"/>
                  </a:rPr>
                  <a:t>GPO4</a:t>
                </a:r>
              </a:p>
            </p:txBody>
          </p:sp>
          <p:pic>
            <p:nvPicPr>
              <p:cNvPr id="63" name="Picture 56" descr="GroupPolicyObject01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297" y="2534"/>
                <a:ext cx="617" cy="35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64" name="AutoShape 57"/>
            <p:cNvSpPr>
              <a:spLocks noChangeArrowheads="1"/>
            </p:cNvSpPr>
            <p:nvPr/>
          </p:nvSpPr>
          <p:spPr bwMode="auto">
            <a:xfrm>
              <a:off x="5290783" y="4285756"/>
              <a:ext cx="669925" cy="242888"/>
            </a:xfrm>
            <a:prstGeom prst="roundRect">
              <a:avLst>
                <a:gd name="adj" fmla="val 10921"/>
              </a:avLst>
            </a:prstGeom>
            <a:solidFill>
              <a:schemeClr val="bg1"/>
            </a:solidFill>
            <a:ln w="9525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wrap="none" anchor="ctr"/>
            <a:lstStyle/>
            <a:p>
              <a:r>
                <a:rPr lang="en-US" altLang="en-US">
                  <a:latin typeface="Arial Narrow" panose="020B0606020202030204" pitchFamily="34" charset="0"/>
                </a:rPr>
                <a:t>GPO5</a:t>
              </a:r>
            </a:p>
          </p:txBody>
        </p:sp>
        <p:pic>
          <p:nvPicPr>
            <p:cNvPr id="65" name="Picture 58" descr="GroupPolicyObject01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90783" y="4528644"/>
              <a:ext cx="979488" cy="5699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6" name="AutoShape 62"/>
            <p:cNvSpPr>
              <a:spLocks noChangeArrowheads="1"/>
            </p:cNvSpPr>
            <p:nvPr/>
          </p:nvSpPr>
          <p:spPr bwMode="auto">
            <a:xfrm>
              <a:off x="2639658" y="447181"/>
              <a:ext cx="669925" cy="242888"/>
            </a:xfrm>
            <a:prstGeom prst="roundRect">
              <a:avLst>
                <a:gd name="adj" fmla="val 10921"/>
              </a:avLst>
            </a:prstGeom>
            <a:solidFill>
              <a:schemeClr val="bg1"/>
            </a:solidFill>
            <a:ln w="9525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wrap="none" anchor="ctr"/>
            <a:lstStyle/>
            <a:p>
              <a:r>
                <a:rPr lang="en-US" altLang="en-US">
                  <a:latin typeface="Arial Narrow" panose="020B0606020202030204" pitchFamily="34" charset="0"/>
                </a:rPr>
                <a:t>GPO1</a:t>
              </a:r>
            </a:p>
          </p:txBody>
        </p:sp>
        <p:pic>
          <p:nvPicPr>
            <p:cNvPr id="67" name="Picture 63" descr="GroupPolicyObject01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39658" y="690069"/>
              <a:ext cx="979488" cy="5699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8" name="AutoShape 64"/>
            <p:cNvSpPr>
              <a:spLocks noChangeArrowheads="1"/>
            </p:cNvSpPr>
            <p:nvPr/>
          </p:nvSpPr>
          <p:spPr bwMode="auto">
            <a:xfrm>
              <a:off x="829908" y="1071069"/>
              <a:ext cx="808038" cy="1171575"/>
            </a:xfrm>
            <a:prstGeom prst="curvedRightArrow">
              <a:avLst>
                <a:gd name="adj1" fmla="val 26555"/>
                <a:gd name="adj2" fmla="val 55553"/>
                <a:gd name="adj3" fmla="val 33333"/>
              </a:avLst>
            </a:prstGeom>
            <a:solidFill>
              <a:srgbClr val="FF0000">
                <a:alpha val="75000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pic>
          <p:nvPicPr>
            <p:cNvPr id="69" name="Picture 59" descr="Collection_GlobalGroup01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3708" y="272556"/>
              <a:ext cx="1446213" cy="1136650"/>
            </a:xfrm>
            <a:prstGeom prst="rect">
              <a:avLst/>
            </a:prstGeom>
            <a:solidFill>
              <a:schemeClr val="accent1"/>
            </a:solidFill>
          </p:spPr>
        </p:pic>
        <p:sp>
          <p:nvSpPr>
            <p:cNvPr id="70" name="AutoShape 61"/>
            <p:cNvSpPr>
              <a:spLocks noChangeArrowheads="1"/>
            </p:cNvSpPr>
            <p:nvPr/>
          </p:nvSpPr>
          <p:spPr bwMode="auto">
            <a:xfrm>
              <a:off x="696558" y="1209181"/>
              <a:ext cx="1406525" cy="268288"/>
            </a:xfrm>
            <a:prstGeom prst="roundRect">
              <a:avLst>
                <a:gd name="adj" fmla="val 10921"/>
              </a:avLst>
            </a:prstGeom>
            <a:solidFill>
              <a:schemeClr val="bg1"/>
            </a:solidFill>
            <a:ln w="9525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wrap="none" anchor="ctr"/>
            <a:lstStyle/>
            <a:p>
              <a:r>
                <a:rPr lang="en-US" altLang="en-US" sz="1600"/>
                <a:t>Local group</a:t>
              </a:r>
            </a:p>
          </p:txBody>
        </p:sp>
        <p:sp>
          <p:nvSpPr>
            <p:cNvPr id="71" name="Line 65"/>
            <p:cNvSpPr>
              <a:spLocks noChangeShapeType="1"/>
            </p:cNvSpPr>
            <p:nvPr/>
          </p:nvSpPr>
          <p:spPr bwMode="auto">
            <a:xfrm flipV="1">
              <a:off x="2207858" y="937719"/>
              <a:ext cx="446088" cy="12700"/>
            </a:xfrm>
            <a:prstGeom prst="line">
              <a:avLst/>
            </a:prstGeom>
            <a:noFill/>
            <a:ln w="76200" cap="rnd">
              <a:solidFill>
                <a:srgbClr val="CC0000"/>
              </a:solidFill>
              <a:prstDash val="sysDot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C0C0C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pic>
        <p:nvPicPr>
          <p:cNvPr id="72" name="Picture 7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94601" y="152683"/>
            <a:ext cx="6807704" cy="2902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6088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4345" y="4418806"/>
            <a:ext cx="3617960" cy="1143000"/>
          </a:xfrm>
        </p:spPr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Group Policies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73" name="Picture 7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691" y="1541109"/>
            <a:ext cx="4596389" cy="2507121"/>
          </a:xfrm>
          <a:prstGeom prst="rect">
            <a:avLst/>
          </a:prstGeom>
        </p:spPr>
      </p:pic>
      <p:pic>
        <p:nvPicPr>
          <p:cNvPr id="74" name="Picture 7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7759" y="344212"/>
            <a:ext cx="6957960" cy="2393794"/>
          </a:xfrm>
          <a:prstGeom prst="rect">
            <a:avLst/>
          </a:prstGeom>
        </p:spPr>
      </p:pic>
      <p:pic>
        <p:nvPicPr>
          <p:cNvPr id="75" name="Picture 7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7759" y="2993153"/>
            <a:ext cx="6837683" cy="1425653"/>
          </a:xfrm>
          <a:prstGeom prst="rect">
            <a:avLst/>
          </a:prstGeom>
        </p:spPr>
      </p:pic>
      <p:pic>
        <p:nvPicPr>
          <p:cNvPr id="76" name="Picture 7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898" y="264536"/>
            <a:ext cx="3124200" cy="971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23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4345" y="4418806"/>
            <a:ext cx="3617960" cy="1143000"/>
          </a:xfrm>
        </p:spPr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Group Policies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9489" y="273083"/>
            <a:ext cx="3561793" cy="528872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2531" y="273083"/>
            <a:ext cx="5261379" cy="4475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4536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Task to Complete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3041" y="1323836"/>
            <a:ext cx="11262070" cy="3432168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2400" dirty="0" smtClean="0"/>
              <a:t>Complete Coursework 1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 smtClean="0"/>
              <a:t>Document (as per academic standards) your observations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400" dirty="0"/>
          </a:p>
          <a:p>
            <a:pPr marL="0" indent="0">
              <a:buNone/>
            </a:pPr>
            <a:r>
              <a:rPr lang="en-GB" sz="2400" dirty="0" smtClean="0"/>
              <a:t>Links: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Virtual Box: </a:t>
            </a:r>
            <a:r>
              <a:rPr lang="en-GB" sz="1600" dirty="0">
                <a:hlinkClick r:id="rId2"/>
              </a:rPr>
              <a:t>https://www.virtualbox.org/wiki/Downloads</a:t>
            </a:r>
            <a:endParaRPr lang="en-GB" sz="24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 smtClean="0"/>
              <a:t>Windows </a:t>
            </a:r>
            <a:r>
              <a:rPr lang="en-GB" sz="2400" dirty="0"/>
              <a:t>Server 2019 (64-bit) : </a:t>
            </a:r>
            <a:r>
              <a:rPr lang="en-GB" sz="1600" dirty="0" smtClean="0">
                <a:hlinkClick r:id="rId3"/>
              </a:rPr>
              <a:t>https</a:t>
            </a:r>
            <a:r>
              <a:rPr lang="en-GB" sz="1600" dirty="0">
                <a:hlinkClick r:id="rId3"/>
              </a:rPr>
              <a:t>://www.microsoft.com/en-us/evalcenter</a:t>
            </a:r>
            <a:r>
              <a:rPr lang="en-GB" sz="1600" dirty="0" smtClean="0">
                <a:hlinkClick r:id="rId3"/>
              </a:rPr>
              <a:t>/</a:t>
            </a:r>
            <a:endParaRPr lang="en-GB" sz="1600" dirty="0" smtClean="0"/>
          </a:p>
          <a:p>
            <a:pPr marL="0" indent="0">
              <a:buNone/>
            </a:pPr>
            <a:r>
              <a:rPr lang="en-GB" sz="1800" b="1" i="1" dirty="0" smtClean="0"/>
              <a:t>Use Uni. Login for below links</a:t>
            </a:r>
            <a:endParaRPr lang="en-GB" sz="2400" b="1" i="1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 smtClean="0"/>
              <a:t>Microsoft Azure : </a:t>
            </a:r>
            <a:r>
              <a:rPr lang="en-GB" sz="1600" dirty="0" smtClean="0">
                <a:hlinkClick r:id="rId4" tooltip="https://portal.azure.com/#blade/microsoft_azure_education/educationmenublade/software"/>
              </a:rPr>
              <a:t>https</a:t>
            </a:r>
            <a:r>
              <a:rPr lang="en-GB" sz="1600" dirty="0">
                <a:hlinkClick r:id="rId4" tooltip="https://portal.azure.com/#blade/microsoft_azure_education/educationmenublade/software"/>
              </a:rPr>
              <a:t>://portal.azure.com/#blade/Microsoft_Azure_Education/EducationMenuBlade/software</a:t>
            </a:r>
            <a:endParaRPr lang="en-GB" sz="16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 smtClean="0"/>
              <a:t>Access </a:t>
            </a:r>
            <a:r>
              <a:rPr lang="en-GB" sz="2400" dirty="0" err="1" smtClean="0"/>
              <a:t>Labstat</a:t>
            </a:r>
            <a:r>
              <a:rPr lang="en-GB" sz="2400" dirty="0" smtClean="0"/>
              <a:t>: </a:t>
            </a:r>
            <a:r>
              <a:rPr lang="en-GB" sz="1600" dirty="0" smtClean="0"/>
              <a:t>Document available in Moodle</a:t>
            </a:r>
            <a:endParaRPr lang="en-GB" sz="2400" dirty="0"/>
          </a:p>
          <a:p>
            <a:pPr>
              <a:buFont typeface="Wingdings" panose="05000000000000000000" pitchFamily="2" charset="2"/>
              <a:buChar char="Ø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23915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1C8677D-6AC9-5B4C-BD0E-9950912632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960" b="28203"/>
          <a:stretch/>
        </p:blipFill>
        <p:spPr>
          <a:xfrm>
            <a:off x="1669484" y="596900"/>
            <a:ext cx="9087982" cy="19431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19100" y="3191906"/>
            <a:ext cx="11588750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Books Referred: </a:t>
            </a:r>
            <a:r>
              <a:rPr lang="en-GB" sz="1400" i="1" dirty="0" err="1"/>
              <a:t>Dauti</a:t>
            </a:r>
            <a:r>
              <a:rPr lang="en-GB" sz="1400" i="1" dirty="0"/>
              <a:t>, </a:t>
            </a:r>
            <a:r>
              <a:rPr lang="en-GB" sz="1400" i="1" dirty="0" err="1"/>
              <a:t>Bekim</a:t>
            </a:r>
            <a:r>
              <a:rPr lang="en-GB" sz="1400" i="1" dirty="0"/>
              <a:t>. Windows Server 2019 Administration Fundamentals: </a:t>
            </a:r>
            <a:r>
              <a:rPr lang="en-GB" sz="1400" i="1" dirty="0" smtClean="0"/>
              <a:t>A </a:t>
            </a:r>
            <a:r>
              <a:rPr lang="en-GB" sz="1400" i="1" dirty="0"/>
              <a:t>beginner's guide to managing and administering Windows Server environments, </a:t>
            </a:r>
            <a:r>
              <a:rPr lang="en-GB" sz="1400" i="1" dirty="0" smtClean="0"/>
              <a:t>2nd </a:t>
            </a:r>
            <a:r>
              <a:rPr lang="en-GB" sz="1400" i="1" dirty="0"/>
              <a:t>Edition . </a:t>
            </a:r>
            <a:r>
              <a:rPr lang="en-GB" sz="1400" i="1" dirty="0" err="1"/>
              <a:t>Packt</a:t>
            </a:r>
            <a:r>
              <a:rPr lang="en-GB" sz="1400" i="1" dirty="0"/>
              <a:t> Publishing</a:t>
            </a:r>
            <a:r>
              <a:rPr lang="en-GB" sz="1400" i="1" dirty="0" smtClean="0"/>
              <a:t>. </a:t>
            </a:r>
          </a:p>
          <a:p>
            <a:endParaRPr lang="en-GB" sz="1400" i="1" dirty="0"/>
          </a:p>
          <a:p>
            <a:r>
              <a:rPr lang="en-GB" sz="1400" b="1" dirty="0" smtClean="0"/>
              <a:t>Links referred </a:t>
            </a:r>
            <a:r>
              <a:rPr lang="en-GB" sz="1400" dirty="0" smtClean="0"/>
              <a:t>in this presentation: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/>
              <a:t>Microsoft Virtual Academy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172233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A40FAC8-B8BA-482A-9A60-D5DDC882F965}">
  <ds:schemaRefs>
    <ds:schemaRef ds:uri="http://purl.org/dc/terms/"/>
    <ds:schemaRef ds:uri="9902240c-f584-4322-946e-7b0be23bca91"/>
    <ds:schemaRef ds:uri="http://purl.org/dc/dcmitype/"/>
    <ds:schemaRef ds:uri="http://schemas.microsoft.com/office/infopath/2007/PartnerControls"/>
    <ds:schemaRef ds:uri="d2ec016d-25cf-4c07-aa6b-c53e267faa6f"/>
    <ds:schemaRef ds:uri="http://schemas.microsoft.com/office/2006/documentManagement/types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8D784A0D-8321-4F8B-95FC-C0E8611C2B9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0506BB8-97B4-4019-A3DC-26A9000DDA9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3210</TotalTime>
  <Words>734</Words>
  <Application>Microsoft Office PowerPoint</Application>
  <PresentationFormat>Widescreen</PresentationFormat>
  <Paragraphs>160</Paragraphs>
  <Slides>17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17</vt:i4>
      </vt:variant>
    </vt:vector>
  </HeadingPairs>
  <TitlesOfParts>
    <vt:vector size="27" baseType="lpstr">
      <vt:lpstr>Arial</vt:lpstr>
      <vt:lpstr>Arial Narrow</vt:lpstr>
      <vt:lpstr>Calibri</vt:lpstr>
      <vt:lpstr>Calibri Light</vt:lpstr>
      <vt:lpstr>Myriad Pro</vt:lpstr>
      <vt:lpstr>Verdana</vt:lpstr>
      <vt:lpstr>Wingdings</vt:lpstr>
      <vt:lpstr>Wingdings 2</vt:lpstr>
      <vt:lpstr>Office Theme</vt:lpstr>
      <vt:lpstr>20140311PresentationUWTSDTemplate</vt:lpstr>
      <vt:lpstr>Group Policies Network Operating Systems and Services (ACCA5023)</vt:lpstr>
      <vt:lpstr>So far…</vt:lpstr>
      <vt:lpstr>So far…</vt:lpstr>
      <vt:lpstr>So far…</vt:lpstr>
      <vt:lpstr>Did you complete the task?</vt:lpstr>
      <vt:lpstr>Checklist</vt:lpstr>
      <vt:lpstr>What’s your response? Type in Chat…</vt:lpstr>
      <vt:lpstr>Today’s objective….</vt:lpstr>
      <vt:lpstr>Today’s objective….</vt:lpstr>
      <vt:lpstr>Group Policies</vt:lpstr>
      <vt:lpstr>Group Policies</vt:lpstr>
      <vt:lpstr>Group Policies</vt:lpstr>
      <vt:lpstr>Group Policies</vt:lpstr>
      <vt:lpstr>Group Policies</vt:lpstr>
      <vt:lpstr>Group Policies</vt:lpstr>
      <vt:lpstr>Task to Complete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OSPF concepts and configurations Enterprise Networking, Security, and Automation  (ACCA6023)</dc:title>
  <dc:creator>Nitheesh Kaliyamurthy</dc:creator>
  <cp:lastModifiedBy>Nitheesh Kaliyamurthy</cp:lastModifiedBy>
  <cp:revision>163</cp:revision>
  <dcterms:created xsi:type="dcterms:W3CDTF">2021-01-24T11:35:55Z</dcterms:created>
  <dcterms:modified xsi:type="dcterms:W3CDTF">2021-03-04T05:12:14Z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