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varScale="1">
        <p:scale>
          <a:sx n="67" d="100"/>
          <a:sy n="67" d="100"/>
        </p:scale>
        <p:origin x="648" y="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68485-812C-411E-BBDE-E15B9E8008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180664-8BC2-4547-9B21-2D51CB5F0A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C09DF4-4570-487A-8315-3DF5760E4C0E}"/>
              </a:ext>
            </a:extLst>
          </p:cNvPr>
          <p:cNvSpPr>
            <a:spLocks noGrp="1"/>
          </p:cNvSpPr>
          <p:nvPr>
            <p:ph type="dt" sz="half" idx="10"/>
          </p:nvPr>
        </p:nvSpPr>
        <p:spPr/>
        <p:txBody>
          <a:bodyPr/>
          <a:lstStyle/>
          <a:p>
            <a:fld id="{2F156F79-F946-4519-82C3-F5439064BF82}" type="datetimeFigureOut">
              <a:rPr lang="en-GB" smtClean="0"/>
              <a:t>25/02/2021</a:t>
            </a:fld>
            <a:endParaRPr lang="en-GB"/>
          </a:p>
        </p:txBody>
      </p:sp>
      <p:sp>
        <p:nvSpPr>
          <p:cNvPr id="5" name="Footer Placeholder 4">
            <a:extLst>
              <a:ext uri="{FF2B5EF4-FFF2-40B4-BE49-F238E27FC236}">
                <a16:creationId xmlns:a16="http://schemas.microsoft.com/office/drawing/2014/main" id="{A531F9FA-9476-4A99-B4E2-2015C35244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D795CC-2BC9-4789-86A2-1FADA260D568}"/>
              </a:ext>
            </a:extLst>
          </p:cNvPr>
          <p:cNvSpPr>
            <a:spLocks noGrp="1"/>
          </p:cNvSpPr>
          <p:nvPr>
            <p:ph type="sldNum" sz="quarter" idx="12"/>
          </p:nvPr>
        </p:nvSpPr>
        <p:spPr/>
        <p:txBody>
          <a:bodyPr/>
          <a:lstStyle/>
          <a:p>
            <a:fld id="{C7B7E370-77B0-41B4-AC97-2613855AD4ED}" type="slidenum">
              <a:rPr lang="en-GB" smtClean="0"/>
              <a:t>‹#›</a:t>
            </a:fld>
            <a:endParaRPr lang="en-GB"/>
          </a:p>
        </p:txBody>
      </p:sp>
    </p:spTree>
    <p:extLst>
      <p:ext uri="{BB962C8B-B14F-4D97-AF65-F5344CB8AC3E}">
        <p14:creationId xmlns:p14="http://schemas.microsoft.com/office/powerpoint/2010/main" val="40379937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BAB77-57FE-4647-8E2A-D01CE5FB20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077EE2-1730-444C-9CEB-3B1A1F96079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D9A273-7806-4857-88F7-48D788B36B81}"/>
              </a:ext>
            </a:extLst>
          </p:cNvPr>
          <p:cNvSpPr>
            <a:spLocks noGrp="1"/>
          </p:cNvSpPr>
          <p:nvPr>
            <p:ph type="dt" sz="half" idx="10"/>
          </p:nvPr>
        </p:nvSpPr>
        <p:spPr/>
        <p:txBody>
          <a:bodyPr/>
          <a:lstStyle/>
          <a:p>
            <a:fld id="{2F156F79-F946-4519-82C3-F5439064BF82}" type="datetimeFigureOut">
              <a:rPr lang="en-GB" smtClean="0"/>
              <a:t>25/02/2021</a:t>
            </a:fld>
            <a:endParaRPr lang="en-GB"/>
          </a:p>
        </p:txBody>
      </p:sp>
      <p:sp>
        <p:nvSpPr>
          <p:cNvPr id="5" name="Footer Placeholder 4">
            <a:extLst>
              <a:ext uri="{FF2B5EF4-FFF2-40B4-BE49-F238E27FC236}">
                <a16:creationId xmlns:a16="http://schemas.microsoft.com/office/drawing/2014/main" id="{F6CE8D6C-690F-4F99-A362-1BE8A00878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57254F-38C5-45D3-8F8C-6AECA52912C3}"/>
              </a:ext>
            </a:extLst>
          </p:cNvPr>
          <p:cNvSpPr>
            <a:spLocks noGrp="1"/>
          </p:cNvSpPr>
          <p:nvPr>
            <p:ph type="sldNum" sz="quarter" idx="12"/>
          </p:nvPr>
        </p:nvSpPr>
        <p:spPr/>
        <p:txBody>
          <a:bodyPr/>
          <a:lstStyle/>
          <a:p>
            <a:fld id="{C7B7E370-77B0-41B4-AC97-2613855AD4ED}" type="slidenum">
              <a:rPr lang="en-GB" smtClean="0"/>
              <a:t>‹#›</a:t>
            </a:fld>
            <a:endParaRPr lang="en-GB"/>
          </a:p>
        </p:txBody>
      </p:sp>
    </p:spTree>
    <p:extLst>
      <p:ext uri="{BB962C8B-B14F-4D97-AF65-F5344CB8AC3E}">
        <p14:creationId xmlns:p14="http://schemas.microsoft.com/office/powerpoint/2010/main" val="2180421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CDBC8-B830-4D81-9CB5-E742F6114B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1A2F7C-B406-40B5-818D-4F350EA022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3A1D098-1439-449C-85F2-BAA11BDC3CC1}"/>
              </a:ext>
            </a:extLst>
          </p:cNvPr>
          <p:cNvSpPr>
            <a:spLocks noGrp="1"/>
          </p:cNvSpPr>
          <p:nvPr>
            <p:ph type="dt" sz="half" idx="10"/>
          </p:nvPr>
        </p:nvSpPr>
        <p:spPr/>
        <p:txBody>
          <a:bodyPr/>
          <a:lstStyle/>
          <a:p>
            <a:fld id="{2F156F79-F946-4519-82C3-F5439064BF82}" type="datetimeFigureOut">
              <a:rPr lang="en-GB" smtClean="0"/>
              <a:t>25/02/2021</a:t>
            </a:fld>
            <a:endParaRPr lang="en-GB"/>
          </a:p>
        </p:txBody>
      </p:sp>
      <p:sp>
        <p:nvSpPr>
          <p:cNvPr id="5" name="Footer Placeholder 4">
            <a:extLst>
              <a:ext uri="{FF2B5EF4-FFF2-40B4-BE49-F238E27FC236}">
                <a16:creationId xmlns:a16="http://schemas.microsoft.com/office/drawing/2014/main" id="{00BCEE2D-2E5D-4A14-8459-457EDB9CDE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88D148-F8A8-4BAA-A447-5B1163AE5ED9}"/>
              </a:ext>
            </a:extLst>
          </p:cNvPr>
          <p:cNvSpPr>
            <a:spLocks noGrp="1"/>
          </p:cNvSpPr>
          <p:nvPr>
            <p:ph type="sldNum" sz="quarter" idx="12"/>
          </p:nvPr>
        </p:nvSpPr>
        <p:spPr/>
        <p:txBody>
          <a:bodyPr/>
          <a:lstStyle/>
          <a:p>
            <a:fld id="{C7B7E370-77B0-41B4-AC97-2613855AD4ED}" type="slidenum">
              <a:rPr lang="en-GB" smtClean="0"/>
              <a:t>‹#›</a:t>
            </a:fld>
            <a:endParaRPr lang="en-GB"/>
          </a:p>
        </p:txBody>
      </p:sp>
    </p:spTree>
    <p:extLst>
      <p:ext uri="{BB962C8B-B14F-4D97-AF65-F5344CB8AC3E}">
        <p14:creationId xmlns:p14="http://schemas.microsoft.com/office/powerpoint/2010/main" val="3088500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6F491-F83F-432A-85C9-5A50C77E2A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1E568B-F23A-4EFB-9A8C-A10965CC85F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B6FCA7B-F8D1-47D1-AEB6-C8BDC13469D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BEFB3B3-F67C-49A9-A908-3F26C371AAB7}"/>
              </a:ext>
            </a:extLst>
          </p:cNvPr>
          <p:cNvSpPr>
            <a:spLocks noGrp="1"/>
          </p:cNvSpPr>
          <p:nvPr>
            <p:ph type="dt" sz="half" idx="10"/>
          </p:nvPr>
        </p:nvSpPr>
        <p:spPr/>
        <p:txBody>
          <a:bodyPr/>
          <a:lstStyle/>
          <a:p>
            <a:fld id="{2F156F79-F946-4519-82C3-F5439064BF82}" type="datetimeFigureOut">
              <a:rPr lang="en-GB" smtClean="0"/>
              <a:t>25/02/2021</a:t>
            </a:fld>
            <a:endParaRPr lang="en-GB"/>
          </a:p>
        </p:txBody>
      </p:sp>
      <p:sp>
        <p:nvSpPr>
          <p:cNvPr id="6" name="Footer Placeholder 5">
            <a:extLst>
              <a:ext uri="{FF2B5EF4-FFF2-40B4-BE49-F238E27FC236}">
                <a16:creationId xmlns:a16="http://schemas.microsoft.com/office/drawing/2014/main" id="{8073C73D-7DB1-4864-B991-ECA6D33ADD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99BF31-53A9-4F46-9740-7ED134F395C7}"/>
              </a:ext>
            </a:extLst>
          </p:cNvPr>
          <p:cNvSpPr>
            <a:spLocks noGrp="1"/>
          </p:cNvSpPr>
          <p:nvPr>
            <p:ph type="sldNum" sz="quarter" idx="12"/>
          </p:nvPr>
        </p:nvSpPr>
        <p:spPr/>
        <p:txBody>
          <a:bodyPr/>
          <a:lstStyle/>
          <a:p>
            <a:fld id="{C7B7E370-77B0-41B4-AC97-2613855AD4ED}" type="slidenum">
              <a:rPr lang="en-GB" smtClean="0"/>
              <a:t>‹#›</a:t>
            </a:fld>
            <a:endParaRPr lang="en-GB"/>
          </a:p>
        </p:txBody>
      </p:sp>
    </p:spTree>
    <p:extLst>
      <p:ext uri="{BB962C8B-B14F-4D97-AF65-F5344CB8AC3E}">
        <p14:creationId xmlns:p14="http://schemas.microsoft.com/office/powerpoint/2010/main" val="2818211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31D92-9E10-4BF4-B53F-6053B7D94A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D0DDF7-B8AB-4606-98F9-77BB0987371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766DB9-5B23-4F49-9F9D-784782092D0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3A27DF1-5A2D-4623-80FC-993014E90B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2AFE777-9052-4F83-8265-39F7C7FCE7A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363193D-9CFC-44FE-9878-91BA1A5F3605}"/>
              </a:ext>
            </a:extLst>
          </p:cNvPr>
          <p:cNvSpPr>
            <a:spLocks noGrp="1"/>
          </p:cNvSpPr>
          <p:nvPr>
            <p:ph type="dt" sz="half" idx="10"/>
          </p:nvPr>
        </p:nvSpPr>
        <p:spPr/>
        <p:txBody>
          <a:bodyPr/>
          <a:lstStyle/>
          <a:p>
            <a:fld id="{2F156F79-F946-4519-82C3-F5439064BF82}" type="datetimeFigureOut">
              <a:rPr lang="en-GB" smtClean="0"/>
              <a:t>25/02/2021</a:t>
            </a:fld>
            <a:endParaRPr lang="en-GB"/>
          </a:p>
        </p:txBody>
      </p:sp>
      <p:sp>
        <p:nvSpPr>
          <p:cNvPr id="8" name="Footer Placeholder 7">
            <a:extLst>
              <a:ext uri="{FF2B5EF4-FFF2-40B4-BE49-F238E27FC236}">
                <a16:creationId xmlns:a16="http://schemas.microsoft.com/office/drawing/2014/main" id="{5A48F653-6408-41B2-A039-1B60784A3A3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CE6960-B6D7-4B8D-8E53-F76B664FF5BA}"/>
              </a:ext>
            </a:extLst>
          </p:cNvPr>
          <p:cNvSpPr>
            <a:spLocks noGrp="1"/>
          </p:cNvSpPr>
          <p:nvPr>
            <p:ph type="sldNum" sz="quarter" idx="12"/>
          </p:nvPr>
        </p:nvSpPr>
        <p:spPr/>
        <p:txBody>
          <a:bodyPr/>
          <a:lstStyle/>
          <a:p>
            <a:fld id="{C7B7E370-77B0-41B4-AC97-2613855AD4ED}" type="slidenum">
              <a:rPr lang="en-GB" smtClean="0"/>
              <a:t>‹#›</a:t>
            </a:fld>
            <a:endParaRPr lang="en-GB"/>
          </a:p>
        </p:txBody>
      </p:sp>
    </p:spTree>
    <p:extLst>
      <p:ext uri="{BB962C8B-B14F-4D97-AF65-F5344CB8AC3E}">
        <p14:creationId xmlns:p14="http://schemas.microsoft.com/office/powerpoint/2010/main" val="1178239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EDB07-04B5-4499-A5FC-65C09569E9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F4D3CF-C74E-4947-97D2-5F80C410E1F1}"/>
              </a:ext>
            </a:extLst>
          </p:cNvPr>
          <p:cNvSpPr>
            <a:spLocks noGrp="1"/>
          </p:cNvSpPr>
          <p:nvPr>
            <p:ph type="dt" sz="half" idx="10"/>
          </p:nvPr>
        </p:nvSpPr>
        <p:spPr/>
        <p:txBody>
          <a:bodyPr/>
          <a:lstStyle/>
          <a:p>
            <a:fld id="{2F156F79-F946-4519-82C3-F5439064BF82}" type="datetimeFigureOut">
              <a:rPr lang="en-GB" smtClean="0"/>
              <a:t>25/02/2021</a:t>
            </a:fld>
            <a:endParaRPr lang="en-GB"/>
          </a:p>
        </p:txBody>
      </p:sp>
      <p:sp>
        <p:nvSpPr>
          <p:cNvPr id="4" name="Footer Placeholder 3">
            <a:extLst>
              <a:ext uri="{FF2B5EF4-FFF2-40B4-BE49-F238E27FC236}">
                <a16:creationId xmlns:a16="http://schemas.microsoft.com/office/drawing/2014/main" id="{D6F8FDCF-AE75-4E8F-BABE-83BBE516EFB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453D8D3-0866-444A-9CE4-82E699BB0CBF}"/>
              </a:ext>
            </a:extLst>
          </p:cNvPr>
          <p:cNvSpPr>
            <a:spLocks noGrp="1"/>
          </p:cNvSpPr>
          <p:nvPr>
            <p:ph type="sldNum" sz="quarter" idx="12"/>
          </p:nvPr>
        </p:nvSpPr>
        <p:spPr/>
        <p:txBody>
          <a:bodyPr/>
          <a:lstStyle/>
          <a:p>
            <a:fld id="{C7B7E370-77B0-41B4-AC97-2613855AD4ED}" type="slidenum">
              <a:rPr lang="en-GB" smtClean="0"/>
              <a:t>‹#›</a:t>
            </a:fld>
            <a:endParaRPr lang="en-GB"/>
          </a:p>
        </p:txBody>
      </p:sp>
    </p:spTree>
    <p:extLst>
      <p:ext uri="{BB962C8B-B14F-4D97-AF65-F5344CB8AC3E}">
        <p14:creationId xmlns:p14="http://schemas.microsoft.com/office/powerpoint/2010/main" val="2171693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94AF5-F4A3-411A-8AD3-DDC2AF2CEF73}"/>
              </a:ext>
            </a:extLst>
          </p:cNvPr>
          <p:cNvSpPr>
            <a:spLocks noGrp="1"/>
          </p:cNvSpPr>
          <p:nvPr>
            <p:ph type="dt" sz="half" idx="10"/>
          </p:nvPr>
        </p:nvSpPr>
        <p:spPr/>
        <p:txBody>
          <a:bodyPr/>
          <a:lstStyle/>
          <a:p>
            <a:fld id="{2F156F79-F946-4519-82C3-F5439064BF82}" type="datetimeFigureOut">
              <a:rPr lang="en-GB" smtClean="0"/>
              <a:t>25/02/2021</a:t>
            </a:fld>
            <a:endParaRPr lang="en-GB"/>
          </a:p>
        </p:txBody>
      </p:sp>
      <p:sp>
        <p:nvSpPr>
          <p:cNvPr id="3" name="Footer Placeholder 2">
            <a:extLst>
              <a:ext uri="{FF2B5EF4-FFF2-40B4-BE49-F238E27FC236}">
                <a16:creationId xmlns:a16="http://schemas.microsoft.com/office/drawing/2014/main" id="{67145593-29C1-4899-B640-F0896B01C9D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A6120D-F844-4F67-AB3B-00FFCC627BD0}"/>
              </a:ext>
            </a:extLst>
          </p:cNvPr>
          <p:cNvSpPr>
            <a:spLocks noGrp="1"/>
          </p:cNvSpPr>
          <p:nvPr>
            <p:ph type="sldNum" sz="quarter" idx="12"/>
          </p:nvPr>
        </p:nvSpPr>
        <p:spPr/>
        <p:txBody>
          <a:bodyPr/>
          <a:lstStyle/>
          <a:p>
            <a:fld id="{C7B7E370-77B0-41B4-AC97-2613855AD4ED}" type="slidenum">
              <a:rPr lang="en-GB" smtClean="0"/>
              <a:t>‹#›</a:t>
            </a:fld>
            <a:endParaRPr lang="en-GB"/>
          </a:p>
        </p:txBody>
      </p:sp>
    </p:spTree>
    <p:extLst>
      <p:ext uri="{BB962C8B-B14F-4D97-AF65-F5344CB8AC3E}">
        <p14:creationId xmlns:p14="http://schemas.microsoft.com/office/powerpoint/2010/main" val="3115686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438E6-CED4-4A36-B029-07A76465D1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16581C-58B8-4600-8243-A9C2DDCDA0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DD46D7-5E17-4756-A933-8FB7F7C075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F10999-854B-44F9-9D59-85C9EDE4F229}"/>
              </a:ext>
            </a:extLst>
          </p:cNvPr>
          <p:cNvSpPr>
            <a:spLocks noGrp="1"/>
          </p:cNvSpPr>
          <p:nvPr>
            <p:ph type="dt" sz="half" idx="10"/>
          </p:nvPr>
        </p:nvSpPr>
        <p:spPr/>
        <p:txBody>
          <a:bodyPr/>
          <a:lstStyle/>
          <a:p>
            <a:fld id="{2F156F79-F946-4519-82C3-F5439064BF82}" type="datetimeFigureOut">
              <a:rPr lang="en-GB" smtClean="0"/>
              <a:t>25/02/2021</a:t>
            </a:fld>
            <a:endParaRPr lang="en-GB"/>
          </a:p>
        </p:txBody>
      </p:sp>
      <p:sp>
        <p:nvSpPr>
          <p:cNvPr id="6" name="Footer Placeholder 5">
            <a:extLst>
              <a:ext uri="{FF2B5EF4-FFF2-40B4-BE49-F238E27FC236}">
                <a16:creationId xmlns:a16="http://schemas.microsoft.com/office/drawing/2014/main" id="{DB0A1BDE-A0AF-4E87-8C75-A9987C8C70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E7CBAD-357B-434E-BCEC-D924530A6CED}"/>
              </a:ext>
            </a:extLst>
          </p:cNvPr>
          <p:cNvSpPr>
            <a:spLocks noGrp="1"/>
          </p:cNvSpPr>
          <p:nvPr>
            <p:ph type="sldNum" sz="quarter" idx="12"/>
          </p:nvPr>
        </p:nvSpPr>
        <p:spPr/>
        <p:txBody>
          <a:bodyPr/>
          <a:lstStyle/>
          <a:p>
            <a:fld id="{C7B7E370-77B0-41B4-AC97-2613855AD4ED}" type="slidenum">
              <a:rPr lang="en-GB" smtClean="0"/>
              <a:t>‹#›</a:t>
            </a:fld>
            <a:endParaRPr lang="en-GB"/>
          </a:p>
        </p:txBody>
      </p:sp>
    </p:spTree>
    <p:extLst>
      <p:ext uri="{BB962C8B-B14F-4D97-AF65-F5344CB8AC3E}">
        <p14:creationId xmlns:p14="http://schemas.microsoft.com/office/powerpoint/2010/main" val="3322113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6E14C-FF63-4714-A47D-D41672487C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4AF6F80-C987-4946-9122-52D3B2F381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5224373-9A15-4171-8324-8A17010E10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EDA454-9E08-4D75-8EC5-33DBD99EE770}"/>
              </a:ext>
            </a:extLst>
          </p:cNvPr>
          <p:cNvSpPr>
            <a:spLocks noGrp="1"/>
          </p:cNvSpPr>
          <p:nvPr>
            <p:ph type="dt" sz="half" idx="10"/>
          </p:nvPr>
        </p:nvSpPr>
        <p:spPr/>
        <p:txBody>
          <a:bodyPr/>
          <a:lstStyle/>
          <a:p>
            <a:fld id="{2F156F79-F946-4519-82C3-F5439064BF82}" type="datetimeFigureOut">
              <a:rPr lang="en-GB" smtClean="0"/>
              <a:t>25/02/2021</a:t>
            </a:fld>
            <a:endParaRPr lang="en-GB"/>
          </a:p>
        </p:txBody>
      </p:sp>
      <p:sp>
        <p:nvSpPr>
          <p:cNvPr id="6" name="Footer Placeholder 5">
            <a:extLst>
              <a:ext uri="{FF2B5EF4-FFF2-40B4-BE49-F238E27FC236}">
                <a16:creationId xmlns:a16="http://schemas.microsoft.com/office/drawing/2014/main" id="{188EB5DC-563B-4F11-A109-B0C0311EA7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29DBCC-1BB1-406B-BC3A-9EC208F4E9FC}"/>
              </a:ext>
            </a:extLst>
          </p:cNvPr>
          <p:cNvSpPr>
            <a:spLocks noGrp="1"/>
          </p:cNvSpPr>
          <p:nvPr>
            <p:ph type="sldNum" sz="quarter" idx="12"/>
          </p:nvPr>
        </p:nvSpPr>
        <p:spPr/>
        <p:txBody>
          <a:bodyPr/>
          <a:lstStyle/>
          <a:p>
            <a:fld id="{C7B7E370-77B0-41B4-AC97-2613855AD4ED}" type="slidenum">
              <a:rPr lang="en-GB" smtClean="0"/>
              <a:t>‹#›</a:t>
            </a:fld>
            <a:endParaRPr lang="en-GB"/>
          </a:p>
        </p:txBody>
      </p:sp>
    </p:spTree>
    <p:extLst>
      <p:ext uri="{BB962C8B-B14F-4D97-AF65-F5344CB8AC3E}">
        <p14:creationId xmlns:p14="http://schemas.microsoft.com/office/powerpoint/2010/main" val="3651422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12C2B-6D05-4AAE-A6C7-37603CC186C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8AE912-1831-4478-AFCE-E9D20D54D4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89430C-7206-4B2E-BD5F-D4F02239C864}"/>
              </a:ext>
            </a:extLst>
          </p:cNvPr>
          <p:cNvSpPr>
            <a:spLocks noGrp="1"/>
          </p:cNvSpPr>
          <p:nvPr>
            <p:ph type="dt" sz="half" idx="10"/>
          </p:nvPr>
        </p:nvSpPr>
        <p:spPr/>
        <p:txBody>
          <a:bodyPr/>
          <a:lstStyle/>
          <a:p>
            <a:fld id="{2F156F79-F946-4519-82C3-F5439064BF82}" type="datetimeFigureOut">
              <a:rPr lang="en-GB" smtClean="0"/>
              <a:t>25/02/2021</a:t>
            </a:fld>
            <a:endParaRPr lang="en-GB"/>
          </a:p>
        </p:txBody>
      </p:sp>
      <p:sp>
        <p:nvSpPr>
          <p:cNvPr id="5" name="Footer Placeholder 4">
            <a:extLst>
              <a:ext uri="{FF2B5EF4-FFF2-40B4-BE49-F238E27FC236}">
                <a16:creationId xmlns:a16="http://schemas.microsoft.com/office/drawing/2014/main" id="{C1BB9116-7396-4CB4-974B-330D2BABE1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41F19A-F1BE-40FB-B9BF-C019B3C96C40}"/>
              </a:ext>
            </a:extLst>
          </p:cNvPr>
          <p:cNvSpPr>
            <a:spLocks noGrp="1"/>
          </p:cNvSpPr>
          <p:nvPr>
            <p:ph type="sldNum" sz="quarter" idx="12"/>
          </p:nvPr>
        </p:nvSpPr>
        <p:spPr/>
        <p:txBody>
          <a:bodyPr/>
          <a:lstStyle/>
          <a:p>
            <a:fld id="{C7B7E370-77B0-41B4-AC97-2613855AD4ED}" type="slidenum">
              <a:rPr lang="en-GB" smtClean="0"/>
              <a:t>‹#›</a:t>
            </a:fld>
            <a:endParaRPr lang="en-GB"/>
          </a:p>
        </p:txBody>
      </p:sp>
    </p:spTree>
    <p:extLst>
      <p:ext uri="{BB962C8B-B14F-4D97-AF65-F5344CB8AC3E}">
        <p14:creationId xmlns:p14="http://schemas.microsoft.com/office/powerpoint/2010/main" val="3192410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81B6EA-3848-4699-A1A2-6F0AA89107D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871444-DB6B-4787-8C09-3FDC99A9B8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8E103F-0FA5-4997-84B9-8736A9BE6648}"/>
              </a:ext>
            </a:extLst>
          </p:cNvPr>
          <p:cNvSpPr>
            <a:spLocks noGrp="1"/>
          </p:cNvSpPr>
          <p:nvPr>
            <p:ph type="dt" sz="half" idx="10"/>
          </p:nvPr>
        </p:nvSpPr>
        <p:spPr/>
        <p:txBody>
          <a:bodyPr/>
          <a:lstStyle/>
          <a:p>
            <a:fld id="{2F156F79-F946-4519-82C3-F5439064BF82}" type="datetimeFigureOut">
              <a:rPr lang="en-GB" smtClean="0"/>
              <a:t>25/02/2021</a:t>
            </a:fld>
            <a:endParaRPr lang="en-GB"/>
          </a:p>
        </p:txBody>
      </p:sp>
      <p:sp>
        <p:nvSpPr>
          <p:cNvPr id="5" name="Footer Placeholder 4">
            <a:extLst>
              <a:ext uri="{FF2B5EF4-FFF2-40B4-BE49-F238E27FC236}">
                <a16:creationId xmlns:a16="http://schemas.microsoft.com/office/drawing/2014/main" id="{96E15665-6F3F-4068-90CB-DEFC05988F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EBE7D1-6111-4757-9A32-38443B4BC2A0}"/>
              </a:ext>
            </a:extLst>
          </p:cNvPr>
          <p:cNvSpPr>
            <a:spLocks noGrp="1"/>
          </p:cNvSpPr>
          <p:nvPr>
            <p:ph type="sldNum" sz="quarter" idx="12"/>
          </p:nvPr>
        </p:nvSpPr>
        <p:spPr/>
        <p:txBody>
          <a:bodyPr/>
          <a:lstStyle/>
          <a:p>
            <a:fld id="{C7B7E370-77B0-41B4-AC97-2613855AD4ED}" type="slidenum">
              <a:rPr lang="en-GB" smtClean="0"/>
              <a:t>‹#›</a:t>
            </a:fld>
            <a:endParaRPr lang="en-GB"/>
          </a:p>
        </p:txBody>
      </p:sp>
    </p:spTree>
    <p:extLst>
      <p:ext uri="{BB962C8B-B14F-4D97-AF65-F5344CB8AC3E}">
        <p14:creationId xmlns:p14="http://schemas.microsoft.com/office/powerpoint/2010/main" val="32151547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3ECECA-00C7-485A-888B-E9894D8DD8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C3B47B-E39F-4AE6-BDF8-A26CCCD2E3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01DBFB-3B33-4060-872C-4F90B7A065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156F79-F946-4519-82C3-F5439064BF82}" type="datetimeFigureOut">
              <a:rPr lang="en-GB" smtClean="0"/>
              <a:t>25/02/2021</a:t>
            </a:fld>
            <a:endParaRPr lang="en-GB"/>
          </a:p>
        </p:txBody>
      </p:sp>
      <p:sp>
        <p:nvSpPr>
          <p:cNvPr id="5" name="Footer Placeholder 4">
            <a:extLst>
              <a:ext uri="{FF2B5EF4-FFF2-40B4-BE49-F238E27FC236}">
                <a16:creationId xmlns:a16="http://schemas.microsoft.com/office/drawing/2014/main" id="{DE7B154A-1381-4C6D-894C-EE16138A92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706267D-D47B-4100-8AE2-2CCA3ABE9D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B7E370-77B0-41B4-AC97-2613855AD4ED}" type="slidenum">
              <a:rPr lang="en-GB" smtClean="0"/>
              <a:t>‹#›</a:t>
            </a:fld>
            <a:endParaRPr lang="en-GB"/>
          </a:p>
        </p:txBody>
      </p:sp>
    </p:spTree>
    <p:extLst>
      <p:ext uri="{BB962C8B-B14F-4D97-AF65-F5344CB8AC3E}">
        <p14:creationId xmlns:p14="http://schemas.microsoft.com/office/powerpoint/2010/main" val="23509632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0EF5D-7F76-4379-8F4C-874242DABD1F}"/>
              </a:ext>
            </a:extLst>
          </p:cNvPr>
          <p:cNvSpPr>
            <a:spLocks noGrp="1"/>
          </p:cNvSpPr>
          <p:nvPr>
            <p:ph type="ctrTitle"/>
          </p:nvPr>
        </p:nvSpPr>
        <p:spPr>
          <a:xfrm>
            <a:off x="1524000" y="1122363"/>
            <a:ext cx="9144000" cy="1655762"/>
          </a:xfrm>
        </p:spPr>
        <p:txBody>
          <a:bodyPr>
            <a:normAutofit/>
          </a:bodyPr>
          <a:lstStyle/>
          <a:p>
            <a:r>
              <a:rPr lang="en-GB" sz="5400" dirty="0"/>
              <a:t>Heat Exchangers and</a:t>
            </a:r>
            <a:br>
              <a:rPr lang="en-GB" sz="5400" dirty="0"/>
            </a:br>
            <a:r>
              <a:rPr lang="en-GB" sz="5400" dirty="0"/>
              <a:t>Energy Streams</a:t>
            </a:r>
          </a:p>
        </p:txBody>
      </p:sp>
      <p:sp>
        <p:nvSpPr>
          <p:cNvPr id="3" name="Subtitle 2">
            <a:extLst>
              <a:ext uri="{FF2B5EF4-FFF2-40B4-BE49-F238E27FC236}">
                <a16:creationId xmlns:a16="http://schemas.microsoft.com/office/drawing/2014/main" id="{003F5C71-92A7-4C9E-8369-8D9290C5DB60}"/>
              </a:ext>
            </a:extLst>
          </p:cNvPr>
          <p:cNvSpPr>
            <a:spLocks noGrp="1"/>
          </p:cNvSpPr>
          <p:nvPr>
            <p:ph type="subTitle" idx="1"/>
          </p:nvPr>
        </p:nvSpPr>
        <p:spPr>
          <a:xfrm>
            <a:off x="1524000" y="4156393"/>
            <a:ext cx="9144000" cy="1655762"/>
          </a:xfrm>
        </p:spPr>
        <p:txBody>
          <a:bodyPr>
            <a:normAutofit/>
          </a:bodyPr>
          <a:lstStyle/>
          <a:p>
            <a:r>
              <a:rPr lang="en-GB" sz="4000" i="1" dirty="0"/>
              <a:t>Rob Goodson</a:t>
            </a:r>
          </a:p>
        </p:txBody>
      </p:sp>
    </p:spTree>
    <p:extLst>
      <p:ext uri="{BB962C8B-B14F-4D97-AF65-F5344CB8AC3E}">
        <p14:creationId xmlns:p14="http://schemas.microsoft.com/office/powerpoint/2010/main" val="29321710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E6DD9-4308-47F0-80D1-EB1BF2536CAB}"/>
              </a:ext>
            </a:extLst>
          </p:cNvPr>
          <p:cNvSpPr>
            <a:spLocks noGrp="1"/>
          </p:cNvSpPr>
          <p:nvPr>
            <p:ph type="title"/>
          </p:nvPr>
        </p:nvSpPr>
        <p:spPr>
          <a:xfrm>
            <a:off x="838200" y="187960"/>
            <a:ext cx="10515600" cy="715009"/>
          </a:xfrm>
        </p:spPr>
        <p:txBody>
          <a:bodyPr>
            <a:noAutofit/>
          </a:bodyPr>
          <a:lstStyle/>
          <a:p>
            <a:pPr algn="ctr"/>
            <a:br>
              <a:rPr lang="en-GB" sz="4000" dirty="0">
                <a:effectLst/>
                <a:ea typeface="Calibri" panose="020F0502020204030204" pitchFamily="34" charset="0"/>
                <a:cs typeface="Times New Roman" panose="02020603050405020304" pitchFamily="18" charset="0"/>
              </a:rPr>
            </a:br>
            <a:r>
              <a:rPr lang="en-GB" sz="4000" dirty="0">
                <a:effectLst/>
                <a:ea typeface="Calibri" panose="020F0502020204030204" pitchFamily="34" charset="0"/>
                <a:cs typeface="Times New Roman" panose="02020603050405020304" pitchFamily="18" charset="0"/>
              </a:rPr>
              <a:t>A basic Heat Exchanger</a:t>
            </a:r>
            <a:br>
              <a:rPr lang="en-GB" sz="4000" dirty="0">
                <a:effectLst/>
                <a:latin typeface="Calibri" panose="020F0502020204030204" pitchFamily="34" charset="0"/>
                <a:ea typeface="Calibri" panose="020F0502020204030204" pitchFamily="34" charset="0"/>
                <a:cs typeface="Times New Roman" panose="02020603050405020304" pitchFamily="18" charset="0"/>
              </a:rPr>
            </a:br>
            <a:endParaRPr lang="en-GB" sz="4000" dirty="0"/>
          </a:p>
        </p:txBody>
      </p:sp>
      <p:sp>
        <p:nvSpPr>
          <p:cNvPr id="3" name="Content Placeholder 2">
            <a:extLst>
              <a:ext uri="{FF2B5EF4-FFF2-40B4-BE49-F238E27FC236}">
                <a16:creationId xmlns:a16="http://schemas.microsoft.com/office/drawing/2014/main" id="{4B1F4691-FC10-446F-810C-95D88C945B16}"/>
              </a:ext>
            </a:extLst>
          </p:cNvPr>
          <p:cNvSpPr>
            <a:spLocks noGrp="1"/>
          </p:cNvSpPr>
          <p:nvPr>
            <p:ph idx="1"/>
          </p:nvPr>
        </p:nvSpPr>
        <p:spPr>
          <a:xfrm>
            <a:off x="280987" y="982981"/>
            <a:ext cx="11630025" cy="5446394"/>
          </a:xfrm>
        </p:spPr>
        <p:txBody>
          <a:bodyPr>
            <a:normAutofit/>
          </a:bodyPr>
          <a:lstStyle/>
          <a:p>
            <a:pPr marL="0" indent="0">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The overall arrangement of heat exchangers (HX) can be complicated and many different designs exist, usually specific for a given application.  To help with the fundamental understanding of heat exchanger design, consider the following very simple example.</a:t>
            </a:r>
          </a:p>
          <a:p>
            <a:pPr marL="0" indent="0">
              <a:buNone/>
            </a:pPr>
            <a:endParaRPr lang="en-GB" sz="22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22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22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22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22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The fluid that enters the heat exchanger hot and cools down (losses energy) is referred to as the “hot stream”, and is denoted by the subscript </a:t>
            </a:r>
            <a:r>
              <a:rPr lang="en-GB" sz="2200" i="1" dirty="0">
                <a:effectLst/>
                <a:latin typeface="Arial" panose="020B0604020202020204" pitchFamily="34" charset="0"/>
                <a:ea typeface="Calibri" panose="020F0502020204030204" pitchFamily="34" charset="0"/>
                <a:cs typeface="Times New Roman" panose="02020603050405020304" pitchFamily="18" charset="0"/>
              </a:rPr>
              <a:t>H</a:t>
            </a:r>
            <a:r>
              <a:rPr lang="en-GB" sz="2200" dirty="0">
                <a:effectLst/>
                <a:latin typeface="Arial" panose="020B0604020202020204" pitchFamily="34" charset="0"/>
                <a:ea typeface="Calibri" panose="020F0502020204030204" pitchFamily="34" charset="0"/>
                <a:cs typeface="Times New Roman" panose="02020603050405020304" pitchFamily="18" charset="0"/>
              </a:rPr>
              <a:t>.  The fluid that enters the heat exchanger cold and warms up (gains energy) is referred to as the “cold stream”, and is denoted by the subscript </a:t>
            </a:r>
            <a:r>
              <a:rPr lang="en-GB" sz="2200" i="1" dirty="0">
                <a:effectLst/>
                <a:latin typeface="Arial" panose="020B0604020202020204" pitchFamily="34" charset="0"/>
                <a:ea typeface="Calibri" panose="020F0502020204030204" pitchFamily="34" charset="0"/>
                <a:cs typeface="Times New Roman" panose="02020603050405020304" pitchFamily="18" charset="0"/>
              </a:rPr>
              <a:t>C</a:t>
            </a:r>
            <a:r>
              <a:rPr lang="en-GB" sz="22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The solid barrier separating the hot stream and the cold stream is typically called the </a:t>
            </a:r>
            <a:r>
              <a:rPr lang="en-GB" sz="2200" i="1" dirty="0">
                <a:effectLst/>
                <a:latin typeface="Arial" panose="020B0604020202020204" pitchFamily="34" charset="0"/>
                <a:ea typeface="Calibri" panose="020F0502020204030204" pitchFamily="34" charset="0"/>
                <a:cs typeface="Times New Roman" panose="02020603050405020304" pitchFamily="18" charset="0"/>
              </a:rPr>
              <a:t>interface</a:t>
            </a:r>
            <a:r>
              <a:rPr lang="en-GB" sz="2200" dirty="0">
                <a:effectLst/>
                <a:latin typeface="Arial" panose="020B0604020202020204" pitchFamily="34" charset="0"/>
                <a:ea typeface="Calibri" panose="020F0502020204030204" pitchFamily="34" charset="0"/>
                <a:cs typeface="Times New Roman" panose="02020603050405020304" pitchFamily="18" charset="0"/>
              </a:rPr>
              <a:t>.</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p:cxnSp>
        <p:nvCxnSpPr>
          <p:cNvPr id="5" name="Straight Connector 4">
            <a:extLst>
              <a:ext uri="{FF2B5EF4-FFF2-40B4-BE49-F238E27FC236}">
                <a16:creationId xmlns:a16="http://schemas.microsoft.com/office/drawing/2014/main" id="{82D610DD-247C-4C87-8177-2348924715AB}"/>
              </a:ext>
            </a:extLst>
          </p:cNvPr>
          <p:cNvCxnSpPr/>
          <p:nvPr/>
        </p:nvCxnSpPr>
        <p:spPr>
          <a:xfrm flipV="1">
            <a:off x="2560320" y="2468880"/>
            <a:ext cx="7172325" cy="45720"/>
          </a:xfrm>
          <a:prstGeom prst="line">
            <a:avLst/>
          </a:prstGeom>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4BCF2765-3955-45C9-A95C-38FDD11C3C2A}"/>
              </a:ext>
            </a:extLst>
          </p:cNvPr>
          <p:cNvCxnSpPr/>
          <p:nvPr/>
        </p:nvCxnSpPr>
        <p:spPr>
          <a:xfrm flipV="1">
            <a:off x="2560320" y="3112770"/>
            <a:ext cx="7172325" cy="45720"/>
          </a:xfrm>
          <a:prstGeom prst="line">
            <a:avLst/>
          </a:prstGeom>
          <a:ln w="38100"/>
        </p:spPr>
        <p:style>
          <a:lnRef idx="2">
            <a:schemeClr val="dk1"/>
          </a:lnRef>
          <a:fillRef idx="0">
            <a:schemeClr val="dk1"/>
          </a:fillRef>
          <a:effectRef idx="1">
            <a:schemeClr val="dk1"/>
          </a:effectRef>
          <a:fontRef idx="minor">
            <a:schemeClr val="tx1"/>
          </a:fontRef>
        </p:style>
      </p:cxnSp>
      <p:cxnSp>
        <p:nvCxnSpPr>
          <p:cNvPr id="7" name="Straight Connector 6">
            <a:extLst>
              <a:ext uri="{FF2B5EF4-FFF2-40B4-BE49-F238E27FC236}">
                <a16:creationId xmlns:a16="http://schemas.microsoft.com/office/drawing/2014/main" id="{AB7AA7DE-F725-4DEF-8825-603D60226476}"/>
              </a:ext>
            </a:extLst>
          </p:cNvPr>
          <p:cNvCxnSpPr/>
          <p:nvPr/>
        </p:nvCxnSpPr>
        <p:spPr>
          <a:xfrm flipV="1">
            <a:off x="2560320" y="3756660"/>
            <a:ext cx="7172325" cy="45720"/>
          </a:xfrm>
          <a:prstGeom prst="line">
            <a:avLst/>
          </a:prstGeom>
        </p:spPr>
        <p:style>
          <a:lnRef idx="2">
            <a:schemeClr val="dk1"/>
          </a:lnRef>
          <a:fillRef idx="0">
            <a:schemeClr val="dk1"/>
          </a:fillRef>
          <a:effectRef idx="1">
            <a:schemeClr val="dk1"/>
          </a:effectRef>
          <a:fontRef idx="minor">
            <a:schemeClr val="tx1"/>
          </a:fontRef>
        </p:style>
      </p:cxnSp>
      <p:sp>
        <p:nvSpPr>
          <p:cNvPr id="8" name="Arrow: Right 7">
            <a:extLst>
              <a:ext uri="{FF2B5EF4-FFF2-40B4-BE49-F238E27FC236}">
                <a16:creationId xmlns:a16="http://schemas.microsoft.com/office/drawing/2014/main" id="{86F473A3-3403-4218-B7DB-8C70BC6FC605}"/>
              </a:ext>
            </a:extLst>
          </p:cNvPr>
          <p:cNvSpPr/>
          <p:nvPr/>
        </p:nvSpPr>
        <p:spPr>
          <a:xfrm>
            <a:off x="1879282" y="2667261"/>
            <a:ext cx="2014070" cy="292847"/>
          </a:xfrm>
          <a:prstGeom prst="rightArrow">
            <a:avLst/>
          </a:prstGeom>
          <a:solidFill>
            <a:srgbClr val="FF0000"/>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EBFF748F-AC37-4409-AF2D-E2C2614AADF9}"/>
              </a:ext>
            </a:extLst>
          </p:cNvPr>
          <p:cNvSpPr/>
          <p:nvPr/>
        </p:nvSpPr>
        <p:spPr>
          <a:xfrm>
            <a:off x="8021712" y="2633494"/>
            <a:ext cx="2014070" cy="292847"/>
          </a:xfrm>
          <a:prstGeom prst="rightArrow">
            <a:avLst/>
          </a:prstGeom>
          <a:gradFill flip="none" rotWithShape="1">
            <a:gsLst>
              <a:gs pos="0">
                <a:srgbClr val="FF0000">
                  <a:tint val="66000"/>
                  <a:satMod val="160000"/>
                </a:srgbClr>
              </a:gs>
              <a:gs pos="50000">
                <a:srgbClr val="FF0000">
                  <a:tint val="44500"/>
                  <a:satMod val="160000"/>
                </a:srgbClr>
              </a:gs>
              <a:gs pos="100000">
                <a:srgbClr val="FF0000">
                  <a:tint val="23500"/>
                  <a:satMod val="160000"/>
                </a:srgbClr>
              </a:gs>
            </a:gsLst>
            <a:lin ang="0" scaled="1"/>
            <a:tileRect/>
          </a:gra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6312B132-980D-478C-8755-5E22F0AE9CE1}"/>
              </a:ext>
            </a:extLst>
          </p:cNvPr>
          <p:cNvSpPr/>
          <p:nvPr/>
        </p:nvSpPr>
        <p:spPr>
          <a:xfrm>
            <a:off x="1861034" y="3360700"/>
            <a:ext cx="2014070" cy="292847"/>
          </a:xfrm>
          <a:prstGeom prst="rightArrow">
            <a:avLst/>
          </a:prstGeom>
          <a:solidFill>
            <a:schemeClr val="accent1"/>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21A935FF-8C92-49F5-B608-0494469D5568}"/>
              </a:ext>
            </a:extLst>
          </p:cNvPr>
          <p:cNvSpPr/>
          <p:nvPr/>
        </p:nvSpPr>
        <p:spPr>
          <a:xfrm>
            <a:off x="8021712" y="3360364"/>
            <a:ext cx="2014070" cy="292847"/>
          </a:xfrm>
          <a:prstGeom prst="rightArrow">
            <a:avLst/>
          </a:prstGeom>
          <a:solidFill>
            <a:schemeClr val="accent1">
              <a:lumMod val="40000"/>
              <a:lumOff val="60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2E085FEA-7938-46B0-A128-EFC276223CF0}"/>
              </a:ext>
            </a:extLst>
          </p:cNvPr>
          <p:cNvSpPr txBox="1"/>
          <p:nvPr/>
        </p:nvSpPr>
        <p:spPr>
          <a:xfrm>
            <a:off x="4930587" y="2564473"/>
            <a:ext cx="2014069" cy="430887"/>
          </a:xfrm>
          <a:prstGeom prst="rect">
            <a:avLst/>
          </a:prstGeom>
          <a:noFill/>
        </p:spPr>
        <p:txBody>
          <a:bodyPr wrap="square" rtlCol="0">
            <a:spAutoFit/>
          </a:bodyPr>
          <a:lstStyle/>
          <a:p>
            <a:r>
              <a:rPr lang="en-GB" sz="2200" dirty="0"/>
              <a:t>Hot Stream  </a:t>
            </a:r>
            <a:r>
              <a:rPr lang="en-GB" sz="2200" i="1" dirty="0"/>
              <a:t>H</a:t>
            </a:r>
          </a:p>
        </p:txBody>
      </p:sp>
      <p:sp>
        <p:nvSpPr>
          <p:cNvPr id="13" name="TextBox 12">
            <a:extLst>
              <a:ext uri="{FF2B5EF4-FFF2-40B4-BE49-F238E27FC236}">
                <a16:creationId xmlns:a16="http://schemas.microsoft.com/office/drawing/2014/main" id="{DE621913-04A8-40C2-BE00-404A51696BD0}"/>
              </a:ext>
            </a:extLst>
          </p:cNvPr>
          <p:cNvSpPr txBox="1"/>
          <p:nvPr/>
        </p:nvSpPr>
        <p:spPr>
          <a:xfrm>
            <a:off x="4930588" y="3222324"/>
            <a:ext cx="1930400" cy="430887"/>
          </a:xfrm>
          <a:prstGeom prst="rect">
            <a:avLst/>
          </a:prstGeom>
          <a:noFill/>
        </p:spPr>
        <p:txBody>
          <a:bodyPr wrap="square" rtlCol="0">
            <a:spAutoFit/>
          </a:bodyPr>
          <a:lstStyle/>
          <a:p>
            <a:r>
              <a:rPr lang="en-GB" sz="2200" dirty="0"/>
              <a:t>Cold Stream  </a:t>
            </a:r>
            <a:r>
              <a:rPr lang="en-GB" sz="2200" i="1" dirty="0"/>
              <a:t>C</a:t>
            </a:r>
          </a:p>
        </p:txBody>
      </p:sp>
    </p:spTree>
    <p:extLst>
      <p:ext uri="{BB962C8B-B14F-4D97-AF65-F5344CB8AC3E}">
        <p14:creationId xmlns:p14="http://schemas.microsoft.com/office/powerpoint/2010/main" val="662407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57412-3185-457F-B49D-D7D2B95FB44C}"/>
              </a:ext>
            </a:extLst>
          </p:cNvPr>
          <p:cNvSpPr>
            <a:spLocks noGrp="1"/>
          </p:cNvSpPr>
          <p:nvPr>
            <p:ph type="title"/>
          </p:nvPr>
        </p:nvSpPr>
        <p:spPr>
          <a:xfrm>
            <a:off x="838200" y="216535"/>
            <a:ext cx="10515600" cy="663575"/>
          </a:xfrm>
        </p:spPr>
        <p:txBody>
          <a:bodyPr>
            <a:normAutofit/>
          </a:bodyPr>
          <a:lstStyle/>
          <a:p>
            <a:pPr algn="ctr"/>
            <a:r>
              <a:rPr lang="en-GB" sz="4000" dirty="0"/>
              <a:t>Strategies for analysing Heat Exchangers</a:t>
            </a:r>
          </a:p>
        </p:txBody>
      </p:sp>
      <p:sp>
        <p:nvSpPr>
          <p:cNvPr id="3" name="Content Placeholder 2">
            <a:extLst>
              <a:ext uri="{FF2B5EF4-FFF2-40B4-BE49-F238E27FC236}">
                <a16:creationId xmlns:a16="http://schemas.microsoft.com/office/drawing/2014/main" id="{27FD9AD1-B95D-440E-AE4A-539CAED4F7C6}"/>
              </a:ext>
            </a:extLst>
          </p:cNvPr>
          <p:cNvSpPr>
            <a:spLocks noGrp="1"/>
          </p:cNvSpPr>
          <p:nvPr>
            <p:ph idx="1"/>
          </p:nvPr>
        </p:nvSpPr>
        <p:spPr>
          <a:xfrm>
            <a:off x="286702" y="1200150"/>
            <a:ext cx="11618595" cy="5320665"/>
          </a:xfrm>
        </p:spPr>
        <p:txBody>
          <a:bodyPr>
            <a:normAutofit/>
          </a:bodyPr>
          <a:lstStyle/>
          <a:p>
            <a:pPr marL="0" indent="0">
              <a:lnSpc>
                <a:spcPct val="115000"/>
              </a:lnSpc>
              <a:spcAft>
                <a:spcPts val="1000"/>
              </a:spcAft>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To analyse heat exchangers the </a:t>
            </a:r>
            <a:r>
              <a:rPr lang="en-GB" sz="2200" i="1" dirty="0">
                <a:effectLst/>
                <a:latin typeface="Arial" panose="020B0604020202020204" pitchFamily="34" charset="0"/>
                <a:ea typeface="Calibri" panose="020F0502020204030204" pitchFamily="34" charset="0"/>
                <a:cs typeface="Times New Roman" panose="02020603050405020304" pitchFamily="18" charset="0"/>
              </a:rPr>
              <a:t>First Law of Thermodynamics </a:t>
            </a:r>
            <a:r>
              <a:rPr lang="en-GB" sz="2200" dirty="0">
                <a:effectLst/>
                <a:latin typeface="Arial" panose="020B0604020202020204" pitchFamily="34" charset="0"/>
                <a:ea typeface="Calibri" panose="020F0502020204030204" pitchFamily="34" charset="0"/>
                <a:cs typeface="Times New Roman" panose="02020603050405020304" pitchFamily="18" charset="0"/>
              </a:rPr>
              <a:t>is applied.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			</a:t>
            </a:r>
            <a:r>
              <a:rPr lang="en-GB" sz="2200" i="1" dirty="0">
                <a:effectLst/>
                <a:latin typeface="Arial" panose="020B0604020202020204" pitchFamily="34" charset="0"/>
                <a:ea typeface="Calibri" panose="020F0502020204030204" pitchFamily="34" charset="0"/>
                <a:cs typeface="Times New Roman" panose="02020603050405020304" pitchFamily="18" charset="0"/>
              </a:rPr>
              <a:t>energy can neither be created nor destroyed</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There are two simple methods to approach the analysis of heat exchangers, based upon the scope applied when determining the system control volumes:</a:t>
            </a:r>
          </a:p>
          <a:p>
            <a:pPr marL="0" indent="0">
              <a:lnSpc>
                <a:spcPct val="115000"/>
              </a:lnSpc>
              <a:spcAft>
                <a:spcPts val="1000"/>
              </a:spcAft>
              <a:buNone/>
            </a:pPr>
            <a:r>
              <a:rPr lang="en-GB" sz="2200" i="1" dirty="0">
                <a:effectLst/>
                <a:latin typeface="Arial" panose="020B0604020202020204" pitchFamily="34" charset="0"/>
                <a:ea typeface="Calibri" panose="020F0502020204030204" pitchFamily="34" charset="0"/>
                <a:cs typeface="Times New Roman" panose="02020603050405020304" pitchFamily="18" charset="0"/>
              </a:rPr>
              <a:t>Global Capacity </a:t>
            </a:r>
            <a:r>
              <a:rPr lang="en-GB" sz="2200" dirty="0">
                <a:effectLst/>
                <a:latin typeface="Arial" panose="020B0604020202020204" pitchFamily="34" charset="0"/>
                <a:ea typeface="Calibri" panose="020F0502020204030204" pitchFamily="34" charset="0"/>
                <a:cs typeface="Times New Roman" panose="02020603050405020304" pitchFamily="18" charset="0"/>
              </a:rPr>
              <a:t>- 	considers control volumes placed around the hot stream and the cold 			stream, and balances how much heat energy each stream is gaining 			or losing.</a:t>
            </a:r>
          </a:p>
          <a:p>
            <a:pPr marL="0" indent="0">
              <a:lnSpc>
                <a:spcPct val="115000"/>
              </a:lnSpc>
              <a:spcAft>
                <a:spcPts val="1000"/>
              </a:spcAft>
              <a:buNone/>
            </a:pPr>
            <a:r>
              <a:rPr lang="en-GB" sz="2200" i="1" dirty="0">
                <a:effectLst/>
                <a:latin typeface="Arial" panose="020B0604020202020204" pitchFamily="34" charset="0"/>
                <a:ea typeface="Calibri" panose="020F0502020204030204" pitchFamily="34" charset="0"/>
                <a:cs typeface="Times New Roman" panose="02020603050405020304" pitchFamily="18" charset="0"/>
              </a:rPr>
              <a:t>Local Capacity </a:t>
            </a:r>
            <a:r>
              <a:rPr lang="en-GB" sz="2200" dirty="0">
                <a:effectLst/>
                <a:latin typeface="Arial" panose="020B0604020202020204" pitchFamily="34" charset="0"/>
                <a:ea typeface="Calibri" panose="020F0502020204030204" pitchFamily="34" charset="0"/>
                <a:cs typeface="Times New Roman" panose="02020603050405020304" pitchFamily="18" charset="0"/>
              </a:rPr>
              <a:t>- 	considers the heat energy transferred across the interface in order to 			determine how much heat energy is transferred from the hot stream to 			the cold stream.</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p:spTree>
    <p:extLst>
      <p:ext uri="{BB962C8B-B14F-4D97-AF65-F5344CB8AC3E}">
        <p14:creationId xmlns:p14="http://schemas.microsoft.com/office/powerpoint/2010/main" val="3790253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91289-71CE-49AC-BA8A-1DC600B2E6EA}"/>
              </a:ext>
            </a:extLst>
          </p:cNvPr>
          <p:cNvSpPr>
            <a:spLocks noGrp="1"/>
          </p:cNvSpPr>
          <p:nvPr>
            <p:ph type="title"/>
          </p:nvPr>
        </p:nvSpPr>
        <p:spPr>
          <a:xfrm>
            <a:off x="838200" y="187961"/>
            <a:ext cx="10515600" cy="657860"/>
          </a:xfrm>
        </p:spPr>
        <p:txBody>
          <a:bodyPr>
            <a:normAutofit/>
          </a:bodyPr>
          <a:lstStyle/>
          <a:p>
            <a:pPr algn="ctr"/>
            <a:r>
              <a:rPr lang="en-GB" sz="4000" dirty="0"/>
              <a:t>Steady Flow Energy Equation - </a:t>
            </a:r>
            <a:r>
              <a:rPr lang="en-GB" sz="4000" i="1" dirty="0"/>
              <a:t>SFEE</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85E5D8F-3E0E-4301-87B6-CCCDCEB66612}"/>
                  </a:ext>
                </a:extLst>
              </p:cNvPr>
              <p:cNvSpPr>
                <a:spLocks noGrp="1"/>
              </p:cNvSpPr>
              <p:nvPr>
                <p:ph idx="1"/>
              </p:nvPr>
            </p:nvSpPr>
            <p:spPr>
              <a:xfrm>
                <a:off x="188596" y="937260"/>
                <a:ext cx="11835764" cy="5835015"/>
              </a:xfrm>
            </p:spPr>
            <p:txBody>
              <a:bodyPr>
                <a:noAutofit/>
              </a:bodyPr>
              <a:lstStyle/>
              <a:p>
                <a:pPr marL="0" indent="0">
                  <a:buNone/>
                </a:pPr>
                <a:r>
                  <a:rPr lang="en-GB" sz="2200" dirty="0">
                    <a:latin typeface="Arial" panose="020B0604020202020204" pitchFamily="34" charset="0"/>
                    <a:ea typeface="Calibri" panose="020F0502020204030204" pitchFamily="34" charset="0"/>
                  </a:rPr>
                  <a:t>A</a:t>
                </a:r>
                <a:r>
                  <a:rPr lang="en-GB" sz="2200" dirty="0">
                    <a:effectLst/>
                    <a:latin typeface="Arial" panose="020B0604020202020204" pitchFamily="34" charset="0"/>
                    <a:ea typeface="Calibri" panose="020F0502020204030204" pitchFamily="34" charset="0"/>
                  </a:rPr>
                  <a:t>s a fluid enters a control volume, it will contain energy in the forms of kinetic energy, pressure energy, gravitational energy (potential energy) and internal energy.  The Steady Flow Energy Equation (SFEE) in specific units of J.kg</a:t>
                </a:r>
                <a:r>
                  <a:rPr lang="en-GB" sz="2200" baseline="30000" dirty="0">
                    <a:effectLst/>
                    <a:latin typeface="Arial" panose="020B0604020202020204" pitchFamily="34" charset="0"/>
                    <a:ea typeface="Calibri" panose="020F0502020204030204" pitchFamily="34" charset="0"/>
                  </a:rPr>
                  <a:t>-1</a:t>
                </a:r>
                <a:r>
                  <a:rPr lang="en-GB" sz="2200" dirty="0">
                    <a:effectLst/>
                    <a:latin typeface="Arial" panose="020B0604020202020204" pitchFamily="34" charset="0"/>
                    <a:ea typeface="Calibri" panose="020F0502020204030204" pitchFamily="34" charset="0"/>
                  </a:rPr>
                  <a:t> can be expressed as:</a:t>
                </a:r>
              </a:p>
              <a:p>
                <a:pPr marL="0" indent="0">
                  <a:buNone/>
                </a:pPr>
                <a:endParaRPr lang="en-GB" sz="200" dirty="0">
                  <a:effectLst/>
                  <a:latin typeface="Arial" panose="020B0604020202020204" pitchFamily="34" charset="0"/>
                  <a:ea typeface="Calibri" panose="020F0502020204030204" pitchFamily="34" charset="0"/>
                </a:endParaRPr>
              </a:p>
              <a:p>
                <a:pPr marL="0" indent="0">
                  <a:buNone/>
                </a:pPr>
                <a14:m>
                  <m:oMathPara xmlns:m="http://schemas.openxmlformats.org/officeDocument/2006/math">
                    <m:oMathParaPr>
                      <m:jc m:val="centerGroup"/>
                    </m:oMathParaPr>
                    <m:oMath xmlns:m="http://schemas.openxmlformats.org/officeDocument/2006/math">
                      <m:f>
                        <m:fPr>
                          <m:ctrlPr>
                            <a:rPr lang="en-GB" sz="2200" i="1" smtClean="0">
                              <a:effectLst/>
                              <a:latin typeface="Cambria Math" panose="02040503050406030204" pitchFamily="18" charset="0"/>
                              <a:cs typeface="Arial" panose="020B0604020202020204" pitchFamily="34" charset="0"/>
                            </a:rPr>
                          </m:ctrlPr>
                        </m:fPr>
                        <m:num>
                          <m:r>
                            <a:rPr lang="en-GB" sz="2200" i="1">
                              <a:effectLst/>
                              <a:latin typeface="Cambria Math" panose="02040503050406030204" pitchFamily="18" charset="0"/>
                              <a:ea typeface="Calibri" panose="020F0502020204030204" pitchFamily="34" charset="0"/>
                              <a:cs typeface="Arial" panose="020B0604020202020204" pitchFamily="34" charset="0"/>
                            </a:rPr>
                            <m:t>1</m:t>
                          </m:r>
                        </m:num>
                        <m:den>
                          <m:r>
                            <a:rPr lang="en-GB" sz="2200" i="1">
                              <a:effectLst/>
                              <a:latin typeface="Cambria Math" panose="02040503050406030204" pitchFamily="18" charset="0"/>
                              <a:ea typeface="Calibri" panose="020F0502020204030204" pitchFamily="34" charset="0"/>
                              <a:cs typeface="Arial" panose="020B0604020202020204" pitchFamily="34" charset="0"/>
                            </a:rPr>
                            <m:t>2</m:t>
                          </m:r>
                        </m:den>
                      </m:f>
                      <m:sSup>
                        <m:sSupPr>
                          <m:ctrlPr>
                            <a:rPr lang="en-GB" sz="2200" i="1">
                              <a:effectLst/>
                              <a:latin typeface="Cambria Math" panose="02040503050406030204" pitchFamily="18" charset="0"/>
                              <a:cs typeface="Arial" panose="020B0604020202020204" pitchFamily="34" charset="0"/>
                            </a:rPr>
                          </m:ctrlPr>
                        </m:sSupPr>
                        <m:e>
                          <m:acc>
                            <m:accPr>
                              <m:chr m:val="̅"/>
                              <m:ctrlPr>
                                <a:rPr lang="en-GB" sz="2200" i="1">
                                  <a:effectLst/>
                                  <a:latin typeface="Cambria Math" panose="02040503050406030204" pitchFamily="18" charset="0"/>
                                  <a:cs typeface="Arial" panose="020B0604020202020204" pitchFamily="34" charset="0"/>
                                </a:rPr>
                              </m:ctrlPr>
                            </m:accPr>
                            <m:e>
                              <m:r>
                                <a:rPr lang="en-GB" sz="2200" i="1">
                                  <a:effectLst/>
                                  <a:latin typeface="Cambria Math" panose="02040503050406030204" pitchFamily="18" charset="0"/>
                                  <a:ea typeface="Calibri" panose="020F0502020204030204" pitchFamily="34" charset="0"/>
                                  <a:cs typeface="Arial" panose="020B0604020202020204" pitchFamily="34" charset="0"/>
                                </a:rPr>
                                <m:t>𝑣</m:t>
                              </m:r>
                            </m:e>
                          </m:acc>
                        </m:e>
                        <m:sup>
                          <m:r>
                            <a:rPr lang="en-GB" sz="2200" i="1">
                              <a:effectLst/>
                              <a:latin typeface="Cambria Math" panose="02040503050406030204" pitchFamily="18" charset="0"/>
                              <a:ea typeface="Calibri" panose="020F0502020204030204" pitchFamily="34" charset="0"/>
                              <a:cs typeface="Arial" panose="020B0604020202020204" pitchFamily="34" charset="0"/>
                            </a:rPr>
                            <m:t>2</m:t>
                          </m:r>
                        </m:sup>
                      </m:sSup>
                      <m:r>
                        <a:rPr lang="en-GB" sz="2200" i="1">
                          <a:effectLst/>
                          <a:latin typeface="Cambria Math" panose="02040503050406030204" pitchFamily="18" charset="0"/>
                          <a:ea typeface="Calibri" panose="020F0502020204030204" pitchFamily="34" charset="0"/>
                          <a:cs typeface="Arial" panose="020B0604020202020204" pitchFamily="34" charset="0"/>
                        </a:rPr>
                        <m:t>+ </m:t>
                      </m:r>
                      <m:f>
                        <m:fPr>
                          <m:ctrlPr>
                            <a:rPr lang="en-GB" sz="2200" i="1">
                              <a:effectLst/>
                              <a:latin typeface="Cambria Math" panose="02040503050406030204" pitchFamily="18" charset="0"/>
                              <a:cs typeface="Arial" panose="020B0604020202020204" pitchFamily="34" charset="0"/>
                            </a:rPr>
                          </m:ctrlPr>
                        </m:fPr>
                        <m:num>
                          <m:r>
                            <a:rPr lang="en-GB" sz="2200" i="1">
                              <a:effectLst/>
                              <a:latin typeface="Cambria Math" panose="02040503050406030204" pitchFamily="18" charset="0"/>
                              <a:ea typeface="Calibri" panose="020F0502020204030204" pitchFamily="34" charset="0"/>
                              <a:cs typeface="Arial" panose="020B0604020202020204" pitchFamily="34" charset="0"/>
                            </a:rPr>
                            <m:t>𝑝</m:t>
                          </m:r>
                        </m:num>
                        <m:den>
                          <m:r>
                            <a:rPr lang="en-GB" sz="2200" i="1">
                              <a:effectLst/>
                              <a:latin typeface="Cambria Math" panose="02040503050406030204" pitchFamily="18" charset="0"/>
                              <a:ea typeface="Calibri" panose="020F0502020204030204" pitchFamily="34" charset="0"/>
                              <a:cs typeface="Arial" panose="020B0604020202020204" pitchFamily="34" charset="0"/>
                            </a:rPr>
                            <m:t>𝜌</m:t>
                          </m:r>
                        </m:den>
                      </m:f>
                      <m:r>
                        <a:rPr lang="en-GB" sz="2200" i="1">
                          <a:effectLst/>
                          <a:latin typeface="Cambria Math" panose="02040503050406030204" pitchFamily="18" charset="0"/>
                          <a:ea typeface="Calibri" panose="020F0502020204030204" pitchFamily="34" charset="0"/>
                          <a:cs typeface="Arial" panose="020B0604020202020204" pitchFamily="34" charset="0"/>
                        </a:rPr>
                        <m:t>+ </m:t>
                      </m:r>
                      <m:r>
                        <a:rPr lang="en-GB" sz="2200" i="1">
                          <a:effectLst/>
                          <a:latin typeface="Cambria Math" panose="02040503050406030204" pitchFamily="18" charset="0"/>
                          <a:ea typeface="Calibri" panose="020F0502020204030204" pitchFamily="34" charset="0"/>
                          <a:cs typeface="Arial" panose="020B0604020202020204" pitchFamily="34" charset="0"/>
                        </a:rPr>
                        <m:t>𝑔</m:t>
                      </m:r>
                      <m:r>
                        <a:rPr lang="en-GB" sz="2200" i="1">
                          <a:effectLst/>
                          <a:latin typeface="Cambria Math" panose="02040503050406030204" pitchFamily="18" charset="0"/>
                          <a:ea typeface="Calibri" panose="020F0502020204030204" pitchFamily="34" charset="0"/>
                          <a:cs typeface="Arial" panose="020B0604020202020204" pitchFamily="34" charset="0"/>
                        </a:rPr>
                        <m:t>.</m:t>
                      </m:r>
                      <m:r>
                        <a:rPr lang="en-GB" sz="2200" i="1">
                          <a:effectLst/>
                          <a:latin typeface="Cambria Math" panose="02040503050406030204" pitchFamily="18" charset="0"/>
                          <a:ea typeface="Calibri" panose="020F0502020204030204" pitchFamily="34" charset="0"/>
                          <a:cs typeface="Arial" panose="020B0604020202020204" pitchFamily="34" charset="0"/>
                        </a:rPr>
                        <m:t>𝑧</m:t>
                      </m:r>
                      <m:r>
                        <a:rPr lang="en-GB" sz="2200" i="1">
                          <a:effectLst/>
                          <a:latin typeface="Cambria Math" panose="02040503050406030204" pitchFamily="18" charset="0"/>
                          <a:ea typeface="Calibri" panose="020F0502020204030204" pitchFamily="34" charset="0"/>
                          <a:cs typeface="Arial" panose="020B0604020202020204" pitchFamily="34" charset="0"/>
                        </a:rPr>
                        <m:t>+</m:t>
                      </m:r>
                      <m:r>
                        <a:rPr lang="en-GB" sz="2200" i="1">
                          <a:effectLst/>
                          <a:latin typeface="Cambria Math" panose="02040503050406030204" pitchFamily="18" charset="0"/>
                          <a:ea typeface="Calibri" panose="020F0502020204030204" pitchFamily="34" charset="0"/>
                          <a:cs typeface="Arial" panose="020B0604020202020204" pitchFamily="34" charset="0"/>
                        </a:rPr>
                        <m:t>𝑢</m:t>
                      </m:r>
                    </m:oMath>
                  </m:oMathPara>
                </a14:m>
                <a:endParaRPr lang="en-GB" sz="2200" dirty="0"/>
              </a:p>
              <a:p>
                <a:pPr marL="0" indent="0">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In thermodynamic systems, it is quite often the case that the flow is not accelerated, so there is no change of kinetic energy, and there is no height difference between inlet and outlet conditions, hence no change of gravitational (potential) energy.  </a:t>
                </a:r>
              </a:p>
              <a:p>
                <a:pPr marL="0" indent="0">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If there is a change in these energies, the magnitude of the energy change is usually small when compared to the change of pressure or internal energy.</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So, for thermodynamic systems, the SFEE can be re-written as:	</a:t>
                </a:r>
                <a14:m>
                  <m:oMath xmlns:m="http://schemas.openxmlformats.org/officeDocument/2006/math">
                    <m:f>
                      <m:fPr>
                        <m:ctrlPr>
                          <a:rPr lang="en-GB" sz="2400" i="1">
                            <a:effectLst/>
                            <a:latin typeface="Cambria Math" panose="02040503050406030204" pitchFamily="18" charset="0"/>
                            <a:ea typeface="Calibri" panose="020F0502020204030204" pitchFamily="34" charset="0"/>
                            <a:cs typeface="Arial" panose="020B0604020202020204" pitchFamily="34" charset="0"/>
                          </a:rPr>
                        </m:ctrlPr>
                      </m:fPr>
                      <m:num>
                        <m:r>
                          <a:rPr lang="en-GB" sz="2400" i="1">
                            <a:effectLst/>
                            <a:latin typeface="Cambria Math" panose="02040503050406030204" pitchFamily="18" charset="0"/>
                            <a:ea typeface="Calibri" panose="020F0502020204030204" pitchFamily="34" charset="0"/>
                            <a:cs typeface="Arial" panose="020B0604020202020204" pitchFamily="34" charset="0"/>
                          </a:rPr>
                          <m:t>𝑝</m:t>
                        </m:r>
                      </m:num>
                      <m:den>
                        <m:r>
                          <a:rPr lang="en-GB" sz="2400" i="1">
                            <a:effectLst/>
                            <a:latin typeface="Cambria Math" panose="02040503050406030204" pitchFamily="18" charset="0"/>
                            <a:ea typeface="Calibri" panose="020F0502020204030204" pitchFamily="34" charset="0"/>
                            <a:cs typeface="Arial" panose="020B0604020202020204" pitchFamily="34" charset="0"/>
                          </a:rPr>
                          <m:t>𝜌</m:t>
                        </m:r>
                      </m:den>
                    </m:f>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𝑢</m:t>
                    </m:r>
                    <m:r>
                      <a:rPr lang="en-GB" sz="2400" i="1">
                        <a:effectLst/>
                        <a:latin typeface="Cambria Math" panose="02040503050406030204" pitchFamily="18" charset="0"/>
                        <a:ea typeface="Calibri" panose="020F0502020204030204" pitchFamily="34" charset="0"/>
                        <a:cs typeface="Arial" panose="020B0604020202020204" pitchFamily="34" charset="0"/>
                      </a:rPr>
                      <m:t> </m:t>
                    </m:r>
                  </m:oMath>
                </a14:m>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whereby, the expression above is defined as specific enthalpy, and given the symbol </a:t>
                </a:r>
                <a:r>
                  <a:rPr lang="en-GB" sz="2200" i="1" dirty="0">
                    <a:effectLst/>
                    <a:latin typeface="Arial" panose="020B0604020202020204" pitchFamily="34" charset="0"/>
                    <a:ea typeface="Calibri" panose="020F0502020204030204" pitchFamily="34" charset="0"/>
                    <a:cs typeface="Times New Roman" panose="02020603050405020304" pitchFamily="18" charset="0"/>
                  </a:rPr>
                  <a:t>h</a:t>
                </a:r>
                <a:r>
                  <a:rPr lang="en-GB" sz="2200" dirty="0">
                    <a:effectLst/>
                    <a:latin typeface="Arial" panose="020B0604020202020204" pitchFamily="34" charset="0"/>
                    <a:ea typeface="Calibri" panose="020F0502020204030204" pitchFamily="34" charset="0"/>
                    <a:cs typeface="Times New Roman" panose="02020603050405020304" pitchFamily="18" charset="0"/>
                  </a:rPr>
                  <a:t>.  Hence,									</a:t>
                </a:r>
                <a14:m>
                  <m:oMath xmlns:m="http://schemas.openxmlformats.org/officeDocument/2006/math">
                    <m:f>
                      <m:fPr>
                        <m:ctrlPr>
                          <a:rPr lang="en-GB" sz="2400" i="1">
                            <a:effectLst/>
                            <a:latin typeface="Cambria Math" panose="02040503050406030204" pitchFamily="18" charset="0"/>
                            <a:ea typeface="Calibri" panose="020F0502020204030204" pitchFamily="34" charset="0"/>
                            <a:cs typeface="Arial" panose="020B0604020202020204" pitchFamily="34" charset="0"/>
                          </a:rPr>
                        </m:ctrlPr>
                      </m:fPr>
                      <m:num>
                        <m:r>
                          <a:rPr lang="en-GB" sz="2400" i="1">
                            <a:effectLst/>
                            <a:latin typeface="Cambria Math" panose="02040503050406030204" pitchFamily="18" charset="0"/>
                            <a:ea typeface="Calibri" panose="020F0502020204030204" pitchFamily="34" charset="0"/>
                            <a:cs typeface="Arial" panose="020B0604020202020204" pitchFamily="34" charset="0"/>
                          </a:rPr>
                          <m:t>𝑝</m:t>
                        </m:r>
                      </m:num>
                      <m:den>
                        <m:r>
                          <a:rPr lang="en-GB" sz="2400" i="1">
                            <a:effectLst/>
                            <a:latin typeface="Cambria Math" panose="02040503050406030204" pitchFamily="18" charset="0"/>
                            <a:ea typeface="Calibri" panose="020F0502020204030204" pitchFamily="34" charset="0"/>
                            <a:cs typeface="Arial" panose="020B0604020202020204" pitchFamily="34" charset="0"/>
                          </a:rPr>
                          <m:t>𝜌</m:t>
                        </m:r>
                      </m:den>
                    </m:f>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𝑢</m:t>
                    </m:r>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h</m:t>
                    </m:r>
                  </m:oMath>
                </a14:m>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xmlns="">
          <p:sp>
            <p:nvSpPr>
              <p:cNvPr id="3" name="Content Placeholder 2">
                <a:extLst>
                  <a:ext uri="{FF2B5EF4-FFF2-40B4-BE49-F238E27FC236}">
                    <a16:creationId xmlns:a16="http://schemas.microsoft.com/office/drawing/2014/main" id="{485E5D8F-3E0E-4301-87B6-CCCDCEB66612}"/>
                  </a:ext>
                </a:extLst>
              </p:cNvPr>
              <p:cNvSpPr>
                <a:spLocks noGrp="1" noRot="1" noChangeAspect="1" noMove="1" noResize="1" noEditPoints="1" noAdjustHandles="1" noChangeArrowheads="1" noChangeShapeType="1" noTextEdit="1"/>
              </p:cNvSpPr>
              <p:nvPr>
                <p:ph idx="1"/>
              </p:nvPr>
            </p:nvSpPr>
            <p:spPr>
              <a:xfrm>
                <a:off x="188596" y="937260"/>
                <a:ext cx="11835764" cy="5835015"/>
              </a:xfrm>
              <a:blipFill>
                <a:blip r:embed="rId2"/>
                <a:stretch>
                  <a:fillRect l="-669" t="-1254" r="-1133"/>
                </a:stretch>
              </a:blipFill>
            </p:spPr>
            <p:txBody>
              <a:bodyPr/>
              <a:lstStyle/>
              <a:p>
                <a:r>
                  <a:rPr lang="en-GB">
                    <a:noFill/>
                  </a:rPr>
                  <a:t> </a:t>
                </a:r>
              </a:p>
            </p:txBody>
          </p:sp>
        </mc:Fallback>
      </mc:AlternateContent>
    </p:spTree>
    <p:extLst>
      <p:ext uri="{BB962C8B-B14F-4D97-AF65-F5344CB8AC3E}">
        <p14:creationId xmlns:p14="http://schemas.microsoft.com/office/powerpoint/2010/main" val="35695600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76ABC-0A90-4FD4-A509-BD76A69EAAFB}"/>
              </a:ext>
            </a:extLst>
          </p:cNvPr>
          <p:cNvSpPr>
            <a:spLocks noGrp="1"/>
          </p:cNvSpPr>
          <p:nvPr>
            <p:ph type="title"/>
          </p:nvPr>
        </p:nvSpPr>
        <p:spPr>
          <a:xfrm>
            <a:off x="838200" y="365125"/>
            <a:ext cx="10515600" cy="697865"/>
          </a:xfrm>
        </p:spPr>
        <p:txBody>
          <a:bodyPr>
            <a:normAutofit/>
          </a:bodyPr>
          <a:lstStyle/>
          <a:p>
            <a:pPr algn="ctr"/>
            <a:r>
              <a:rPr lang="en-GB" sz="4000" dirty="0"/>
              <a:t>Enthalpy &amp; total energy</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DA42C60-0F62-441B-B9EB-D2C449C5DA8B}"/>
                  </a:ext>
                </a:extLst>
              </p:cNvPr>
              <p:cNvSpPr>
                <a:spLocks noGrp="1"/>
              </p:cNvSpPr>
              <p:nvPr>
                <p:ph idx="1"/>
              </p:nvPr>
            </p:nvSpPr>
            <p:spPr>
              <a:xfrm>
                <a:off x="320039" y="1308735"/>
                <a:ext cx="11630026" cy="5286374"/>
              </a:xfrm>
            </p:spPr>
            <p:txBody>
              <a:bodyPr>
                <a:normAutofit/>
              </a:bodyPr>
              <a:lstStyle/>
              <a:p>
                <a:pPr marL="0" indent="0">
                  <a:lnSpc>
                    <a:spcPct val="115000"/>
                  </a:lnSpc>
                  <a:spcAft>
                    <a:spcPts val="1000"/>
                  </a:spcAft>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So, if the kinetic and gravitational potential energies are ignored, all the energy brought into a control volume by a fluid can be grouped into a single enthalpy term.  </a:t>
                </a:r>
              </a:p>
              <a:p>
                <a:pPr marL="0" indent="0">
                  <a:lnSpc>
                    <a:spcPct val="115000"/>
                  </a:lnSpc>
                  <a:spcAft>
                    <a:spcPts val="1000"/>
                  </a:spcAft>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The other aspect of enthalpy that is very useful to engineers, is that when no phase change occurs in the fluid, there is a thermodynamic relationship between the </a:t>
                </a:r>
                <a:r>
                  <a:rPr lang="en-GB" sz="2200" i="1" dirty="0">
                    <a:effectLst/>
                    <a:latin typeface="Arial" panose="020B0604020202020204" pitchFamily="34" charset="0"/>
                    <a:ea typeface="Calibri" panose="020F0502020204030204" pitchFamily="34" charset="0"/>
                    <a:cs typeface="Times New Roman" panose="02020603050405020304" pitchFamily="18" charset="0"/>
                  </a:rPr>
                  <a:t>change of specific enthalpy</a:t>
                </a:r>
                <a:r>
                  <a:rPr lang="en-GB" sz="2200" dirty="0">
                    <a:effectLst/>
                    <a:latin typeface="Arial" panose="020B0604020202020204" pitchFamily="34" charset="0"/>
                    <a:ea typeface="Calibri" panose="020F0502020204030204" pitchFamily="34" charset="0"/>
                    <a:cs typeface="Times New Roman" panose="02020603050405020304" pitchFamily="18" charset="0"/>
                  </a:rPr>
                  <a:t> and the temperature of the fluid:</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					</a:t>
                </a:r>
                <a14:m>
                  <m:oMath xmlns:m="http://schemas.openxmlformats.org/officeDocument/2006/math">
                    <m:r>
                      <a:rPr lang="en-GB" sz="2400" i="1">
                        <a:effectLst/>
                        <a:latin typeface="Cambria Math" panose="02040503050406030204" pitchFamily="18" charset="0"/>
                        <a:ea typeface="Calibri" panose="020F0502020204030204" pitchFamily="34" charset="0"/>
                        <a:cs typeface="Arial" panose="020B0604020202020204" pitchFamily="34" charset="0"/>
                      </a:rPr>
                      <m:t>∆</m:t>
                    </m:r>
                    <m:r>
                      <a:rPr lang="en-GB" sz="2400" i="1">
                        <a:effectLst/>
                        <a:latin typeface="Cambria Math" panose="02040503050406030204" pitchFamily="18" charset="0"/>
                        <a:ea typeface="Calibri" panose="020F0502020204030204" pitchFamily="34" charset="0"/>
                        <a:cs typeface="Arial" panose="020B0604020202020204" pitchFamily="34" charset="0"/>
                      </a:rPr>
                      <m:t>h</m:t>
                    </m:r>
                    <m:r>
                      <a:rPr lang="en-GB" sz="2400" i="1">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2400" i="1">
                            <a:effectLst/>
                            <a:latin typeface="Cambria Math" panose="02040503050406030204" pitchFamily="18" charset="0"/>
                            <a:ea typeface="Calibri" panose="020F0502020204030204" pitchFamily="34" charset="0"/>
                            <a:cs typeface="Arial" panose="020B0604020202020204" pitchFamily="34" charset="0"/>
                          </a:rPr>
                        </m:ctrlPr>
                      </m:sSubPr>
                      <m:e>
                        <m:r>
                          <a:rPr lang="en-GB" sz="2400" i="1">
                            <a:effectLst/>
                            <a:latin typeface="Cambria Math" panose="02040503050406030204" pitchFamily="18" charset="0"/>
                            <a:ea typeface="Calibri" panose="020F0502020204030204" pitchFamily="34" charset="0"/>
                            <a:cs typeface="Arial" panose="020B0604020202020204" pitchFamily="34" charset="0"/>
                          </a:rPr>
                          <m:t>𝑐</m:t>
                        </m:r>
                      </m:e>
                      <m:sub>
                        <m:r>
                          <a:rPr lang="en-GB" sz="2400" i="1">
                            <a:effectLst/>
                            <a:latin typeface="Cambria Math" panose="02040503050406030204" pitchFamily="18" charset="0"/>
                            <a:ea typeface="Calibri" panose="020F0502020204030204" pitchFamily="34" charset="0"/>
                            <a:cs typeface="Arial" panose="020B0604020202020204" pitchFamily="34" charset="0"/>
                          </a:rPr>
                          <m:t>𝑝</m:t>
                        </m:r>
                      </m:sub>
                    </m:sSub>
                    <m:r>
                      <a:rPr lang="en-GB" sz="2400" i="1">
                        <a:effectLst/>
                        <a:latin typeface="Cambria Math" panose="02040503050406030204" pitchFamily="18" charset="0"/>
                        <a:ea typeface="Calibri" panose="020F0502020204030204" pitchFamily="34" charset="0"/>
                        <a:cs typeface="Arial" panose="020B0604020202020204" pitchFamily="34" charset="0"/>
                      </a:rPr>
                      <m:t> ∆</m:t>
                    </m:r>
                    <m:r>
                      <a:rPr lang="en-GB" sz="2400" i="1">
                        <a:effectLst/>
                        <a:latin typeface="Cambria Math" panose="02040503050406030204" pitchFamily="18" charset="0"/>
                        <a:ea typeface="Calibri" panose="020F0502020204030204" pitchFamily="34" charset="0"/>
                        <a:cs typeface="Arial" panose="020B0604020202020204" pitchFamily="34" charset="0"/>
                      </a:rPr>
                      <m:t>𝑇</m:t>
                    </m:r>
                  </m:oMath>
                </a14:m>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where, </a:t>
                </a:r>
                <a:r>
                  <a:rPr lang="en-GB" sz="2200" i="1" dirty="0">
                    <a:effectLst/>
                    <a:latin typeface="Arial" panose="020B0604020202020204" pitchFamily="34" charset="0"/>
                    <a:ea typeface="Calibri" panose="020F0502020204030204" pitchFamily="34" charset="0"/>
                    <a:cs typeface="Times New Roman" panose="02020603050405020304" pitchFamily="18" charset="0"/>
                  </a:rPr>
                  <a:t>c</a:t>
                </a:r>
                <a:r>
                  <a:rPr lang="en-GB" sz="2200" i="1" baseline="-25000" dirty="0">
                    <a:effectLst/>
                    <a:latin typeface="Arial" panose="020B0604020202020204" pitchFamily="34" charset="0"/>
                    <a:ea typeface="Calibri" panose="020F0502020204030204" pitchFamily="34" charset="0"/>
                    <a:cs typeface="Times New Roman" panose="02020603050405020304" pitchFamily="18" charset="0"/>
                  </a:rPr>
                  <a:t>p</a:t>
                </a:r>
                <a:r>
                  <a:rPr lang="en-GB" sz="2200" dirty="0">
                    <a:effectLst/>
                    <a:latin typeface="Arial" panose="020B0604020202020204" pitchFamily="34" charset="0"/>
                    <a:ea typeface="Calibri" panose="020F0502020204030204" pitchFamily="34" charset="0"/>
                    <a:cs typeface="Times New Roman" panose="02020603050405020304" pitchFamily="18" charset="0"/>
                  </a:rPr>
                  <a:t> is the specific heat capacity at constant pressure and </a:t>
                </a:r>
                <a:r>
                  <a:rPr lang="en-GB" sz="2200" i="1" dirty="0">
                    <a:effectLst/>
                    <a:latin typeface="Arial" panose="020B0604020202020204" pitchFamily="34" charset="0"/>
                    <a:ea typeface="Calibri" panose="020F0502020204030204" pitchFamily="34" charset="0"/>
                    <a:cs typeface="Times New Roman" panose="02020603050405020304" pitchFamily="18" charset="0"/>
                  </a:rPr>
                  <a:t>T</a:t>
                </a:r>
                <a:r>
                  <a:rPr lang="en-GB" sz="2200" dirty="0">
                    <a:effectLst/>
                    <a:latin typeface="Arial" panose="020B0604020202020204" pitchFamily="34" charset="0"/>
                    <a:ea typeface="Calibri" panose="020F0502020204030204" pitchFamily="34" charset="0"/>
                    <a:cs typeface="Times New Roman" panose="02020603050405020304" pitchFamily="18" charset="0"/>
                  </a:rPr>
                  <a:t> is the temperature. </a:t>
                </a:r>
              </a:p>
              <a:p>
                <a:pPr marL="0" indent="0">
                  <a:lnSpc>
                    <a:spcPct val="115000"/>
                  </a:lnSpc>
                  <a:spcAft>
                    <a:spcPts val="1000"/>
                  </a:spcAft>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Specific enthalpy has units of J.kg</a:t>
                </a:r>
                <a:r>
                  <a:rPr lang="en-GB" sz="2200" baseline="30000" dirty="0">
                    <a:effectLst/>
                    <a:latin typeface="Arial" panose="020B0604020202020204" pitchFamily="34" charset="0"/>
                    <a:ea typeface="Calibri" panose="020F0502020204030204" pitchFamily="34" charset="0"/>
                    <a:cs typeface="Times New Roman" panose="02020603050405020304" pitchFamily="18" charset="0"/>
                  </a:rPr>
                  <a:t>-1</a:t>
                </a:r>
                <a:r>
                  <a:rPr lang="en-GB" sz="2200" dirty="0">
                    <a:effectLst/>
                    <a:latin typeface="Arial" panose="020B0604020202020204" pitchFamily="34" charset="0"/>
                    <a:ea typeface="Calibri" panose="020F0502020204030204" pitchFamily="34" charset="0"/>
                    <a:cs typeface="Times New Roman" panose="02020603050405020304" pitchFamily="18" charset="0"/>
                  </a:rPr>
                  <a:t>, which can be converted to J.s</a:t>
                </a:r>
                <a:r>
                  <a:rPr lang="en-GB" sz="2200" baseline="30000" dirty="0">
                    <a:effectLst/>
                    <a:latin typeface="Arial" panose="020B0604020202020204" pitchFamily="34" charset="0"/>
                    <a:ea typeface="Calibri" panose="020F0502020204030204" pitchFamily="34" charset="0"/>
                    <a:cs typeface="Times New Roman" panose="02020603050405020304" pitchFamily="18" charset="0"/>
                  </a:rPr>
                  <a:t>-1</a:t>
                </a:r>
                <a:r>
                  <a:rPr lang="en-GB" sz="2200" dirty="0">
                    <a:effectLst/>
                    <a:latin typeface="Arial" panose="020B0604020202020204" pitchFamily="34" charset="0"/>
                    <a:ea typeface="Calibri" panose="020F0502020204030204" pitchFamily="34" charset="0"/>
                    <a:cs typeface="Times New Roman" panose="02020603050405020304" pitchFamily="18" charset="0"/>
                  </a:rPr>
                  <a:t>, by multiplying by kg.s</a:t>
                </a:r>
                <a:r>
                  <a:rPr lang="en-GB" sz="2200" baseline="30000" dirty="0">
                    <a:effectLst/>
                    <a:latin typeface="Arial" panose="020B0604020202020204" pitchFamily="34" charset="0"/>
                    <a:ea typeface="Calibri" panose="020F0502020204030204" pitchFamily="34" charset="0"/>
                    <a:cs typeface="Times New Roman" panose="02020603050405020304" pitchFamily="18" charset="0"/>
                  </a:rPr>
                  <a:t>-1</a:t>
                </a:r>
                <a:r>
                  <a:rPr lang="en-GB" sz="2200" dirty="0">
                    <a:effectLst/>
                    <a:latin typeface="Arial" panose="020B0604020202020204" pitchFamily="34" charset="0"/>
                    <a:ea typeface="Calibri" panose="020F0502020204030204" pitchFamily="34" charset="0"/>
                    <a:cs typeface="Times New Roman" panose="02020603050405020304" pitchFamily="18" charset="0"/>
                  </a:rPr>
                  <a:t>, </a:t>
                </a:r>
                <a:r>
                  <a:rPr lang="en-GB" sz="2200" i="1" dirty="0">
                    <a:effectLst/>
                    <a:latin typeface="Arial" panose="020B0604020202020204" pitchFamily="34" charset="0"/>
                    <a:ea typeface="Calibri" panose="020F0502020204030204" pitchFamily="34" charset="0"/>
                    <a:cs typeface="Times New Roman" panose="02020603050405020304" pitchFamily="18" charset="0"/>
                  </a:rPr>
                  <a:t>mass flow rate, </a:t>
                </a:r>
                <a14:m>
                  <m:oMath xmlns:m="http://schemas.openxmlformats.org/officeDocument/2006/math">
                    <m:acc>
                      <m:accPr>
                        <m:chr m:val="̇"/>
                        <m:ctrlPr>
                          <a:rPr lang="en-GB" sz="2200" i="1">
                            <a:effectLst/>
                            <a:latin typeface="Cambria Math" panose="02040503050406030204" pitchFamily="18" charset="0"/>
                            <a:ea typeface="Calibri" panose="020F0502020204030204" pitchFamily="34" charset="0"/>
                            <a:cs typeface="Arial" panose="020B0604020202020204" pitchFamily="34" charset="0"/>
                          </a:rPr>
                        </m:ctrlPr>
                      </m:accPr>
                      <m:e>
                        <m:r>
                          <a:rPr lang="en-GB" sz="2200" i="1">
                            <a:effectLst/>
                            <a:latin typeface="Cambria Math" panose="02040503050406030204" pitchFamily="18" charset="0"/>
                            <a:ea typeface="Calibri" panose="020F0502020204030204" pitchFamily="34" charset="0"/>
                            <a:cs typeface="Arial" panose="020B0604020202020204" pitchFamily="34" charset="0"/>
                          </a:rPr>
                          <m:t>𝑚</m:t>
                        </m:r>
                      </m:e>
                    </m:acc>
                  </m:oMath>
                </a14:m>
                <a:r>
                  <a:rPr lang="en-GB" sz="2200" dirty="0">
                    <a:effectLst/>
                    <a:latin typeface="Arial" panose="020B0604020202020204" pitchFamily="34" charset="0"/>
                    <a:ea typeface="Times New Roman" panose="02020603050405020304" pitchFamily="18" charset="0"/>
                    <a:cs typeface="Times New Roman" panose="02020603050405020304" pitchFamily="18" charset="0"/>
                  </a:rPr>
                  <a:t>.  All the energy in the flow can be represented by the term </a:t>
                </a:r>
                <a14:m>
                  <m:oMath xmlns:m="http://schemas.openxmlformats.org/officeDocument/2006/math">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200" i="1">
                            <a:effectLst/>
                            <a:latin typeface="Cambria Math" panose="02040503050406030204" pitchFamily="18" charset="0"/>
                            <a:ea typeface="Times New Roman" panose="02020603050405020304" pitchFamily="18" charset="0"/>
                            <a:cs typeface="Arial" panose="020B0604020202020204" pitchFamily="34" charset="0"/>
                          </a:rPr>
                          <m:t>𝑚</m:t>
                        </m:r>
                      </m:e>
                    </m:acc>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𝑝</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oMath>
                </a14:m>
                <a:r>
                  <a:rPr lang="en-GB" sz="220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mc:Choice>
        <mc:Fallback xmlns="">
          <p:sp>
            <p:nvSpPr>
              <p:cNvPr id="3" name="Content Placeholder 2">
                <a:extLst>
                  <a:ext uri="{FF2B5EF4-FFF2-40B4-BE49-F238E27FC236}">
                    <a16:creationId xmlns:a16="http://schemas.microsoft.com/office/drawing/2014/main" id="{4DA42C60-0F62-441B-B9EB-D2C449C5DA8B}"/>
                  </a:ext>
                </a:extLst>
              </p:cNvPr>
              <p:cNvSpPr>
                <a:spLocks noGrp="1" noRot="1" noChangeAspect="1" noMove="1" noResize="1" noEditPoints="1" noAdjustHandles="1" noChangeArrowheads="1" noChangeShapeType="1" noTextEdit="1"/>
              </p:cNvSpPr>
              <p:nvPr>
                <p:ph idx="1"/>
              </p:nvPr>
            </p:nvSpPr>
            <p:spPr>
              <a:xfrm>
                <a:off x="320039" y="1308735"/>
                <a:ext cx="11630026" cy="5286374"/>
              </a:xfrm>
              <a:blipFill>
                <a:blip r:embed="rId2"/>
                <a:stretch>
                  <a:fillRect l="-629" t="-461" r="-1258"/>
                </a:stretch>
              </a:blipFill>
            </p:spPr>
            <p:txBody>
              <a:bodyPr/>
              <a:lstStyle/>
              <a:p>
                <a:r>
                  <a:rPr lang="en-GB">
                    <a:noFill/>
                  </a:rPr>
                  <a:t> </a:t>
                </a:r>
              </a:p>
            </p:txBody>
          </p:sp>
        </mc:Fallback>
      </mc:AlternateContent>
    </p:spTree>
    <p:extLst>
      <p:ext uri="{BB962C8B-B14F-4D97-AF65-F5344CB8AC3E}">
        <p14:creationId xmlns:p14="http://schemas.microsoft.com/office/powerpoint/2010/main" val="2150936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2B475-84D3-44B3-B6F1-9191F060E539}"/>
              </a:ext>
            </a:extLst>
          </p:cNvPr>
          <p:cNvSpPr>
            <a:spLocks noGrp="1"/>
          </p:cNvSpPr>
          <p:nvPr>
            <p:ph type="title"/>
          </p:nvPr>
        </p:nvSpPr>
        <p:spPr>
          <a:xfrm>
            <a:off x="838200" y="155956"/>
            <a:ext cx="10515600" cy="720725"/>
          </a:xfrm>
        </p:spPr>
        <p:txBody>
          <a:bodyPr>
            <a:normAutofit/>
          </a:bodyPr>
          <a:lstStyle/>
          <a:p>
            <a:pPr algn="ctr"/>
            <a:r>
              <a:rPr lang="en-GB" sz="4000" dirty="0"/>
              <a:t>Global Capacity of Hot Stream</a:t>
            </a:r>
          </a:p>
        </p:txBody>
      </p:sp>
      <p:sp>
        <p:nvSpPr>
          <p:cNvPr id="3" name="Content Placeholder 2">
            <a:extLst>
              <a:ext uri="{FF2B5EF4-FFF2-40B4-BE49-F238E27FC236}">
                <a16:creationId xmlns:a16="http://schemas.microsoft.com/office/drawing/2014/main" id="{4EB6F210-2E17-4829-9C9C-C5110EBB770B}"/>
              </a:ext>
            </a:extLst>
          </p:cNvPr>
          <p:cNvSpPr>
            <a:spLocks noGrp="1"/>
          </p:cNvSpPr>
          <p:nvPr>
            <p:ph idx="1"/>
          </p:nvPr>
        </p:nvSpPr>
        <p:spPr>
          <a:xfrm>
            <a:off x="400050" y="956235"/>
            <a:ext cx="11481435" cy="5749365"/>
          </a:xfrm>
        </p:spPr>
        <p:txBody>
          <a:bodyPr>
            <a:normAutofit/>
          </a:bodyPr>
          <a:lstStyle/>
          <a:p>
            <a:pPr marL="0" indent="0">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With a Global Capacity analysis, a control volume is placed around the hot stream, and also around the cold stream, as shown in the following diagram.</a:t>
            </a:r>
          </a:p>
          <a:p>
            <a:pPr marL="0" indent="0">
              <a:buNone/>
            </a:pPr>
            <a:endParaRPr lang="en-GB" sz="2200" dirty="0">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GB" sz="22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GB" sz="2200" dirty="0">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GB" sz="22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GB" sz="2200" dirty="0">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GB" sz="22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GB" sz="2200" dirty="0">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As the hot stream passes in the vicinity near the heat exchanger interface, some of its energy is transferred across the interface to the cold stream (as a result of the temperature difference between the two streams).  </a:t>
            </a:r>
          </a:p>
          <a:p>
            <a:pPr marL="0" indent="0">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The fluid in the hot stream leaves the control volume with less energy than when it entered.</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So,					</a:t>
            </a:r>
            <a:r>
              <a:rPr lang="en-GB" sz="2200" i="1" dirty="0" err="1">
                <a:effectLst/>
                <a:latin typeface="Arial" panose="020B0604020202020204" pitchFamily="34" charset="0"/>
                <a:ea typeface="Times New Roman" panose="02020603050405020304" pitchFamily="18" charset="0"/>
                <a:cs typeface="Times New Roman" panose="02020603050405020304" pitchFamily="18" charset="0"/>
              </a:rPr>
              <a:t>T</a:t>
            </a:r>
            <a:r>
              <a:rPr lang="en-GB" sz="2200" i="1" baseline="-25000" dirty="0" err="1">
                <a:effectLst/>
                <a:latin typeface="Arial" panose="020B0604020202020204" pitchFamily="34" charset="0"/>
                <a:ea typeface="Times New Roman" panose="02020603050405020304" pitchFamily="18" charset="0"/>
                <a:cs typeface="Times New Roman" panose="02020603050405020304" pitchFamily="18" charset="0"/>
              </a:rPr>
              <a:t>H,out</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200" i="1" dirty="0">
                <a:latin typeface="Arial" panose="020B0604020202020204" pitchFamily="34" charset="0"/>
                <a:ea typeface="Times New Roman" panose="02020603050405020304" pitchFamily="18" charset="0"/>
                <a:cs typeface="Times New Roman" panose="02020603050405020304" pitchFamily="18" charset="0"/>
              </a:rPr>
              <a:t>&lt;</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200" i="1" dirty="0" err="1">
                <a:effectLst/>
                <a:latin typeface="Arial" panose="020B0604020202020204" pitchFamily="34" charset="0"/>
                <a:ea typeface="Times New Roman" panose="02020603050405020304" pitchFamily="18" charset="0"/>
                <a:cs typeface="Times New Roman" panose="02020603050405020304" pitchFamily="18" charset="0"/>
              </a:rPr>
              <a:t>T</a:t>
            </a:r>
            <a:r>
              <a:rPr lang="en-GB" sz="2200" i="1" baseline="-25000" dirty="0" err="1">
                <a:effectLst/>
                <a:latin typeface="Arial" panose="020B0604020202020204" pitchFamily="34" charset="0"/>
                <a:ea typeface="Times New Roman" panose="02020603050405020304" pitchFamily="18" charset="0"/>
                <a:cs typeface="Times New Roman" panose="02020603050405020304" pitchFamily="18" charset="0"/>
              </a:rPr>
              <a:t>H,in</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 </a:t>
            </a:r>
          </a:p>
          <a:p>
            <a:pPr mar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p:grpSp>
        <p:nvGrpSpPr>
          <p:cNvPr id="64" name="Group 63">
            <a:extLst>
              <a:ext uri="{FF2B5EF4-FFF2-40B4-BE49-F238E27FC236}">
                <a16:creationId xmlns:a16="http://schemas.microsoft.com/office/drawing/2014/main" id="{6229C6B5-DA7A-4578-A266-40354C3EF6B0}"/>
              </a:ext>
            </a:extLst>
          </p:cNvPr>
          <p:cNvGrpSpPr/>
          <p:nvPr/>
        </p:nvGrpSpPr>
        <p:grpSpPr>
          <a:xfrm>
            <a:off x="4130114" y="2095089"/>
            <a:ext cx="3613807" cy="2428875"/>
            <a:chOff x="4130114" y="2095089"/>
            <a:chExt cx="3613807" cy="2428875"/>
          </a:xfrm>
        </p:grpSpPr>
        <p:grpSp>
          <p:nvGrpSpPr>
            <p:cNvPr id="49" name="Group 48">
              <a:extLst>
                <a:ext uri="{FF2B5EF4-FFF2-40B4-BE49-F238E27FC236}">
                  <a16:creationId xmlns:a16="http://schemas.microsoft.com/office/drawing/2014/main" id="{46A120E0-8722-42E2-B503-26C51AAA3102}"/>
                </a:ext>
              </a:extLst>
            </p:cNvPr>
            <p:cNvGrpSpPr/>
            <p:nvPr/>
          </p:nvGrpSpPr>
          <p:grpSpPr>
            <a:xfrm>
              <a:off x="4130114" y="2095089"/>
              <a:ext cx="3613807" cy="2428875"/>
              <a:chOff x="3257549" y="2017395"/>
              <a:chExt cx="3613807" cy="2428875"/>
            </a:xfrm>
          </p:grpSpPr>
          <p:grpSp>
            <p:nvGrpSpPr>
              <p:cNvPr id="10" name="Group 9">
                <a:extLst>
                  <a:ext uri="{FF2B5EF4-FFF2-40B4-BE49-F238E27FC236}">
                    <a16:creationId xmlns:a16="http://schemas.microsoft.com/office/drawing/2014/main" id="{FBF4B026-271B-4079-BEE8-8AC5B5201484}"/>
                  </a:ext>
                </a:extLst>
              </p:cNvPr>
              <p:cNvGrpSpPr/>
              <p:nvPr/>
            </p:nvGrpSpPr>
            <p:grpSpPr>
              <a:xfrm rot="10800000">
                <a:off x="6284595" y="3231833"/>
                <a:ext cx="548640" cy="1214437"/>
                <a:chOff x="3257550" y="2017395"/>
                <a:chExt cx="548640" cy="1214437"/>
              </a:xfrm>
            </p:grpSpPr>
            <p:cxnSp>
              <p:nvCxnSpPr>
                <p:cNvPr id="11" name="Straight Connector 10">
                  <a:extLst>
                    <a:ext uri="{FF2B5EF4-FFF2-40B4-BE49-F238E27FC236}">
                      <a16:creationId xmlns:a16="http://schemas.microsoft.com/office/drawing/2014/main" id="{0E4246C6-4DD3-4A2E-BB7A-ADACF9B994BA}"/>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12" name="Arc 11">
                  <a:extLst>
                    <a:ext uri="{FF2B5EF4-FFF2-40B4-BE49-F238E27FC236}">
                      <a16:creationId xmlns:a16="http://schemas.microsoft.com/office/drawing/2014/main" id="{0957FF03-AFF5-4770-A0F5-D1714236CD96}"/>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grpSp>
            <p:nvGrpSpPr>
              <p:cNvPr id="27" name="Group 26">
                <a:extLst>
                  <a:ext uri="{FF2B5EF4-FFF2-40B4-BE49-F238E27FC236}">
                    <a16:creationId xmlns:a16="http://schemas.microsoft.com/office/drawing/2014/main" id="{4D0FDAB9-97B4-4267-80BD-FD703F96DC26}"/>
                  </a:ext>
                </a:extLst>
              </p:cNvPr>
              <p:cNvGrpSpPr/>
              <p:nvPr/>
            </p:nvGrpSpPr>
            <p:grpSpPr>
              <a:xfrm>
                <a:off x="3257550" y="2017395"/>
                <a:ext cx="3613806" cy="1214438"/>
                <a:chOff x="3257550" y="2017395"/>
                <a:chExt cx="3613806" cy="1214438"/>
              </a:xfrm>
            </p:grpSpPr>
            <p:grpSp>
              <p:nvGrpSpPr>
                <p:cNvPr id="7" name="Group 6">
                  <a:extLst>
                    <a:ext uri="{FF2B5EF4-FFF2-40B4-BE49-F238E27FC236}">
                      <a16:creationId xmlns:a16="http://schemas.microsoft.com/office/drawing/2014/main" id="{9373C8E8-47B9-4F25-A896-A131EB15ECA5}"/>
                    </a:ext>
                  </a:extLst>
                </p:cNvPr>
                <p:cNvGrpSpPr/>
                <p:nvPr/>
              </p:nvGrpSpPr>
              <p:grpSpPr>
                <a:xfrm>
                  <a:off x="3257550" y="2017395"/>
                  <a:ext cx="548640" cy="1214437"/>
                  <a:chOff x="3257550" y="2017395"/>
                  <a:chExt cx="548640" cy="1214437"/>
                </a:xfrm>
              </p:grpSpPr>
              <p:cxnSp>
                <p:nvCxnSpPr>
                  <p:cNvPr id="5" name="Straight Connector 4">
                    <a:extLst>
                      <a:ext uri="{FF2B5EF4-FFF2-40B4-BE49-F238E27FC236}">
                        <a16:creationId xmlns:a16="http://schemas.microsoft.com/office/drawing/2014/main" id="{ABEC5A6D-50EC-473F-BD4D-3B527556445D}"/>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6" name="Arc 5">
                    <a:extLst>
                      <a:ext uri="{FF2B5EF4-FFF2-40B4-BE49-F238E27FC236}">
                        <a16:creationId xmlns:a16="http://schemas.microsoft.com/office/drawing/2014/main" id="{7E6942B3-91ED-44BA-93FF-2E611CC3DABE}"/>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14" name="Straight Connector 13">
                  <a:extLst>
                    <a:ext uri="{FF2B5EF4-FFF2-40B4-BE49-F238E27FC236}">
                      <a16:creationId xmlns:a16="http://schemas.microsoft.com/office/drawing/2014/main" id="{B3B374F8-03D5-4636-8831-BF2425501FEB}"/>
                    </a:ext>
                  </a:extLst>
                </p:cNvPr>
                <p:cNvCxnSpPr>
                  <a:stCxn id="6" idx="0"/>
                  <a:endCxn id="12"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19" name="Arc 18">
                  <a:extLst>
                    <a:ext uri="{FF2B5EF4-FFF2-40B4-BE49-F238E27FC236}">
                      <a16:creationId xmlns:a16="http://schemas.microsoft.com/office/drawing/2014/main" id="{15233225-30BD-4AA9-86D7-19DEE24896F7}"/>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21" name="Straight Connector 20">
                  <a:extLst>
                    <a:ext uri="{FF2B5EF4-FFF2-40B4-BE49-F238E27FC236}">
                      <a16:creationId xmlns:a16="http://schemas.microsoft.com/office/drawing/2014/main" id="{44997465-9857-44A5-861F-8C28B9BF8AF5}"/>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sp>
            <p:nvSpPr>
              <p:cNvPr id="24" name="Arc 23">
                <a:extLst>
                  <a:ext uri="{FF2B5EF4-FFF2-40B4-BE49-F238E27FC236}">
                    <a16:creationId xmlns:a16="http://schemas.microsoft.com/office/drawing/2014/main" id="{EF9AF678-CB9E-41F6-8A97-D85626F3B4A6}"/>
                  </a:ext>
                </a:extLst>
              </p:cNvPr>
              <p:cNvSpPr/>
              <p:nvPr/>
            </p:nvSpPr>
            <p:spPr>
              <a:xfrm rot="16200000">
                <a:off x="3242493" y="325973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26" name="Straight Connector 25">
                <a:extLst>
                  <a:ext uri="{FF2B5EF4-FFF2-40B4-BE49-F238E27FC236}">
                    <a16:creationId xmlns:a16="http://schemas.microsoft.com/office/drawing/2014/main" id="{8043772F-5F38-498D-80BA-ED1B612FEA81}"/>
                  </a:ext>
                </a:extLst>
              </p:cNvPr>
              <p:cNvCxnSpPr/>
              <p:nvPr/>
            </p:nvCxnSpPr>
            <p:spPr>
              <a:xfrm>
                <a:off x="3257549" y="3518992"/>
                <a:ext cx="0" cy="927278"/>
              </a:xfrm>
              <a:prstGeom prst="line">
                <a:avLst/>
              </a:prstGeom>
            </p:spPr>
            <p:style>
              <a:lnRef idx="2">
                <a:schemeClr val="dk1"/>
              </a:lnRef>
              <a:fillRef idx="0">
                <a:schemeClr val="dk1"/>
              </a:fillRef>
              <a:effectRef idx="1">
                <a:schemeClr val="dk1"/>
              </a:effectRef>
              <a:fontRef idx="minor">
                <a:schemeClr val="tx1"/>
              </a:fontRef>
            </p:style>
          </p:cxnSp>
          <p:grpSp>
            <p:nvGrpSpPr>
              <p:cNvPr id="28" name="Group 27">
                <a:extLst>
                  <a:ext uri="{FF2B5EF4-FFF2-40B4-BE49-F238E27FC236}">
                    <a16:creationId xmlns:a16="http://schemas.microsoft.com/office/drawing/2014/main" id="{ACA548AD-C755-4D5F-8715-2C9A6AF88839}"/>
                  </a:ext>
                </a:extLst>
              </p:cNvPr>
              <p:cNvGrpSpPr/>
              <p:nvPr/>
            </p:nvGrpSpPr>
            <p:grpSpPr>
              <a:xfrm>
                <a:off x="3721787" y="2044205"/>
                <a:ext cx="2756555" cy="832279"/>
                <a:chOff x="3257550" y="2017395"/>
                <a:chExt cx="3613806" cy="1214438"/>
              </a:xfrm>
            </p:grpSpPr>
            <p:grpSp>
              <p:nvGrpSpPr>
                <p:cNvPr id="29" name="Group 28">
                  <a:extLst>
                    <a:ext uri="{FF2B5EF4-FFF2-40B4-BE49-F238E27FC236}">
                      <a16:creationId xmlns:a16="http://schemas.microsoft.com/office/drawing/2014/main" id="{B7055AE9-9E0D-41D3-8E4E-AEF0B5CD1C46}"/>
                    </a:ext>
                  </a:extLst>
                </p:cNvPr>
                <p:cNvGrpSpPr/>
                <p:nvPr/>
              </p:nvGrpSpPr>
              <p:grpSpPr>
                <a:xfrm>
                  <a:off x="3257550" y="2017395"/>
                  <a:ext cx="548640" cy="1214437"/>
                  <a:chOff x="3257550" y="2017395"/>
                  <a:chExt cx="548640" cy="1214437"/>
                </a:xfrm>
              </p:grpSpPr>
              <p:cxnSp>
                <p:nvCxnSpPr>
                  <p:cNvPr id="33" name="Straight Connector 32">
                    <a:extLst>
                      <a:ext uri="{FF2B5EF4-FFF2-40B4-BE49-F238E27FC236}">
                        <a16:creationId xmlns:a16="http://schemas.microsoft.com/office/drawing/2014/main" id="{7A769C3D-5F44-43A9-9433-6478FCA0D387}"/>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4" name="Arc 33">
                    <a:extLst>
                      <a:ext uri="{FF2B5EF4-FFF2-40B4-BE49-F238E27FC236}">
                        <a16:creationId xmlns:a16="http://schemas.microsoft.com/office/drawing/2014/main" id="{EAE6231E-C3AC-4498-93BE-142643D699B8}"/>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30" name="Straight Connector 29">
                  <a:extLst>
                    <a:ext uri="{FF2B5EF4-FFF2-40B4-BE49-F238E27FC236}">
                      <a16:creationId xmlns:a16="http://schemas.microsoft.com/office/drawing/2014/main" id="{39F90E4E-94BA-4E16-9331-2C0E56F2C9DF}"/>
                    </a:ext>
                  </a:extLst>
                </p:cNvPr>
                <p:cNvCxnSpPr>
                  <a:stCxn id="34"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31" name="Arc 30">
                  <a:extLst>
                    <a:ext uri="{FF2B5EF4-FFF2-40B4-BE49-F238E27FC236}">
                      <a16:creationId xmlns:a16="http://schemas.microsoft.com/office/drawing/2014/main" id="{DED7F88C-E17E-4D53-89AB-4B994A2B447B}"/>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32" name="Straight Connector 31">
                  <a:extLst>
                    <a:ext uri="{FF2B5EF4-FFF2-40B4-BE49-F238E27FC236}">
                      <a16:creationId xmlns:a16="http://schemas.microsoft.com/office/drawing/2014/main" id="{42A88CA7-E6F3-4C0E-A485-D5ECC2EFD89D}"/>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grpSp>
            <p:nvGrpSpPr>
              <p:cNvPr id="42" name="Group 41">
                <a:extLst>
                  <a:ext uri="{FF2B5EF4-FFF2-40B4-BE49-F238E27FC236}">
                    <a16:creationId xmlns:a16="http://schemas.microsoft.com/office/drawing/2014/main" id="{93FC0FFA-614F-4EED-AD5E-221067472AFE}"/>
                  </a:ext>
                </a:extLst>
              </p:cNvPr>
              <p:cNvGrpSpPr/>
              <p:nvPr/>
            </p:nvGrpSpPr>
            <p:grpSpPr>
              <a:xfrm rot="10800000">
                <a:off x="3667114" y="3570801"/>
                <a:ext cx="2756555" cy="832279"/>
                <a:chOff x="3257550" y="2017395"/>
                <a:chExt cx="3613806" cy="1214438"/>
              </a:xfrm>
            </p:grpSpPr>
            <p:grpSp>
              <p:nvGrpSpPr>
                <p:cNvPr id="43" name="Group 42">
                  <a:extLst>
                    <a:ext uri="{FF2B5EF4-FFF2-40B4-BE49-F238E27FC236}">
                      <a16:creationId xmlns:a16="http://schemas.microsoft.com/office/drawing/2014/main" id="{DD29C41C-ACAE-441A-B90E-47036B2D6435}"/>
                    </a:ext>
                  </a:extLst>
                </p:cNvPr>
                <p:cNvGrpSpPr/>
                <p:nvPr/>
              </p:nvGrpSpPr>
              <p:grpSpPr>
                <a:xfrm>
                  <a:off x="3257550" y="2017395"/>
                  <a:ext cx="548640" cy="1214437"/>
                  <a:chOff x="3257550" y="2017395"/>
                  <a:chExt cx="548640" cy="1214437"/>
                </a:xfrm>
              </p:grpSpPr>
              <p:cxnSp>
                <p:nvCxnSpPr>
                  <p:cNvPr id="47" name="Straight Connector 46">
                    <a:extLst>
                      <a:ext uri="{FF2B5EF4-FFF2-40B4-BE49-F238E27FC236}">
                        <a16:creationId xmlns:a16="http://schemas.microsoft.com/office/drawing/2014/main" id="{4AD51666-A504-41CE-B0CD-5FD190148EAD}"/>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48" name="Arc 47">
                    <a:extLst>
                      <a:ext uri="{FF2B5EF4-FFF2-40B4-BE49-F238E27FC236}">
                        <a16:creationId xmlns:a16="http://schemas.microsoft.com/office/drawing/2014/main" id="{C40F5FF8-EDAF-4BD6-B6A6-858D1A1FE319}"/>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44" name="Straight Connector 43">
                  <a:extLst>
                    <a:ext uri="{FF2B5EF4-FFF2-40B4-BE49-F238E27FC236}">
                      <a16:creationId xmlns:a16="http://schemas.microsoft.com/office/drawing/2014/main" id="{87FBA7C8-F3F6-4658-AE4B-9225125B4F30}"/>
                    </a:ext>
                  </a:extLst>
                </p:cNvPr>
                <p:cNvCxnSpPr>
                  <a:stCxn id="48"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45" name="Arc 44">
                  <a:extLst>
                    <a:ext uri="{FF2B5EF4-FFF2-40B4-BE49-F238E27FC236}">
                      <a16:creationId xmlns:a16="http://schemas.microsoft.com/office/drawing/2014/main" id="{8C4691E2-9F83-48E0-9150-7984D9FC05AE}"/>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46" name="Straight Connector 45">
                  <a:extLst>
                    <a:ext uri="{FF2B5EF4-FFF2-40B4-BE49-F238E27FC236}">
                      <a16:creationId xmlns:a16="http://schemas.microsoft.com/office/drawing/2014/main" id="{0869976C-EEDF-43B8-AEC2-CFD2C44BCBB8}"/>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grpSp>
        <p:cxnSp>
          <p:nvCxnSpPr>
            <p:cNvPr id="51" name="Straight Arrow Connector 50">
              <a:extLst>
                <a:ext uri="{FF2B5EF4-FFF2-40B4-BE49-F238E27FC236}">
                  <a16:creationId xmlns:a16="http://schemas.microsoft.com/office/drawing/2014/main" id="{7AC7FC35-F3E9-4114-B403-B1398DE1B9CA}"/>
                </a:ext>
              </a:extLst>
            </p:cNvPr>
            <p:cNvCxnSpPr/>
            <p:nvPr/>
          </p:nvCxnSpPr>
          <p:spPr>
            <a:xfrm flipV="1">
              <a:off x="4326965" y="3806190"/>
              <a:ext cx="0" cy="622375"/>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52" name="Straight Arrow Connector 51">
              <a:extLst>
                <a:ext uri="{FF2B5EF4-FFF2-40B4-BE49-F238E27FC236}">
                  <a16:creationId xmlns:a16="http://schemas.microsoft.com/office/drawing/2014/main" id="{B383F980-BB67-4F75-9B81-2DE9E3F2958E}"/>
                </a:ext>
              </a:extLst>
            </p:cNvPr>
            <p:cNvCxnSpPr>
              <a:cxnSpLocks/>
            </p:cNvCxnSpPr>
            <p:nvPr/>
          </p:nvCxnSpPr>
          <p:spPr>
            <a:xfrm flipV="1">
              <a:off x="5012846" y="3483439"/>
              <a:ext cx="1772023" cy="1"/>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54" name="Straight Arrow Connector 53">
              <a:extLst>
                <a:ext uri="{FF2B5EF4-FFF2-40B4-BE49-F238E27FC236}">
                  <a16:creationId xmlns:a16="http://schemas.microsoft.com/office/drawing/2014/main" id="{55731FDA-850D-4D59-BAB2-C8F72FEF96DD}"/>
                </a:ext>
              </a:extLst>
            </p:cNvPr>
            <p:cNvCxnSpPr>
              <a:cxnSpLocks/>
            </p:cNvCxnSpPr>
            <p:nvPr/>
          </p:nvCxnSpPr>
          <p:spPr>
            <a:xfrm>
              <a:off x="7505582" y="3749825"/>
              <a:ext cx="0" cy="636493"/>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56" name="Straight Arrow Connector 55">
              <a:extLst>
                <a:ext uri="{FF2B5EF4-FFF2-40B4-BE49-F238E27FC236}">
                  <a16:creationId xmlns:a16="http://schemas.microsoft.com/office/drawing/2014/main" id="{C4990093-839D-4395-BEE6-068B7C0D715A}"/>
                </a:ext>
              </a:extLst>
            </p:cNvPr>
            <p:cNvCxnSpPr/>
            <p:nvPr/>
          </p:nvCxnSpPr>
          <p:spPr>
            <a:xfrm flipV="1">
              <a:off x="7532476" y="2125679"/>
              <a:ext cx="0" cy="622375"/>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57" name="Straight Arrow Connector 56">
              <a:extLst>
                <a:ext uri="{FF2B5EF4-FFF2-40B4-BE49-F238E27FC236}">
                  <a16:creationId xmlns:a16="http://schemas.microsoft.com/office/drawing/2014/main" id="{142386B7-44B7-4624-B6B4-32819441DA5C}"/>
                </a:ext>
              </a:extLst>
            </p:cNvPr>
            <p:cNvCxnSpPr>
              <a:cxnSpLocks/>
            </p:cNvCxnSpPr>
            <p:nvPr/>
          </p:nvCxnSpPr>
          <p:spPr>
            <a:xfrm>
              <a:off x="5056094" y="3089479"/>
              <a:ext cx="1724695" cy="1"/>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60" name="Straight Arrow Connector 59">
              <a:extLst>
                <a:ext uri="{FF2B5EF4-FFF2-40B4-BE49-F238E27FC236}">
                  <a16:creationId xmlns:a16="http://schemas.microsoft.com/office/drawing/2014/main" id="{CF9256AF-9B52-45E7-84F6-0AC48FFC231E}"/>
                </a:ext>
              </a:extLst>
            </p:cNvPr>
            <p:cNvCxnSpPr>
              <a:cxnSpLocks/>
            </p:cNvCxnSpPr>
            <p:nvPr/>
          </p:nvCxnSpPr>
          <p:spPr>
            <a:xfrm>
              <a:off x="4388505" y="2121899"/>
              <a:ext cx="0" cy="756844"/>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sp>
          <p:nvSpPr>
            <p:cNvPr id="62" name="TextBox 61">
              <a:extLst>
                <a:ext uri="{FF2B5EF4-FFF2-40B4-BE49-F238E27FC236}">
                  <a16:creationId xmlns:a16="http://schemas.microsoft.com/office/drawing/2014/main" id="{C4F693C8-104C-4C44-84CC-6E78B00D42FA}"/>
                </a:ext>
              </a:extLst>
            </p:cNvPr>
            <p:cNvSpPr txBox="1"/>
            <p:nvPr/>
          </p:nvSpPr>
          <p:spPr>
            <a:xfrm>
              <a:off x="5007844" y="3860523"/>
              <a:ext cx="2014069" cy="430887"/>
            </a:xfrm>
            <a:prstGeom prst="rect">
              <a:avLst/>
            </a:prstGeom>
            <a:noFill/>
          </p:spPr>
          <p:txBody>
            <a:bodyPr wrap="square" rtlCol="0">
              <a:spAutoFit/>
            </a:bodyPr>
            <a:lstStyle/>
            <a:p>
              <a:r>
                <a:rPr lang="en-GB" sz="2200" dirty="0"/>
                <a:t>Hot Stream  </a:t>
              </a:r>
              <a:r>
                <a:rPr lang="en-GB" sz="2200" i="1" dirty="0"/>
                <a:t>H</a:t>
              </a:r>
            </a:p>
          </p:txBody>
        </p:sp>
        <p:sp>
          <p:nvSpPr>
            <p:cNvPr id="63" name="TextBox 62">
              <a:extLst>
                <a:ext uri="{FF2B5EF4-FFF2-40B4-BE49-F238E27FC236}">
                  <a16:creationId xmlns:a16="http://schemas.microsoft.com/office/drawing/2014/main" id="{D9E58DC3-9A74-4A48-BC50-9C3E0BFBEA34}"/>
                </a:ext>
              </a:extLst>
            </p:cNvPr>
            <p:cNvSpPr txBox="1"/>
            <p:nvPr/>
          </p:nvSpPr>
          <p:spPr>
            <a:xfrm>
              <a:off x="4962244" y="2245124"/>
              <a:ext cx="1930400" cy="430887"/>
            </a:xfrm>
            <a:prstGeom prst="rect">
              <a:avLst/>
            </a:prstGeom>
            <a:noFill/>
          </p:spPr>
          <p:txBody>
            <a:bodyPr wrap="square" rtlCol="0">
              <a:spAutoFit/>
            </a:bodyPr>
            <a:lstStyle/>
            <a:p>
              <a:r>
                <a:rPr lang="en-GB" sz="2200" dirty="0"/>
                <a:t>Cold Stream  </a:t>
              </a:r>
              <a:r>
                <a:rPr lang="en-GB" sz="2200" i="1" dirty="0"/>
                <a:t>C</a:t>
              </a:r>
            </a:p>
          </p:txBody>
        </p:sp>
      </p:grpSp>
      <p:sp>
        <p:nvSpPr>
          <p:cNvPr id="65" name="Rectangle: Rounded Corners 64">
            <a:extLst>
              <a:ext uri="{FF2B5EF4-FFF2-40B4-BE49-F238E27FC236}">
                <a16:creationId xmlns:a16="http://schemas.microsoft.com/office/drawing/2014/main" id="{92F6A8C8-BC8C-46AB-BE69-53855BCCA95F}"/>
              </a:ext>
            </a:extLst>
          </p:cNvPr>
          <p:cNvSpPr/>
          <p:nvPr/>
        </p:nvSpPr>
        <p:spPr>
          <a:xfrm>
            <a:off x="3920565" y="3401019"/>
            <a:ext cx="4063995" cy="1212816"/>
          </a:xfrm>
          <a:prstGeom prst="roundRect">
            <a:avLst/>
          </a:prstGeom>
          <a:noFill/>
          <a:ln w="19050">
            <a:solidFill>
              <a:schemeClr val="accent1">
                <a:shade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TextBox 65">
            <a:extLst>
              <a:ext uri="{FF2B5EF4-FFF2-40B4-BE49-F238E27FC236}">
                <a16:creationId xmlns:a16="http://schemas.microsoft.com/office/drawing/2014/main" id="{0837D819-C3BD-4852-8EF5-295E146A224D}"/>
              </a:ext>
            </a:extLst>
          </p:cNvPr>
          <p:cNvSpPr txBox="1"/>
          <p:nvPr/>
        </p:nvSpPr>
        <p:spPr>
          <a:xfrm>
            <a:off x="400049" y="3081235"/>
            <a:ext cx="3027045" cy="430887"/>
          </a:xfrm>
          <a:prstGeom prst="rect">
            <a:avLst/>
          </a:prstGeom>
          <a:noFill/>
        </p:spPr>
        <p:txBody>
          <a:bodyPr wrap="square" rtlCol="0">
            <a:spAutoFit/>
          </a:bodyPr>
          <a:lstStyle/>
          <a:p>
            <a:r>
              <a:rPr lang="en-GB" sz="2200" dirty="0"/>
              <a:t>Heat Exchanger interface</a:t>
            </a:r>
          </a:p>
        </p:txBody>
      </p:sp>
      <p:cxnSp>
        <p:nvCxnSpPr>
          <p:cNvPr id="68" name="Straight Arrow Connector 67">
            <a:extLst>
              <a:ext uri="{FF2B5EF4-FFF2-40B4-BE49-F238E27FC236}">
                <a16:creationId xmlns:a16="http://schemas.microsoft.com/office/drawing/2014/main" id="{B78CE38D-6572-4CA7-AA08-4FE43219EF77}"/>
              </a:ext>
            </a:extLst>
          </p:cNvPr>
          <p:cNvCxnSpPr/>
          <p:nvPr/>
        </p:nvCxnSpPr>
        <p:spPr>
          <a:xfrm flipH="1">
            <a:off x="8032376" y="3429000"/>
            <a:ext cx="747059" cy="3546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9" name="Rectangle: Rounded Corners 68">
            <a:extLst>
              <a:ext uri="{FF2B5EF4-FFF2-40B4-BE49-F238E27FC236}">
                <a16:creationId xmlns:a16="http://schemas.microsoft.com/office/drawing/2014/main" id="{5D94958F-E5C3-4976-854E-1FA34EC77484}"/>
              </a:ext>
            </a:extLst>
          </p:cNvPr>
          <p:cNvSpPr/>
          <p:nvPr/>
        </p:nvSpPr>
        <p:spPr>
          <a:xfrm>
            <a:off x="3920564" y="1985618"/>
            <a:ext cx="4063995" cy="1212816"/>
          </a:xfrm>
          <a:prstGeom prst="roundRect">
            <a:avLst/>
          </a:prstGeom>
          <a:noFill/>
          <a:ln w="19050">
            <a:solidFill>
              <a:schemeClr val="accent1">
                <a:shade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TextBox 69">
            <a:extLst>
              <a:ext uri="{FF2B5EF4-FFF2-40B4-BE49-F238E27FC236}">
                <a16:creationId xmlns:a16="http://schemas.microsoft.com/office/drawing/2014/main" id="{342DD162-242D-46D9-BAF7-E8ABB46B30C7}"/>
              </a:ext>
            </a:extLst>
          </p:cNvPr>
          <p:cNvSpPr txBox="1"/>
          <p:nvPr/>
        </p:nvSpPr>
        <p:spPr>
          <a:xfrm>
            <a:off x="8786665" y="3149074"/>
            <a:ext cx="2935189" cy="430887"/>
          </a:xfrm>
          <a:prstGeom prst="rect">
            <a:avLst/>
          </a:prstGeom>
          <a:noFill/>
        </p:spPr>
        <p:txBody>
          <a:bodyPr wrap="square" rtlCol="0">
            <a:spAutoFit/>
          </a:bodyPr>
          <a:lstStyle/>
          <a:p>
            <a:r>
              <a:rPr lang="en-GB" sz="2200" dirty="0"/>
              <a:t>Control volume</a:t>
            </a:r>
          </a:p>
        </p:txBody>
      </p:sp>
      <p:cxnSp>
        <p:nvCxnSpPr>
          <p:cNvPr id="71" name="Straight Arrow Connector 70">
            <a:extLst>
              <a:ext uri="{FF2B5EF4-FFF2-40B4-BE49-F238E27FC236}">
                <a16:creationId xmlns:a16="http://schemas.microsoft.com/office/drawing/2014/main" id="{CB0A466E-7425-44FC-BCE1-8F2A5715BD04}"/>
              </a:ext>
            </a:extLst>
          </p:cNvPr>
          <p:cNvCxnSpPr>
            <a:cxnSpLocks/>
          </p:cNvCxnSpPr>
          <p:nvPr/>
        </p:nvCxnSpPr>
        <p:spPr>
          <a:xfrm>
            <a:off x="3517755" y="3323464"/>
            <a:ext cx="754279"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6" name="Straight Arrow Connector 75">
            <a:extLst>
              <a:ext uri="{FF2B5EF4-FFF2-40B4-BE49-F238E27FC236}">
                <a16:creationId xmlns:a16="http://schemas.microsoft.com/office/drawing/2014/main" id="{44B6484D-2D51-427A-BC09-D8E81B13E3DF}"/>
              </a:ext>
            </a:extLst>
          </p:cNvPr>
          <p:cNvCxnSpPr>
            <a:cxnSpLocks/>
          </p:cNvCxnSpPr>
          <p:nvPr/>
        </p:nvCxnSpPr>
        <p:spPr>
          <a:xfrm flipH="1" flipV="1">
            <a:off x="8054734" y="2807306"/>
            <a:ext cx="731930" cy="4379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00559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56B455-5396-48DF-AE30-E42CC1995759}"/>
              </a:ext>
            </a:extLst>
          </p:cNvPr>
          <p:cNvSpPr>
            <a:spLocks noGrp="1"/>
          </p:cNvSpPr>
          <p:nvPr>
            <p:ph idx="1"/>
          </p:nvPr>
        </p:nvSpPr>
        <p:spPr>
          <a:xfrm>
            <a:off x="405765" y="1017270"/>
            <a:ext cx="11372850" cy="5681345"/>
          </a:xfrm>
        </p:spPr>
        <p:txBody>
          <a:bodyPr>
            <a:normAutofit/>
          </a:bodyPr>
          <a:lstStyle/>
          <a:p>
            <a:pPr marL="0" indent="0">
              <a:buNone/>
            </a:pPr>
            <a:r>
              <a:rPr lang="en-GB" sz="2200" dirty="0">
                <a:latin typeface="Arial" panose="020B0604020202020204" pitchFamily="34" charset="0"/>
                <a:ea typeface="Times New Roman" panose="02020603050405020304" pitchFamily="18" charset="0"/>
                <a:cs typeface="Times New Roman" panose="02020603050405020304" pitchFamily="18" charset="0"/>
              </a:rPr>
              <a:t>N</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ow consider the cold stream control volume; as the fluid passes in the vicinity near the interface, the energy from the hot stream is transferred across the interface of the heat exchanger, into the cold stream.  </a:t>
            </a:r>
          </a:p>
          <a:p>
            <a:pPr marL="0" indent="0">
              <a:buNone/>
            </a:pPr>
            <a:r>
              <a:rPr lang="en-GB" sz="2200" dirty="0">
                <a:latin typeface="Arial" panose="020B0604020202020204" pitchFamily="34" charset="0"/>
                <a:ea typeface="Times New Roman" panose="02020603050405020304" pitchFamily="18" charset="0"/>
                <a:cs typeface="Times New Roman" panose="02020603050405020304" pitchFamily="18" charset="0"/>
              </a:rPr>
              <a:t>Fl</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uid in the cold stream leaves the control volume with more energy than when it entered.</a:t>
            </a:r>
          </a:p>
          <a:p>
            <a:pPr marL="0" indent="0">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So,					</a:t>
            </a:r>
            <a:r>
              <a:rPr lang="en-GB" sz="2200" i="1" dirty="0" err="1">
                <a:effectLst/>
                <a:latin typeface="Calibri" panose="020F0502020204030204" pitchFamily="34" charset="0"/>
                <a:ea typeface="Calibri" panose="020F0502020204030204" pitchFamily="34" charset="0"/>
                <a:cs typeface="Times New Roman" panose="02020603050405020304" pitchFamily="18" charset="0"/>
              </a:rPr>
              <a:t>T</a:t>
            </a:r>
            <a:r>
              <a:rPr lang="en-GB" sz="2200" i="1" baseline="-25000" dirty="0" err="1">
                <a:latin typeface="Calibri" panose="020F0502020204030204" pitchFamily="34" charset="0"/>
                <a:ea typeface="Calibri" panose="020F0502020204030204" pitchFamily="34" charset="0"/>
                <a:cs typeface="Times New Roman" panose="02020603050405020304" pitchFamily="18" charset="0"/>
              </a:rPr>
              <a:t>C,out</a:t>
            </a:r>
            <a:r>
              <a:rPr lang="en-GB" sz="2200" i="1" dirty="0">
                <a:latin typeface="Calibri" panose="020F0502020204030204" pitchFamily="34" charset="0"/>
                <a:ea typeface="Calibri" panose="020F0502020204030204" pitchFamily="34" charset="0"/>
                <a:cs typeface="Times New Roman" panose="02020603050405020304" pitchFamily="18" charset="0"/>
              </a:rPr>
              <a:t> </a:t>
            </a:r>
            <a:r>
              <a:rPr lang="en-GB" sz="2200" dirty="0">
                <a:latin typeface="Calibri" panose="020F0502020204030204" pitchFamily="34" charset="0"/>
                <a:ea typeface="Calibri" panose="020F0502020204030204" pitchFamily="34" charset="0"/>
                <a:cs typeface="Times New Roman" panose="02020603050405020304" pitchFamily="18" charset="0"/>
              </a:rPr>
              <a:t>&gt;</a:t>
            </a:r>
            <a:r>
              <a:rPr lang="en-GB" sz="2200" i="1" dirty="0">
                <a:latin typeface="Calibri" panose="020F0502020204030204" pitchFamily="34" charset="0"/>
                <a:ea typeface="Calibri" panose="020F0502020204030204" pitchFamily="34" charset="0"/>
                <a:cs typeface="Times New Roman" panose="02020603050405020304" pitchFamily="18" charset="0"/>
              </a:rPr>
              <a:t> </a:t>
            </a:r>
            <a:r>
              <a:rPr lang="en-GB" sz="2200" i="1" dirty="0" err="1">
                <a:latin typeface="Calibri" panose="020F0502020204030204" pitchFamily="34" charset="0"/>
                <a:ea typeface="Calibri" panose="020F0502020204030204" pitchFamily="34" charset="0"/>
                <a:cs typeface="Times New Roman" panose="02020603050405020304" pitchFamily="18" charset="0"/>
              </a:rPr>
              <a:t>T</a:t>
            </a:r>
            <a:r>
              <a:rPr lang="en-GB" sz="2200" i="1" baseline="-25000" dirty="0" err="1">
                <a:latin typeface="Calibri" panose="020F0502020204030204" pitchFamily="34" charset="0"/>
                <a:ea typeface="Calibri" panose="020F0502020204030204" pitchFamily="34" charset="0"/>
                <a:cs typeface="Times New Roman" panose="02020603050405020304" pitchFamily="18" charset="0"/>
              </a:rPr>
              <a:t>C,in</a:t>
            </a:r>
            <a:r>
              <a:rPr lang="en-GB" sz="2200" i="1" dirty="0">
                <a:latin typeface="Calibri" panose="020F0502020204030204" pitchFamily="34" charset="0"/>
                <a:ea typeface="Calibri" panose="020F0502020204030204" pitchFamily="34" charset="0"/>
                <a:cs typeface="Times New Roman" panose="02020603050405020304" pitchFamily="18" charset="0"/>
              </a:rPr>
              <a:t> </a:t>
            </a:r>
            <a:endParaRPr lang="en-GB" sz="2200" i="1"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800" dirty="0"/>
          </a:p>
          <a:p>
            <a:pPr marL="0" indent="0">
              <a:buNone/>
            </a:pPr>
            <a:endParaRPr lang="en-GB" sz="800" dirty="0"/>
          </a:p>
          <a:p>
            <a:pPr marL="0" indent="0">
              <a:lnSpc>
                <a:spcPct val="115000"/>
              </a:lnSpc>
              <a:spcAft>
                <a:spcPts val="1000"/>
              </a:spcAft>
              <a:buNone/>
            </a:pPr>
            <a:r>
              <a:rPr lang="en-GB" b="1" i="1" dirty="0">
                <a:effectLst/>
                <a:latin typeface="+mj-lt"/>
                <a:ea typeface="Times New Roman" panose="02020603050405020304" pitchFamily="18" charset="0"/>
                <a:cs typeface="Times New Roman" panose="02020603050405020304" pitchFamily="18" charset="0"/>
              </a:rPr>
              <a:t>Global Capacity Energy Balance</a:t>
            </a:r>
            <a:endParaRPr lang="en-GB" i="1" dirty="0">
              <a:effectLst/>
              <a:latin typeface="+mj-l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First Law of Thermodynamics indicates the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amount of energy lost </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by the hot stream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must be the same </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as the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amount of energy gained </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by the cold stream. </a:t>
            </a: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Unlike many engineering analyses, this direct exchange of energy is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not a simplified approximation </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of the fundamental physics of the system.  Put simply, there is nowhere else for the energy to go and the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First Law is never contravened</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p:sp>
        <p:nvSpPr>
          <p:cNvPr id="4" name="Title 1">
            <a:extLst>
              <a:ext uri="{FF2B5EF4-FFF2-40B4-BE49-F238E27FC236}">
                <a16:creationId xmlns:a16="http://schemas.microsoft.com/office/drawing/2014/main" id="{FD25DA44-E0D3-410E-95C2-F7BA191DA53B}"/>
              </a:ext>
            </a:extLst>
          </p:cNvPr>
          <p:cNvSpPr>
            <a:spLocks noGrp="1"/>
          </p:cNvSpPr>
          <p:nvPr>
            <p:ph type="title"/>
          </p:nvPr>
        </p:nvSpPr>
        <p:spPr>
          <a:xfrm>
            <a:off x="838200" y="159385"/>
            <a:ext cx="10515600" cy="697865"/>
          </a:xfrm>
        </p:spPr>
        <p:txBody>
          <a:bodyPr>
            <a:normAutofit/>
          </a:bodyPr>
          <a:lstStyle/>
          <a:p>
            <a:pPr algn="ctr"/>
            <a:r>
              <a:rPr lang="en-GB" sz="4000" dirty="0"/>
              <a:t>Global Capacity of Cold Stream</a:t>
            </a:r>
          </a:p>
        </p:txBody>
      </p:sp>
    </p:spTree>
    <p:extLst>
      <p:ext uri="{BB962C8B-B14F-4D97-AF65-F5344CB8AC3E}">
        <p14:creationId xmlns:p14="http://schemas.microsoft.com/office/powerpoint/2010/main" val="8435927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B0CE2-3938-4DFE-A3BF-EF8D3598D141}"/>
              </a:ext>
            </a:extLst>
          </p:cNvPr>
          <p:cNvSpPr>
            <a:spLocks noGrp="1"/>
          </p:cNvSpPr>
          <p:nvPr>
            <p:ph type="title"/>
          </p:nvPr>
        </p:nvSpPr>
        <p:spPr>
          <a:xfrm>
            <a:off x="838200" y="102235"/>
            <a:ext cx="10515600" cy="640715"/>
          </a:xfrm>
        </p:spPr>
        <p:txBody>
          <a:bodyPr>
            <a:normAutofit/>
          </a:bodyPr>
          <a:lstStyle/>
          <a:p>
            <a:pPr algn="ctr"/>
            <a:r>
              <a:rPr lang="en-GB" sz="4000" dirty="0"/>
              <a:t>Stream energy balances</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255AB1B9-F240-49DD-A6DA-877F77A01F8C}"/>
                  </a:ext>
                </a:extLst>
              </p:cNvPr>
              <p:cNvSpPr>
                <a:spLocks noGrp="1"/>
              </p:cNvSpPr>
              <p:nvPr>
                <p:ph idx="1"/>
              </p:nvPr>
            </p:nvSpPr>
            <p:spPr>
              <a:xfrm>
                <a:off x="325755" y="742950"/>
                <a:ext cx="11590020" cy="5863590"/>
              </a:xfrm>
            </p:spPr>
            <p:txBody>
              <a:bodyPr>
                <a:normAutofit lnSpcReduction="10000"/>
              </a:bodyPr>
              <a:lstStyle/>
              <a:p>
                <a:pPr marL="0" indent="0">
                  <a:lnSpc>
                    <a:spcPct val="115000"/>
                  </a:lnSpc>
                  <a:spcAft>
                    <a:spcPts val="1000"/>
                  </a:spcAft>
                  <a:buNone/>
                </a:pPr>
                <a:r>
                  <a:rPr lang="en-GB" b="1" i="1" dirty="0">
                    <a:effectLst/>
                    <a:latin typeface="+mj-lt"/>
                    <a:ea typeface="Times New Roman" panose="02020603050405020304" pitchFamily="18" charset="0"/>
                    <a:cs typeface="Times New Roman" panose="02020603050405020304" pitchFamily="18" charset="0"/>
                  </a:rPr>
                  <a:t>Cold Stream Energy Balance</a:t>
                </a:r>
                <a:endParaRPr lang="en-GB" b="1" i="1" dirty="0">
                  <a:effectLst/>
                  <a:latin typeface="+mj-l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Applying the Principle of Conservation of Energy to the cold stream control volume:</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	</a:t>
                </a:r>
                <a14:m>
                  <m:oMath xmlns:m="http://schemas.openxmlformats.org/officeDocument/2006/math">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𝑚</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e>
                    </m:acc>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𝑝</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𝑖𝑛</m:t>
                        </m:r>
                        <m:r>
                          <a:rPr lang="en-GB" sz="2200" i="1">
                            <a:effectLst/>
                            <a:latin typeface="Cambria Math" panose="02040503050406030204" pitchFamily="18" charset="0"/>
                            <a:ea typeface="Times New Roman" panose="02020603050405020304" pitchFamily="18" charset="0"/>
                            <a:cs typeface="Arial" panose="020B0604020202020204" pitchFamily="34" charset="0"/>
                          </a:rPr>
                          <m:t>  </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200" i="1">
                            <a:effectLst/>
                            <a:latin typeface="Cambria Math" panose="02040503050406030204" pitchFamily="18" charset="0"/>
                            <a:ea typeface="Times New Roman" panose="02020603050405020304" pitchFamily="18" charset="0"/>
                            <a:cs typeface="Arial" panose="020B0604020202020204" pitchFamily="34" charset="0"/>
                          </a:rPr>
                          <m:t>𝑄</m:t>
                        </m:r>
                        <m:r>
                          <a:rPr lang="en-GB" sz="2200" i="1">
                            <a:effectLst/>
                            <a:latin typeface="Cambria Math" panose="02040503050406030204" pitchFamily="18" charset="0"/>
                            <a:ea typeface="Times New Roman" panose="02020603050405020304" pitchFamily="18" charset="0"/>
                            <a:cs typeface="Arial" panose="020B0604020202020204" pitchFamily="34" charset="0"/>
                          </a:rPr>
                          <m:t> </m:t>
                        </m:r>
                      </m:e>
                    </m:acc>
                    <m:r>
                      <a:rPr lang="en-GB" sz="2200" i="1">
                        <a:effectLst/>
                        <a:latin typeface="Cambria Math" panose="02040503050406030204" pitchFamily="18" charset="0"/>
                        <a:ea typeface="Times New Roman" panose="02020603050405020304" pitchFamily="18" charset="0"/>
                        <a:cs typeface="Arial" panose="020B0604020202020204" pitchFamily="34" charset="0"/>
                      </a:rPr>
                      <m:t>= </m:t>
                    </m:r>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𝑚</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e>
                    </m:acc>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𝑝</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𝑜𝑢𝑡</m:t>
                        </m:r>
                        <m:r>
                          <a:rPr lang="en-GB" sz="2200" i="1">
                            <a:effectLst/>
                            <a:latin typeface="Cambria Math" panose="02040503050406030204" pitchFamily="18" charset="0"/>
                            <a:ea typeface="Times New Roman" panose="02020603050405020304" pitchFamily="18" charset="0"/>
                            <a:cs typeface="Arial" panose="020B0604020202020204" pitchFamily="34" charset="0"/>
                          </a:rPr>
                          <m:t>  </m:t>
                        </m:r>
                      </m:sub>
                    </m:sSub>
                  </m:oMath>
                </a14:m>
                <a:r>
                  <a:rPr lang="en-GB" sz="2200" dirty="0">
                    <a:effectLst/>
                    <a:latin typeface="Arial" panose="020B0604020202020204" pitchFamily="34" charset="0"/>
                    <a:ea typeface="Times New Roman" panose="02020603050405020304" pitchFamily="18" charset="0"/>
                    <a:cs typeface="Times New Roman" panose="02020603050405020304" pitchFamily="18" charset="0"/>
                  </a:rPr>
                  <a:t>  	or, 		</a:t>
                </a:r>
                <a14:m>
                  <m:oMath xmlns:m="http://schemas.openxmlformats.org/officeDocument/2006/math">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200" i="1">
                            <a:effectLst/>
                            <a:latin typeface="Cambria Math" panose="02040503050406030204" pitchFamily="18" charset="0"/>
                            <a:ea typeface="Times New Roman" panose="02020603050405020304" pitchFamily="18" charset="0"/>
                            <a:cs typeface="Arial" panose="020B0604020202020204" pitchFamily="34" charset="0"/>
                          </a:rPr>
                          <m:t>𝑄</m:t>
                        </m:r>
                      </m:e>
                    </m:acc>
                    <m:r>
                      <a:rPr lang="en-GB" sz="2200" i="1">
                        <a:effectLst/>
                        <a:latin typeface="Cambria Math" panose="02040503050406030204" pitchFamily="18" charset="0"/>
                        <a:ea typeface="Times New Roman" panose="02020603050405020304" pitchFamily="18" charset="0"/>
                        <a:cs typeface="Arial" panose="020B0604020202020204" pitchFamily="34" charset="0"/>
                      </a:rPr>
                      <m:t>= </m:t>
                    </m:r>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𝑚</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e>
                    </m:acc>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𝑝</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𝑜𝑢𝑡</m:t>
                        </m:r>
                        <m:r>
                          <a:rPr lang="en-GB" sz="2200" i="1">
                            <a:effectLst/>
                            <a:latin typeface="Cambria Math" panose="02040503050406030204" pitchFamily="18" charset="0"/>
                            <a:ea typeface="Times New Roman" panose="02020603050405020304" pitchFamily="18" charset="0"/>
                            <a:cs typeface="Arial" panose="020B0604020202020204" pitchFamily="34" charset="0"/>
                          </a:rPr>
                          <m:t>  </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𝑖𝑛</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m:t>
                    </m:r>
                  </m:oMath>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where </a:t>
                </a:r>
                <a14:m>
                  <m:oMath xmlns:m="http://schemas.openxmlformats.org/officeDocument/2006/math">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𝑚</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e>
                    </m:acc>
                    <m:r>
                      <a:rPr lang="en-GB" sz="2200" i="1">
                        <a:effectLst/>
                        <a:latin typeface="Cambria Math" panose="02040503050406030204" pitchFamily="18" charset="0"/>
                        <a:ea typeface="Times New Roman" panose="02020603050405020304" pitchFamily="18" charset="0"/>
                        <a:cs typeface="Arial" panose="020B0604020202020204" pitchFamily="34" charset="0"/>
                      </a:rPr>
                      <m:t> </m:t>
                    </m:r>
                  </m:oMath>
                </a14:m>
                <a:r>
                  <a:rPr lang="en-GB" sz="2200" dirty="0">
                    <a:effectLst/>
                    <a:latin typeface="Arial" panose="020B0604020202020204" pitchFamily="34" charset="0"/>
                    <a:ea typeface="Times New Roman" panose="02020603050405020304" pitchFamily="18" charset="0"/>
                    <a:cs typeface="Times New Roman" panose="02020603050405020304" pitchFamily="18" charset="0"/>
                  </a:rPr>
                  <a:t>is the mass flow rate of the cold stream.</a:t>
                </a:r>
                <a:r>
                  <a:rPr lang="en-GB" sz="2200" b="1"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b="1" i="1" dirty="0">
                    <a:effectLst/>
                    <a:latin typeface="+mj-lt"/>
                    <a:ea typeface="Times New Roman" panose="02020603050405020304" pitchFamily="18" charset="0"/>
                    <a:cs typeface="Times New Roman" panose="02020603050405020304" pitchFamily="18" charset="0"/>
                  </a:rPr>
                  <a:t>Hot Stream Energy Balance</a:t>
                </a:r>
                <a:endParaRPr lang="en-GB" b="1" i="1" dirty="0">
                  <a:effectLst/>
                  <a:latin typeface="+mj-l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Again, applying the Principle of Conservation of Energy to the hot stream control volume:</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	</a:t>
                </a:r>
                <a14:m>
                  <m:oMath xmlns:m="http://schemas.openxmlformats.org/officeDocument/2006/math">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𝑚</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e>
                    </m:acc>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𝑝</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𝑖𝑛</m:t>
                        </m:r>
                        <m:r>
                          <a:rPr lang="en-GB" sz="2200" i="1">
                            <a:effectLst/>
                            <a:latin typeface="Cambria Math" panose="02040503050406030204" pitchFamily="18" charset="0"/>
                            <a:ea typeface="Times New Roman" panose="02020603050405020304" pitchFamily="18" charset="0"/>
                            <a:cs typeface="Arial" panose="020B0604020202020204" pitchFamily="34" charset="0"/>
                          </a:rPr>
                          <m:t>  </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𝑚</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e>
                    </m:acc>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𝑝</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𝑜𝑢𝑡</m:t>
                        </m:r>
                        <m:r>
                          <a:rPr lang="en-GB" sz="2200" i="1">
                            <a:effectLst/>
                            <a:latin typeface="Cambria Math" panose="02040503050406030204" pitchFamily="18" charset="0"/>
                            <a:ea typeface="Times New Roman" panose="02020603050405020304" pitchFamily="18" charset="0"/>
                            <a:cs typeface="Arial" panose="020B0604020202020204" pitchFamily="34" charset="0"/>
                          </a:rPr>
                          <m:t>  </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200" i="1">
                            <a:effectLst/>
                            <a:latin typeface="Cambria Math" panose="02040503050406030204" pitchFamily="18" charset="0"/>
                            <a:ea typeface="Times New Roman" panose="02020603050405020304" pitchFamily="18" charset="0"/>
                            <a:cs typeface="Arial" panose="020B0604020202020204" pitchFamily="34" charset="0"/>
                          </a:rPr>
                          <m:t>𝑄</m:t>
                        </m:r>
                      </m:e>
                    </m:acc>
                    <m:r>
                      <a:rPr lang="en-GB" sz="2200" i="1">
                        <a:effectLst/>
                        <a:latin typeface="Cambria Math" panose="02040503050406030204" pitchFamily="18" charset="0"/>
                        <a:ea typeface="Times New Roman" panose="02020603050405020304" pitchFamily="18" charset="0"/>
                        <a:cs typeface="Arial" panose="020B0604020202020204" pitchFamily="34" charset="0"/>
                      </a:rPr>
                      <m:t> </m:t>
                    </m:r>
                  </m:oMath>
                </a14:m>
                <a:r>
                  <a:rPr lang="en-GB" sz="2200" dirty="0">
                    <a:effectLst/>
                    <a:latin typeface="Calibri" panose="020F0502020204030204" pitchFamily="34" charset="0"/>
                    <a:ea typeface="Calibri" panose="020F0502020204030204" pitchFamily="34" charset="0"/>
                    <a:cs typeface="Times New Roman" panose="02020603050405020304" pitchFamily="18" charset="0"/>
                  </a:rPr>
                  <a:t> </a:t>
                </a:r>
                <a:r>
                  <a:rPr lang="en-GB" sz="2200" dirty="0">
                    <a:latin typeface="Calibri" panose="020F0502020204030204" pitchFamily="34" charset="0"/>
                    <a:ea typeface="Calibri" panose="020F0502020204030204" pitchFamily="34" charset="0"/>
                    <a:cs typeface="Times New Roman" panose="02020603050405020304" pitchFamily="18" charset="0"/>
                  </a:rPr>
                  <a:t>	</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or,		</a:t>
                </a:r>
                <a14:m>
                  <m:oMath xmlns:m="http://schemas.openxmlformats.org/officeDocument/2006/math">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200" i="1">
                            <a:effectLst/>
                            <a:latin typeface="Cambria Math" panose="02040503050406030204" pitchFamily="18" charset="0"/>
                            <a:ea typeface="Times New Roman" panose="02020603050405020304" pitchFamily="18" charset="0"/>
                            <a:cs typeface="Arial" panose="020B0604020202020204" pitchFamily="34" charset="0"/>
                          </a:rPr>
                          <m:t>𝑄</m:t>
                        </m:r>
                      </m:e>
                    </m:acc>
                    <m:r>
                      <a:rPr lang="en-GB" sz="2200" i="1">
                        <a:effectLst/>
                        <a:latin typeface="Cambria Math" panose="02040503050406030204" pitchFamily="18" charset="0"/>
                        <a:ea typeface="Times New Roman" panose="02020603050405020304" pitchFamily="18" charset="0"/>
                        <a:cs typeface="Arial" panose="020B0604020202020204" pitchFamily="34" charset="0"/>
                      </a:rPr>
                      <m:t>= </m:t>
                    </m:r>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𝑚</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e>
                    </m:acc>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𝑝</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𝑖𝑛</m:t>
                        </m:r>
                        <m:r>
                          <a:rPr lang="en-GB" sz="2200" i="1">
                            <a:effectLst/>
                            <a:latin typeface="Cambria Math" panose="02040503050406030204" pitchFamily="18" charset="0"/>
                            <a:ea typeface="Times New Roman" panose="02020603050405020304" pitchFamily="18" charset="0"/>
                            <a:cs typeface="Arial" panose="020B0604020202020204" pitchFamily="34" charset="0"/>
                          </a:rPr>
                          <m:t>  </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𝑜𝑢𝑡</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m:t>
                    </m:r>
                  </m:oMath>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where </a:t>
                </a:r>
                <a14:m>
                  <m:oMath xmlns:m="http://schemas.openxmlformats.org/officeDocument/2006/math">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200" i="1">
                            <a:effectLst/>
                            <a:latin typeface="Cambria Math" panose="02040503050406030204" pitchFamily="18" charset="0"/>
                            <a:ea typeface="Times New Roman" panose="02020603050405020304" pitchFamily="18" charset="0"/>
                            <a:cs typeface="Arial" panose="020B0604020202020204" pitchFamily="34" charset="0"/>
                          </a:rPr>
                          <m:t>𝑄</m:t>
                        </m:r>
                      </m:e>
                    </m:acc>
                  </m:oMath>
                </a14:m>
                <a:r>
                  <a:rPr lang="en-GB" sz="2200" dirty="0">
                    <a:effectLst/>
                    <a:latin typeface="Arial" panose="020B0604020202020204" pitchFamily="34" charset="0"/>
                    <a:ea typeface="Times New Roman" panose="02020603050405020304" pitchFamily="18" charset="0"/>
                    <a:cs typeface="Times New Roman" panose="02020603050405020304" pitchFamily="18" charset="0"/>
                  </a:rPr>
                  <a:t> is the rate of heat energy transferred across the heat exchanger interface, and  </a:t>
                </a:r>
                <a14:m>
                  <m:oMath xmlns:m="http://schemas.openxmlformats.org/officeDocument/2006/math">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𝑚</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e>
                    </m:acc>
                    <m:r>
                      <a:rPr lang="en-GB" sz="2200" i="1">
                        <a:effectLst/>
                        <a:latin typeface="Cambria Math" panose="02040503050406030204" pitchFamily="18" charset="0"/>
                        <a:ea typeface="Times New Roman" panose="02020603050405020304" pitchFamily="18" charset="0"/>
                        <a:cs typeface="Arial" panose="020B0604020202020204" pitchFamily="34" charset="0"/>
                      </a:rPr>
                      <m:t> </m:t>
                    </m:r>
                  </m:oMath>
                </a14:m>
                <a:r>
                  <a:rPr lang="en-GB" sz="2200" dirty="0">
                    <a:effectLst/>
                    <a:latin typeface="Arial" panose="020B0604020202020204" pitchFamily="34" charset="0"/>
                    <a:ea typeface="Times New Roman" panose="02020603050405020304" pitchFamily="18" charset="0"/>
                    <a:cs typeface="Times New Roman" panose="02020603050405020304" pitchFamily="18" charset="0"/>
                  </a:rPr>
                  <a:t>is the mass flow rate of the hot stream.</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mc:Choice>
        <mc:Fallback xmlns="">
          <p:sp>
            <p:nvSpPr>
              <p:cNvPr id="3" name="Content Placeholder 2">
                <a:extLst>
                  <a:ext uri="{FF2B5EF4-FFF2-40B4-BE49-F238E27FC236}">
                    <a16:creationId xmlns:a16="http://schemas.microsoft.com/office/drawing/2014/main" id="{255AB1B9-F240-49DD-A6DA-877F77A01F8C}"/>
                  </a:ext>
                </a:extLst>
              </p:cNvPr>
              <p:cNvSpPr>
                <a:spLocks noGrp="1" noRot="1" noChangeAspect="1" noMove="1" noResize="1" noEditPoints="1" noAdjustHandles="1" noChangeArrowheads="1" noChangeShapeType="1" noTextEdit="1"/>
              </p:cNvSpPr>
              <p:nvPr>
                <p:ph idx="1"/>
              </p:nvPr>
            </p:nvSpPr>
            <p:spPr>
              <a:xfrm>
                <a:off x="325755" y="742950"/>
                <a:ext cx="11590020" cy="5863590"/>
              </a:xfrm>
              <a:blipFill>
                <a:blip r:embed="rId2"/>
                <a:stretch>
                  <a:fillRect l="-1052" t="-1040"/>
                </a:stretch>
              </a:blipFill>
            </p:spPr>
            <p:txBody>
              <a:bodyPr/>
              <a:lstStyle/>
              <a:p>
                <a:r>
                  <a:rPr lang="en-GB">
                    <a:noFill/>
                  </a:rPr>
                  <a:t> </a:t>
                </a:r>
              </a:p>
            </p:txBody>
          </p:sp>
        </mc:Fallback>
      </mc:AlternateContent>
    </p:spTree>
    <p:extLst>
      <p:ext uri="{BB962C8B-B14F-4D97-AF65-F5344CB8AC3E}">
        <p14:creationId xmlns:p14="http://schemas.microsoft.com/office/powerpoint/2010/main" val="33067441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96330-AFCA-4256-9058-9C71E039EE5D}"/>
              </a:ext>
            </a:extLst>
          </p:cNvPr>
          <p:cNvSpPr>
            <a:spLocks noGrp="1"/>
          </p:cNvSpPr>
          <p:nvPr>
            <p:ph type="title"/>
          </p:nvPr>
        </p:nvSpPr>
        <p:spPr>
          <a:xfrm>
            <a:off x="838200" y="210821"/>
            <a:ext cx="10515600" cy="657860"/>
          </a:xfrm>
        </p:spPr>
        <p:txBody>
          <a:bodyPr>
            <a:normAutofit/>
          </a:bodyPr>
          <a:lstStyle/>
          <a:p>
            <a:pPr algn="ctr"/>
            <a:r>
              <a:rPr lang="en-GB" sz="4000" dirty="0">
                <a:effectLst/>
                <a:ea typeface="Times New Roman" panose="02020603050405020304" pitchFamily="18" charset="0"/>
                <a:cs typeface="Times New Roman" panose="02020603050405020304" pitchFamily="18" charset="0"/>
              </a:rPr>
              <a:t>Overall Heat Exchanger Energy Balance</a:t>
            </a:r>
            <a:endParaRPr lang="en-GB" sz="4000"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77CC5CCE-05DB-418A-8BBC-9CAE18577D05}"/>
                  </a:ext>
                </a:extLst>
              </p:cNvPr>
              <p:cNvSpPr>
                <a:spLocks noGrp="1"/>
              </p:cNvSpPr>
              <p:nvPr>
                <p:ph idx="1"/>
              </p:nvPr>
            </p:nvSpPr>
            <p:spPr>
              <a:xfrm>
                <a:off x="320040" y="954405"/>
                <a:ext cx="11521440" cy="5692774"/>
              </a:xfrm>
            </p:spPr>
            <p:txBody>
              <a:bodyPr>
                <a:normAutofit/>
              </a:bodyPr>
              <a:lstStyle/>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Once again, by consideration of the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Principle of Conservation of Energy</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and knowing that the rate of heat transferred through the interface by leaving the hot stream, </a:t>
                </a:r>
                <a14:m>
                  <m:oMath xmlns:m="http://schemas.openxmlformats.org/officeDocument/2006/math">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r>
                          <a:rPr lang="en-GB" sz="2200" i="1">
                            <a:effectLst/>
                            <a:latin typeface="Cambria Math" panose="02040503050406030204" pitchFamily="18" charset="0"/>
                            <a:ea typeface="Times New Roman" panose="02020603050405020304" pitchFamily="18" charset="0"/>
                            <a:cs typeface="Arial" panose="020B0604020202020204" pitchFamily="34" charset="0"/>
                          </a:rPr>
                          <m:t>𝑄</m:t>
                        </m:r>
                      </m:e>
                    </m:acc>
                  </m:oMath>
                </a14:m>
                <a:r>
                  <a:rPr lang="en-GB" sz="2200" dirty="0">
                    <a:effectLst/>
                    <a:latin typeface="Arial" panose="020B0604020202020204" pitchFamily="34" charset="0"/>
                    <a:ea typeface="Times New Roman" panose="02020603050405020304" pitchFamily="18" charset="0"/>
                    <a:cs typeface="Times New Roman" panose="02020603050405020304" pitchFamily="18" charset="0"/>
                  </a:rPr>
                  <a:t>, is the same as the amount of heat entering the cold stream, the global analysis shows that:</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			</a:t>
                </a:r>
                <a14:m>
                  <m:oMath xmlns:m="http://schemas.openxmlformats.org/officeDocument/2006/math">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𝑚</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e>
                    </m:acc>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𝑝</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d>
                      <m:d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d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𝑜𝑢𝑡</m:t>
                            </m:r>
                            <m:r>
                              <a:rPr lang="en-GB" sz="2200" i="1">
                                <a:effectLst/>
                                <a:latin typeface="Cambria Math" panose="02040503050406030204" pitchFamily="18" charset="0"/>
                                <a:ea typeface="Times New Roman" panose="02020603050405020304" pitchFamily="18" charset="0"/>
                                <a:cs typeface="Arial" panose="020B0604020202020204" pitchFamily="34" charset="0"/>
                              </a:rPr>
                              <m:t>  </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𝑖𝑛</m:t>
                            </m:r>
                          </m:sub>
                        </m:sSub>
                      </m:e>
                    </m:d>
                    <m:r>
                      <a:rPr lang="en-GB" sz="2200" i="1">
                        <a:effectLst/>
                        <a:latin typeface="Cambria Math" panose="02040503050406030204" pitchFamily="18" charset="0"/>
                        <a:ea typeface="Times New Roman" panose="02020603050405020304" pitchFamily="18" charset="0"/>
                        <a:cs typeface="Arial" panose="020B0604020202020204" pitchFamily="34" charset="0"/>
                      </a:rPr>
                      <m:t>= </m:t>
                    </m:r>
                    <m:acc>
                      <m:accPr>
                        <m:chr m:val="̇"/>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acc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𝑚</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e>
                    </m:acc>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𝑐</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𝑝</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𝑖𝑛</m:t>
                        </m:r>
                        <m:r>
                          <a:rPr lang="en-GB" sz="2200" i="1">
                            <a:effectLst/>
                            <a:latin typeface="Cambria Math" panose="02040503050406030204" pitchFamily="18" charset="0"/>
                            <a:ea typeface="Times New Roman" panose="02020603050405020304" pitchFamily="18" charset="0"/>
                            <a:cs typeface="Arial" panose="020B0604020202020204" pitchFamily="34" charset="0"/>
                          </a:rPr>
                          <m:t>  </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𝐻</m:t>
                            </m:r>
                          </m:sub>
                        </m:sSub>
                      </m:e>
                      <m:sub>
                        <m:r>
                          <a:rPr lang="en-GB" sz="2200" i="1">
                            <a:effectLst/>
                            <a:latin typeface="Cambria Math" panose="02040503050406030204" pitchFamily="18" charset="0"/>
                            <a:ea typeface="Times New Roman" panose="02020603050405020304" pitchFamily="18" charset="0"/>
                            <a:cs typeface="Arial" panose="020B0604020202020204" pitchFamily="34" charset="0"/>
                          </a:rPr>
                          <m:t>𝑜𝑢𝑡</m:t>
                        </m:r>
                      </m:sub>
                    </m:sSub>
                    <m:r>
                      <a:rPr lang="en-GB" sz="2200" i="1">
                        <a:effectLst/>
                        <a:latin typeface="Cambria Math" panose="02040503050406030204" pitchFamily="18" charset="0"/>
                        <a:ea typeface="Times New Roman" panose="02020603050405020304" pitchFamily="18" charset="0"/>
                        <a:cs typeface="Arial" panose="020B0604020202020204" pitchFamily="34" charset="0"/>
                      </a:rPr>
                      <m:t>)</m:t>
                    </m:r>
                  </m:oMath>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mc:Choice>
        <mc:Fallback xmlns="">
          <p:sp>
            <p:nvSpPr>
              <p:cNvPr id="3" name="Content Placeholder 2">
                <a:extLst>
                  <a:ext uri="{FF2B5EF4-FFF2-40B4-BE49-F238E27FC236}">
                    <a16:creationId xmlns:a16="http://schemas.microsoft.com/office/drawing/2014/main" id="{77CC5CCE-05DB-418A-8BBC-9CAE18577D05}"/>
                  </a:ext>
                </a:extLst>
              </p:cNvPr>
              <p:cNvSpPr>
                <a:spLocks noGrp="1" noRot="1" noChangeAspect="1" noMove="1" noResize="1" noEditPoints="1" noAdjustHandles="1" noChangeArrowheads="1" noChangeShapeType="1" noTextEdit="1"/>
              </p:cNvSpPr>
              <p:nvPr>
                <p:ph idx="1"/>
              </p:nvPr>
            </p:nvSpPr>
            <p:spPr>
              <a:xfrm>
                <a:off x="320040" y="954405"/>
                <a:ext cx="11521440" cy="5692774"/>
              </a:xfrm>
              <a:blipFill>
                <a:blip r:embed="rId2"/>
                <a:stretch>
                  <a:fillRect l="-688" t="-429"/>
                </a:stretch>
              </a:blipFill>
            </p:spPr>
            <p:txBody>
              <a:bodyPr/>
              <a:lstStyle/>
              <a:p>
                <a:r>
                  <a:rPr lang="en-GB">
                    <a:noFill/>
                  </a:rPr>
                  <a:t> </a:t>
                </a:r>
              </a:p>
            </p:txBody>
          </p:sp>
        </mc:Fallback>
      </mc:AlternateContent>
      <p:grpSp>
        <p:nvGrpSpPr>
          <p:cNvPr id="4" name="Group 3">
            <a:extLst>
              <a:ext uri="{FF2B5EF4-FFF2-40B4-BE49-F238E27FC236}">
                <a16:creationId xmlns:a16="http://schemas.microsoft.com/office/drawing/2014/main" id="{4EA4B7B4-84E5-4173-9BB8-66C29245EC59}"/>
              </a:ext>
            </a:extLst>
          </p:cNvPr>
          <p:cNvGrpSpPr/>
          <p:nvPr/>
        </p:nvGrpSpPr>
        <p:grpSpPr>
          <a:xfrm>
            <a:off x="4152974" y="3741009"/>
            <a:ext cx="3613807" cy="2428875"/>
            <a:chOff x="4130114" y="2095089"/>
            <a:chExt cx="3613807" cy="2428875"/>
          </a:xfrm>
        </p:grpSpPr>
        <p:grpSp>
          <p:nvGrpSpPr>
            <p:cNvPr id="5" name="Group 4">
              <a:extLst>
                <a:ext uri="{FF2B5EF4-FFF2-40B4-BE49-F238E27FC236}">
                  <a16:creationId xmlns:a16="http://schemas.microsoft.com/office/drawing/2014/main" id="{2C41677D-EA17-4686-A605-FF5E2E278A99}"/>
                </a:ext>
              </a:extLst>
            </p:cNvPr>
            <p:cNvGrpSpPr/>
            <p:nvPr/>
          </p:nvGrpSpPr>
          <p:grpSpPr>
            <a:xfrm>
              <a:off x="4130114" y="2095089"/>
              <a:ext cx="3613807" cy="2428875"/>
              <a:chOff x="3257549" y="2017395"/>
              <a:chExt cx="3613807" cy="2428875"/>
            </a:xfrm>
          </p:grpSpPr>
          <p:grpSp>
            <p:nvGrpSpPr>
              <p:cNvPr id="14" name="Group 13">
                <a:extLst>
                  <a:ext uri="{FF2B5EF4-FFF2-40B4-BE49-F238E27FC236}">
                    <a16:creationId xmlns:a16="http://schemas.microsoft.com/office/drawing/2014/main" id="{A7E1B974-DEF2-42C1-97F9-F65D53CC1335}"/>
                  </a:ext>
                </a:extLst>
              </p:cNvPr>
              <p:cNvGrpSpPr/>
              <p:nvPr/>
            </p:nvGrpSpPr>
            <p:grpSpPr>
              <a:xfrm rot="10800000">
                <a:off x="6284595" y="3231833"/>
                <a:ext cx="548640" cy="1214437"/>
                <a:chOff x="3257550" y="2017395"/>
                <a:chExt cx="548640" cy="1214437"/>
              </a:xfrm>
            </p:grpSpPr>
            <p:cxnSp>
              <p:nvCxnSpPr>
                <p:cNvPr id="38" name="Straight Connector 37">
                  <a:extLst>
                    <a:ext uri="{FF2B5EF4-FFF2-40B4-BE49-F238E27FC236}">
                      <a16:creationId xmlns:a16="http://schemas.microsoft.com/office/drawing/2014/main" id="{CF9F6B1E-37F9-4906-A800-9D5679FAA319}"/>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9" name="Arc 38">
                  <a:extLst>
                    <a:ext uri="{FF2B5EF4-FFF2-40B4-BE49-F238E27FC236}">
                      <a16:creationId xmlns:a16="http://schemas.microsoft.com/office/drawing/2014/main" id="{00744A91-B744-46BC-BFDC-664A95F3E0A1}"/>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grpSp>
            <p:nvGrpSpPr>
              <p:cNvPr id="15" name="Group 14">
                <a:extLst>
                  <a:ext uri="{FF2B5EF4-FFF2-40B4-BE49-F238E27FC236}">
                    <a16:creationId xmlns:a16="http://schemas.microsoft.com/office/drawing/2014/main" id="{A0BA47D3-1257-4472-8DFC-0E75DDD18D03}"/>
                  </a:ext>
                </a:extLst>
              </p:cNvPr>
              <p:cNvGrpSpPr/>
              <p:nvPr/>
            </p:nvGrpSpPr>
            <p:grpSpPr>
              <a:xfrm>
                <a:off x="3257550" y="2017395"/>
                <a:ext cx="3613806" cy="1214438"/>
                <a:chOff x="3257550" y="2017395"/>
                <a:chExt cx="3613806" cy="1214438"/>
              </a:xfrm>
            </p:grpSpPr>
            <p:grpSp>
              <p:nvGrpSpPr>
                <p:cNvPr id="32" name="Group 31">
                  <a:extLst>
                    <a:ext uri="{FF2B5EF4-FFF2-40B4-BE49-F238E27FC236}">
                      <a16:creationId xmlns:a16="http://schemas.microsoft.com/office/drawing/2014/main" id="{EB7D0697-DA70-471E-961A-7CFCE30CA11B}"/>
                    </a:ext>
                  </a:extLst>
                </p:cNvPr>
                <p:cNvGrpSpPr/>
                <p:nvPr/>
              </p:nvGrpSpPr>
              <p:grpSpPr>
                <a:xfrm>
                  <a:off x="3257550" y="2017395"/>
                  <a:ext cx="548640" cy="1214437"/>
                  <a:chOff x="3257550" y="2017395"/>
                  <a:chExt cx="548640" cy="1214437"/>
                </a:xfrm>
              </p:grpSpPr>
              <p:cxnSp>
                <p:nvCxnSpPr>
                  <p:cNvPr id="36" name="Straight Connector 35">
                    <a:extLst>
                      <a:ext uri="{FF2B5EF4-FFF2-40B4-BE49-F238E27FC236}">
                        <a16:creationId xmlns:a16="http://schemas.microsoft.com/office/drawing/2014/main" id="{BC6C980F-2137-4FB7-ABCE-CC9942B565E6}"/>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7" name="Arc 36">
                    <a:extLst>
                      <a:ext uri="{FF2B5EF4-FFF2-40B4-BE49-F238E27FC236}">
                        <a16:creationId xmlns:a16="http://schemas.microsoft.com/office/drawing/2014/main" id="{FE6B9712-9640-4855-A1B1-7FC3705D54B4}"/>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33" name="Straight Connector 32">
                  <a:extLst>
                    <a:ext uri="{FF2B5EF4-FFF2-40B4-BE49-F238E27FC236}">
                      <a16:creationId xmlns:a16="http://schemas.microsoft.com/office/drawing/2014/main" id="{8FA2B952-24BA-4D5D-BC2A-F9D75EEBD0D8}"/>
                    </a:ext>
                  </a:extLst>
                </p:cNvPr>
                <p:cNvCxnSpPr>
                  <a:stCxn id="37" idx="0"/>
                  <a:endCxn id="39"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34" name="Arc 33">
                  <a:extLst>
                    <a:ext uri="{FF2B5EF4-FFF2-40B4-BE49-F238E27FC236}">
                      <a16:creationId xmlns:a16="http://schemas.microsoft.com/office/drawing/2014/main" id="{D0DA2B60-412B-4F75-B860-3D39C0B693E2}"/>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35" name="Straight Connector 34">
                  <a:extLst>
                    <a:ext uri="{FF2B5EF4-FFF2-40B4-BE49-F238E27FC236}">
                      <a16:creationId xmlns:a16="http://schemas.microsoft.com/office/drawing/2014/main" id="{6290E91A-5C26-4D9A-8B20-5D55FA131A02}"/>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sp>
            <p:nvSpPr>
              <p:cNvPr id="16" name="Arc 15">
                <a:extLst>
                  <a:ext uri="{FF2B5EF4-FFF2-40B4-BE49-F238E27FC236}">
                    <a16:creationId xmlns:a16="http://schemas.microsoft.com/office/drawing/2014/main" id="{02E5112B-9EB5-4EB1-9956-4FD75A040382}"/>
                  </a:ext>
                </a:extLst>
              </p:cNvPr>
              <p:cNvSpPr/>
              <p:nvPr/>
            </p:nvSpPr>
            <p:spPr>
              <a:xfrm rot="16200000">
                <a:off x="3242493" y="325973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17" name="Straight Connector 16">
                <a:extLst>
                  <a:ext uri="{FF2B5EF4-FFF2-40B4-BE49-F238E27FC236}">
                    <a16:creationId xmlns:a16="http://schemas.microsoft.com/office/drawing/2014/main" id="{20441B44-A773-4E0E-A66F-D95E605F4F63}"/>
                  </a:ext>
                </a:extLst>
              </p:cNvPr>
              <p:cNvCxnSpPr/>
              <p:nvPr/>
            </p:nvCxnSpPr>
            <p:spPr>
              <a:xfrm>
                <a:off x="3257549" y="3518992"/>
                <a:ext cx="0" cy="927278"/>
              </a:xfrm>
              <a:prstGeom prst="line">
                <a:avLst/>
              </a:prstGeom>
            </p:spPr>
            <p:style>
              <a:lnRef idx="2">
                <a:schemeClr val="dk1"/>
              </a:lnRef>
              <a:fillRef idx="0">
                <a:schemeClr val="dk1"/>
              </a:fillRef>
              <a:effectRef idx="1">
                <a:schemeClr val="dk1"/>
              </a:effectRef>
              <a:fontRef idx="minor">
                <a:schemeClr val="tx1"/>
              </a:fontRef>
            </p:style>
          </p:cxnSp>
          <p:grpSp>
            <p:nvGrpSpPr>
              <p:cNvPr id="18" name="Group 17">
                <a:extLst>
                  <a:ext uri="{FF2B5EF4-FFF2-40B4-BE49-F238E27FC236}">
                    <a16:creationId xmlns:a16="http://schemas.microsoft.com/office/drawing/2014/main" id="{F7EBA07F-AB01-43CF-BCB0-712CEC8B505C}"/>
                  </a:ext>
                </a:extLst>
              </p:cNvPr>
              <p:cNvGrpSpPr/>
              <p:nvPr/>
            </p:nvGrpSpPr>
            <p:grpSpPr>
              <a:xfrm>
                <a:off x="3721787" y="2044205"/>
                <a:ext cx="2756555" cy="832279"/>
                <a:chOff x="3257550" y="2017395"/>
                <a:chExt cx="3613806" cy="1214438"/>
              </a:xfrm>
            </p:grpSpPr>
            <p:grpSp>
              <p:nvGrpSpPr>
                <p:cNvPr id="26" name="Group 25">
                  <a:extLst>
                    <a:ext uri="{FF2B5EF4-FFF2-40B4-BE49-F238E27FC236}">
                      <a16:creationId xmlns:a16="http://schemas.microsoft.com/office/drawing/2014/main" id="{CF6CD108-8AB3-4FA7-8790-0CB97BD66017}"/>
                    </a:ext>
                  </a:extLst>
                </p:cNvPr>
                <p:cNvGrpSpPr/>
                <p:nvPr/>
              </p:nvGrpSpPr>
              <p:grpSpPr>
                <a:xfrm>
                  <a:off x="3257550" y="2017395"/>
                  <a:ext cx="548640" cy="1214437"/>
                  <a:chOff x="3257550" y="2017395"/>
                  <a:chExt cx="548640" cy="1214437"/>
                </a:xfrm>
              </p:grpSpPr>
              <p:cxnSp>
                <p:nvCxnSpPr>
                  <p:cNvPr id="30" name="Straight Connector 29">
                    <a:extLst>
                      <a:ext uri="{FF2B5EF4-FFF2-40B4-BE49-F238E27FC236}">
                        <a16:creationId xmlns:a16="http://schemas.microsoft.com/office/drawing/2014/main" id="{DDF77087-9D78-4716-9D6B-2879E07E439D}"/>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1" name="Arc 30">
                    <a:extLst>
                      <a:ext uri="{FF2B5EF4-FFF2-40B4-BE49-F238E27FC236}">
                        <a16:creationId xmlns:a16="http://schemas.microsoft.com/office/drawing/2014/main" id="{2116BC56-503C-4901-899F-467D1F73CB61}"/>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27" name="Straight Connector 26">
                  <a:extLst>
                    <a:ext uri="{FF2B5EF4-FFF2-40B4-BE49-F238E27FC236}">
                      <a16:creationId xmlns:a16="http://schemas.microsoft.com/office/drawing/2014/main" id="{ACC7E5D6-8956-4831-A7BA-C882A9EF7C1F}"/>
                    </a:ext>
                  </a:extLst>
                </p:cNvPr>
                <p:cNvCxnSpPr>
                  <a:stCxn id="31"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28" name="Arc 27">
                  <a:extLst>
                    <a:ext uri="{FF2B5EF4-FFF2-40B4-BE49-F238E27FC236}">
                      <a16:creationId xmlns:a16="http://schemas.microsoft.com/office/drawing/2014/main" id="{96CD7538-8EDE-4D86-9315-AFC180D74BA2}"/>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29" name="Straight Connector 28">
                  <a:extLst>
                    <a:ext uri="{FF2B5EF4-FFF2-40B4-BE49-F238E27FC236}">
                      <a16:creationId xmlns:a16="http://schemas.microsoft.com/office/drawing/2014/main" id="{0F0AC815-A96F-4CC5-9F22-DA44DB47249F}"/>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grpSp>
            <p:nvGrpSpPr>
              <p:cNvPr id="19" name="Group 18">
                <a:extLst>
                  <a:ext uri="{FF2B5EF4-FFF2-40B4-BE49-F238E27FC236}">
                    <a16:creationId xmlns:a16="http://schemas.microsoft.com/office/drawing/2014/main" id="{942F1407-1465-479A-9C2C-E8A85E98F958}"/>
                  </a:ext>
                </a:extLst>
              </p:cNvPr>
              <p:cNvGrpSpPr/>
              <p:nvPr/>
            </p:nvGrpSpPr>
            <p:grpSpPr>
              <a:xfrm rot="10800000">
                <a:off x="3667114" y="3570801"/>
                <a:ext cx="2756555" cy="832279"/>
                <a:chOff x="3257550" y="2017395"/>
                <a:chExt cx="3613806" cy="1214438"/>
              </a:xfrm>
            </p:grpSpPr>
            <p:grpSp>
              <p:nvGrpSpPr>
                <p:cNvPr id="20" name="Group 19">
                  <a:extLst>
                    <a:ext uri="{FF2B5EF4-FFF2-40B4-BE49-F238E27FC236}">
                      <a16:creationId xmlns:a16="http://schemas.microsoft.com/office/drawing/2014/main" id="{1B83CCA1-F17F-4DDD-9153-D02061C33A73}"/>
                    </a:ext>
                  </a:extLst>
                </p:cNvPr>
                <p:cNvGrpSpPr/>
                <p:nvPr/>
              </p:nvGrpSpPr>
              <p:grpSpPr>
                <a:xfrm>
                  <a:off x="3257550" y="2017395"/>
                  <a:ext cx="548640" cy="1214437"/>
                  <a:chOff x="3257550" y="2017395"/>
                  <a:chExt cx="548640" cy="1214437"/>
                </a:xfrm>
              </p:grpSpPr>
              <p:cxnSp>
                <p:nvCxnSpPr>
                  <p:cNvPr id="24" name="Straight Connector 23">
                    <a:extLst>
                      <a:ext uri="{FF2B5EF4-FFF2-40B4-BE49-F238E27FC236}">
                        <a16:creationId xmlns:a16="http://schemas.microsoft.com/office/drawing/2014/main" id="{159FE820-8DE8-4D46-9782-1C45C3304483}"/>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25" name="Arc 24">
                    <a:extLst>
                      <a:ext uri="{FF2B5EF4-FFF2-40B4-BE49-F238E27FC236}">
                        <a16:creationId xmlns:a16="http://schemas.microsoft.com/office/drawing/2014/main" id="{8082653C-F362-4F7A-A576-A6F7E28BD10B}"/>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21" name="Straight Connector 20">
                  <a:extLst>
                    <a:ext uri="{FF2B5EF4-FFF2-40B4-BE49-F238E27FC236}">
                      <a16:creationId xmlns:a16="http://schemas.microsoft.com/office/drawing/2014/main" id="{2A59C6B2-16A5-44E4-BE4D-D65E952D8AD0}"/>
                    </a:ext>
                  </a:extLst>
                </p:cNvPr>
                <p:cNvCxnSpPr>
                  <a:stCxn id="25"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22" name="Arc 21">
                  <a:extLst>
                    <a:ext uri="{FF2B5EF4-FFF2-40B4-BE49-F238E27FC236}">
                      <a16:creationId xmlns:a16="http://schemas.microsoft.com/office/drawing/2014/main" id="{D094E863-010B-4D6B-9502-B9591F364E41}"/>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23" name="Straight Connector 22">
                  <a:extLst>
                    <a:ext uri="{FF2B5EF4-FFF2-40B4-BE49-F238E27FC236}">
                      <a16:creationId xmlns:a16="http://schemas.microsoft.com/office/drawing/2014/main" id="{D551905E-B814-4E6E-B56E-55966CEEC4B2}"/>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grpSp>
        <p:cxnSp>
          <p:nvCxnSpPr>
            <p:cNvPr id="6" name="Straight Arrow Connector 5">
              <a:extLst>
                <a:ext uri="{FF2B5EF4-FFF2-40B4-BE49-F238E27FC236}">
                  <a16:creationId xmlns:a16="http://schemas.microsoft.com/office/drawing/2014/main" id="{23A51991-2AA4-4B25-BAD7-37078E4AE245}"/>
                </a:ext>
              </a:extLst>
            </p:cNvPr>
            <p:cNvCxnSpPr/>
            <p:nvPr/>
          </p:nvCxnSpPr>
          <p:spPr>
            <a:xfrm flipV="1">
              <a:off x="4326965" y="3806190"/>
              <a:ext cx="0" cy="622375"/>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7" name="Straight Arrow Connector 6">
              <a:extLst>
                <a:ext uri="{FF2B5EF4-FFF2-40B4-BE49-F238E27FC236}">
                  <a16:creationId xmlns:a16="http://schemas.microsoft.com/office/drawing/2014/main" id="{E0BF8C55-6B19-4460-999E-BF3E36BF4708}"/>
                </a:ext>
              </a:extLst>
            </p:cNvPr>
            <p:cNvCxnSpPr>
              <a:cxnSpLocks/>
            </p:cNvCxnSpPr>
            <p:nvPr/>
          </p:nvCxnSpPr>
          <p:spPr>
            <a:xfrm flipV="1">
              <a:off x="5012846" y="3483439"/>
              <a:ext cx="1772023" cy="1"/>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8" name="Straight Arrow Connector 7">
              <a:extLst>
                <a:ext uri="{FF2B5EF4-FFF2-40B4-BE49-F238E27FC236}">
                  <a16:creationId xmlns:a16="http://schemas.microsoft.com/office/drawing/2014/main" id="{2AD0251F-F37F-46E5-A07B-96EB35BD00DB}"/>
                </a:ext>
              </a:extLst>
            </p:cNvPr>
            <p:cNvCxnSpPr>
              <a:cxnSpLocks/>
            </p:cNvCxnSpPr>
            <p:nvPr/>
          </p:nvCxnSpPr>
          <p:spPr>
            <a:xfrm>
              <a:off x="7505582" y="3749825"/>
              <a:ext cx="0" cy="636493"/>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9" name="Straight Arrow Connector 8">
              <a:extLst>
                <a:ext uri="{FF2B5EF4-FFF2-40B4-BE49-F238E27FC236}">
                  <a16:creationId xmlns:a16="http://schemas.microsoft.com/office/drawing/2014/main" id="{718005E2-CCD1-4C5F-A367-B72FC25F769B}"/>
                </a:ext>
              </a:extLst>
            </p:cNvPr>
            <p:cNvCxnSpPr/>
            <p:nvPr/>
          </p:nvCxnSpPr>
          <p:spPr>
            <a:xfrm flipV="1">
              <a:off x="7532476" y="2125679"/>
              <a:ext cx="0" cy="622375"/>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10" name="Straight Arrow Connector 9">
              <a:extLst>
                <a:ext uri="{FF2B5EF4-FFF2-40B4-BE49-F238E27FC236}">
                  <a16:creationId xmlns:a16="http://schemas.microsoft.com/office/drawing/2014/main" id="{10DF17D3-59F4-4632-B5D5-5D87DC00E073}"/>
                </a:ext>
              </a:extLst>
            </p:cNvPr>
            <p:cNvCxnSpPr>
              <a:cxnSpLocks/>
            </p:cNvCxnSpPr>
            <p:nvPr/>
          </p:nvCxnSpPr>
          <p:spPr>
            <a:xfrm>
              <a:off x="5056094" y="3089479"/>
              <a:ext cx="1724695" cy="1"/>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11" name="Straight Arrow Connector 10">
              <a:extLst>
                <a:ext uri="{FF2B5EF4-FFF2-40B4-BE49-F238E27FC236}">
                  <a16:creationId xmlns:a16="http://schemas.microsoft.com/office/drawing/2014/main" id="{BD108D74-2A99-4BDE-807A-A180643D9782}"/>
                </a:ext>
              </a:extLst>
            </p:cNvPr>
            <p:cNvCxnSpPr>
              <a:cxnSpLocks/>
            </p:cNvCxnSpPr>
            <p:nvPr/>
          </p:nvCxnSpPr>
          <p:spPr>
            <a:xfrm>
              <a:off x="4388505" y="2121899"/>
              <a:ext cx="0" cy="756844"/>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sp>
          <p:nvSpPr>
            <p:cNvPr id="12" name="TextBox 11">
              <a:extLst>
                <a:ext uri="{FF2B5EF4-FFF2-40B4-BE49-F238E27FC236}">
                  <a16:creationId xmlns:a16="http://schemas.microsoft.com/office/drawing/2014/main" id="{C55F7E15-F409-4C99-81BB-03C87C67C3CE}"/>
                </a:ext>
              </a:extLst>
            </p:cNvPr>
            <p:cNvSpPr txBox="1"/>
            <p:nvPr/>
          </p:nvSpPr>
          <p:spPr>
            <a:xfrm>
              <a:off x="5007844" y="3860523"/>
              <a:ext cx="2014069" cy="430887"/>
            </a:xfrm>
            <a:prstGeom prst="rect">
              <a:avLst/>
            </a:prstGeom>
            <a:noFill/>
          </p:spPr>
          <p:txBody>
            <a:bodyPr wrap="square" rtlCol="0">
              <a:spAutoFit/>
            </a:bodyPr>
            <a:lstStyle/>
            <a:p>
              <a:r>
                <a:rPr lang="en-GB" sz="2200" dirty="0"/>
                <a:t>Hot Stream  </a:t>
              </a:r>
              <a:r>
                <a:rPr lang="en-GB" sz="2200" i="1" dirty="0"/>
                <a:t>H</a:t>
              </a:r>
            </a:p>
          </p:txBody>
        </p:sp>
        <p:sp>
          <p:nvSpPr>
            <p:cNvPr id="13" name="TextBox 12">
              <a:extLst>
                <a:ext uri="{FF2B5EF4-FFF2-40B4-BE49-F238E27FC236}">
                  <a16:creationId xmlns:a16="http://schemas.microsoft.com/office/drawing/2014/main" id="{4CC32929-60C4-449B-A75D-C23D3253D0D7}"/>
                </a:ext>
              </a:extLst>
            </p:cNvPr>
            <p:cNvSpPr txBox="1"/>
            <p:nvPr/>
          </p:nvSpPr>
          <p:spPr>
            <a:xfrm>
              <a:off x="4962244" y="2245124"/>
              <a:ext cx="1930400" cy="430887"/>
            </a:xfrm>
            <a:prstGeom prst="rect">
              <a:avLst/>
            </a:prstGeom>
            <a:noFill/>
          </p:spPr>
          <p:txBody>
            <a:bodyPr wrap="square" rtlCol="0">
              <a:spAutoFit/>
            </a:bodyPr>
            <a:lstStyle/>
            <a:p>
              <a:r>
                <a:rPr lang="en-GB" sz="2200" dirty="0"/>
                <a:t>Cold Stream  </a:t>
              </a:r>
              <a:r>
                <a:rPr lang="en-GB" sz="2200" i="1" dirty="0"/>
                <a:t>C</a:t>
              </a:r>
            </a:p>
          </p:txBody>
        </p:sp>
      </p:grpSp>
      <p:sp>
        <p:nvSpPr>
          <p:cNvPr id="40" name="Rectangle: Rounded Corners 39">
            <a:extLst>
              <a:ext uri="{FF2B5EF4-FFF2-40B4-BE49-F238E27FC236}">
                <a16:creationId xmlns:a16="http://schemas.microsoft.com/office/drawing/2014/main" id="{C568341E-D34E-4497-A84C-E3F5C50F04CF}"/>
              </a:ext>
            </a:extLst>
          </p:cNvPr>
          <p:cNvSpPr/>
          <p:nvPr/>
        </p:nvSpPr>
        <p:spPr>
          <a:xfrm>
            <a:off x="3943425" y="5046939"/>
            <a:ext cx="4063995" cy="1212816"/>
          </a:xfrm>
          <a:prstGeom prst="roundRect">
            <a:avLst/>
          </a:prstGeom>
          <a:noFill/>
          <a:ln w="19050">
            <a:solidFill>
              <a:schemeClr val="accent1">
                <a:shade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Rounded Corners 40">
            <a:extLst>
              <a:ext uri="{FF2B5EF4-FFF2-40B4-BE49-F238E27FC236}">
                <a16:creationId xmlns:a16="http://schemas.microsoft.com/office/drawing/2014/main" id="{78295BA0-D481-451A-AB17-E3EFB9373669}"/>
              </a:ext>
            </a:extLst>
          </p:cNvPr>
          <p:cNvSpPr/>
          <p:nvPr/>
        </p:nvSpPr>
        <p:spPr>
          <a:xfrm>
            <a:off x="3943424" y="3631538"/>
            <a:ext cx="4063995" cy="1212816"/>
          </a:xfrm>
          <a:prstGeom prst="roundRect">
            <a:avLst/>
          </a:prstGeom>
          <a:noFill/>
          <a:ln w="19050">
            <a:solidFill>
              <a:schemeClr val="accent1">
                <a:shade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Arrow: Up 47">
            <a:extLst>
              <a:ext uri="{FF2B5EF4-FFF2-40B4-BE49-F238E27FC236}">
                <a16:creationId xmlns:a16="http://schemas.microsoft.com/office/drawing/2014/main" id="{6A3C5EEF-17E1-4399-B7F7-BD7FED818510}"/>
              </a:ext>
            </a:extLst>
          </p:cNvPr>
          <p:cNvSpPr/>
          <p:nvPr/>
        </p:nvSpPr>
        <p:spPr>
          <a:xfrm>
            <a:off x="4525267" y="4756148"/>
            <a:ext cx="121462" cy="414688"/>
          </a:xfrm>
          <a:prstGeom prst="upArrow">
            <a:avLst>
              <a:gd name="adj1" fmla="val 50000"/>
              <a:gd name="adj2" fmla="val 53923"/>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49" name="Arrow: Up 48">
            <a:extLst>
              <a:ext uri="{FF2B5EF4-FFF2-40B4-BE49-F238E27FC236}">
                <a16:creationId xmlns:a16="http://schemas.microsoft.com/office/drawing/2014/main" id="{6FE67405-C7EF-4746-B82E-EC8CB6655754}"/>
              </a:ext>
            </a:extLst>
          </p:cNvPr>
          <p:cNvSpPr/>
          <p:nvPr/>
        </p:nvSpPr>
        <p:spPr>
          <a:xfrm>
            <a:off x="4845725" y="4756148"/>
            <a:ext cx="121462" cy="414688"/>
          </a:xfrm>
          <a:prstGeom prst="upArrow">
            <a:avLst>
              <a:gd name="adj1" fmla="val 50000"/>
              <a:gd name="adj2" fmla="val 53923"/>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50" name="Arrow: Up 49">
            <a:extLst>
              <a:ext uri="{FF2B5EF4-FFF2-40B4-BE49-F238E27FC236}">
                <a16:creationId xmlns:a16="http://schemas.microsoft.com/office/drawing/2014/main" id="{E4E5DCE4-9EB1-4A31-A80E-14D595143DED}"/>
              </a:ext>
            </a:extLst>
          </p:cNvPr>
          <p:cNvSpPr/>
          <p:nvPr/>
        </p:nvSpPr>
        <p:spPr>
          <a:xfrm>
            <a:off x="5149176" y="4755071"/>
            <a:ext cx="121462" cy="414688"/>
          </a:xfrm>
          <a:prstGeom prst="upArrow">
            <a:avLst>
              <a:gd name="adj1" fmla="val 50000"/>
              <a:gd name="adj2" fmla="val 53923"/>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54" name="Arrow: Up 53">
            <a:extLst>
              <a:ext uri="{FF2B5EF4-FFF2-40B4-BE49-F238E27FC236}">
                <a16:creationId xmlns:a16="http://schemas.microsoft.com/office/drawing/2014/main" id="{5F4F88A1-C3C1-4EBF-AAF4-61167121753C}"/>
              </a:ext>
            </a:extLst>
          </p:cNvPr>
          <p:cNvSpPr/>
          <p:nvPr/>
        </p:nvSpPr>
        <p:spPr>
          <a:xfrm>
            <a:off x="6431245" y="4755071"/>
            <a:ext cx="121462" cy="414688"/>
          </a:xfrm>
          <a:prstGeom prst="upArrow">
            <a:avLst>
              <a:gd name="adj1" fmla="val 50000"/>
              <a:gd name="adj2" fmla="val 53923"/>
            </a:avLst>
          </a:prstGeom>
          <a:gradFill>
            <a:gsLst>
              <a:gs pos="52759">
                <a:srgbClr val="D55F71"/>
              </a:gs>
              <a:gs pos="72000">
                <a:srgbClr val="E53B46"/>
              </a:gs>
              <a:gs pos="100000">
                <a:srgbClr val="FF0000"/>
              </a:gs>
              <a:gs pos="0">
                <a:schemeClr val="accent1">
                  <a:lumMod val="45000"/>
                  <a:lumOff val="55000"/>
                </a:schemeClr>
              </a:gs>
              <a:gs pos="1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55" name="Arrow: Up 54">
            <a:extLst>
              <a:ext uri="{FF2B5EF4-FFF2-40B4-BE49-F238E27FC236}">
                <a16:creationId xmlns:a16="http://schemas.microsoft.com/office/drawing/2014/main" id="{1C60983A-E198-48CC-8519-E220C3AF439C}"/>
              </a:ext>
            </a:extLst>
          </p:cNvPr>
          <p:cNvSpPr/>
          <p:nvPr/>
        </p:nvSpPr>
        <p:spPr>
          <a:xfrm>
            <a:off x="6799093" y="4764128"/>
            <a:ext cx="121462" cy="414688"/>
          </a:xfrm>
          <a:prstGeom prst="upArrow">
            <a:avLst>
              <a:gd name="adj1" fmla="val 50000"/>
              <a:gd name="adj2" fmla="val 53923"/>
            </a:avLst>
          </a:prstGeom>
          <a:gradFill>
            <a:gsLst>
              <a:gs pos="69409">
                <a:srgbClr val="E53B46"/>
              </a:gs>
              <a:gs pos="100000">
                <a:srgbClr val="FF0000"/>
              </a:gs>
              <a:gs pos="0">
                <a:schemeClr val="accent1">
                  <a:lumMod val="45000"/>
                  <a:lumOff val="55000"/>
                </a:schemeClr>
              </a:gs>
              <a:gs pos="1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56" name="Arrow: Up 55">
            <a:extLst>
              <a:ext uri="{FF2B5EF4-FFF2-40B4-BE49-F238E27FC236}">
                <a16:creationId xmlns:a16="http://schemas.microsoft.com/office/drawing/2014/main" id="{902C0E3B-4CBD-4B92-98F0-81215FD89A0E}"/>
              </a:ext>
            </a:extLst>
          </p:cNvPr>
          <p:cNvSpPr/>
          <p:nvPr/>
        </p:nvSpPr>
        <p:spPr>
          <a:xfrm>
            <a:off x="7139244" y="4760949"/>
            <a:ext cx="121462" cy="414688"/>
          </a:xfrm>
          <a:prstGeom prst="upArrow">
            <a:avLst>
              <a:gd name="adj1" fmla="val 50000"/>
              <a:gd name="adj2" fmla="val 53923"/>
            </a:avLst>
          </a:prstGeom>
          <a:gradFill>
            <a:gsLst>
              <a:gs pos="100000">
                <a:srgbClr val="FF0000"/>
              </a:gs>
              <a:gs pos="0">
                <a:schemeClr val="accent1">
                  <a:lumMod val="45000"/>
                  <a:lumOff val="55000"/>
                </a:schemeClr>
              </a:gs>
              <a:gs pos="1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59" name="Arrow: Up 58">
            <a:extLst>
              <a:ext uri="{FF2B5EF4-FFF2-40B4-BE49-F238E27FC236}">
                <a16:creationId xmlns:a16="http://schemas.microsoft.com/office/drawing/2014/main" id="{5A638408-9BDA-430D-9BD8-E9C084F3ED60}"/>
              </a:ext>
            </a:extLst>
          </p:cNvPr>
          <p:cNvSpPr/>
          <p:nvPr/>
        </p:nvSpPr>
        <p:spPr>
          <a:xfrm>
            <a:off x="6044510" y="4750508"/>
            <a:ext cx="121462" cy="414688"/>
          </a:xfrm>
          <a:prstGeom prst="upArrow">
            <a:avLst>
              <a:gd name="adj1" fmla="val 50000"/>
              <a:gd name="adj2" fmla="val 53923"/>
            </a:avLst>
          </a:prstGeom>
          <a:gradFill>
            <a:gsLst>
              <a:gs pos="52759">
                <a:srgbClr val="D55F71"/>
              </a:gs>
              <a:gs pos="72000">
                <a:srgbClr val="E53B46"/>
              </a:gs>
              <a:gs pos="100000">
                <a:srgbClr val="FF0000"/>
              </a:gs>
              <a:gs pos="0">
                <a:schemeClr val="accent1">
                  <a:lumMod val="45000"/>
                  <a:lumOff val="55000"/>
                </a:schemeClr>
              </a:gs>
              <a:gs pos="1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60" name="Arrow: Up 59">
            <a:extLst>
              <a:ext uri="{FF2B5EF4-FFF2-40B4-BE49-F238E27FC236}">
                <a16:creationId xmlns:a16="http://schemas.microsoft.com/office/drawing/2014/main" id="{318D22F2-5866-4B2A-9403-02E13459E36A}"/>
              </a:ext>
            </a:extLst>
          </p:cNvPr>
          <p:cNvSpPr/>
          <p:nvPr/>
        </p:nvSpPr>
        <p:spPr>
          <a:xfrm>
            <a:off x="5724711" y="4755071"/>
            <a:ext cx="121462" cy="414688"/>
          </a:xfrm>
          <a:prstGeom prst="upArrow">
            <a:avLst>
              <a:gd name="adj1" fmla="val 50000"/>
              <a:gd name="adj2" fmla="val 53923"/>
            </a:avLst>
          </a:prstGeom>
          <a:gradFill>
            <a:gsLst>
              <a:gs pos="52759">
                <a:srgbClr val="D55F71"/>
              </a:gs>
              <a:gs pos="72000">
                <a:srgbClr val="E53B46"/>
              </a:gs>
              <a:gs pos="100000">
                <a:srgbClr val="FF0000"/>
              </a:gs>
              <a:gs pos="0">
                <a:schemeClr val="accent1">
                  <a:lumMod val="45000"/>
                  <a:lumOff val="55000"/>
                </a:schemeClr>
              </a:gs>
              <a:gs pos="1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61" name="Arrow: Up 60">
            <a:extLst>
              <a:ext uri="{FF2B5EF4-FFF2-40B4-BE49-F238E27FC236}">
                <a16:creationId xmlns:a16="http://schemas.microsoft.com/office/drawing/2014/main" id="{446FEFD4-A2DE-4314-9FF2-ACA8C2D89189}"/>
              </a:ext>
            </a:extLst>
          </p:cNvPr>
          <p:cNvSpPr/>
          <p:nvPr/>
        </p:nvSpPr>
        <p:spPr>
          <a:xfrm>
            <a:off x="5455095" y="4747995"/>
            <a:ext cx="121462" cy="414688"/>
          </a:xfrm>
          <a:prstGeom prst="upArrow">
            <a:avLst>
              <a:gd name="adj1" fmla="val 50000"/>
              <a:gd name="adj2" fmla="val 53923"/>
            </a:avLst>
          </a:prstGeom>
          <a:gradFill>
            <a:gsLst>
              <a:gs pos="52759">
                <a:srgbClr val="D55F71"/>
              </a:gs>
              <a:gs pos="72000">
                <a:srgbClr val="E53B46"/>
              </a:gs>
              <a:gs pos="100000">
                <a:srgbClr val="FF0000"/>
              </a:gs>
              <a:gs pos="0">
                <a:schemeClr val="accent1">
                  <a:lumMod val="45000"/>
                  <a:lumOff val="55000"/>
                </a:schemeClr>
              </a:gs>
              <a:gs pos="1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mc:AlternateContent xmlns:mc="http://schemas.openxmlformats.org/markup-compatibility/2006" xmlns:a14="http://schemas.microsoft.com/office/drawing/2010/main">
        <mc:Choice Requires="a14">
          <p:sp>
            <p:nvSpPr>
              <p:cNvPr id="62" name="TextBox 61">
                <a:extLst>
                  <a:ext uri="{FF2B5EF4-FFF2-40B4-BE49-F238E27FC236}">
                    <a16:creationId xmlns:a16="http://schemas.microsoft.com/office/drawing/2014/main" id="{8E9EEBB3-1BAE-41B1-9F12-CCDF32724AD9}"/>
                  </a:ext>
                </a:extLst>
              </p:cNvPr>
              <p:cNvSpPr txBox="1"/>
              <p:nvPr/>
            </p:nvSpPr>
            <p:spPr>
              <a:xfrm>
                <a:off x="609600" y="4146241"/>
                <a:ext cx="2915331" cy="443776"/>
              </a:xfrm>
              <a:prstGeom prst="rect">
                <a:avLst/>
              </a:prstGeom>
              <a:noFill/>
            </p:spPr>
            <p:txBody>
              <a:bodyPr wrap="square" rtlCol="0">
                <a:spAutoFit/>
              </a:bodyPr>
              <a:lstStyle/>
              <a:p>
                <a:r>
                  <a:rPr lang="en-GB" sz="2200" dirty="0"/>
                  <a:t>Rate of Heat Transfer, </a:t>
                </a:r>
                <a14:m>
                  <m:oMath xmlns:m="http://schemas.openxmlformats.org/officeDocument/2006/math">
                    <m:acc>
                      <m:accPr>
                        <m:chr m:val="̇"/>
                        <m:ctrlPr>
                          <a:rPr lang="en-GB" sz="2200" i="1" smtClean="0">
                            <a:effectLst/>
                            <a:latin typeface="Cambria Math" panose="02040503050406030204" pitchFamily="18" charset="0"/>
                            <a:ea typeface="Times New Roman" panose="02020603050405020304" pitchFamily="18" charset="0"/>
                            <a:cs typeface="Arial" panose="020B0604020202020204" pitchFamily="34" charset="0"/>
                          </a:rPr>
                        </m:ctrlPr>
                      </m:accPr>
                      <m:e>
                        <m:r>
                          <a:rPr lang="en-GB" sz="2200" i="1">
                            <a:effectLst/>
                            <a:latin typeface="Cambria Math" panose="02040503050406030204" pitchFamily="18" charset="0"/>
                            <a:ea typeface="Times New Roman" panose="02020603050405020304" pitchFamily="18" charset="0"/>
                            <a:cs typeface="Arial" panose="020B0604020202020204" pitchFamily="34" charset="0"/>
                          </a:rPr>
                          <m:t>𝑄</m:t>
                        </m:r>
                      </m:e>
                    </m:acc>
                  </m:oMath>
                </a14:m>
                <a:endParaRPr lang="en-GB" sz="2200" dirty="0"/>
              </a:p>
            </p:txBody>
          </p:sp>
        </mc:Choice>
        <mc:Fallback xmlns="">
          <p:sp>
            <p:nvSpPr>
              <p:cNvPr id="62" name="TextBox 61">
                <a:extLst>
                  <a:ext uri="{FF2B5EF4-FFF2-40B4-BE49-F238E27FC236}">
                    <a16:creationId xmlns:a16="http://schemas.microsoft.com/office/drawing/2014/main" id="{8E9EEBB3-1BAE-41B1-9F12-CCDF32724AD9}"/>
                  </a:ext>
                </a:extLst>
              </p:cNvPr>
              <p:cNvSpPr txBox="1">
                <a:spLocks noRot="1" noChangeAspect="1" noMove="1" noResize="1" noEditPoints="1" noAdjustHandles="1" noChangeArrowheads="1" noChangeShapeType="1" noTextEdit="1"/>
              </p:cNvSpPr>
              <p:nvPr/>
            </p:nvSpPr>
            <p:spPr>
              <a:xfrm>
                <a:off x="609600" y="4146241"/>
                <a:ext cx="2915331" cy="443776"/>
              </a:xfrm>
              <a:prstGeom prst="rect">
                <a:avLst/>
              </a:prstGeom>
              <a:blipFill>
                <a:blip r:embed="rId3"/>
                <a:stretch>
                  <a:fillRect l="-2720" t="-6849" r="-418" b="-27397"/>
                </a:stretch>
              </a:blipFill>
            </p:spPr>
            <p:txBody>
              <a:bodyPr/>
              <a:lstStyle/>
              <a:p>
                <a:r>
                  <a:rPr lang="en-GB">
                    <a:noFill/>
                  </a:rPr>
                  <a:t> </a:t>
                </a:r>
              </a:p>
            </p:txBody>
          </p:sp>
        </mc:Fallback>
      </mc:AlternateContent>
      <p:cxnSp>
        <p:nvCxnSpPr>
          <p:cNvPr id="64" name="Straight Arrow Connector 63">
            <a:extLst>
              <a:ext uri="{FF2B5EF4-FFF2-40B4-BE49-F238E27FC236}">
                <a16:creationId xmlns:a16="http://schemas.microsoft.com/office/drawing/2014/main" id="{3E1C8E24-A7ED-4408-BB52-04BDED776483}"/>
              </a:ext>
            </a:extLst>
          </p:cNvPr>
          <p:cNvCxnSpPr>
            <a:cxnSpLocks/>
          </p:cNvCxnSpPr>
          <p:nvPr/>
        </p:nvCxnSpPr>
        <p:spPr>
          <a:xfrm>
            <a:off x="3438362" y="4453225"/>
            <a:ext cx="1085738" cy="58679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8969418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8226E-DC13-4843-8933-B01A220B1342}"/>
              </a:ext>
            </a:extLst>
          </p:cNvPr>
          <p:cNvSpPr>
            <a:spLocks noGrp="1"/>
          </p:cNvSpPr>
          <p:nvPr>
            <p:ph type="title"/>
          </p:nvPr>
        </p:nvSpPr>
        <p:spPr>
          <a:xfrm>
            <a:off x="838200" y="119381"/>
            <a:ext cx="10515600" cy="737870"/>
          </a:xfrm>
        </p:spPr>
        <p:txBody>
          <a:bodyPr>
            <a:normAutofit/>
          </a:bodyPr>
          <a:lstStyle/>
          <a:p>
            <a:pPr algn="ctr"/>
            <a:r>
              <a:rPr lang="en-GB" sz="4000" dirty="0">
                <a:effectLst/>
                <a:ea typeface="Calibri" panose="020F0502020204030204" pitchFamily="34" charset="0"/>
                <a:cs typeface="Times New Roman" panose="02020603050405020304" pitchFamily="18" charset="0"/>
              </a:rPr>
              <a:t>Local Interface Capacity analysis method</a:t>
            </a:r>
            <a:endParaRPr lang="en-GB" sz="4000"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F3AFC456-02DF-4BAE-91A7-10FF1C15416C}"/>
                  </a:ext>
                </a:extLst>
              </p:cNvPr>
              <p:cNvSpPr>
                <a:spLocks noGrp="1"/>
              </p:cNvSpPr>
              <p:nvPr>
                <p:ph idx="1"/>
              </p:nvPr>
            </p:nvSpPr>
            <p:spPr>
              <a:xfrm>
                <a:off x="409575" y="833177"/>
                <a:ext cx="11372850" cy="5886450"/>
              </a:xfrm>
            </p:spPr>
            <p:txBody>
              <a:bodyPr>
                <a:normAutofit fontScale="92500" lnSpcReduction="20000"/>
              </a:bodyPr>
              <a:lstStyle/>
              <a:p>
                <a:pPr marL="0" indent="0">
                  <a:buNone/>
                </a:pPr>
                <a:r>
                  <a:rPr lang="en-GB" sz="2100" dirty="0">
                    <a:effectLst/>
                    <a:latin typeface="Arial" panose="020B0604020202020204" pitchFamily="34" charset="0"/>
                    <a:ea typeface="Calibri" panose="020F0502020204030204" pitchFamily="34" charset="0"/>
                    <a:cs typeface="Times New Roman" panose="02020603050405020304" pitchFamily="18" charset="0"/>
                  </a:rPr>
                  <a:t>The alternative approach to analysing a </a:t>
                </a:r>
                <a:r>
                  <a:rPr lang="en-GB" sz="2100" i="1" dirty="0">
                    <a:effectLst/>
                    <a:latin typeface="Arial" panose="020B0604020202020204" pitchFamily="34" charset="0"/>
                    <a:ea typeface="Calibri" panose="020F0502020204030204" pitchFamily="34" charset="0"/>
                    <a:cs typeface="Times New Roman" panose="02020603050405020304" pitchFamily="18" charset="0"/>
                  </a:rPr>
                  <a:t>control volume </a:t>
                </a:r>
                <a:r>
                  <a:rPr lang="en-GB" sz="2100" dirty="0">
                    <a:effectLst/>
                    <a:latin typeface="Arial" panose="020B0604020202020204" pitchFamily="34" charset="0"/>
                    <a:ea typeface="Calibri" panose="020F0502020204030204" pitchFamily="34" charset="0"/>
                    <a:cs typeface="Times New Roman" panose="02020603050405020304" pitchFamily="18" charset="0"/>
                  </a:rPr>
                  <a:t>around the hot and cold stream is to place a control volume </a:t>
                </a:r>
                <a:r>
                  <a:rPr lang="en-GB" sz="2100" i="1" dirty="0">
                    <a:effectLst/>
                    <a:latin typeface="Arial" panose="020B0604020202020204" pitchFamily="34" charset="0"/>
                    <a:ea typeface="Calibri" panose="020F0502020204030204" pitchFamily="34" charset="0"/>
                    <a:cs typeface="Times New Roman" panose="02020603050405020304" pitchFamily="18" charset="0"/>
                  </a:rPr>
                  <a:t>around the interface</a:t>
                </a:r>
                <a:r>
                  <a:rPr lang="en-GB" sz="2100" dirty="0">
                    <a:effectLst/>
                    <a:latin typeface="Arial" panose="020B0604020202020204" pitchFamily="34" charset="0"/>
                    <a:ea typeface="Calibri" panose="020F0502020204030204" pitchFamily="34" charset="0"/>
                    <a:cs typeface="Times New Roman" panose="02020603050405020304" pitchFamily="18" charset="0"/>
                  </a:rPr>
                  <a:t>, between the hot and cold streams, as shown in the following diagram.</a:t>
                </a:r>
              </a:p>
              <a:p>
                <a:pPr mar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00" dirty="0"/>
              </a:p>
              <a:p>
                <a:pPr marL="0" indent="0">
                  <a:buNone/>
                </a:pPr>
                <a:endParaRPr lang="en-GB" sz="21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22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22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200" dirty="0">
                    <a:latin typeface="Arial" panose="020B0604020202020204" pitchFamily="34" charset="0"/>
                    <a:ea typeface="Calibri" panose="020F0502020204030204" pitchFamily="34" charset="0"/>
                    <a:cs typeface="Times New Roman" panose="02020603050405020304" pitchFamily="18" charset="0"/>
                  </a:rPr>
                  <a:t>H</a:t>
                </a:r>
                <a:r>
                  <a:rPr lang="en-GB" sz="2200" dirty="0">
                    <a:effectLst/>
                    <a:latin typeface="Arial" panose="020B0604020202020204" pitchFamily="34" charset="0"/>
                    <a:ea typeface="Calibri" panose="020F0502020204030204" pitchFamily="34" charset="0"/>
                    <a:cs typeface="Times New Roman" panose="02020603050405020304" pitchFamily="18" charset="0"/>
                  </a:rPr>
                  <a:t>eat energy from hot stream enters the control volume, passes through the heat exchanger interface, and then into the cold stream.  This analysis requires an understanding of heat transfer mechanisms taking place </a:t>
                </a:r>
                <a:r>
                  <a:rPr lang="en-GB" sz="2200" i="1" dirty="0">
                    <a:effectLst/>
                    <a:latin typeface="Arial" panose="020B0604020202020204" pitchFamily="34" charset="0"/>
                    <a:ea typeface="Calibri" panose="020F0502020204030204" pitchFamily="34" charset="0"/>
                    <a:cs typeface="Times New Roman" panose="02020603050405020304" pitchFamily="18" charset="0"/>
                  </a:rPr>
                  <a:t>across the solid interface</a:t>
                </a:r>
                <a:r>
                  <a:rPr lang="en-GB" sz="22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As typical of any heat energy transfer from one fluid to another fluid across a solid boundary, heat is transferred from the </a:t>
                </a:r>
                <a:r>
                  <a:rPr lang="en-GB" sz="2200" i="1" dirty="0">
                    <a:effectLst/>
                    <a:latin typeface="Arial" panose="020B0604020202020204" pitchFamily="34" charset="0"/>
                    <a:ea typeface="Calibri" panose="020F0502020204030204" pitchFamily="34" charset="0"/>
                    <a:cs typeface="Times New Roman" panose="02020603050405020304" pitchFamily="18" charset="0"/>
                  </a:rPr>
                  <a:t>hot stream </a:t>
                </a:r>
                <a:r>
                  <a:rPr lang="en-GB" sz="2200" dirty="0">
                    <a:effectLst/>
                    <a:latin typeface="Arial" panose="020B0604020202020204" pitchFamily="34" charset="0"/>
                    <a:ea typeface="Calibri" panose="020F0502020204030204" pitchFamily="34" charset="0"/>
                    <a:cs typeface="Times New Roman" panose="02020603050405020304" pitchFamily="18" charset="0"/>
                  </a:rPr>
                  <a:t>to the surface of the solid interface by </a:t>
                </a:r>
                <a:r>
                  <a:rPr lang="en-GB" sz="2200" i="1" dirty="0">
                    <a:effectLst/>
                    <a:latin typeface="Arial" panose="020B0604020202020204" pitchFamily="34" charset="0"/>
                    <a:ea typeface="Calibri" panose="020F0502020204030204" pitchFamily="34" charset="0"/>
                    <a:cs typeface="Times New Roman" panose="02020603050405020304" pitchFamily="18" charset="0"/>
                  </a:rPr>
                  <a:t>convection</a:t>
                </a:r>
                <a:r>
                  <a:rPr lang="en-GB" sz="2200" dirty="0">
                    <a:effectLst/>
                    <a:latin typeface="Arial" panose="020B0604020202020204" pitchFamily="34" charset="0"/>
                    <a:ea typeface="Calibri" panose="020F0502020204030204" pitchFamily="34" charset="0"/>
                    <a:cs typeface="Times New Roman" panose="02020603050405020304" pitchFamily="18" charset="0"/>
                  </a:rPr>
                  <a:t>, then </a:t>
                </a:r>
                <a:r>
                  <a:rPr lang="en-GB" sz="2200" i="1" dirty="0">
                    <a:effectLst/>
                    <a:latin typeface="Arial" panose="020B0604020202020204" pitchFamily="34" charset="0"/>
                    <a:ea typeface="Calibri" panose="020F0502020204030204" pitchFamily="34" charset="0"/>
                    <a:cs typeface="Times New Roman" panose="02020603050405020304" pitchFamily="18" charset="0"/>
                  </a:rPr>
                  <a:t>through the solid interface by conduction</a:t>
                </a:r>
                <a:r>
                  <a:rPr lang="en-GB" sz="2200" dirty="0">
                    <a:effectLst/>
                    <a:latin typeface="Arial" panose="020B0604020202020204" pitchFamily="34" charset="0"/>
                    <a:ea typeface="Calibri" panose="020F0502020204030204" pitchFamily="34" charset="0"/>
                    <a:cs typeface="Times New Roman" panose="02020603050405020304" pitchFamily="18" charset="0"/>
                  </a:rPr>
                  <a:t>, and from the other opposite surface of the solid interface into the </a:t>
                </a:r>
                <a:r>
                  <a:rPr lang="en-GB" sz="2200" i="1" dirty="0">
                    <a:effectLst/>
                    <a:latin typeface="Arial" panose="020B0604020202020204" pitchFamily="34" charset="0"/>
                    <a:ea typeface="Calibri" panose="020F0502020204030204" pitchFamily="34" charset="0"/>
                    <a:cs typeface="Times New Roman" panose="02020603050405020304" pitchFamily="18" charset="0"/>
                  </a:rPr>
                  <a:t>cold stream by convection</a:t>
                </a:r>
                <a:r>
                  <a:rPr lang="en-GB" sz="2200" dirty="0">
                    <a:effectLst/>
                    <a:latin typeface="Arial" panose="020B0604020202020204" pitchFamily="34" charset="0"/>
                    <a:ea typeface="Calibri" panose="020F0502020204030204" pitchFamily="34" charset="0"/>
                    <a:cs typeface="Times New Roman" panose="02020603050405020304" pitchFamily="18" charset="0"/>
                  </a:rPr>
                  <a:t>.</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200" dirty="0">
                    <a:effectLst/>
                    <a:latin typeface="Arial" panose="020B0604020202020204" pitchFamily="34" charset="0"/>
                    <a:ea typeface="Calibri" panose="020F0502020204030204" pitchFamily="34" charset="0"/>
                  </a:rPr>
                  <a:t>Dependent if HX includes plates or tubes, </a:t>
                </a:r>
                <a14:m>
                  <m:oMath xmlns:m="http://schemas.openxmlformats.org/officeDocument/2006/math">
                    <m:acc>
                      <m:accPr>
                        <m:chr m:val="̇"/>
                        <m:ctrlPr>
                          <a:rPr lang="en-GB" sz="2200" i="1" smtClean="0">
                            <a:effectLst/>
                            <a:latin typeface="Cambria Math" panose="02040503050406030204" pitchFamily="18" charset="0"/>
                            <a:ea typeface="Times New Roman" panose="02020603050405020304" pitchFamily="18" charset="0"/>
                            <a:cs typeface="Arial" panose="020B0604020202020204" pitchFamily="34" charset="0"/>
                          </a:rPr>
                        </m:ctrlPr>
                      </m:accPr>
                      <m:e>
                        <m:r>
                          <a:rPr lang="en-GB" sz="2200" i="1">
                            <a:effectLst/>
                            <a:latin typeface="Cambria Math" panose="02040503050406030204" pitchFamily="18" charset="0"/>
                            <a:ea typeface="Times New Roman" panose="02020603050405020304" pitchFamily="18" charset="0"/>
                            <a:cs typeface="Arial" panose="020B0604020202020204" pitchFamily="34" charset="0"/>
                          </a:rPr>
                          <m:t>𝑄</m:t>
                        </m:r>
                      </m:e>
                    </m:acc>
                  </m:oMath>
                </a14:m>
                <a:r>
                  <a:rPr lang="en-GB" sz="2200" dirty="0">
                    <a:effectLst/>
                    <a:latin typeface="Arial" panose="020B0604020202020204" pitchFamily="34" charset="0"/>
                    <a:ea typeface="Calibri" panose="020F0502020204030204" pitchFamily="34" charset="0"/>
                  </a:rPr>
                  <a:t> involves appropriate equations for planar or cylindrical system.</a:t>
                </a:r>
                <a:endParaRPr lang="en-GB" sz="2200" dirty="0"/>
              </a:p>
              <a:p>
                <a:pPr marL="0" indent="0">
                  <a:buNone/>
                </a:pPr>
                <a:endParaRPr lang="en-GB" sz="2200" dirty="0"/>
              </a:p>
              <a:p>
                <a:pPr marL="0" indent="0">
                  <a:buNone/>
                </a:pPr>
                <a:endParaRPr lang="en-GB" sz="2200" dirty="0"/>
              </a:p>
            </p:txBody>
          </p:sp>
        </mc:Choice>
        <mc:Fallback xmlns="">
          <p:sp>
            <p:nvSpPr>
              <p:cNvPr id="3" name="Content Placeholder 2">
                <a:extLst>
                  <a:ext uri="{FF2B5EF4-FFF2-40B4-BE49-F238E27FC236}">
                    <a16:creationId xmlns:a16="http://schemas.microsoft.com/office/drawing/2014/main" id="{F3AFC456-02DF-4BAE-91A7-10FF1C15416C}"/>
                  </a:ext>
                </a:extLst>
              </p:cNvPr>
              <p:cNvSpPr>
                <a:spLocks noGrp="1" noRot="1" noChangeAspect="1" noMove="1" noResize="1" noEditPoints="1" noAdjustHandles="1" noChangeArrowheads="1" noChangeShapeType="1" noTextEdit="1"/>
              </p:cNvSpPr>
              <p:nvPr>
                <p:ph idx="1"/>
              </p:nvPr>
            </p:nvSpPr>
            <p:spPr>
              <a:xfrm>
                <a:off x="409575" y="833177"/>
                <a:ext cx="11372850" cy="5886450"/>
              </a:xfrm>
              <a:blipFill>
                <a:blip r:embed="rId2"/>
                <a:stretch>
                  <a:fillRect l="-536" t="-1969" r="-911" b="-1762"/>
                </a:stretch>
              </a:blipFill>
            </p:spPr>
            <p:txBody>
              <a:bodyPr/>
              <a:lstStyle/>
              <a:p>
                <a:r>
                  <a:rPr lang="en-GB">
                    <a:noFill/>
                  </a:rPr>
                  <a:t> </a:t>
                </a:r>
              </a:p>
            </p:txBody>
          </p:sp>
        </mc:Fallback>
      </mc:AlternateContent>
      <p:grpSp>
        <p:nvGrpSpPr>
          <p:cNvPr id="4" name="Group 3">
            <a:extLst>
              <a:ext uri="{FF2B5EF4-FFF2-40B4-BE49-F238E27FC236}">
                <a16:creationId xmlns:a16="http://schemas.microsoft.com/office/drawing/2014/main" id="{4B428DCD-6BF4-49FD-BC1C-1C27B07F348A}"/>
              </a:ext>
            </a:extLst>
          </p:cNvPr>
          <p:cNvGrpSpPr/>
          <p:nvPr/>
        </p:nvGrpSpPr>
        <p:grpSpPr>
          <a:xfrm>
            <a:off x="4139628" y="1708458"/>
            <a:ext cx="3613807" cy="2428875"/>
            <a:chOff x="4130114" y="2095089"/>
            <a:chExt cx="3613807" cy="2428875"/>
          </a:xfrm>
        </p:grpSpPr>
        <p:grpSp>
          <p:nvGrpSpPr>
            <p:cNvPr id="5" name="Group 4">
              <a:extLst>
                <a:ext uri="{FF2B5EF4-FFF2-40B4-BE49-F238E27FC236}">
                  <a16:creationId xmlns:a16="http://schemas.microsoft.com/office/drawing/2014/main" id="{E875F8D3-C56F-489C-9523-82A35F3FB393}"/>
                </a:ext>
              </a:extLst>
            </p:cNvPr>
            <p:cNvGrpSpPr/>
            <p:nvPr/>
          </p:nvGrpSpPr>
          <p:grpSpPr>
            <a:xfrm>
              <a:off x="4130114" y="2095089"/>
              <a:ext cx="3613807" cy="2428875"/>
              <a:chOff x="3257549" y="2017395"/>
              <a:chExt cx="3613807" cy="2428875"/>
            </a:xfrm>
          </p:grpSpPr>
          <p:grpSp>
            <p:nvGrpSpPr>
              <p:cNvPr id="14" name="Group 13">
                <a:extLst>
                  <a:ext uri="{FF2B5EF4-FFF2-40B4-BE49-F238E27FC236}">
                    <a16:creationId xmlns:a16="http://schemas.microsoft.com/office/drawing/2014/main" id="{27F0E0FA-BEA4-4848-A4EB-AFC87FF71109}"/>
                  </a:ext>
                </a:extLst>
              </p:cNvPr>
              <p:cNvGrpSpPr/>
              <p:nvPr/>
            </p:nvGrpSpPr>
            <p:grpSpPr>
              <a:xfrm rot="10800000">
                <a:off x="6284595" y="3231833"/>
                <a:ext cx="548640" cy="1214437"/>
                <a:chOff x="3257550" y="2017395"/>
                <a:chExt cx="548640" cy="1214437"/>
              </a:xfrm>
            </p:grpSpPr>
            <p:cxnSp>
              <p:nvCxnSpPr>
                <p:cNvPr id="38" name="Straight Connector 37">
                  <a:extLst>
                    <a:ext uri="{FF2B5EF4-FFF2-40B4-BE49-F238E27FC236}">
                      <a16:creationId xmlns:a16="http://schemas.microsoft.com/office/drawing/2014/main" id="{1402EFB0-DFA0-45B1-8BB5-D3C657BD0778}"/>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9" name="Arc 38">
                  <a:extLst>
                    <a:ext uri="{FF2B5EF4-FFF2-40B4-BE49-F238E27FC236}">
                      <a16:creationId xmlns:a16="http://schemas.microsoft.com/office/drawing/2014/main" id="{C7AEB0F6-A791-4E4F-A27C-54EF43731B76}"/>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grpSp>
            <p:nvGrpSpPr>
              <p:cNvPr id="15" name="Group 14">
                <a:extLst>
                  <a:ext uri="{FF2B5EF4-FFF2-40B4-BE49-F238E27FC236}">
                    <a16:creationId xmlns:a16="http://schemas.microsoft.com/office/drawing/2014/main" id="{9B32936C-C3C2-4709-881D-1AB9D031A6E7}"/>
                  </a:ext>
                </a:extLst>
              </p:cNvPr>
              <p:cNvGrpSpPr/>
              <p:nvPr/>
            </p:nvGrpSpPr>
            <p:grpSpPr>
              <a:xfrm>
                <a:off x="3257550" y="2017395"/>
                <a:ext cx="3613806" cy="1214438"/>
                <a:chOff x="3257550" y="2017395"/>
                <a:chExt cx="3613806" cy="1214438"/>
              </a:xfrm>
            </p:grpSpPr>
            <p:grpSp>
              <p:nvGrpSpPr>
                <p:cNvPr id="32" name="Group 31">
                  <a:extLst>
                    <a:ext uri="{FF2B5EF4-FFF2-40B4-BE49-F238E27FC236}">
                      <a16:creationId xmlns:a16="http://schemas.microsoft.com/office/drawing/2014/main" id="{75F6AF15-3899-4361-BCB5-1806CA20CBE5}"/>
                    </a:ext>
                  </a:extLst>
                </p:cNvPr>
                <p:cNvGrpSpPr/>
                <p:nvPr/>
              </p:nvGrpSpPr>
              <p:grpSpPr>
                <a:xfrm>
                  <a:off x="3257550" y="2017395"/>
                  <a:ext cx="548640" cy="1214437"/>
                  <a:chOff x="3257550" y="2017395"/>
                  <a:chExt cx="548640" cy="1214437"/>
                </a:xfrm>
              </p:grpSpPr>
              <p:cxnSp>
                <p:nvCxnSpPr>
                  <p:cNvPr id="36" name="Straight Connector 35">
                    <a:extLst>
                      <a:ext uri="{FF2B5EF4-FFF2-40B4-BE49-F238E27FC236}">
                        <a16:creationId xmlns:a16="http://schemas.microsoft.com/office/drawing/2014/main" id="{DE0B65BE-1A72-4B44-9B89-98C0D665B524}"/>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7" name="Arc 36">
                    <a:extLst>
                      <a:ext uri="{FF2B5EF4-FFF2-40B4-BE49-F238E27FC236}">
                        <a16:creationId xmlns:a16="http://schemas.microsoft.com/office/drawing/2014/main" id="{DF10E28C-B60D-4A89-B669-927B288EFE36}"/>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33" name="Straight Connector 32">
                  <a:extLst>
                    <a:ext uri="{FF2B5EF4-FFF2-40B4-BE49-F238E27FC236}">
                      <a16:creationId xmlns:a16="http://schemas.microsoft.com/office/drawing/2014/main" id="{154F3C4C-DF13-4719-A50C-0402AB026D33}"/>
                    </a:ext>
                  </a:extLst>
                </p:cNvPr>
                <p:cNvCxnSpPr>
                  <a:stCxn id="37" idx="0"/>
                  <a:endCxn id="39"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34" name="Arc 33">
                  <a:extLst>
                    <a:ext uri="{FF2B5EF4-FFF2-40B4-BE49-F238E27FC236}">
                      <a16:creationId xmlns:a16="http://schemas.microsoft.com/office/drawing/2014/main" id="{A5BDD03B-7D42-4847-BABF-B9C7A2F276B7}"/>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35" name="Straight Connector 34">
                  <a:extLst>
                    <a:ext uri="{FF2B5EF4-FFF2-40B4-BE49-F238E27FC236}">
                      <a16:creationId xmlns:a16="http://schemas.microsoft.com/office/drawing/2014/main" id="{C83F943A-18C0-4737-BECA-4537881C4600}"/>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sp>
            <p:nvSpPr>
              <p:cNvPr id="16" name="Arc 15">
                <a:extLst>
                  <a:ext uri="{FF2B5EF4-FFF2-40B4-BE49-F238E27FC236}">
                    <a16:creationId xmlns:a16="http://schemas.microsoft.com/office/drawing/2014/main" id="{1199BC74-D81B-4DF2-A9F4-320E2B4FAF86}"/>
                  </a:ext>
                </a:extLst>
              </p:cNvPr>
              <p:cNvSpPr/>
              <p:nvPr/>
            </p:nvSpPr>
            <p:spPr>
              <a:xfrm rot="16200000">
                <a:off x="3242493" y="325973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17" name="Straight Connector 16">
                <a:extLst>
                  <a:ext uri="{FF2B5EF4-FFF2-40B4-BE49-F238E27FC236}">
                    <a16:creationId xmlns:a16="http://schemas.microsoft.com/office/drawing/2014/main" id="{F612EF2C-1A0A-4643-8393-16E06F3BB0FB}"/>
                  </a:ext>
                </a:extLst>
              </p:cNvPr>
              <p:cNvCxnSpPr/>
              <p:nvPr/>
            </p:nvCxnSpPr>
            <p:spPr>
              <a:xfrm>
                <a:off x="3257549" y="3518992"/>
                <a:ext cx="0" cy="927278"/>
              </a:xfrm>
              <a:prstGeom prst="line">
                <a:avLst/>
              </a:prstGeom>
            </p:spPr>
            <p:style>
              <a:lnRef idx="2">
                <a:schemeClr val="dk1"/>
              </a:lnRef>
              <a:fillRef idx="0">
                <a:schemeClr val="dk1"/>
              </a:fillRef>
              <a:effectRef idx="1">
                <a:schemeClr val="dk1"/>
              </a:effectRef>
              <a:fontRef idx="minor">
                <a:schemeClr val="tx1"/>
              </a:fontRef>
            </p:style>
          </p:cxnSp>
          <p:grpSp>
            <p:nvGrpSpPr>
              <p:cNvPr id="18" name="Group 17">
                <a:extLst>
                  <a:ext uri="{FF2B5EF4-FFF2-40B4-BE49-F238E27FC236}">
                    <a16:creationId xmlns:a16="http://schemas.microsoft.com/office/drawing/2014/main" id="{15BE0E4E-65DC-4E54-8426-F4A1BEE7369C}"/>
                  </a:ext>
                </a:extLst>
              </p:cNvPr>
              <p:cNvGrpSpPr/>
              <p:nvPr/>
            </p:nvGrpSpPr>
            <p:grpSpPr>
              <a:xfrm>
                <a:off x="3721787" y="2044205"/>
                <a:ext cx="2756555" cy="832279"/>
                <a:chOff x="3257550" y="2017395"/>
                <a:chExt cx="3613806" cy="1214438"/>
              </a:xfrm>
            </p:grpSpPr>
            <p:grpSp>
              <p:nvGrpSpPr>
                <p:cNvPr id="26" name="Group 25">
                  <a:extLst>
                    <a:ext uri="{FF2B5EF4-FFF2-40B4-BE49-F238E27FC236}">
                      <a16:creationId xmlns:a16="http://schemas.microsoft.com/office/drawing/2014/main" id="{1DD4079F-7082-4CCE-A671-AE27D59A134B}"/>
                    </a:ext>
                  </a:extLst>
                </p:cNvPr>
                <p:cNvGrpSpPr/>
                <p:nvPr/>
              </p:nvGrpSpPr>
              <p:grpSpPr>
                <a:xfrm>
                  <a:off x="3257550" y="2017395"/>
                  <a:ext cx="548640" cy="1214437"/>
                  <a:chOff x="3257550" y="2017395"/>
                  <a:chExt cx="548640" cy="1214437"/>
                </a:xfrm>
              </p:grpSpPr>
              <p:cxnSp>
                <p:nvCxnSpPr>
                  <p:cNvPr id="30" name="Straight Connector 29">
                    <a:extLst>
                      <a:ext uri="{FF2B5EF4-FFF2-40B4-BE49-F238E27FC236}">
                        <a16:creationId xmlns:a16="http://schemas.microsoft.com/office/drawing/2014/main" id="{8FE21FCE-5C06-40B5-93A9-CEF6C08954E0}"/>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1" name="Arc 30">
                    <a:extLst>
                      <a:ext uri="{FF2B5EF4-FFF2-40B4-BE49-F238E27FC236}">
                        <a16:creationId xmlns:a16="http://schemas.microsoft.com/office/drawing/2014/main" id="{4F61874B-475E-46DC-A066-66F98623E3C0}"/>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27" name="Straight Connector 26">
                  <a:extLst>
                    <a:ext uri="{FF2B5EF4-FFF2-40B4-BE49-F238E27FC236}">
                      <a16:creationId xmlns:a16="http://schemas.microsoft.com/office/drawing/2014/main" id="{E404B13B-585C-4D62-9281-7601FD25408D}"/>
                    </a:ext>
                  </a:extLst>
                </p:cNvPr>
                <p:cNvCxnSpPr>
                  <a:stCxn id="31"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28" name="Arc 27">
                  <a:extLst>
                    <a:ext uri="{FF2B5EF4-FFF2-40B4-BE49-F238E27FC236}">
                      <a16:creationId xmlns:a16="http://schemas.microsoft.com/office/drawing/2014/main" id="{29FE9E69-37BA-462E-AECD-D81063893E67}"/>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29" name="Straight Connector 28">
                  <a:extLst>
                    <a:ext uri="{FF2B5EF4-FFF2-40B4-BE49-F238E27FC236}">
                      <a16:creationId xmlns:a16="http://schemas.microsoft.com/office/drawing/2014/main" id="{B639F344-46C8-442F-AE26-F15DCCA03300}"/>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grpSp>
            <p:nvGrpSpPr>
              <p:cNvPr id="19" name="Group 18">
                <a:extLst>
                  <a:ext uri="{FF2B5EF4-FFF2-40B4-BE49-F238E27FC236}">
                    <a16:creationId xmlns:a16="http://schemas.microsoft.com/office/drawing/2014/main" id="{5AE1B2D0-2021-4FBB-9E51-7D5CEA27D8BC}"/>
                  </a:ext>
                </a:extLst>
              </p:cNvPr>
              <p:cNvGrpSpPr/>
              <p:nvPr/>
            </p:nvGrpSpPr>
            <p:grpSpPr>
              <a:xfrm rot="10800000">
                <a:off x="3667114" y="3570801"/>
                <a:ext cx="2756555" cy="832279"/>
                <a:chOff x="3257550" y="2017395"/>
                <a:chExt cx="3613806" cy="1214438"/>
              </a:xfrm>
            </p:grpSpPr>
            <p:grpSp>
              <p:nvGrpSpPr>
                <p:cNvPr id="20" name="Group 19">
                  <a:extLst>
                    <a:ext uri="{FF2B5EF4-FFF2-40B4-BE49-F238E27FC236}">
                      <a16:creationId xmlns:a16="http://schemas.microsoft.com/office/drawing/2014/main" id="{60B0D402-163D-4187-80F6-D01C404B227E}"/>
                    </a:ext>
                  </a:extLst>
                </p:cNvPr>
                <p:cNvGrpSpPr/>
                <p:nvPr/>
              </p:nvGrpSpPr>
              <p:grpSpPr>
                <a:xfrm>
                  <a:off x="3257550" y="2017395"/>
                  <a:ext cx="548640" cy="1214437"/>
                  <a:chOff x="3257550" y="2017395"/>
                  <a:chExt cx="548640" cy="1214437"/>
                </a:xfrm>
              </p:grpSpPr>
              <p:cxnSp>
                <p:nvCxnSpPr>
                  <p:cNvPr id="24" name="Straight Connector 23">
                    <a:extLst>
                      <a:ext uri="{FF2B5EF4-FFF2-40B4-BE49-F238E27FC236}">
                        <a16:creationId xmlns:a16="http://schemas.microsoft.com/office/drawing/2014/main" id="{1296B743-E94B-4F6A-ACA6-9CE044EF22F5}"/>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25" name="Arc 24">
                    <a:extLst>
                      <a:ext uri="{FF2B5EF4-FFF2-40B4-BE49-F238E27FC236}">
                        <a16:creationId xmlns:a16="http://schemas.microsoft.com/office/drawing/2014/main" id="{D90ABA65-173B-43D5-A9F1-F8B2F1BAD959}"/>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21" name="Straight Connector 20">
                  <a:extLst>
                    <a:ext uri="{FF2B5EF4-FFF2-40B4-BE49-F238E27FC236}">
                      <a16:creationId xmlns:a16="http://schemas.microsoft.com/office/drawing/2014/main" id="{876E484E-39A2-4687-9F5F-2997EBB6D7EC}"/>
                    </a:ext>
                  </a:extLst>
                </p:cNvPr>
                <p:cNvCxnSpPr>
                  <a:stCxn id="25"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22" name="Arc 21">
                  <a:extLst>
                    <a:ext uri="{FF2B5EF4-FFF2-40B4-BE49-F238E27FC236}">
                      <a16:creationId xmlns:a16="http://schemas.microsoft.com/office/drawing/2014/main" id="{5F02E9CA-6C4B-4D32-B94C-5A2813EA825D}"/>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23" name="Straight Connector 22">
                  <a:extLst>
                    <a:ext uri="{FF2B5EF4-FFF2-40B4-BE49-F238E27FC236}">
                      <a16:creationId xmlns:a16="http://schemas.microsoft.com/office/drawing/2014/main" id="{E29F6951-F4E0-41B9-B444-CDAA181D8261}"/>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grpSp>
        <p:cxnSp>
          <p:nvCxnSpPr>
            <p:cNvPr id="6" name="Straight Arrow Connector 5">
              <a:extLst>
                <a:ext uri="{FF2B5EF4-FFF2-40B4-BE49-F238E27FC236}">
                  <a16:creationId xmlns:a16="http://schemas.microsoft.com/office/drawing/2014/main" id="{5AF27ED8-F7E2-4F23-ABA4-C35C3D9587AB}"/>
                </a:ext>
              </a:extLst>
            </p:cNvPr>
            <p:cNvCxnSpPr/>
            <p:nvPr/>
          </p:nvCxnSpPr>
          <p:spPr>
            <a:xfrm flipV="1">
              <a:off x="4326965" y="3806190"/>
              <a:ext cx="0" cy="622375"/>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7" name="Straight Arrow Connector 6">
              <a:extLst>
                <a:ext uri="{FF2B5EF4-FFF2-40B4-BE49-F238E27FC236}">
                  <a16:creationId xmlns:a16="http://schemas.microsoft.com/office/drawing/2014/main" id="{0EA5D823-C1DB-4CA7-BBA8-E668A54EF182}"/>
                </a:ext>
              </a:extLst>
            </p:cNvPr>
            <p:cNvCxnSpPr>
              <a:cxnSpLocks/>
            </p:cNvCxnSpPr>
            <p:nvPr/>
          </p:nvCxnSpPr>
          <p:spPr>
            <a:xfrm flipV="1">
              <a:off x="5012846" y="3483439"/>
              <a:ext cx="1772023" cy="1"/>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8" name="Straight Arrow Connector 7">
              <a:extLst>
                <a:ext uri="{FF2B5EF4-FFF2-40B4-BE49-F238E27FC236}">
                  <a16:creationId xmlns:a16="http://schemas.microsoft.com/office/drawing/2014/main" id="{199C5D43-2BF3-4B9D-85FD-4C38DAA27EE5}"/>
                </a:ext>
              </a:extLst>
            </p:cNvPr>
            <p:cNvCxnSpPr>
              <a:cxnSpLocks/>
            </p:cNvCxnSpPr>
            <p:nvPr/>
          </p:nvCxnSpPr>
          <p:spPr>
            <a:xfrm>
              <a:off x="7505582" y="3749825"/>
              <a:ext cx="0" cy="636493"/>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9" name="Straight Arrow Connector 8">
              <a:extLst>
                <a:ext uri="{FF2B5EF4-FFF2-40B4-BE49-F238E27FC236}">
                  <a16:creationId xmlns:a16="http://schemas.microsoft.com/office/drawing/2014/main" id="{159F3640-34D6-4199-A4BB-98F5D17A21F2}"/>
                </a:ext>
              </a:extLst>
            </p:cNvPr>
            <p:cNvCxnSpPr/>
            <p:nvPr/>
          </p:nvCxnSpPr>
          <p:spPr>
            <a:xfrm flipV="1">
              <a:off x="7532476" y="2125679"/>
              <a:ext cx="0" cy="622375"/>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10" name="Straight Arrow Connector 9">
              <a:extLst>
                <a:ext uri="{FF2B5EF4-FFF2-40B4-BE49-F238E27FC236}">
                  <a16:creationId xmlns:a16="http://schemas.microsoft.com/office/drawing/2014/main" id="{C9511CB2-C97F-4592-898D-798F15566219}"/>
                </a:ext>
              </a:extLst>
            </p:cNvPr>
            <p:cNvCxnSpPr>
              <a:cxnSpLocks/>
            </p:cNvCxnSpPr>
            <p:nvPr/>
          </p:nvCxnSpPr>
          <p:spPr>
            <a:xfrm>
              <a:off x="5056094" y="3089479"/>
              <a:ext cx="1724695" cy="1"/>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11" name="Straight Arrow Connector 10">
              <a:extLst>
                <a:ext uri="{FF2B5EF4-FFF2-40B4-BE49-F238E27FC236}">
                  <a16:creationId xmlns:a16="http://schemas.microsoft.com/office/drawing/2014/main" id="{6C4AA36F-CFF7-4333-91A3-EAB36B444D11}"/>
                </a:ext>
              </a:extLst>
            </p:cNvPr>
            <p:cNvCxnSpPr>
              <a:cxnSpLocks/>
            </p:cNvCxnSpPr>
            <p:nvPr/>
          </p:nvCxnSpPr>
          <p:spPr>
            <a:xfrm>
              <a:off x="4388505" y="2121899"/>
              <a:ext cx="0" cy="756844"/>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sp>
          <p:nvSpPr>
            <p:cNvPr id="12" name="TextBox 11">
              <a:extLst>
                <a:ext uri="{FF2B5EF4-FFF2-40B4-BE49-F238E27FC236}">
                  <a16:creationId xmlns:a16="http://schemas.microsoft.com/office/drawing/2014/main" id="{A4EB75C3-2695-441B-B94D-700CFECF2D25}"/>
                </a:ext>
              </a:extLst>
            </p:cNvPr>
            <p:cNvSpPr txBox="1"/>
            <p:nvPr/>
          </p:nvSpPr>
          <p:spPr>
            <a:xfrm>
              <a:off x="5007844" y="3860523"/>
              <a:ext cx="2014069" cy="430887"/>
            </a:xfrm>
            <a:prstGeom prst="rect">
              <a:avLst/>
            </a:prstGeom>
            <a:noFill/>
          </p:spPr>
          <p:txBody>
            <a:bodyPr wrap="square" rtlCol="0">
              <a:spAutoFit/>
            </a:bodyPr>
            <a:lstStyle/>
            <a:p>
              <a:r>
                <a:rPr lang="en-GB" sz="2200" dirty="0"/>
                <a:t>Hot Stream  </a:t>
              </a:r>
              <a:r>
                <a:rPr lang="en-GB" sz="2200" i="1" dirty="0"/>
                <a:t>H</a:t>
              </a:r>
            </a:p>
          </p:txBody>
        </p:sp>
        <p:sp>
          <p:nvSpPr>
            <p:cNvPr id="13" name="TextBox 12">
              <a:extLst>
                <a:ext uri="{FF2B5EF4-FFF2-40B4-BE49-F238E27FC236}">
                  <a16:creationId xmlns:a16="http://schemas.microsoft.com/office/drawing/2014/main" id="{5DAC36D1-57C5-452A-82B9-E47F3536FF05}"/>
                </a:ext>
              </a:extLst>
            </p:cNvPr>
            <p:cNvSpPr txBox="1"/>
            <p:nvPr/>
          </p:nvSpPr>
          <p:spPr>
            <a:xfrm>
              <a:off x="4962244" y="2245124"/>
              <a:ext cx="1930400" cy="430887"/>
            </a:xfrm>
            <a:prstGeom prst="rect">
              <a:avLst/>
            </a:prstGeom>
            <a:noFill/>
          </p:spPr>
          <p:txBody>
            <a:bodyPr wrap="square" rtlCol="0">
              <a:spAutoFit/>
            </a:bodyPr>
            <a:lstStyle/>
            <a:p>
              <a:r>
                <a:rPr lang="en-GB" sz="2200" dirty="0"/>
                <a:t>Cold Stream  </a:t>
              </a:r>
              <a:r>
                <a:rPr lang="en-GB" sz="2200" i="1" dirty="0"/>
                <a:t>C</a:t>
              </a:r>
            </a:p>
          </p:txBody>
        </p:sp>
      </p:grpSp>
      <p:sp>
        <p:nvSpPr>
          <p:cNvPr id="40" name="Rectangle: Rounded Corners 39">
            <a:extLst>
              <a:ext uri="{FF2B5EF4-FFF2-40B4-BE49-F238E27FC236}">
                <a16:creationId xmlns:a16="http://schemas.microsoft.com/office/drawing/2014/main" id="{8173BE49-8BDD-4EAB-82FC-8A599B207042}"/>
              </a:ext>
            </a:extLst>
          </p:cNvPr>
          <p:cNvSpPr/>
          <p:nvPr/>
        </p:nvSpPr>
        <p:spPr>
          <a:xfrm>
            <a:off x="4413949" y="2619332"/>
            <a:ext cx="3052158" cy="556625"/>
          </a:xfrm>
          <a:prstGeom prst="roundRect">
            <a:avLst/>
          </a:prstGeom>
          <a:noFill/>
          <a:ln w="19050">
            <a:solidFill>
              <a:schemeClr val="accent1">
                <a:shade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a:extLst>
              <a:ext uri="{FF2B5EF4-FFF2-40B4-BE49-F238E27FC236}">
                <a16:creationId xmlns:a16="http://schemas.microsoft.com/office/drawing/2014/main" id="{2B0B6893-2430-49DC-A04E-0824EC741C1A}"/>
              </a:ext>
            </a:extLst>
          </p:cNvPr>
          <p:cNvSpPr txBox="1"/>
          <p:nvPr/>
        </p:nvSpPr>
        <p:spPr>
          <a:xfrm>
            <a:off x="8377775" y="2213091"/>
            <a:ext cx="2026115" cy="430887"/>
          </a:xfrm>
          <a:prstGeom prst="rect">
            <a:avLst/>
          </a:prstGeom>
          <a:noFill/>
        </p:spPr>
        <p:txBody>
          <a:bodyPr wrap="square" rtlCol="0">
            <a:spAutoFit/>
          </a:bodyPr>
          <a:lstStyle/>
          <a:p>
            <a:r>
              <a:rPr lang="en-GB" sz="2200" dirty="0"/>
              <a:t>Control volume</a:t>
            </a:r>
          </a:p>
        </p:txBody>
      </p:sp>
      <p:cxnSp>
        <p:nvCxnSpPr>
          <p:cNvPr id="42" name="Straight Arrow Connector 41">
            <a:extLst>
              <a:ext uri="{FF2B5EF4-FFF2-40B4-BE49-F238E27FC236}">
                <a16:creationId xmlns:a16="http://schemas.microsoft.com/office/drawing/2014/main" id="{15D0D5F0-C933-4813-A004-C00843EB7317}"/>
              </a:ext>
            </a:extLst>
          </p:cNvPr>
          <p:cNvCxnSpPr>
            <a:cxnSpLocks/>
          </p:cNvCxnSpPr>
          <p:nvPr/>
        </p:nvCxnSpPr>
        <p:spPr>
          <a:xfrm flipH="1">
            <a:off x="7538252" y="2461706"/>
            <a:ext cx="862678" cy="3866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4FF1A7F8-2C2B-4287-984C-56FD70A39909}"/>
              </a:ext>
            </a:extLst>
          </p:cNvPr>
          <p:cNvSpPr txBox="1"/>
          <p:nvPr/>
        </p:nvSpPr>
        <p:spPr>
          <a:xfrm>
            <a:off x="683558" y="3181543"/>
            <a:ext cx="3027045" cy="430887"/>
          </a:xfrm>
          <a:prstGeom prst="rect">
            <a:avLst/>
          </a:prstGeom>
          <a:noFill/>
        </p:spPr>
        <p:txBody>
          <a:bodyPr wrap="square" rtlCol="0">
            <a:spAutoFit/>
          </a:bodyPr>
          <a:lstStyle/>
          <a:p>
            <a:r>
              <a:rPr lang="en-GB" sz="2200" dirty="0"/>
              <a:t>Heat Exchanger interface</a:t>
            </a:r>
          </a:p>
        </p:txBody>
      </p:sp>
      <p:cxnSp>
        <p:nvCxnSpPr>
          <p:cNvPr id="45" name="Straight Arrow Connector 44">
            <a:extLst>
              <a:ext uri="{FF2B5EF4-FFF2-40B4-BE49-F238E27FC236}">
                <a16:creationId xmlns:a16="http://schemas.microsoft.com/office/drawing/2014/main" id="{6D2A5091-D86A-428C-826C-402194258DDB}"/>
              </a:ext>
            </a:extLst>
          </p:cNvPr>
          <p:cNvCxnSpPr>
            <a:cxnSpLocks/>
          </p:cNvCxnSpPr>
          <p:nvPr/>
        </p:nvCxnSpPr>
        <p:spPr>
          <a:xfrm flipV="1">
            <a:off x="3732427" y="2944175"/>
            <a:ext cx="943569" cy="462537"/>
          </a:xfrm>
          <a:prstGeom prst="straightConnector1">
            <a:avLst/>
          </a:prstGeom>
          <a:ln w="12700">
            <a:tailEnd type="triangle"/>
          </a:ln>
        </p:spPr>
        <p:style>
          <a:lnRef idx="1">
            <a:schemeClr val="accent1"/>
          </a:lnRef>
          <a:fillRef idx="0">
            <a:schemeClr val="accent1"/>
          </a:fillRef>
          <a:effectRef idx="0">
            <a:schemeClr val="accent1"/>
          </a:effectRef>
          <a:fontRef idx="minor">
            <a:schemeClr val="tx1"/>
          </a:fontRef>
        </p:style>
      </p:cxnSp>
      <p:sp>
        <p:nvSpPr>
          <p:cNvPr id="49" name="Arrow: Up 48">
            <a:extLst>
              <a:ext uri="{FF2B5EF4-FFF2-40B4-BE49-F238E27FC236}">
                <a16:creationId xmlns:a16="http://schemas.microsoft.com/office/drawing/2014/main" id="{A2AB3C44-B63A-4799-BDF7-89859D9622F8}"/>
              </a:ext>
            </a:extLst>
          </p:cNvPr>
          <p:cNvSpPr/>
          <p:nvPr/>
        </p:nvSpPr>
        <p:spPr>
          <a:xfrm>
            <a:off x="4816099" y="2662259"/>
            <a:ext cx="121462" cy="414688"/>
          </a:xfrm>
          <a:prstGeom prst="upArrow">
            <a:avLst>
              <a:gd name="adj1" fmla="val 50000"/>
              <a:gd name="adj2" fmla="val 53923"/>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50" name="Arrow: Up 49">
            <a:extLst>
              <a:ext uri="{FF2B5EF4-FFF2-40B4-BE49-F238E27FC236}">
                <a16:creationId xmlns:a16="http://schemas.microsoft.com/office/drawing/2014/main" id="{1FC97F73-0DC2-413F-975D-0DC023893AF4}"/>
              </a:ext>
            </a:extLst>
          </p:cNvPr>
          <p:cNvSpPr/>
          <p:nvPr/>
        </p:nvSpPr>
        <p:spPr>
          <a:xfrm>
            <a:off x="7077388" y="2662566"/>
            <a:ext cx="121462" cy="414688"/>
          </a:xfrm>
          <a:prstGeom prst="upArrow">
            <a:avLst>
              <a:gd name="adj1" fmla="val 50000"/>
              <a:gd name="adj2" fmla="val 53923"/>
            </a:avLst>
          </a:prstGeom>
          <a:gradFill>
            <a:gsLst>
              <a:gs pos="100000">
                <a:srgbClr val="FF0000"/>
              </a:gs>
              <a:gs pos="0">
                <a:schemeClr val="accent1">
                  <a:lumMod val="45000"/>
                  <a:lumOff val="55000"/>
                </a:schemeClr>
              </a:gs>
              <a:gs pos="1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mc:AlternateContent xmlns:mc="http://schemas.openxmlformats.org/markup-compatibility/2006" xmlns:a14="http://schemas.microsoft.com/office/drawing/2010/main">
        <mc:Choice Requires="a14">
          <p:sp>
            <p:nvSpPr>
              <p:cNvPr id="51" name="TextBox 50">
                <a:extLst>
                  <a:ext uri="{FF2B5EF4-FFF2-40B4-BE49-F238E27FC236}">
                    <a16:creationId xmlns:a16="http://schemas.microsoft.com/office/drawing/2014/main" id="{345AE728-CBAB-4334-989E-A8BC5CE03028}"/>
                  </a:ext>
                </a:extLst>
              </p:cNvPr>
              <p:cNvSpPr txBox="1"/>
              <p:nvPr/>
            </p:nvSpPr>
            <p:spPr>
              <a:xfrm>
                <a:off x="683558" y="2132090"/>
                <a:ext cx="2915331" cy="443776"/>
              </a:xfrm>
              <a:prstGeom prst="rect">
                <a:avLst/>
              </a:prstGeom>
              <a:noFill/>
            </p:spPr>
            <p:txBody>
              <a:bodyPr wrap="square" rtlCol="0">
                <a:spAutoFit/>
              </a:bodyPr>
              <a:lstStyle/>
              <a:p>
                <a:r>
                  <a:rPr lang="en-GB" sz="2200" dirty="0"/>
                  <a:t>Rate of Heat Transfer, </a:t>
                </a:r>
                <a14:m>
                  <m:oMath xmlns:m="http://schemas.openxmlformats.org/officeDocument/2006/math">
                    <m:acc>
                      <m:accPr>
                        <m:chr m:val="̇"/>
                        <m:ctrlPr>
                          <a:rPr lang="en-GB" sz="2200" i="1" smtClean="0">
                            <a:effectLst/>
                            <a:latin typeface="Cambria Math" panose="02040503050406030204" pitchFamily="18" charset="0"/>
                            <a:ea typeface="Times New Roman" panose="02020603050405020304" pitchFamily="18" charset="0"/>
                            <a:cs typeface="Arial" panose="020B0604020202020204" pitchFamily="34" charset="0"/>
                          </a:rPr>
                        </m:ctrlPr>
                      </m:accPr>
                      <m:e>
                        <m:r>
                          <a:rPr lang="en-GB" sz="2200" i="1">
                            <a:effectLst/>
                            <a:latin typeface="Cambria Math" panose="02040503050406030204" pitchFamily="18" charset="0"/>
                            <a:ea typeface="Times New Roman" panose="02020603050405020304" pitchFamily="18" charset="0"/>
                            <a:cs typeface="Arial" panose="020B0604020202020204" pitchFamily="34" charset="0"/>
                          </a:rPr>
                          <m:t>𝑄</m:t>
                        </m:r>
                      </m:e>
                    </m:acc>
                  </m:oMath>
                </a14:m>
                <a:endParaRPr lang="en-GB" sz="2200" dirty="0"/>
              </a:p>
            </p:txBody>
          </p:sp>
        </mc:Choice>
        <mc:Fallback xmlns="">
          <p:sp>
            <p:nvSpPr>
              <p:cNvPr id="51" name="TextBox 50">
                <a:extLst>
                  <a:ext uri="{FF2B5EF4-FFF2-40B4-BE49-F238E27FC236}">
                    <a16:creationId xmlns:a16="http://schemas.microsoft.com/office/drawing/2014/main" id="{345AE728-CBAB-4334-989E-A8BC5CE03028}"/>
                  </a:ext>
                </a:extLst>
              </p:cNvPr>
              <p:cNvSpPr txBox="1">
                <a:spLocks noRot="1" noChangeAspect="1" noMove="1" noResize="1" noEditPoints="1" noAdjustHandles="1" noChangeArrowheads="1" noChangeShapeType="1" noTextEdit="1"/>
              </p:cNvSpPr>
              <p:nvPr/>
            </p:nvSpPr>
            <p:spPr>
              <a:xfrm>
                <a:off x="683558" y="2132090"/>
                <a:ext cx="2915331" cy="443776"/>
              </a:xfrm>
              <a:prstGeom prst="rect">
                <a:avLst/>
              </a:prstGeom>
              <a:blipFill>
                <a:blip r:embed="rId3"/>
                <a:stretch>
                  <a:fillRect l="-2720" t="-6849" r="-628" b="-26027"/>
                </a:stretch>
              </a:blipFill>
            </p:spPr>
            <p:txBody>
              <a:bodyPr/>
              <a:lstStyle/>
              <a:p>
                <a:r>
                  <a:rPr lang="en-GB">
                    <a:noFill/>
                  </a:rPr>
                  <a:t> </a:t>
                </a:r>
              </a:p>
            </p:txBody>
          </p:sp>
        </mc:Fallback>
      </mc:AlternateContent>
      <p:cxnSp>
        <p:nvCxnSpPr>
          <p:cNvPr id="52" name="Straight Arrow Connector 51">
            <a:extLst>
              <a:ext uri="{FF2B5EF4-FFF2-40B4-BE49-F238E27FC236}">
                <a16:creationId xmlns:a16="http://schemas.microsoft.com/office/drawing/2014/main" id="{DAF08593-6323-4181-984B-1575953DD267}"/>
              </a:ext>
            </a:extLst>
          </p:cNvPr>
          <p:cNvCxnSpPr>
            <a:cxnSpLocks/>
          </p:cNvCxnSpPr>
          <p:nvPr/>
        </p:nvCxnSpPr>
        <p:spPr>
          <a:xfrm>
            <a:off x="3514283" y="2357378"/>
            <a:ext cx="1250999" cy="42451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869629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A11B1-EB1C-4020-B87A-DD9B06D38B0F}"/>
              </a:ext>
            </a:extLst>
          </p:cNvPr>
          <p:cNvSpPr>
            <a:spLocks noGrp="1"/>
          </p:cNvSpPr>
          <p:nvPr>
            <p:ph type="title"/>
          </p:nvPr>
        </p:nvSpPr>
        <p:spPr>
          <a:xfrm>
            <a:off x="838200" y="114301"/>
            <a:ext cx="10515600" cy="742950"/>
          </a:xfrm>
        </p:spPr>
        <p:txBody>
          <a:bodyPr>
            <a:normAutofit/>
          </a:bodyPr>
          <a:lstStyle/>
          <a:p>
            <a:r>
              <a:rPr lang="en-GB" sz="4000" dirty="0"/>
              <a:t>Problems with Global &amp; Local Capacity Methods</a:t>
            </a:r>
          </a:p>
        </p:txBody>
      </p:sp>
      <p:sp>
        <p:nvSpPr>
          <p:cNvPr id="3" name="Content Placeholder 2">
            <a:extLst>
              <a:ext uri="{FF2B5EF4-FFF2-40B4-BE49-F238E27FC236}">
                <a16:creationId xmlns:a16="http://schemas.microsoft.com/office/drawing/2014/main" id="{DB9FC6CC-15DF-4D5C-86FB-4474DF412F06}"/>
              </a:ext>
            </a:extLst>
          </p:cNvPr>
          <p:cNvSpPr>
            <a:spLocks noGrp="1"/>
          </p:cNvSpPr>
          <p:nvPr>
            <p:ph idx="1"/>
          </p:nvPr>
        </p:nvSpPr>
        <p:spPr>
          <a:xfrm>
            <a:off x="302895" y="954405"/>
            <a:ext cx="11584305" cy="5669280"/>
          </a:xfrm>
        </p:spPr>
        <p:txBody>
          <a:bodyPr>
            <a:normAutofit/>
          </a:bodyPr>
          <a:lstStyle/>
          <a:p>
            <a:pPr marL="0" indent="0">
              <a:buNone/>
            </a:pPr>
            <a:r>
              <a:rPr lang="en-GB" sz="2200" dirty="0">
                <a:effectLst/>
                <a:latin typeface="Arial" panose="020B0604020202020204" pitchFamily="34" charset="0"/>
                <a:ea typeface="Calibri" panose="020F0502020204030204" pitchFamily="34" charset="0"/>
              </a:rPr>
              <a:t>These capacity methods are based on fundamental science and </a:t>
            </a:r>
            <a:r>
              <a:rPr lang="en-GB" sz="2200" i="1" dirty="0">
                <a:effectLst/>
                <a:latin typeface="Arial" panose="020B0604020202020204" pitchFamily="34" charset="0"/>
                <a:ea typeface="Calibri" panose="020F0502020204030204" pitchFamily="34" charset="0"/>
              </a:rPr>
              <a:t>can be applied </a:t>
            </a:r>
            <a:r>
              <a:rPr lang="en-GB" sz="2200" dirty="0">
                <a:effectLst/>
                <a:latin typeface="Arial" panose="020B0604020202020204" pitchFamily="34" charset="0"/>
                <a:ea typeface="Calibri" panose="020F0502020204030204" pitchFamily="34" charset="0"/>
              </a:rPr>
              <a:t>to analyse heat exchangers.  However, both have problems concerning amount of information they require to be able to </a:t>
            </a:r>
            <a:r>
              <a:rPr lang="en-GB" sz="2200" i="1" dirty="0">
                <a:effectLst/>
                <a:latin typeface="Arial" panose="020B0604020202020204" pitchFamily="34" charset="0"/>
                <a:ea typeface="Calibri" panose="020F0502020204030204" pitchFamily="34" charset="0"/>
              </a:rPr>
              <a:t>design a heat exchanger</a:t>
            </a:r>
            <a:r>
              <a:rPr lang="en-GB" sz="2200" dirty="0">
                <a:effectLst/>
                <a:latin typeface="Arial" panose="020B0604020202020204" pitchFamily="34" charset="0"/>
                <a:ea typeface="Calibri" panose="020F0502020204030204" pitchFamily="34" charset="0"/>
              </a:rPr>
              <a:t>.</a:t>
            </a:r>
          </a:p>
          <a:p>
            <a:pPr marL="0" indent="0">
              <a:buNone/>
            </a:pPr>
            <a:r>
              <a:rPr lang="en-GB" sz="2200" dirty="0">
                <a:latin typeface="Arial" panose="020B0604020202020204" pitchFamily="34" charset="0"/>
                <a:ea typeface="Calibri" panose="020F0502020204030204" pitchFamily="34" charset="0"/>
              </a:rPr>
              <a:t>G</a:t>
            </a:r>
            <a:r>
              <a:rPr lang="en-GB" sz="2200" dirty="0">
                <a:effectLst/>
                <a:latin typeface="Arial" panose="020B0604020202020204" pitchFamily="34" charset="0"/>
                <a:ea typeface="Calibri" panose="020F0502020204030204" pitchFamily="34" charset="0"/>
              </a:rPr>
              <a:t>iven the task to design a heat exchanger, the mass flow rate and inlet temperature to the hot and cold stream would typically be known, but the outlet temperatures and size of the interface would not.</a:t>
            </a:r>
          </a:p>
          <a:p>
            <a:pPr marL="0" indent="0">
              <a:buNone/>
            </a:pPr>
            <a:endParaRPr lang="en-GB" sz="2200" dirty="0"/>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CE37C818-8AD9-4690-9ED8-E940E371CD8C}"/>
                  </a:ext>
                </a:extLst>
              </p:cNvPr>
              <p:cNvSpPr txBox="1"/>
              <p:nvPr/>
            </p:nvSpPr>
            <p:spPr>
              <a:xfrm>
                <a:off x="411480" y="3183369"/>
                <a:ext cx="5526405" cy="3177024"/>
              </a:xfrm>
              <a:prstGeom prst="rect">
                <a:avLst/>
              </a:prstGeom>
              <a:noFill/>
            </p:spPr>
            <p:txBody>
              <a:bodyPr wrap="square" rtlCol="0">
                <a:spAutoFit/>
              </a:bodyPr>
              <a:lstStyle/>
              <a:p>
                <a:r>
                  <a:rPr lang="en-GB" sz="2200" i="1" dirty="0"/>
                  <a:t>Global Capacity Method</a:t>
                </a:r>
                <a:r>
                  <a:rPr lang="en-GB" sz="2000" dirty="0"/>
                  <a:t>:</a:t>
                </a:r>
              </a:p>
              <a:p>
                <a:endParaRPr lang="en-GB" sz="800" dirty="0"/>
              </a:p>
              <a:p>
                <a:pPr>
                  <a:lnSpc>
                    <a:spcPct val="115000"/>
                  </a:lnSpc>
                  <a:spcAft>
                    <a:spcPts val="1000"/>
                  </a:spcAft>
                </a:pPr>
                <a14:m>
                  <m:oMathPara xmlns:m="http://schemas.openxmlformats.org/officeDocument/2006/math">
                    <m:oMathParaPr>
                      <m:jc m:val="centerGroup"/>
                    </m:oMathParaPr>
                    <m:oMath xmlns:m="http://schemas.openxmlformats.org/officeDocument/2006/math">
                      <m:acc>
                        <m:accPr>
                          <m:chr m:val="̇"/>
                          <m:ctrlPr>
                            <a:rPr lang="en-GB" sz="1800" i="1" smtClean="0">
                              <a:effectLst/>
                              <a:latin typeface="Cambria Math" panose="02040503050406030204" pitchFamily="18" charset="0"/>
                              <a:ea typeface="Times New Roman" panose="02020603050405020304" pitchFamily="18" charset="0"/>
                              <a:cs typeface="Arial" panose="020B0604020202020204" pitchFamily="34" charset="0"/>
                            </a:rPr>
                          </m:ctrlPr>
                        </m:accPr>
                        <m:e>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𝑚</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𝑐</m:t>
                              </m:r>
                            </m:sub>
                          </m:sSub>
                        </m:e>
                      </m:acc>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𝑐</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𝑝</m:t>
                              </m:r>
                            </m:sub>
                          </m:sSub>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𝑐</m:t>
                          </m:r>
                        </m:sub>
                      </m:sSub>
                      <m:r>
                        <a:rPr lang="en-GB" sz="1800" i="1">
                          <a:effectLst/>
                          <a:latin typeface="Cambria Math" panose="02040503050406030204" pitchFamily="18" charset="0"/>
                          <a:ea typeface="Times New Roman" panose="02020603050405020304" pitchFamily="18" charset="0"/>
                          <a:cs typeface="Arial" panose="020B0604020202020204" pitchFamily="34" charset="0"/>
                        </a:rPr>
                        <m:t> </m:t>
                      </m:r>
                      <m:d>
                        <m:d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dPr>
                        <m:e>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𝑐</m:t>
                                  </m:r>
                                </m:sub>
                              </m:sSub>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𝑜𝑢𝑡</m:t>
                              </m:r>
                              <m:r>
                                <a:rPr lang="en-GB" sz="1800" i="1">
                                  <a:effectLst/>
                                  <a:latin typeface="Cambria Math" panose="02040503050406030204" pitchFamily="18" charset="0"/>
                                  <a:ea typeface="Times New Roman" panose="02020603050405020304" pitchFamily="18" charset="0"/>
                                  <a:cs typeface="Arial" panose="020B0604020202020204" pitchFamily="34" charset="0"/>
                                </a:rPr>
                                <m:t>  </m:t>
                              </m:r>
                            </m:sub>
                          </m:sSub>
                          <m:r>
                            <a:rPr lang="en-GB" sz="18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𝑐</m:t>
                                  </m:r>
                                </m:sub>
                              </m:sSub>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𝑖𝑛</m:t>
                              </m:r>
                            </m:sub>
                          </m:sSub>
                        </m:e>
                      </m:d>
                      <m:r>
                        <a:rPr lang="en-GB" sz="1800" i="1">
                          <a:effectLst/>
                          <a:latin typeface="Cambria Math" panose="02040503050406030204" pitchFamily="18" charset="0"/>
                          <a:ea typeface="Times New Roman" panose="02020603050405020304" pitchFamily="18" charset="0"/>
                          <a:cs typeface="Arial" panose="020B0604020202020204" pitchFamily="34" charset="0"/>
                        </a:rPr>
                        <m:t>= </m:t>
                      </m:r>
                      <m:acc>
                        <m:accPr>
                          <m:chr m:val="̇"/>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accPr>
                        <m:e>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𝑚</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𝐻</m:t>
                              </m:r>
                            </m:sub>
                          </m:sSub>
                        </m:e>
                      </m:acc>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𝑐</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𝑝</m:t>
                              </m:r>
                            </m:sub>
                          </m:sSub>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𝐻</m:t>
                          </m:r>
                        </m:sub>
                      </m:sSub>
                      <m:r>
                        <a:rPr lang="en-GB" sz="18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𝐻</m:t>
                              </m:r>
                            </m:sub>
                          </m:sSub>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𝑖𝑛</m:t>
                          </m:r>
                          <m:r>
                            <a:rPr lang="en-GB" sz="1800" i="1">
                              <a:effectLst/>
                              <a:latin typeface="Cambria Math" panose="02040503050406030204" pitchFamily="18" charset="0"/>
                              <a:ea typeface="Times New Roman" panose="02020603050405020304" pitchFamily="18" charset="0"/>
                              <a:cs typeface="Arial" panose="020B0604020202020204" pitchFamily="34" charset="0"/>
                            </a:rPr>
                            <m:t>  </m:t>
                          </m:r>
                        </m:sub>
                      </m:sSub>
                      <m:r>
                        <a:rPr lang="en-GB" sz="18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𝐻</m:t>
                              </m:r>
                            </m:sub>
                          </m:sSub>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𝑜𝑢𝑡</m:t>
                          </m:r>
                        </m:sub>
                      </m:sSub>
                      <m:r>
                        <a:rPr lang="en-GB" sz="1800" i="1">
                          <a:effectLst/>
                          <a:latin typeface="Cambria Math" panose="02040503050406030204" pitchFamily="18" charset="0"/>
                          <a:ea typeface="Times New Roman" panose="02020603050405020304" pitchFamily="18" charset="0"/>
                          <a:cs typeface="Arial" panose="020B0604020202020204" pitchFamily="34" charset="0"/>
                        </a:rPr>
                        <m:t>)</m:t>
                      </m:r>
                    </m:oMath>
                  </m:oMathPara>
                </a14:m>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000" dirty="0">
                    <a:effectLst/>
                    <a:latin typeface="Arial" panose="020B0604020202020204" pitchFamily="34" charset="0"/>
                    <a:ea typeface="Times New Roman" panose="02020603050405020304" pitchFamily="18" charset="0"/>
                  </a:rPr>
                  <a:t>Unless the rate of heat transfer </a:t>
                </a:r>
                <a14:m>
                  <m:oMath xmlns:m="http://schemas.openxmlformats.org/officeDocument/2006/math">
                    <m:acc>
                      <m:accPr>
                        <m:chr m:val="̇"/>
                        <m:ctrlPr>
                          <a:rPr lang="en-GB" sz="2000" i="1" smtClean="0">
                            <a:effectLst/>
                            <a:latin typeface="Cambria Math" panose="02040503050406030204" pitchFamily="18" charset="0"/>
                            <a:ea typeface="Times New Roman" panose="02020603050405020304" pitchFamily="18" charset="0"/>
                            <a:cs typeface="Arial" panose="020B0604020202020204" pitchFamily="34" charset="0"/>
                          </a:rPr>
                        </m:ctrlPr>
                      </m:accPr>
                      <m:e>
                        <m:r>
                          <a:rPr lang="en-GB" sz="2000" i="1">
                            <a:effectLst/>
                            <a:latin typeface="Cambria Math" panose="02040503050406030204" pitchFamily="18" charset="0"/>
                            <a:ea typeface="Times New Roman" panose="02020603050405020304" pitchFamily="18" charset="0"/>
                            <a:cs typeface="Arial" panose="020B0604020202020204" pitchFamily="34" charset="0"/>
                          </a:rPr>
                          <m:t>𝑄</m:t>
                        </m:r>
                      </m:e>
                    </m:acc>
                  </m:oMath>
                </a14:m>
                <a:r>
                  <a:rPr lang="en-GB" sz="2000" dirty="0">
                    <a:effectLst/>
                    <a:latin typeface="Arial" panose="020B0604020202020204" pitchFamily="34" charset="0"/>
                    <a:ea typeface="Times New Roman" panose="02020603050405020304" pitchFamily="18" charset="0"/>
                  </a:rPr>
                  <a:t> or one of the outlet temperatures is known, the global method cannot be used; note that the outlet temperatures depend on the size (length) of the interface.</a:t>
                </a:r>
                <a:endParaRPr lang="en-GB" sz="2000" dirty="0"/>
              </a:p>
              <a:p>
                <a:endParaRPr lang="en-GB" sz="2000" dirty="0"/>
              </a:p>
            </p:txBody>
          </p:sp>
        </mc:Choice>
        <mc:Fallback xmlns="">
          <p:sp>
            <p:nvSpPr>
              <p:cNvPr id="4" name="TextBox 3">
                <a:extLst>
                  <a:ext uri="{FF2B5EF4-FFF2-40B4-BE49-F238E27FC236}">
                    <a16:creationId xmlns:a16="http://schemas.microsoft.com/office/drawing/2014/main" id="{CE37C818-8AD9-4690-9ED8-E940E371CD8C}"/>
                  </a:ext>
                </a:extLst>
              </p:cNvPr>
              <p:cNvSpPr txBox="1">
                <a:spLocks noRot="1" noChangeAspect="1" noMove="1" noResize="1" noEditPoints="1" noAdjustHandles="1" noChangeArrowheads="1" noChangeShapeType="1" noTextEdit="1"/>
              </p:cNvSpPr>
              <p:nvPr/>
            </p:nvSpPr>
            <p:spPr>
              <a:xfrm>
                <a:off x="411480" y="3183369"/>
                <a:ext cx="5526405" cy="3177024"/>
              </a:xfrm>
              <a:prstGeom prst="rect">
                <a:avLst/>
              </a:prstGeom>
              <a:blipFill>
                <a:blip r:embed="rId2"/>
                <a:stretch>
                  <a:fillRect l="-1435" t="-1344" r="-2428"/>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0AD01656-4BD5-4388-ADD9-77845D9660A7}"/>
                  </a:ext>
                </a:extLst>
              </p:cNvPr>
              <p:cNvSpPr txBox="1"/>
              <p:nvPr/>
            </p:nvSpPr>
            <p:spPr>
              <a:xfrm>
                <a:off x="6309360" y="3183369"/>
                <a:ext cx="5577840" cy="3451458"/>
              </a:xfrm>
              <a:prstGeom prst="rect">
                <a:avLst/>
              </a:prstGeom>
              <a:noFill/>
            </p:spPr>
            <p:txBody>
              <a:bodyPr wrap="square" rtlCol="0">
                <a:spAutoFit/>
              </a:bodyPr>
              <a:lstStyle/>
              <a:p>
                <a:r>
                  <a:rPr lang="en-GB" sz="2200" i="1" dirty="0"/>
                  <a:t>Local Capacity Method</a:t>
                </a:r>
                <a:r>
                  <a:rPr lang="en-GB" sz="2000" dirty="0"/>
                  <a:t>:</a:t>
                </a:r>
              </a:p>
              <a:p>
                <a:endParaRPr lang="en-GB" sz="800" dirty="0"/>
              </a:p>
              <a:p>
                <a:pPr>
                  <a:lnSpc>
                    <a:spcPct val="115000"/>
                  </a:lnSpc>
                  <a:spcAft>
                    <a:spcPts val="1000"/>
                  </a:spcAft>
                </a:pPr>
                <a14:m>
                  <m:oMathPara xmlns:m="http://schemas.openxmlformats.org/officeDocument/2006/math">
                    <m:oMathParaPr>
                      <m:jc m:val="centerGroup"/>
                    </m:oMathParaPr>
                    <m:oMath xmlns:m="http://schemas.openxmlformats.org/officeDocument/2006/math">
                      <m:acc>
                        <m:accPr>
                          <m:chr m:val="̇"/>
                          <m:ctrlPr>
                            <a:rPr lang="en-GB" sz="1800" i="1" smtClean="0">
                              <a:effectLst/>
                              <a:latin typeface="Cambria Math" panose="02040503050406030204" pitchFamily="18" charset="0"/>
                              <a:ea typeface="Times New Roman" panose="02020603050405020304" pitchFamily="18" charset="0"/>
                              <a:cs typeface="Arial" panose="020B0604020202020204" pitchFamily="34" charset="0"/>
                            </a:rPr>
                          </m:ctrlPr>
                        </m:accPr>
                        <m:e>
                          <m:r>
                            <a:rPr lang="en-GB" sz="1800" i="1">
                              <a:effectLst/>
                              <a:latin typeface="Cambria Math" panose="02040503050406030204" pitchFamily="18" charset="0"/>
                              <a:ea typeface="Times New Roman" panose="02020603050405020304" pitchFamily="18" charset="0"/>
                              <a:cs typeface="Arial" panose="020B0604020202020204" pitchFamily="34" charset="0"/>
                            </a:rPr>
                            <m:t>𝑄</m:t>
                          </m:r>
                        </m:e>
                      </m:acc>
                      <m:r>
                        <a:rPr lang="en-GB" sz="1800" i="1">
                          <a:effectLst/>
                          <a:latin typeface="Cambria Math" panose="02040503050406030204" pitchFamily="18" charset="0"/>
                          <a:ea typeface="Times New Roman" panose="02020603050405020304" pitchFamily="18" charset="0"/>
                          <a:cs typeface="Arial" panose="020B0604020202020204" pitchFamily="34" charset="0"/>
                        </a:rPr>
                        <m:t>= </m:t>
                      </m:r>
                      <m:f>
                        <m:f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fPr>
                        <m:num>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𝐻𝑜𝑡</m:t>
                              </m:r>
                            </m:sub>
                          </m:sSub>
                          <m:r>
                            <a:rPr lang="en-GB" sz="18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18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18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1800" i="1">
                                  <a:effectLst/>
                                  <a:latin typeface="Cambria Math" panose="02040503050406030204" pitchFamily="18" charset="0"/>
                                  <a:ea typeface="Times New Roman" panose="02020603050405020304" pitchFamily="18" charset="0"/>
                                  <a:cs typeface="Arial" panose="020B0604020202020204" pitchFamily="34" charset="0"/>
                                </a:rPr>
                                <m:t>𝐶𝑜𝑙𝑑</m:t>
                              </m:r>
                            </m:sub>
                          </m:sSub>
                        </m:num>
                        <m:den>
                          <m:r>
                            <a:rPr lang="en-GB" sz="1800" i="1">
                              <a:effectLst/>
                              <a:latin typeface="Cambria Math" panose="02040503050406030204" pitchFamily="18" charset="0"/>
                              <a:ea typeface="Times New Roman" panose="02020603050405020304" pitchFamily="18" charset="0"/>
                              <a:cs typeface="Arial" panose="020B0604020202020204" pitchFamily="34" charset="0"/>
                            </a:rPr>
                            <m:t>𝑅</m:t>
                          </m:r>
                        </m:den>
                      </m:f>
                    </m:oMath>
                  </m:oMathPara>
                </a14:m>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15000"/>
                  </a:lnSpc>
                  <a:spcAft>
                    <a:spcPts val="1000"/>
                  </a:spcAft>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If the interface temperature difference is known, the area of the interface can be found, but the temperature difference across the interface varies with length of the interface, i.e. </a:t>
                </a:r>
                <a:r>
                  <a:rPr lang="en-GB" sz="2000" i="1" dirty="0">
                    <a:effectLst/>
                    <a:latin typeface="Arial" panose="020B0604020202020204" pitchFamily="34" charset="0"/>
                    <a:ea typeface="Times New Roman" panose="02020603050405020304" pitchFamily="18" charset="0"/>
                    <a:cs typeface="Times New Roman" panose="02020603050405020304" pitchFamily="18" charset="0"/>
                  </a:rPr>
                  <a:t>there is no single value of</a:t>
                </a:r>
                <a:r>
                  <a:rPr lang="en-GB" sz="2000" dirty="0">
                    <a:effectLst/>
                    <a:latin typeface="Arial" panose="020B0604020202020204" pitchFamily="34" charset="0"/>
                    <a:ea typeface="Times New Roman" panose="02020603050405020304" pitchFamily="18" charset="0"/>
                    <a:cs typeface="Times New Roman" panose="02020603050405020304" pitchFamily="18" charset="0"/>
                  </a:rPr>
                  <a:t>  (</a:t>
                </a:r>
                <a14:m>
                  <m:oMath xmlns:m="http://schemas.openxmlformats.org/officeDocument/2006/math">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𝐻𝑜𝑡</m:t>
                        </m:r>
                      </m:sub>
                    </m:sSub>
                    <m:r>
                      <a:rPr lang="en-GB" sz="2000" i="1">
                        <a:effectLst/>
                        <a:latin typeface="Cambria Math" panose="02040503050406030204" pitchFamily="18" charset="0"/>
                        <a:ea typeface="Times New Roman" panose="02020603050405020304" pitchFamily="18" charset="0"/>
                        <a:cs typeface="Arial" panose="020B0604020202020204" pitchFamily="34" charset="0"/>
                      </a:rPr>
                      <m:t>− </m:t>
                    </m:r>
                    <m:sSub>
                      <m:sSubPr>
                        <m:ctrlPr>
                          <a:rPr lang="en-GB" sz="20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0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000" i="1">
                            <a:effectLst/>
                            <a:latin typeface="Cambria Math" panose="02040503050406030204" pitchFamily="18" charset="0"/>
                            <a:ea typeface="Times New Roman" panose="02020603050405020304" pitchFamily="18" charset="0"/>
                            <a:cs typeface="Arial" panose="020B0604020202020204" pitchFamily="34" charset="0"/>
                          </a:rPr>
                          <m:t>𝐶𝑜𝑙𝑑</m:t>
                        </m:r>
                      </m:sub>
                    </m:sSub>
                  </m:oMath>
                </a14:m>
                <a:r>
                  <a:rPr lang="en-GB" sz="200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p:txBody>
          </p:sp>
        </mc:Choice>
        <mc:Fallback xmlns="">
          <p:sp>
            <p:nvSpPr>
              <p:cNvPr id="5" name="TextBox 4">
                <a:extLst>
                  <a:ext uri="{FF2B5EF4-FFF2-40B4-BE49-F238E27FC236}">
                    <a16:creationId xmlns:a16="http://schemas.microsoft.com/office/drawing/2014/main" id="{0AD01656-4BD5-4388-ADD9-77845D9660A7}"/>
                  </a:ext>
                </a:extLst>
              </p:cNvPr>
              <p:cNvSpPr txBox="1">
                <a:spLocks noRot="1" noChangeAspect="1" noMove="1" noResize="1" noEditPoints="1" noAdjustHandles="1" noChangeArrowheads="1" noChangeShapeType="1" noTextEdit="1"/>
              </p:cNvSpPr>
              <p:nvPr/>
            </p:nvSpPr>
            <p:spPr>
              <a:xfrm>
                <a:off x="6309360" y="3183369"/>
                <a:ext cx="5577840" cy="3451458"/>
              </a:xfrm>
              <a:prstGeom prst="rect">
                <a:avLst/>
              </a:prstGeom>
              <a:blipFill>
                <a:blip r:embed="rId3"/>
                <a:stretch>
                  <a:fillRect l="-1421" t="-1237" r="-1530"/>
                </a:stretch>
              </a:blipFill>
            </p:spPr>
            <p:txBody>
              <a:bodyPr/>
              <a:lstStyle/>
              <a:p>
                <a:r>
                  <a:rPr lang="en-GB">
                    <a:noFill/>
                  </a:rPr>
                  <a:t> </a:t>
                </a:r>
              </a:p>
            </p:txBody>
          </p:sp>
        </mc:Fallback>
      </mc:AlternateContent>
    </p:spTree>
    <p:extLst>
      <p:ext uri="{BB962C8B-B14F-4D97-AF65-F5344CB8AC3E}">
        <p14:creationId xmlns:p14="http://schemas.microsoft.com/office/powerpoint/2010/main" val="3492775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133F6-6EDF-4498-A709-ED6310194B07}"/>
              </a:ext>
            </a:extLst>
          </p:cNvPr>
          <p:cNvSpPr>
            <a:spLocks noGrp="1"/>
          </p:cNvSpPr>
          <p:nvPr>
            <p:ph type="title"/>
          </p:nvPr>
        </p:nvSpPr>
        <p:spPr>
          <a:xfrm>
            <a:off x="838200" y="280035"/>
            <a:ext cx="10515600" cy="709295"/>
          </a:xfrm>
        </p:spPr>
        <p:txBody>
          <a:bodyPr>
            <a:normAutofit/>
          </a:bodyPr>
          <a:lstStyle/>
          <a:p>
            <a:pPr algn="ctr"/>
            <a:r>
              <a:rPr lang="en-GB" sz="4000" dirty="0">
                <a:effectLst/>
                <a:ea typeface="Calibri" panose="020F0502020204030204" pitchFamily="34" charset="0"/>
                <a:cs typeface="Times New Roman" panose="02020603050405020304" pitchFamily="18" charset="0"/>
              </a:rPr>
              <a:t>Heat Exchanger Design Methods and Parameters</a:t>
            </a:r>
            <a:endParaRPr lang="en-GB" sz="4000"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14F72904-9AC6-4084-991F-FADB64BAE17F}"/>
                  </a:ext>
                </a:extLst>
              </p:cNvPr>
              <p:cNvSpPr>
                <a:spLocks noGrp="1"/>
              </p:cNvSpPr>
              <p:nvPr>
                <p:ph idx="1"/>
              </p:nvPr>
            </p:nvSpPr>
            <p:spPr>
              <a:xfrm>
                <a:off x="302895" y="1171575"/>
                <a:ext cx="11595735" cy="5406390"/>
              </a:xfrm>
            </p:spPr>
            <p:txBody>
              <a:bodyPr>
                <a:normAutofit/>
              </a:bodyPr>
              <a:lstStyle/>
              <a:p>
                <a:pPr marL="0" indent="0">
                  <a:lnSpc>
                    <a:spcPct val="115000"/>
                  </a:lnSpc>
                  <a:spcAft>
                    <a:spcPts val="1000"/>
                  </a:spcAft>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In order to overcome these problems and design or analyse a heat exchanger where only the inlet and outlet temperatures (and values for </a:t>
                </a:r>
                <a14:m>
                  <m:oMath xmlns:m="http://schemas.openxmlformats.org/officeDocument/2006/math">
                    <m:acc>
                      <m:accPr>
                        <m:chr m:val="̇"/>
                        <m:ctrlPr>
                          <a:rPr lang="en-GB" sz="2200" i="1">
                            <a:effectLst/>
                            <a:latin typeface="Cambria Math" panose="02040503050406030204" pitchFamily="18" charset="0"/>
                            <a:ea typeface="Calibri" panose="020F0502020204030204" pitchFamily="34" charset="0"/>
                            <a:cs typeface="Arial" panose="020B0604020202020204" pitchFamily="34" charset="0"/>
                          </a:rPr>
                        </m:ctrlPr>
                      </m:accPr>
                      <m:e>
                        <m:r>
                          <a:rPr lang="en-GB" sz="2200" i="1">
                            <a:effectLst/>
                            <a:latin typeface="Cambria Math" panose="02040503050406030204" pitchFamily="18" charset="0"/>
                            <a:ea typeface="Calibri" panose="020F0502020204030204" pitchFamily="34" charset="0"/>
                            <a:cs typeface="Arial" panose="020B0604020202020204" pitchFamily="34" charset="0"/>
                          </a:rPr>
                          <m:t>𝑚</m:t>
                        </m:r>
                      </m:e>
                    </m:acc>
                    <m:r>
                      <a:rPr lang="en-GB" sz="2200" i="1">
                        <a:effectLst/>
                        <a:latin typeface="Cambria Math" panose="02040503050406030204" pitchFamily="18" charset="0"/>
                        <a:ea typeface="Calibri" panose="020F0502020204030204" pitchFamily="34" charset="0"/>
                        <a:cs typeface="Arial" panose="020B0604020202020204" pitchFamily="34" charset="0"/>
                      </a:rPr>
                      <m:t> </m:t>
                    </m:r>
                  </m:oMath>
                </a14:m>
                <a:r>
                  <a:rPr lang="en-GB" sz="2200" dirty="0">
                    <a:effectLst/>
                    <a:latin typeface="Arial" panose="020B0604020202020204" pitchFamily="34" charset="0"/>
                    <a:ea typeface="Times New Roman" panose="02020603050405020304" pitchFamily="18" charset="0"/>
                    <a:cs typeface="Times New Roman" panose="02020603050405020304" pitchFamily="18" charset="0"/>
                  </a:rPr>
                  <a:t>and </a:t>
                </a:r>
                <a:r>
                  <a:rPr lang="en-GB" sz="2200" i="1" dirty="0">
                    <a:effectLst/>
                    <a:latin typeface="Arial" panose="020B0604020202020204" pitchFamily="34" charset="0"/>
                    <a:ea typeface="Times New Roman" panose="02020603050405020304" pitchFamily="18" charset="0"/>
                    <a:cs typeface="Times New Roman" panose="02020603050405020304" pitchFamily="18" charset="0"/>
                  </a:rPr>
                  <a:t>c</a:t>
                </a:r>
                <a:r>
                  <a:rPr lang="en-GB" sz="2200" i="1" baseline="-25000" dirty="0">
                    <a:effectLst/>
                    <a:latin typeface="Arial" panose="020B0604020202020204" pitchFamily="34" charset="0"/>
                    <a:ea typeface="Times New Roman" panose="02020603050405020304" pitchFamily="18" charset="0"/>
                    <a:cs typeface="Times New Roman" panose="02020603050405020304" pitchFamily="18" charset="0"/>
                  </a:rPr>
                  <a:t>p</a:t>
                </a:r>
                <a:r>
                  <a:rPr lang="en-GB" sz="2200" dirty="0">
                    <a:effectLst/>
                    <a:latin typeface="Arial" panose="020B0604020202020204" pitchFamily="34" charset="0"/>
                    <a:ea typeface="Times New Roman" panose="02020603050405020304" pitchFamily="18" charset="0"/>
                    <a:cs typeface="Times New Roman" panose="02020603050405020304" pitchFamily="18" charset="0"/>
                  </a:rPr>
                  <a:t>) are known, a number of parameters and methods are available.  </a:t>
                </a:r>
              </a:p>
              <a:p>
                <a:pPr marL="0" indent="0">
                  <a:lnSpc>
                    <a:spcPct val="115000"/>
                  </a:lnSpc>
                  <a:spcAft>
                    <a:spcPts val="1000"/>
                  </a:spcAft>
                  <a:buNone/>
                </a:pPr>
                <a:r>
                  <a:rPr lang="en-GB" sz="2200" dirty="0">
                    <a:effectLst/>
                    <a:latin typeface="Arial" panose="020B0604020202020204" pitchFamily="34" charset="0"/>
                    <a:ea typeface="Times New Roman" panose="02020603050405020304" pitchFamily="18" charset="0"/>
                    <a:cs typeface="Times New Roman" panose="02020603050405020304" pitchFamily="18" charset="0"/>
                  </a:rPr>
                  <a:t>These methods include:</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2200" dirty="0">
                    <a:effectLst/>
                    <a:latin typeface="Arial" panose="020B0604020202020204" pitchFamily="34" charset="0"/>
                    <a:ea typeface="Calibri" panose="020F0502020204030204" pitchFamily="34" charset="0"/>
                    <a:cs typeface="Times New Roman" panose="02020603050405020304" pitchFamily="18" charset="0"/>
                  </a:rPr>
                  <a:t>Overall Heat Transfer Coefficient (</a:t>
                </a:r>
                <a:r>
                  <a:rPr lang="en-GB" sz="2200" i="1" dirty="0">
                    <a:effectLst/>
                    <a:latin typeface="Arial" panose="020B0604020202020204" pitchFamily="34" charset="0"/>
                    <a:ea typeface="Calibri" panose="020F0502020204030204" pitchFamily="34" charset="0"/>
                    <a:cs typeface="Times New Roman" panose="02020603050405020304" pitchFamily="18" charset="0"/>
                  </a:rPr>
                  <a:t>OHTC</a:t>
                </a:r>
                <a:r>
                  <a:rPr lang="en-GB" sz="2200" dirty="0">
                    <a:effectLst/>
                    <a:latin typeface="Arial" panose="020B0604020202020204" pitchFamily="34" charset="0"/>
                    <a:ea typeface="Calibri" panose="020F0502020204030204" pitchFamily="34" charset="0"/>
                    <a:cs typeface="Times New Roman" panose="02020603050405020304" pitchFamily="18" charset="0"/>
                  </a:rPr>
                  <a:t>)</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2200" dirty="0">
                    <a:effectLst/>
                    <a:latin typeface="Arial" panose="020B0604020202020204" pitchFamily="34" charset="0"/>
                    <a:ea typeface="Calibri" panose="020F0502020204030204" pitchFamily="34" charset="0"/>
                    <a:cs typeface="Times New Roman" panose="02020603050405020304" pitchFamily="18" charset="0"/>
                  </a:rPr>
                  <a:t>Log Mean Temperature Difference (</a:t>
                </a:r>
                <a:r>
                  <a:rPr lang="en-GB" sz="2200" i="1" dirty="0">
                    <a:effectLst/>
                    <a:latin typeface="Arial" panose="020B0604020202020204" pitchFamily="34" charset="0"/>
                    <a:ea typeface="Calibri" panose="020F0502020204030204" pitchFamily="34" charset="0"/>
                    <a:cs typeface="Times New Roman" panose="02020603050405020304" pitchFamily="18" charset="0"/>
                  </a:rPr>
                  <a:t>LMTD</a:t>
                </a:r>
                <a:r>
                  <a:rPr lang="en-GB" sz="2200" dirty="0">
                    <a:effectLst/>
                    <a:latin typeface="Arial" panose="020B0604020202020204" pitchFamily="34" charset="0"/>
                    <a:ea typeface="Calibri" panose="020F0502020204030204" pitchFamily="34" charset="0"/>
                    <a:cs typeface="Times New Roman" panose="02020603050405020304" pitchFamily="18" charset="0"/>
                  </a:rPr>
                  <a:t>)</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2200" dirty="0">
                    <a:effectLst/>
                    <a:latin typeface="Arial" panose="020B0604020202020204" pitchFamily="34" charset="0"/>
                    <a:ea typeface="Calibri" panose="020F0502020204030204" pitchFamily="34" charset="0"/>
                    <a:cs typeface="Times New Roman" panose="02020603050405020304" pitchFamily="18" charset="0"/>
                  </a:rPr>
                  <a:t>The </a:t>
                </a:r>
                <a:r>
                  <a:rPr lang="en-GB" sz="2200" i="1" dirty="0">
                    <a:effectLst/>
                    <a:latin typeface="Arial" panose="020B0604020202020204" pitchFamily="34" charset="0"/>
                    <a:ea typeface="Calibri" panose="020F0502020204030204" pitchFamily="34" charset="0"/>
                    <a:cs typeface="Times New Roman" panose="02020603050405020304" pitchFamily="18" charset="0"/>
                  </a:rPr>
                  <a:t>ε</a:t>
                </a:r>
                <a:r>
                  <a:rPr lang="en-GB" sz="2200" dirty="0">
                    <a:effectLst/>
                    <a:latin typeface="Arial" panose="020B0604020202020204" pitchFamily="34" charset="0"/>
                    <a:ea typeface="Calibri" panose="020F0502020204030204" pitchFamily="34" charset="0"/>
                    <a:cs typeface="Times New Roman" panose="02020603050405020304" pitchFamily="18" charset="0"/>
                  </a:rPr>
                  <a:t>-NTU Method</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latin typeface="Arial" panose="020B0604020202020204" pitchFamily="34" charset="0"/>
                    <a:ea typeface="Calibri" panose="020F0502020204030204" pitchFamily="34" charset="0"/>
                    <a:cs typeface="Times New Roman" panose="02020603050405020304" pitchFamily="18" charset="0"/>
                  </a:rPr>
                  <a:t>The combined use of all three methods overcome the problems of the global and local capacity methods of analysis, where outlet stream temperatures and size of heat exchanger interface are not known in advance.</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mc:Choice>
        <mc:Fallback xmlns="">
          <p:sp>
            <p:nvSpPr>
              <p:cNvPr id="3" name="Content Placeholder 2">
                <a:extLst>
                  <a:ext uri="{FF2B5EF4-FFF2-40B4-BE49-F238E27FC236}">
                    <a16:creationId xmlns:a16="http://schemas.microsoft.com/office/drawing/2014/main" id="{14F72904-9AC6-4084-991F-FADB64BAE17F}"/>
                  </a:ext>
                </a:extLst>
              </p:cNvPr>
              <p:cNvSpPr>
                <a:spLocks noGrp="1" noRot="1" noChangeAspect="1" noMove="1" noResize="1" noEditPoints="1" noAdjustHandles="1" noChangeArrowheads="1" noChangeShapeType="1" noTextEdit="1"/>
              </p:cNvSpPr>
              <p:nvPr>
                <p:ph idx="1"/>
              </p:nvPr>
            </p:nvSpPr>
            <p:spPr>
              <a:xfrm>
                <a:off x="302895" y="1171575"/>
                <a:ext cx="11595735" cy="5406390"/>
              </a:xfrm>
              <a:blipFill>
                <a:blip r:embed="rId2"/>
                <a:stretch>
                  <a:fillRect l="-736" t="-451" r="-841"/>
                </a:stretch>
              </a:blipFill>
            </p:spPr>
            <p:txBody>
              <a:bodyPr/>
              <a:lstStyle/>
              <a:p>
                <a:r>
                  <a:rPr lang="en-GB">
                    <a:noFill/>
                  </a:rPr>
                  <a:t> </a:t>
                </a:r>
              </a:p>
            </p:txBody>
          </p:sp>
        </mc:Fallback>
      </mc:AlternateContent>
    </p:spTree>
    <p:extLst>
      <p:ext uri="{BB962C8B-B14F-4D97-AF65-F5344CB8AC3E}">
        <p14:creationId xmlns:p14="http://schemas.microsoft.com/office/powerpoint/2010/main" val="40249308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1872</TotalTime>
  <Words>1567</Words>
  <Application>Microsoft Office PowerPoint</Application>
  <PresentationFormat>Widescreen</PresentationFormat>
  <Paragraphs>112</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Cambria Math</vt:lpstr>
      <vt:lpstr>Symbol</vt:lpstr>
      <vt:lpstr>Office Theme</vt:lpstr>
      <vt:lpstr>Heat Exchangers and Energy Streams</vt:lpstr>
      <vt:lpstr> A basic Heat Exchanger </vt:lpstr>
      <vt:lpstr>Strategies for analysing Heat Exchangers</vt:lpstr>
      <vt:lpstr>Steady Flow Energy Equation - SFEE</vt:lpstr>
      <vt:lpstr>Enthalpy &amp; total energy</vt:lpstr>
      <vt:lpstr>Global Capacity of Hot Stream</vt:lpstr>
      <vt:lpstr>Global Capacity of Cold Stream</vt:lpstr>
      <vt:lpstr>Stream energy balances</vt:lpstr>
      <vt:lpstr>Overall Heat Exchanger Energy Balance</vt:lpstr>
      <vt:lpstr>Local Interface Capacity analysis method</vt:lpstr>
      <vt:lpstr>Problems with Global &amp; Local Capacity Methods</vt:lpstr>
      <vt:lpstr>Heat Exchanger Design Methods and Parameters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Heat Exchangers and Energy Streams</dc:title>
  <dc:creator>Robert Goodson</dc:creator>
  <cp:lastModifiedBy>Robert Goodson</cp:lastModifiedBy>
  <cp:revision>59</cp:revision>
  <dcterms:created xsi:type="dcterms:W3CDTF">2021-02-16T10:11:37Z</dcterms:created>
  <dcterms:modified xsi:type="dcterms:W3CDTF">2021-02-25T15:12:46Z</dcterms:modified>
</cp:coreProperties>
</file>