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7" r:id="rId2"/>
    <p:sldId id="316" r:id="rId3"/>
    <p:sldId id="317" r:id="rId4"/>
    <p:sldId id="318" r:id="rId5"/>
    <p:sldId id="319" r:id="rId6"/>
    <p:sldId id="320" r:id="rId7"/>
    <p:sldId id="321" r:id="rId8"/>
    <p:sldId id="322" r:id="rId9"/>
    <p:sldId id="323" r:id="rId10"/>
    <p:sldId id="324" r:id="rId11"/>
    <p:sldId id="325" r:id="rId12"/>
    <p:sldId id="326" r:id="rId13"/>
    <p:sldId id="327" r:id="rId14"/>
    <p:sldId id="328" r:id="rId15"/>
    <p:sldId id="330" r:id="rId16"/>
    <p:sldId id="331" r:id="rId17"/>
    <p:sldId id="332" r:id="rId18"/>
    <p:sldId id="333" r:id="rId19"/>
    <p:sldId id="334" r:id="rId20"/>
    <p:sldId id="342"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B243323-AA26-4E06-96A0-7CAC0F13CEFD}">
          <p14:sldIdLst/>
        </p14:section>
        <p14:section name="Default Section" id="{CDC99EC2-5556-4F8C-93D0-8301FE6DFEA4}">
          <p14:sldIdLst>
            <p14:sldId id="257"/>
            <p14:sldId id="316"/>
            <p14:sldId id="317"/>
            <p14:sldId id="318"/>
            <p14:sldId id="319"/>
            <p14:sldId id="320"/>
            <p14:sldId id="321"/>
            <p14:sldId id="322"/>
            <p14:sldId id="323"/>
            <p14:sldId id="324"/>
            <p14:sldId id="325"/>
            <p14:sldId id="326"/>
            <p14:sldId id="327"/>
            <p14:sldId id="328"/>
            <p14:sldId id="330"/>
            <p14:sldId id="331"/>
            <p14:sldId id="332"/>
            <p14:sldId id="333"/>
            <p14:sldId id="334"/>
            <p14:sldId id="342"/>
          </p14:sldIdLst>
        </p14:section>
        <p14:section name="Untitled Section" id="{2A8F0491-05E5-4579-8C49-691F6262B64B}">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E2FACA-35E3-4BA8-A83C-11AE57527B50}" type="datetimeFigureOut">
              <a:rPr lang="en-GB" smtClean="0"/>
              <a:t>04/10/2021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E03D18-6A4C-46BD-85FB-99324F88D94B}" type="slidenum">
              <a:rPr lang="en-GB" smtClean="0"/>
              <a:t>‹#›</a:t>
            </a:fld>
            <a:endParaRPr lang="en-GB"/>
          </a:p>
        </p:txBody>
      </p:sp>
    </p:spTree>
    <p:extLst>
      <p:ext uri="{BB962C8B-B14F-4D97-AF65-F5344CB8AC3E}">
        <p14:creationId xmlns:p14="http://schemas.microsoft.com/office/powerpoint/2010/main" val="1993533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5963C-D854-4035-9676-C5D9EA2CAAC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B62D9D-0C91-4250-A92D-A3CCBC85DA4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AC75537-B1C5-4B6B-9B7E-3B7581C6C726}"/>
              </a:ext>
            </a:extLst>
          </p:cNvPr>
          <p:cNvSpPr>
            <a:spLocks noGrp="1"/>
          </p:cNvSpPr>
          <p:nvPr>
            <p:ph type="dt" sz="half" idx="10"/>
          </p:nvPr>
        </p:nvSpPr>
        <p:spPr/>
        <p:txBody>
          <a:bodyPr/>
          <a:lstStyle/>
          <a:p>
            <a:fld id="{608D2E33-ACA4-4735-BAC9-8872D933FD97}" type="datetimeFigureOut">
              <a:rPr lang="en-GB" smtClean="0"/>
              <a:t>04/10/2021</a:t>
            </a:fld>
            <a:endParaRPr lang="en-GB"/>
          </a:p>
        </p:txBody>
      </p:sp>
      <p:sp>
        <p:nvSpPr>
          <p:cNvPr id="5" name="Footer Placeholder 4">
            <a:extLst>
              <a:ext uri="{FF2B5EF4-FFF2-40B4-BE49-F238E27FC236}">
                <a16:creationId xmlns:a16="http://schemas.microsoft.com/office/drawing/2014/main" id="{2AEAC443-4DE3-42FA-8B78-9FBDC9C4D3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010389-84C5-4CD7-84A0-0957D6823057}"/>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36312618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99C5A-56C6-46D7-AC5E-CC97956953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1BDC0A-80CF-40C6-B439-66E8484078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3AD534-AC02-4ACA-918D-155BE48770C0}"/>
              </a:ext>
            </a:extLst>
          </p:cNvPr>
          <p:cNvSpPr>
            <a:spLocks noGrp="1"/>
          </p:cNvSpPr>
          <p:nvPr>
            <p:ph type="dt" sz="half" idx="10"/>
          </p:nvPr>
        </p:nvSpPr>
        <p:spPr/>
        <p:txBody>
          <a:bodyPr/>
          <a:lstStyle/>
          <a:p>
            <a:fld id="{608D2E33-ACA4-4735-BAC9-8872D933FD97}" type="datetimeFigureOut">
              <a:rPr lang="en-GB" smtClean="0"/>
              <a:t>04/10/2021</a:t>
            </a:fld>
            <a:endParaRPr lang="en-GB"/>
          </a:p>
        </p:txBody>
      </p:sp>
      <p:sp>
        <p:nvSpPr>
          <p:cNvPr id="5" name="Footer Placeholder 4">
            <a:extLst>
              <a:ext uri="{FF2B5EF4-FFF2-40B4-BE49-F238E27FC236}">
                <a16:creationId xmlns:a16="http://schemas.microsoft.com/office/drawing/2014/main" id="{6BB5E49A-41A6-43DB-98A3-CC6866884C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6CE8BE-34B2-4128-ABE8-05661AE32098}"/>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2451600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253F7-D2CB-42A7-9F84-CC44BC73646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E8ABD36-4158-4126-9BC9-30B51F3378C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8F58A4B-6D50-4C7A-B931-0FF14CA0EA41}"/>
              </a:ext>
            </a:extLst>
          </p:cNvPr>
          <p:cNvSpPr>
            <a:spLocks noGrp="1"/>
          </p:cNvSpPr>
          <p:nvPr>
            <p:ph type="dt" sz="half" idx="10"/>
          </p:nvPr>
        </p:nvSpPr>
        <p:spPr/>
        <p:txBody>
          <a:bodyPr/>
          <a:lstStyle/>
          <a:p>
            <a:fld id="{608D2E33-ACA4-4735-BAC9-8872D933FD97}" type="datetimeFigureOut">
              <a:rPr lang="en-GB" smtClean="0"/>
              <a:t>04/10/2021</a:t>
            </a:fld>
            <a:endParaRPr lang="en-GB"/>
          </a:p>
        </p:txBody>
      </p:sp>
      <p:sp>
        <p:nvSpPr>
          <p:cNvPr id="5" name="Footer Placeholder 4">
            <a:extLst>
              <a:ext uri="{FF2B5EF4-FFF2-40B4-BE49-F238E27FC236}">
                <a16:creationId xmlns:a16="http://schemas.microsoft.com/office/drawing/2014/main" id="{EAD39893-EB47-4BEE-A5B0-984C536C5B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2C52F3-C0E6-4677-81F9-38BEEA016DFD}"/>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1338146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53786-BF6F-47D7-96B7-C75C95F185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52E1F1D-33C6-4FBE-9BC3-043F0DDE95C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1712559-1CD4-4CBD-A025-495C32F1831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0467663-C7D7-417D-A554-12930C9FA22E}"/>
              </a:ext>
            </a:extLst>
          </p:cNvPr>
          <p:cNvSpPr>
            <a:spLocks noGrp="1"/>
          </p:cNvSpPr>
          <p:nvPr>
            <p:ph type="dt" sz="half" idx="10"/>
          </p:nvPr>
        </p:nvSpPr>
        <p:spPr/>
        <p:txBody>
          <a:bodyPr/>
          <a:lstStyle/>
          <a:p>
            <a:fld id="{608D2E33-ACA4-4735-BAC9-8872D933FD97}" type="datetimeFigureOut">
              <a:rPr lang="en-GB" smtClean="0"/>
              <a:t>04/10/2021</a:t>
            </a:fld>
            <a:endParaRPr lang="en-GB"/>
          </a:p>
        </p:txBody>
      </p:sp>
      <p:sp>
        <p:nvSpPr>
          <p:cNvPr id="6" name="Footer Placeholder 5">
            <a:extLst>
              <a:ext uri="{FF2B5EF4-FFF2-40B4-BE49-F238E27FC236}">
                <a16:creationId xmlns:a16="http://schemas.microsoft.com/office/drawing/2014/main" id="{5DE4E242-6387-4E6B-8C6F-58384166B0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420C90-8109-4D48-85A1-184DC8F1F098}"/>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16744069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81B7E-E2F2-4E36-ABC8-22CC03A4D77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D5CED6C-BBD2-4EDE-8FBE-49A1BE616A1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933AB1-BF67-412D-84A1-88FC19712A2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455FD0A-BAA4-49CC-A3BF-6F5A303A5BB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B9F8139-1A37-4002-A9A3-42D13A3126B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BCDF63B-88EC-42DB-9BCE-28963D0951A3}"/>
              </a:ext>
            </a:extLst>
          </p:cNvPr>
          <p:cNvSpPr>
            <a:spLocks noGrp="1"/>
          </p:cNvSpPr>
          <p:nvPr>
            <p:ph type="dt" sz="half" idx="10"/>
          </p:nvPr>
        </p:nvSpPr>
        <p:spPr/>
        <p:txBody>
          <a:bodyPr/>
          <a:lstStyle/>
          <a:p>
            <a:fld id="{608D2E33-ACA4-4735-BAC9-8872D933FD97}" type="datetimeFigureOut">
              <a:rPr lang="en-GB" smtClean="0"/>
              <a:t>04/10/2021</a:t>
            </a:fld>
            <a:endParaRPr lang="en-GB"/>
          </a:p>
        </p:txBody>
      </p:sp>
      <p:sp>
        <p:nvSpPr>
          <p:cNvPr id="8" name="Footer Placeholder 7">
            <a:extLst>
              <a:ext uri="{FF2B5EF4-FFF2-40B4-BE49-F238E27FC236}">
                <a16:creationId xmlns:a16="http://schemas.microsoft.com/office/drawing/2014/main" id="{0094CEC2-ACFD-4D06-97DA-EB155D6E874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4A92ACA-D9A4-41B6-A362-0C2D29A91044}"/>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13592742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A5D62-F279-4C2F-A4ED-1047A57124E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ED8C6EA-03C0-42A1-A30D-116AE110C5F6}"/>
              </a:ext>
            </a:extLst>
          </p:cNvPr>
          <p:cNvSpPr>
            <a:spLocks noGrp="1"/>
          </p:cNvSpPr>
          <p:nvPr>
            <p:ph type="dt" sz="half" idx="10"/>
          </p:nvPr>
        </p:nvSpPr>
        <p:spPr/>
        <p:txBody>
          <a:bodyPr/>
          <a:lstStyle/>
          <a:p>
            <a:fld id="{608D2E33-ACA4-4735-BAC9-8872D933FD97}" type="datetimeFigureOut">
              <a:rPr lang="en-GB" smtClean="0"/>
              <a:t>04/10/2021</a:t>
            </a:fld>
            <a:endParaRPr lang="en-GB"/>
          </a:p>
        </p:txBody>
      </p:sp>
      <p:sp>
        <p:nvSpPr>
          <p:cNvPr id="4" name="Footer Placeholder 3">
            <a:extLst>
              <a:ext uri="{FF2B5EF4-FFF2-40B4-BE49-F238E27FC236}">
                <a16:creationId xmlns:a16="http://schemas.microsoft.com/office/drawing/2014/main" id="{34972477-1FF3-4DFD-91DD-CA1B0E899DB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B3B26E1-7074-4486-ACE4-78A7D38F1584}"/>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17219458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A398D8-06FD-41B4-AEBD-B32BBE24668A}"/>
              </a:ext>
            </a:extLst>
          </p:cNvPr>
          <p:cNvSpPr>
            <a:spLocks noGrp="1"/>
          </p:cNvSpPr>
          <p:nvPr>
            <p:ph type="dt" sz="half" idx="10"/>
          </p:nvPr>
        </p:nvSpPr>
        <p:spPr/>
        <p:txBody>
          <a:bodyPr/>
          <a:lstStyle/>
          <a:p>
            <a:fld id="{608D2E33-ACA4-4735-BAC9-8872D933FD97}" type="datetimeFigureOut">
              <a:rPr lang="en-GB" smtClean="0"/>
              <a:t>04/10/2021</a:t>
            </a:fld>
            <a:endParaRPr lang="en-GB"/>
          </a:p>
        </p:txBody>
      </p:sp>
      <p:sp>
        <p:nvSpPr>
          <p:cNvPr id="3" name="Footer Placeholder 2">
            <a:extLst>
              <a:ext uri="{FF2B5EF4-FFF2-40B4-BE49-F238E27FC236}">
                <a16:creationId xmlns:a16="http://schemas.microsoft.com/office/drawing/2014/main" id="{3775AA51-A949-4162-8B27-B379BBCC1A1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76F903D-9BAD-4764-88EA-A0EF459C9B80}"/>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29090307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461D2-F608-47DD-8DBB-3EA444B8A4B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50CCEED-BDC7-4B3B-822A-8B9EB607BCA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5715338-B016-4CF9-92B2-5083C82A93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A9B67F-F341-4F18-961B-C9014C99473F}"/>
              </a:ext>
            </a:extLst>
          </p:cNvPr>
          <p:cNvSpPr>
            <a:spLocks noGrp="1"/>
          </p:cNvSpPr>
          <p:nvPr>
            <p:ph type="dt" sz="half" idx="10"/>
          </p:nvPr>
        </p:nvSpPr>
        <p:spPr/>
        <p:txBody>
          <a:bodyPr/>
          <a:lstStyle/>
          <a:p>
            <a:fld id="{608D2E33-ACA4-4735-BAC9-8872D933FD97}" type="datetimeFigureOut">
              <a:rPr lang="en-GB" smtClean="0"/>
              <a:t>04/10/2021</a:t>
            </a:fld>
            <a:endParaRPr lang="en-GB"/>
          </a:p>
        </p:txBody>
      </p:sp>
      <p:sp>
        <p:nvSpPr>
          <p:cNvPr id="6" name="Footer Placeholder 5">
            <a:extLst>
              <a:ext uri="{FF2B5EF4-FFF2-40B4-BE49-F238E27FC236}">
                <a16:creationId xmlns:a16="http://schemas.microsoft.com/office/drawing/2014/main" id="{2BE9FA53-FB5A-4973-963C-A6572C2254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380B52-964D-411A-A666-A8F6E4A8930F}"/>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3366341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E99BE-F31F-41A7-A286-9689B410726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76FFE1D-D6B1-48FF-B531-C3FB34B57A8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2EAAA8D-598F-464B-96C1-010132919F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B143DA3-04CD-4CDA-9277-A1901ABD31B4}"/>
              </a:ext>
            </a:extLst>
          </p:cNvPr>
          <p:cNvSpPr>
            <a:spLocks noGrp="1"/>
          </p:cNvSpPr>
          <p:nvPr>
            <p:ph type="dt" sz="half" idx="10"/>
          </p:nvPr>
        </p:nvSpPr>
        <p:spPr/>
        <p:txBody>
          <a:bodyPr/>
          <a:lstStyle/>
          <a:p>
            <a:fld id="{608D2E33-ACA4-4735-BAC9-8872D933FD97}" type="datetimeFigureOut">
              <a:rPr lang="en-GB" smtClean="0"/>
              <a:t>04/10/2021</a:t>
            </a:fld>
            <a:endParaRPr lang="en-GB"/>
          </a:p>
        </p:txBody>
      </p:sp>
      <p:sp>
        <p:nvSpPr>
          <p:cNvPr id="6" name="Footer Placeholder 5">
            <a:extLst>
              <a:ext uri="{FF2B5EF4-FFF2-40B4-BE49-F238E27FC236}">
                <a16:creationId xmlns:a16="http://schemas.microsoft.com/office/drawing/2014/main" id="{AC62BE13-18B0-4E81-AE18-9B377EE184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1165FF-751D-47DF-8F5F-D068395D02AF}"/>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16436793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853E2-73AE-4A53-A7DD-9548B148935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8E86BA-4669-41B1-91DD-9598585F968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E69C76-7CC2-4F84-BB6D-F02200D5DECD}"/>
              </a:ext>
            </a:extLst>
          </p:cNvPr>
          <p:cNvSpPr>
            <a:spLocks noGrp="1"/>
          </p:cNvSpPr>
          <p:nvPr>
            <p:ph type="dt" sz="half" idx="10"/>
          </p:nvPr>
        </p:nvSpPr>
        <p:spPr/>
        <p:txBody>
          <a:bodyPr/>
          <a:lstStyle/>
          <a:p>
            <a:fld id="{608D2E33-ACA4-4735-BAC9-8872D933FD97}" type="datetimeFigureOut">
              <a:rPr lang="en-GB" smtClean="0"/>
              <a:t>04/10/2021</a:t>
            </a:fld>
            <a:endParaRPr lang="en-GB"/>
          </a:p>
        </p:txBody>
      </p:sp>
      <p:sp>
        <p:nvSpPr>
          <p:cNvPr id="5" name="Footer Placeholder 4">
            <a:extLst>
              <a:ext uri="{FF2B5EF4-FFF2-40B4-BE49-F238E27FC236}">
                <a16:creationId xmlns:a16="http://schemas.microsoft.com/office/drawing/2014/main" id="{8E43C3E4-BF3B-46D2-917B-3657B97BE5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868E87-462F-463E-BE4B-917E62C7B79D}"/>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1898458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06D78A4-06CC-4638-BF2E-3AFE1F7B879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BD06AA-7C38-4CCD-A062-E65DD661DB3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1141A-3CF3-4B7F-B375-BB7DB1B075A4}"/>
              </a:ext>
            </a:extLst>
          </p:cNvPr>
          <p:cNvSpPr>
            <a:spLocks noGrp="1"/>
          </p:cNvSpPr>
          <p:nvPr>
            <p:ph type="dt" sz="half" idx="10"/>
          </p:nvPr>
        </p:nvSpPr>
        <p:spPr/>
        <p:txBody>
          <a:bodyPr/>
          <a:lstStyle/>
          <a:p>
            <a:fld id="{608D2E33-ACA4-4735-BAC9-8872D933FD97}" type="datetimeFigureOut">
              <a:rPr lang="en-GB" smtClean="0"/>
              <a:t>04/10/2021</a:t>
            </a:fld>
            <a:endParaRPr lang="en-GB"/>
          </a:p>
        </p:txBody>
      </p:sp>
      <p:sp>
        <p:nvSpPr>
          <p:cNvPr id="5" name="Footer Placeholder 4">
            <a:extLst>
              <a:ext uri="{FF2B5EF4-FFF2-40B4-BE49-F238E27FC236}">
                <a16:creationId xmlns:a16="http://schemas.microsoft.com/office/drawing/2014/main" id="{8D1B15D6-35B2-4CBF-BC7D-5022FE75BC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39DBAF-5047-4C68-B367-A0FCD2928335}"/>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27591710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CBF1A8-9947-45AE-AF12-D9686215D89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923F311-07A0-4467-8421-66505EE610A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B8E62A-A248-4EF1-88FA-43B5F4718E7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8D2E33-ACA4-4735-BAC9-8872D933FD97}" type="datetimeFigureOut">
              <a:rPr lang="en-GB" smtClean="0"/>
              <a:t>04/10/2021</a:t>
            </a:fld>
            <a:endParaRPr lang="en-GB"/>
          </a:p>
        </p:txBody>
      </p:sp>
      <p:sp>
        <p:nvSpPr>
          <p:cNvPr id="5" name="Footer Placeholder 4">
            <a:extLst>
              <a:ext uri="{FF2B5EF4-FFF2-40B4-BE49-F238E27FC236}">
                <a16:creationId xmlns:a16="http://schemas.microsoft.com/office/drawing/2014/main" id="{24731AFB-4E99-466E-A201-93B8F35CC32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B25F8C6-26DD-45F8-A826-B7B12CAE6A5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CD3180-C40F-4611-B7FF-901EDED34242}" type="slidenum">
              <a:rPr lang="en-GB" smtClean="0"/>
              <a:t>‹#›</a:t>
            </a:fld>
            <a:endParaRPr lang="en-GB"/>
          </a:p>
        </p:txBody>
      </p:sp>
    </p:spTree>
    <p:extLst>
      <p:ext uri="{BB962C8B-B14F-4D97-AF65-F5344CB8AC3E}">
        <p14:creationId xmlns:p14="http://schemas.microsoft.com/office/powerpoint/2010/main" val="11758678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2583396" y="2881958"/>
            <a:ext cx="7025208" cy="1440160"/>
          </a:xfrm>
        </p:spPr>
        <p:txBody>
          <a:bodyPr>
            <a:normAutofit fontScale="90000"/>
          </a:bodyPr>
          <a:lstStyle/>
          <a:p>
            <a:r>
              <a:rPr lang="en-GB" dirty="0"/>
              <a:t>ECYW7001</a:t>
            </a:r>
            <a:br>
              <a:rPr lang="en-GB" dirty="0"/>
            </a:br>
            <a:r>
              <a:rPr lang="en-GB" dirty="0"/>
              <a:t>Preparing for Placement</a:t>
            </a:r>
          </a:p>
        </p:txBody>
      </p:sp>
    </p:spTree>
    <p:extLst>
      <p:ext uri="{BB962C8B-B14F-4D97-AF65-F5344CB8AC3E}">
        <p14:creationId xmlns:p14="http://schemas.microsoft.com/office/powerpoint/2010/main" val="33973417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importance of placement learning</a:t>
            </a:r>
          </a:p>
        </p:txBody>
      </p:sp>
      <p:sp>
        <p:nvSpPr>
          <p:cNvPr id="3" name="Content Placeholder 2"/>
          <p:cNvSpPr>
            <a:spLocks noGrp="1"/>
          </p:cNvSpPr>
          <p:nvPr>
            <p:ph sz="quarter" idx="1"/>
          </p:nvPr>
        </p:nvSpPr>
        <p:spPr>
          <a:xfrm>
            <a:off x="838200" y="1412776"/>
            <a:ext cx="9372600" cy="5256584"/>
          </a:xfrm>
        </p:spPr>
        <p:txBody>
          <a:bodyPr>
            <a:normAutofit/>
          </a:bodyPr>
          <a:lstStyle/>
          <a:p>
            <a:r>
              <a:rPr lang="en-GB" dirty="0"/>
              <a:t>Placements provide an opportunity to put your academic learning into practice and to gain confidence and competence in understanding and applying Youth Work values, skills and knowledge, safely and effectively, in work with service users.</a:t>
            </a:r>
          </a:p>
          <a:p>
            <a:r>
              <a:rPr lang="en-GB" dirty="0"/>
              <a:t>In this way, placements are aimed at enabling you to ‘</a:t>
            </a:r>
            <a:r>
              <a:rPr lang="en-GB" i="1" dirty="0"/>
              <a:t>bridge the gap</a:t>
            </a:r>
            <a:r>
              <a:rPr lang="en-GB" dirty="0"/>
              <a:t>’ between ‘</a:t>
            </a:r>
            <a:r>
              <a:rPr lang="en-GB" i="1" dirty="0"/>
              <a:t>Youth Work in theory</a:t>
            </a:r>
            <a:r>
              <a:rPr lang="en-GB" dirty="0"/>
              <a:t>’ and ‘</a:t>
            </a:r>
            <a:r>
              <a:rPr lang="en-GB" i="1" dirty="0"/>
              <a:t>Youth Work in practice</a:t>
            </a:r>
            <a:r>
              <a:rPr lang="en-GB" dirty="0"/>
              <a:t>’.</a:t>
            </a:r>
          </a:p>
          <a:p>
            <a:r>
              <a:rPr lang="en-GB" dirty="0"/>
              <a:t>During your placement you will be supported by the placement team to understand the professional standards for your practice.</a:t>
            </a:r>
          </a:p>
          <a:p>
            <a:pPr marL="0" indent="0">
              <a:buNone/>
            </a:pPr>
            <a:endParaRPr lang="en-GB" dirty="0"/>
          </a:p>
        </p:txBody>
      </p:sp>
    </p:spTree>
    <p:extLst>
      <p:ext uri="{BB962C8B-B14F-4D97-AF65-F5344CB8AC3E}">
        <p14:creationId xmlns:p14="http://schemas.microsoft.com/office/powerpoint/2010/main" val="32964206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are Youth work placements</a:t>
            </a:r>
          </a:p>
        </p:txBody>
      </p:sp>
      <p:sp>
        <p:nvSpPr>
          <p:cNvPr id="3" name="Content Placeholder 2"/>
          <p:cNvSpPr>
            <a:spLocks noGrp="1"/>
          </p:cNvSpPr>
          <p:nvPr>
            <p:ph sz="quarter" idx="1"/>
          </p:nvPr>
        </p:nvSpPr>
        <p:spPr>
          <a:xfrm>
            <a:off x="954157" y="1340768"/>
            <a:ext cx="9528313" cy="5256584"/>
          </a:xfrm>
        </p:spPr>
        <p:txBody>
          <a:bodyPr>
            <a:normAutofit/>
          </a:bodyPr>
          <a:lstStyle/>
          <a:p>
            <a:r>
              <a:rPr lang="en-GB" dirty="0"/>
              <a:t>Youth work placements are varied, diverse and unique. </a:t>
            </a:r>
          </a:p>
          <a:p>
            <a:r>
              <a:rPr lang="en-GB" dirty="0"/>
              <a:t>Increasingly over the last few years, placements have been developed in a range of non-traditional settings which may not be automatically associated with the practice of ‘traditional’ Youth Work.</a:t>
            </a:r>
          </a:p>
          <a:p>
            <a:r>
              <a:rPr lang="en-GB" dirty="0"/>
              <a:t>These include youth offending, prison service, hospitals, language initiatives, substance misuse teams and so on.</a:t>
            </a:r>
          </a:p>
          <a:p>
            <a:r>
              <a:rPr lang="en-GB" dirty="0"/>
              <a:t>You will be significantly supported during your placement and often placements are pre-planned and allocated to you by the placement co-ordinator.</a:t>
            </a:r>
          </a:p>
        </p:txBody>
      </p:sp>
    </p:spTree>
    <p:extLst>
      <p:ext uri="{BB962C8B-B14F-4D97-AF65-F5344CB8AC3E}">
        <p14:creationId xmlns:p14="http://schemas.microsoft.com/office/powerpoint/2010/main" val="3878256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Youth work placements</a:t>
            </a:r>
          </a:p>
        </p:txBody>
      </p:sp>
      <p:sp>
        <p:nvSpPr>
          <p:cNvPr id="3" name="Content Placeholder 2"/>
          <p:cNvSpPr>
            <a:spLocks noGrp="1"/>
          </p:cNvSpPr>
          <p:nvPr>
            <p:ph sz="quarter" idx="1"/>
          </p:nvPr>
        </p:nvSpPr>
        <p:spPr>
          <a:xfrm>
            <a:off x="838200" y="1550504"/>
            <a:ext cx="9372600" cy="5046848"/>
          </a:xfrm>
        </p:spPr>
        <p:txBody>
          <a:bodyPr>
            <a:normAutofit lnSpcReduction="10000"/>
          </a:bodyPr>
          <a:lstStyle/>
          <a:p>
            <a:r>
              <a:rPr lang="en-GB" u="sng" dirty="0"/>
              <a:t>You will be allocated a time on Tuesday the 5</a:t>
            </a:r>
            <a:r>
              <a:rPr lang="en-GB" u="sng" baseline="30000" dirty="0"/>
              <a:t>th</a:t>
            </a:r>
            <a:r>
              <a:rPr lang="en-GB" u="sng" dirty="0"/>
              <a:t> of October to discuss with the Fieldwork Co-ordinator the opportunities available for you during placement.</a:t>
            </a:r>
          </a:p>
          <a:p>
            <a:r>
              <a:rPr lang="en-GB" dirty="0"/>
              <a:t>You may like to consider preparing a few questions for this meeting regarding your allocated placement, for example contact name and number of provider, who may act as your line manager and your supervisor, who will be my visiting tutor etc..</a:t>
            </a:r>
          </a:p>
          <a:p>
            <a:r>
              <a:rPr lang="en-GB" dirty="0"/>
              <a:t>This way you are ready to ‘hit the ground running’ with the placement process.</a:t>
            </a:r>
          </a:p>
          <a:p>
            <a:r>
              <a:rPr lang="en-GB" dirty="0"/>
              <a:t>Your attendance will be recorded for this session.</a:t>
            </a:r>
          </a:p>
          <a:p>
            <a:r>
              <a:rPr lang="en-GB" dirty="0"/>
              <a:t>You will also be asked questions linked to the Fieldwork Guidelines and the NOS. </a:t>
            </a:r>
          </a:p>
          <a:p>
            <a:endParaRPr lang="en-GB" dirty="0"/>
          </a:p>
          <a:p>
            <a:endParaRPr lang="en-GB" dirty="0"/>
          </a:p>
        </p:txBody>
      </p:sp>
    </p:spTree>
    <p:extLst>
      <p:ext uri="{BB962C8B-B14F-4D97-AF65-F5344CB8AC3E}">
        <p14:creationId xmlns:p14="http://schemas.microsoft.com/office/powerpoint/2010/main" val="25295335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youth and Community work programme</a:t>
            </a:r>
          </a:p>
        </p:txBody>
      </p:sp>
      <p:sp>
        <p:nvSpPr>
          <p:cNvPr id="3" name="Content Placeholder 2"/>
          <p:cNvSpPr>
            <a:spLocks noGrp="1"/>
          </p:cNvSpPr>
          <p:nvPr>
            <p:ph sz="quarter" idx="1"/>
          </p:nvPr>
        </p:nvSpPr>
        <p:spPr/>
        <p:txBody>
          <a:bodyPr/>
          <a:lstStyle/>
          <a:p>
            <a:r>
              <a:rPr lang="en-GB" dirty="0"/>
              <a:t>The first practice placement (Level 7) consists of 200 hours of placement experience which is separated into two sections – 100 hours of face to face Youth Work and 100 hours of other Youth Work related activity.</a:t>
            </a:r>
          </a:p>
          <a:p>
            <a:r>
              <a:rPr lang="en-GB" dirty="0"/>
              <a:t>Face to face Youth Work….is just that…you will need to engage and demonstrate that you have been in contact with young people for 100 hours in a practical way. </a:t>
            </a:r>
          </a:p>
        </p:txBody>
      </p:sp>
    </p:spTree>
    <p:extLst>
      <p:ext uri="{BB962C8B-B14F-4D97-AF65-F5344CB8AC3E}">
        <p14:creationId xmlns:p14="http://schemas.microsoft.com/office/powerpoint/2010/main" val="37090396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Face to Face Contact</a:t>
            </a:r>
          </a:p>
        </p:txBody>
      </p:sp>
      <p:sp>
        <p:nvSpPr>
          <p:cNvPr id="3" name="Content Placeholder 2"/>
          <p:cNvSpPr>
            <a:spLocks noGrp="1"/>
          </p:cNvSpPr>
          <p:nvPr>
            <p:ph sz="quarter" idx="1"/>
          </p:nvPr>
        </p:nvSpPr>
        <p:spPr/>
        <p:txBody>
          <a:bodyPr/>
          <a:lstStyle/>
          <a:p>
            <a:r>
              <a:rPr lang="en-GB" dirty="0"/>
              <a:t>What is meant by this term?</a:t>
            </a:r>
          </a:p>
          <a:p>
            <a:endParaRPr lang="en-GB" dirty="0"/>
          </a:p>
          <a:p>
            <a:endParaRPr lang="en-GB" dirty="0"/>
          </a:p>
          <a:p>
            <a:endParaRPr lang="en-GB" dirty="0"/>
          </a:p>
          <a:p>
            <a:r>
              <a:rPr lang="en-GB" dirty="0"/>
              <a:t>Any ideas how you would </a:t>
            </a:r>
            <a:r>
              <a:rPr lang="en-GB" b="1" dirty="0"/>
              <a:t>record</a:t>
            </a:r>
            <a:r>
              <a:rPr lang="en-GB" dirty="0"/>
              <a:t> these hours in your Professional Journal? </a:t>
            </a:r>
          </a:p>
        </p:txBody>
      </p:sp>
    </p:spTree>
    <p:extLst>
      <p:ext uri="{BB962C8B-B14F-4D97-AF65-F5344CB8AC3E}">
        <p14:creationId xmlns:p14="http://schemas.microsoft.com/office/powerpoint/2010/main" val="3013841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900" dirty="0">
                <a:solidFill>
                  <a:srgbClr val="464653"/>
                </a:solidFill>
              </a:rPr>
              <a:t>The Youth and Community Work programme</a:t>
            </a:r>
            <a:endParaRPr lang="en-GB" dirty="0"/>
          </a:p>
        </p:txBody>
      </p:sp>
      <p:sp>
        <p:nvSpPr>
          <p:cNvPr id="3" name="Content Placeholder 2"/>
          <p:cNvSpPr>
            <a:spLocks noGrp="1"/>
          </p:cNvSpPr>
          <p:nvPr>
            <p:ph sz="quarter" idx="1"/>
          </p:nvPr>
        </p:nvSpPr>
        <p:spPr>
          <a:xfrm>
            <a:off x="838200" y="1412776"/>
            <a:ext cx="9372600" cy="5112568"/>
          </a:xfrm>
        </p:spPr>
        <p:txBody>
          <a:bodyPr>
            <a:normAutofit/>
          </a:bodyPr>
          <a:lstStyle/>
          <a:p>
            <a:endParaRPr lang="en-GB" dirty="0"/>
          </a:p>
          <a:p>
            <a:endParaRPr lang="en-GB" dirty="0"/>
          </a:p>
          <a:p>
            <a:r>
              <a:rPr lang="en-GB" dirty="0"/>
              <a:t>The other 100 hours may seem less straight forward…</a:t>
            </a:r>
          </a:p>
          <a:p>
            <a:pPr lvl="1"/>
            <a:r>
              <a:rPr lang="en-GB" dirty="0"/>
              <a:t>Any ideas?</a:t>
            </a:r>
          </a:p>
          <a:p>
            <a:endParaRPr lang="en-GB" dirty="0"/>
          </a:p>
        </p:txBody>
      </p:sp>
    </p:spTree>
    <p:extLst>
      <p:ext uri="{BB962C8B-B14F-4D97-AF65-F5344CB8AC3E}">
        <p14:creationId xmlns:p14="http://schemas.microsoft.com/office/powerpoint/2010/main" val="32110064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Non Face-to-Face 100 hours</a:t>
            </a:r>
          </a:p>
        </p:txBody>
      </p:sp>
      <p:sp>
        <p:nvSpPr>
          <p:cNvPr id="3" name="Content Placeholder 2"/>
          <p:cNvSpPr>
            <a:spLocks noGrp="1"/>
          </p:cNvSpPr>
          <p:nvPr>
            <p:ph sz="quarter" idx="1"/>
          </p:nvPr>
        </p:nvSpPr>
        <p:spPr/>
        <p:txBody>
          <a:bodyPr/>
          <a:lstStyle/>
          <a:p>
            <a:endParaRPr lang="en-GB" dirty="0"/>
          </a:p>
          <a:p>
            <a:r>
              <a:rPr lang="en-GB" dirty="0"/>
              <a:t>When people set out to qualify in Youth Work, they are keen to develop their understanding of young people and the skills to work with them. They do not generally anticipate that they will also learn about managing – managing themselves, and others, aims, intentions and outcomes, activities and projects, buildings, resources, etc.</a:t>
            </a:r>
          </a:p>
          <a:p>
            <a:endParaRPr lang="en-GB" dirty="0"/>
          </a:p>
        </p:txBody>
      </p:sp>
    </p:spTree>
    <p:extLst>
      <p:ext uri="{BB962C8B-B14F-4D97-AF65-F5344CB8AC3E}">
        <p14:creationId xmlns:p14="http://schemas.microsoft.com/office/powerpoint/2010/main" val="18677170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Non Face-to-Face 100 hours</a:t>
            </a:r>
          </a:p>
        </p:txBody>
      </p:sp>
      <p:sp>
        <p:nvSpPr>
          <p:cNvPr id="3" name="Content Placeholder 2"/>
          <p:cNvSpPr>
            <a:spLocks noGrp="1"/>
          </p:cNvSpPr>
          <p:nvPr>
            <p:ph sz="quarter" idx="1"/>
          </p:nvPr>
        </p:nvSpPr>
        <p:spPr/>
        <p:txBody>
          <a:bodyPr/>
          <a:lstStyle/>
          <a:p>
            <a:r>
              <a:rPr lang="en-GB" dirty="0"/>
              <a:t>For example if you were working with a group of young people and decided to plan a trip to the local cinema, your face to face contact would be quite easy to identify…yes? You would have been meeting with this group, building rapport etc. then an idea for the cinema comes about, you as the trainee Youth Worker may research what is on in the cinema, cost, possibly prepare a poster.</a:t>
            </a:r>
          </a:p>
          <a:p>
            <a:r>
              <a:rPr lang="en-GB" dirty="0"/>
              <a:t>This can be recorded as the other 100 hours (non face to face Youth Work)</a:t>
            </a:r>
          </a:p>
          <a:p>
            <a:r>
              <a:rPr lang="en-GB" dirty="0"/>
              <a:t>Any other examples?</a:t>
            </a:r>
          </a:p>
          <a:p>
            <a:endParaRPr lang="en-GB" dirty="0"/>
          </a:p>
        </p:txBody>
      </p:sp>
    </p:spTree>
    <p:extLst>
      <p:ext uri="{BB962C8B-B14F-4D97-AF65-F5344CB8AC3E}">
        <p14:creationId xmlns:p14="http://schemas.microsoft.com/office/powerpoint/2010/main" val="25617193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Non-Face-to-Face (100 hours)</a:t>
            </a:r>
          </a:p>
        </p:txBody>
      </p:sp>
      <p:sp>
        <p:nvSpPr>
          <p:cNvPr id="3" name="Content Placeholder 2"/>
          <p:cNvSpPr>
            <a:spLocks noGrp="1"/>
          </p:cNvSpPr>
          <p:nvPr>
            <p:ph sz="quarter" idx="1"/>
          </p:nvPr>
        </p:nvSpPr>
        <p:spPr>
          <a:xfrm>
            <a:off x="954157" y="1484784"/>
            <a:ext cx="9256643" cy="4672176"/>
          </a:xfrm>
        </p:spPr>
        <p:txBody>
          <a:bodyPr>
            <a:normAutofit/>
          </a:bodyPr>
          <a:lstStyle/>
          <a:p>
            <a:r>
              <a:rPr lang="en-GB" dirty="0"/>
              <a:t>The following can also be </a:t>
            </a:r>
            <a:r>
              <a:rPr lang="en-GB" b="1" dirty="0"/>
              <a:t>recorded</a:t>
            </a:r>
            <a:r>
              <a:rPr lang="en-GB" dirty="0"/>
              <a:t> as the other 100 hours.</a:t>
            </a:r>
          </a:p>
          <a:p>
            <a:pPr lvl="1"/>
            <a:endParaRPr lang="en-GB" dirty="0"/>
          </a:p>
          <a:p>
            <a:pPr lvl="1"/>
            <a:r>
              <a:rPr lang="en-GB" dirty="0"/>
              <a:t>Any training, meetings whilst on placement,</a:t>
            </a:r>
          </a:p>
          <a:p>
            <a:pPr lvl="1"/>
            <a:r>
              <a:rPr lang="en-GB" dirty="0"/>
              <a:t>Preparing resources, </a:t>
            </a:r>
          </a:p>
          <a:p>
            <a:pPr lvl="1"/>
            <a:r>
              <a:rPr lang="en-GB" dirty="0"/>
              <a:t>Reflecting and writing your reflective accounts,</a:t>
            </a:r>
          </a:p>
          <a:p>
            <a:pPr lvl="1"/>
            <a:r>
              <a:rPr lang="en-GB" dirty="0"/>
              <a:t>Preparing activities,</a:t>
            </a:r>
          </a:p>
          <a:p>
            <a:pPr lvl="1"/>
            <a:r>
              <a:rPr lang="en-GB" dirty="0"/>
              <a:t>Preparing buildings, rooms etc.</a:t>
            </a:r>
          </a:p>
          <a:p>
            <a:pPr lvl="1"/>
            <a:r>
              <a:rPr lang="en-GB" dirty="0"/>
              <a:t>Helping with funding bids,</a:t>
            </a:r>
          </a:p>
          <a:p>
            <a:pPr lvl="1"/>
            <a:r>
              <a:rPr lang="en-GB" dirty="0"/>
              <a:t>Supporting volunteers,</a:t>
            </a:r>
          </a:p>
          <a:p>
            <a:pPr lvl="1"/>
            <a:r>
              <a:rPr lang="en-GB" dirty="0"/>
              <a:t>Reading relevant policies (Health and Safety, Child Protection),</a:t>
            </a:r>
          </a:p>
          <a:p>
            <a:pPr lvl="1"/>
            <a:r>
              <a:rPr lang="en-GB" dirty="0"/>
              <a:t>Any other ideas?</a:t>
            </a:r>
          </a:p>
          <a:p>
            <a:pPr lvl="1"/>
            <a:endParaRPr lang="en-GB" dirty="0"/>
          </a:p>
          <a:p>
            <a:pPr lvl="1"/>
            <a:endParaRPr lang="en-GB" dirty="0"/>
          </a:p>
          <a:p>
            <a:pPr lvl="1"/>
            <a:endParaRPr lang="en-GB" dirty="0"/>
          </a:p>
          <a:p>
            <a:pPr lvl="1"/>
            <a:endParaRPr lang="en-GB" dirty="0"/>
          </a:p>
          <a:p>
            <a:pPr lvl="1"/>
            <a:endParaRPr lang="en-GB" dirty="0"/>
          </a:p>
          <a:p>
            <a:pPr lvl="1"/>
            <a:endParaRPr lang="en-GB" dirty="0"/>
          </a:p>
          <a:p>
            <a:pPr marL="274320" lvl="1" indent="0">
              <a:buNone/>
            </a:pPr>
            <a:endParaRPr lang="en-GB" dirty="0"/>
          </a:p>
          <a:p>
            <a:pPr marL="274320" lvl="1" indent="0">
              <a:buNone/>
            </a:pPr>
            <a:endParaRPr lang="en-GB" dirty="0"/>
          </a:p>
          <a:p>
            <a:pPr lvl="1"/>
            <a:endParaRPr lang="en-GB" dirty="0"/>
          </a:p>
        </p:txBody>
      </p:sp>
    </p:spTree>
    <p:extLst>
      <p:ext uri="{BB962C8B-B14F-4D97-AF65-F5344CB8AC3E}">
        <p14:creationId xmlns:p14="http://schemas.microsoft.com/office/powerpoint/2010/main" val="2336184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 Placements</a:t>
            </a:r>
          </a:p>
        </p:txBody>
      </p:sp>
      <p:sp>
        <p:nvSpPr>
          <p:cNvPr id="3" name="Content Placeholder 2"/>
          <p:cNvSpPr>
            <a:spLocks noGrp="1"/>
          </p:cNvSpPr>
          <p:nvPr>
            <p:ph sz="quarter" idx="1"/>
          </p:nvPr>
        </p:nvSpPr>
        <p:spPr/>
        <p:txBody>
          <a:bodyPr/>
          <a:lstStyle/>
          <a:p>
            <a:r>
              <a:rPr lang="en-GB" dirty="0"/>
              <a:t>In general terms, work placements provide students with the opportunity to acquire skills pertinent for employment, evaluate their practice and knowledge and inform future employment choices.</a:t>
            </a:r>
          </a:p>
          <a:p>
            <a:pPr marL="0" indent="0">
              <a:buNone/>
            </a:pPr>
            <a:endParaRPr lang="en-GB" dirty="0"/>
          </a:p>
          <a:p>
            <a:r>
              <a:rPr lang="en-GB" dirty="0"/>
              <a:t>However for Youth Work students, placements are an opportunity for you to learn about the professional practice of Youth Work, apply theory to practice situations and demonstrate proficiency and capability in Youth Work skills, values and theory.</a:t>
            </a:r>
          </a:p>
        </p:txBody>
      </p:sp>
    </p:spTree>
    <p:extLst>
      <p:ext uri="{BB962C8B-B14F-4D97-AF65-F5344CB8AC3E}">
        <p14:creationId xmlns:p14="http://schemas.microsoft.com/office/powerpoint/2010/main" val="1136811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 Placements</a:t>
            </a:r>
          </a:p>
        </p:txBody>
      </p:sp>
      <p:sp>
        <p:nvSpPr>
          <p:cNvPr id="3" name="Content Placeholder 2"/>
          <p:cNvSpPr>
            <a:spLocks noGrp="1"/>
          </p:cNvSpPr>
          <p:nvPr>
            <p:ph sz="quarter" idx="1"/>
          </p:nvPr>
        </p:nvSpPr>
        <p:spPr/>
        <p:txBody>
          <a:bodyPr>
            <a:normAutofit/>
          </a:bodyPr>
          <a:lstStyle/>
          <a:p>
            <a:r>
              <a:rPr lang="en-GB" dirty="0"/>
              <a:t>During placement you will need to show the placement co-ordinator and placement team that you have met the requirements of the National Occupational Standards. </a:t>
            </a:r>
          </a:p>
          <a:p>
            <a:r>
              <a:rPr lang="en-GB" dirty="0"/>
              <a:t>These standards measure your understanding and application of Youth Work knowledge, values and skills, and your capabilities as a beginning Youth Worker across a range of standards.</a:t>
            </a:r>
          </a:p>
          <a:p>
            <a:r>
              <a:rPr lang="en-GB" dirty="0"/>
              <a:t>An occupational map provides the context and background to the development of NOS. It illustrates the main features and characteristics of job roles within an occupational sector, highlighting overlaps with other roles and their boundaries with other sectors.</a:t>
            </a:r>
          </a:p>
        </p:txBody>
      </p:sp>
    </p:spTree>
    <p:extLst>
      <p:ext uri="{BB962C8B-B14F-4D97-AF65-F5344CB8AC3E}">
        <p14:creationId xmlns:p14="http://schemas.microsoft.com/office/powerpoint/2010/main" val="549632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Functional Map</a:t>
            </a:r>
          </a:p>
        </p:txBody>
      </p:sp>
      <p:sp>
        <p:nvSpPr>
          <p:cNvPr id="3" name="Content Placeholder 2"/>
          <p:cNvSpPr>
            <a:spLocks noGrp="1"/>
          </p:cNvSpPr>
          <p:nvPr>
            <p:ph sz="quarter" idx="1"/>
          </p:nvPr>
        </p:nvSpPr>
        <p:spPr/>
        <p:txBody>
          <a:bodyPr/>
          <a:lstStyle/>
          <a:p>
            <a:r>
              <a:rPr lang="en-GB" dirty="0"/>
              <a:t>A functional map identifies the functions that people carry out on a day-to-day basis as part of their job role within the broad work activities that take place across an occupational sector. </a:t>
            </a:r>
          </a:p>
          <a:p>
            <a:r>
              <a:rPr lang="en-GB" dirty="0"/>
              <a:t>This information then forms the basis of standards development and can be found within the NOS.</a:t>
            </a:r>
          </a:p>
          <a:p>
            <a:r>
              <a:rPr lang="en-GB" dirty="0"/>
              <a:t>Familiarise yourself with this.</a:t>
            </a:r>
          </a:p>
        </p:txBody>
      </p:sp>
    </p:spTree>
    <p:extLst>
      <p:ext uri="{BB962C8B-B14F-4D97-AF65-F5344CB8AC3E}">
        <p14:creationId xmlns:p14="http://schemas.microsoft.com/office/powerpoint/2010/main" val="36686621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Professional Development Plan</a:t>
            </a:r>
          </a:p>
        </p:txBody>
      </p:sp>
      <p:sp>
        <p:nvSpPr>
          <p:cNvPr id="3" name="Content Placeholder 2"/>
          <p:cNvSpPr>
            <a:spLocks noGrp="1"/>
          </p:cNvSpPr>
          <p:nvPr>
            <p:ph sz="quarter" idx="1"/>
          </p:nvPr>
        </p:nvSpPr>
        <p:spPr/>
        <p:txBody>
          <a:bodyPr>
            <a:normAutofit fontScale="92500" lnSpcReduction="10000"/>
          </a:bodyPr>
          <a:lstStyle/>
          <a:p>
            <a:r>
              <a:rPr lang="en-GB" dirty="0"/>
              <a:t>Within the Fieldwork Guidelines you will find a Professional Development Plan. </a:t>
            </a:r>
          </a:p>
          <a:p>
            <a:endParaRPr lang="en-GB" dirty="0"/>
          </a:p>
          <a:p>
            <a:r>
              <a:rPr lang="en-GB" dirty="0"/>
              <a:t>You will need to complete this at the start of your placement outlining what you hope to achieve during placement, and how you will do this. </a:t>
            </a:r>
          </a:p>
          <a:p>
            <a:pPr marL="0" indent="0">
              <a:buNone/>
            </a:pPr>
            <a:endParaRPr lang="en-GB" dirty="0"/>
          </a:p>
          <a:p>
            <a:r>
              <a:rPr lang="en-GB" dirty="0"/>
              <a:t>The Learning Mentor will support you with this and help to explore what is achievable. </a:t>
            </a:r>
          </a:p>
          <a:p>
            <a:endParaRPr lang="en-GB" dirty="0"/>
          </a:p>
          <a:p>
            <a:r>
              <a:rPr lang="en-GB" dirty="0"/>
              <a:t>You may find that printing some of the sections that will be included in your portfolio and keeping them in a file. </a:t>
            </a:r>
          </a:p>
        </p:txBody>
      </p:sp>
    </p:spTree>
    <p:extLst>
      <p:ext uri="{BB962C8B-B14F-4D97-AF65-F5344CB8AC3E}">
        <p14:creationId xmlns:p14="http://schemas.microsoft.com/office/powerpoint/2010/main" val="20235496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 Placements</a:t>
            </a:r>
          </a:p>
        </p:txBody>
      </p:sp>
      <p:sp>
        <p:nvSpPr>
          <p:cNvPr id="3" name="Content Placeholder 2"/>
          <p:cNvSpPr>
            <a:spLocks noGrp="1"/>
          </p:cNvSpPr>
          <p:nvPr>
            <p:ph sz="quarter" idx="1"/>
          </p:nvPr>
        </p:nvSpPr>
        <p:spPr/>
        <p:txBody>
          <a:bodyPr/>
          <a:lstStyle/>
          <a:p>
            <a:endParaRPr lang="en-GB" dirty="0"/>
          </a:p>
          <a:p>
            <a:r>
              <a:rPr lang="en-GB" dirty="0"/>
              <a:t>Importantly, you will have to pass each assessed practice learning experience in order to progress in your studies.</a:t>
            </a:r>
          </a:p>
          <a:p>
            <a:endParaRPr lang="en-GB" dirty="0"/>
          </a:p>
          <a:p>
            <a:r>
              <a:rPr lang="en-GB" dirty="0"/>
              <a:t>It is therefore crucial to have a clear view of the knowledge, values and skills that you already possess and what your learning needs for placement are.</a:t>
            </a:r>
          </a:p>
        </p:txBody>
      </p:sp>
    </p:spTree>
    <p:extLst>
      <p:ext uri="{BB962C8B-B14F-4D97-AF65-F5344CB8AC3E}">
        <p14:creationId xmlns:p14="http://schemas.microsoft.com/office/powerpoint/2010/main" val="2353498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Placement Team </a:t>
            </a:r>
            <a:br>
              <a:rPr lang="en-GB" dirty="0"/>
            </a:br>
            <a:r>
              <a:rPr lang="en-GB" dirty="0"/>
              <a:t>Roles and Responsibilities</a:t>
            </a:r>
          </a:p>
        </p:txBody>
      </p:sp>
      <p:sp>
        <p:nvSpPr>
          <p:cNvPr id="3" name="Content Placeholder 2"/>
          <p:cNvSpPr>
            <a:spLocks noGrp="1"/>
          </p:cNvSpPr>
          <p:nvPr>
            <p:ph sz="quarter" idx="1"/>
          </p:nvPr>
        </p:nvSpPr>
        <p:spPr/>
        <p:txBody>
          <a:bodyPr>
            <a:normAutofit lnSpcReduction="10000"/>
          </a:bodyPr>
          <a:lstStyle/>
          <a:p>
            <a:r>
              <a:rPr lang="en-GB" dirty="0"/>
              <a:t>Darrel Williams – Fieldwork Co-ordinator</a:t>
            </a:r>
          </a:p>
          <a:p>
            <a:pPr lvl="1"/>
            <a:r>
              <a:rPr lang="en-GB" dirty="0"/>
              <a:t>The University has in place a Fieldwork Practice Coordinator – this is Darrel Williams, the person coordinating fieldwork learning across the Youth Work and Social Education programmes.  This role involves coordinating training and support for line managers and supervisors, and acting as a source of advice in cases of difficulty.</a:t>
            </a:r>
          </a:p>
          <a:p>
            <a:r>
              <a:rPr lang="en-GB" dirty="0"/>
              <a:t>Cindy Hunt and Huw Williams – Visiting Tutors</a:t>
            </a:r>
          </a:p>
          <a:p>
            <a:pPr lvl="1"/>
            <a:r>
              <a:rPr lang="en-GB" dirty="0"/>
              <a:t>Visiting Tutor – the person with a linking role between the institution and the placement provider.  The Visiting Tutor is your first point of contact in relation to placement.  The Visiting Tutor will support you through at least two three way meetings and will challenge you through observation and assessment visits to demonstrate the highest standards while on placement. </a:t>
            </a:r>
          </a:p>
          <a:p>
            <a:pPr lvl="1"/>
            <a:endParaRPr lang="en-GB" dirty="0"/>
          </a:p>
          <a:p>
            <a:endParaRPr lang="en-GB" dirty="0"/>
          </a:p>
          <a:p>
            <a:endParaRPr lang="en-GB" dirty="0"/>
          </a:p>
        </p:txBody>
      </p:sp>
    </p:spTree>
    <p:extLst>
      <p:ext uri="{BB962C8B-B14F-4D97-AF65-F5344CB8AC3E}">
        <p14:creationId xmlns:p14="http://schemas.microsoft.com/office/powerpoint/2010/main" val="41860387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Placement Team</a:t>
            </a:r>
          </a:p>
        </p:txBody>
      </p:sp>
      <p:sp>
        <p:nvSpPr>
          <p:cNvPr id="3" name="Content Placeholder 2"/>
          <p:cNvSpPr>
            <a:spLocks noGrp="1"/>
          </p:cNvSpPr>
          <p:nvPr>
            <p:ph sz="quarter" idx="1"/>
          </p:nvPr>
        </p:nvSpPr>
        <p:spPr/>
        <p:txBody>
          <a:bodyPr>
            <a:normAutofit fontScale="92500" lnSpcReduction="10000"/>
          </a:bodyPr>
          <a:lstStyle/>
          <a:p>
            <a:r>
              <a:rPr lang="en-GB" dirty="0"/>
              <a:t>A wide range of people acting as work placement line managers and work placement supervisors.</a:t>
            </a:r>
          </a:p>
          <a:p>
            <a:pPr lvl="1"/>
            <a:endParaRPr lang="en-GB" dirty="0"/>
          </a:p>
          <a:p>
            <a:pPr lvl="1"/>
            <a:r>
              <a:rPr lang="en-GB" dirty="0"/>
              <a:t>While on placement you will benefit from the support of a Learning Mentor – the person having day to day responsibility for the standards of practice of the student.  This person will attend the two three way meetings and provide a final report on your progress while on placement. </a:t>
            </a:r>
          </a:p>
          <a:p>
            <a:pPr lvl="1"/>
            <a:r>
              <a:rPr lang="en-GB" dirty="0"/>
              <a:t>Additionally the University provides a Fieldwork Supervisor – the person ensuring the development of the student through a formal process of supervision.  This person will be a good support to you, and their role will involve encouraging your learning while on placement.   </a:t>
            </a:r>
          </a:p>
          <a:p>
            <a:pPr lvl="1"/>
            <a:endParaRPr lang="en-GB" dirty="0"/>
          </a:p>
          <a:p>
            <a:pPr lvl="1"/>
            <a:r>
              <a:rPr lang="en-GB" b="1" dirty="0"/>
              <a:t>You will be allocated your line manager and supervisor within the next few weeks, upon successful progression of placement activity.  </a:t>
            </a:r>
          </a:p>
          <a:p>
            <a:pPr marL="0" indent="0">
              <a:buNone/>
            </a:pPr>
            <a:endParaRPr lang="en-GB" b="1" dirty="0"/>
          </a:p>
          <a:p>
            <a:pPr lvl="1"/>
            <a:endParaRPr lang="en-GB" dirty="0"/>
          </a:p>
        </p:txBody>
      </p:sp>
    </p:spTree>
    <p:extLst>
      <p:ext uri="{BB962C8B-B14F-4D97-AF65-F5344CB8AC3E}">
        <p14:creationId xmlns:p14="http://schemas.microsoft.com/office/powerpoint/2010/main" val="6461503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Placement Process</a:t>
            </a:r>
          </a:p>
        </p:txBody>
      </p:sp>
      <p:sp>
        <p:nvSpPr>
          <p:cNvPr id="8" name="Content Placeholder 7"/>
          <p:cNvSpPr>
            <a:spLocks noGrp="1"/>
          </p:cNvSpPr>
          <p:nvPr>
            <p:ph sz="quarter" idx="1"/>
          </p:nvPr>
        </p:nvSpPr>
        <p:spPr/>
        <p:txBody>
          <a:bodyPr>
            <a:normAutofit fontScale="92500" lnSpcReduction="10000"/>
          </a:bodyPr>
          <a:lstStyle/>
          <a:p>
            <a:pPr marL="514350" indent="-514350">
              <a:buFont typeface="+mj-lt"/>
              <a:buAutoNum type="arabicPeriod"/>
            </a:pPr>
            <a:r>
              <a:rPr lang="en-GB" dirty="0"/>
              <a:t>Student is provided with placement contact details by the fieldwork coordinator; </a:t>
            </a:r>
          </a:p>
          <a:p>
            <a:pPr marL="514350" indent="-514350">
              <a:buFont typeface="+mj-lt"/>
              <a:buAutoNum type="arabicPeriod"/>
            </a:pPr>
            <a:endParaRPr lang="en-GB" dirty="0"/>
          </a:p>
          <a:p>
            <a:pPr marL="514350" indent="-514350">
              <a:buFont typeface="+mj-lt"/>
              <a:buAutoNum type="arabicPeriod"/>
            </a:pPr>
            <a:r>
              <a:rPr lang="en-GB" dirty="0"/>
              <a:t>Student is provided with visiting tutor contact details, </a:t>
            </a:r>
          </a:p>
          <a:p>
            <a:pPr marL="514350" indent="-514350">
              <a:buFont typeface="+mj-lt"/>
              <a:buAutoNum type="arabicPeriod"/>
            </a:pPr>
            <a:endParaRPr lang="en-GB" dirty="0"/>
          </a:p>
          <a:p>
            <a:pPr marL="514350" indent="-514350">
              <a:buFont typeface="+mj-lt"/>
              <a:buAutoNum type="arabicPeriod"/>
            </a:pPr>
            <a:r>
              <a:rPr lang="en-GB" b="1" dirty="0"/>
              <a:t>Student</a:t>
            </a:r>
            <a:r>
              <a:rPr lang="en-GB" dirty="0"/>
              <a:t> promptly arranges first three way meeting between visiting tutor, line manager and student.  </a:t>
            </a:r>
          </a:p>
          <a:p>
            <a:pPr marL="514350" indent="-514350">
              <a:buFont typeface="+mj-lt"/>
              <a:buAutoNum type="arabicPeriod"/>
            </a:pPr>
            <a:endParaRPr lang="en-GB" dirty="0"/>
          </a:p>
          <a:p>
            <a:pPr marL="514350" indent="-514350">
              <a:buFont typeface="+mj-lt"/>
              <a:buAutoNum type="arabicPeriod"/>
            </a:pPr>
            <a:r>
              <a:rPr lang="en-GB" dirty="0"/>
              <a:t>Students are required to arrange and lead the meeting, including arranging an agenda.  The agenda for the first meeting could include: </a:t>
            </a:r>
          </a:p>
          <a:p>
            <a:pPr marL="514350" indent="-514350">
              <a:buFont typeface="+mj-lt"/>
              <a:buAutoNum type="arabicPeriod"/>
            </a:pPr>
            <a:endParaRPr lang="en-GB" dirty="0"/>
          </a:p>
          <a:p>
            <a:endParaRPr lang="en-GB" dirty="0"/>
          </a:p>
        </p:txBody>
      </p:sp>
    </p:spTree>
    <p:extLst>
      <p:ext uri="{BB962C8B-B14F-4D97-AF65-F5344CB8AC3E}">
        <p14:creationId xmlns:p14="http://schemas.microsoft.com/office/powerpoint/2010/main" val="33408971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Placement Process</a:t>
            </a:r>
          </a:p>
        </p:txBody>
      </p:sp>
      <p:sp>
        <p:nvSpPr>
          <p:cNvPr id="3" name="Content Placeholder 2"/>
          <p:cNvSpPr>
            <a:spLocks noGrp="1"/>
          </p:cNvSpPr>
          <p:nvPr>
            <p:ph sz="quarter" idx="1"/>
          </p:nvPr>
        </p:nvSpPr>
        <p:spPr>
          <a:xfrm>
            <a:off x="838200" y="1690688"/>
            <a:ext cx="9372600" cy="4906664"/>
          </a:xfrm>
        </p:spPr>
        <p:txBody>
          <a:bodyPr>
            <a:normAutofit fontScale="70000" lnSpcReduction="20000"/>
          </a:bodyPr>
          <a:lstStyle/>
          <a:p>
            <a:pPr>
              <a:buClr>
                <a:srgbClr val="727CA3"/>
              </a:buClr>
            </a:pPr>
            <a:r>
              <a:rPr lang="en-GB" sz="2900" dirty="0">
                <a:solidFill>
                  <a:prstClr val="black"/>
                </a:solidFill>
              </a:rPr>
              <a:t>A discussion of your background, your interests and what you can bring to the placement, </a:t>
            </a:r>
          </a:p>
          <a:p>
            <a:pPr marL="0" indent="0">
              <a:buClr>
                <a:srgbClr val="727CA3"/>
              </a:buClr>
              <a:buNone/>
            </a:pPr>
            <a:endParaRPr lang="en-GB" sz="2900" dirty="0">
              <a:solidFill>
                <a:prstClr val="black"/>
              </a:solidFill>
            </a:endParaRPr>
          </a:p>
          <a:p>
            <a:pPr lvl="0">
              <a:buClr>
                <a:srgbClr val="727CA3"/>
              </a:buClr>
            </a:pPr>
            <a:r>
              <a:rPr lang="en-GB" sz="2900" dirty="0">
                <a:solidFill>
                  <a:prstClr val="black"/>
                </a:solidFill>
              </a:rPr>
              <a:t>Dates, days and times you will be working, and induction arrangements, </a:t>
            </a:r>
          </a:p>
          <a:p>
            <a:pPr lvl="0">
              <a:buClr>
                <a:srgbClr val="727CA3"/>
              </a:buClr>
            </a:pPr>
            <a:endParaRPr lang="en-GB" sz="2900" dirty="0">
              <a:solidFill>
                <a:prstClr val="black"/>
              </a:solidFill>
            </a:endParaRPr>
          </a:p>
          <a:p>
            <a:pPr lvl="0">
              <a:buClr>
                <a:srgbClr val="727CA3"/>
              </a:buClr>
            </a:pPr>
            <a:r>
              <a:rPr lang="en-GB" sz="2900" dirty="0">
                <a:solidFill>
                  <a:prstClr val="black"/>
                </a:solidFill>
              </a:rPr>
              <a:t>Placement expectations of you while on placement, </a:t>
            </a:r>
          </a:p>
          <a:p>
            <a:pPr lvl="0">
              <a:buClr>
                <a:srgbClr val="727CA3"/>
              </a:buClr>
            </a:pPr>
            <a:endParaRPr lang="en-GB" sz="2900" dirty="0">
              <a:solidFill>
                <a:prstClr val="black"/>
              </a:solidFill>
            </a:endParaRPr>
          </a:p>
          <a:p>
            <a:pPr lvl="0">
              <a:buClr>
                <a:srgbClr val="727CA3"/>
              </a:buClr>
            </a:pPr>
            <a:r>
              <a:rPr lang="en-GB" sz="2900" dirty="0">
                <a:solidFill>
                  <a:prstClr val="black"/>
                </a:solidFill>
              </a:rPr>
              <a:t>Discussion of your learning and development needs, </a:t>
            </a:r>
          </a:p>
          <a:p>
            <a:pPr lvl="0">
              <a:buClr>
                <a:srgbClr val="727CA3"/>
              </a:buClr>
            </a:pPr>
            <a:endParaRPr lang="en-GB" sz="2900" dirty="0">
              <a:solidFill>
                <a:prstClr val="black"/>
              </a:solidFill>
            </a:endParaRPr>
          </a:p>
          <a:p>
            <a:pPr lvl="0">
              <a:buClr>
                <a:srgbClr val="727CA3"/>
              </a:buClr>
            </a:pPr>
            <a:r>
              <a:rPr lang="en-GB" sz="2900" dirty="0">
                <a:solidFill>
                  <a:prstClr val="black"/>
                </a:solidFill>
              </a:rPr>
              <a:t>Discussing observation and assessment, </a:t>
            </a:r>
          </a:p>
          <a:p>
            <a:pPr lvl="0">
              <a:buClr>
                <a:srgbClr val="727CA3"/>
              </a:buClr>
            </a:pPr>
            <a:endParaRPr lang="en-GB" sz="2900" dirty="0">
              <a:solidFill>
                <a:prstClr val="black"/>
              </a:solidFill>
            </a:endParaRPr>
          </a:p>
          <a:p>
            <a:pPr lvl="0">
              <a:buClr>
                <a:srgbClr val="727CA3"/>
              </a:buClr>
            </a:pPr>
            <a:r>
              <a:rPr lang="en-GB" sz="2900" dirty="0">
                <a:solidFill>
                  <a:prstClr val="black"/>
                </a:solidFill>
              </a:rPr>
              <a:t>Signing the contract, </a:t>
            </a:r>
          </a:p>
          <a:p>
            <a:pPr lvl="0">
              <a:buClr>
                <a:srgbClr val="727CA3"/>
              </a:buClr>
            </a:pPr>
            <a:endParaRPr lang="en-GB" sz="2900" dirty="0">
              <a:solidFill>
                <a:prstClr val="black"/>
              </a:solidFill>
            </a:endParaRPr>
          </a:p>
          <a:p>
            <a:pPr lvl="0">
              <a:buClr>
                <a:srgbClr val="727CA3"/>
              </a:buClr>
            </a:pPr>
            <a:r>
              <a:rPr lang="en-GB" sz="2900" dirty="0">
                <a:solidFill>
                  <a:prstClr val="black"/>
                </a:solidFill>
              </a:rPr>
              <a:t>Confirming target dates for placement including date for the final meeting and submission of the portfolio. </a:t>
            </a:r>
          </a:p>
          <a:p>
            <a:endParaRPr lang="en-GB" dirty="0"/>
          </a:p>
        </p:txBody>
      </p:sp>
    </p:spTree>
    <p:extLst>
      <p:ext uri="{BB962C8B-B14F-4D97-AF65-F5344CB8AC3E}">
        <p14:creationId xmlns:p14="http://schemas.microsoft.com/office/powerpoint/2010/main" val="41662052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C1171-02AE-4F66-9F32-960506CFA0E6}"/>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3E0D1ED6-58B0-455E-B43E-CAACA88024EE}"/>
              </a:ext>
            </a:extLst>
          </p:cNvPr>
          <p:cNvSpPr>
            <a:spLocks noGrp="1"/>
          </p:cNvSpPr>
          <p:nvPr>
            <p:ph sz="quarter" idx="1"/>
          </p:nvPr>
        </p:nvSpPr>
        <p:spPr/>
        <p:txBody>
          <a:bodyPr>
            <a:normAutofit lnSpcReduction="10000"/>
          </a:bodyPr>
          <a:lstStyle/>
          <a:p>
            <a:r>
              <a:rPr lang="en-GB" dirty="0"/>
              <a:t>Placement</a:t>
            </a:r>
          </a:p>
          <a:p>
            <a:r>
              <a:rPr lang="en-GB" dirty="0"/>
              <a:t>Hours</a:t>
            </a:r>
          </a:p>
          <a:p>
            <a:r>
              <a:rPr lang="en-GB" dirty="0"/>
              <a:t>Assessment</a:t>
            </a:r>
          </a:p>
          <a:p>
            <a:r>
              <a:rPr lang="en-GB" dirty="0"/>
              <a:t>Supervision</a:t>
            </a:r>
          </a:p>
          <a:p>
            <a:r>
              <a:rPr lang="en-GB" dirty="0"/>
              <a:t>Notes</a:t>
            </a:r>
          </a:p>
          <a:p>
            <a:r>
              <a:rPr lang="en-GB" dirty="0"/>
              <a:t>Reading</a:t>
            </a:r>
          </a:p>
          <a:p>
            <a:r>
              <a:rPr lang="en-GB" dirty="0"/>
              <a:t>Applying theory to practice</a:t>
            </a:r>
          </a:p>
          <a:p>
            <a:r>
              <a:rPr lang="en-GB" dirty="0"/>
              <a:t>Meetings</a:t>
            </a:r>
          </a:p>
          <a:p>
            <a:r>
              <a:rPr lang="en-GB" dirty="0"/>
              <a:t>Learning</a:t>
            </a:r>
          </a:p>
          <a:p>
            <a:endParaRPr lang="en-GB" dirty="0"/>
          </a:p>
        </p:txBody>
      </p:sp>
      <p:pic>
        <p:nvPicPr>
          <p:cNvPr id="1026" name="Picture 2" descr="To Get the Most Out of Your Team, Ask Better Questions - Business HorsePower">
            <a:extLst>
              <a:ext uri="{FF2B5EF4-FFF2-40B4-BE49-F238E27FC236}">
                <a16:creationId xmlns:a16="http://schemas.microsoft.com/office/drawing/2014/main" id="{53C6B9A0-F59D-43A6-A0C7-B77F3007A2AF}"/>
              </a:ext>
            </a:extLst>
          </p:cNvPr>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bwMode="auto">
          <a:xfrm>
            <a:off x="5704841" y="1412776"/>
            <a:ext cx="4744184" cy="47441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91670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TotalTime>
  <Words>1458</Words>
  <Application>Microsoft Office PowerPoint</Application>
  <PresentationFormat>Widescreen</PresentationFormat>
  <Paragraphs>126</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ECYW7001 Preparing for Placement</vt:lpstr>
      <vt:lpstr>The importance of placement learning</vt:lpstr>
      <vt:lpstr>What are Youth work placements</vt:lpstr>
      <vt:lpstr>What are Youth work placements</vt:lpstr>
      <vt:lpstr>The youth and Community work programme</vt:lpstr>
      <vt:lpstr>Face to Face Contact</vt:lpstr>
      <vt:lpstr>The Youth and Community Work programme</vt:lpstr>
      <vt:lpstr>Non Face-to-Face 100 hours</vt:lpstr>
      <vt:lpstr>Non Face-to-Face 100 hours</vt:lpstr>
      <vt:lpstr>Non-Face-to-Face (100 hours)</vt:lpstr>
      <vt:lpstr>Youth Work Placements</vt:lpstr>
      <vt:lpstr>Youth Work Placements</vt:lpstr>
      <vt:lpstr>Functional Map</vt:lpstr>
      <vt:lpstr>Professional Development Plan</vt:lpstr>
      <vt:lpstr>Youth Work Placements</vt:lpstr>
      <vt:lpstr>Placement Team  Roles and Responsibilities</vt:lpstr>
      <vt:lpstr>Placement Team</vt:lpstr>
      <vt:lpstr>The Placement Process</vt:lpstr>
      <vt:lpstr>The Placement Process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ECYW7001 Preparing for Placement</dc:title>
  <dc:creator>Darrel Williams</dc:creator>
  <cp:lastModifiedBy>Darrel Williams</cp:lastModifiedBy>
  <cp:revision>1</cp:revision>
  <dcterms:created xsi:type="dcterms:W3CDTF">2021-10-04T10:14:42Z</dcterms:created>
  <dcterms:modified xsi:type="dcterms:W3CDTF">2021-10-04T10:23:47Z</dcterms:modified>
</cp:coreProperties>
</file>