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5119350" cy="10691813"/>
  <p:notesSz cx="10691813" cy="1511935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5033" autoAdjust="0"/>
  </p:normalViewPr>
  <p:slideViewPr>
    <p:cSldViewPr snapToGrid="0" snapToObjects="1">
      <p:cViewPr varScale="1">
        <p:scale>
          <a:sx n="51" d="100"/>
          <a:sy n="51" d="100"/>
        </p:scale>
        <p:origin x="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584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3BASE">
    <p:bg>
      <p:bgPr>
        <a:solidFill>
          <a:srgbClr val="F7F4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5119604" cy="100584"/>
          </a:xfrm>
          <a:prstGeom prst="rect">
            <a:avLst/>
          </a:prstGeom>
          <a:solidFill>
            <a:srgbClr val="B58A44"/>
          </a:solidFill>
          <a:ln w="12700">
            <a:solidFill>
              <a:srgbClr val="B58A44">
                <a:alpha val="0"/>
              </a:srgbClr>
            </a:solidFill>
            <a:prstDash val="solid"/>
          </a:ln>
        </p:spPr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4218920" y="1035100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0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4218920" y="1035100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0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11/bjhp.70001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bjhp.70001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peoplepopulationandcommunity/culturalidentity/ethnicity/bulletins/ethnicgroupenglandandwales/census2021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www.bmj.com/content/364/bmj.l869" TargetMode="External"/><Relationship Id="rId9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pubmed.ncbi.nlm.nih.gov/33895080/" TargetMode="External"/><Relationship Id="rId13" Type="http://schemas.openxmlformats.org/officeDocument/2006/relationships/hyperlink" Target="https://www.rcog.org.uk/for-the-public/browse-our-patient-information/early-miscarriage/" TargetMode="External"/><Relationship Id="rId3" Type="http://schemas.openxmlformats.org/officeDocument/2006/relationships/hyperlink" Target="https://pmc.ncbi.nlm.nih.gov/articles/PMC8004339/" TargetMode="External"/><Relationship Id="rId7" Type="http://schemas.openxmlformats.org/officeDocument/2006/relationships/hyperlink" Target="https://pubmed.ncbi.nlm.nih.gov/32070299/" TargetMode="External"/><Relationship Id="rId12" Type="http://schemas.openxmlformats.org/officeDocument/2006/relationships/hyperlink" Target="https://www.ons.gov.uk/peoplepopulationandcommunity/culturalidentity/ethnicity/bulletins/ethnicgroupenglandandwales/census2021" TargetMode="External"/><Relationship Id="rId17" Type="http://schemas.openxmlformats.org/officeDocument/2006/relationships/hyperlink" Target="https://www.tommys.org/baby-loss-support/miscarriage-information-and-support/miscarriage-statistics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s://doi.org/10.1111/aogs.1447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371/journal.pone.0312515" TargetMode="External"/><Relationship Id="rId11" Type="http://schemas.openxmlformats.org/officeDocument/2006/relationships/hyperlink" Target="https://onlinelibrary.wiley.com/doi/10.1111/phn.13240" TargetMode="External"/><Relationship Id="rId5" Type="http://schemas.openxmlformats.org/officeDocument/2006/relationships/hyperlink" Target="https://pubmed.ncbi.nlm.nih.gov/40687952/" TargetMode="External"/><Relationship Id="rId15" Type="http://schemas.openxmlformats.org/officeDocument/2006/relationships/hyperlink" Target="https://doi.org/10.1111/bjhp.70001" TargetMode="External"/><Relationship Id="rId10" Type="http://schemas.openxmlformats.org/officeDocument/2006/relationships/hyperlink" Target="https://pubmed.ncbi.nlm.nih.gov/38123436/" TargetMode="External"/><Relationship Id="rId4" Type="http://schemas.openxmlformats.org/officeDocument/2006/relationships/hyperlink" Target="https://pubmed.ncbi.nlm.nih.gov/40693305/" TargetMode="External"/><Relationship Id="rId9" Type="http://schemas.openxmlformats.org/officeDocument/2006/relationships/hyperlink" Target="https://pubmed.ncbi.nlm.nih.gov/34678403/" TargetMode="External"/><Relationship Id="rId14" Type="http://schemas.openxmlformats.org/officeDocument/2006/relationships/hyperlink" Target="https://www.rcog.org.uk/guidance/browse-all-guidance/green-top-guidelines/recurrent-miscarriage-green-top-guideline-no-1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4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wide_softly_lit_professional_medical_consultati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5119604" cy="10093124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7772400" cy="10692079"/>
          </a:xfrm>
          <a:prstGeom prst="rect">
            <a:avLst/>
          </a:prstGeom>
          <a:solidFill>
            <a:srgbClr val="FAF8F6">
              <a:alpha val="95000"/>
            </a:srgbClr>
          </a:solidFill>
          <a:ln w="9525">
            <a:solidFill>
              <a:srgbClr val="FAF8F6"/>
            </a:solidFill>
            <a:prstDash val="solid"/>
          </a:ln>
        </p:spPr>
      </p:sp>
      <p:sp>
        <p:nvSpPr>
          <p:cNvPr id="4" name="Shape 1"/>
          <p:cNvSpPr/>
          <p:nvPr/>
        </p:nvSpPr>
        <p:spPr>
          <a:xfrm>
            <a:off x="566928" y="804672"/>
            <a:ext cx="82296" cy="914400"/>
          </a:xfrm>
          <a:prstGeom prst="rect">
            <a:avLst/>
          </a:prstGeom>
          <a:solidFill>
            <a:srgbClr val="B58A44"/>
          </a:solidFill>
          <a:ln w="9525">
            <a:solidFill>
              <a:srgbClr val="B58A44"/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822960" y="777240"/>
            <a:ext cx="6492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kern="0" spc="50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UNIVERSITY OF WALES TRINITY SAINT DAVID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822960" y="1078992"/>
            <a:ext cx="6400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MSc Public Health and Social Care in Practice</a:t>
            </a:r>
            <a:endParaRPr lang="en-US" sz="1400" dirty="0"/>
          </a:p>
        </p:txBody>
      </p:sp>
      <p:sp>
        <p:nvSpPr>
          <p:cNvPr id="7" name="Shape 4"/>
          <p:cNvSpPr/>
          <p:nvPr/>
        </p:nvSpPr>
        <p:spPr>
          <a:xfrm>
            <a:off x="822960" y="1600200"/>
            <a:ext cx="3611880" cy="292608"/>
          </a:xfrm>
          <a:prstGeom prst="roundRect">
            <a:avLst/>
          </a:prstGeom>
          <a:solidFill>
            <a:srgbClr val="F4E5E5"/>
          </a:solidFill>
          <a:ln w="9525">
            <a:solidFill>
              <a:srgbClr val="F4E5E5"/>
            </a:solidFill>
            <a:prstDash val="solid"/>
          </a:ln>
        </p:spPr>
      </p:sp>
      <p:sp>
        <p:nvSpPr>
          <p:cNvPr id="8" name="Text 5"/>
          <p:cNvSpPr txBox="1"/>
          <p:nvPr/>
        </p:nvSpPr>
        <p:spPr>
          <a:xfrm>
            <a:off x="896112" y="1645920"/>
            <a:ext cx="3465576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LCHS7008  •  COMPONENT 1  •  LEVEL 7</a:t>
            </a:r>
            <a:endParaRPr lang="en-US" sz="1050" dirty="0"/>
          </a:p>
        </p:txBody>
      </p:sp>
      <p:sp>
        <p:nvSpPr>
          <p:cNvPr id="10" name="Text 7"/>
          <p:cNvSpPr txBox="1"/>
          <p:nvPr/>
        </p:nvSpPr>
        <p:spPr>
          <a:xfrm>
            <a:off x="827532" y="3355848"/>
            <a:ext cx="626364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algn="ctr">
              <a:lnSpc>
                <a:spcPct val="170000"/>
              </a:lnSpc>
            </a:pPr>
            <a:r>
              <a:rPr lang="en-US" sz="2000" b="1" dirty="0">
                <a:solidFill>
                  <a:srgbClr val="2446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AWARENESS OF RISK FACTORS ASSOCIATED WITH</a:t>
            </a:r>
          </a:p>
          <a:p>
            <a:pPr algn="ctr">
              <a:lnSpc>
                <a:spcPct val="170000"/>
              </a:lnSpc>
            </a:pPr>
            <a:r>
              <a:rPr lang="en-US" sz="2000" b="1" dirty="0">
                <a:solidFill>
                  <a:srgbClr val="2446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EARLY MISCARRIAGE (EARLY PREGNANCY LOSS) AMONG </a:t>
            </a:r>
          </a:p>
          <a:p>
            <a:pPr algn="ctr">
              <a:lnSpc>
                <a:spcPct val="170000"/>
              </a:lnSpc>
            </a:pPr>
            <a:r>
              <a:rPr lang="en-US" sz="2000" b="1" dirty="0">
                <a:solidFill>
                  <a:srgbClr val="2446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SOUTH ASIAN WOMEN OF CHILDBEARING AGE IN THE</a:t>
            </a:r>
          </a:p>
          <a:p>
            <a:pPr algn="ctr">
              <a:lnSpc>
                <a:spcPct val="170000"/>
              </a:lnSpc>
            </a:pPr>
            <a:r>
              <a:rPr lang="en-US" sz="2000" b="1" dirty="0">
                <a:solidFill>
                  <a:srgbClr val="2446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UNITED KINGDOM</a:t>
            </a:r>
            <a:endParaRPr lang="en-US" sz="2000" dirty="0"/>
          </a:p>
        </p:txBody>
      </p:sp>
      <p:sp>
        <p:nvSpPr>
          <p:cNvPr id="11" name="Shape 8"/>
          <p:cNvSpPr/>
          <p:nvPr/>
        </p:nvSpPr>
        <p:spPr>
          <a:xfrm>
            <a:off x="850392" y="5687568"/>
            <a:ext cx="5212080" cy="0"/>
          </a:xfrm>
          <a:prstGeom prst="line">
            <a:avLst/>
          </a:prstGeom>
          <a:noFill/>
          <a:ln w="25400">
            <a:solidFill>
              <a:srgbClr val="C9828F"/>
            </a:solidFill>
            <a:prstDash val="solid"/>
          </a:ln>
        </p:spPr>
      </p:sp>
      <p:sp>
        <p:nvSpPr>
          <p:cNvPr id="12" name="Text 9"/>
          <p:cNvSpPr txBox="1"/>
          <p:nvPr/>
        </p:nvSpPr>
        <p:spPr>
          <a:xfrm>
            <a:off x="850392" y="5925312"/>
            <a:ext cx="617220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60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health-literacy focus: clear, culturally safe information without blame.</a:t>
            </a:r>
            <a:endParaRPr lang="en-US" sz="1600" dirty="0"/>
          </a:p>
        </p:txBody>
      </p:sp>
      <p:sp>
        <p:nvSpPr>
          <p:cNvPr id="13" name="Text 10"/>
          <p:cNvSpPr txBox="1"/>
          <p:nvPr/>
        </p:nvSpPr>
        <p:spPr>
          <a:xfrm>
            <a:off x="850392" y="7424928"/>
            <a:ext cx="59436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350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Student: GEETHA MARIMUTHU </a:t>
            </a:r>
            <a:br>
              <a:rPr lang="en-US" sz="1350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r>
              <a:rPr lang="en-US" sz="1350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Student ID: 2528691</a:t>
            </a:r>
            <a:endParaRPr lang="en-US" sz="1350" dirty="0"/>
          </a:p>
          <a:p>
            <a:pPr marL="0" indent="0" algn="l">
              <a:buNone/>
            </a:pPr>
            <a:r>
              <a:rPr lang="en-US" sz="1350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Module: LCHS7008 Practice-Based Research</a:t>
            </a:r>
            <a:endParaRPr lang="en-US" sz="1350" dirty="0"/>
          </a:p>
          <a:p>
            <a:pPr marL="0" indent="0" algn="l">
              <a:buNone/>
            </a:pPr>
            <a:r>
              <a:rPr lang="en-US" sz="1350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Supervisor: Dr Junaid Shaikh</a:t>
            </a:r>
            <a:endParaRPr lang="en-US" sz="1350" dirty="0"/>
          </a:p>
        </p:txBody>
      </p:sp>
      <p:sp>
        <p:nvSpPr>
          <p:cNvPr id="14" name="Shape 11"/>
          <p:cNvSpPr/>
          <p:nvPr/>
        </p:nvSpPr>
        <p:spPr>
          <a:xfrm>
            <a:off x="850392" y="9235440"/>
            <a:ext cx="1298448" cy="292608"/>
          </a:xfrm>
          <a:prstGeom prst="roundRect">
            <a:avLst/>
          </a:prstGeom>
          <a:solidFill>
            <a:srgbClr val="17324F"/>
          </a:solidFill>
          <a:ln w="9525">
            <a:solidFill>
              <a:srgbClr val="17324F"/>
            </a:solidFill>
            <a:prstDash val="solid"/>
          </a:ln>
        </p:spPr>
      </p:sp>
      <p:sp>
        <p:nvSpPr>
          <p:cNvPr id="15" name="Text 12"/>
          <p:cNvSpPr txBox="1"/>
          <p:nvPr/>
        </p:nvSpPr>
        <p:spPr>
          <a:xfrm>
            <a:off x="923544" y="9281160"/>
            <a:ext cx="1152144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AWARENESS</a:t>
            </a:r>
            <a:endParaRPr lang="en-US" sz="1000" dirty="0"/>
          </a:p>
        </p:txBody>
      </p:sp>
      <p:sp>
        <p:nvSpPr>
          <p:cNvPr id="16" name="Shape 13"/>
          <p:cNvSpPr/>
          <p:nvPr/>
        </p:nvSpPr>
        <p:spPr>
          <a:xfrm>
            <a:off x="2267712" y="9235440"/>
            <a:ext cx="1508760" cy="292608"/>
          </a:xfrm>
          <a:prstGeom prst="roundRect">
            <a:avLst/>
          </a:prstGeom>
          <a:solidFill>
            <a:srgbClr val="F4E5E5"/>
          </a:solidFill>
          <a:ln w="9525">
            <a:solidFill>
              <a:srgbClr val="F4E5E5"/>
            </a:solidFill>
            <a:prstDash val="solid"/>
          </a:ln>
        </p:spPr>
      </p:sp>
      <p:sp>
        <p:nvSpPr>
          <p:cNvPr id="17" name="Text 14"/>
          <p:cNvSpPr txBox="1"/>
          <p:nvPr/>
        </p:nvSpPr>
        <p:spPr>
          <a:xfrm>
            <a:off x="2340864" y="9281160"/>
            <a:ext cx="1362456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RISK FACTORS</a:t>
            </a:r>
            <a:endParaRPr lang="en-US" sz="1000" dirty="0"/>
          </a:p>
        </p:txBody>
      </p:sp>
      <p:sp>
        <p:nvSpPr>
          <p:cNvPr id="18" name="Shape 15"/>
          <p:cNvSpPr/>
          <p:nvPr/>
        </p:nvSpPr>
        <p:spPr>
          <a:xfrm>
            <a:off x="3886200" y="9235440"/>
            <a:ext cx="2304288" cy="292608"/>
          </a:xfrm>
          <a:prstGeom prst="roundRect">
            <a:avLst/>
          </a:prstGeom>
          <a:solidFill>
            <a:srgbClr val="EAF0F6"/>
          </a:solidFill>
          <a:ln w="9525">
            <a:solidFill>
              <a:srgbClr val="EAF0F6"/>
            </a:solidFill>
            <a:prstDash val="solid"/>
          </a:ln>
        </p:spPr>
      </p:sp>
      <p:sp>
        <p:nvSpPr>
          <p:cNvPr id="19" name="Text 16"/>
          <p:cNvSpPr txBox="1"/>
          <p:nvPr/>
        </p:nvSpPr>
        <p:spPr>
          <a:xfrm>
            <a:off x="3959352" y="9281160"/>
            <a:ext cx="2157984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CULTURALLY SAFE CARE</a:t>
            </a:r>
            <a:endParaRPr lang="en-US" sz="1000" dirty="0"/>
          </a:p>
        </p:txBody>
      </p:sp>
      <p:sp>
        <p:nvSpPr>
          <p:cNvPr id="20" name="Text 17"/>
          <p:cNvSpPr txBox="1"/>
          <p:nvPr/>
        </p:nvSpPr>
        <p:spPr>
          <a:xfrm>
            <a:off x="850392" y="9710928"/>
            <a:ext cx="6035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i="1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Proposed research poster • In-class presentation</a:t>
            </a:r>
            <a:endParaRPr lang="en-US" sz="10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4218920" y="1035100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0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</a:t>
            </a:fld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47DEA9B-B4CB-6DAE-0EE7-EB679A21E3C2}"/>
              </a:ext>
            </a:extLst>
          </p:cNvPr>
          <p:cNvSpPr txBox="1"/>
          <p:nvPr/>
        </p:nvSpPr>
        <p:spPr>
          <a:xfrm>
            <a:off x="7928658" y="10207010"/>
            <a:ext cx="70902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200" dirty="0"/>
              <a:t>Source: </a:t>
            </a:r>
            <a:r>
              <a:rPr lang="en-IN" sz="1200" dirty="0">
                <a:hlinkClick r:id="rId4"/>
              </a:rPr>
              <a:t>https://doi.org/10.1111/bjhp.70001</a:t>
            </a:r>
            <a:r>
              <a:rPr lang="en-IN" sz="1200" dirty="0"/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4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5119604" cy="1024636"/>
          </a:xfrm>
          <a:prstGeom prst="rect">
            <a:avLst/>
          </a:prstGeom>
          <a:solidFill>
            <a:srgbClr val="17324F"/>
          </a:solidFill>
          <a:ln w="9525">
            <a:solidFill>
              <a:srgbClr val="17324F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384048" y="201168"/>
            <a:ext cx="11795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AWARENESS OF RISK FACTORS FOR EARLY MISCARRIAGE</a:t>
            </a:r>
            <a:endParaRPr lang="en-US" sz="2400" dirty="0"/>
          </a:p>
        </p:txBody>
      </p:sp>
      <p:sp>
        <p:nvSpPr>
          <p:cNvPr id="4" name="Text 2"/>
          <p:cNvSpPr txBox="1"/>
          <p:nvPr/>
        </p:nvSpPr>
        <p:spPr>
          <a:xfrm>
            <a:off x="402336" y="667512"/>
            <a:ext cx="1152144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30" dirty="0">
                <a:solidFill>
                  <a:srgbClr val="E4EAF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South Asian women of childbearing age in the United Kingdom  |  Practice-Based Research Proposal</a:t>
            </a:r>
            <a:endParaRPr lang="en-US" sz="1230" dirty="0"/>
          </a:p>
        </p:txBody>
      </p:sp>
      <p:sp>
        <p:nvSpPr>
          <p:cNvPr id="5" name="Shape 3"/>
          <p:cNvSpPr/>
          <p:nvPr/>
        </p:nvSpPr>
        <p:spPr>
          <a:xfrm>
            <a:off x="12298680" y="384048"/>
            <a:ext cx="2359152" cy="292608"/>
          </a:xfrm>
          <a:prstGeom prst="roundRect">
            <a:avLst/>
          </a:prstGeom>
          <a:solidFill>
            <a:srgbClr val="F4E5E5"/>
          </a:solidFill>
          <a:ln w="9525">
            <a:solidFill>
              <a:srgbClr val="F4E5E5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12371832" y="429768"/>
            <a:ext cx="2212848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LCHS7008  •  GEETHA</a:t>
            </a:r>
            <a:endParaRPr lang="en-US" sz="1000" dirty="0"/>
          </a:p>
        </p:txBody>
      </p:sp>
      <p:sp>
        <p:nvSpPr>
          <p:cNvPr id="7" name="Text 5"/>
          <p:cNvSpPr txBox="1"/>
          <p:nvPr/>
        </p:nvSpPr>
        <p:spPr>
          <a:xfrm>
            <a:off x="414688" y="1086612"/>
            <a:ext cx="9875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80" i="1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 literacy • Equity • Non-judgemental communication</a:t>
            </a:r>
            <a:endParaRPr lang="en-US" sz="1080" dirty="0"/>
          </a:p>
        </p:txBody>
      </p:sp>
      <p:sp>
        <p:nvSpPr>
          <p:cNvPr id="8" name="Shape 6"/>
          <p:cNvSpPr/>
          <p:nvPr/>
        </p:nvSpPr>
        <p:spPr>
          <a:xfrm>
            <a:off x="329184" y="1313688"/>
            <a:ext cx="4709160" cy="315772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9" name="Text 7"/>
          <p:cNvSpPr txBox="1"/>
          <p:nvPr/>
        </p:nvSpPr>
        <p:spPr>
          <a:xfrm>
            <a:off x="576072" y="1407160"/>
            <a:ext cx="42702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550" b="1" kern="0" spc="50" dirty="0">
                <a:solidFill>
                  <a:srgbClr val="1732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THIS MATTERS</a:t>
            </a:r>
            <a:endParaRPr lang="en-US" sz="1550" dirty="0"/>
          </a:p>
        </p:txBody>
      </p:sp>
      <p:sp>
        <p:nvSpPr>
          <p:cNvPr id="10" name="Text 8"/>
          <p:cNvSpPr txBox="1"/>
          <p:nvPr/>
        </p:nvSpPr>
        <p:spPr>
          <a:xfrm>
            <a:off x="585216" y="1636141"/>
            <a:ext cx="1938528" cy="3401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732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 in 5</a:t>
            </a:r>
            <a:endParaRPr lang="en-US" sz="2800" dirty="0"/>
          </a:p>
        </p:txBody>
      </p:sp>
      <p:sp>
        <p:nvSpPr>
          <p:cNvPr id="11" name="Text 9"/>
          <p:cNvSpPr txBox="1"/>
          <p:nvPr/>
        </p:nvSpPr>
        <p:spPr>
          <a:xfrm>
            <a:off x="637032" y="1980057"/>
            <a:ext cx="1993392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women experience miscarriage in the first 3 months after a positive pregnancy test (RCOG, n.d.).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2660904" y="2212848"/>
            <a:ext cx="0" cy="736092"/>
          </a:xfrm>
          <a:prstGeom prst="line">
            <a:avLst/>
          </a:prstGeom>
          <a:noFill/>
          <a:ln w="13970">
            <a:solidFill>
              <a:srgbClr val="DDE3EA"/>
            </a:solidFill>
            <a:prstDash val="solid"/>
          </a:ln>
        </p:spPr>
      </p:sp>
      <p:sp>
        <p:nvSpPr>
          <p:cNvPr id="16" name="Text 14"/>
          <p:cNvSpPr txBox="1"/>
          <p:nvPr/>
        </p:nvSpPr>
        <p:spPr>
          <a:xfrm>
            <a:off x="2820924" y="1629156"/>
            <a:ext cx="1901952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AA647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≈200,000</a:t>
            </a:r>
            <a:endParaRPr lang="en-US" sz="2400" dirty="0"/>
          </a:p>
        </p:txBody>
      </p:sp>
      <p:sp>
        <p:nvSpPr>
          <p:cNvPr id="17" name="Text 15"/>
          <p:cNvSpPr txBox="1"/>
          <p:nvPr/>
        </p:nvSpPr>
        <p:spPr>
          <a:xfrm>
            <a:off x="2862072" y="1968500"/>
            <a:ext cx="1938528" cy="9850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0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estimated UK miscarriages a year. This is an estimate; losses are not all captured in a central register (Tommy’s, 2024).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343408" y="4507992"/>
            <a:ext cx="4709160" cy="3964432"/>
          </a:xfrm>
          <a:prstGeom prst="roundRect">
            <a:avLst/>
          </a:prstGeom>
          <a:solidFill>
            <a:srgbClr val="EAF0F6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20" name="Text 18"/>
          <p:cNvSpPr txBox="1"/>
          <p:nvPr/>
        </p:nvSpPr>
        <p:spPr>
          <a:xfrm>
            <a:off x="585216" y="4598162"/>
            <a:ext cx="42702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50" b="1" kern="0" spc="50" dirty="0">
                <a:solidFill>
                  <a:srgbClr val="1732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RATIONALE AND RESEARCH GAP</a:t>
            </a:r>
            <a:endParaRPr lang="en-US" sz="1450" dirty="0"/>
          </a:p>
        </p:txBody>
      </p:sp>
      <p:sp>
        <p:nvSpPr>
          <p:cNvPr id="21" name="Text 19"/>
          <p:cNvSpPr txBox="1"/>
          <p:nvPr/>
        </p:nvSpPr>
        <p:spPr>
          <a:xfrm>
            <a:off x="557784" y="4859782"/>
            <a:ext cx="4379976" cy="8656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Reviews of maternity care and health literacy suggest that access and communication need to be understood in context. South Asian women are not a single group, so findings from broader ethnic-minority or Muslim cohorts should not be generalised to everyone (Ajayi, 2021; Firdous et al., 2020; Al-Mubarak et al., 2025; Feldman et al., 2024; Obionu et al., 2023; Nagesh et al., 2024; Sharma et al., 2025).</a:t>
            </a:r>
            <a:endParaRPr lang="en-US" sz="1100" dirty="0"/>
          </a:p>
        </p:txBody>
      </p:sp>
      <p:sp>
        <p:nvSpPr>
          <p:cNvPr id="22" name="Text 20"/>
          <p:cNvSpPr txBox="1"/>
          <p:nvPr/>
        </p:nvSpPr>
        <p:spPr>
          <a:xfrm>
            <a:off x="557784" y="5895594"/>
            <a:ext cx="422452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12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This study focuses on knowledge — not assumptions.</a:t>
            </a:r>
            <a:endParaRPr lang="en-US" sz="1120" dirty="0"/>
          </a:p>
        </p:txBody>
      </p:sp>
      <p:sp>
        <p:nvSpPr>
          <p:cNvPr id="23" name="Text 21"/>
          <p:cNvSpPr txBox="1"/>
          <p:nvPr/>
        </p:nvSpPr>
        <p:spPr>
          <a:xfrm>
            <a:off x="539496" y="6127749"/>
            <a:ext cx="4224528" cy="4193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ONS (2022): 5.5 million Asian, Asian British or Asian Welsh residents in England and Wales; not a count of South Asian women of childbearing age.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329184" y="8567420"/>
            <a:ext cx="4709160" cy="2114550"/>
          </a:xfrm>
          <a:prstGeom prst="roundRect">
            <a:avLst/>
          </a:prstGeom>
          <a:solidFill>
            <a:srgbClr val="F4E5E5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25" name="Text 23"/>
          <p:cNvSpPr txBox="1"/>
          <p:nvPr/>
        </p:nvSpPr>
        <p:spPr>
          <a:xfrm>
            <a:off x="557784" y="8726932"/>
            <a:ext cx="42702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50" b="1" kern="0" spc="50" dirty="0">
                <a:solidFill>
                  <a:srgbClr val="AA647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CORE PRINCIPLE</a:t>
            </a:r>
            <a:endParaRPr lang="en-US" sz="1450" dirty="0"/>
          </a:p>
        </p:txBody>
      </p:sp>
      <p:sp>
        <p:nvSpPr>
          <p:cNvPr id="26" name="Text 24"/>
          <p:cNvSpPr txBox="1"/>
          <p:nvPr/>
        </p:nvSpPr>
        <p:spPr>
          <a:xfrm>
            <a:off x="557784" y="9015984"/>
            <a:ext cx="4169664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1732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Knowledge should empower — not blame.</a:t>
            </a:r>
            <a:endParaRPr lang="en-US" sz="2000" dirty="0"/>
          </a:p>
        </p:txBody>
      </p:sp>
      <p:sp>
        <p:nvSpPr>
          <p:cNvPr id="27" name="Text 25"/>
          <p:cNvSpPr txBox="1"/>
          <p:nvPr/>
        </p:nvSpPr>
        <p:spPr>
          <a:xfrm>
            <a:off x="548640" y="9294368"/>
            <a:ext cx="4169664" cy="10332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Risk information must be accurate, sensitive and easy to understand. A miscarriage is not proof that a woman did something wrong; many losses occur for reasons outside personal control (RCOG, n.d.; Herbert et al., 2022). This proposal focuses on early-miscarriage awareness, not recurrent-loss management (Hennessy et al., 2021; RCOG, 2023).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1051560" y="10314877"/>
            <a:ext cx="3200400" cy="221234"/>
          </a:xfrm>
          <a:prstGeom prst="roundRect">
            <a:avLst/>
          </a:prstGeom>
          <a:solidFill>
            <a:srgbClr val="FFFFFF"/>
          </a:solidFill>
          <a:ln w="9525">
            <a:solidFill>
              <a:srgbClr val="FFFFFF"/>
            </a:solidFill>
            <a:prstDash val="solid"/>
          </a:ln>
        </p:spPr>
      </p:sp>
      <p:sp>
        <p:nvSpPr>
          <p:cNvPr id="29" name="Text 27"/>
          <p:cNvSpPr txBox="1"/>
          <p:nvPr/>
        </p:nvSpPr>
        <p:spPr>
          <a:xfrm>
            <a:off x="950976" y="10314877"/>
            <a:ext cx="3054096" cy="2870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PERSON-CENTRED  •  CULTURALLY SAFE</a:t>
            </a:r>
            <a:endParaRPr lang="en-US" sz="950" dirty="0"/>
          </a:p>
        </p:txBody>
      </p:sp>
      <p:sp>
        <p:nvSpPr>
          <p:cNvPr id="30" name="Shape 28"/>
          <p:cNvSpPr/>
          <p:nvPr/>
        </p:nvSpPr>
        <p:spPr>
          <a:xfrm>
            <a:off x="5202936" y="1572768"/>
            <a:ext cx="4709160" cy="896112"/>
          </a:xfrm>
          <a:prstGeom prst="roundRect">
            <a:avLst/>
          </a:prstGeom>
          <a:solidFill>
            <a:srgbClr val="F4E5E5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31" name="Text 29"/>
          <p:cNvSpPr txBox="1"/>
          <p:nvPr/>
        </p:nvSpPr>
        <p:spPr>
          <a:xfrm>
            <a:off x="5449824" y="1665097"/>
            <a:ext cx="42702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50" b="1" kern="0" spc="50" dirty="0">
                <a:solidFill>
                  <a:srgbClr val="AA647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QUESTION</a:t>
            </a:r>
            <a:endParaRPr lang="en-US" sz="1450" dirty="0"/>
          </a:p>
        </p:txBody>
      </p:sp>
      <p:sp>
        <p:nvSpPr>
          <p:cNvPr id="32" name="Text 30"/>
          <p:cNvSpPr txBox="1"/>
          <p:nvPr/>
        </p:nvSpPr>
        <p:spPr>
          <a:xfrm>
            <a:off x="5431536" y="2042414"/>
            <a:ext cx="4224528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the level of awareness of established risk factors for early pregnancy loss among South Asian women of childbearing age in the UK?</a:t>
            </a:r>
            <a:endParaRPr lang="en-US" sz="1200" dirty="0"/>
          </a:p>
        </p:txBody>
      </p:sp>
      <p:sp>
        <p:nvSpPr>
          <p:cNvPr id="33" name="Shape 31"/>
          <p:cNvSpPr/>
          <p:nvPr/>
        </p:nvSpPr>
        <p:spPr>
          <a:xfrm>
            <a:off x="5221224" y="2525776"/>
            <a:ext cx="4709160" cy="24831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34" name="Text 32"/>
          <p:cNvSpPr txBox="1"/>
          <p:nvPr/>
        </p:nvSpPr>
        <p:spPr>
          <a:xfrm>
            <a:off x="5422392" y="2635504"/>
            <a:ext cx="42702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50" b="1" kern="0" spc="50" dirty="0">
                <a:solidFill>
                  <a:srgbClr val="1732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AIM AND OBJECTIVES</a:t>
            </a:r>
            <a:endParaRPr lang="en-US" sz="1450" dirty="0"/>
          </a:p>
        </p:txBody>
      </p:sp>
      <p:sp>
        <p:nvSpPr>
          <p:cNvPr id="35" name="Text 33"/>
          <p:cNvSpPr txBox="1"/>
          <p:nvPr/>
        </p:nvSpPr>
        <p:spPr>
          <a:xfrm>
            <a:off x="5449824" y="3030728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kern="0" spc="50" dirty="0">
                <a:solidFill>
                  <a:srgbClr val="B58A4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AIM</a:t>
            </a:r>
            <a:endParaRPr lang="en-US" sz="1050" dirty="0"/>
          </a:p>
        </p:txBody>
      </p:sp>
      <p:sp>
        <p:nvSpPr>
          <p:cNvPr id="36" name="Text 34"/>
          <p:cNvSpPr txBox="1"/>
          <p:nvPr/>
        </p:nvSpPr>
        <p:spPr>
          <a:xfrm>
            <a:off x="5952744" y="2994152"/>
            <a:ext cx="3703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just">
              <a:buNone/>
            </a:pPr>
            <a:r>
              <a:rPr lang="en-US" sz="105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Assess awareness of established clinical and lifestyle risk factors to inform culturally responsive NHS communication.</a:t>
            </a:r>
            <a:endParaRPr lang="en-US" sz="1050" dirty="0"/>
          </a:p>
        </p:txBody>
      </p:sp>
      <p:sp>
        <p:nvSpPr>
          <p:cNvPr id="37" name="Shape 35"/>
          <p:cNvSpPr/>
          <p:nvPr/>
        </p:nvSpPr>
        <p:spPr>
          <a:xfrm>
            <a:off x="5458968" y="3354832"/>
            <a:ext cx="393192" cy="393192"/>
          </a:xfrm>
          <a:prstGeom prst="ellipse">
            <a:avLst/>
          </a:prstGeom>
          <a:solidFill>
            <a:srgbClr val="17324F"/>
          </a:solidFill>
          <a:ln w="9525">
            <a:solidFill>
              <a:srgbClr val="17324F"/>
            </a:solidFill>
            <a:prstDash val="solid"/>
          </a:ln>
        </p:spPr>
      </p:sp>
      <p:sp>
        <p:nvSpPr>
          <p:cNvPr id="38" name="Text 36"/>
          <p:cNvSpPr txBox="1"/>
          <p:nvPr/>
        </p:nvSpPr>
        <p:spPr>
          <a:xfrm>
            <a:off x="5458968" y="3446272"/>
            <a:ext cx="393192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950" dirty="0"/>
          </a:p>
        </p:txBody>
      </p:sp>
      <p:sp>
        <p:nvSpPr>
          <p:cNvPr id="39" name="Text 37"/>
          <p:cNvSpPr txBox="1"/>
          <p:nvPr/>
        </p:nvSpPr>
        <p:spPr>
          <a:xfrm>
            <a:off x="5971032" y="3359404"/>
            <a:ext cx="3703320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45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Evaluate knowledge of clinical and modifiable risk factors.</a:t>
            </a:r>
            <a:endParaRPr lang="en-US" sz="1145" dirty="0"/>
          </a:p>
        </p:txBody>
      </p:sp>
      <p:sp>
        <p:nvSpPr>
          <p:cNvPr id="40" name="Shape 38"/>
          <p:cNvSpPr/>
          <p:nvPr/>
        </p:nvSpPr>
        <p:spPr>
          <a:xfrm>
            <a:off x="5458968" y="3830320"/>
            <a:ext cx="393192" cy="393192"/>
          </a:xfrm>
          <a:prstGeom prst="ellipse">
            <a:avLst/>
          </a:prstGeom>
          <a:solidFill>
            <a:srgbClr val="17324F"/>
          </a:solidFill>
          <a:ln w="9525">
            <a:solidFill>
              <a:srgbClr val="17324F"/>
            </a:solidFill>
            <a:prstDash val="solid"/>
          </a:ln>
        </p:spPr>
      </p:sp>
      <p:sp>
        <p:nvSpPr>
          <p:cNvPr id="41" name="Text 39"/>
          <p:cNvSpPr txBox="1"/>
          <p:nvPr/>
        </p:nvSpPr>
        <p:spPr>
          <a:xfrm>
            <a:off x="5458968" y="3921760"/>
            <a:ext cx="393192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950" dirty="0"/>
          </a:p>
        </p:txBody>
      </p:sp>
      <p:sp>
        <p:nvSpPr>
          <p:cNvPr id="42" name="Text 40"/>
          <p:cNvSpPr txBox="1"/>
          <p:nvPr/>
        </p:nvSpPr>
        <p:spPr>
          <a:xfrm>
            <a:off x="5971032" y="3834892"/>
            <a:ext cx="3703320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45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Explore health-literacy barriers and preferred information channels.</a:t>
            </a:r>
            <a:endParaRPr lang="en-US" sz="1145" dirty="0"/>
          </a:p>
        </p:txBody>
      </p:sp>
      <p:sp>
        <p:nvSpPr>
          <p:cNvPr id="43" name="Shape 41"/>
          <p:cNvSpPr/>
          <p:nvPr/>
        </p:nvSpPr>
        <p:spPr>
          <a:xfrm>
            <a:off x="5458968" y="4351528"/>
            <a:ext cx="393192" cy="393192"/>
          </a:xfrm>
          <a:prstGeom prst="ellipse">
            <a:avLst/>
          </a:prstGeom>
          <a:solidFill>
            <a:srgbClr val="17324F"/>
          </a:solidFill>
          <a:ln w="9525">
            <a:solidFill>
              <a:srgbClr val="17324F"/>
            </a:solidFill>
            <a:prstDash val="solid"/>
          </a:ln>
        </p:spPr>
      </p:sp>
      <p:sp>
        <p:nvSpPr>
          <p:cNvPr id="44" name="Text 42"/>
          <p:cNvSpPr txBox="1"/>
          <p:nvPr/>
        </p:nvSpPr>
        <p:spPr>
          <a:xfrm>
            <a:off x="5458968" y="4442968"/>
            <a:ext cx="393192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950" dirty="0"/>
          </a:p>
        </p:txBody>
      </p:sp>
      <p:sp>
        <p:nvSpPr>
          <p:cNvPr id="45" name="Text 43"/>
          <p:cNvSpPr txBox="1"/>
          <p:nvPr/>
        </p:nvSpPr>
        <p:spPr>
          <a:xfrm>
            <a:off x="5971032" y="4356100"/>
            <a:ext cx="3703320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45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Develop practice recommendations informed by women’s and professionals’ perspectives.</a:t>
            </a:r>
            <a:endParaRPr lang="en-US" sz="1145" dirty="0"/>
          </a:p>
        </p:txBody>
      </p:sp>
      <p:sp>
        <p:nvSpPr>
          <p:cNvPr id="46" name="Shape 44"/>
          <p:cNvSpPr/>
          <p:nvPr/>
        </p:nvSpPr>
        <p:spPr>
          <a:xfrm>
            <a:off x="5175504" y="4983480"/>
            <a:ext cx="4709160" cy="2373376"/>
          </a:xfrm>
          <a:prstGeom prst="roundRect">
            <a:avLst/>
          </a:prstGeom>
          <a:solidFill>
            <a:srgbClr val="EAF0F6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47" name="Text 45"/>
          <p:cNvSpPr txBox="1"/>
          <p:nvPr/>
        </p:nvSpPr>
        <p:spPr>
          <a:xfrm>
            <a:off x="5422392" y="5207000"/>
            <a:ext cx="42702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50" b="1" kern="0" spc="50" dirty="0">
                <a:solidFill>
                  <a:srgbClr val="1732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PROPOSED STUDY APPROACH</a:t>
            </a:r>
            <a:endParaRPr lang="en-US" sz="1450" dirty="0"/>
          </a:p>
        </p:txBody>
      </p:sp>
      <p:sp>
        <p:nvSpPr>
          <p:cNvPr id="48" name="Text 46"/>
          <p:cNvSpPr txBox="1"/>
          <p:nvPr/>
        </p:nvSpPr>
        <p:spPr>
          <a:xfrm>
            <a:off x="5449824" y="5645912"/>
            <a:ext cx="841248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60" b="1" kern="0" spc="30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DESIGN</a:t>
            </a:r>
            <a:endParaRPr lang="en-US" sz="960" dirty="0"/>
          </a:p>
        </p:txBody>
      </p:sp>
      <p:sp>
        <p:nvSpPr>
          <p:cNvPr id="49" name="Text 47"/>
          <p:cNvSpPr txBox="1"/>
          <p:nvPr/>
        </p:nvSpPr>
        <p:spPr>
          <a:xfrm>
            <a:off x="6281928" y="5632196"/>
            <a:ext cx="336499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75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Cross-sectional, anonymous questionnaire (proposed).</a:t>
            </a:r>
            <a:endParaRPr lang="en-US" sz="1075" dirty="0"/>
          </a:p>
        </p:txBody>
      </p:sp>
      <p:sp>
        <p:nvSpPr>
          <p:cNvPr id="50" name="Text 48"/>
          <p:cNvSpPr txBox="1"/>
          <p:nvPr/>
        </p:nvSpPr>
        <p:spPr>
          <a:xfrm>
            <a:off x="5449824" y="5881624"/>
            <a:ext cx="841248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960" b="1" kern="0" spc="30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PARTICIPANTS</a:t>
            </a:r>
            <a:endParaRPr lang="en-US" sz="960" dirty="0"/>
          </a:p>
        </p:txBody>
      </p:sp>
      <p:sp>
        <p:nvSpPr>
          <p:cNvPr id="51" name="Text 49"/>
          <p:cNvSpPr txBox="1"/>
          <p:nvPr/>
        </p:nvSpPr>
        <p:spPr>
          <a:xfrm>
            <a:off x="6281928" y="5867908"/>
            <a:ext cx="336499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75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South Asian women of childbearing age living in the UK; define and justify the age range in the protocol.</a:t>
            </a:r>
            <a:endParaRPr lang="en-US" sz="1075" dirty="0"/>
          </a:p>
        </p:txBody>
      </p:sp>
      <p:sp>
        <p:nvSpPr>
          <p:cNvPr id="52" name="Text 50"/>
          <p:cNvSpPr txBox="1"/>
          <p:nvPr/>
        </p:nvSpPr>
        <p:spPr>
          <a:xfrm>
            <a:off x="5449824" y="6259576"/>
            <a:ext cx="841248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60" b="1" kern="0" spc="30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ACCESS</a:t>
            </a:r>
            <a:endParaRPr lang="en-US" sz="960" dirty="0"/>
          </a:p>
        </p:txBody>
      </p:sp>
      <p:sp>
        <p:nvSpPr>
          <p:cNvPr id="53" name="Text 51"/>
          <p:cNvSpPr txBox="1"/>
          <p:nvPr/>
        </p:nvSpPr>
        <p:spPr>
          <a:xfrm>
            <a:off x="6281928" y="6245860"/>
            <a:ext cx="336499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75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clear wording and accessible/translated versions; pilot-test before recruitment.</a:t>
            </a:r>
            <a:endParaRPr lang="en-US" sz="1075" dirty="0"/>
          </a:p>
        </p:txBody>
      </p:sp>
      <p:sp>
        <p:nvSpPr>
          <p:cNvPr id="54" name="Text 52"/>
          <p:cNvSpPr txBox="1"/>
          <p:nvPr/>
        </p:nvSpPr>
        <p:spPr>
          <a:xfrm>
            <a:off x="5449824" y="6607048"/>
            <a:ext cx="841248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60" b="1" kern="0" spc="30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ANALYSIS</a:t>
            </a:r>
            <a:endParaRPr lang="en-US" sz="960" dirty="0"/>
          </a:p>
        </p:txBody>
      </p:sp>
      <p:sp>
        <p:nvSpPr>
          <p:cNvPr id="55" name="Text 53"/>
          <p:cNvSpPr txBox="1"/>
          <p:nvPr/>
        </p:nvSpPr>
        <p:spPr>
          <a:xfrm>
            <a:off x="6281928" y="6593332"/>
            <a:ext cx="336499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75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Summarise awareness responses descriptively; group open-text feedback into themes if collected.</a:t>
            </a:r>
            <a:endParaRPr lang="en-US" sz="1075" dirty="0"/>
          </a:p>
        </p:txBody>
      </p:sp>
      <p:sp>
        <p:nvSpPr>
          <p:cNvPr id="56" name="Text 54"/>
          <p:cNvSpPr txBox="1"/>
          <p:nvPr/>
        </p:nvSpPr>
        <p:spPr>
          <a:xfrm>
            <a:off x="5449824" y="7012940"/>
            <a:ext cx="418795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buNone/>
            </a:pPr>
            <a:r>
              <a:rPr lang="en-US" sz="910" i="1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Confirm recruitment, sample size and analysis plan with the supervisor before finalising the proposal.</a:t>
            </a:r>
            <a:endParaRPr lang="en-US" sz="910" dirty="0"/>
          </a:p>
        </p:txBody>
      </p:sp>
      <p:sp>
        <p:nvSpPr>
          <p:cNvPr id="57" name="Shape 55"/>
          <p:cNvSpPr/>
          <p:nvPr/>
        </p:nvSpPr>
        <p:spPr>
          <a:xfrm>
            <a:off x="10076688" y="1572768"/>
            <a:ext cx="4709160" cy="25786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58" name="Text 56"/>
          <p:cNvSpPr txBox="1"/>
          <p:nvPr/>
        </p:nvSpPr>
        <p:spPr>
          <a:xfrm>
            <a:off x="10296144" y="1773936"/>
            <a:ext cx="42702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50" b="1" kern="0" spc="50" dirty="0">
                <a:solidFill>
                  <a:srgbClr val="1732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ESTABLISHED RISK FACTORS</a:t>
            </a:r>
            <a:endParaRPr lang="en-US" sz="1450" dirty="0"/>
          </a:p>
        </p:txBody>
      </p:sp>
      <p:sp>
        <p:nvSpPr>
          <p:cNvPr id="59" name="Shape 57"/>
          <p:cNvSpPr/>
          <p:nvPr/>
        </p:nvSpPr>
        <p:spPr>
          <a:xfrm>
            <a:off x="10314432" y="2221992"/>
            <a:ext cx="987552" cy="329184"/>
          </a:xfrm>
          <a:prstGeom prst="roundRect">
            <a:avLst/>
          </a:prstGeom>
          <a:solidFill>
            <a:srgbClr val="F4E5E5"/>
          </a:solidFill>
          <a:ln w="9525">
            <a:solidFill>
              <a:srgbClr val="F4E5E5"/>
            </a:solidFill>
            <a:prstDash val="solid"/>
          </a:ln>
        </p:spPr>
      </p:sp>
      <p:sp>
        <p:nvSpPr>
          <p:cNvPr id="60" name="Text 58"/>
          <p:cNvSpPr txBox="1"/>
          <p:nvPr/>
        </p:nvSpPr>
        <p:spPr>
          <a:xfrm>
            <a:off x="10360152" y="2308860"/>
            <a:ext cx="89611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930" b="1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AGE</a:t>
            </a:r>
            <a:endParaRPr lang="en-US" sz="930" dirty="0"/>
          </a:p>
        </p:txBody>
      </p:sp>
      <p:sp>
        <p:nvSpPr>
          <p:cNvPr id="61" name="Text 59"/>
          <p:cNvSpPr txBox="1"/>
          <p:nvPr/>
        </p:nvSpPr>
        <p:spPr>
          <a:xfrm>
            <a:off x="11466576" y="2231136"/>
            <a:ext cx="29992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5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Risk increases with age.</a:t>
            </a:r>
            <a:endParaRPr lang="en-US" sz="1150" dirty="0"/>
          </a:p>
        </p:txBody>
      </p:sp>
      <p:sp>
        <p:nvSpPr>
          <p:cNvPr id="62" name="Shape 60"/>
          <p:cNvSpPr/>
          <p:nvPr/>
        </p:nvSpPr>
        <p:spPr>
          <a:xfrm>
            <a:off x="10314432" y="2724912"/>
            <a:ext cx="987552" cy="329184"/>
          </a:xfrm>
          <a:prstGeom prst="roundRect">
            <a:avLst/>
          </a:prstGeom>
          <a:solidFill>
            <a:srgbClr val="F4E5E5"/>
          </a:solidFill>
          <a:ln w="9525">
            <a:solidFill>
              <a:srgbClr val="F4E5E5"/>
            </a:solidFill>
            <a:prstDash val="solid"/>
          </a:ln>
        </p:spPr>
      </p:sp>
      <p:sp>
        <p:nvSpPr>
          <p:cNvPr id="63" name="Text 61"/>
          <p:cNvSpPr txBox="1"/>
          <p:nvPr/>
        </p:nvSpPr>
        <p:spPr>
          <a:xfrm>
            <a:off x="10360152" y="2811780"/>
            <a:ext cx="89611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930" b="1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MEDICAL</a:t>
            </a:r>
            <a:endParaRPr lang="en-US" sz="930" dirty="0"/>
          </a:p>
        </p:txBody>
      </p:sp>
      <p:sp>
        <p:nvSpPr>
          <p:cNvPr id="64" name="Text 62"/>
          <p:cNvSpPr txBox="1"/>
          <p:nvPr/>
        </p:nvSpPr>
        <p:spPr>
          <a:xfrm>
            <a:off x="11466576" y="2734056"/>
            <a:ext cx="29992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5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Poorly controlled diabetes.</a:t>
            </a:r>
            <a:endParaRPr lang="en-US" sz="1150" dirty="0"/>
          </a:p>
        </p:txBody>
      </p:sp>
      <p:sp>
        <p:nvSpPr>
          <p:cNvPr id="65" name="Shape 63"/>
          <p:cNvSpPr/>
          <p:nvPr/>
        </p:nvSpPr>
        <p:spPr>
          <a:xfrm>
            <a:off x="10314432" y="3227832"/>
            <a:ext cx="987552" cy="329184"/>
          </a:xfrm>
          <a:prstGeom prst="roundRect">
            <a:avLst/>
          </a:prstGeom>
          <a:solidFill>
            <a:srgbClr val="F4E5E5"/>
          </a:solidFill>
          <a:ln w="9525">
            <a:solidFill>
              <a:srgbClr val="F4E5E5"/>
            </a:solidFill>
            <a:prstDash val="solid"/>
          </a:ln>
        </p:spPr>
      </p:sp>
      <p:sp>
        <p:nvSpPr>
          <p:cNvPr id="66" name="Text 64"/>
          <p:cNvSpPr txBox="1"/>
          <p:nvPr/>
        </p:nvSpPr>
        <p:spPr>
          <a:xfrm>
            <a:off x="10360152" y="3314700"/>
            <a:ext cx="89611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930" b="1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LIFESTYLE</a:t>
            </a:r>
            <a:endParaRPr lang="en-US" sz="930" dirty="0"/>
          </a:p>
        </p:txBody>
      </p:sp>
      <p:sp>
        <p:nvSpPr>
          <p:cNvPr id="67" name="Text 65"/>
          <p:cNvSpPr txBox="1"/>
          <p:nvPr/>
        </p:nvSpPr>
        <p:spPr>
          <a:xfrm>
            <a:off x="11466576" y="3236976"/>
            <a:ext cx="29992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5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Smoking, being overweight and heavy drinking.</a:t>
            </a:r>
            <a:endParaRPr lang="en-US" sz="1150" dirty="0"/>
          </a:p>
        </p:txBody>
      </p:sp>
      <p:sp>
        <p:nvSpPr>
          <p:cNvPr id="68" name="Text 66"/>
          <p:cNvSpPr txBox="1"/>
          <p:nvPr/>
        </p:nvSpPr>
        <p:spPr>
          <a:xfrm>
            <a:off x="10332720" y="3662172"/>
            <a:ext cx="4187952" cy="4069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Important: these factors do not explain every loss. Early miscarriage is often linked to chromosome problems, and frequently no individual cause is identified (RCOG, n.d.; Skogsdal et al., 2023).</a:t>
            </a:r>
            <a:endParaRPr lang="en-US" sz="1000" dirty="0"/>
          </a:p>
        </p:txBody>
      </p:sp>
      <p:sp>
        <p:nvSpPr>
          <p:cNvPr id="69" name="Shape 67"/>
          <p:cNvSpPr/>
          <p:nvPr/>
        </p:nvSpPr>
        <p:spPr>
          <a:xfrm>
            <a:off x="10076688" y="4315968"/>
            <a:ext cx="4709160" cy="1605788"/>
          </a:xfrm>
          <a:prstGeom prst="roundRect">
            <a:avLst/>
          </a:prstGeom>
          <a:solidFill>
            <a:srgbClr val="F1E9D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70" name="Text 68"/>
          <p:cNvSpPr txBox="1"/>
          <p:nvPr/>
        </p:nvSpPr>
        <p:spPr>
          <a:xfrm>
            <a:off x="10296144" y="4517136"/>
            <a:ext cx="42702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20" b="1" kern="0" spc="50" dirty="0">
                <a:solidFill>
                  <a:srgbClr val="1732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ETHICS AND PARTICIPANT WELLBEING</a:t>
            </a:r>
            <a:endParaRPr lang="en-US" sz="1420" dirty="0"/>
          </a:p>
        </p:txBody>
      </p:sp>
      <p:sp>
        <p:nvSpPr>
          <p:cNvPr id="71" name="Text 69"/>
          <p:cNvSpPr txBox="1"/>
          <p:nvPr/>
        </p:nvSpPr>
        <p:spPr>
          <a:xfrm>
            <a:off x="10332720" y="4965192"/>
            <a:ext cx="4178808" cy="1307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Voluntary participation and informed consent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Privacy, anonymity and secure data handling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Non-judgemental questions; no pressure to disclose personal loss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Clear signposting to appropriate support if the topic causes distress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Obtain university ethics approval before recruitment</a:t>
            </a:r>
            <a:endParaRPr lang="en-US" sz="1050" dirty="0"/>
          </a:p>
        </p:txBody>
      </p:sp>
      <p:sp>
        <p:nvSpPr>
          <p:cNvPr id="72" name="Shape 70"/>
          <p:cNvSpPr/>
          <p:nvPr/>
        </p:nvSpPr>
        <p:spPr>
          <a:xfrm>
            <a:off x="10076688" y="8086330"/>
            <a:ext cx="4709160" cy="259564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73" name="Text 71"/>
          <p:cNvSpPr txBox="1"/>
          <p:nvPr/>
        </p:nvSpPr>
        <p:spPr>
          <a:xfrm>
            <a:off x="10433304" y="8180571"/>
            <a:ext cx="42702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20" b="1" kern="0" spc="50" dirty="0">
                <a:solidFill>
                  <a:srgbClr val="1732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PRACTICE IMPACT: FROM EVIDENCE TO SUPPORT</a:t>
            </a:r>
            <a:endParaRPr lang="en-US" sz="1420" dirty="0"/>
          </a:p>
        </p:txBody>
      </p:sp>
      <p:sp>
        <p:nvSpPr>
          <p:cNvPr id="74" name="Shape 72"/>
          <p:cNvSpPr/>
          <p:nvPr/>
        </p:nvSpPr>
        <p:spPr>
          <a:xfrm>
            <a:off x="10305288" y="8567420"/>
            <a:ext cx="1234440" cy="1367282"/>
          </a:xfrm>
          <a:prstGeom prst="roundRect">
            <a:avLst/>
          </a:prstGeom>
          <a:solidFill>
            <a:srgbClr val="EAF0F6"/>
          </a:solidFill>
          <a:ln w="9525">
            <a:solidFill>
              <a:srgbClr val="EAF0F6"/>
            </a:solidFill>
            <a:prstDash val="solid"/>
          </a:ln>
        </p:spPr>
      </p:sp>
      <p:sp>
        <p:nvSpPr>
          <p:cNvPr id="75" name="Shape 73"/>
          <p:cNvSpPr/>
          <p:nvPr/>
        </p:nvSpPr>
        <p:spPr>
          <a:xfrm>
            <a:off x="10768584" y="8624556"/>
            <a:ext cx="292608" cy="292608"/>
          </a:xfrm>
          <a:prstGeom prst="ellipse">
            <a:avLst/>
          </a:prstGeom>
          <a:solidFill>
            <a:srgbClr val="17324F"/>
          </a:solidFill>
          <a:ln w="9525">
            <a:solidFill>
              <a:srgbClr val="17324F"/>
            </a:solidFill>
            <a:prstDash val="solid"/>
          </a:ln>
        </p:spPr>
      </p:sp>
      <p:sp>
        <p:nvSpPr>
          <p:cNvPr id="76" name="Text 74"/>
          <p:cNvSpPr txBox="1"/>
          <p:nvPr/>
        </p:nvSpPr>
        <p:spPr>
          <a:xfrm>
            <a:off x="10757916" y="8731095"/>
            <a:ext cx="29260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900" dirty="0"/>
          </a:p>
        </p:txBody>
      </p:sp>
      <p:sp>
        <p:nvSpPr>
          <p:cNvPr id="77" name="Text 75"/>
          <p:cNvSpPr txBox="1"/>
          <p:nvPr/>
        </p:nvSpPr>
        <p:spPr>
          <a:xfrm>
            <a:off x="10396728" y="8990620"/>
            <a:ext cx="1014984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97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MEASURE</a:t>
            </a:r>
            <a:endParaRPr lang="en-US" sz="970" dirty="0"/>
          </a:p>
        </p:txBody>
      </p:sp>
      <p:sp>
        <p:nvSpPr>
          <p:cNvPr id="78" name="Text 76"/>
          <p:cNvSpPr txBox="1"/>
          <p:nvPr/>
        </p:nvSpPr>
        <p:spPr>
          <a:xfrm>
            <a:off x="10410618" y="9247491"/>
            <a:ext cx="10515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2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Risk-factor awareness</a:t>
            </a:r>
            <a:endParaRPr lang="en-US" sz="920" dirty="0"/>
          </a:p>
        </p:txBody>
      </p:sp>
      <p:sp>
        <p:nvSpPr>
          <p:cNvPr id="79" name="Shape 77"/>
          <p:cNvSpPr/>
          <p:nvPr/>
        </p:nvSpPr>
        <p:spPr>
          <a:xfrm>
            <a:off x="11814048" y="8583422"/>
            <a:ext cx="1325880" cy="1351280"/>
          </a:xfrm>
          <a:prstGeom prst="roundRect">
            <a:avLst/>
          </a:prstGeom>
          <a:solidFill>
            <a:srgbClr val="F4E5E5"/>
          </a:solidFill>
          <a:ln w="9525">
            <a:solidFill>
              <a:srgbClr val="F4E5E5"/>
            </a:solidFill>
            <a:prstDash val="solid"/>
          </a:ln>
        </p:spPr>
      </p:sp>
      <p:sp>
        <p:nvSpPr>
          <p:cNvPr id="80" name="Shape 78"/>
          <p:cNvSpPr/>
          <p:nvPr/>
        </p:nvSpPr>
        <p:spPr>
          <a:xfrm>
            <a:off x="12275820" y="8580628"/>
            <a:ext cx="292608" cy="292608"/>
          </a:xfrm>
          <a:prstGeom prst="ellipse">
            <a:avLst/>
          </a:prstGeom>
          <a:solidFill>
            <a:srgbClr val="AA6473"/>
          </a:solidFill>
          <a:ln w="9525">
            <a:solidFill>
              <a:srgbClr val="AA6473"/>
            </a:solidFill>
            <a:prstDash val="solid"/>
          </a:ln>
        </p:spPr>
      </p:sp>
      <p:sp>
        <p:nvSpPr>
          <p:cNvPr id="81" name="Text 79"/>
          <p:cNvSpPr txBox="1"/>
          <p:nvPr/>
        </p:nvSpPr>
        <p:spPr>
          <a:xfrm>
            <a:off x="12298680" y="8624556"/>
            <a:ext cx="29260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900" dirty="0"/>
          </a:p>
        </p:txBody>
      </p:sp>
      <p:sp>
        <p:nvSpPr>
          <p:cNvPr id="82" name="Text 80"/>
          <p:cNvSpPr txBox="1"/>
          <p:nvPr/>
        </p:nvSpPr>
        <p:spPr>
          <a:xfrm>
            <a:off x="11936392" y="8981168"/>
            <a:ext cx="1106424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97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UNDERSTAND</a:t>
            </a:r>
            <a:endParaRPr lang="en-US" sz="970" dirty="0"/>
          </a:p>
        </p:txBody>
      </p:sp>
      <p:sp>
        <p:nvSpPr>
          <p:cNvPr id="83" name="Text 81"/>
          <p:cNvSpPr txBox="1"/>
          <p:nvPr/>
        </p:nvSpPr>
        <p:spPr>
          <a:xfrm>
            <a:off x="11971985" y="9265911"/>
            <a:ext cx="1143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2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Language and literacy needs</a:t>
            </a:r>
            <a:endParaRPr lang="en-US" sz="920" dirty="0"/>
          </a:p>
        </p:txBody>
      </p:sp>
      <p:sp>
        <p:nvSpPr>
          <p:cNvPr id="84" name="Shape 82"/>
          <p:cNvSpPr/>
          <p:nvPr/>
        </p:nvSpPr>
        <p:spPr>
          <a:xfrm>
            <a:off x="13386816" y="8567420"/>
            <a:ext cx="1124712" cy="1367282"/>
          </a:xfrm>
          <a:prstGeom prst="roundRect">
            <a:avLst/>
          </a:prstGeom>
          <a:solidFill>
            <a:srgbClr val="EAF0F6"/>
          </a:solidFill>
          <a:ln w="9525">
            <a:solidFill>
              <a:srgbClr val="EAF0F6"/>
            </a:solidFill>
            <a:prstDash val="solid"/>
          </a:ln>
        </p:spPr>
      </p:sp>
      <p:sp>
        <p:nvSpPr>
          <p:cNvPr id="85" name="Shape 83"/>
          <p:cNvSpPr/>
          <p:nvPr/>
        </p:nvSpPr>
        <p:spPr>
          <a:xfrm>
            <a:off x="13816584" y="8596842"/>
            <a:ext cx="292608" cy="292608"/>
          </a:xfrm>
          <a:prstGeom prst="ellipse">
            <a:avLst/>
          </a:prstGeom>
          <a:solidFill>
            <a:srgbClr val="17324F"/>
          </a:solidFill>
          <a:ln w="9525">
            <a:solidFill>
              <a:srgbClr val="17324F"/>
            </a:solidFill>
            <a:prstDash val="solid"/>
          </a:ln>
        </p:spPr>
      </p:sp>
      <p:sp>
        <p:nvSpPr>
          <p:cNvPr id="86" name="Text 84"/>
          <p:cNvSpPr txBox="1"/>
          <p:nvPr/>
        </p:nvSpPr>
        <p:spPr>
          <a:xfrm>
            <a:off x="13816584" y="8718903"/>
            <a:ext cx="29260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900" dirty="0"/>
          </a:p>
        </p:txBody>
      </p:sp>
      <p:sp>
        <p:nvSpPr>
          <p:cNvPr id="87" name="Text 85"/>
          <p:cNvSpPr txBox="1"/>
          <p:nvPr/>
        </p:nvSpPr>
        <p:spPr>
          <a:xfrm>
            <a:off x="13459968" y="8966454"/>
            <a:ext cx="905256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97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</a:t>
            </a:r>
            <a:endParaRPr lang="en-US" sz="970" dirty="0"/>
          </a:p>
        </p:txBody>
      </p:sp>
      <p:sp>
        <p:nvSpPr>
          <p:cNvPr id="88" name="Text 86"/>
          <p:cNvSpPr txBox="1"/>
          <p:nvPr/>
        </p:nvSpPr>
        <p:spPr>
          <a:xfrm>
            <a:off x="13459968" y="9313650"/>
            <a:ext cx="9418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92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Bilingual, culturally safe resources</a:t>
            </a:r>
            <a:endParaRPr lang="en-US" sz="920" dirty="0"/>
          </a:p>
        </p:txBody>
      </p:sp>
      <p:sp>
        <p:nvSpPr>
          <p:cNvPr id="89" name="Text 87"/>
          <p:cNvSpPr txBox="1"/>
          <p:nvPr/>
        </p:nvSpPr>
        <p:spPr>
          <a:xfrm>
            <a:off x="10410618" y="10114958"/>
            <a:ext cx="4187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Intended benefit: help midwives, GPs and community services communicate without assumptions or stigma (Esan et al., 2025; Sharma et al., 2025).</a:t>
            </a:r>
            <a:endParaRPr lang="en-US" sz="1120" dirty="0"/>
          </a:p>
        </p:txBody>
      </p:sp>
      <p:sp>
        <p:nvSpPr>
          <p:cNvPr id="9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4218920" y="1035100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0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  <p:pic>
        <p:nvPicPr>
          <p:cNvPr id="93" name="Picture 92">
            <a:extLst>
              <a:ext uri="{FF2B5EF4-FFF2-40B4-BE49-F238E27FC236}">
                <a16:creationId xmlns:a16="http://schemas.microsoft.com/office/drawing/2014/main" id="{BA79544C-31D6-68CD-A239-86F043F9E4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3584" y="2948940"/>
            <a:ext cx="2715767" cy="1239011"/>
          </a:xfrm>
          <a:prstGeom prst="rect">
            <a:avLst/>
          </a:prstGeom>
        </p:spPr>
      </p:pic>
      <p:sp>
        <p:nvSpPr>
          <p:cNvPr id="95" name="TextBox 94">
            <a:extLst>
              <a:ext uri="{FF2B5EF4-FFF2-40B4-BE49-F238E27FC236}">
                <a16:creationId xmlns:a16="http://schemas.microsoft.com/office/drawing/2014/main" id="{D781ED47-25BF-41E5-34FF-B66E0231AEFB}"/>
              </a:ext>
            </a:extLst>
          </p:cNvPr>
          <p:cNvSpPr txBox="1"/>
          <p:nvPr/>
        </p:nvSpPr>
        <p:spPr>
          <a:xfrm>
            <a:off x="937552" y="4195148"/>
            <a:ext cx="3337271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050" dirty="0"/>
              <a:t>Source: </a:t>
            </a:r>
            <a:r>
              <a:rPr lang="en-IN" sz="1050" dirty="0">
                <a:hlinkClick r:id="rId4"/>
              </a:rPr>
              <a:t>https://www.bmj.com/content/364/bmj.l869</a:t>
            </a:r>
            <a:r>
              <a:rPr lang="en-IN" sz="1050" dirty="0"/>
              <a:t> </a:t>
            </a:r>
          </a:p>
        </p:txBody>
      </p:sp>
      <p:pic>
        <p:nvPicPr>
          <p:cNvPr id="97" name="Picture 96">
            <a:extLst>
              <a:ext uri="{FF2B5EF4-FFF2-40B4-BE49-F238E27FC236}">
                <a16:creationId xmlns:a16="http://schemas.microsoft.com/office/drawing/2014/main" id="{070DD897-5310-A239-4C1E-426175C915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0976" y="6642053"/>
            <a:ext cx="3652736" cy="1292017"/>
          </a:xfrm>
          <a:prstGeom prst="rect">
            <a:avLst/>
          </a:prstGeom>
        </p:spPr>
      </p:pic>
      <p:sp>
        <p:nvSpPr>
          <p:cNvPr id="99" name="TextBox 98">
            <a:extLst>
              <a:ext uri="{FF2B5EF4-FFF2-40B4-BE49-F238E27FC236}">
                <a16:creationId xmlns:a16="http://schemas.microsoft.com/office/drawing/2014/main" id="{B22142B9-D0A4-8DB8-5894-AEA2C14AEEE9}"/>
              </a:ext>
            </a:extLst>
          </p:cNvPr>
          <p:cNvSpPr txBox="1"/>
          <p:nvPr/>
        </p:nvSpPr>
        <p:spPr>
          <a:xfrm>
            <a:off x="630936" y="7931531"/>
            <a:ext cx="42793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800" dirty="0"/>
              <a:t>Source: </a:t>
            </a:r>
            <a:r>
              <a:rPr lang="en-IN" sz="800" dirty="0">
                <a:hlinkClick r:id="rId6"/>
              </a:rPr>
              <a:t>https://www.ons.gov.uk/peoplepopulationandcommunity/culturalidentity/ethnicity/bulletins/ethnicgroupenglandandwales/census2021</a:t>
            </a:r>
            <a:r>
              <a:rPr lang="en-IN" sz="800" dirty="0"/>
              <a:t> </a:t>
            </a:r>
          </a:p>
        </p:txBody>
      </p:sp>
      <p:pic>
        <p:nvPicPr>
          <p:cNvPr id="101" name="Picture 100">
            <a:extLst>
              <a:ext uri="{FF2B5EF4-FFF2-40B4-BE49-F238E27FC236}">
                <a16:creationId xmlns:a16="http://schemas.microsoft.com/office/drawing/2014/main" id="{DD0683A9-B2D3-B662-314A-25F7B194FF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69880" y="6003290"/>
            <a:ext cx="3992638" cy="1725168"/>
          </a:xfrm>
          <a:prstGeom prst="rect">
            <a:avLst/>
          </a:prstGeom>
        </p:spPr>
      </p:pic>
      <p:sp>
        <p:nvSpPr>
          <p:cNvPr id="103" name="TextBox 102">
            <a:extLst>
              <a:ext uri="{FF2B5EF4-FFF2-40B4-BE49-F238E27FC236}">
                <a16:creationId xmlns:a16="http://schemas.microsoft.com/office/drawing/2014/main" id="{C8B653A2-8BD1-DD72-0EB8-2B21EA65157B}"/>
              </a:ext>
            </a:extLst>
          </p:cNvPr>
          <p:cNvSpPr txBox="1"/>
          <p:nvPr/>
        </p:nvSpPr>
        <p:spPr>
          <a:xfrm>
            <a:off x="10572851" y="7735302"/>
            <a:ext cx="399115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100" dirty="0"/>
              <a:t>Source: </a:t>
            </a:r>
            <a:r>
              <a:rPr lang="en-IN" sz="1100" dirty="0">
                <a:hlinkClick r:id="rId8"/>
              </a:rPr>
              <a:t>https://doi.org/10.1111/bjhp.70001</a:t>
            </a:r>
            <a:r>
              <a:rPr lang="en-IN" sz="1100" dirty="0"/>
              <a:t> </a:t>
            </a:r>
          </a:p>
        </p:txBody>
      </p: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9600F23E-23A1-806D-6069-65F19C0E70BE}"/>
              </a:ext>
            </a:extLst>
          </p:cNvPr>
          <p:cNvGrpSpPr/>
          <p:nvPr/>
        </p:nvGrpSpPr>
        <p:grpSpPr>
          <a:xfrm>
            <a:off x="5056632" y="7523480"/>
            <a:ext cx="5224432" cy="2684248"/>
            <a:chOff x="5056632" y="7523480"/>
            <a:chExt cx="5224432" cy="2684248"/>
          </a:xfrm>
        </p:grpSpPr>
        <p:pic>
          <p:nvPicPr>
            <p:cNvPr id="105" name="Picture 104">
              <a:extLst>
                <a:ext uri="{FF2B5EF4-FFF2-40B4-BE49-F238E27FC236}">
                  <a16:creationId xmlns:a16="http://schemas.microsoft.com/office/drawing/2014/main" id="{EEBEFF04-EF90-C9E6-7983-81762C91813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056632" y="7719942"/>
              <a:ext cx="5224432" cy="2487786"/>
            </a:xfrm>
            <a:prstGeom prst="rect">
              <a:avLst/>
            </a:prstGeom>
          </p:spPr>
        </p:pic>
        <p:sp>
          <p:nvSpPr>
            <p:cNvPr id="107" name="TextBox 106">
              <a:extLst>
                <a:ext uri="{FF2B5EF4-FFF2-40B4-BE49-F238E27FC236}">
                  <a16:creationId xmlns:a16="http://schemas.microsoft.com/office/drawing/2014/main" id="{9F8737F1-B904-B8FB-F1F3-7ED49B803CD9}"/>
                </a:ext>
              </a:extLst>
            </p:cNvPr>
            <p:cNvSpPr txBox="1"/>
            <p:nvPr/>
          </p:nvSpPr>
          <p:spPr>
            <a:xfrm>
              <a:off x="5591429" y="7523480"/>
              <a:ext cx="4046347" cy="2308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IN" sz="900" b="1" dirty="0">
                  <a:solidFill>
                    <a:schemeClr val="accent1">
                      <a:lumMod val="75000"/>
                    </a:schemeClr>
                  </a:solidFill>
                </a:rPr>
                <a:t>Figure 4: Proposed Cross-Sectional Study Methodology and Workflow</a:t>
              </a:r>
              <a:endParaRPr lang="en-IN" sz="9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sp>
        <p:nvSpPr>
          <p:cNvPr id="109" name="TextBox 108">
            <a:extLst>
              <a:ext uri="{FF2B5EF4-FFF2-40B4-BE49-F238E27FC236}">
                <a16:creationId xmlns:a16="http://schemas.microsoft.com/office/drawing/2014/main" id="{47CE0A36-7393-3625-EABD-E9731C014087}"/>
              </a:ext>
            </a:extLst>
          </p:cNvPr>
          <p:cNvSpPr txBox="1"/>
          <p:nvPr/>
        </p:nvSpPr>
        <p:spPr>
          <a:xfrm>
            <a:off x="5340096" y="10207728"/>
            <a:ext cx="4416552" cy="2616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1050" dirty="0"/>
              <a:t>Source: Self-developed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4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5119604" cy="1024128"/>
          </a:xfrm>
          <a:prstGeom prst="rect">
            <a:avLst/>
          </a:prstGeom>
          <a:solidFill>
            <a:srgbClr val="17324F"/>
          </a:solidFill>
          <a:ln w="9525">
            <a:solidFill>
              <a:srgbClr val="17324F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11480" y="219456"/>
            <a:ext cx="67665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 LIST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429768" y="667512"/>
            <a:ext cx="8412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150" dirty="0">
                <a:solidFill>
                  <a:srgbClr val="E4EAF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Alphabetical • sources cited on the poster and figure/data context</a:t>
            </a:r>
            <a:endParaRPr lang="en-US" sz="1150" dirty="0"/>
          </a:p>
        </p:txBody>
      </p:sp>
      <p:sp>
        <p:nvSpPr>
          <p:cNvPr id="5" name="Shape 3"/>
          <p:cNvSpPr/>
          <p:nvPr/>
        </p:nvSpPr>
        <p:spPr>
          <a:xfrm>
            <a:off x="347472" y="1261872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502920" y="1380744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Ajayi, O. (2021).</a:t>
            </a:r>
            <a:endParaRPr lang="en-US" sz="1050" dirty="0"/>
          </a:p>
        </p:txBody>
      </p:sp>
      <p:sp>
        <p:nvSpPr>
          <p:cNvPr id="7" name="Text 5"/>
          <p:cNvSpPr txBox="1"/>
          <p:nvPr/>
        </p:nvSpPr>
        <p:spPr>
          <a:xfrm>
            <a:off x="502920" y="1664208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perspective on health inequalities in BAME communities and how to improve access to primary care. Future Healthcare Journal, 8(1), 36–39.</a:t>
            </a:r>
            <a:endParaRPr lang="en-US" sz="980" dirty="0"/>
          </a:p>
        </p:txBody>
      </p:sp>
      <p:sp>
        <p:nvSpPr>
          <p:cNvPr id="8" name="Text 6">
            <a:hlinkClick r:id="rId3"/>
          </p:cNvPr>
          <p:cNvSpPr txBox="1"/>
          <p:nvPr/>
        </p:nvSpPr>
        <p:spPr>
          <a:xfrm>
            <a:off x="502920" y="2615184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pmc.ncbi.nlm.nih.gov/articles/PMC8004339</a:t>
            </a:r>
            <a:endParaRPr lang="en-US" sz="880" dirty="0"/>
          </a:p>
        </p:txBody>
      </p:sp>
      <p:sp>
        <p:nvSpPr>
          <p:cNvPr id="9" name="Shape 7"/>
          <p:cNvSpPr/>
          <p:nvPr/>
        </p:nvSpPr>
        <p:spPr>
          <a:xfrm>
            <a:off x="347472" y="3049524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502920" y="3168396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Al-Mubarak, A. et al. (2025).</a:t>
            </a:r>
            <a:endParaRPr lang="en-US" sz="1050" dirty="0"/>
          </a:p>
        </p:txBody>
      </p:sp>
      <p:sp>
        <p:nvSpPr>
          <p:cNvPr id="11" name="Text 9"/>
          <p:cNvSpPr txBox="1"/>
          <p:nvPr/>
        </p:nvSpPr>
        <p:spPr>
          <a:xfrm>
            <a:off x="502920" y="3451860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impact of culture on access to and utilisation of maternity care amongst Muslim women in high-income countries: a qualitative systematic review. BJOG, 132(13), 1996–2008.</a:t>
            </a:r>
            <a:endParaRPr lang="en-US" sz="980" dirty="0"/>
          </a:p>
        </p:txBody>
      </p:sp>
      <p:sp>
        <p:nvSpPr>
          <p:cNvPr id="12" name="Text 10">
            <a:hlinkClick r:id="rId4"/>
          </p:cNvPr>
          <p:cNvSpPr txBox="1"/>
          <p:nvPr/>
        </p:nvSpPr>
        <p:spPr>
          <a:xfrm>
            <a:off x="502920" y="4402836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PubMed: 40693305</a:t>
            </a:r>
            <a:endParaRPr lang="en-US" sz="880" dirty="0"/>
          </a:p>
        </p:txBody>
      </p:sp>
      <p:sp>
        <p:nvSpPr>
          <p:cNvPr id="13" name="Shape 11"/>
          <p:cNvSpPr/>
          <p:nvPr/>
        </p:nvSpPr>
        <p:spPr>
          <a:xfrm>
            <a:off x="347472" y="4837176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14" name="Text 12"/>
          <p:cNvSpPr txBox="1"/>
          <p:nvPr/>
        </p:nvSpPr>
        <p:spPr>
          <a:xfrm>
            <a:off x="502920" y="4956048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Esan, O.B. et al. (2025).</a:t>
            </a:r>
            <a:endParaRPr lang="en-US" sz="1050" dirty="0"/>
          </a:p>
        </p:txBody>
      </p:sp>
      <p:sp>
        <p:nvSpPr>
          <p:cNvPr id="15" name="Text 13"/>
          <p:cNvSpPr txBox="1"/>
          <p:nvPr/>
        </p:nvSpPr>
        <p:spPr>
          <a:xfrm>
            <a:off x="502920" y="5239512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Systematic review of interventions to reduce ethnic health inequalities in maternal and perinatal health in the UK. BMJ Public Health, 3, e001476.</a:t>
            </a:r>
            <a:endParaRPr lang="en-US" sz="980" dirty="0"/>
          </a:p>
        </p:txBody>
      </p:sp>
      <p:sp>
        <p:nvSpPr>
          <p:cNvPr id="16" name="Text 14">
            <a:hlinkClick r:id="rId5"/>
          </p:cNvPr>
          <p:cNvSpPr txBox="1"/>
          <p:nvPr/>
        </p:nvSpPr>
        <p:spPr>
          <a:xfrm>
            <a:off x="502920" y="6190488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PubMed: 40687952</a:t>
            </a:r>
            <a:endParaRPr lang="en-US" sz="880" dirty="0"/>
          </a:p>
        </p:txBody>
      </p:sp>
      <p:sp>
        <p:nvSpPr>
          <p:cNvPr id="17" name="Shape 15"/>
          <p:cNvSpPr/>
          <p:nvPr/>
        </p:nvSpPr>
        <p:spPr>
          <a:xfrm>
            <a:off x="347472" y="6624828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18" name="Text 16"/>
          <p:cNvSpPr txBox="1"/>
          <p:nvPr/>
        </p:nvSpPr>
        <p:spPr>
          <a:xfrm>
            <a:off x="502920" y="6743700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Feldman, S.E., Lennox, L., Dsouza, N. and Armani, K. (2024).</a:t>
            </a:r>
            <a:endParaRPr lang="en-US" sz="1050" dirty="0"/>
          </a:p>
        </p:txBody>
      </p:sp>
      <p:sp>
        <p:nvSpPr>
          <p:cNvPr id="19" name="Text 17"/>
          <p:cNvSpPr txBox="1"/>
          <p:nvPr/>
        </p:nvSpPr>
        <p:spPr>
          <a:xfrm>
            <a:off x="502920" y="7027164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Exploring the impact of health literacy on pregnant women from ethnic minority groups: a scoping review. PLoS ONE, 19(12), e0312515.</a:t>
            </a:r>
            <a:endParaRPr lang="en-US" sz="980" dirty="0"/>
          </a:p>
        </p:txBody>
      </p:sp>
      <p:sp>
        <p:nvSpPr>
          <p:cNvPr id="20" name="Text 18">
            <a:hlinkClick r:id="rId6"/>
          </p:cNvPr>
          <p:cNvSpPr txBox="1"/>
          <p:nvPr/>
        </p:nvSpPr>
        <p:spPr>
          <a:xfrm>
            <a:off x="502920" y="7978140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doi.org/10.1371/journal.pone.0312515</a:t>
            </a:r>
            <a:endParaRPr lang="en-US" sz="880" dirty="0"/>
          </a:p>
        </p:txBody>
      </p:sp>
      <p:sp>
        <p:nvSpPr>
          <p:cNvPr id="21" name="Shape 19"/>
          <p:cNvSpPr/>
          <p:nvPr/>
        </p:nvSpPr>
        <p:spPr>
          <a:xfrm>
            <a:off x="347472" y="8412480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22" name="Text 20"/>
          <p:cNvSpPr txBox="1"/>
          <p:nvPr/>
        </p:nvSpPr>
        <p:spPr>
          <a:xfrm>
            <a:off x="502920" y="8531352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Firdous, T., Darwin, Z. and Hassan, S.M. (2020).</a:t>
            </a:r>
            <a:endParaRPr lang="en-US" sz="1050" dirty="0"/>
          </a:p>
        </p:txBody>
      </p:sp>
      <p:sp>
        <p:nvSpPr>
          <p:cNvPr id="23" name="Text 21"/>
          <p:cNvSpPr txBox="1"/>
          <p:nvPr/>
        </p:nvSpPr>
        <p:spPr>
          <a:xfrm>
            <a:off x="502920" y="8814816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Muslim women’s experiences of maternity services in the UK: qualitative systematic review and thematic synthesis. BMC Pregnancy and Childbirth, 20, 115.</a:t>
            </a:r>
            <a:endParaRPr lang="en-US" sz="980" dirty="0"/>
          </a:p>
        </p:txBody>
      </p:sp>
      <p:sp>
        <p:nvSpPr>
          <p:cNvPr id="24" name="Text 22">
            <a:hlinkClick r:id="rId7"/>
          </p:cNvPr>
          <p:cNvSpPr txBox="1"/>
          <p:nvPr/>
        </p:nvSpPr>
        <p:spPr>
          <a:xfrm>
            <a:off x="502920" y="9765792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PubMed: 32070299</a:t>
            </a:r>
            <a:endParaRPr lang="en-US" sz="880" dirty="0"/>
          </a:p>
        </p:txBody>
      </p:sp>
      <p:sp>
        <p:nvSpPr>
          <p:cNvPr id="25" name="Shape 23"/>
          <p:cNvSpPr/>
          <p:nvPr/>
        </p:nvSpPr>
        <p:spPr>
          <a:xfrm>
            <a:off x="5230368" y="1261872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26" name="Text 24"/>
          <p:cNvSpPr txBox="1"/>
          <p:nvPr/>
        </p:nvSpPr>
        <p:spPr>
          <a:xfrm>
            <a:off x="5385816" y="1380744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Hennessy, M. et al. (2021).</a:t>
            </a:r>
            <a:endParaRPr lang="en-US" sz="1050" dirty="0"/>
          </a:p>
        </p:txBody>
      </p:sp>
      <p:sp>
        <p:nvSpPr>
          <p:cNvPr id="27" name="Text 25"/>
          <p:cNvSpPr txBox="1"/>
          <p:nvPr/>
        </p:nvSpPr>
        <p:spPr>
          <a:xfrm>
            <a:off x="5385816" y="1664208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Clinical practice guidelines for recurrent miscarriage in high-income countries: a systematic review. Reproductive BioMedicine Online, 42(6), 1146–1171.</a:t>
            </a:r>
            <a:endParaRPr lang="en-US" sz="980" dirty="0"/>
          </a:p>
        </p:txBody>
      </p:sp>
      <p:sp>
        <p:nvSpPr>
          <p:cNvPr id="28" name="Text 26">
            <a:hlinkClick r:id="rId8"/>
          </p:cNvPr>
          <p:cNvSpPr txBox="1"/>
          <p:nvPr/>
        </p:nvSpPr>
        <p:spPr>
          <a:xfrm>
            <a:off x="5385816" y="2615184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PubMed: 33895080</a:t>
            </a:r>
            <a:endParaRPr lang="en-US" sz="880" dirty="0"/>
          </a:p>
        </p:txBody>
      </p:sp>
      <p:sp>
        <p:nvSpPr>
          <p:cNvPr id="29" name="Shape 27"/>
          <p:cNvSpPr/>
          <p:nvPr/>
        </p:nvSpPr>
        <p:spPr>
          <a:xfrm>
            <a:off x="5230368" y="3049524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30" name="Text 28"/>
          <p:cNvSpPr txBox="1"/>
          <p:nvPr/>
        </p:nvSpPr>
        <p:spPr>
          <a:xfrm>
            <a:off x="5385816" y="3168396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Herbert, D., Young, K., Pietrusińska, M. and MacBeth, A. (2022).</a:t>
            </a:r>
            <a:endParaRPr lang="en-US" sz="1050" dirty="0"/>
          </a:p>
        </p:txBody>
      </p:sp>
      <p:sp>
        <p:nvSpPr>
          <p:cNvPr id="31" name="Text 29"/>
          <p:cNvSpPr txBox="1"/>
          <p:nvPr/>
        </p:nvSpPr>
        <p:spPr>
          <a:xfrm>
            <a:off x="5385816" y="3451860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mental health impact of perinatal loss: a systematic review and meta-analysis. Journal of Affective Disorders, 297, 118–129.</a:t>
            </a:r>
            <a:endParaRPr lang="en-US" sz="980" dirty="0"/>
          </a:p>
        </p:txBody>
      </p:sp>
      <p:sp>
        <p:nvSpPr>
          <p:cNvPr id="32" name="Text 30">
            <a:hlinkClick r:id="rId9"/>
          </p:cNvPr>
          <p:cNvSpPr txBox="1"/>
          <p:nvPr/>
        </p:nvSpPr>
        <p:spPr>
          <a:xfrm>
            <a:off x="5385816" y="4402836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PubMed: 34678403</a:t>
            </a:r>
            <a:endParaRPr lang="en-US" sz="880" dirty="0"/>
          </a:p>
        </p:txBody>
      </p:sp>
      <p:sp>
        <p:nvSpPr>
          <p:cNvPr id="33" name="Shape 31"/>
          <p:cNvSpPr/>
          <p:nvPr/>
        </p:nvSpPr>
        <p:spPr>
          <a:xfrm>
            <a:off x="5230368" y="4837176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34" name="Text 32"/>
          <p:cNvSpPr txBox="1"/>
          <p:nvPr/>
        </p:nvSpPr>
        <p:spPr>
          <a:xfrm>
            <a:off x="5385816" y="4956048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Nagesh, N. et al. (2024).</a:t>
            </a:r>
            <a:endParaRPr lang="en-US" sz="1050" dirty="0"/>
          </a:p>
        </p:txBody>
      </p:sp>
      <p:sp>
        <p:nvSpPr>
          <p:cNvPr id="35" name="Text 33"/>
          <p:cNvSpPr txBox="1"/>
          <p:nvPr/>
        </p:nvSpPr>
        <p:spPr>
          <a:xfrm>
            <a:off x="5385816" y="5239512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Exploring South Asian women’s perspectives and experiences of maternity care services: a qualitative evidence synthesis. Women and Birth, 37(2), 259–277.</a:t>
            </a:r>
            <a:endParaRPr lang="en-US" sz="980" dirty="0"/>
          </a:p>
        </p:txBody>
      </p:sp>
      <p:sp>
        <p:nvSpPr>
          <p:cNvPr id="36" name="Text 34">
            <a:hlinkClick r:id="rId10"/>
          </p:cNvPr>
          <p:cNvSpPr txBox="1"/>
          <p:nvPr/>
        </p:nvSpPr>
        <p:spPr>
          <a:xfrm>
            <a:off x="5385816" y="6190488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PubMed: 38123436</a:t>
            </a:r>
            <a:endParaRPr lang="en-US" sz="880" dirty="0"/>
          </a:p>
        </p:txBody>
      </p:sp>
      <p:sp>
        <p:nvSpPr>
          <p:cNvPr id="37" name="Shape 35"/>
          <p:cNvSpPr/>
          <p:nvPr/>
        </p:nvSpPr>
        <p:spPr>
          <a:xfrm>
            <a:off x="5230368" y="6624828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38" name="Text 36"/>
          <p:cNvSpPr txBox="1"/>
          <p:nvPr/>
        </p:nvSpPr>
        <p:spPr>
          <a:xfrm>
            <a:off x="5385816" y="6743700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Obionu, I.M. et al. (2023).</a:t>
            </a:r>
            <a:endParaRPr lang="en-US" sz="1050" dirty="0"/>
          </a:p>
        </p:txBody>
      </p:sp>
      <p:sp>
        <p:nvSpPr>
          <p:cNvPr id="39" name="Text 37"/>
          <p:cNvSpPr txBox="1"/>
          <p:nvPr/>
        </p:nvSpPr>
        <p:spPr>
          <a:xfrm>
            <a:off x="5385816" y="7027164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UK maternity care experiences of ethnic minority and migrant women: systematic review. Public Health Nursing, 40, 846–856.</a:t>
            </a:r>
            <a:endParaRPr lang="en-US" sz="980" dirty="0"/>
          </a:p>
        </p:txBody>
      </p:sp>
      <p:sp>
        <p:nvSpPr>
          <p:cNvPr id="40" name="Text 38">
            <a:hlinkClick r:id="rId11"/>
          </p:cNvPr>
          <p:cNvSpPr txBox="1"/>
          <p:nvPr/>
        </p:nvSpPr>
        <p:spPr>
          <a:xfrm>
            <a:off x="5385816" y="7978140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doi.org/10.1111/phn.13240</a:t>
            </a:r>
            <a:endParaRPr lang="en-US" sz="880" dirty="0"/>
          </a:p>
        </p:txBody>
      </p:sp>
      <p:sp>
        <p:nvSpPr>
          <p:cNvPr id="41" name="Shape 39"/>
          <p:cNvSpPr/>
          <p:nvPr/>
        </p:nvSpPr>
        <p:spPr>
          <a:xfrm>
            <a:off x="5230368" y="8412480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42" name="Text 40"/>
          <p:cNvSpPr txBox="1"/>
          <p:nvPr/>
        </p:nvSpPr>
        <p:spPr>
          <a:xfrm>
            <a:off x="5385816" y="8531352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Office for National Statistics (ONS) (2022).</a:t>
            </a:r>
            <a:endParaRPr lang="en-US" sz="1050" dirty="0"/>
          </a:p>
        </p:txBody>
      </p:sp>
      <p:sp>
        <p:nvSpPr>
          <p:cNvPr id="43" name="Text 41"/>
          <p:cNvSpPr txBox="1"/>
          <p:nvPr/>
        </p:nvSpPr>
        <p:spPr>
          <a:xfrm>
            <a:off x="5385816" y="8814816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Ethnic group, England and Wales: Census 2021. London: ONS.</a:t>
            </a:r>
            <a:endParaRPr lang="en-US" sz="980" dirty="0"/>
          </a:p>
        </p:txBody>
      </p:sp>
      <p:sp>
        <p:nvSpPr>
          <p:cNvPr id="44" name="Text 42">
            <a:hlinkClick r:id="rId12"/>
          </p:cNvPr>
          <p:cNvSpPr txBox="1"/>
          <p:nvPr/>
        </p:nvSpPr>
        <p:spPr>
          <a:xfrm>
            <a:off x="5385816" y="9765792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ONS: Census 2021 ethnic group</a:t>
            </a:r>
            <a:endParaRPr lang="en-US" sz="880" dirty="0"/>
          </a:p>
        </p:txBody>
      </p:sp>
      <p:sp>
        <p:nvSpPr>
          <p:cNvPr id="45" name="Shape 43"/>
          <p:cNvSpPr/>
          <p:nvPr/>
        </p:nvSpPr>
        <p:spPr>
          <a:xfrm>
            <a:off x="10113264" y="1261872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46" name="Text 44"/>
          <p:cNvSpPr txBox="1"/>
          <p:nvPr/>
        </p:nvSpPr>
        <p:spPr>
          <a:xfrm>
            <a:off x="10268712" y="1380744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Royal College of Obstetricians and Gynaecologists (RCOG) (n.d.).</a:t>
            </a:r>
            <a:endParaRPr lang="en-US" sz="1050" dirty="0"/>
          </a:p>
        </p:txBody>
      </p:sp>
      <p:sp>
        <p:nvSpPr>
          <p:cNvPr id="47" name="Text 45"/>
          <p:cNvSpPr txBox="1"/>
          <p:nvPr/>
        </p:nvSpPr>
        <p:spPr>
          <a:xfrm>
            <a:off x="10268712" y="1664208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Early miscarriage: patient information.</a:t>
            </a:r>
            <a:endParaRPr lang="en-US" sz="980" dirty="0"/>
          </a:p>
        </p:txBody>
      </p:sp>
      <p:sp>
        <p:nvSpPr>
          <p:cNvPr id="48" name="Text 46">
            <a:hlinkClick r:id="rId13"/>
          </p:cNvPr>
          <p:cNvSpPr txBox="1"/>
          <p:nvPr/>
        </p:nvSpPr>
        <p:spPr>
          <a:xfrm>
            <a:off x="10268712" y="2615184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RCOG: Early miscarriage</a:t>
            </a:r>
            <a:endParaRPr lang="en-US" sz="880" dirty="0"/>
          </a:p>
        </p:txBody>
      </p:sp>
      <p:sp>
        <p:nvSpPr>
          <p:cNvPr id="49" name="Shape 47"/>
          <p:cNvSpPr/>
          <p:nvPr/>
        </p:nvSpPr>
        <p:spPr>
          <a:xfrm>
            <a:off x="10113264" y="3049524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50" name="Text 48"/>
          <p:cNvSpPr txBox="1"/>
          <p:nvPr/>
        </p:nvSpPr>
        <p:spPr>
          <a:xfrm>
            <a:off x="10268712" y="3168396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Royal College of Obstetricians and Gynaecologists (RCOG) (2023).</a:t>
            </a:r>
            <a:endParaRPr lang="en-US" sz="1050" dirty="0"/>
          </a:p>
        </p:txBody>
      </p:sp>
      <p:sp>
        <p:nvSpPr>
          <p:cNvPr id="51" name="Text 49"/>
          <p:cNvSpPr txBox="1"/>
          <p:nvPr/>
        </p:nvSpPr>
        <p:spPr>
          <a:xfrm>
            <a:off x="10268712" y="3451860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Recurrent miscarriage (Green-top Guideline No. 17). London: RCOG.</a:t>
            </a:r>
            <a:endParaRPr lang="en-US" sz="980" dirty="0"/>
          </a:p>
        </p:txBody>
      </p:sp>
      <p:sp>
        <p:nvSpPr>
          <p:cNvPr id="52" name="Text 50">
            <a:hlinkClick r:id="rId14"/>
          </p:cNvPr>
          <p:cNvSpPr txBox="1"/>
          <p:nvPr/>
        </p:nvSpPr>
        <p:spPr>
          <a:xfrm>
            <a:off x="10268712" y="4402836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RCOG: Green-top Guideline No. 17</a:t>
            </a:r>
            <a:endParaRPr lang="en-US" sz="880" dirty="0"/>
          </a:p>
        </p:txBody>
      </p:sp>
      <p:sp>
        <p:nvSpPr>
          <p:cNvPr id="53" name="Shape 51"/>
          <p:cNvSpPr/>
          <p:nvPr/>
        </p:nvSpPr>
        <p:spPr>
          <a:xfrm>
            <a:off x="10113264" y="4837176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54" name="Text 52"/>
          <p:cNvSpPr txBox="1"/>
          <p:nvPr/>
        </p:nvSpPr>
        <p:spPr>
          <a:xfrm>
            <a:off x="10268712" y="4956048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Sharma, A., Huddy, V. and Williamson, E. (2025).</a:t>
            </a:r>
            <a:endParaRPr lang="en-US" sz="1050" dirty="0"/>
          </a:p>
        </p:txBody>
      </p:sp>
      <p:sp>
        <p:nvSpPr>
          <p:cNvPr id="55" name="Text 53"/>
          <p:cNvSpPr txBox="1"/>
          <p:nvPr/>
        </p:nvSpPr>
        <p:spPr>
          <a:xfrm>
            <a:off x="10268712" y="5239512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South Asian women’s experiences of maternity care in the United Kingdom: a systematic review and thematic synthesis. British Journal of Health Psychology, 30(3), e70001.</a:t>
            </a:r>
            <a:endParaRPr lang="en-US" sz="980" dirty="0"/>
          </a:p>
        </p:txBody>
      </p:sp>
      <p:sp>
        <p:nvSpPr>
          <p:cNvPr id="56" name="Text 54">
            <a:hlinkClick r:id="rId15"/>
          </p:cNvPr>
          <p:cNvSpPr txBox="1"/>
          <p:nvPr/>
        </p:nvSpPr>
        <p:spPr>
          <a:xfrm>
            <a:off x="10268712" y="6190488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doi.org/10.1111/bjhp.70001</a:t>
            </a:r>
            <a:endParaRPr lang="en-US" sz="880" dirty="0"/>
          </a:p>
        </p:txBody>
      </p:sp>
      <p:sp>
        <p:nvSpPr>
          <p:cNvPr id="57" name="Shape 55"/>
          <p:cNvSpPr/>
          <p:nvPr/>
        </p:nvSpPr>
        <p:spPr>
          <a:xfrm>
            <a:off x="10113264" y="6624828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58" name="Text 56"/>
          <p:cNvSpPr txBox="1"/>
          <p:nvPr/>
        </p:nvSpPr>
        <p:spPr>
          <a:xfrm>
            <a:off x="10268712" y="6743700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Skogsdal, Y. et al. (2023).</a:t>
            </a:r>
            <a:endParaRPr lang="en-US" sz="1050" dirty="0"/>
          </a:p>
        </p:txBody>
      </p:sp>
      <p:sp>
        <p:nvSpPr>
          <p:cNvPr id="59" name="Text 57"/>
          <p:cNvSpPr txBox="1"/>
          <p:nvPr/>
        </p:nvSpPr>
        <p:spPr>
          <a:xfrm>
            <a:off x="10268712" y="7027164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association of smoking, use of snuff, and preconception alcohol consumption with spontaneous abortion: a population-based cohort study. Acta Obstetricia et Gynecologica Scandinavica, 102(1), 15–24.</a:t>
            </a:r>
            <a:endParaRPr lang="en-US" sz="980" dirty="0"/>
          </a:p>
        </p:txBody>
      </p:sp>
      <p:sp>
        <p:nvSpPr>
          <p:cNvPr id="60" name="Text 58">
            <a:hlinkClick r:id="rId16"/>
          </p:cNvPr>
          <p:cNvSpPr txBox="1"/>
          <p:nvPr/>
        </p:nvSpPr>
        <p:spPr>
          <a:xfrm>
            <a:off x="10268712" y="7978140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doi.org/10.1111/aogs.14470</a:t>
            </a:r>
            <a:endParaRPr lang="en-US" sz="880" dirty="0"/>
          </a:p>
        </p:txBody>
      </p:sp>
      <p:sp>
        <p:nvSpPr>
          <p:cNvPr id="61" name="Shape 59"/>
          <p:cNvSpPr/>
          <p:nvPr/>
        </p:nvSpPr>
        <p:spPr>
          <a:xfrm>
            <a:off x="10113264" y="8412480"/>
            <a:ext cx="4645152" cy="1746504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DE3EA"/>
            </a:solidFill>
            <a:prstDash val="solid"/>
          </a:ln>
        </p:spPr>
      </p:sp>
      <p:sp>
        <p:nvSpPr>
          <p:cNvPr id="62" name="Text 60"/>
          <p:cNvSpPr txBox="1"/>
          <p:nvPr/>
        </p:nvSpPr>
        <p:spPr>
          <a:xfrm>
            <a:off x="10268712" y="8531352"/>
            <a:ext cx="433425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732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Tommy’s (2024).</a:t>
            </a:r>
            <a:endParaRPr lang="en-US" sz="1050" dirty="0"/>
          </a:p>
        </p:txBody>
      </p:sp>
      <p:sp>
        <p:nvSpPr>
          <p:cNvPr id="63" name="Text 61"/>
          <p:cNvSpPr txBox="1"/>
          <p:nvPr/>
        </p:nvSpPr>
        <p:spPr>
          <a:xfrm>
            <a:off x="10268712" y="8814816"/>
            <a:ext cx="433425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532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Miscarriage statistics and rates in the UK. Reviewed 7 March 2024.</a:t>
            </a:r>
            <a:endParaRPr lang="en-US" sz="980" dirty="0"/>
          </a:p>
        </p:txBody>
      </p:sp>
      <p:sp>
        <p:nvSpPr>
          <p:cNvPr id="64" name="Text 62">
            <a:hlinkClick r:id="rId17"/>
          </p:cNvPr>
          <p:cNvSpPr txBox="1"/>
          <p:nvPr/>
        </p:nvSpPr>
        <p:spPr>
          <a:xfrm>
            <a:off x="10268712" y="9765792"/>
            <a:ext cx="43342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u="sng" dirty="0">
                <a:solidFill>
                  <a:srgbClr val="AA6473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Tommy’s: miscarriage statistics</a:t>
            </a:r>
            <a:endParaRPr lang="en-US" sz="880" dirty="0"/>
          </a:p>
        </p:txBody>
      </p:sp>
      <p:sp>
        <p:nvSpPr>
          <p:cNvPr id="65" name="Text 63"/>
          <p:cNvSpPr txBox="1"/>
          <p:nvPr/>
        </p:nvSpPr>
        <p:spPr>
          <a:xfrm>
            <a:off x="429768" y="10314432"/>
            <a:ext cx="13533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i="1" dirty="0">
                <a:solidFill>
                  <a:srgbClr val="5D69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Note: The Skogsdal et al. article is cited as 2023 (journal issue year); its online publication was October 2022. Confirm all references against the final university referencing guidance.</a:t>
            </a:r>
            <a:endParaRPr lang="en-US" sz="880" dirty="0"/>
          </a:p>
        </p:txBody>
      </p:sp>
      <p:sp>
        <p:nvSpPr>
          <p:cNvPr id="66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4218920" y="1035100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0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1432</Words>
  <Application>Microsoft Office PowerPoint</Application>
  <PresentationFormat>Custom</PresentationFormat>
  <Paragraphs>138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Awareness of Risk Factors for Early Miscarriage among South Asian Women</dc:title>
  <dc:subject>LCHS7008 Component 1 – Practice-Based Research Proposal Poster</dc:subject>
  <dc:creator>Geetha</dc:creator>
  <cp:lastModifiedBy>geedhruv19@gmail.com</cp:lastModifiedBy>
  <cp:revision>14</cp:revision>
  <dcterms:created xsi:type="dcterms:W3CDTF">2026-10-10T04:00:01Z</dcterms:created>
  <dcterms:modified xsi:type="dcterms:W3CDTF">2026-10-10T22:48:50Z</dcterms:modified>
</cp:coreProperties>
</file>