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9"/>
  </p:notesMasterIdLst>
  <p:sldIdLst>
    <p:sldId id="256" r:id="rId2"/>
    <p:sldId id="262" r:id="rId3"/>
    <p:sldId id="259" r:id="rId4"/>
    <p:sldId id="257" r:id="rId5"/>
    <p:sldId id="260" r:id="rId6"/>
    <p:sldId id="258" r:id="rId7"/>
    <p:sldId id="261" r:id="rId8"/>
    <p:sldId id="263" r:id="rId9"/>
    <p:sldId id="265" r:id="rId10"/>
    <p:sldId id="266" r:id="rId11"/>
    <p:sldId id="268" r:id="rId12"/>
    <p:sldId id="267" r:id="rId13"/>
    <p:sldId id="270" r:id="rId14"/>
    <p:sldId id="271" r:id="rId15"/>
    <p:sldId id="272" r:id="rId16"/>
    <p:sldId id="273"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853"/>
  </p:normalViewPr>
  <p:slideViewPr>
    <p:cSldViewPr snapToGrid="0" snapToObjects="1">
      <p:cViewPr>
        <p:scale>
          <a:sx n="84" d="100"/>
          <a:sy n="84" d="100"/>
        </p:scale>
        <p:origin x="1104" y="272"/>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71" d="100"/>
          <a:sy n="71" d="100"/>
        </p:scale>
        <p:origin x="3592" y="1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6B0BAF-C4F9-204A-A669-43FE3B1F7C6B}" type="datetimeFigureOut">
              <a:rPr lang="en-US" smtClean="0"/>
              <a:t>5/11/20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46B6AC-BB2A-5E47-976F-5BB44AE39788}" type="slidenum">
              <a:rPr lang="en-US" smtClean="0"/>
              <a:t>‹#›</a:t>
            </a:fld>
            <a:endParaRPr lang="en-US"/>
          </a:p>
        </p:txBody>
      </p:sp>
    </p:spTree>
    <p:extLst>
      <p:ext uri="{BB962C8B-B14F-4D97-AF65-F5344CB8AC3E}">
        <p14:creationId xmlns:p14="http://schemas.microsoft.com/office/powerpoint/2010/main" val="952878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46B6AC-BB2A-5E47-976F-5BB44AE39788}" type="slidenum">
              <a:rPr lang="en-US" smtClean="0"/>
              <a:t>3</a:t>
            </a:fld>
            <a:endParaRPr lang="en-US"/>
          </a:p>
        </p:txBody>
      </p:sp>
    </p:spTree>
    <p:extLst>
      <p:ext uri="{BB962C8B-B14F-4D97-AF65-F5344CB8AC3E}">
        <p14:creationId xmlns:p14="http://schemas.microsoft.com/office/powerpoint/2010/main" val="175110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46B6AC-BB2A-5E47-976F-5BB44AE39788}" type="slidenum">
              <a:rPr lang="en-US" smtClean="0"/>
              <a:t>5</a:t>
            </a:fld>
            <a:endParaRPr lang="en-US"/>
          </a:p>
        </p:txBody>
      </p:sp>
    </p:spTree>
    <p:extLst>
      <p:ext uri="{BB962C8B-B14F-4D97-AF65-F5344CB8AC3E}">
        <p14:creationId xmlns:p14="http://schemas.microsoft.com/office/powerpoint/2010/main" val="2880887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1000"/>
              </a:spcAft>
            </a:pPr>
            <a:r>
              <a:rPr lang="en-US" sz="1200" dirty="0">
                <a:effectLst/>
                <a:latin typeface="+mn-lt"/>
                <a:ea typeface="Calibri"/>
                <a:cs typeface="Times New Roman"/>
              </a:rPr>
              <a:t>4: Coffee breaks help to battle pressure </a:t>
            </a:r>
          </a:p>
          <a:p>
            <a:pPr marL="0" marR="0">
              <a:lnSpc>
                <a:spcPct val="115000"/>
              </a:lnSpc>
              <a:spcBef>
                <a:spcPts val="0"/>
              </a:spcBef>
              <a:spcAft>
                <a:spcPts val="1000"/>
              </a:spcAft>
            </a:pPr>
            <a:r>
              <a:rPr lang="en-US" sz="1200" dirty="0">
                <a:effectLst/>
                <a:latin typeface="+mn-lt"/>
                <a:ea typeface="Calibri"/>
                <a:cs typeface="Times New Roman"/>
              </a:rPr>
              <a:t>5: Easy access to quality hot beverages makes a superior view of your work environment </a:t>
            </a:r>
          </a:p>
          <a:p>
            <a:pPr marL="0" marR="0">
              <a:lnSpc>
                <a:spcPct val="115000"/>
              </a:lnSpc>
              <a:spcBef>
                <a:spcPts val="0"/>
              </a:spcBef>
              <a:spcAft>
                <a:spcPts val="1000"/>
              </a:spcAft>
            </a:pPr>
            <a:r>
              <a:rPr lang="en-US" sz="1200" dirty="0">
                <a:effectLst/>
                <a:latin typeface="+mn-lt"/>
                <a:ea typeface="Calibri"/>
                <a:cs typeface="Times New Roman"/>
              </a:rPr>
              <a:t>Improving your group's satisfaction and profitability is an incredible advantage of having an espresso machine in your office. Be that as it may, there's another incredible reward: access to quality hot beverages decidedly changes a representatives' view of their working environment. </a:t>
            </a:r>
          </a:p>
          <a:p>
            <a:pPr marL="0" marR="0">
              <a:lnSpc>
                <a:spcPct val="115000"/>
              </a:lnSpc>
              <a:spcBef>
                <a:spcPts val="0"/>
              </a:spcBef>
              <a:spcAft>
                <a:spcPts val="1000"/>
              </a:spcAft>
            </a:pPr>
            <a:r>
              <a:rPr lang="en-US" sz="1200" dirty="0">
                <a:effectLst/>
                <a:latin typeface="+mn-lt"/>
                <a:ea typeface="Calibri"/>
                <a:cs typeface="Times New Roman"/>
              </a:rPr>
              <a:t>Obviously, having a hot beverages candy machine in the working environment doesn't ensure a profitable and cheerful workplace, there's somewhat more to it than that. Be that as it may, it's difficult to envision a cheerful situation where a bustling group doesn’t have simple access to hot beverages when they have a couple of seconds free. </a:t>
            </a:r>
          </a:p>
          <a:p>
            <a:pPr marL="0" marR="0">
              <a:lnSpc>
                <a:spcPct val="115000"/>
              </a:lnSpc>
              <a:spcBef>
                <a:spcPts val="0"/>
              </a:spcBef>
              <a:spcAft>
                <a:spcPts val="1000"/>
              </a:spcAft>
            </a:pPr>
            <a:r>
              <a:rPr lang="en-US" sz="1200" dirty="0">
                <a:effectLst/>
                <a:latin typeface="+mn-lt"/>
                <a:ea typeface="Calibri"/>
                <a:cs typeface="Times New Roman"/>
              </a:rPr>
              <a:t> </a:t>
            </a:r>
          </a:p>
          <a:p>
            <a:pPr marL="0" marR="0">
              <a:lnSpc>
                <a:spcPct val="115000"/>
              </a:lnSpc>
              <a:spcBef>
                <a:spcPts val="0"/>
              </a:spcBef>
              <a:spcAft>
                <a:spcPts val="1000"/>
              </a:spcAft>
            </a:pPr>
            <a:r>
              <a:rPr lang="en-US" sz="1200" dirty="0">
                <a:effectLst/>
                <a:latin typeface="+mn-lt"/>
                <a:ea typeface="Calibri"/>
                <a:cs typeface="Times New Roman"/>
              </a:rPr>
              <a:t>Getting your group hot beverages when they need is a moderately economical approach to show your group that you give it a second thought. </a:t>
            </a:r>
          </a:p>
          <a:p>
            <a:pPr marL="0" marR="0">
              <a:lnSpc>
                <a:spcPct val="115000"/>
              </a:lnSpc>
              <a:spcBef>
                <a:spcPts val="0"/>
              </a:spcBef>
              <a:spcAft>
                <a:spcPts val="1000"/>
              </a:spcAft>
            </a:pPr>
            <a:r>
              <a:rPr lang="en-US" sz="1200" dirty="0">
                <a:effectLst/>
                <a:latin typeface="+mn-lt"/>
                <a:ea typeface="Calibri"/>
                <a:cs typeface="Times New Roman"/>
              </a:rPr>
              <a:t> </a:t>
            </a:r>
          </a:p>
          <a:p>
            <a:pPr marL="0" marR="0">
              <a:lnSpc>
                <a:spcPct val="115000"/>
              </a:lnSpc>
              <a:spcBef>
                <a:spcPts val="0"/>
              </a:spcBef>
              <a:spcAft>
                <a:spcPts val="1000"/>
              </a:spcAft>
            </a:pPr>
            <a:r>
              <a:rPr lang="en-US" sz="1200" dirty="0">
                <a:effectLst/>
                <a:latin typeface="+mn-lt"/>
                <a:ea typeface="Calibri"/>
                <a:cs typeface="Times New Roman"/>
              </a:rPr>
              <a:t>There's a trick - quality issues! In the event that you need your group to truly value their quick rests, pick a candy machine that conveys the espresso they love truly does make a difference. </a:t>
            </a:r>
          </a:p>
          <a:p>
            <a:pPr marL="0" marR="0">
              <a:lnSpc>
                <a:spcPct val="115000"/>
              </a:lnSpc>
              <a:spcBef>
                <a:spcPts val="0"/>
              </a:spcBef>
              <a:spcAft>
                <a:spcPts val="1000"/>
              </a:spcAft>
            </a:pPr>
            <a:r>
              <a:rPr lang="en-US" sz="1200" dirty="0">
                <a:effectLst/>
                <a:latin typeface="+mn-lt"/>
                <a:ea typeface="Calibri"/>
                <a:cs typeface="Times New Roman"/>
              </a:rPr>
              <a:t> </a:t>
            </a:r>
          </a:p>
          <a:p>
            <a:pPr marL="0" marR="0">
              <a:lnSpc>
                <a:spcPct val="115000"/>
              </a:lnSpc>
              <a:spcBef>
                <a:spcPts val="0"/>
              </a:spcBef>
              <a:spcAft>
                <a:spcPts val="1000"/>
              </a:spcAft>
            </a:pPr>
            <a:r>
              <a:rPr lang="en-US" sz="1200" dirty="0">
                <a:effectLst/>
                <a:latin typeface="+mn-lt"/>
                <a:ea typeface="Calibri"/>
                <a:cs typeface="Times New Roman"/>
              </a:rPr>
              <a:t>Antiquated modern dribble espresso probably won't be the best choice. Truth be told, as indicated by NCDT information, over half of laborers who drink espresso at the workplace are not happy with their office espresso quality.*** </a:t>
            </a:r>
          </a:p>
          <a:p>
            <a:pPr marL="0" marR="0">
              <a:lnSpc>
                <a:spcPct val="115000"/>
              </a:lnSpc>
              <a:spcBef>
                <a:spcPts val="0"/>
              </a:spcBef>
              <a:spcAft>
                <a:spcPts val="1000"/>
              </a:spcAft>
            </a:pPr>
            <a:r>
              <a:rPr lang="en-US" sz="1200" dirty="0">
                <a:effectLst/>
                <a:latin typeface="+mn-lt"/>
                <a:ea typeface="Calibri"/>
                <a:cs typeface="Times New Roman"/>
              </a:rPr>
              <a:t> </a:t>
            </a:r>
          </a:p>
          <a:p>
            <a:pPr marL="0" marR="0">
              <a:lnSpc>
                <a:spcPct val="115000"/>
              </a:lnSpc>
              <a:spcBef>
                <a:spcPts val="0"/>
              </a:spcBef>
              <a:spcAft>
                <a:spcPts val="1000"/>
              </a:spcAft>
            </a:pPr>
            <a:r>
              <a:rPr lang="en-US" sz="1200" dirty="0">
                <a:effectLst/>
                <a:latin typeface="+mn-lt"/>
                <a:ea typeface="Calibri"/>
                <a:cs typeface="Times New Roman"/>
              </a:rPr>
              <a:t>Particularly with more youthful groups who will in general incline toward coffee based beverages, for example, cappuccino, coffee, latte, bistro mocha and cafe Americano. Fortunately, there are distributing machines that can fulfill even the most requesting twenty to thirty year olds' increasingly advanced tastes. </a:t>
            </a:r>
          </a:p>
          <a:p>
            <a:pPr marL="0" marR="0">
              <a:lnSpc>
                <a:spcPct val="115000"/>
              </a:lnSpc>
              <a:spcBef>
                <a:spcPts val="0"/>
              </a:spcBef>
              <a:spcAft>
                <a:spcPts val="1000"/>
              </a:spcAft>
            </a:pPr>
            <a:r>
              <a:rPr lang="en-US" sz="1200" dirty="0">
                <a:effectLst/>
                <a:latin typeface="+mn-lt"/>
                <a:ea typeface="Calibri"/>
                <a:cs typeface="Times New Roman"/>
              </a:rPr>
              <a:t>In Conclusion </a:t>
            </a:r>
          </a:p>
          <a:p>
            <a:pPr marL="0" marR="0">
              <a:lnSpc>
                <a:spcPct val="115000"/>
              </a:lnSpc>
              <a:spcBef>
                <a:spcPts val="0"/>
              </a:spcBef>
              <a:spcAft>
                <a:spcPts val="1000"/>
              </a:spcAft>
            </a:pPr>
            <a:r>
              <a:rPr lang="en-US" sz="1200" dirty="0">
                <a:effectLst/>
                <a:latin typeface="+mn-lt"/>
                <a:ea typeface="Calibri"/>
                <a:cs typeface="Times New Roman"/>
              </a:rPr>
              <a:t>As should be obvious, introducing a top notch hot beverages candy machine in your office can have an extremely positive effect in your group. Not exclusively will it show your thankfulness and "I give it a second thought" mentality, it will support your group's profitability, proficiency and generally speaking feeling of fulfillment.  In addition, let's face it, it's a generally economical advantage that will have an incredible rate of profitability. Helpful access to more advantageous alternatives </a:t>
            </a:r>
          </a:p>
          <a:p>
            <a:endParaRPr lang="en-US" dirty="0"/>
          </a:p>
        </p:txBody>
      </p:sp>
      <p:sp>
        <p:nvSpPr>
          <p:cNvPr id="4" name="Slide Number Placeholder 3"/>
          <p:cNvSpPr>
            <a:spLocks noGrp="1"/>
          </p:cNvSpPr>
          <p:nvPr>
            <p:ph type="sldNum" sz="quarter" idx="10"/>
          </p:nvPr>
        </p:nvSpPr>
        <p:spPr/>
        <p:txBody>
          <a:bodyPr/>
          <a:lstStyle/>
          <a:p>
            <a:fld id="{873EACA1-4F5F-476F-94FD-C8119649F423}" type="slidenum">
              <a:rPr lang="en-US" smtClean="0"/>
              <a:t>14</a:t>
            </a:fld>
            <a:endParaRPr lang="en-US"/>
          </a:p>
        </p:txBody>
      </p:sp>
    </p:spTree>
    <p:extLst>
      <p:ext uri="{BB962C8B-B14F-4D97-AF65-F5344CB8AC3E}">
        <p14:creationId xmlns:p14="http://schemas.microsoft.com/office/powerpoint/2010/main" val="157266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wellbeing and health of your staff can affect the accomplishment of your business through improved efficiency and decreased truancy. In any case, it's not simply missed workdays that can unleash destruction on your primary concern. How successful your laborers are while they're really grinding away has any kind of effect, and execution can be ascribed to vitality levels and generally wellbeing. Settling on more advantageous food decisions during the workday can have a constructive outcome on profitability, execution, disposition and confidence.</a:t>
            </a:r>
            <a:endParaRPr lang="en-US" dirty="0"/>
          </a:p>
        </p:txBody>
      </p:sp>
      <p:sp>
        <p:nvSpPr>
          <p:cNvPr id="4" name="Slide Number Placeholder 3"/>
          <p:cNvSpPr>
            <a:spLocks noGrp="1"/>
          </p:cNvSpPr>
          <p:nvPr>
            <p:ph type="sldNum" sz="quarter" idx="10"/>
          </p:nvPr>
        </p:nvSpPr>
        <p:spPr/>
        <p:txBody>
          <a:bodyPr/>
          <a:lstStyle/>
          <a:p>
            <a:fld id="{873EACA1-4F5F-476F-94FD-C8119649F423}" type="slidenum">
              <a:rPr lang="en-US" smtClean="0"/>
              <a:t>15</a:t>
            </a:fld>
            <a:endParaRPr lang="en-US"/>
          </a:p>
        </p:txBody>
      </p:sp>
    </p:spTree>
    <p:extLst>
      <p:ext uri="{BB962C8B-B14F-4D97-AF65-F5344CB8AC3E}">
        <p14:creationId xmlns:p14="http://schemas.microsoft.com/office/powerpoint/2010/main" val="3156247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Candy machines can offer a wide collection of refreshments to understudies going from filtered water to without sugar and sugared soda pops. With these choices, understudies can remain hydrated.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Nibble Items and Healthy Options Are Available for Vending Machines </a:t>
            </a:r>
          </a:p>
          <a:p>
            <a:r>
              <a:rPr lang="en-US" sz="1200" kern="1200" dirty="0">
                <a:solidFill>
                  <a:schemeClr val="tx1"/>
                </a:solidFill>
                <a:effectLst/>
                <a:latin typeface="+mn-lt"/>
                <a:ea typeface="+mn-ea"/>
                <a:cs typeface="+mn-cs"/>
              </a:rPr>
              <a:t>A wide combination of edibles is accessible through candy machines today. While candy and chips are as yet well-known top choices, you can likewise offer sound choices, for example, plates of mixed greens, sandwiches, new products of the soil in your candy machines. </a:t>
            </a:r>
          </a:p>
          <a:p>
            <a:r>
              <a:rPr lang="en-US" sz="1200" kern="1200" dirty="0">
                <a:solidFill>
                  <a:schemeClr val="tx1"/>
                </a:solidFill>
                <a:effectLst/>
                <a:latin typeface="+mn-lt"/>
                <a:ea typeface="+mn-ea"/>
                <a:cs typeface="+mn-cs"/>
              </a:rPr>
              <a:t>You Select the Products and Configuration of the Vending Machines </a:t>
            </a:r>
          </a:p>
          <a:p>
            <a:endParaRPr lang="en-US" dirty="0"/>
          </a:p>
        </p:txBody>
      </p:sp>
      <p:sp>
        <p:nvSpPr>
          <p:cNvPr id="4" name="Slide Number Placeholder 3"/>
          <p:cNvSpPr>
            <a:spLocks noGrp="1"/>
          </p:cNvSpPr>
          <p:nvPr>
            <p:ph type="sldNum" sz="quarter" idx="10"/>
          </p:nvPr>
        </p:nvSpPr>
        <p:spPr/>
        <p:txBody>
          <a:bodyPr/>
          <a:lstStyle/>
          <a:p>
            <a:fld id="{873EACA1-4F5F-476F-94FD-C8119649F423}" type="slidenum">
              <a:rPr lang="en-US" smtClean="0"/>
              <a:t>16</a:t>
            </a:fld>
            <a:endParaRPr lang="en-US"/>
          </a:p>
        </p:txBody>
      </p:sp>
    </p:spTree>
    <p:extLst>
      <p:ext uri="{BB962C8B-B14F-4D97-AF65-F5344CB8AC3E}">
        <p14:creationId xmlns:p14="http://schemas.microsoft.com/office/powerpoint/2010/main" val="184272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Staff will be keen to the way that the organization is advancing a solid work environment, and that nutritious food is available for anyone for the duration of the day. Even better, you could settle on a 50/50 candy machine that stocks sound bites just as chocolate and crisps, guaranteeing you're taking into account all staff necessities. </a:t>
            </a:r>
          </a:p>
          <a:p>
            <a:r>
              <a:rPr lang="en-US" sz="1200" kern="1200" dirty="0">
                <a:solidFill>
                  <a:schemeClr val="tx1"/>
                </a:solidFill>
                <a:effectLst/>
                <a:latin typeface="+mn-lt"/>
                <a:ea typeface="+mn-ea"/>
                <a:cs typeface="+mn-cs"/>
              </a:rPr>
              <a:t>Keeps Staff Onsite Having nearby food and drink dispenses with the requirement for representatives to wander away from work premises, helping them keep up their concentration and smooth out their working day. It's a given that you shouldn't debilitate staff from leaving the workplace on the off chance that they so want, yet you may discover that a vending machine is a welcomed convenience. </a:t>
            </a:r>
          </a:p>
          <a:p>
            <a:r>
              <a:rPr lang="en-US" sz="1200" kern="1200" dirty="0">
                <a:solidFill>
                  <a:schemeClr val="tx1"/>
                </a:solidFill>
                <a:effectLst/>
                <a:latin typeface="+mn-lt"/>
                <a:ea typeface="+mn-ea"/>
                <a:cs typeface="+mn-cs"/>
              </a:rPr>
              <a:t>There are various advantages to having candy machines in inns. Regardless of whether it isn't night-time and close by eateries are as yet open, voyagers may simply need to snatch a little nibble in the wake of a monotonous day of touring and get settled in their lodging. In some cases managing the difficulty of requesting and afterward sitting tight for food at a café is simply excessively awkward. Or then again, shouldn't something be said about when you wake up in the center of the night with the munchies and simply need to snatch a 12 PM nibble? At home, you have a wash room to go to. At a lodging, there's the candy machine. It might appear to be a unimportant issue, yet having the option to get to food when you need it, regardless of whether it is a badly arranged time, can truly give solace and set you straight.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Keeping everybody upbeat, even the lodging staff </a:t>
            </a:r>
          </a:p>
          <a:p>
            <a:r>
              <a:rPr lang="en-US" sz="1200" kern="1200" dirty="0">
                <a:solidFill>
                  <a:schemeClr val="tx1"/>
                </a:solidFill>
                <a:effectLst/>
                <a:latin typeface="+mn-lt"/>
                <a:ea typeface="+mn-ea"/>
                <a:cs typeface="+mn-cs"/>
              </a:rPr>
              <a:t>What's more, obviously, there's likewise all the lodging staff to consider. Lodging, particularly a very good quality inn, is one of those uncommon spots that should be kept an eye on day in and day out. Any individual who's worked the super late shift realizes how troublesome it very well may be to overcome the early morning. Not just along these lines, the staff that are engaged with visitor administrations should be prepared to manage issues and issues expertly. It is anything but a simple errand when you are drained and hungry. An invigorating beverage or crunchy bite can be an incredible picker-upper and give representatives the lift they have to deal with whatever circumstances may emerge.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With such a large number of various kinds of candy machines accessible nowadays, it's anything but difficult to keep everybody in an inn glad, visitors and staff the same. It may not be a stretch to state that candy machines are one of the more significant civilities of an inn. They're something each lodging ought to give us to eat.</a:t>
            </a:r>
          </a:p>
          <a:p>
            <a:endParaRPr lang="en-US" dirty="0"/>
          </a:p>
        </p:txBody>
      </p:sp>
      <p:sp>
        <p:nvSpPr>
          <p:cNvPr id="4" name="Slide Number Placeholder 3"/>
          <p:cNvSpPr>
            <a:spLocks noGrp="1"/>
          </p:cNvSpPr>
          <p:nvPr>
            <p:ph type="sldNum" sz="quarter" idx="10"/>
          </p:nvPr>
        </p:nvSpPr>
        <p:spPr/>
        <p:txBody>
          <a:bodyPr/>
          <a:lstStyle/>
          <a:p>
            <a:fld id="{873EACA1-4F5F-476F-94FD-C8119649F423}" type="slidenum">
              <a:rPr lang="en-US" smtClean="0"/>
              <a:t>17</a:t>
            </a:fld>
            <a:endParaRPr lang="en-US"/>
          </a:p>
        </p:txBody>
      </p:sp>
    </p:spTree>
    <p:extLst>
      <p:ext uri="{BB962C8B-B14F-4D97-AF65-F5344CB8AC3E}">
        <p14:creationId xmlns:p14="http://schemas.microsoft.com/office/powerpoint/2010/main" val="4110790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8B1E749-4F8F-934B-81ED-F22F0144A11E}" type="datetimeFigureOut">
              <a:rPr lang="en-US" smtClean="0"/>
              <a:t>5/11/20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27833736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B1E749-4F8F-934B-81ED-F22F0144A11E}" type="datetimeFigureOut">
              <a:rPr lang="en-US" smtClean="0"/>
              <a:t>5/11/20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3225835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8B1E749-4F8F-934B-81ED-F22F0144A11E}" type="datetimeFigureOut">
              <a:rPr lang="en-US" smtClean="0"/>
              <a:t>5/11/20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240919325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D8B1E749-4F8F-934B-81ED-F22F0144A11E}" type="datetimeFigureOut">
              <a:rPr lang="en-US" smtClean="0"/>
              <a:t>5/11/20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332882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D8B1E749-4F8F-934B-81ED-F22F0144A11E}" type="datetimeFigureOut">
              <a:rPr lang="en-US" smtClean="0"/>
              <a:t>5/11/20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112280-2FA6-0A4F-B049-0AD3386FF636}"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169599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8B1E749-4F8F-934B-81ED-F22F0144A11E}" type="datetimeFigureOut">
              <a:rPr lang="en-US" smtClean="0"/>
              <a:t>5/11/20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1758426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B1E749-4F8F-934B-81ED-F22F0144A11E}" type="datetimeFigureOut">
              <a:rPr lang="en-US" smtClean="0"/>
              <a:t>5/11/20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252783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8B1E749-4F8F-934B-81ED-F22F0144A11E}" type="datetimeFigureOut">
              <a:rPr lang="en-US" smtClean="0"/>
              <a:t>5/11/20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2518277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8B1E749-4F8F-934B-81ED-F22F0144A11E}" type="datetimeFigureOut">
              <a:rPr lang="en-US" smtClean="0"/>
              <a:t>5/11/20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420407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B1E749-4F8F-934B-81ED-F22F0144A11E}"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3894240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B1E749-4F8F-934B-81ED-F22F0144A11E}" type="datetimeFigureOut">
              <a:rPr lang="en-US" smtClean="0"/>
              <a:t>5/11/20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112280-2FA6-0A4F-B049-0AD3386FF636}" type="slidenum">
              <a:rPr lang="en-US" smtClean="0"/>
              <a:t>‹#›</a:t>
            </a:fld>
            <a:endParaRPr lang="en-US"/>
          </a:p>
        </p:txBody>
      </p:sp>
    </p:spTree>
    <p:extLst>
      <p:ext uri="{BB962C8B-B14F-4D97-AF65-F5344CB8AC3E}">
        <p14:creationId xmlns:p14="http://schemas.microsoft.com/office/powerpoint/2010/main" val="2588994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8B1E749-4F8F-934B-81ED-F22F0144A11E}" type="datetimeFigureOut">
              <a:rPr lang="en-US" smtClean="0"/>
              <a:t>5/11/20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B112280-2FA6-0A4F-B049-0AD3386FF636}" type="slidenum">
              <a:rPr lang="en-US" smtClean="0"/>
              <a:t>‹#›</a:t>
            </a:fld>
            <a:endParaRPr lang="en-US"/>
          </a:p>
        </p:txBody>
      </p:sp>
    </p:spTree>
    <p:extLst>
      <p:ext uri="{BB962C8B-B14F-4D97-AF65-F5344CB8AC3E}">
        <p14:creationId xmlns:p14="http://schemas.microsoft.com/office/powerpoint/2010/main" val="105560496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D649-E0E5-6142-ADC3-1E1A359C0559}"/>
              </a:ext>
            </a:extLst>
          </p:cNvPr>
          <p:cNvSpPr>
            <a:spLocks noGrp="1"/>
          </p:cNvSpPr>
          <p:nvPr>
            <p:ph type="ctrTitle"/>
          </p:nvPr>
        </p:nvSpPr>
        <p:spPr>
          <a:xfrm>
            <a:off x="1600200" y="2252079"/>
            <a:ext cx="8991600" cy="1645920"/>
          </a:xfrm>
        </p:spPr>
        <p:txBody>
          <a:bodyPr>
            <a:noAutofit/>
          </a:bodyPr>
          <a:lstStyle/>
          <a:p>
            <a:r>
              <a:rPr lang="en-US" sz="2200" dirty="0"/>
              <a:t>Vending Machine Business.</a:t>
            </a:r>
            <a:br>
              <a:rPr lang="en-US" sz="2200" dirty="0"/>
            </a:br>
            <a:r>
              <a:rPr lang="en-US" sz="2200" dirty="0"/>
              <a:t>business plan.</a:t>
            </a:r>
            <a:br>
              <a:rPr lang="en-US" sz="2200" dirty="0"/>
            </a:br>
            <a:r>
              <a:rPr lang="en-US" sz="2200" dirty="0"/>
              <a:t>Group 9</a:t>
            </a:r>
            <a:br>
              <a:rPr lang="en-US" sz="2200" dirty="0"/>
            </a:br>
            <a:r>
              <a:rPr lang="en-US" sz="2200" dirty="0"/>
              <a:t>MODULE CODE BMSW4003</a:t>
            </a:r>
            <a:br>
              <a:rPr lang="en-US" sz="2200" dirty="0"/>
            </a:br>
            <a:r>
              <a:rPr lang="en-US" sz="2200" dirty="0"/>
              <a:t>LECTURER:  MALANI GUNARATNUM</a:t>
            </a:r>
          </a:p>
        </p:txBody>
      </p:sp>
      <p:sp>
        <p:nvSpPr>
          <p:cNvPr id="3" name="Subtitle 2">
            <a:extLst>
              <a:ext uri="{FF2B5EF4-FFF2-40B4-BE49-F238E27FC236}">
                <a16:creationId xmlns:a16="http://schemas.microsoft.com/office/drawing/2014/main" id="{5F9C7801-88F6-4A4B-96CD-4BDD0A50C325}"/>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740435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EE736-BA75-BB4E-89A7-B53D60DD9A75}"/>
              </a:ext>
            </a:extLst>
          </p:cNvPr>
          <p:cNvSpPr>
            <a:spLocks noGrp="1"/>
          </p:cNvSpPr>
          <p:nvPr>
            <p:ph type="title"/>
          </p:nvPr>
        </p:nvSpPr>
        <p:spPr>
          <a:xfrm>
            <a:off x="2231136" y="467418"/>
            <a:ext cx="7729728" cy="1188720"/>
          </a:xfrm>
          <a:solidFill>
            <a:srgbClr val="FFFFFF"/>
          </a:solidFill>
        </p:spPr>
        <p:txBody>
          <a:bodyPr>
            <a:normAutofit/>
          </a:bodyPr>
          <a:lstStyle/>
          <a:p>
            <a:r>
              <a:rPr lang="en-US" dirty="0"/>
              <a:t>Vending machine business</a:t>
            </a:r>
          </a:p>
        </p:txBody>
      </p:sp>
      <p:sp>
        <p:nvSpPr>
          <p:cNvPr id="3" name="Content Placeholder 2">
            <a:extLst>
              <a:ext uri="{FF2B5EF4-FFF2-40B4-BE49-F238E27FC236}">
                <a16:creationId xmlns:a16="http://schemas.microsoft.com/office/drawing/2014/main" id="{7CECA397-3CED-0D4E-98A4-48BC59B1A9FF}"/>
              </a:ext>
            </a:extLst>
          </p:cNvPr>
          <p:cNvSpPr>
            <a:spLocks noGrp="1"/>
          </p:cNvSpPr>
          <p:nvPr>
            <p:ph idx="1"/>
          </p:nvPr>
        </p:nvSpPr>
        <p:spPr>
          <a:xfrm>
            <a:off x="1706062" y="2291262"/>
            <a:ext cx="8779512" cy="2879256"/>
          </a:xfrm>
        </p:spPr>
        <p:txBody>
          <a:bodyPr>
            <a:normAutofit/>
          </a:bodyPr>
          <a:lstStyle/>
          <a:p>
            <a:pPr marL="0" indent="0">
              <a:buNone/>
            </a:pPr>
            <a:r>
              <a:rPr lang="en-US" sz="2400" dirty="0">
                <a:solidFill>
                  <a:srgbClr val="404040"/>
                </a:solidFill>
              </a:rPr>
              <a:t>Dwayne Lauder   1905623      Operations and management plan.</a:t>
            </a:r>
          </a:p>
          <a:p>
            <a:pPr marL="0" indent="0">
              <a:buNone/>
            </a:pPr>
            <a:r>
              <a:rPr lang="en-US" sz="2400" dirty="0">
                <a:solidFill>
                  <a:srgbClr val="404040"/>
                </a:solidFill>
              </a:rPr>
              <a:t>Krystal Russell    1905619       Business concept</a:t>
            </a:r>
            <a:r>
              <a:rPr lang="en-US" sz="2400">
                <a:solidFill>
                  <a:srgbClr val="404040"/>
                </a:solidFill>
              </a:rPr>
              <a:t>.  n/a</a:t>
            </a:r>
            <a:endParaRPr lang="en-US" sz="2400" dirty="0">
              <a:solidFill>
                <a:srgbClr val="404040"/>
              </a:solidFill>
            </a:endParaRPr>
          </a:p>
          <a:p>
            <a:pPr marL="0" indent="0">
              <a:buNone/>
            </a:pPr>
            <a:r>
              <a:rPr lang="en-US" sz="2400" dirty="0" err="1">
                <a:solidFill>
                  <a:srgbClr val="404040"/>
                </a:solidFill>
              </a:rPr>
              <a:t>Juditha</a:t>
            </a:r>
            <a:r>
              <a:rPr lang="en-US" sz="2400" dirty="0">
                <a:solidFill>
                  <a:srgbClr val="404040"/>
                </a:solidFill>
              </a:rPr>
              <a:t> Henry      1910054      Financial plan.    n/a          </a:t>
            </a:r>
          </a:p>
          <a:p>
            <a:pPr marL="0" indent="0">
              <a:buNone/>
            </a:pPr>
            <a:r>
              <a:rPr lang="en-US" sz="2400" dirty="0" err="1">
                <a:solidFill>
                  <a:srgbClr val="404040"/>
                </a:solidFill>
              </a:rPr>
              <a:t>Fatmata</a:t>
            </a:r>
            <a:r>
              <a:rPr lang="en-US" sz="2400" dirty="0">
                <a:solidFill>
                  <a:srgbClr val="404040"/>
                </a:solidFill>
              </a:rPr>
              <a:t> Kamara  1907285      Executive summary.</a:t>
            </a:r>
          </a:p>
          <a:p>
            <a:pPr marL="0" indent="0">
              <a:buNone/>
            </a:pPr>
            <a:r>
              <a:rPr lang="en-US" sz="2400" dirty="0">
                <a:solidFill>
                  <a:srgbClr val="404040"/>
                </a:solidFill>
              </a:rPr>
              <a:t>Mohamed Sesay   1905636      Marketing Analysis and marketing plan.</a:t>
            </a:r>
          </a:p>
        </p:txBody>
      </p:sp>
    </p:spTree>
    <p:extLst>
      <p:ext uri="{BB962C8B-B14F-4D97-AF65-F5344CB8AC3E}">
        <p14:creationId xmlns:p14="http://schemas.microsoft.com/office/powerpoint/2010/main" val="1384240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BF49E-DDBF-8F4A-8FF6-7063E8888EE1}"/>
              </a:ext>
            </a:extLst>
          </p:cNvPr>
          <p:cNvSpPr>
            <a:spLocks noGrp="1"/>
          </p:cNvSpPr>
          <p:nvPr>
            <p:ph type="title"/>
          </p:nvPr>
        </p:nvSpPr>
        <p:spPr>
          <a:xfrm>
            <a:off x="2231136" y="44335"/>
            <a:ext cx="7729728" cy="1188720"/>
          </a:xfrm>
          <a:solidFill>
            <a:srgbClr val="FFFFFF"/>
          </a:solidFill>
        </p:spPr>
        <p:txBody>
          <a:bodyPr>
            <a:normAutofit/>
          </a:bodyPr>
          <a:lstStyle/>
          <a:p>
            <a:r>
              <a:rPr lang="en-US" dirty="0"/>
              <a:t>Operations and management plan</a:t>
            </a:r>
          </a:p>
        </p:txBody>
      </p:sp>
      <p:sp>
        <p:nvSpPr>
          <p:cNvPr id="3" name="Content Placeholder 2">
            <a:extLst>
              <a:ext uri="{FF2B5EF4-FFF2-40B4-BE49-F238E27FC236}">
                <a16:creationId xmlns:a16="http://schemas.microsoft.com/office/drawing/2014/main" id="{7080285E-1ABC-F44D-823F-D5E0D4B10DC3}"/>
              </a:ext>
            </a:extLst>
          </p:cNvPr>
          <p:cNvSpPr>
            <a:spLocks noGrp="1"/>
          </p:cNvSpPr>
          <p:nvPr>
            <p:ph idx="1"/>
          </p:nvPr>
        </p:nvSpPr>
        <p:spPr>
          <a:xfrm>
            <a:off x="1581553" y="1248156"/>
            <a:ext cx="8779512" cy="2879256"/>
          </a:xfrm>
        </p:spPr>
        <p:txBody>
          <a:bodyPr>
            <a:noAutofit/>
          </a:bodyPr>
          <a:lstStyle/>
          <a:p>
            <a:pPr marL="0" indent="0">
              <a:lnSpc>
                <a:spcPct val="90000"/>
              </a:lnSpc>
              <a:buNone/>
            </a:pPr>
            <a:r>
              <a:rPr lang="en-US" sz="1700" dirty="0">
                <a:solidFill>
                  <a:srgbClr val="404040"/>
                </a:solidFill>
              </a:rPr>
              <a:t>Vending Machines will be put in airports, hotels, police stations, universities and colleges.</a:t>
            </a:r>
          </a:p>
          <a:p>
            <a:pPr marL="0" indent="0">
              <a:lnSpc>
                <a:spcPct val="90000"/>
              </a:lnSpc>
              <a:buNone/>
            </a:pPr>
            <a:r>
              <a:rPr lang="en-US" sz="1700" dirty="0">
                <a:solidFill>
                  <a:srgbClr val="404040"/>
                </a:solidFill>
              </a:rPr>
              <a:t> </a:t>
            </a:r>
            <a:r>
              <a:rPr lang="en-US" sz="1680" dirty="0">
                <a:solidFill>
                  <a:srgbClr val="404040"/>
                </a:solidFill>
              </a:rPr>
              <a:t>In the airport we’ll have a suitcase vending machine that has small, medium and large suitcases the </a:t>
            </a:r>
            <a:r>
              <a:rPr lang="en-US" sz="1680" dirty="0" err="1">
                <a:solidFill>
                  <a:srgbClr val="404040"/>
                </a:solidFill>
              </a:rPr>
              <a:t>colours</a:t>
            </a:r>
            <a:r>
              <a:rPr lang="en-US" sz="1680" dirty="0">
                <a:solidFill>
                  <a:srgbClr val="404040"/>
                </a:solidFill>
              </a:rPr>
              <a:t> available will be in black, black and pink, black and orange,  gray and black and blue and black. We will also have a shoes vending machine in the airport that will sell men’s and women’s shoes, open toe shoes for women, shoe sizes will be from 2-12, women’s high quality business medium heel shoes will also be available to buy from this vending machine the sizes available will be from 2-12.  Another vending machine in the airport will have the men’s high quality black shoes and ties, the shoe sizes that will be available to buy from this vending machine will be from 2-12 and the </a:t>
            </a:r>
            <a:r>
              <a:rPr lang="en-US" sz="1680" dirty="0" err="1">
                <a:solidFill>
                  <a:srgbClr val="404040"/>
                </a:solidFill>
              </a:rPr>
              <a:t>colours</a:t>
            </a:r>
            <a:r>
              <a:rPr lang="en-US" sz="1680" dirty="0">
                <a:solidFill>
                  <a:srgbClr val="404040"/>
                </a:solidFill>
              </a:rPr>
              <a:t> of the ties that will be available to buy from this vending machine will be black, navy blue, pink and purple. also in the airports a clothes vending machine, in the clothes vending machine it will have available to buy men’s and women’s small, medium and large jumpers the </a:t>
            </a:r>
            <a:r>
              <a:rPr lang="en-US" sz="1680" dirty="0" err="1">
                <a:solidFill>
                  <a:srgbClr val="404040"/>
                </a:solidFill>
              </a:rPr>
              <a:t>colour’s</a:t>
            </a:r>
            <a:r>
              <a:rPr lang="en-US" sz="1680" dirty="0">
                <a:solidFill>
                  <a:srgbClr val="404040"/>
                </a:solidFill>
              </a:rPr>
              <a:t> of the jumpers that will be available form this vending machine will be navy blue, black and gray also between 28 to 38 waist and 28 to 34 leg denim jeans for men and women the </a:t>
            </a:r>
            <a:r>
              <a:rPr lang="en-US" sz="1680" dirty="0" err="1">
                <a:solidFill>
                  <a:srgbClr val="404040"/>
                </a:solidFill>
              </a:rPr>
              <a:t>colour’s</a:t>
            </a:r>
            <a:r>
              <a:rPr lang="en-US" sz="1680" dirty="0">
                <a:solidFill>
                  <a:srgbClr val="404040"/>
                </a:solidFill>
              </a:rPr>
              <a:t> that will be available to buy from this vending machine will be navy blue, gray and black also a vending machine for babies will be put in the airports and hotels, in this vending machine it will have fragranced and non fragranced baby wipes it will also have nappies, the size’s of the nappies available to buy from this vending machine will be 1 through to 6, it will also have rusk biscuits for babies and this vending machine will also have baby food in little glass bottles for 1 to 6 months old babies.</a:t>
            </a:r>
          </a:p>
        </p:txBody>
      </p:sp>
    </p:spTree>
    <p:extLst>
      <p:ext uri="{BB962C8B-B14F-4D97-AF65-F5344CB8AC3E}">
        <p14:creationId xmlns:p14="http://schemas.microsoft.com/office/powerpoint/2010/main" val="2265169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 name="Rectangle 174">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 name="Rectangle 176">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9" name="Rectangle 17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7D465-4067-2D41-BD99-537FC9FADF43}"/>
              </a:ext>
            </a:extLst>
          </p:cNvPr>
          <p:cNvSpPr>
            <a:spLocks noGrp="1"/>
          </p:cNvSpPr>
          <p:nvPr>
            <p:ph type="title"/>
          </p:nvPr>
        </p:nvSpPr>
        <p:spPr>
          <a:xfrm>
            <a:off x="2231136" y="28540"/>
            <a:ext cx="7729728" cy="1188720"/>
          </a:xfrm>
          <a:prstGeom prst="ellipse">
            <a:avLst/>
          </a:prstGeom>
          <a:solidFill>
            <a:srgbClr val="FFFFFF"/>
          </a:solidFill>
        </p:spPr>
        <p:txBody>
          <a:bodyPr>
            <a:normAutofit fontScale="90000"/>
          </a:bodyPr>
          <a:lstStyle/>
          <a:p>
            <a:r>
              <a:rPr lang="en-US" sz="1800" dirty="0"/>
              <a:t>Vending machine business continued</a:t>
            </a:r>
          </a:p>
        </p:txBody>
      </p:sp>
      <p:sp>
        <p:nvSpPr>
          <p:cNvPr id="157" name="Content Placeholder 2">
            <a:extLst>
              <a:ext uri="{FF2B5EF4-FFF2-40B4-BE49-F238E27FC236}">
                <a16:creationId xmlns:a16="http://schemas.microsoft.com/office/drawing/2014/main" id="{F1C78ABA-3F2A-7B41-BCBF-99B9ED8957B7}"/>
              </a:ext>
            </a:extLst>
          </p:cNvPr>
          <p:cNvSpPr>
            <a:spLocks noGrp="1"/>
          </p:cNvSpPr>
          <p:nvPr>
            <p:ph idx="1"/>
          </p:nvPr>
        </p:nvSpPr>
        <p:spPr>
          <a:xfrm>
            <a:off x="1559704" y="1217260"/>
            <a:ext cx="9072592" cy="2763744"/>
          </a:xfrm>
        </p:spPr>
        <p:txBody>
          <a:bodyPr>
            <a:noAutofit/>
          </a:bodyPr>
          <a:lstStyle/>
          <a:p>
            <a:pPr marL="0" indent="0">
              <a:lnSpc>
                <a:spcPct val="90000"/>
              </a:lnSpc>
              <a:buNone/>
            </a:pPr>
            <a:r>
              <a:rPr lang="en-US" sz="1620" dirty="0">
                <a:solidFill>
                  <a:srgbClr val="404040"/>
                </a:solidFill>
              </a:rPr>
              <a:t>Also in the airports a female cosmetics vending machine this vending machine it will have in it female </a:t>
            </a:r>
            <a:r>
              <a:rPr lang="en-US" sz="1620" dirty="0" err="1">
                <a:solidFill>
                  <a:srgbClr val="404040"/>
                </a:solidFill>
              </a:rPr>
              <a:t>cosmestics</a:t>
            </a:r>
            <a:r>
              <a:rPr lang="en-US" sz="1620" dirty="0">
                <a:solidFill>
                  <a:srgbClr val="404040"/>
                </a:solidFill>
              </a:rPr>
              <a:t>. </a:t>
            </a:r>
            <a:r>
              <a:rPr lang="en-US" sz="1620" dirty="0" err="1">
                <a:solidFill>
                  <a:srgbClr val="404040"/>
                </a:solidFill>
              </a:rPr>
              <a:t>Sanatury</a:t>
            </a:r>
            <a:r>
              <a:rPr lang="en-US" sz="1620" dirty="0">
                <a:solidFill>
                  <a:srgbClr val="404040"/>
                </a:solidFill>
              </a:rPr>
              <a:t> towels, mascara, lip sticks, skin wipes.  Another vending machine that will be put in the airport will be a device vending machine where people can purchase chargers for android and apple devices, headphones for apple and android devices, smart key boards for tablets, </a:t>
            </a:r>
            <a:r>
              <a:rPr lang="en-US" sz="1620" dirty="0" err="1">
                <a:solidFill>
                  <a:srgbClr val="404040"/>
                </a:solidFill>
              </a:rPr>
              <a:t>u.s.b</a:t>
            </a:r>
            <a:r>
              <a:rPr lang="en-US" sz="1620" dirty="0">
                <a:solidFill>
                  <a:srgbClr val="404040"/>
                </a:solidFill>
              </a:rPr>
              <a:t> memory sticks for phones and tablets, music speakers for phones and tablets and rod phone chargers for android and apple devices.  A rod phone charger is a device that is plugged into your android or apple device and it gives 8 hours of talk time and usage when it is finished it can be charged or it can be swapped for another rod this is ideal for people travelling by plane and the individual’s device is on low battery or might become on low battery at some point while flying in a airplane.  Vending machines will be put into hotels these vending machines will have a coffee and tea vending machine which will have all the mainstream popular coffee and tea brands to buy also a vending machine that has female cosmetics lipstick, eye liner, foundation 5 different shades to choose from, sanatory towels, purses, small handbags, wedding essentials also another vending machine that will be put into the hotel is a crisps vending machine that has different company crisps, milk chocolates and normal chocolates.  The crisps that will be in the vending machine will be Walkers crisps, Hula Hoop crisps, Doritos crisps, Jacobs twiglets, Skips and Nik Naks crisps. The milk chocolates that will be in the vending machine are Aero milk chocolate,  Wisper milk chocolate, Milky Way milk chocolate  Dairy milk chocolate and the chocolates that will be in the vending machines are Snicker bar chocolate,  Mars bar chocolate, Kit Kat chocolate,  Twix chocolate, Bounty chocolate and Galaxy chocolate.  Also a  gifts and </a:t>
            </a:r>
            <a:r>
              <a:rPr lang="en-US" sz="1620" dirty="0" err="1">
                <a:solidFill>
                  <a:srgbClr val="404040"/>
                </a:solidFill>
              </a:rPr>
              <a:t>souviner</a:t>
            </a:r>
            <a:r>
              <a:rPr lang="en-US" sz="1620" dirty="0">
                <a:solidFill>
                  <a:srgbClr val="404040"/>
                </a:solidFill>
              </a:rPr>
              <a:t> vending machine will also be put into the hotel this vending machine will contain little</a:t>
            </a:r>
          </a:p>
          <a:p>
            <a:pPr marL="0" indent="0">
              <a:lnSpc>
                <a:spcPct val="90000"/>
              </a:lnSpc>
              <a:buNone/>
            </a:pPr>
            <a:endParaRPr lang="en-US" sz="1400" dirty="0">
              <a:solidFill>
                <a:srgbClr val="404040"/>
              </a:solidFill>
            </a:endParaRPr>
          </a:p>
        </p:txBody>
      </p:sp>
      <p:sp>
        <p:nvSpPr>
          <p:cNvPr id="71" name="Title 1">
            <a:extLst>
              <a:ext uri="{FF2B5EF4-FFF2-40B4-BE49-F238E27FC236}">
                <a16:creationId xmlns:a16="http://schemas.microsoft.com/office/drawing/2014/main" id="{F6164C62-1EAC-694C-93D1-1F7D51B4177D}"/>
              </a:ext>
            </a:extLst>
          </p:cNvPr>
          <p:cNvSpPr txBox="1">
            <a:spLocks/>
          </p:cNvSpPr>
          <p:nvPr/>
        </p:nvSpPr>
        <p:spPr bwMode="black">
          <a:xfrm>
            <a:off x="0" y="7306746"/>
            <a:ext cx="7729728" cy="1188720"/>
          </a:xfrm>
          <a:prstGeom prst="ellipse">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spcAft>
                <a:spcPts val="600"/>
              </a:spcAft>
            </a:pPr>
            <a:endParaRPr lang="en-US" sz="1800" dirty="0"/>
          </a:p>
        </p:txBody>
      </p:sp>
    </p:spTree>
    <p:extLst>
      <p:ext uri="{BB962C8B-B14F-4D97-AF65-F5344CB8AC3E}">
        <p14:creationId xmlns:p14="http://schemas.microsoft.com/office/powerpoint/2010/main" val="3973827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CAF7CB-9673-CF49-ABB3-AEA7028F3661}"/>
              </a:ext>
            </a:extLst>
          </p:cNvPr>
          <p:cNvSpPr>
            <a:spLocks noGrp="1"/>
          </p:cNvSpPr>
          <p:nvPr>
            <p:ph type="title"/>
          </p:nvPr>
        </p:nvSpPr>
        <p:spPr>
          <a:xfrm>
            <a:off x="2231136" y="32594"/>
            <a:ext cx="7729728" cy="1188720"/>
          </a:xfrm>
          <a:solidFill>
            <a:srgbClr val="FFFFFF"/>
          </a:solidFill>
        </p:spPr>
        <p:txBody>
          <a:bodyPr>
            <a:normAutofit/>
          </a:bodyPr>
          <a:lstStyle/>
          <a:p>
            <a:r>
              <a:rPr lang="en-US" dirty="0"/>
              <a:t>Vending machine business continued</a:t>
            </a:r>
          </a:p>
        </p:txBody>
      </p:sp>
      <p:sp>
        <p:nvSpPr>
          <p:cNvPr id="3" name="Content Placeholder 2">
            <a:extLst>
              <a:ext uri="{FF2B5EF4-FFF2-40B4-BE49-F238E27FC236}">
                <a16:creationId xmlns:a16="http://schemas.microsoft.com/office/drawing/2014/main" id="{3B85E153-347B-CD46-A151-DEF9E39FF277}"/>
              </a:ext>
            </a:extLst>
          </p:cNvPr>
          <p:cNvSpPr>
            <a:spLocks noGrp="1"/>
          </p:cNvSpPr>
          <p:nvPr>
            <p:ph idx="1"/>
          </p:nvPr>
        </p:nvSpPr>
        <p:spPr>
          <a:xfrm>
            <a:off x="1719031" y="1221314"/>
            <a:ext cx="8753938" cy="2906098"/>
          </a:xfrm>
        </p:spPr>
        <p:txBody>
          <a:bodyPr>
            <a:noAutofit/>
          </a:bodyPr>
          <a:lstStyle/>
          <a:p>
            <a:pPr marL="0" indent="0">
              <a:buNone/>
            </a:pPr>
            <a:r>
              <a:rPr lang="en-US" sz="1550" dirty="0">
                <a:solidFill>
                  <a:srgbClr val="404040"/>
                </a:solidFill>
              </a:rPr>
              <a:t>buses., little London postboxes, little London black taxi’s, things to do with the UK like houses of parliament, London eye, Big Ben and so forth also fridge magnets taxi fridge magnet, old </a:t>
            </a:r>
            <a:r>
              <a:rPr lang="en-US" sz="1550" dirty="0" err="1">
                <a:solidFill>
                  <a:srgbClr val="404040"/>
                </a:solidFill>
              </a:rPr>
              <a:t>london</a:t>
            </a:r>
            <a:r>
              <a:rPr lang="en-US" sz="1550" dirty="0">
                <a:solidFill>
                  <a:srgbClr val="404040"/>
                </a:solidFill>
              </a:rPr>
              <a:t> outside </a:t>
            </a:r>
            <a:r>
              <a:rPr lang="en-US" sz="1550" dirty="0" err="1">
                <a:solidFill>
                  <a:srgbClr val="404040"/>
                </a:solidFill>
              </a:rPr>
              <a:t>bt</a:t>
            </a:r>
            <a:r>
              <a:rPr lang="en-US" sz="1550" dirty="0">
                <a:solidFill>
                  <a:srgbClr val="404040"/>
                </a:solidFill>
              </a:rPr>
              <a:t> telephone box fridge magnet also cute light brown teddy bears one wearing </a:t>
            </a:r>
            <a:r>
              <a:rPr lang="en-US" sz="1550" dirty="0" err="1">
                <a:solidFill>
                  <a:srgbClr val="404040"/>
                </a:solidFill>
              </a:rPr>
              <a:t>uk</a:t>
            </a:r>
            <a:r>
              <a:rPr lang="en-US" sz="1550" dirty="0">
                <a:solidFill>
                  <a:srgbClr val="404040"/>
                </a:solidFill>
              </a:rPr>
              <a:t> clothes with a t-shirt that has the </a:t>
            </a:r>
            <a:r>
              <a:rPr lang="en-US" sz="1550" dirty="0" err="1">
                <a:solidFill>
                  <a:srgbClr val="404040"/>
                </a:solidFill>
              </a:rPr>
              <a:t>uk</a:t>
            </a:r>
            <a:r>
              <a:rPr lang="en-US" sz="1550" dirty="0">
                <a:solidFill>
                  <a:srgbClr val="404040"/>
                </a:solidFill>
              </a:rPr>
              <a:t> flag on it and shorts that have the </a:t>
            </a:r>
            <a:r>
              <a:rPr lang="en-US" sz="1550" dirty="0" err="1">
                <a:solidFill>
                  <a:srgbClr val="404040"/>
                </a:solidFill>
              </a:rPr>
              <a:t>uk</a:t>
            </a:r>
            <a:r>
              <a:rPr lang="en-US" sz="1550" dirty="0">
                <a:solidFill>
                  <a:srgbClr val="404040"/>
                </a:solidFill>
              </a:rPr>
              <a:t> flag on it also and a hat with the </a:t>
            </a:r>
            <a:r>
              <a:rPr lang="en-US" sz="1550" dirty="0" err="1">
                <a:solidFill>
                  <a:srgbClr val="404040"/>
                </a:solidFill>
              </a:rPr>
              <a:t>uk</a:t>
            </a:r>
            <a:r>
              <a:rPr lang="en-US" sz="1550" dirty="0">
                <a:solidFill>
                  <a:srgbClr val="404040"/>
                </a:solidFill>
              </a:rPr>
              <a:t> flag on it.  Also another teddy bear the same type of teddy bear but this one wearing Scotland clothes.  Scotland t-shirt, Scotland hat.  The gifts and </a:t>
            </a:r>
            <a:r>
              <a:rPr lang="en-US" sz="1550" dirty="0" err="1">
                <a:solidFill>
                  <a:srgbClr val="404040"/>
                </a:solidFill>
              </a:rPr>
              <a:t>souveniers</a:t>
            </a:r>
            <a:r>
              <a:rPr lang="en-US" sz="1550" dirty="0">
                <a:solidFill>
                  <a:srgbClr val="404040"/>
                </a:solidFill>
              </a:rPr>
              <a:t> that will be available in this vending machine will be umbrella’s with the </a:t>
            </a:r>
            <a:r>
              <a:rPr lang="en-US" sz="1550" dirty="0" err="1">
                <a:solidFill>
                  <a:srgbClr val="404040"/>
                </a:solidFill>
              </a:rPr>
              <a:t>uk</a:t>
            </a:r>
            <a:r>
              <a:rPr lang="en-US" sz="1550" dirty="0">
                <a:solidFill>
                  <a:srgbClr val="404040"/>
                </a:solidFill>
              </a:rPr>
              <a:t> flags on it,  hats that say London with the London flag on it,  UK flag rucksacks, small mini cooper car with the </a:t>
            </a:r>
            <a:r>
              <a:rPr lang="en-US" sz="1550" dirty="0" err="1">
                <a:solidFill>
                  <a:srgbClr val="404040"/>
                </a:solidFill>
              </a:rPr>
              <a:t>uk</a:t>
            </a:r>
            <a:r>
              <a:rPr lang="en-US" sz="1550" dirty="0">
                <a:solidFill>
                  <a:srgbClr val="404040"/>
                </a:solidFill>
              </a:rPr>
              <a:t> flag at the top of the car and a little </a:t>
            </a:r>
            <a:r>
              <a:rPr lang="en-US" sz="1550" dirty="0" err="1">
                <a:solidFill>
                  <a:srgbClr val="404040"/>
                </a:solidFill>
              </a:rPr>
              <a:t>uk</a:t>
            </a:r>
            <a:r>
              <a:rPr lang="en-US" sz="1550" dirty="0">
                <a:solidFill>
                  <a:srgbClr val="404040"/>
                </a:solidFill>
              </a:rPr>
              <a:t> flag on the driver side and passenger side door of the car also London </a:t>
            </a:r>
            <a:r>
              <a:rPr lang="en-US" sz="1550" dirty="0" err="1">
                <a:solidFill>
                  <a:srgbClr val="404040"/>
                </a:solidFill>
              </a:rPr>
              <a:t>colouring</a:t>
            </a:r>
            <a:r>
              <a:rPr lang="en-US" sz="1550" dirty="0">
                <a:solidFill>
                  <a:srgbClr val="404040"/>
                </a:solidFill>
              </a:rPr>
              <a:t> in books for children which will include 2 red, black, grey and gold </a:t>
            </a:r>
            <a:r>
              <a:rPr lang="en-US" sz="1550" dirty="0" err="1">
                <a:solidFill>
                  <a:srgbClr val="404040"/>
                </a:solidFill>
              </a:rPr>
              <a:t>colouring</a:t>
            </a:r>
            <a:r>
              <a:rPr lang="en-US" sz="1550" dirty="0">
                <a:solidFill>
                  <a:srgbClr val="404040"/>
                </a:solidFill>
              </a:rPr>
              <a:t> in pens, the red pen for the buses to be </a:t>
            </a:r>
            <a:r>
              <a:rPr lang="en-US" sz="1550" dirty="0" err="1">
                <a:solidFill>
                  <a:srgbClr val="404040"/>
                </a:solidFill>
              </a:rPr>
              <a:t>coloured</a:t>
            </a:r>
            <a:r>
              <a:rPr lang="en-US" sz="1550" dirty="0">
                <a:solidFill>
                  <a:srgbClr val="404040"/>
                </a:solidFill>
              </a:rPr>
              <a:t> in, black pen for the taxi’s to be </a:t>
            </a:r>
            <a:r>
              <a:rPr lang="en-US" sz="1550" dirty="0" err="1">
                <a:solidFill>
                  <a:srgbClr val="404040"/>
                </a:solidFill>
              </a:rPr>
              <a:t>coloured</a:t>
            </a:r>
            <a:r>
              <a:rPr lang="en-US" sz="1550" dirty="0">
                <a:solidFill>
                  <a:srgbClr val="404040"/>
                </a:solidFill>
              </a:rPr>
              <a:t> in,  grey for </a:t>
            </a:r>
            <a:r>
              <a:rPr lang="en-US" sz="1550" dirty="0" err="1">
                <a:solidFill>
                  <a:srgbClr val="404040"/>
                </a:solidFill>
              </a:rPr>
              <a:t>westminister</a:t>
            </a:r>
            <a:r>
              <a:rPr lang="en-US" sz="1550" dirty="0">
                <a:solidFill>
                  <a:srgbClr val="404040"/>
                </a:solidFill>
              </a:rPr>
              <a:t> abbey to be </a:t>
            </a:r>
            <a:r>
              <a:rPr lang="en-US" sz="1550" dirty="0" err="1">
                <a:solidFill>
                  <a:srgbClr val="404040"/>
                </a:solidFill>
              </a:rPr>
              <a:t>coloured</a:t>
            </a:r>
            <a:r>
              <a:rPr lang="en-US" sz="1550" dirty="0">
                <a:solidFill>
                  <a:srgbClr val="404040"/>
                </a:solidFill>
              </a:rPr>
              <a:t> in and gold for the houses of parliament and big ben to be </a:t>
            </a:r>
            <a:r>
              <a:rPr lang="en-US" sz="1550" dirty="0" err="1">
                <a:solidFill>
                  <a:srgbClr val="404040"/>
                </a:solidFill>
              </a:rPr>
              <a:t>coloured</a:t>
            </a:r>
            <a:r>
              <a:rPr lang="en-US" sz="1550" dirty="0">
                <a:solidFill>
                  <a:srgbClr val="404040"/>
                </a:solidFill>
              </a:rPr>
              <a:t> in.  All </a:t>
            </a:r>
            <a:r>
              <a:rPr lang="en-US" sz="1550" dirty="0" err="1">
                <a:solidFill>
                  <a:srgbClr val="404040"/>
                </a:solidFill>
              </a:rPr>
              <a:t>colouring</a:t>
            </a:r>
            <a:r>
              <a:rPr lang="en-US" sz="1550" dirty="0">
                <a:solidFill>
                  <a:srgbClr val="404040"/>
                </a:solidFill>
              </a:rPr>
              <a:t> in pens will have the </a:t>
            </a:r>
            <a:r>
              <a:rPr lang="en-US" sz="1550" dirty="0" err="1">
                <a:solidFill>
                  <a:srgbClr val="404040"/>
                </a:solidFill>
              </a:rPr>
              <a:t>uk</a:t>
            </a:r>
            <a:r>
              <a:rPr lang="en-US" sz="1550" dirty="0">
                <a:solidFill>
                  <a:srgbClr val="404040"/>
                </a:solidFill>
              </a:rPr>
              <a:t> flag on them </a:t>
            </a:r>
            <a:r>
              <a:rPr lang="en-US" sz="1550" dirty="0" err="1">
                <a:solidFill>
                  <a:srgbClr val="404040"/>
                </a:solidFill>
              </a:rPr>
              <a:t>uk</a:t>
            </a:r>
            <a:r>
              <a:rPr lang="en-US" sz="1550" dirty="0">
                <a:solidFill>
                  <a:srgbClr val="404040"/>
                </a:solidFill>
              </a:rPr>
              <a:t> buses and </a:t>
            </a:r>
            <a:r>
              <a:rPr lang="en-US" sz="1550" dirty="0" err="1">
                <a:solidFill>
                  <a:srgbClr val="404040"/>
                </a:solidFill>
              </a:rPr>
              <a:t>uk</a:t>
            </a:r>
            <a:r>
              <a:rPr lang="en-US" sz="1550" dirty="0">
                <a:solidFill>
                  <a:srgbClr val="404040"/>
                </a:solidFill>
              </a:rPr>
              <a:t> black taxi’s also, </a:t>
            </a:r>
            <a:r>
              <a:rPr lang="en-US" sz="1550" dirty="0" err="1">
                <a:solidFill>
                  <a:srgbClr val="404040"/>
                </a:solidFill>
              </a:rPr>
              <a:t>westminister</a:t>
            </a:r>
            <a:r>
              <a:rPr lang="en-US" sz="1550" dirty="0">
                <a:solidFill>
                  <a:srgbClr val="404040"/>
                </a:solidFill>
              </a:rPr>
              <a:t> abbey, saint </a:t>
            </a:r>
            <a:r>
              <a:rPr lang="en-US" sz="1550" dirty="0" err="1">
                <a:solidFill>
                  <a:srgbClr val="404040"/>
                </a:solidFill>
              </a:rPr>
              <a:t>paul’s</a:t>
            </a:r>
            <a:r>
              <a:rPr lang="en-US" sz="1550" dirty="0">
                <a:solidFill>
                  <a:srgbClr val="404040"/>
                </a:solidFill>
              </a:rPr>
              <a:t> cathedral, tower bridge, tower of London, royal guard and the royal horse guard will be in dot to dot format so that children can use a pen or pencil to join the dots when completed it will show the completed tower bridge, </a:t>
            </a:r>
            <a:r>
              <a:rPr lang="en-US" sz="1550" dirty="0" err="1">
                <a:solidFill>
                  <a:srgbClr val="404040"/>
                </a:solidFill>
              </a:rPr>
              <a:t>westminister</a:t>
            </a:r>
            <a:r>
              <a:rPr lang="en-US" sz="1550" dirty="0">
                <a:solidFill>
                  <a:srgbClr val="404040"/>
                </a:solidFill>
              </a:rPr>
              <a:t> abbey and saint </a:t>
            </a:r>
            <a:r>
              <a:rPr lang="en-US" sz="1550" dirty="0" err="1">
                <a:solidFill>
                  <a:srgbClr val="404040"/>
                </a:solidFill>
              </a:rPr>
              <a:t>pauls</a:t>
            </a:r>
            <a:r>
              <a:rPr lang="en-US" sz="1550" dirty="0">
                <a:solidFill>
                  <a:srgbClr val="404040"/>
                </a:solidFill>
              </a:rPr>
              <a:t> cathedral. This vending machine will also have rulers that say London with the London buses on it also pen and pencils that have the </a:t>
            </a:r>
            <a:r>
              <a:rPr lang="en-US" sz="1550" dirty="0" err="1">
                <a:solidFill>
                  <a:srgbClr val="404040"/>
                </a:solidFill>
              </a:rPr>
              <a:t>uk</a:t>
            </a:r>
            <a:r>
              <a:rPr lang="en-US" sz="1550" dirty="0">
                <a:solidFill>
                  <a:srgbClr val="404040"/>
                </a:solidFill>
              </a:rPr>
              <a:t> flag and the </a:t>
            </a:r>
            <a:r>
              <a:rPr lang="en-US" sz="1550" dirty="0" err="1">
                <a:solidFill>
                  <a:srgbClr val="404040"/>
                </a:solidFill>
              </a:rPr>
              <a:t>uk</a:t>
            </a:r>
            <a:r>
              <a:rPr lang="en-US" sz="1550" dirty="0">
                <a:solidFill>
                  <a:srgbClr val="404040"/>
                </a:solidFill>
              </a:rPr>
              <a:t> black taxis on them also the vending machine will have things to put on your keyring (example) little </a:t>
            </a:r>
            <a:r>
              <a:rPr lang="en-US" sz="1550" dirty="0" err="1">
                <a:solidFill>
                  <a:srgbClr val="404040"/>
                </a:solidFill>
              </a:rPr>
              <a:t>london</a:t>
            </a:r>
            <a:r>
              <a:rPr lang="en-US" sz="1550" dirty="0">
                <a:solidFill>
                  <a:srgbClr val="404040"/>
                </a:solidFill>
              </a:rPr>
              <a:t> Scotland shorts, little UK shorts, little </a:t>
            </a:r>
            <a:r>
              <a:rPr lang="en-US" sz="1550" dirty="0" err="1">
                <a:solidFill>
                  <a:srgbClr val="404040"/>
                </a:solidFill>
              </a:rPr>
              <a:t>london</a:t>
            </a:r>
            <a:r>
              <a:rPr lang="en-US" sz="1550" dirty="0">
                <a:solidFill>
                  <a:srgbClr val="404040"/>
                </a:solidFill>
              </a:rPr>
              <a:t> buses, little London post boxes and little old London telephone boxes.</a:t>
            </a:r>
          </a:p>
        </p:txBody>
      </p:sp>
    </p:spTree>
    <p:extLst>
      <p:ext uri="{BB962C8B-B14F-4D97-AF65-F5344CB8AC3E}">
        <p14:creationId xmlns:p14="http://schemas.microsoft.com/office/powerpoint/2010/main" val="258496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6D1C0-31AD-0B4C-81C4-6AA2EC57E4DA}"/>
              </a:ext>
            </a:extLst>
          </p:cNvPr>
          <p:cNvSpPr>
            <a:spLocks noGrp="1"/>
          </p:cNvSpPr>
          <p:nvPr>
            <p:ph type="title"/>
          </p:nvPr>
        </p:nvSpPr>
        <p:spPr>
          <a:xfrm>
            <a:off x="2231136" y="24966"/>
            <a:ext cx="7729728" cy="1188720"/>
          </a:xfrm>
          <a:solidFill>
            <a:srgbClr val="FFFFFF"/>
          </a:solidFill>
        </p:spPr>
        <p:txBody>
          <a:bodyPr>
            <a:normAutofit/>
          </a:bodyPr>
          <a:lstStyle/>
          <a:p>
            <a:r>
              <a:rPr lang="en-US" dirty="0"/>
              <a:t>Vending machines that will be put into police stations</a:t>
            </a:r>
          </a:p>
        </p:txBody>
      </p:sp>
      <p:sp>
        <p:nvSpPr>
          <p:cNvPr id="3" name="Content Placeholder 2">
            <a:extLst>
              <a:ext uri="{FF2B5EF4-FFF2-40B4-BE49-F238E27FC236}">
                <a16:creationId xmlns:a16="http://schemas.microsoft.com/office/drawing/2014/main" id="{488C13AD-2E8A-124C-B239-BB2052DDE371}"/>
              </a:ext>
            </a:extLst>
          </p:cNvPr>
          <p:cNvSpPr>
            <a:spLocks noGrp="1"/>
          </p:cNvSpPr>
          <p:nvPr>
            <p:ph idx="1"/>
          </p:nvPr>
        </p:nvSpPr>
        <p:spPr>
          <a:xfrm>
            <a:off x="1706244" y="1178732"/>
            <a:ext cx="8779512" cy="2879256"/>
          </a:xfrm>
        </p:spPr>
        <p:txBody>
          <a:bodyPr>
            <a:noAutofit/>
          </a:bodyPr>
          <a:lstStyle/>
          <a:p>
            <a:pPr marL="0" indent="0">
              <a:buNone/>
            </a:pPr>
            <a:r>
              <a:rPr lang="en-US" sz="1620" dirty="0">
                <a:solidFill>
                  <a:srgbClr val="404040"/>
                </a:solidFill>
              </a:rPr>
              <a:t>The vending machine that will be put into police stations will have all the mainstream brands of chocolates, crisps and drinks in it, , the contents of the vending machine in the police station will have Mc </a:t>
            </a:r>
            <a:r>
              <a:rPr lang="en-US" sz="1620" dirty="0" err="1">
                <a:solidFill>
                  <a:srgbClr val="404040"/>
                </a:solidFill>
              </a:rPr>
              <a:t>Coys</a:t>
            </a:r>
            <a:r>
              <a:rPr lang="en-US" sz="1620" dirty="0">
                <a:solidFill>
                  <a:srgbClr val="404040"/>
                </a:solidFill>
              </a:rPr>
              <a:t> crisps, Monster crisps, Squares crisps, </a:t>
            </a:r>
            <a:r>
              <a:rPr lang="en-US" sz="1620" dirty="0" err="1">
                <a:solidFill>
                  <a:srgbClr val="404040"/>
                </a:solidFill>
              </a:rPr>
              <a:t>Chipstick</a:t>
            </a:r>
            <a:r>
              <a:rPr lang="en-US" sz="1620" dirty="0">
                <a:solidFill>
                  <a:srgbClr val="404040"/>
                </a:solidFill>
              </a:rPr>
              <a:t> crisps, Quavers crisps and Pringles crisps and the chocolates that will be available to buy from the vending machine will be Milky bar chocolate, Dairy milk fruit and nut chocolate, Curly </a:t>
            </a:r>
            <a:r>
              <a:rPr lang="en-US" sz="1620" dirty="0" err="1">
                <a:solidFill>
                  <a:srgbClr val="404040"/>
                </a:solidFill>
              </a:rPr>
              <a:t>wurly</a:t>
            </a:r>
            <a:r>
              <a:rPr lang="en-US" sz="1620" dirty="0">
                <a:solidFill>
                  <a:srgbClr val="404040"/>
                </a:solidFill>
              </a:rPr>
              <a:t> chocolate, Lion chocolate and </a:t>
            </a:r>
            <a:r>
              <a:rPr lang="en-US" sz="1620" dirty="0" err="1">
                <a:solidFill>
                  <a:srgbClr val="404040"/>
                </a:solidFill>
              </a:rPr>
              <a:t>Daim</a:t>
            </a:r>
            <a:r>
              <a:rPr lang="en-US" sz="1620" dirty="0">
                <a:solidFill>
                  <a:srgbClr val="404040"/>
                </a:solidFill>
              </a:rPr>
              <a:t> chocolate. There will also be a drinks vending machine put into the police station and in that vending machine the drinks that will be available to buy will be Diet Coke Cola, normal Coke Cola, Diet Pepsi, normal Pepsi, diet Fanta Orange, normal Fanta Orange, Diet Fanta lemon,  normal Fanta Lemon, Diet Fanta Apple, normal Fanta Apple, Diet Sprite, normal Sprite, Diet Orange Tango, normal Orange Tango, Diet bar Cream Soda Drink, normal Bar Cream Soda drink, Diet Red Bull energy drink and normal Red Bull energy drink. Tea and coffee vending machines will also be put into the police stations the tea and coffee vending machine’s will have all the popular brands of tea and coffee’s in it available to buy,  it will have Nescafe coffee, Kenco coffee, Crown up coffee, Maxwell house coffee, Camp coffee, Gold Blend Coffee, Spar Coffee and Ideal Blend Coffee. For Tea the Tea’s that will be available to buy from the vending machine will be PG Tips, Tetley Tea, Mighty Leaf Tea, TWG Tea, </a:t>
            </a:r>
            <a:r>
              <a:rPr lang="en-US" sz="1620" dirty="0" err="1">
                <a:solidFill>
                  <a:srgbClr val="404040"/>
                </a:solidFill>
              </a:rPr>
              <a:t>Numi</a:t>
            </a:r>
            <a:r>
              <a:rPr lang="en-US" sz="1620" dirty="0">
                <a:solidFill>
                  <a:srgbClr val="404040"/>
                </a:solidFill>
              </a:rPr>
              <a:t> Tea and the republic of Tea. When purchasing tea and or coffee the customer has the option to add milk and sugar or have their tea and or coffee plain, the customer will also have the option to have either skimmed or semi skimmed milk with their tea and or coffee</a:t>
            </a:r>
            <a:r>
              <a:rPr lang="en-US" sz="1650" dirty="0">
                <a:solidFill>
                  <a:srgbClr val="404040"/>
                </a:solidFill>
              </a:rPr>
              <a:t>.</a:t>
            </a:r>
          </a:p>
        </p:txBody>
      </p:sp>
      <p:sp>
        <p:nvSpPr>
          <p:cNvPr id="4" name="Oval 3">
            <a:extLst>
              <a:ext uri="{FF2B5EF4-FFF2-40B4-BE49-F238E27FC236}">
                <a16:creationId xmlns:a16="http://schemas.microsoft.com/office/drawing/2014/main" id="{CBD32506-A245-A94A-9067-8B69E45ED946}"/>
              </a:ext>
            </a:extLst>
          </p:cNvPr>
          <p:cNvSpPr/>
          <p:nvPr/>
        </p:nvSpPr>
        <p:spPr>
          <a:xfrm>
            <a:off x="4291781" y="7477432"/>
            <a:ext cx="9144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2077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9E7C3-0352-6A4C-BE01-A19DAB9FE989}"/>
              </a:ext>
            </a:extLst>
          </p:cNvPr>
          <p:cNvSpPr>
            <a:spLocks noGrp="1"/>
          </p:cNvSpPr>
          <p:nvPr>
            <p:ph type="title"/>
          </p:nvPr>
        </p:nvSpPr>
        <p:spPr>
          <a:xfrm>
            <a:off x="2230954" y="9734"/>
            <a:ext cx="7729728" cy="1188720"/>
          </a:xfrm>
          <a:solidFill>
            <a:srgbClr val="FFFFFF"/>
          </a:solidFill>
        </p:spPr>
        <p:txBody>
          <a:bodyPr>
            <a:normAutofit/>
          </a:bodyPr>
          <a:lstStyle/>
          <a:p>
            <a:r>
              <a:rPr lang="en-US" dirty="0"/>
              <a:t>Vending machines that will be in universities and college’s</a:t>
            </a:r>
          </a:p>
        </p:txBody>
      </p:sp>
      <p:sp>
        <p:nvSpPr>
          <p:cNvPr id="3" name="Content Placeholder 2">
            <a:extLst>
              <a:ext uri="{FF2B5EF4-FFF2-40B4-BE49-F238E27FC236}">
                <a16:creationId xmlns:a16="http://schemas.microsoft.com/office/drawing/2014/main" id="{9D971913-F403-B84F-BD39-7E7073321CA2}"/>
              </a:ext>
            </a:extLst>
          </p:cNvPr>
          <p:cNvSpPr>
            <a:spLocks noGrp="1"/>
          </p:cNvSpPr>
          <p:nvPr>
            <p:ph idx="1"/>
          </p:nvPr>
        </p:nvSpPr>
        <p:spPr>
          <a:xfrm>
            <a:off x="1573327" y="1270574"/>
            <a:ext cx="8779512" cy="2879256"/>
          </a:xfrm>
        </p:spPr>
        <p:txBody>
          <a:bodyPr>
            <a:noAutofit/>
          </a:bodyPr>
          <a:lstStyle/>
          <a:p>
            <a:pPr marL="0" indent="0">
              <a:buNone/>
            </a:pPr>
            <a:r>
              <a:rPr lang="en-US" sz="1580" dirty="0">
                <a:solidFill>
                  <a:srgbClr val="404040"/>
                </a:solidFill>
              </a:rPr>
              <a:t>The vending machine’s that will be put into Universities and College’s one of them will be a drinks vending machine that will have the following drinks available to buy Diet Pepsi, normal Pepsi, Diet Orange Fanta, normal Orange Fanta, Diet Apple Fanta, normal Apple Fanta, Oasis Tropical Flavor, Oasis Orange Flavor, Rio Tropical Flavor,  Rio apple flavor,  Just Juice Orange, Just juice apple, Diet </a:t>
            </a:r>
            <a:r>
              <a:rPr lang="en-US" sz="1580" dirty="0" err="1">
                <a:solidFill>
                  <a:srgbClr val="404040"/>
                </a:solidFill>
              </a:rPr>
              <a:t>Irn-Bru</a:t>
            </a:r>
            <a:r>
              <a:rPr lang="en-US" sz="1580" dirty="0">
                <a:solidFill>
                  <a:srgbClr val="404040"/>
                </a:solidFill>
              </a:rPr>
              <a:t>, normal </a:t>
            </a:r>
            <a:r>
              <a:rPr lang="en-US" sz="1580" dirty="0" err="1">
                <a:solidFill>
                  <a:srgbClr val="404040"/>
                </a:solidFill>
              </a:rPr>
              <a:t>Irn-Bru</a:t>
            </a:r>
            <a:r>
              <a:rPr lang="en-US" sz="1580" dirty="0">
                <a:solidFill>
                  <a:srgbClr val="404040"/>
                </a:solidFill>
              </a:rPr>
              <a:t> Diet 7up Normal 7up, Diet Ginger Beer, normal Ginger Beer, Diet Vimto, normal Vimto, Diet </a:t>
            </a:r>
            <a:r>
              <a:rPr lang="en-US" sz="1580" dirty="0" err="1">
                <a:solidFill>
                  <a:srgbClr val="404040"/>
                </a:solidFill>
              </a:rPr>
              <a:t>Tizer</a:t>
            </a:r>
            <a:r>
              <a:rPr lang="en-US" sz="1580" dirty="0">
                <a:solidFill>
                  <a:srgbClr val="404040"/>
                </a:solidFill>
              </a:rPr>
              <a:t> and normal </a:t>
            </a:r>
            <a:r>
              <a:rPr lang="en-US" sz="1580" dirty="0" err="1">
                <a:solidFill>
                  <a:srgbClr val="404040"/>
                </a:solidFill>
              </a:rPr>
              <a:t>Tizer</a:t>
            </a:r>
            <a:r>
              <a:rPr lang="en-US" sz="1580" dirty="0">
                <a:solidFill>
                  <a:srgbClr val="404040"/>
                </a:solidFill>
              </a:rPr>
              <a:t>.  The second vending machine that will be put into the universities and college’s will be a accessories vending machine this vending machine will have everything a student will need being at university and or college this vending machine will have in it available to buy small sticky note pads, pens, pencils, </a:t>
            </a:r>
            <a:r>
              <a:rPr lang="en-US" sz="1580" dirty="0" err="1">
                <a:solidFill>
                  <a:srgbClr val="404040"/>
                </a:solidFill>
              </a:rPr>
              <a:t>colouring</a:t>
            </a:r>
            <a:r>
              <a:rPr lang="en-US" sz="1580" dirty="0">
                <a:solidFill>
                  <a:srgbClr val="404040"/>
                </a:solidFill>
              </a:rPr>
              <a:t> in pencils, the </a:t>
            </a:r>
            <a:r>
              <a:rPr lang="en-US" sz="1580" dirty="0" err="1">
                <a:solidFill>
                  <a:srgbClr val="404040"/>
                </a:solidFill>
              </a:rPr>
              <a:t>colours</a:t>
            </a:r>
            <a:r>
              <a:rPr lang="en-US" sz="1580" dirty="0">
                <a:solidFill>
                  <a:srgbClr val="404040"/>
                </a:solidFill>
              </a:rPr>
              <a:t> of the </a:t>
            </a:r>
            <a:r>
              <a:rPr lang="en-US" sz="1580" dirty="0" err="1">
                <a:solidFill>
                  <a:srgbClr val="404040"/>
                </a:solidFill>
              </a:rPr>
              <a:t>colouring</a:t>
            </a:r>
            <a:r>
              <a:rPr lang="en-US" sz="1580" dirty="0">
                <a:solidFill>
                  <a:srgbClr val="404040"/>
                </a:solidFill>
              </a:rPr>
              <a:t> in pencils will be in a pack of seven in the pack of seven it will contain black, brown, red, green, blue, yellow and purple, rubbers, paper-clips, small note-pads, medium sized note-pads, large note pads, highlighters, the </a:t>
            </a:r>
            <a:r>
              <a:rPr lang="en-US" sz="1580" dirty="0" err="1">
                <a:solidFill>
                  <a:srgbClr val="404040"/>
                </a:solidFill>
              </a:rPr>
              <a:t>colours</a:t>
            </a:r>
            <a:r>
              <a:rPr lang="en-US" sz="1580" dirty="0">
                <a:solidFill>
                  <a:srgbClr val="404040"/>
                </a:solidFill>
              </a:rPr>
              <a:t> of the highlighters that will be available to buy will be pink and yellow.   The third vending machine that will be put into universities and colleges will be a crisps and chocolate vending machine, at break time students do not have to go off campus to buy snacks to keep their energy up until lunch time. In this vending machine the crisps that will be available to buy will be Skips, Ready Salted walkers, Prawn Cocktail Walkers, Cheese and Onion Walkers and Salt and Vinegar Walkers, </a:t>
            </a:r>
            <a:r>
              <a:rPr lang="en-US" sz="1580" dirty="0" err="1">
                <a:solidFill>
                  <a:srgbClr val="404040"/>
                </a:solidFill>
              </a:rPr>
              <a:t>Wotsits</a:t>
            </a:r>
            <a:r>
              <a:rPr lang="en-US" sz="1580" dirty="0">
                <a:solidFill>
                  <a:srgbClr val="404040"/>
                </a:solidFill>
              </a:rPr>
              <a:t> and ready salted Hula Hoops. The </a:t>
            </a:r>
            <a:r>
              <a:rPr lang="en-US" sz="1580" dirty="0" err="1">
                <a:solidFill>
                  <a:srgbClr val="404040"/>
                </a:solidFill>
              </a:rPr>
              <a:t>chocoates</a:t>
            </a:r>
            <a:r>
              <a:rPr lang="en-US" sz="1580" dirty="0">
                <a:solidFill>
                  <a:srgbClr val="404040"/>
                </a:solidFill>
              </a:rPr>
              <a:t> that will be available to buy from the same vending machine will be Snickers, Twix, M&amp;M’s, Milky Bar, Crunchie, Yorkie, Hershey’s and Lion.</a:t>
            </a:r>
          </a:p>
        </p:txBody>
      </p:sp>
    </p:spTree>
    <p:extLst>
      <p:ext uri="{BB962C8B-B14F-4D97-AF65-F5344CB8AC3E}">
        <p14:creationId xmlns:p14="http://schemas.microsoft.com/office/powerpoint/2010/main" val="1271573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1AE86-FD86-CC48-97F5-80BF5609BBD2}"/>
              </a:ext>
            </a:extLst>
          </p:cNvPr>
          <p:cNvSpPr>
            <a:spLocks noGrp="1"/>
          </p:cNvSpPr>
          <p:nvPr>
            <p:ph type="title"/>
          </p:nvPr>
        </p:nvSpPr>
        <p:spPr>
          <a:xfrm>
            <a:off x="2231136" y="467418"/>
            <a:ext cx="7729728" cy="1188720"/>
          </a:xfrm>
          <a:solidFill>
            <a:srgbClr val="FFFFFF"/>
          </a:solidFill>
        </p:spPr>
        <p:txBody>
          <a:bodyPr>
            <a:normAutofit/>
          </a:bodyPr>
          <a:lstStyle/>
          <a:p>
            <a:r>
              <a:rPr lang="en-US" dirty="0"/>
              <a:t>Management</a:t>
            </a:r>
          </a:p>
        </p:txBody>
      </p:sp>
      <p:sp>
        <p:nvSpPr>
          <p:cNvPr id="3" name="Content Placeholder 2">
            <a:extLst>
              <a:ext uri="{FF2B5EF4-FFF2-40B4-BE49-F238E27FC236}">
                <a16:creationId xmlns:a16="http://schemas.microsoft.com/office/drawing/2014/main" id="{BA9ACD55-8DE2-5941-B361-9585103DA4D5}"/>
              </a:ext>
            </a:extLst>
          </p:cNvPr>
          <p:cNvSpPr>
            <a:spLocks noGrp="1"/>
          </p:cNvSpPr>
          <p:nvPr>
            <p:ph idx="1"/>
          </p:nvPr>
        </p:nvSpPr>
        <p:spPr>
          <a:xfrm>
            <a:off x="1706062" y="2291262"/>
            <a:ext cx="8779512" cy="2879256"/>
          </a:xfrm>
        </p:spPr>
        <p:txBody>
          <a:bodyPr>
            <a:normAutofit/>
          </a:bodyPr>
          <a:lstStyle/>
          <a:p>
            <a:pPr marL="0" indent="0">
              <a:buNone/>
            </a:pPr>
            <a:r>
              <a:rPr lang="en-US" dirty="0">
                <a:solidFill>
                  <a:srgbClr val="404040"/>
                </a:solidFill>
              </a:rPr>
              <a:t>We will have a warehouse where we stock all the items that are in every vending machine we own and all companies that have our vending machine’s will have our company app so when stock is low they can let us know via the app exactly what they need to re-stock on and one of our team members will deliver the stock to that business.</a:t>
            </a:r>
          </a:p>
          <a:p>
            <a:pPr marL="0" indent="0">
              <a:buNone/>
            </a:pPr>
            <a:r>
              <a:rPr lang="en-US" dirty="0">
                <a:solidFill>
                  <a:srgbClr val="404040"/>
                </a:solidFill>
              </a:rPr>
              <a:t>We will also have a repair man that we can send to any of the business’s that have our vending machine(s) to service and or repair our vending machine’s.</a:t>
            </a:r>
          </a:p>
        </p:txBody>
      </p:sp>
    </p:spTree>
    <p:extLst>
      <p:ext uri="{BB962C8B-B14F-4D97-AF65-F5344CB8AC3E}">
        <p14:creationId xmlns:p14="http://schemas.microsoft.com/office/powerpoint/2010/main" val="2505719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420" y="138782"/>
            <a:ext cx="7729728" cy="1188720"/>
          </a:xfrm>
        </p:spPr>
        <p:txBody>
          <a:bodyPr/>
          <a:lstStyle/>
          <a:p>
            <a:r>
              <a:rPr lang="en-GB" dirty="0"/>
              <a:t>Marketing analysis and marketing plan.</a:t>
            </a:r>
          </a:p>
        </p:txBody>
      </p:sp>
      <p:sp>
        <p:nvSpPr>
          <p:cNvPr id="3" name="Content Placeholder 2"/>
          <p:cNvSpPr>
            <a:spLocks noGrp="1"/>
          </p:cNvSpPr>
          <p:nvPr>
            <p:ph idx="1"/>
          </p:nvPr>
        </p:nvSpPr>
        <p:spPr>
          <a:xfrm>
            <a:off x="1818181" y="1062031"/>
            <a:ext cx="7729728" cy="3101983"/>
          </a:xfrm>
        </p:spPr>
        <p:txBody>
          <a:bodyPr>
            <a:normAutofit/>
          </a:bodyPr>
          <a:lstStyle/>
          <a:p>
            <a:pPr marL="0" indent="0">
              <a:buNone/>
            </a:pPr>
            <a:endParaRPr lang="en-GB" dirty="0"/>
          </a:p>
          <a:p>
            <a:pPr algn="just"/>
            <a:r>
              <a:rPr lang="en-GB" sz="1400" dirty="0">
                <a:latin typeface="Arial" panose="020B0604020202020204" pitchFamily="34" charset="0"/>
                <a:cs typeface="Arial" panose="020B0604020202020204" pitchFamily="34" charset="0"/>
              </a:rPr>
              <a:t>This is a set of documents prepared by a firm‘s management to summarize it’s operational and financial objectives for the near future.  It serves as a blueprint to guide the firm’s policies and strategies.  It is very important to set up a business plan because without a proper business plan, you can set yourself for a failure</a:t>
            </a:r>
          </a:p>
          <a:p>
            <a:pPr algn="just"/>
            <a:r>
              <a:rPr lang="en-GB" sz="1400" dirty="0">
                <a:latin typeface="Arial" panose="020B0604020202020204" pitchFamily="34" charset="0"/>
                <a:cs typeface="Arial" panose="020B0604020202020204" pitchFamily="34" charset="0"/>
              </a:rPr>
              <a:t>Where the average operating profit is 45%, for a vending ,machine and the average net profit is just 2%, you can’t afford not to plan. Creating a business plan will help you price your product, set up service schedules, set minimum sales requirements for locations, determine how much you can afford to invest in new business, and it lays the groundwork for your future success.</a:t>
            </a:r>
          </a:p>
          <a:p>
            <a:pPr algn="just"/>
            <a:r>
              <a:rPr lang="en-GB" sz="1400" dirty="0">
                <a:latin typeface="Arial" panose="020B0604020202020204" pitchFamily="34" charset="0"/>
                <a:cs typeface="Arial" panose="020B0604020202020204" pitchFamily="34" charset="0"/>
              </a:rPr>
              <a:t>If you don't create a business plan, you could be working for less than minimum wage in a job that is supposed to give you more time and freedom.</a:t>
            </a:r>
          </a:p>
          <a:p>
            <a:pPr algn="just"/>
            <a:r>
              <a:rPr lang="en-GB" sz="1400" dirty="0">
                <a:latin typeface="Arial" panose="020B0604020202020204" pitchFamily="34" charset="0"/>
                <a:cs typeface="Arial" panose="020B0604020202020204" pitchFamily="34" charset="0"/>
              </a:rPr>
              <a:t>The structure of the vending machine business plan will be as follows:</a:t>
            </a:r>
          </a:p>
          <a:p>
            <a:pPr algn="just"/>
            <a:r>
              <a:rPr lang="en-GB" sz="1400" dirty="0">
                <a:latin typeface="Arial" panose="020B0604020202020204" pitchFamily="34" charset="0"/>
                <a:cs typeface="Arial" panose="020B0604020202020204" pitchFamily="34" charset="0"/>
              </a:rPr>
              <a:t>The management- this will consist of 10 people</a:t>
            </a:r>
          </a:p>
          <a:p>
            <a:pPr algn="just"/>
            <a:r>
              <a:rPr lang="en-GB" sz="1400" dirty="0">
                <a:latin typeface="Arial" panose="020B0604020202020204" pitchFamily="34" charset="0"/>
                <a:cs typeface="Arial" panose="020B0604020202020204" pitchFamily="34" charset="0"/>
              </a:rPr>
              <a:t>The goals and objectives of the business- this will be to maximise sales and attract customers</a:t>
            </a:r>
          </a:p>
          <a:p>
            <a:pPr algn="just"/>
            <a:r>
              <a:rPr lang="en-GB" sz="1400" dirty="0">
                <a:latin typeface="Arial" panose="020B0604020202020204" pitchFamily="34" charset="0"/>
                <a:cs typeface="Arial" panose="020B0604020202020204" pitchFamily="34" charset="0"/>
              </a:rPr>
              <a:t>The product- this will be sweets, chocolates, hot and cold drinks,  biscuits</a:t>
            </a:r>
          </a:p>
          <a:p>
            <a:pPr algn="just"/>
            <a:r>
              <a:rPr lang="en-GB" sz="1400" dirty="0">
                <a:latin typeface="Arial" panose="020B0604020202020204" pitchFamily="34" charset="0"/>
                <a:cs typeface="Arial" panose="020B0604020202020204" pitchFamily="34" charset="0"/>
              </a:rPr>
              <a:t>The target market- This will be commuter and students as the vending machine will be located in stations and schools</a:t>
            </a:r>
          </a:p>
          <a:p>
            <a:pPr algn="just"/>
            <a:r>
              <a:rPr lang="en-GB" sz="1400" dirty="0">
                <a:latin typeface="Arial" panose="020B0604020202020204" pitchFamily="34" charset="0"/>
                <a:cs typeface="Arial" panose="020B0604020202020204" pitchFamily="34" charset="0"/>
              </a:rPr>
              <a:t>Pricing strategy – this will be doing market research on prices of vending machine products</a:t>
            </a: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2054311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analysis and marketing plan</a:t>
            </a:r>
          </a:p>
        </p:txBody>
      </p:sp>
      <p:sp>
        <p:nvSpPr>
          <p:cNvPr id="3" name="Content Placeholder 2"/>
          <p:cNvSpPr>
            <a:spLocks noGrp="1"/>
          </p:cNvSpPr>
          <p:nvPr>
            <p:ph idx="1"/>
          </p:nvPr>
        </p:nvSpPr>
        <p:spPr/>
        <p:txBody>
          <a:bodyPr>
            <a:normAutofit/>
          </a:bodyPr>
          <a:lstStyle/>
          <a:p>
            <a:r>
              <a:rPr lang="en-GB" sz="1400" dirty="0"/>
              <a:t>The competitors- these are other businesses like mine and how do I</a:t>
            </a:r>
          </a:p>
          <a:p>
            <a:r>
              <a:rPr lang="en-GB" sz="1400" dirty="0"/>
              <a:t> strategize to stay unique and attract more customers</a:t>
            </a:r>
          </a:p>
          <a:p>
            <a:endParaRPr lang="en-GB" sz="1400" dirty="0"/>
          </a:p>
        </p:txBody>
      </p:sp>
    </p:spTree>
    <p:extLst>
      <p:ext uri="{BB962C8B-B14F-4D97-AF65-F5344CB8AC3E}">
        <p14:creationId xmlns:p14="http://schemas.microsoft.com/office/powerpoint/2010/main" val="372322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4439" y="315763"/>
            <a:ext cx="7729728" cy="1188720"/>
          </a:xfrm>
        </p:spPr>
        <p:txBody>
          <a:bodyPr/>
          <a:lstStyle/>
          <a:p>
            <a:r>
              <a:rPr lang="en-GB" dirty="0"/>
              <a:t>Marketing analysis and marketing plan </a:t>
            </a:r>
          </a:p>
        </p:txBody>
      </p:sp>
      <p:sp>
        <p:nvSpPr>
          <p:cNvPr id="3" name="Content Placeholder 2"/>
          <p:cNvSpPr>
            <a:spLocks noGrp="1"/>
          </p:cNvSpPr>
          <p:nvPr>
            <p:ph idx="1"/>
          </p:nvPr>
        </p:nvSpPr>
        <p:spPr>
          <a:xfrm>
            <a:off x="1965665" y="2003863"/>
            <a:ext cx="7729728" cy="3101983"/>
          </a:xfrm>
        </p:spPr>
        <p:txBody>
          <a:bodyPr/>
          <a:lstStyle/>
          <a:p>
            <a:pPr marL="0" indent="0">
              <a:buNone/>
            </a:pPr>
            <a:r>
              <a:rPr lang="en-GB" dirty="0"/>
              <a:t>. </a:t>
            </a:r>
            <a:r>
              <a:rPr lang="en-GB" sz="1400" dirty="0">
                <a:latin typeface="Arial" panose="020B0604020202020204" pitchFamily="34" charset="0"/>
                <a:cs typeface="Arial" panose="020B0604020202020204" pitchFamily="34" charset="0"/>
              </a:rPr>
              <a:t>The exact math one needs to do will actually depends on the reflection of one’s goals and resources needed to achieve these goals</a:t>
            </a:r>
          </a:p>
          <a:p>
            <a:pPr marL="0" indent="0">
              <a:buNone/>
            </a:pP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After doing the maths, next is to think of how to grow the business and this will mean planning for the future</a:t>
            </a:r>
          </a:p>
          <a:p>
            <a:pPr marL="0" indent="0">
              <a:buNone/>
            </a:pPr>
            <a:r>
              <a:rPr lang="en-GB" sz="1400" dirty="0">
                <a:latin typeface="Arial" panose="020B0604020202020204" pitchFamily="34" charset="0"/>
                <a:cs typeface="Arial" panose="020B0604020202020204" pitchFamily="34" charset="0"/>
              </a:rPr>
              <a:t>Marketing Plan:</a:t>
            </a:r>
          </a:p>
          <a:p>
            <a:pPr marL="0" indent="0">
              <a:buNone/>
            </a:pPr>
            <a:r>
              <a:rPr lang="en-GB" sz="1400" dirty="0">
                <a:latin typeface="Arial" panose="020B0604020202020204" pitchFamily="34" charset="0"/>
                <a:cs typeface="Arial" panose="020B0604020202020204" pitchFamily="34" charset="0"/>
              </a:rPr>
              <a:t>Incorporate internet and website</a:t>
            </a:r>
          </a:p>
          <a:p>
            <a:pPr marL="0" indent="0">
              <a:buNone/>
            </a:pPr>
            <a:r>
              <a:rPr lang="en-GB" sz="1400" dirty="0">
                <a:latin typeface="Arial" panose="020B0604020202020204" pitchFamily="34" charset="0"/>
                <a:cs typeface="Arial" panose="020B0604020202020204" pitchFamily="34" charset="0"/>
              </a:rPr>
              <a:t>Choose the best plan after checking different types</a:t>
            </a:r>
          </a:p>
          <a:p>
            <a:pPr marL="0" indent="0">
              <a:buNone/>
            </a:pPr>
            <a:r>
              <a:rPr lang="en-GB" sz="1400" dirty="0">
                <a:latin typeface="Arial" panose="020B0604020202020204" pitchFamily="34" charset="0"/>
                <a:cs typeface="Arial" panose="020B0604020202020204" pitchFamily="34" charset="0"/>
              </a:rPr>
              <a:t>How to reach out and acquire more customers</a:t>
            </a:r>
          </a:p>
          <a:p>
            <a:pPr marL="0" indent="0">
              <a:buNone/>
            </a:pPr>
            <a:r>
              <a:rPr lang="en-GB" sz="1400" dirty="0">
                <a:latin typeface="Arial" panose="020B0604020202020204" pitchFamily="34" charset="0"/>
                <a:cs typeface="Arial" panose="020B0604020202020204" pitchFamily="34" charset="0"/>
              </a:rPr>
              <a:t>How much to spend on marketing</a:t>
            </a:r>
          </a:p>
          <a:p>
            <a:pPr marL="0" indent="0">
              <a:buNone/>
            </a:pPr>
            <a:r>
              <a:rPr lang="en-GB" sz="1400" dirty="0">
                <a:latin typeface="Arial" panose="020B0604020202020204" pitchFamily="34" charset="0"/>
                <a:cs typeface="Arial" panose="020B0604020202020204" pitchFamily="34" charset="0"/>
              </a:rPr>
              <a:t>Tips on how to use Facebook, social media and goggle successfully</a:t>
            </a:r>
          </a:p>
          <a:p>
            <a:pPr marL="0" indent="0">
              <a:buNone/>
            </a:pPr>
            <a:r>
              <a:rPr lang="en-GB" sz="1400" dirty="0">
                <a:latin typeface="Arial" panose="020B0604020202020204" pitchFamily="34" charset="0"/>
                <a:cs typeface="Arial" panose="020B0604020202020204" pitchFamily="34" charset="0"/>
              </a:rPr>
              <a:t>How to maintain prices in order to compete with others</a:t>
            </a:r>
          </a:p>
          <a:p>
            <a:pPr marL="0" indent="0">
              <a:buNone/>
            </a:pPr>
            <a:r>
              <a:rPr lang="en-GB" sz="1400" dirty="0">
                <a:latin typeface="Arial" panose="020B0604020202020204" pitchFamily="34" charset="0"/>
                <a:cs typeface="Arial" panose="020B0604020202020204" pitchFamily="34" charset="0"/>
              </a:rPr>
              <a:t>How to main customers who are cutting back</a:t>
            </a:r>
          </a:p>
          <a:p>
            <a:pPr marL="0" indent="0">
              <a:buNone/>
            </a:pPr>
            <a:r>
              <a:rPr lang="en-GB" sz="1400" dirty="0">
                <a:latin typeface="Arial" panose="020B0604020202020204" pitchFamily="34" charset="0"/>
                <a:cs typeface="Arial" panose="020B0604020202020204" pitchFamily="34" charset="0"/>
              </a:rPr>
              <a:t>How to immunise the business in case of any recession </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3416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419002"/>
            <a:ext cx="7729728" cy="1188720"/>
          </a:xfrm>
        </p:spPr>
        <p:txBody>
          <a:bodyPr/>
          <a:lstStyle/>
          <a:p>
            <a:r>
              <a:rPr lang="en-GB" dirty="0"/>
              <a:t>Marketing analysis and marketing plan</a:t>
            </a:r>
          </a:p>
        </p:txBody>
      </p:sp>
      <p:sp>
        <p:nvSpPr>
          <p:cNvPr id="3" name="Content Placeholder 2"/>
          <p:cNvSpPr>
            <a:spLocks noGrp="1"/>
          </p:cNvSpPr>
          <p:nvPr>
            <p:ph idx="1"/>
          </p:nvPr>
        </p:nvSpPr>
        <p:spPr>
          <a:xfrm>
            <a:off x="838200" y="1825624"/>
            <a:ext cx="10515600" cy="4494965"/>
          </a:xfrm>
        </p:spPr>
        <p:txBody>
          <a:bodyPr>
            <a:normAutofit lnSpcReduction="10000"/>
          </a:bodyPr>
          <a:lstStyle/>
          <a:p>
            <a:r>
              <a:rPr lang="en-GB" sz="1400" dirty="0">
                <a:latin typeface="Arial" panose="020B0604020202020204" pitchFamily="34" charset="0"/>
                <a:cs typeface="Arial" panose="020B0604020202020204" pitchFamily="34" charset="0"/>
              </a:rPr>
              <a:t>The first thing to consider when making a business plan  for a vending machine is, to know what your goals are , and the cost involved.  Many people first get the idea to get into vending because the notion of passive income and controlling their own destiny is so compelling. </a:t>
            </a:r>
          </a:p>
          <a:p>
            <a:pPr algn="just"/>
            <a:r>
              <a:rPr lang="en-GB" sz="1400" dirty="0">
                <a:latin typeface="Arial" panose="020B0604020202020204" pitchFamily="34" charset="0"/>
                <a:cs typeface="Arial" panose="020B0604020202020204" pitchFamily="34" charset="0"/>
              </a:rPr>
              <a:t>Without a proper business plan, for vending machine, you can set yourself up for failure from the start. This is because, in vending, there is a significant delay between your actions and your financial results. Whether you make the right or wrong decision, you don't see your outcome for a while. So much money is moving from place to place in vending that it can be hard to track. There are many sources of income: Cash from machines, free vend, subsidizations, renting machines, rebates from corporations, and more. Expenses are varied, including but not limited to: Rent on a warehouse, insurance, vehicle repair and maintenance, machine repair and maintenance, buying product, accounting, and acquiring new accounts. Revenue from the business is the result of thousands of small transactions. In general, your profit is not immediately obvious</a:t>
            </a:r>
            <a:r>
              <a:rPr lang="en-GB" sz="1400" dirty="0"/>
              <a:t>.</a:t>
            </a:r>
          </a:p>
          <a:p>
            <a:r>
              <a:rPr lang="en-GB" sz="1400" dirty="0">
                <a:latin typeface="Arial" panose="020B0604020202020204" pitchFamily="34" charset="0"/>
                <a:cs typeface="Arial" panose="020B0604020202020204" pitchFamily="34" charset="0"/>
              </a:rPr>
              <a:t>A business plan can only be effective if  it reflects your  specific goals.  Some of the questions you need to ask yourself are:</a:t>
            </a:r>
          </a:p>
          <a:p>
            <a:r>
              <a:rPr lang="en-GB" sz="1400" dirty="0">
                <a:latin typeface="Arial" panose="020B0604020202020204" pitchFamily="34" charset="0"/>
                <a:cs typeface="Arial" panose="020B0604020202020204" pitchFamily="34" charset="0"/>
              </a:rPr>
              <a:t>How many hours I am willing to work?</a:t>
            </a:r>
          </a:p>
          <a:p>
            <a:r>
              <a:rPr lang="en-GB" sz="1400" dirty="0">
                <a:latin typeface="Arial" panose="020B0604020202020204" pitchFamily="34" charset="0"/>
                <a:cs typeface="Arial" panose="020B0604020202020204" pitchFamily="34" charset="0"/>
              </a:rPr>
              <a:t>Am I looking to buy it and sell it or am I looking to leave it for my children?</a:t>
            </a:r>
          </a:p>
          <a:p>
            <a:r>
              <a:rPr lang="en-GB" sz="1400" dirty="0">
                <a:latin typeface="Arial" panose="020B0604020202020204" pitchFamily="34" charset="0"/>
                <a:cs typeface="Arial" panose="020B0604020202020204" pitchFamily="34" charset="0"/>
              </a:rPr>
              <a:t>Do I need to train someone to eventually run it for me?</a:t>
            </a:r>
          </a:p>
          <a:p>
            <a:r>
              <a:rPr lang="en-GB" sz="1400" dirty="0">
                <a:latin typeface="Arial" panose="020B0604020202020204" pitchFamily="34" charset="0"/>
                <a:cs typeface="Arial" panose="020B0604020202020204" pitchFamily="34" charset="0"/>
              </a:rPr>
              <a:t>Do I have cash to invest in it or building it from scratch?</a:t>
            </a:r>
          </a:p>
          <a:p>
            <a:r>
              <a:rPr lang="en-GB" sz="1400" dirty="0">
                <a:latin typeface="Arial" panose="020B0604020202020204" pitchFamily="34" charset="0"/>
                <a:cs typeface="Arial" panose="020B0604020202020204" pitchFamily="34" charset="0"/>
              </a:rPr>
              <a:t>What resources do I already have?</a:t>
            </a:r>
          </a:p>
          <a:p>
            <a:r>
              <a:rPr lang="en-GB" sz="1400" dirty="0">
                <a:latin typeface="Arial" panose="020B0604020202020204" pitchFamily="34" charset="0"/>
                <a:cs typeface="Arial" panose="020B0604020202020204" pitchFamily="34" charset="0"/>
              </a:rPr>
              <a:t>Do I have warehouse space or a vehicle I can use? </a:t>
            </a:r>
          </a:p>
          <a:p>
            <a:pPr marL="0" indent="0" algn="just">
              <a:buNone/>
            </a:pPr>
            <a:r>
              <a:rPr lang="en-GB" sz="1400" dirty="0">
                <a:latin typeface="Arial" panose="020B0604020202020204" pitchFamily="34" charset="0"/>
                <a:cs typeface="Arial" panose="020B0604020202020204" pitchFamily="34" charset="0"/>
              </a:rPr>
              <a:t>Once these questions have been answered and satisfied that I can fit this into my busy life then I should go on and do some maths</a:t>
            </a:r>
            <a:r>
              <a:rPr lang="en-GB" sz="1400" dirty="0"/>
              <a:t>.</a:t>
            </a:r>
          </a:p>
          <a:p>
            <a:pPr marL="0" indent="0" algn="just">
              <a:buNone/>
            </a:pPr>
            <a:endParaRPr lang="en-GB" sz="1400" dirty="0"/>
          </a:p>
          <a:p>
            <a:pPr marL="0" indent="0" algn="just">
              <a:buNone/>
            </a:pPr>
            <a:endParaRPr lang="en-GB" sz="1400" dirty="0"/>
          </a:p>
          <a:p>
            <a:pPr marL="0" indent="0">
              <a:buNone/>
            </a:pPr>
            <a:endParaRPr lang="en-GB" sz="1200" dirty="0"/>
          </a:p>
          <a:p>
            <a:endParaRPr lang="en-GB" dirty="0"/>
          </a:p>
        </p:txBody>
      </p:sp>
    </p:spTree>
    <p:extLst>
      <p:ext uri="{BB962C8B-B14F-4D97-AF65-F5344CB8AC3E}">
        <p14:creationId xmlns:p14="http://schemas.microsoft.com/office/powerpoint/2010/main" val="506997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Business plan </a:t>
            </a:r>
            <a:br>
              <a:rPr lang="en-US" dirty="0"/>
            </a:br>
            <a:r>
              <a:rPr lang="en-US" dirty="0"/>
              <a:t>Executive summary</a:t>
            </a:r>
          </a:p>
        </p:txBody>
      </p:sp>
      <p:sp>
        <p:nvSpPr>
          <p:cNvPr id="3" name="Subtitle 2"/>
          <p:cNvSpPr>
            <a:spLocks noGrp="1"/>
          </p:cNvSpPr>
          <p:nvPr>
            <p:ph type="subTitle" idx="1"/>
          </p:nvPr>
        </p:nvSpPr>
        <p:spPr/>
        <p:txBody>
          <a:bodyPr/>
          <a:lstStyle/>
          <a:p>
            <a:r>
              <a:rPr lang="en-US" dirty="0"/>
              <a:t>Student Name: Fatmata Kamara</a:t>
            </a:r>
          </a:p>
          <a:p>
            <a:r>
              <a:rPr lang="en-US" dirty="0"/>
              <a:t>Student Number: 1907285</a:t>
            </a:r>
          </a:p>
          <a:p>
            <a:r>
              <a:rPr lang="en-US" dirty="0"/>
              <a:t>Module Code: </a:t>
            </a:r>
          </a:p>
          <a:p>
            <a:endParaRPr lang="en-US" dirty="0"/>
          </a:p>
        </p:txBody>
      </p:sp>
    </p:spTree>
    <p:extLst>
      <p:ext uri="{BB962C8B-B14F-4D97-AF65-F5344CB8AC3E}">
        <p14:creationId xmlns:p14="http://schemas.microsoft.com/office/powerpoint/2010/main" val="3329606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28800" y="0"/>
            <a:ext cx="7010400" cy="3416320"/>
          </a:xfrm>
          <a:prstGeom prst="rect">
            <a:avLst/>
          </a:prstGeom>
        </p:spPr>
        <p:txBody>
          <a:bodyPr wrap="square">
            <a:spAutoFit/>
          </a:bodyPr>
          <a:lstStyle/>
          <a:p>
            <a:r>
              <a:rPr lang="en-US" dirty="0"/>
              <a:t>The vending machine business. </a:t>
            </a:r>
          </a:p>
          <a:p>
            <a:endParaRPr lang="en-US" dirty="0"/>
          </a:p>
          <a:p>
            <a:r>
              <a:rPr lang="en-US" dirty="0"/>
              <a:t>The first vending machine is a crisps and chocolate vending machine that has all flavors of walker’s crisps and all the mainstream chocolates in it to sell like lion, kit Kat, snickers, Hershey, yorked and so many more. This vending machine, one will be put into a airport, police stations, hotels, universities and colleges. The other vending machine is for clothing that sells small, medium and large jumpers, waist jeans, shoes for men’s and women’s. The clothes and shoes vending machine will be put in airports also tea and coffee vending machine will be put into police stations, universities, colleges and small business. Also we can have a healthy you vending machine. </a:t>
            </a:r>
          </a:p>
        </p:txBody>
      </p:sp>
      <p:sp>
        <p:nvSpPr>
          <p:cNvPr id="6" name="Rectangle 5"/>
          <p:cNvSpPr/>
          <p:nvPr/>
        </p:nvSpPr>
        <p:spPr>
          <a:xfrm>
            <a:off x="1560095" y="3385767"/>
            <a:ext cx="9412706" cy="3790781"/>
          </a:xfrm>
          <a:prstGeom prst="rect">
            <a:avLst/>
          </a:prstGeom>
        </p:spPr>
        <p:txBody>
          <a:bodyPr wrap="square">
            <a:spAutoFit/>
          </a:bodyPr>
          <a:lstStyle/>
          <a:p>
            <a:pPr>
              <a:lnSpc>
                <a:spcPct val="115000"/>
              </a:lnSpc>
              <a:spcAft>
                <a:spcPts val="1000"/>
              </a:spcAft>
            </a:pPr>
            <a:r>
              <a:rPr lang="en-US" dirty="0">
                <a:ea typeface="Calibri"/>
                <a:cs typeface="Times New Roman"/>
              </a:rPr>
              <a:t>Coffee causes us to center and remain alert </a:t>
            </a:r>
          </a:p>
          <a:p>
            <a:pPr>
              <a:lnSpc>
                <a:spcPct val="115000"/>
              </a:lnSpc>
              <a:spcAft>
                <a:spcPts val="1000"/>
              </a:spcAft>
            </a:pPr>
            <a:r>
              <a:rPr lang="en-US" dirty="0">
                <a:ea typeface="Calibri"/>
                <a:cs typeface="Times New Roman"/>
              </a:rPr>
              <a:t>Presumably the most famous constructive outcome of espresso – its capacity to cause us to feel somewhat more energetic. There's a basic science behind it: caffeine builds our "vibe great" synapses and squares "feel-tired" receptors. </a:t>
            </a:r>
          </a:p>
          <a:p>
            <a:pPr>
              <a:lnSpc>
                <a:spcPct val="115000"/>
              </a:lnSpc>
              <a:spcAft>
                <a:spcPts val="1000"/>
              </a:spcAft>
            </a:pPr>
            <a:r>
              <a:rPr lang="en-US" dirty="0">
                <a:ea typeface="Calibri"/>
                <a:cs typeface="Times New Roman"/>
              </a:rPr>
              <a:t>Obviously drinking espresso throughout the day relentless won't add to any groups prosperity, anyway opportune quick rests can be priceless when a lift is required. Espresso assists with empowering and center, empowering you and your group to be increasingly powerful when the weights on. </a:t>
            </a:r>
          </a:p>
          <a:p>
            <a:pPr>
              <a:lnSpc>
                <a:spcPct val="115000"/>
              </a:lnSpc>
              <a:spcAft>
                <a:spcPts val="1000"/>
              </a:spcAft>
            </a:pPr>
            <a:r>
              <a:rPr lang="en-US" dirty="0">
                <a:ea typeface="Calibri"/>
                <a:cs typeface="Times New Roman"/>
              </a:rPr>
              <a:t>2: Coffee can really help with office related throbs </a:t>
            </a:r>
          </a:p>
          <a:p>
            <a:pPr>
              <a:lnSpc>
                <a:spcPct val="115000"/>
              </a:lnSpc>
              <a:spcAft>
                <a:spcPts val="1000"/>
              </a:spcAft>
            </a:pPr>
            <a:r>
              <a:rPr lang="en-US" dirty="0">
                <a:ea typeface="Calibri"/>
                <a:cs typeface="Times New Roman"/>
              </a:rPr>
              <a:t>3: Coffee makes us more group orientated </a:t>
            </a:r>
          </a:p>
        </p:txBody>
      </p:sp>
    </p:spTree>
    <p:extLst>
      <p:ext uri="{BB962C8B-B14F-4D97-AF65-F5344CB8AC3E}">
        <p14:creationId xmlns:p14="http://schemas.microsoft.com/office/powerpoint/2010/main" val="1006647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02921" y="304801"/>
            <a:ext cx="8610600" cy="5632311"/>
          </a:xfrm>
          <a:prstGeom prst="rect">
            <a:avLst/>
          </a:prstGeom>
        </p:spPr>
        <p:txBody>
          <a:bodyPr wrap="square">
            <a:spAutoFit/>
          </a:bodyPr>
          <a:lstStyle/>
          <a:p>
            <a:r>
              <a:rPr lang="en-US" dirty="0"/>
              <a:t>Healthy YOU Vending machines are stacked with a wide assortment of more beneficial bites, beverages and dinners. A discretionary side merchant can likewise be included, giving the additional choice of eating a hot, solid lunch without running out. This gives representatives simple access to more advantageous food decisions that can bolster their own health objectives, just as diminish the pressure of running out for lunch when cutoff times are approaching.  Expanded profitability </a:t>
            </a:r>
          </a:p>
          <a:p>
            <a:r>
              <a:rPr lang="en-US" dirty="0"/>
              <a:t>At the point when workers are fulfilled, they're increasingly gainful. What's more, when they're sound, they take less downtime of work because of medical problems. A recent study showed that representatives who eat well for the duration of the day are 25% bound to have higher occupation execution, and The Society of Human Resource Managers (SHRM) reports that worker wellbeing directly affects work execution and participation. </a:t>
            </a:r>
          </a:p>
          <a:p>
            <a:r>
              <a:rPr lang="en-US" dirty="0"/>
              <a:t>Another profitability advantage to sound distributing at work? Healthy YOU Vending machines are privately possessed and worked. That implies no sending the workplace chief or official right hand out to search for bites and stock the lounge. Representatives can concentrate where required: on their work. We'll deal with the rest.  Improved representative fulfillment  A solid workforce is a cheerful workforce. At the point when a business ensures their staff's essential needs are inside simple reach, it tends to be a major confidence supporter. Representatives like to feel thought about on an individual level, and feel that their objectives, both individual and expert, are upheld.  Advance work environment health.</a:t>
            </a:r>
          </a:p>
        </p:txBody>
      </p:sp>
    </p:spTree>
    <p:extLst>
      <p:ext uri="{BB962C8B-B14F-4D97-AF65-F5344CB8AC3E}">
        <p14:creationId xmlns:p14="http://schemas.microsoft.com/office/powerpoint/2010/main" val="1891490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28800" y="381001"/>
            <a:ext cx="8534400" cy="5078313"/>
          </a:xfrm>
          <a:prstGeom prst="rect">
            <a:avLst/>
          </a:prstGeom>
        </p:spPr>
        <p:txBody>
          <a:bodyPr wrap="square">
            <a:spAutoFit/>
          </a:bodyPr>
          <a:lstStyle/>
          <a:p>
            <a:r>
              <a:rPr lang="en-US" dirty="0"/>
              <a:t>Understudies at the different schools and colleges today don't generally possess the energy for a formal dinner. Accordingly, they need quicker approaches to empower their bodies all through their school day. When their bodies become drowsy and exhausted, understudies experience issues focusing on their exercises. You likely are considering how you can gracefully the necessities of the understudies here at your college or school enough to make their long periods of learning progressively profitable. The appropriate response is a basic one. Simply introduce candy machines all through your grounds that are loaded up with an assortment of bites, food and drinks. Both your understudies and your school or college will profit by these machines. We share a portion of the advantages beneath. </a:t>
            </a:r>
          </a:p>
          <a:p>
            <a:r>
              <a:rPr lang="en-US" dirty="0"/>
              <a:t>Understudies Can Eat on the Run </a:t>
            </a:r>
          </a:p>
          <a:p>
            <a:r>
              <a:rPr lang="en-US" dirty="0"/>
              <a:t>The top advantage of candy machines on school or college grounds is the way that understudies can eat on the run when they don't have the opportunity to look out for a full supper at an eatery, the cafeteria or even at home. In a matter of a couple of moments, the understudies can be headed to their next class or back to their quarters to consider revived with the edibles or refreshments from the candy machines. They can even return their decision to their quarters to appreciate later on the off chance that they so pick. Refreshment Options in Vending Machines Help Students Stay Hydrated </a:t>
            </a:r>
          </a:p>
        </p:txBody>
      </p:sp>
    </p:spTree>
    <p:extLst>
      <p:ext uri="{BB962C8B-B14F-4D97-AF65-F5344CB8AC3E}">
        <p14:creationId xmlns:p14="http://schemas.microsoft.com/office/powerpoint/2010/main" val="1269178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62100" y="1"/>
            <a:ext cx="9105900" cy="6186309"/>
          </a:xfrm>
          <a:prstGeom prst="rect">
            <a:avLst/>
          </a:prstGeom>
        </p:spPr>
        <p:txBody>
          <a:bodyPr wrap="square">
            <a:spAutoFit/>
          </a:bodyPr>
          <a:lstStyle/>
          <a:p>
            <a:r>
              <a:rPr lang="en-US" dirty="0"/>
              <a:t>In addition to the fact that you get to pick the setup of the candy machines, yet you additionally select whichever items that you like. Machines come in arrangements for just drinks, snacks, new nourishments and solid choices alongside a combo form for the two refreshments and tidbits. </a:t>
            </a:r>
          </a:p>
          <a:p>
            <a:r>
              <a:rPr lang="en-US" dirty="0"/>
              <a:t>Your College or University Makes Money From the Products That Sell </a:t>
            </a:r>
          </a:p>
          <a:p>
            <a:r>
              <a:rPr lang="en-US" dirty="0"/>
              <a:t>An extra advantage to introducing candy machines on your grounds is that your school can procure cash from the items that understudies buy. You can take the benefits and improve different regions of the grounds that need refreshing. </a:t>
            </a:r>
          </a:p>
          <a:p>
            <a:r>
              <a:rPr lang="en-US" dirty="0"/>
              <a:t>For extra data about the advantages of having candy machines in schools and colleges, contact Game king. We have practical experience in candy machines, occasion enlists administrations and that's just the beginning. Staff Satisfaction</a:t>
            </a:r>
          </a:p>
          <a:p>
            <a:r>
              <a:rPr lang="en-US" dirty="0"/>
              <a:t>The initial impact a vending machine may have on your company is clear from the offset; happier employees. Staff will be appreciative that the company has their best interests in mind, and adding a convenient and accessible source of food and drink helps create a happy and efficient working environment. While there may be a buzz initially due to the novelty factor, you’ll find that a vending machine acts as a hub for social meeting and office interaction, helping strengthen relationships and contributing to employee satisfaction. Sound Options </a:t>
            </a:r>
          </a:p>
          <a:p>
            <a:r>
              <a:rPr lang="en-US" dirty="0"/>
              <a:t> </a:t>
            </a:r>
          </a:p>
          <a:p>
            <a:r>
              <a:rPr lang="en-US" dirty="0"/>
              <a:t>A candy machine is regularly connected with chocolate bars, desserts, crisps and sweet beverages, and keeping in mind that it's fine to offer these to your representatives, there is no motivation behind why you can't stock it with more beneficial alternatives. The individuals who work all day will realize that it very well may be difficult to shuffle each day obligations and keep up a solid eating routine, frequently settling on fast and simple get and go food. </a:t>
            </a:r>
          </a:p>
        </p:txBody>
      </p:sp>
    </p:spTree>
    <p:extLst>
      <p:ext uri="{BB962C8B-B14F-4D97-AF65-F5344CB8AC3E}">
        <p14:creationId xmlns:p14="http://schemas.microsoft.com/office/powerpoint/2010/main" val="232744409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1217</TotalTime>
  <Words>4950</Words>
  <Application>Microsoft Office PowerPoint</Application>
  <PresentationFormat>Widescreen</PresentationFormat>
  <Paragraphs>125</Paragraphs>
  <Slides>17</Slides>
  <Notes>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Parcel</vt:lpstr>
      <vt:lpstr>Vending Machine Business. business plan. Group 9 MODULE CODE BMSW4003 LECTURER:  MALANI GUNARATNUM</vt:lpstr>
      <vt:lpstr>Vending machine business</vt:lpstr>
      <vt:lpstr>Operations and management plan</vt:lpstr>
      <vt:lpstr>Vending machine business continued</vt:lpstr>
      <vt:lpstr>Vending machine business continued</vt:lpstr>
      <vt:lpstr>Vending machines that will be put into police stations</vt:lpstr>
      <vt:lpstr>Vending machines that will be in universities and college’s</vt:lpstr>
      <vt:lpstr>Management</vt:lpstr>
      <vt:lpstr>Marketing analysis and marketing plan.</vt:lpstr>
      <vt:lpstr>Marketing analysis and marketing plan</vt:lpstr>
      <vt:lpstr>Marketing analysis and marketing plan </vt:lpstr>
      <vt:lpstr>Marketing analysis and marketing plan</vt:lpstr>
      <vt:lpstr>Business plan  Executive summary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Vending Machine Business. business plan. Group 9 MODULE CODE BMSW4003 LECTURER:  MALANI GUNARATNUM</dc:title>
  <dc:creator>Dwayne Lauder</dc:creator>
  <cp:lastModifiedBy>Dwayne Lauder (1905623)</cp:lastModifiedBy>
  <cp:revision>11</cp:revision>
  <dcterms:created xsi:type="dcterms:W3CDTF">2020-05-11T02:34:51Z</dcterms:created>
  <dcterms:modified xsi:type="dcterms:W3CDTF">2020-05-11T22:54:34Z</dcterms:modified>
</cp:coreProperties>
</file>