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</p:sldIdLst>
  <p:sldSz cy="5143500" cx="9144000"/>
  <p:notesSz cx="6858000" cy="9144000"/>
  <p:embeddedFontLst>
    <p:embeddedFont>
      <p:font typeface="Italianno"/>
      <p:regular r:id="rId8"/>
    </p:embeddedFont>
    <p:embeddedFont>
      <p:font typeface="Cinzel"/>
      <p:regular r:id="rId9"/>
      <p:bold r:id="rId10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10" Type="http://schemas.openxmlformats.org/officeDocument/2006/relationships/font" Target="fonts/Cinzel-bold.fntdata"/><Relationship Id="rId9" Type="http://schemas.openxmlformats.org/officeDocument/2006/relationships/font" Target="fonts/Cinzel-regular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font" Target="fonts/Italianno-regular.fntdata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g250f24754dd_0_2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Google Shape;66;g250f24754dd_0_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2"/>
        </a:solidFill>
      </p:bgPr>
    </p:bg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ro" sz="100"/>
              <a:t>.</a:t>
            </a:r>
            <a:endParaRPr sz="100"/>
          </a:p>
        </p:txBody>
      </p:sp>
      <p:pic>
        <p:nvPicPr>
          <p:cNvPr id="55" name="Google Shape;55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-480934">
            <a:off x="-78880" y="205866"/>
            <a:ext cx="3481602" cy="1740796"/>
          </a:xfrm>
          <a:prstGeom prst="rect">
            <a:avLst/>
          </a:prstGeom>
          <a:noFill/>
          <a:ln>
            <a:noFill/>
          </a:ln>
        </p:spPr>
      </p:pic>
      <p:pic>
        <p:nvPicPr>
          <p:cNvPr id="56" name="Google Shape;56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974042">
            <a:off x="5171325" y="2558000"/>
            <a:ext cx="4105201" cy="2052601"/>
          </a:xfrm>
          <a:prstGeom prst="rect">
            <a:avLst/>
          </a:prstGeom>
          <a:noFill/>
          <a:ln>
            <a:noFill/>
          </a:ln>
        </p:spPr>
      </p:pic>
      <p:sp>
        <p:nvSpPr>
          <p:cNvPr id="57" name="Google Shape;57;p13"/>
          <p:cNvSpPr txBox="1"/>
          <p:nvPr/>
        </p:nvSpPr>
        <p:spPr>
          <a:xfrm>
            <a:off x="1899625" y="1584075"/>
            <a:ext cx="54213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 sz="2500">
                <a:latin typeface="Cinzel"/>
                <a:ea typeface="Cinzel"/>
                <a:cs typeface="Cinzel"/>
                <a:sym typeface="Cinzel"/>
              </a:rPr>
              <a:t>F L O R A L </a:t>
            </a:r>
            <a:endParaRPr sz="2500">
              <a:latin typeface="Cinzel"/>
              <a:ea typeface="Cinzel"/>
              <a:cs typeface="Cinzel"/>
              <a:sym typeface="Cinzel"/>
            </a:endParaRPr>
          </a:p>
        </p:txBody>
      </p:sp>
      <p:sp>
        <p:nvSpPr>
          <p:cNvPr id="58" name="Google Shape;58;p13"/>
          <p:cNvSpPr txBox="1"/>
          <p:nvPr/>
        </p:nvSpPr>
        <p:spPr>
          <a:xfrm>
            <a:off x="2877825" y="2088950"/>
            <a:ext cx="41463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 sz="2800">
                <a:latin typeface="Cinzel"/>
                <a:ea typeface="Cinzel"/>
                <a:cs typeface="Cinzel"/>
                <a:sym typeface="Cinzel"/>
              </a:rPr>
              <a:t>R E S T A U R A N T</a:t>
            </a:r>
            <a:endParaRPr sz="2800">
              <a:latin typeface="Cinzel"/>
              <a:ea typeface="Cinzel"/>
              <a:cs typeface="Cinzel"/>
              <a:sym typeface="Cinzel"/>
            </a:endParaRPr>
          </a:p>
        </p:txBody>
      </p:sp>
      <p:sp>
        <p:nvSpPr>
          <p:cNvPr id="59" name="Google Shape;59;p13"/>
          <p:cNvSpPr txBox="1"/>
          <p:nvPr/>
        </p:nvSpPr>
        <p:spPr>
          <a:xfrm>
            <a:off x="214575" y="2845675"/>
            <a:ext cx="4663800" cy="76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 sz="1900">
                <a:solidFill>
                  <a:srgbClr val="C79766"/>
                </a:solidFill>
                <a:latin typeface="Cinzel"/>
                <a:ea typeface="Cinzel"/>
                <a:cs typeface="Cinzel"/>
                <a:sym typeface="Cinzel"/>
              </a:rPr>
              <a:t>Öffnungszeiten des Restaurants</a:t>
            </a:r>
            <a:endParaRPr sz="1900">
              <a:solidFill>
                <a:srgbClr val="C79766"/>
              </a:solidFill>
              <a:latin typeface="Cinzel"/>
              <a:ea typeface="Cinzel"/>
              <a:cs typeface="Cinzel"/>
              <a:sym typeface="Cinze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 sz="1900">
                <a:solidFill>
                  <a:srgbClr val="C79766"/>
                </a:solidFill>
                <a:latin typeface="Cinzel"/>
                <a:ea typeface="Cinzel"/>
                <a:cs typeface="Cinzel"/>
                <a:sym typeface="Cinzel"/>
              </a:rPr>
              <a:t>RESTAURANT OPENING TIMES</a:t>
            </a:r>
            <a:endParaRPr sz="1900">
              <a:solidFill>
                <a:srgbClr val="C79766"/>
              </a:solidFill>
              <a:latin typeface="Cinzel"/>
              <a:ea typeface="Cinzel"/>
              <a:cs typeface="Cinzel"/>
              <a:sym typeface="Cinzel"/>
            </a:endParaRPr>
          </a:p>
        </p:txBody>
      </p:sp>
      <p:sp>
        <p:nvSpPr>
          <p:cNvPr id="60" name="Google Shape;60;p13"/>
          <p:cNvSpPr txBox="1"/>
          <p:nvPr/>
        </p:nvSpPr>
        <p:spPr>
          <a:xfrm>
            <a:off x="359150" y="3439075"/>
            <a:ext cx="4607100" cy="646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 sz="1500">
                <a:latin typeface="Italianno"/>
                <a:ea typeface="Italianno"/>
                <a:cs typeface="Italianno"/>
                <a:sym typeface="Italianno"/>
              </a:rPr>
              <a:t>Das Frühstück im Blumenrestaurant öffnet um 6:00 Uhr und endet um 10:00 Uhr.</a:t>
            </a:r>
            <a:endParaRPr sz="1500">
              <a:latin typeface="Italianno"/>
              <a:ea typeface="Italianno"/>
              <a:cs typeface="Italianno"/>
              <a:sym typeface="Italiann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 sz="1500">
                <a:latin typeface="Italianno"/>
                <a:ea typeface="Italianno"/>
                <a:cs typeface="Italianno"/>
                <a:sym typeface="Italianno"/>
              </a:rPr>
              <a:t>Breakfast at the floral restaurant opens at 6:00 am and closes at 10:00am.</a:t>
            </a:r>
            <a:endParaRPr sz="1500">
              <a:latin typeface="Italianno"/>
              <a:ea typeface="Italianno"/>
              <a:cs typeface="Italianno"/>
              <a:sym typeface="Italianno"/>
            </a:endParaRPr>
          </a:p>
        </p:txBody>
      </p:sp>
      <p:sp>
        <p:nvSpPr>
          <p:cNvPr id="61" name="Google Shape;61;p13"/>
          <p:cNvSpPr txBox="1"/>
          <p:nvPr/>
        </p:nvSpPr>
        <p:spPr>
          <a:xfrm>
            <a:off x="3799250" y="517500"/>
            <a:ext cx="36288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" name="Google Shape;62;p13"/>
          <p:cNvSpPr txBox="1"/>
          <p:nvPr/>
        </p:nvSpPr>
        <p:spPr>
          <a:xfrm>
            <a:off x="4660350" y="826850"/>
            <a:ext cx="4036200" cy="1262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latin typeface="Italianno"/>
                <a:ea typeface="Italianno"/>
                <a:cs typeface="Italianno"/>
                <a:sym typeface="Italianno"/>
              </a:rPr>
              <a:t>Zum Frühstück servieren wir kaltes Buffet, warmes Buffet, vegetarisch und vegan. Wenn Sie Ihr Frühstück in Ihrem Hotelzimmer einnehmen möchten, fällt ein Aufpreis von 5 € an.</a:t>
            </a:r>
            <a:endParaRPr>
              <a:latin typeface="Italianno"/>
              <a:ea typeface="Italianno"/>
              <a:cs typeface="Italianno"/>
              <a:sym typeface="Italiann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latin typeface="Italianno"/>
                <a:ea typeface="Italianno"/>
                <a:cs typeface="Italianno"/>
                <a:sym typeface="Italianno"/>
              </a:rPr>
              <a:t>At breakfast we serve cold buffet, hot buffet, vegetarian and vegan. If you would like to eat your breakfast in your hotel room it is an extra charge of €5. </a:t>
            </a:r>
            <a:endParaRPr>
              <a:latin typeface="Italianno"/>
              <a:ea typeface="Italianno"/>
              <a:cs typeface="Italianno"/>
              <a:sym typeface="Italianno"/>
            </a:endParaRPr>
          </a:p>
        </p:txBody>
      </p:sp>
      <p:sp>
        <p:nvSpPr>
          <p:cNvPr id="63" name="Google Shape;63;p13"/>
          <p:cNvSpPr txBox="1"/>
          <p:nvPr/>
        </p:nvSpPr>
        <p:spPr>
          <a:xfrm>
            <a:off x="4525000" y="258750"/>
            <a:ext cx="3370200" cy="76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 sz="1900">
                <a:solidFill>
                  <a:srgbClr val="C79766"/>
                </a:solidFill>
                <a:latin typeface="Cinzel"/>
                <a:ea typeface="Cinzel"/>
                <a:cs typeface="Cinzel"/>
                <a:sym typeface="Cinzel"/>
              </a:rPr>
              <a:t>Auswahl an Frühstück’</a:t>
            </a:r>
            <a:endParaRPr sz="1900">
              <a:solidFill>
                <a:srgbClr val="C79766"/>
              </a:solidFill>
              <a:latin typeface="Cinzel"/>
              <a:ea typeface="Cinzel"/>
              <a:cs typeface="Cinzel"/>
              <a:sym typeface="Cinze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 sz="1900">
                <a:solidFill>
                  <a:srgbClr val="C79766"/>
                </a:solidFill>
                <a:latin typeface="Cinzel"/>
                <a:ea typeface="Cinzel"/>
                <a:cs typeface="Cinzel"/>
                <a:sym typeface="Cinzel"/>
              </a:rPr>
              <a:t>RANGE OF BREAKFAST</a:t>
            </a:r>
            <a:endParaRPr sz="1900">
              <a:solidFill>
                <a:srgbClr val="C79766"/>
              </a:solidFill>
              <a:latin typeface="Cinzel"/>
              <a:ea typeface="Cinzel"/>
              <a:cs typeface="Cinzel"/>
              <a:sym typeface="Cinze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2"/>
        </a:solidFill>
      </p:bgPr>
    </p:bg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" name="Google Shape;68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-287083">
            <a:off x="-27035" y="-289817"/>
            <a:ext cx="4199996" cy="2099987"/>
          </a:xfrm>
          <a:prstGeom prst="rect">
            <a:avLst/>
          </a:prstGeom>
          <a:noFill/>
          <a:ln>
            <a:noFill/>
          </a:ln>
        </p:spPr>
      </p:pic>
      <p:pic>
        <p:nvPicPr>
          <p:cNvPr id="69" name="Google Shape;69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183353">
            <a:off x="5596974" y="3231250"/>
            <a:ext cx="3557551" cy="1778775"/>
          </a:xfrm>
          <a:prstGeom prst="rect">
            <a:avLst/>
          </a:prstGeom>
          <a:noFill/>
          <a:ln>
            <a:noFill/>
          </a:ln>
        </p:spPr>
      </p:pic>
      <p:sp>
        <p:nvSpPr>
          <p:cNvPr id="70" name="Google Shape;70;p14"/>
          <p:cNvSpPr txBox="1"/>
          <p:nvPr/>
        </p:nvSpPr>
        <p:spPr>
          <a:xfrm>
            <a:off x="353400" y="1407350"/>
            <a:ext cx="41085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o" sz="1800">
                <a:solidFill>
                  <a:srgbClr val="C79766"/>
                </a:solidFill>
                <a:latin typeface="Cinzel"/>
                <a:ea typeface="Cinzel"/>
                <a:cs typeface="Cinzel"/>
                <a:sym typeface="Cinzel"/>
              </a:rPr>
              <a:t>Getränke / drinks</a:t>
            </a:r>
            <a:endParaRPr sz="1300">
              <a:solidFill>
                <a:srgbClr val="C79766"/>
              </a:solidFill>
              <a:latin typeface="Cinzel"/>
              <a:ea typeface="Cinzel"/>
              <a:cs typeface="Cinzel"/>
              <a:sym typeface="Cinzel"/>
            </a:endParaRPr>
          </a:p>
        </p:txBody>
      </p:sp>
      <p:sp>
        <p:nvSpPr>
          <p:cNvPr id="71" name="Google Shape;71;p14"/>
          <p:cNvSpPr txBox="1"/>
          <p:nvPr/>
        </p:nvSpPr>
        <p:spPr>
          <a:xfrm>
            <a:off x="618475" y="1868075"/>
            <a:ext cx="78321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Italianno"/>
              <a:buChar char="●"/>
            </a:pPr>
            <a:r>
              <a:rPr lang="ro" sz="1800">
                <a:latin typeface="Italianno"/>
                <a:ea typeface="Italianno"/>
                <a:cs typeface="Italianno"/>
                <a:sym typeface="Italianno"/>
              </a:rPr>
              <a:t>Kaffee latte (caffe latte)  €2          •Türkischer Kaffee (Turkish coffee) €2.50</a:t>
            </a:r>
            <a:endParaRPr sz="1800">
              <a:latin typeface="Italianno"/>
              <a:ea typeface="Italianno"/>
              <a:cs typeface="Italianno"/>
              <a:sym typeface="Italianno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Italianno"/>
              <a:buChar char="●"/>
            </a:pPr>
            <a:r>
              <a:rPr lang="ro" sz="1800">
                <a:latin typeface="Italianno"/>
                <a:ea typeface="Italianno"/>
                <a:cs typeface="Italianno"/>
                <a:sym typeface="Italianno"/>
              </a:rPr>
              <a:t>Kindersaft ( childrens juice) €1.50        • Frischer Orangensaft  €2</a:t>
            </a:r>
            <a:endParaRPr sz="1800">
              <a:latin typeface="Italianno"/>
              <a:ea typeface="Italianno"/>
              <a:cs typeface="Italianno"/>
              <a:sym typeface="Italianno"/>
            </a:endParaRPr>
          </a:p>
        </p:txBody>
      </p:sp>
      <p:sp>
        <p:nvSpPr>
          <p:cNvPr id="72" name="Google Shape;72;p14"/>
          <p:cNvSpPr txBox="1"/>
          <p:nvPr/>
        </p:nvSpPr>
        <p:spPr>
          <a:xfrm>
            <a:off x="416525" y="2606975"/>
            <a:ext cx="30987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o" sz="1800">
                <a:solidFill>
                  <a:srgbClr val="C79766"/>
                </a:solidFill>
                <a:latin typeface="Cinzel"/>
                <a:ea typeface="Cinzel"/>
                <a:cs typeface="Cinzel"/>
                <a:sym typeface="Cinzel"/>
              </a:rPr>
              <a:t>Essen / food</a:t>
            </a:r>
            <a:endParaRPr sz="1300">
              <a:solidFill>
                <a:srgbClr val="C79766"/>
              </a:solidFill>
              <a:latin typeface="Cinzel"/>
              <a:ea typeface="Cinzel"/>
              <a:cs typeface="Cinzel"/>
              <a:sym typeface="Cinzel"/>
            </a:endParaRPr>
          </a:p>
        </p:txBody>
      </p:sp>
      <p:sp>
        <p:nvSpPr>
          <p:cNvPr id="73" name="Google Shape;73;p14"/>
          <p:cNvSpPr txBox="1"/>
          <p:nvPr/>
        </p:nvSpPr>
        <p:spPr>
          <a:xfrm>
            <a:off x="113600" y="2877850"/>
            <a:ext cx="8374800" cy="212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Italianno"/>
              <a:buChar char="●"/>
            </a:pPr>
            <a:r>
              <a:rPr lang="ro" sz="1800">
                <a:latin typeface="Italianno"/>
                <a:ea typeface="Italianno"/>
                <a:cs typeface="Italianno"/>
                <a:sym typeface="Italianno"/>
              </a:rPr>
              <a:t>Würstchen im Blätterteig ( sausage rolls)€1     •Deutsche Wurst im Speckmantel ( German sausage wrapped in bacon) €2</a:t>
            </a:r>
            <a:endParaRPr sz="1800">
              <a:latin typeface="Italianno"/>
              <a:ea typeface="Italianno"/>
              <a:cs typeface="Italianno"/>
              <a:sym typeface="Italianno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Italianno"/>
              <a:buChar char="●"/>
            </a:pPr>
            <a:r>
              <a:rPr lang="ro" sz="1800">
                <a:latin typeface="Italianno"/>
                <a:ea typeface="Italianno"/>
                <a:cs typeface="Italianno"/>
                <a:sym typeface="Italianno"/>
              </a:rPr>
              <a:t>Komplettes englisches Frühstück ( Full English breakfast ) €5         • Omelette (omlette) €2</a:t>
            </a:r>
            <a:endParaRPr sz="1800">
              <a:latin typeface="Italianno"/>
              <a:ea typeface="Italianno"/>
              <a:cs typeface="Italianno"/>
              <a:sym typeface="Italianno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Italianno"/>
              <a:buChar char="●"/>
            </a:pPr>
            <a:r>
              <a:rPr lang="ro" sz="1800">
                <a:latin typeface="Italianno"/>
                <a:ea typeface="Italianno"/>
                <a:cs typeface="Italianno"/>
                <a:sym typeface="Italianno"/>
              </a:rPr>
              <a:t>Omelette mit käse (omlette with cheese) €2.50             • Croissant  (croissant) €1</a:t>
            </a:r>
            <a:endParaRPr sz="1800">
              <a:latin typeface="Italianno"/>
              <a:ea typeface="Italianno"/>
              <a:cs typeface="Italianno"/>
              <a:sym typeface="Italianno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Italianno"/>
              <a:buChar char="●"/>
            </a:pPr>
            <a:r>
              <a:rPr lang="ro" sz="1800">
                <a:latin typeface="Italianno"/>
                <a:ea typeface="Italianno"/>
                <a:cs typeface="Italianno"/>
                <a:sym typeface="Italianno"/>
              </a:rPr>
              <a:t>Alle Arten von Brot, Soßen und Butter werden kostenlos zur Verfügung gestellt.</a:t>
            </a:r>
            <a:endParaRPr sz="1800">
              <a:latin typeface="Italianno"/>
              <a:ea typeface="Italianno"/>
              <a:cs typeface="Italianno"/>
              <a:sym typeface="Italianno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 sz="1800">
                <a:latin typeface="Italianno"/>
                <a:ea typeface="Italianno"/>
                <a:cs typeface="Italianno"/>
                <a:sym typeface="Italianno"/>
              </a:rPr>
              <a:t>Any type of bread, sauces and butter is given for free.</a:t>
            </a:r>
            <a:endParaRPr sz="1800">
              <a:latin typeface="Italianno"/>
              <a:ea typeface="Italianno"/>
              <a:cs typeface="Italianno"/>
              <a:sym typeface="Italianno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latin typeface="Italianno"/>
              <a:ea typeface="Italianno"/>
              <a:cs typeface="Italianno"/>
              <a:sym typeface="Italiann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 sz="1800">
                <a:latin typeface="Italianno"/>
                <a:ea typeface="Italianno"/>
                <a:cs typeface="Italianno"/>
                <a:sym typeface="Italianno"/>
              </a:rPr>
              <a:t>Wir freuen uns auf Ihren Besuch im Blumenrestaurant. We are looking forward to your visit at the Floral Restaurant.</a:t>
            </a:r>
            <a:endParaRPr sz="1800">
              <a:latin typeface="Italianno"/>
              <a:ea typeface="Italianno"/>
              <a:cs typeface="Italianno"/>
              <a:sym typeface="Italianno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