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9"/>
  </p:notesMasterIdLst>
  <p:sldIdLst>
    <p:sldId id="271" r:id="rId2"/>
    <p:sldId id="278" r:id="rId3"/>
    <p:sldId id="280" r:id="rId4"/>
    <p:sldId id="279" r:id="rId5"/>
    <p:sldId id="274" r:id="rId6"/>
    <p:sldId id="277" r:id="rId7"/>
    <p:sldId id="265" r:id="rId8"/>
    <p:sldId id="270" r:id="rId9"/>
    <p:sldId id="275" r:id="rId10"/>
    <p:sldId id="269" r:id="rId11"/>
    <p:sldId id="268" r:id="rId12"/>
    <p:sldId id="266" r:id="rId13"/>
    <p:sldId id="262" r:id="rId14"/>
    <p:sldId id="256" r:id="rId15"/>
    <p:sldId id="258" r:id="rId16"/>
    <p:sldId id="263" r:id="rId17"/>
    <p:sldId id="26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O" initials="G" lastIdx="1" clrIdx="0">
    <p:extLst>
      <p:ext uri="{19B8F6BF-5375-455C-9EA6-DF929625EA0E}">
        <p15:presenceInfo xmlns:p15="http://schemas.microsoft.com/office/powerpoint/2012/main" userId="GEO" providerId="None"/>
      </p:ext>
    </p:extLst>
  </p:cmAuthor>
  <p:cmAuthor id="2" name="Rebecca Rhydderch-edwards (1810557)" initials="RR(" lastIdx="6" clrIdx="1">
    <p:extLst>
      <p:ext uri="{19B8F6BF-5375-455C-9EA6-DF929625EA0E}">
        <p15:presenceInfo xmlns:p15="http://schemas.microsoft.com/office/powerpoint/2012/main" userId="Rebecca Rhydderch-edwards (1810557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309" autoAdjust="0"/>
    <p:restoredTop sz="94660"/>
  </p:normalViewPr>
  <p:slideViewPr>
    <p:cSldViewPr snapToGrid="0">
      <p:cViewPr varScale="1">
        <p:scale>
          <a:sx n="75" d="100"/>
          <a:sy n="75" d="100"/>
        </p:scale>
        <p:origin x="44" y="1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1-08T20:54:41.485" idx="1">
    <p:pos x="7731" y="0"/>
    <p:text/>
    <p:extLst>
      <p:ext uri="{C676402C-5697-4E1C-873F-D02D1690AC5C}">
        <p15:threadingInfo xmlns:p15="http://schemas.microsoft.com/office/powerpoint/2012/main" timeZoneBias="0"/>
      </p:ext>
    </p:extLst>
  </p:cm>
  <p:cm authorId="2" dt="2019-01-18T19:35:30.742" idx="5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C0BDF3-3857-4307-AE2B-CBDE372318B4}" type="doc">
      <dgm:prSet loTypeId="urn:microsoft.com/office/officeart/2018/5/layout/IconCircleLabelList" loCatId="icon" qsTypeId="urn:microsoft.com/office/officeart/2005/8/quickstyle/simple4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B6A6A26-67FD-4397-B006-54BBA150E32E}">
      <dgm:prSet/>
      <dgm:spPr/>
      <dgm:t>
        <a:bodyPr/>
        <a:lstStyle/>
        <a:p>
          <a:pPr>
            <a:defRPr cap="all"/>
          </a:pPr>
          <a:r>
            <a:rPr lang="en-GB"/>
            <a:t>social isolation</a:t>
          </a:r>
          <a:endParaRPr lang="en-US"/>
        </a:p>
      </dgm:t>
    </dgm:pt>
    <dgm:pt modelId="{A51E97C5-1D38-4AE1-80F6-D767D2E8DE1F}" type="parTrans" cxnId="{4540E5D0-A7A9-4332-A3F6-EF24EE0B4523}">
      <dgm:prSet/>
      <dgm:spPr/>
      <dgm:t>
        <a:bodyPr/>
        <a:lstStyle/>
        <a:p>
          <a:endParaRPr lang="en-US"/>
        </a:p>
      </dgm:t>
    </dgm:pt>
    <dgm:pt modelId="{11B26C80-869C-47D9-B2E5-C9D2B037245C}" type="sibTrans" cxnId="{4540E5D0-A7A9-4332-A3F6-EF24EE0B4523}">
      <dgm:prSet/>
      <dgm:spPr/>
      <dgm:t>
        <a:bodyPr/>
        <a:lstStyle/>
        <a:p>
          <a:endParaRPr lang="en-US"/>
        </a:p>
      </dgm:t>
    </dgm:pt>
    <dgm:pt modelId="{0EDD38B8-3B03-49DE-B5BA-EBD43B88138F}">
      <dgm:prSet/>
      <dgm:spPr/>
      <dgm:t>
        <a:bodyPr/>
        <a:lstStyle/>
        <a:p>
          <a:pPr>
            <a:defRPr cap="all"/>
          </a:pPr>
          <a:r>
            <a:rPr lang="en-GB"/>
            <a:t>Who is effected by social isolation?</a:t>
          </a:r>
          <a:endParaRPr lang="en-US"/>
        </a:p>
      </dgm:t>
    </dgm:pt>
    <dgm:pt modelId="{34FA13AB-648D-456B-8F9C-E2F03F41A51D}" type="parTrans" cxnId="{002916CD-5D3F-41F9-BAA2-6F8946406D19}">
      <dgm:prSet/>
      <dgm:spPr/>
      <dgm:t>
        <a:bodyPr/>
        <a:lstStyle/>
        <a:p>
          <a:endParaRPr lang="en-US"/>
        </a:p>
      </dgm:t>
    </dgm:pt>
    <dgm:pt modelId="{35F296D4-688B-4148-BC87-2704477CC1BE}" type="sibTrans" cxnId="{002916CD-5D3F-41F9-BAA2-6F8946406D19}">
      <dgm:prSet/>
      <dgm:spPr/>
      <dgm:t>
        <a:bodyPr/>
        <a:lstStyle/>
        <a:p>
          <a:endParaRPr lang="en-US"/>
        </a:p>
      </dgm:t>
    </dgm:pt>
    <dgm:pt modelId="{119E3DAF-B82D-4913-9120-0410489425B6}" type="pres">
      <dgm:prSet presAssocID="{4CC0BDF3-3857-4307-AE2B-CBDE372318B4}" presName="root" presStyleCnt="0">
        <dgm:presLayoutVars>
          <dgm:dir/>
          <dgm:resizeHandles val="exact"/>
        </dgm:presLayoutVars>
      </dgm:prSet>
      <dgm:spPr/>
    </dgm:pt>
    <dgm:pt modelId="{8B50B022-8397-4FF5-BABD-3498DBAE9B54}" type="pres">
      <dgm:prSet presAssocID="{DB6A6A26-67FD-4397-B006-54BBA150E32E}" presName="compNode" presStyleCnt="0"/>
      <dgm:spPr/>
    </dgm:pt>
    <dgm:pt modelId="{3C2233CE-16ED-4BE6-A43F-38473AC0888E}" type="pres">
      <dgm:prSet presAssocID="{DB6A6A26-67FD-4397-B006-54BBA150E32E}" presName="iconBgRect" presStyleLbl="bgShp" presStyleIdx="0" presStyleCnt="2"/>
      <dgm:spPr/>
    </dgm:pt>
    <dgm:pt modelId="{74CADCF6-CE27-49F3-BAF5-28DED64E0DEA}" type="pres">
      <dgm:prSet presAssocID="{DB6A6A26-67FD-4397-B006-54BBA150E32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8104C7C-45F7-4DFA-92E3-EBE56D3C4D4D}" type="pres">
      <dgm:prSet presAssocID="{DB6A6A26-67FD-4397-B006-54BBA150E32E}" presName="spaceRect" presStyleCnt="0"/>
      <dgm:spPr/>
    </dgm:pt>
    <dgm:pt modelId="{973B57E0-756C-4F38-994C-B1D14E5C8867}" type="pres">
      <dgm:prSet presAssocID="{DB6A6A26-67FD-4397-B006-54BBA150E32E}" presName="textRect" presStyleLbl="revTx" presStyleIdx="0" presStyleCnt="2">
        <dgm:presLayoutVars>
          <dgm:chMax val="1"/>
          <dgm:chPref val="1"/>
        </dgm:presLayoutVars>
      </dgm:prSet>
      <dgm:spPr/>
    </dgm:pt>
    <dgm:pt modelId="{E11DF9FE-1C75-482B-B4B4-CDFF63D89199}" type="pres">
      <dgm:prSet presAssocID="{11B26C80-869C-47D9-B2E5-C9D2B037245C}" presName="sibTrans" presStyleCnt="0"/>
      <dgm:spPr/>
    </dgm:pt>
    <dgm:pt modelId="{1FD88428-75B2-4AEF-AD74-9BC59CAB4A9A}" type="pres">
      <dgm:prSet presAssocID="{0EDD38B8-3B03-49DE-B5BA-EBD43B88138F}" presName="compNode" presStyleCnt="0"/>
      <dgm:spPr/>
    </dgm:pt>
    <dgm:pt modelId="{7404CE77-DEFE-4967-ABAE-B45CBC05581A}" type="pres">
      <dgm:prSet presAssocID="{0EDD38B8-3B03-49DE-B5BA-EBD43B88138F}" presName="iconBgRect" presStyleLbl="bgShp" presStyleIdx="1" presStyleCnt="2"/>
      <dgm:spPr/>
    </dgm:pt>
    <dgm:pt modelId="{B1657618-715A-4941-A415-7D682928E0F0}" type="pres">
      <dgm:prSet presAssocID="{0EDD38B8-3B03-49DE-B5BA-EBD43B88138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1C702620-4635-4B89-8D35-A4EA99ACE978}" type="pres">
      <dgm:prSet presAssocID="{0EDD38B8-3B03-49DE-B5BA-EBD43B88138F}" presName="spaceRect" presStyleCnt="0"/>
      <dgm:spPr/>
    </dgm:pt>
    <dgm:pt modelId="{0A6459E2-72C6-4DE9-9C9D-EE60AF7C7CAA}" type="pres">
      <dgm:prSet presAssocID="{0EDD38B8-3B03-49DE-B5BA-EBD43B88138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5F77F2C-E61E-4ABC-8622-0748FC7FF770}" type="presOf" srcId="{4CC0BDF3-3857-4307-AE2B-CBDE372318B4}" destId="{119E3DAF-B82D-4913-9120-0410489425B6}" srcOrd="0" destOrd="0" presId="urn:microsoft.com/office/officeart/2018/5/layout/IconCircleLabelList"/>
    <dgm:cxn modelId="{A2969960-6EE1-4C6E-98E0-CDE01A7D6DBF}" type="presOf" srcId="{0EDD38B8-3B03-49DE-B5BA-EBD43B88138F}" destId="{0A6459E2-72C6-4DE9-9C9D-EE60AF7C7CAA}" srcOrd="0" destOrd="0" presId="urn:microsoft.com/office/officeart/2018/5/layout/IconCircleLabelList"/>
    <dgm:cxn modelId="{BDFBEBAE-00A8-4447-8540-7740C2692E8D}" type="presOf" srcId="{DB6A6A26-67FD-4397-B006-54BBA150E32E}" destId="{973B57E0-756C-4F38-994C-B1D14E5C8867}" srcOrd="0" destOrd="0" presId="urn:microsoft.com/office/officeart/2018/5/layout/IconCircleLabelList"/>
    <dgm:cxn modelId="{002916CD-5D3F-41F9-BAA2-6F8946406D19}" srcId="{4CC0BDF3-3857-4307-AE2B-CBDE372318B4}" destId="{0EDD38B8-3B03-49DE-B5BA-EBD43B88138F}" srcOrd="1" destOrd="0" parTransId="{34FA13AB-648D-456B-8F9C-E2F03F41A51D}" sibTransId="{35F296D4-688B-4148-BC87-2704477CC1BE}"/>
    <dgm:cxn modelId="{4540E5D0-A7A9-4332-A3F6-EF24EE0B4523}" srcId="{4CC0BDF3-3857-4307-AE2B-CBDE372318B4}" destId="{DB6A6A26-67FD-4397-B006-54BBA150E32E}" srcOrd="0" destOrd="0" parTransId="{A51E97C5-1D38-4AE1-80F6-D767D2E8DE1F}" sibTransId="{11B26C80-869C-47D9-B2E5-C9D2B037245C}"/>
    <dgm:cxn modelId="{893A31F0-F9EF-4374-AD4C-A1858A2E3ECB}" type="presParOf" srcId="{119E3DAF-B82D-4913-9120-0410489425B6}" destId="{8B50B022-8397-4FF5-BABD-3498DBAE9B54}" srcOrd="0" destOrd="0" presId="urn:microsoft.com/office/officeart/2018/5/layout/IconCircleLabelList"/>
    <dgm:cxn modelId="{623F3E53-B6FB-4152-9AD5-A4CA4BF4B0F1}" type="presParOf" srcId="{8B50B022-8397-4FF5-BABD-3498DBAE9B54}" destId="{3C2233CE-16ED-4BE6-A43F-38473AC0888E}" srcOrd="0" destOrd="0" presId="urn:microsoft.com/office/officeart/2018/5/layout/IconCircleLabelList"/>
    <dgm:cxn modelId="{613B9F6B-5457-4F10-B522-9830B1A42CCB}" type="presParOf" srcId="{8B50B022-8397-4FF5-BABD-3498DBAE9B54}" destId="{74CADCF6-CE27-49F3-BAF5-28DED64E0DEA}" srcOrd="1" destOrd="0" presId="urn:microsoft.com/office/officeart/2018/5/layout/IconCircleLabelList"/>
    <dgm:cxn modelId="{BBC1AC7C-014D-4A25-9E1F-A200781D6B59}" type="presParOf" srcId="{8B50B022-8397-4FF5-BABD-3498DBAE9B54}" destId="{58104C7C-45F7-4DFA-92E3-EBE56D3C4D4D}" srcOrd="2" destOrd="0" presId="urn:microsoft.com/office/officeart/2018/5/layout/IconCircleLabelList"/>
    <dgm:cxn modelId="{30D43FFB-8543-4801-977B-7F198B03D8CE}" type="presParOf" srcId="{8B50B022-8397-4FF5-BABD-3498DBAE9B54}" destId="{973B57E0-756C-4F38-994C-B1D14E5C8867}" srcOrd="3" destOrd="0" presId="urn:microsoft.com/office/officeart/2018/5/layout/IconCircleLabelList"/>
    <dgm:cxn modelId="{986F9090-3BE5-4B09-8CAE-FECFC63818F1}" type="presParOf" srcId="{119E3DAF-B82D-4913-9120-0410489425B6}" destId="{E11DF9FE-1C75-482B-B4B4-CDFF63D89199}" srcOrd="1" destOrd="0" presId="urn:microsoft.com/office/officeart/2018/5/layout/IconCircleLabelList"/>
    <dgm:cxn modelId="{B4E8C2C1-751A-4A7F-9F98-0B362C527577}" type="presParOf" srcId="{119E3DAF-B82D-4913-9120-0410489425B6}" destId="{1FD88428-75B2-4AEF-AD74-9BC59CAB4A9A}" srcOrd="2" destOrd="0" presId="urn:microsoft.com/office/officeart/2018/5/layout/IconCircleLabelList"/>
    <dgm:cxn modelId="{9C9674D0-DABA-41FD-A8C4-6F11C7C3FB47}" type="presParOf" srcId="{1FD88428-75B2-4AEF-AD74-9BC59CAB4A9A}" destId="{7404CE77-DEFE-4967-ABAE-B45CBC05581A}" srcOrd="0" destOrd="0" presId="urn:microsoft.com/office/officeart/2018/5/layout/IconCircleLabelList"/>
    <dgm:cxn modelId="{F20DDA74-44A6-4BC3-9732-4BDEA1E91105}" type="presParOf" srcId="{1FD88428-75B2-4AEF-AD74-9BC59CAB4A9A}" destId="{B1657618-715A-4941-A415-7D682928E0F0}" srcOrd="1" destOrd="0" presId="urn:microsoft.com/office/officeart/2018/5/layout/IconCircleLabelList"/>
    <dgm:cxn modelId="{975C8110-4F4F-4F24-968A-3F24C9A403AB}" type="presParOf" srcId="{1FD88428-75B2-4AEF-AD74-9BC59CAB4A9A}" destId="{1C702620-4635-4B89-8D35-A4EA99ACE978}" srcOrd="2" destOrd="0" presId="urn:microsoft.com/office/officeart/2018/5/layout/IconCircleLabelList"/>
    <dgm:cxn modelId="{82C1CF72-D4DB-442C-9497-A1ED2B69BA17}" type="presParOf" srcId="{1FD88428-75B2-4AEF-AD74-9BC59CAB4A9A}" destId="{0A6459E2-72C6-4DE9-9C9D-EE60AF7C7CA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5A84A5-3B63-4F8B-B7CE-5FF57E612AC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8A74F4B-2F40-4834-BFA9-91AACE411AAF}">
      <dgm:prSet/>
      <dgm:spPr/>
      <dgm:t>
        <a:bodyPr/>
        <a:lstStyle/>
        <a:p>
          <a:r>
            <a:rPr lang="en-GB" dirty="0"/>
            <a:t>The five strategies  to improve Social Isolation  and Loneliness (Jones,2018)</a:t>
          </a:r>
          <a:endParaRPr lang="en-US" dirty="0"/>
        </a:p>
      </dgm:t>
    </dgm:pt>
    <dgm:pt modelId="{04728E98-D047-4412-8DA3-8A0451328FB4}" type="parTrans" cxnId="{0C907CE1-5BFA-454E-9A84-2A34BAD902F1}">
      <dgm:prSet/>
      <dgm:spPr/>
      <dgm:t>
        <a:bodyPr/>
        <a:lstStyle/>
        <a:p>
          <a:endParaRPr lang="en-US"/>
        </a:p>
      </dgm:t>
    </dgm:pt>
    <dgm:pt modelId="{0EFE030C-D27B-4CBB-AAD2-EC172C0CF2DF}" type="sibTrans" cxnId="{0C907CE1-5BFA-454E-9A84-2A34BAD902F1}">
      <dgm:prSet/>
      <dgm:spPr/>
      <dgm:t>
        <a:bodyPr/>
        <a:lstStyle/>
        <a:p>
          <a:endParaRPr lang="en-US"/>
        </a:p>
      </dgm:t>
    </dgm:pt>
    <dgm:pt modelId="{E077E330-22EF-4B38-A441-A98EC84CBF4B}">
      <dgm:prSet/>
      <dgm:spPr/>
      <dgm:t>
        <a:bodyPr/>
        <a:lstStyle/>
        <a:p>
          <a:r>
            <a:rPr lang="en-GB"/>
            <a:t>Well-being of future and generations act 2015</a:t>
          </a:r>
          <a:endParaRPr lang="en-US"/>
        </a:p>
      </dgm:t>
    </dgm:pt>
    <dgm:pt modelId="{1CD1C3E2-E78F-4434-8656-C77C74575BE2}" type="parTrans" cxnId="{3B5BB680-5488-4E3A-A0E7-ACC55E48597D}">
      <dgm:prSet/>
      <dgm:spPr/>
      <dgm:t>
        <a:bodyPr/>
        <a:lstStyle/>
        <a:p>
          <a:endParaRPr lang="en-US"/>
        </a:p>
      </dgm:t>
    </dgm:pt>
    <dgm:pt modelId="{109D4A8D-CE24-4CEB-8291-8F95C321B0AA}" type="sibTrans" cxnId="{3B5BB680-5488-4E3A-A0E7-ACC55E48597D}">
      <dgm:prSet/>
      <dgm:spPr/>
      <dgm:t>
        <a:bodyPr/>
        <a:lstStyle/>
        <a:p>
          <a:endParaRPr lang="en-US"/>
        </a:p>
      </dgm:t>
    </dgm:pt>
    <dgm:pt modelId="{DFA9E093-782D-4D63-8B4E-456FFDE4BC34}">
      <dgm:prSet/>
      <dgm:spPr/>
      <dgm:t>
        <a:bodyPr/>
        <a:lstStyle/>
        <a:p>
          <a:r>
            <a:rPr lang="en-GB"/>
            <a:t>Social services well-being act 2014</a:t>
          </a:r>
          <a:endParaRPr lang="en-US"/>
        </a:p>
      </dgm:t>
    </dgm:pt>
    <dgm:pt modelId="{72E6F7C8-49DB-42CC-8BF3-168D45DB956B}" type="parTrans" cxnId="{0F97DF5A-AA0D-4683-A2E3-1976036E424E}">
      <dgm:prSet/>
      <dgm:spPr/>
      <dgm:t>
        <a:bodyPr/>
        <a:lstStyle/>
        <a:p>
          <a:endParaRPr lang="en-US"/>
        </a:p>
      </dgm:t>
    </dgm:pt>
    <dgm:pt modelId="{B514A6DA-C62D-4628-98BF-DBD971D52705}" type="sibTrans" cxnId="{0F97DF5A-AA0D-4683-A2E3-1976036E424E}">
      <dgm:prSet/>
      <dgm:spPr/>
      <dgm:t>
        <a:bodyPr/>
        <a:lstStyle/>
        <a:p>
          <a:endParaRPr lang="en-US"/>
        </a:p>
      </dgm:t>
    </dgm:pt>
    <dgm:pt modelId="{6E94D0ED-9466-420A-8E71-565CD21DC1EA}">
      <dgm:prSet/>
      <dgm:spPr/>
      <dgm:t>
        <a:bodyPr/>
        <a:lstStyle/>
        <a:p>
          <a:r>
            <a:rPr lang="en-GB" dirty="0"/>
            <a:t>Welsh Government prevention ‘Talk to me 2’ suicide and self-harm prevention strategy 2015-2020</a:t>
          </a:r>
          <a:endParaRPr lang="en-US" dirty="0"/>
        </a:p>
      </dgm:t>
    </dgm:pt>
    <dgm:pt modelId="{C7B00E92-1299-4E57-9E32-D822C976DBAB}" type="parTrans" cxnId="{BAE0B4A5-0798-40A4-92A0-1F1B0C475F12}">
      <dgm:prSet/>
      <dgm:spPr/>
      <dgm:t>
        <a:bodyPr/>
        <a:lstStyle/>
        <a:p>
          <a:endParaRPr lang="en-US"/>
        </a:p>
      </dgm:t>
    </dgm:pt>
    <dgm:pt modelId="{969D3E90-C3BD-494F-9437-6CE3AB950506}" type="sibTrans" cxnId="{BAE0B4A5-0798-40A4-92A0-1F1B0C475F12}">
      <dgm:prSet/>
      <dgm:spPr/>
      <dgm:t>
        <a:bodyPr/>
        <a:lstStyle/>
        <a:p>
          <a:endParaRPr lang="en-US"/>
        </a:p>
      </dgm:t>
    </dgm:pt>
    <dgm:pt modelId="{A6FCA9FF-E5AA-44A9-B20D-927304F216F6}" type="pres">
      <dgm:prSet presAssocID="{BB5A84A5-3B63-4F8B-B7CE-5FF57E612ACD}" presName="linear" presStyleCnt="0">
        <dgm:presLayoutVars>
          <dgm:animLvl val="lvl"/>
          <dgm:resizeHandles val="exact"/>
        </dgm:presLayoutVars>
      </dgm:prSet>
      <dgm:spPr/>
    </dgm:pt>
    <dgm:pt modelId="{28166EA0-942A-4419-9801-4E836E9BC736}" type="pres">
      <dgm:prSet presAssocID="{E8A74F4B-2F40-4834-BFA9-91AACE411AA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FEC0274-DB43-4481-BE6F-9BF914A9544D}" type="pres">
      <dgm:prSet presAssocID="{0EFE030C-D27B-4CBB-AAD2-EC172C0CF2DF}" presName="spacer" presStyleCnt="0"/>
      <dgm:spPr/>
    </dgm:pt>
    <dgm:pt modelId="{187938FC-3DEB-45F7-8F1E-ED45F031C84C}" type="pres">
      <dgm:prSet presAssocID="{E077E330-22EF-4B38-A441-A98EC84CBF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089B71A-374A-4BF6-AD0C-7F641963C0BF}" type="pres">
      <dgm:prSet presAssocID="{109D4A8D-CE24-4CEB-8291-8F95C321B0AA}" presName="spacer" presStyleCnt="0"/>
      <dgm:spPr/>
    </dgm:pt>
    <dgm:pt modelId="{D5D93400-8C79-4D3A-A82A-6670DB0D1C5A}" type="pres">
      <dgm:prSet presAssocID="{DFA9E093-782D-4D63-8B4E-456FFDE4BC3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F8C5A82-0569-4437-AFA2-B94F37B10AD6}" type="pres">
      <dgm:prSet presAssocID="{B514A6DA-C62D-4628-98BF-DBD971D52705}" presName="spacer" presStyleCnt="0"/>
      <dgm:spPr/>
    </dgm:pt>
    <dgm:pt modelId="{CAD2E649-7DB2-48A3-88AE-0A495916A8FE}" type="pres">
      <dgm:prSet presAssocID="{6E94D0ED-9466-420A-8E71-565CD21DC1E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B244636-1976-4F80-BF54-6FA80FFF4C02}" type="presOf" srcId="{BB5A84A5-3B63-4F8B-B7CE-5FF57E612ACD}" destId="{A6FCA9FF-E5AA-44A9-B20D-927304F216F6}" srcOrd="0" destOrd="0" presId="urn:microsoft.com/office/officeart/2005/8/layout/vList2"/>
    <dgm:cxn modelId="{0F97DF5A-AA0D-4683-A2E3-1976036E424E}" srcId="{BB5A84A5-3B63-4F8B-B7CE-5FF57E612ACD}" destId="{DFA9E093-782D-4D63-8B4E-456FFDE4BC34}" srcOrd="2" destOrd="0" parTransId="{72E6F7C8-49DB-42CC-8BF3-168D45DB956B}" sibTransId="{B514A6DA-C62D-4628-98BF-DBD971D52705}"/>
    <dgm:cxn modelId="{3B5BB680-5488-4E3A-A0E7-ACC55E48597D}" srcId="{BB5A84A5-3B63-4F8B-B7CE-5FF57E612ACD}" destId="{E077E330-22EF-4B38-A441-A98EC84CBF4B}" srcOrd="1" destOrd="0" parTransId="{1CD1C3E2-E78F-4434-8656-C77C74575BE2}" sibTransId="{109D4A8D-CE24-4CEB-8291-8F95C321B0AA}"/>
    <dgm:cxn modelId="{A692B497-BF1B-4E2C-BD66-345D233FB83F}" type="presOf" srcId="{E8A74F4B-2F40-4834-BFA9-91AACE411AAF}" destId="{28166EA0-942A-4419-9801-4E836E9BC736}" srcOrd="0" destOrd="0" presId="urn:microsoft.com/office/officeart/2005/8/layout/vList2"/>
    <dgm:cxn modelId="{D1F9AB9A-3CD1-4ABA-A5FE-900308E33AE5}" type="presOf" srcId="{6E94D0ED-9466-420A-8E71-565CD21DC1EA}" destId="{CAD2E649-7DB2-48A3-88AE-0A495916A8FE}" srcOrd="0" destOrd="0" presId="urn:microsoft.com/office/officeart/2005/8/layout/vList2"/>
    <dgm:cxn modelId="{4764EF9E-F178-4151-8CDF-C007A16FB3B1}" type="presOf" srcId="{DFA9E093-782D-4D63-8B4E-456FFDE4BC34}" destId="{D5D93400-8C79-4D3A-A82A-6670DB0D1C5A}" srcOrd="0" destOrd="0" presId="urn:microsoft.com/office/officeart/2005/8/layout/vList2"/>
    <dgm:cxn modelId="{BAE0B4A5-0798-40A4-92A0-1F1B0C475F12}" srcId="{BB5A84A5-3B63-4F8B-B7CE-5FF57E612ACD}" destId="{6E94D0ED-9466-420A-8E71-565CD21DC1EA}" srcOrd="3" destOrd="0" parTransId="{C7B00E92-1299-4E57-9E32-D822C976DBAB}" sibTransId="{969D3E90-C3BD-494F-9437-6CE3AB950506}"/>
    <dgm:cxn modelId="{0C907CE1-5BFA-454E-9A84-2A34BAD902F1}" srcId="{BB5A84A5-3B63-4F8B-B7CE-5FF57E612ACD}" destId="{E8A74F4B-2F40-4834-BFA9-91AACE411AAF}" srcOrd="0" destOrd="0" parTransId="{04728E98-D047-4412-8DA3-8A0451328FB4}" sibTransId="{0EFE030C-D27B-4CBB-AAD2-EC172C0CF2DF}"/>
    <dgm:cxn modelId="{49C87CE2-F299-45A1-989C-E33545F143D9}" type="presOf" srcId="{E077E330-22EF-4B38-A441-A98EC84CBF4B}" destId="{187938FC-3DEB-45F7-8F1E-ED45F031C84C}" srcOrd="0" destOrd="0" presId="urn:microsoft.com/office/officeart/2005/8/layout/vList2"/>
    <dgm:cxn modelId="{824C3263-961D-442E-832A-EAD2F1C09C43}" type="presParOf" srcId="{A6FCA9FF-E5AA-44A9-B20D-927304F216F6}" destId="{28166EA0-942A-4419-9801-4E836E9BC736}" srcOrd="0" destOrd="0" presId="urn:microsoft.com/office/officeart/2005/8/layout/vList2"/>
    <dgm:cxn modelId="{8DF0F26A-15B0-4505-88F2-9C54500057C9}" type="presParOf" srcId="{A6FCA9FF-E5AA-44A9-B20D-927304F216F6}" destId="{9FEC0274-DB43-4481-BE6F-9BF914A9544D}" srcOrd="1" destOrd="0" presId="urn:microsoft.com/office/officeart/2005/8/layout/vList2"/>
    <dgm:cxn modelId="{33C31F03-589C-454E-8950-8C2D9496FE9E}" type="presParOf" srcId="{A6FCA9FF-E5AA-44A9-B20D-927304F216F6}" destId="{187938FC-3DEB-45F7-8F1E-ED45F031C84C}" srcOrd="2" destOrd="0" presId="urn:microsoft.com/office/officeart/2005/8/layout/vList2"/>
    <dgm:cxn modelId="{0802C168-45D9-4708-9BA7-E15A3ACB1544}" type="presParOf" srcId="{A6FCA9FF-E5AA-44A9-B20D-927304F216F6}" destId="{1089B71A-374A-4BF6-AD0C-7F641963C0BF}" srcOrd="3" destOrd="0" presId="urn:microsoft.com/office/officeart/2005/8/layout/vList2"/>
    <dgm:cxn modelId="{908F9B36-7B5B-448A-BC9F-A3E197E11C8A}" type="presParOf" srcId="{A6FCA9FF-E5AA-44A9-B20D-927304F216F6}" destId="{D5D93400-8C79-4D3A-A82A-6670DB0D1C5A}" srcOrd="4" destOrd="0" presId="urn:microsoft.com/office/officeart/2005/8/layout/vList2"/>
    <dgm:cxn modelId="{1144852D-9DB8-45BE-A4E8-F6A8059E1C53}" type="presParOf" srcId="{A6FCA9FF-E5AA-44A9-B20D-927304F216F6}" destId="{3F8C5A82-0569-4437-AFA2-B94F37B10AD6}" srcOrd="5" destOrd="0" presId="urn:microsoft.com/office/officeart/2005/8/layout/vList2"/>
    <dgm:cxn modelId="{616CB4F1-8C57-4CD7-AF81-98E9BDE8902A}" type="presParOf" srcId="{A6FCA9FF-E5AA-44A9-B20D-927304F216F6}" destId="{CAD2E649-7DB2-48A3-88AE-0A495916A8F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DCC893-00F3-433E-B079-7B8E0864CA2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72B50AC-DE5D-40E9-9BEA-EA5A0CEB606C}">
      <dgm:prSet/>
      <dgm:spPr/>
      <dgm:t>
        <a:bodyPr/>
        <a:lstStyle/>
        <a:p>
          <a:r>
            <a:rPr lang="en-US" dirty="0"/>
            <a:t>Children  in foster care can have specific issues as regards isolation </a:t>
          </a:r>
        </a:p>
      </dgm:t>
    </dgm:pt>
    <dgm:pt modelId="{AD062B60-7958-48CE-B7F1-CBB2CE2A60D6}" type="parTrans" cxnId="{99CB947E-1374-45F5-B50C-031E27152A12}">
      <dgm:prSet/>
      <dgm:spPr/>
      <dgm:t>
        <a:bodyPr/>
        <a:lstStyle/>
        <a:p>
          <a:endParaRPr lang="en-US"/>
        </a:p>
      </dgm:t>
    </dgm:pt>
    <dgm:pt modelId="{5087AC34-0C51-4B67-8F27-69648EBF9F60}" type="sibTrans" cxnId="{99CB947E-1374-45F5-B50C-031E27152A12}">
      <dgm:prSet/>
      <dgm:spPr/>
      <dgm:t>
        <a:bodyPr/>
        <a:lstStyle/>
        <a:p>
          <a:endParaRPr lang="en-US"/>
        </a:p>
      </dgm:t>
    </dgm:pt>
    <dgm:pt modelId="{D0D2C8C2-475A-4C17-8E24-C274290EFC69}">
      <dgm:prSet/>
      <dgm:spPr/>
      <dgm:t>
        <a:bodyPr/>
        <a:lstStyle/>
        <a:p>
          <a:r>
            <a:rPr lang="en-GB" dirty="0"/>
            <a:t>Being separated from family and friends  distresses children.</a:t>
          </a:r>
          <a:endParaRPr lang="en-US" dirty="0"/>
        </a:p>
      </dgm:t>
    </dgm:pt>
    <dgm:pt modelId="{28FD962D-AA5B-4450-955F-7CC5803E45F4}" type="parTrans" cxnId="{17278F05-9809-4663-9B56-58A46B976688}">
      <dgm:prSet/>
      <dgm:spPr/>
      <dgm:t>
        <a:bodyPr/>
        <a:lstStyle/>
        <a:p>
          <a:endParaRPr lang="en-US"/>
        </a:p>
      </dgm:t>
    </dgm:pt>
    <dgm:pt modelId="{4FA88B15-E658-4849-9C5C-66930EFDFD2D}" type="sibTrans" cxnId="{17278F05-9809-4663-9B56-58A46B976688}">
      <dgm:prSet/>
      <dgm:spPr/>
      <dgm:t>
        <a:bodyPr/>
        <a:lstStyle/>
        <a:p>
          <a:endParaRPr lang="en-US"/>
        </a:p>
      </dgm:t>
    </dgm:pt>
    <dgm:pt modelId="{627DD319-3324-4165-9968-9EA706DF6C43}">
      <dgm:prSet/>
      <dgm:spPr/>
      <dgm:t>
        <a:bodyPr/>
        <a:lstStyle/>
        <a:p>
          <a:r>
            <a:rPr lang="en-GB" dirty="0"/>
            <a:t>Feeling on their own, changing schools and losing friendships affects them.</a:t>
          </a:r>
          <a:endParaRPr lang="en-US" dirty="0"/>
        </a:p>
      </dgm:t>
    </dgm:pt>
    <dgm:pt modelId="{DA56C9E5-87D3-435C-98F7-680F940CA351}" type="parTrans" cxnId="{254AD0FB-0849-4FED-9D3A-BE5EF194B37D}">
      <dgm:prSet/>
      <dgm:spPr/>
      <dgm:t>
        <a:bodyPr/>
        <a:lstStyle/>
        <a:p>
          <a:endParaRPr lang="en-US"/>
        </a:p>
      </dgm:t>
    </dgm:pt>
    <dgm:pt modelId="{4AA42A55-87FD-425B-95DE-C910A5080F35}" type="sibTrans" cxnId="{254AD0FB-0849-4FED-9D3A-BE5EF194B37D}">
      <dgm:prSet/>
      <dgm:spPr/>
      <dgm:t>
        <a:bodyPr/>
        <a:lstStyle/>
        <a:p>
          <a:endParaRPr lang="en-US"/>
        </a:p>
      </dgm:t>
    </dgm:pt>
    <dgm:pt modelId="{A1A8DA6C-B0C1-4D64-9EFA-6EE12FD4111F}">
      <dgm:prSet/>
      <dgm:spPr/>
      <dgm:t>
        <a:bodyPr/>
        <a:lstStyle/>
        <a:p>
          <a:r>
            <a:rPr lang="en-GB" dirty="0"/>
            <a:t>Not having  full attachment with their parent or foster parent  or having this attachment disrupted.</a:t>
          </a:r>
          <a:endParaRPr lang="en-US" dirty="0"/>
        </a:p>
      </dgm:t>
    </dgm:pt>
    <dgm:pt modelId="{528DED49-21B2-411D-A343-28A51773C390}" type="parTrans" cxnId="{627AEDD0-DE04-4656-90D7-D07A4AD0A5FF}">
      <dgm:prSet/>
      <dgm:spPr/>
      <dgm:t>
        <a:bodyPr/>
        <a:lstStyle/>
        <a:p>
          <a:endParaRPr lang="en-US"/>
        </a:p>
      </dgm:t>
    </dgm:pt>
    <dgm:pt modelId="{FA040021-8CC6-4018-8167-63915EB835C6}" type="sibTrans" cxnId="{627AEDD0-DE04-4656-90D7-D07A4AD0A5FF}">
      <dgm:prSet/>
      <dgm:spPr/>
      <dgm:t>
        <a:bodyPr/>
        <a:lstStyle/>
        <a:p>
          <a:endParaRPr lang="en-US"/>
        </a:p>
      </dgm:t>
    </dgm:pt>
    <dgm:pt modelId="{A5E761C1-44E3-4FD9-AEFF-0BD3B299F6DE}" type="pres">
      <dgm:prSet presAssocID="{6ADCC893-00F3-433E-B079-7B8E0864CA24}" presName="linear" presStyleCnt="0">
        <dgm:presLayoutVars>
          <dgm:animLvl val="lvl"/>
          <dgm:resizeHandles val="exact"/>
        </dgm:presLayoutVars>
      </dgm:prSet>
      <dgm:spPr/>
    </dgm:pt>
    <dgm:pt modelId="{D3C33AD5-6983-461D-8F84-93C6DB7BFE21}" type="pres">
      <dgm:prSet presAssocID="{072B50AC-DE5D-40E9-9BEA-EA5A0CEB606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1D31000-0E24-4025-B124-4FD85DD81815}" type="pres">
      <dgm:prSet presAssocID="{5087AC34-0C51-4B67-8F27-69648EBF9F60}" presName="spacer" presStyleCnt="0"/>
      <dgm:spPr/>
    </dgm:pt>
    <dgm:pt modelId="{0D4491BF-88B1-4600-825A-C9F22C07E788}" type="pres">
      <dgm:prSet presAssocID="{D0D2C8C2-475A-4C17-8E24-C274290EFC6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222E51B-E787-4AF4-8942-73646DF8279E}" type="pres">
      <dgm:prSet presAssocID="{4FA88B15-E658-4849-9C5C-66930EFDFD2D}" presName="spacer" presStyleCnt="0"/>
      <dgm:spPr/>
    </dgm:pt>
    <dgm:pt modelId="{E8D40729-1712-4E21-8566-8ADC8E582FC1}" type="pres">
      <dgm:prSet presAssocID="{627DD319-3324-4165-9968-9EA706DF6C4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951C046-4282-4E3F-A9F1-30C0BF4C1FBD}" type="pres">
      <dgm:prSet presAssocID="{4AA42A55-87FD-425B-95DE-C910A5080F35}" presName="spacer" presStyleCnt="0"/>
      <dgm:spPr/>
    </dgm:pt>
    <dgm:pt modelId="{4AAD0305-A4CF-42E7-BCF4-D54ECCABCA18}" type="pres">
      <dgm:prSet presAssocID="{A1A8DA6C-B0C1-4D64-9EFA-6EE12FD4111F}" presName="parentText" presStyleLbl="node1" presStyleIdx="3" presStyleCnt="4" custLinFactY="5225" custLinFactNeighborX="20470" custLinFactNeighborY="100000">
        <dgm:presLayoutVars>
          <dgm:chMax val="0"/>
          <dgm:bulletEnabled val="1"/>
        </dgm:presLayoutVars>
      </dgm:prSet>
      <dgm:spPr/>
    </dgm:pt>
  </dgm:ptLst>
  <dgm:cxnLst>
    <dgm:cxn modelId="{17278F05-9809-4663-9B56-58A46B976688}" srcId="{6ADCC893-00F3-433E-B079-7B8E0864CA24}" destId="{D0D2C8C2-475A-4C17-8E24-C274290EFC69}" srcOrd="1" destOrd="0" parTransId="{28FD962D-AA5B-4450-955F-7CC5803E45F4}" sibTransId="{4FA88B15-E658-4849-9C5C-66930EFDFD2D}"/>
    <dgm:cxn modelId="{24892016-DDC3-4701-BB96-B3692C052D77}" type="presOf" srcId="{6ADCC893-00F3-433E-B079-7B8E0864CA24}" destId="{A5E761C1-44E3-4FD9-AEFF-0BD3B299F6DE}" srcOrd="0" destOrd="0" presId="urn:microsoft.com/office/officeart/2005/8/layout/vList2"/>
    <dgm:cxn modelId="{B836CF30-45D7-4BBA-A9ED-B9036E1C78AB}" type="presOf" srcId="{627DD319-3324-4165-9968-9EA706DF6C43}" destId="{E8D40729-1712-4E21-8566-8ADC8E582FC1}" srcOrd="0" destOrd="0" presId="urn:microsoft.com/office/officeart/2005/8/layout/vList2"/>
    <dgm:cxn modelId="{99CB947E-1374-45F5-B50C-031E27152A12}" srcId="{6ADCC893-00F3-433E-B079-7B8E0864CA24}" destId="{072B50AC-DE5D-40E9-9BEA-EA5A0CEB606C}" srcOrd="0" destOrd="0" parTransId="{AD062B60-7958-48CE-B7F1-CBB2CE2A60D6}" sibTransId="{5087AC34-0C51-4B67-8F27-69648EBF9F60}"/>
    <dgm:cxn modelId="{B7D00392-2D47-423F-84F2-3AB80055E1F3}" type="presOf" srcId="{D0D2C8C2-475A-4C17-8E24-C274290EFC69}" destId="{0D4491BF-88B1-4600-825A-C9F22C07E788}" srcOrd="0" destOrd="0" presId="urn:microsoft.com/office/officeart/2005/8/layout/vList2"/>
    <dgm:cxn modelId="{627AEDD0-DE04-4656-90D7-D07A4AD0A5FF}" srcId="{6ADCC893-00F3-433E-B079-7B8E0864CA24}" destId="{A1A8DA6C-B0C1-4D64-9EFA-6EE12FD4111F}" srcOrd="3" destOrd="0" parTransId="{528DED49-21B2-411D-A343-28A51773C390}" sibTransId="{FA040021-8CC6-4018-8167-63915EB835C6}"/>
    <dgm:cxn modelId="{978DCDF8-AA54-45A9-8D72-DDB942525691}" type="presOf" srcId="{072B50AC-DE5D-40E9-9BEA-EA5A0CEB606C}" destId="{D3C33AD5-6983-461D-8F84-93C6DB7BFE21}" srcOrd="0" destOrd="0" presId="urn:microsoft.com/office/officeart/2005/8/layout/vList2"/>
    <dgm:cxn modelId="{254AD0FB-0849-4FED-9D3A-BE5EF194B37D}" srcId="{6ADCC893-00F3-433E-B079-7B8E0864CA24}" destId="{627DD319-3324-4165-9968-9EA706DF6C43}" srcOrd="2" destOrd="0" parTransId="{DA56C9E5-87D3-435C-98F7-680F940CA351}" sibTransId="{4AA42A55-87FD-425B-95DE-C910A5080F35}"/>
    <dgm:cxn modelId="{E7F5C0FC-6AAB-4C8F-9B97-CCCBB621D363}" type="presOf" srcId="{A1A8DA6C-B0C1-4D64-9EFA-6EE12FD4111F}" destId="{4AAD0305-A4CF-42E7-BCF4-D54ECCABCA18}" srcOrd="0" destOrd="0" presId="urn:microsoft.com/office/officeart/2005/8/layout/vList2"/>
    <dgm:cxn modelId="{1FFA0C34-4218-48DF-951E-B1A65EB0F283}" type="presParOf" srcId="{A5E761C1-44E3-4FD9-AEFF-0BD3B299F6DE}" destId="{D3C33AD5-6983-461D-8F84-93C6DB7BFE21}" srcOrd="0" destOrd="0" presId="urn:microsoft.com/office/officeart/2005/8/layout/vList2"/>
    <dgm:cxn modelId="{1910CBBD-7F98-4D04-BFA1-1F08930F86C6}" type="presParOf" srcId="{A5E761C1-44E3-4FD9-AEFF-0BD3B299F6DE}" destId="{81D31000-0E24-4025-B124-4FD85DD81815}" srcOrd="1" destOrd="0" presId="urn:microsoft.com/office/officeart/2005/8/layout/vList2"/>
    <dgm:cxn modelId="{3B693332-376A-480A-AC64-CD44AA98541D}" type="presParOf" srcId="{A5E761C1-44E3-4FD9-AEFF-0BD3B299F6DE}" destId="{0D4491BF-88B1-4600-825A-C9F22C07E788}" srcOrd="2" destOrd="0" presId="urn:microsoft.com/office/officeart/2005/8/layout/vList2"/>
    <dgm:cxn modelId="{DE1A51FB-809F-410E-B534-D8B40DB7EB76}" type="presParOf" srcId="{A5E761C1-44E3-4FD9-AEFF-0BD3B299F6DE}" destId="{9222E51B-E787-4AF4-8942-73646DF8279E}" srcOrd="3" destOrd="0" presId="urn:microsoft.com/office/officeart/2005/8/layout/vList2"/>
    <dgm:cxn modelId="{63AD0519-489C-497A-91A6-2FB2A478BCE4}" type="presParOf" srcId="{A5E761C1-44E3-4FD9-AEFF-0BD3B299F6DE}" destId="{E8D40729-1712-4E21-8566-8ADC8E582FC1}" srcOrd="4" destOrd="0" presId="urn:microsoft.com/office/officeart/2005/8/layout/vList2"/>
    <dgm:cxn modelId="{0F693411-372C-404B-8B6A-FC6816FC77A5}" type="presParOf" srcId="{A5E761C1-44E3-4FD9-AEFF-0BD3B299F6DE}" destId="{D951C046-4282-4E3F-A9F1-30C0BF4C1FBD}" srcOrd="5" destOrd="0" presId="urn:microsoft.com/office/officeart/2005/8/layout/vList2"/>
    <dgm:cxn modelId="{52637F52-D07A-4CCC-8937-F7C6BD426C3E}" type="presParOf" srcId="{A5E761C1-44E3-4FD9-AEFF-0BD3B299F6DE}" destId="{4AAD0305-A4CF-42E7-BCF4-D54ECCABCA1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A37231-D734-44EB-BA41-24F0F66A403F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F39ECB9-48DB-4F3E-9CF2-F22CCD122BA5}">
      <dgm:prSet/>
      <dgm:spPr/>
      <dgm:t>
        <a:bodyPr/>
        <a:lstStyle/>
        <a:p>
          <a:r>
            <a:rPr lang="en-GB" dirty="0"/>
            <a:t>The theoretical basis of most of the attachment research is that secure attachment in infancy will predict good social and emotional outcomes.</a:t>
          </a:r>
          <a:endParaRPr lang="en-US" dirty="0"/>
        </a:p>
      </dgm:t>
    </dgm:pt>
    <dgm:pt modelId="{1108680F-F917-401D-B28F-4540F407C7C6}" type="parTrans" cxnId="{AE66D0AA-1C11-4614-AC38-C9945EE64F77}">
      <dgm:prSet/>
      <dgm:spPr/>
      <dgm:t>
        <a:bodyPr/>
        <a:lstStyle/>
        <a:p>
          <a:endParaRPr lang="en-US"/>
        </a:p>
      </dgm:t>
    </dgm:pt>
    <dgm:pt modelId="{F8E388E8-C2CB-4A8D-BDC5-6E161D6470B2}" type="sibTrans" cxnId="{AE66D0AA-1C11-4614-AC38-C9945EE64F77}">
      <dgm:prSet/>
      <dgm:spPr/>
      <dgm:t>
        <a:bodyPr/>
        <a:lstStyle/>
        <a:p>
          <a:endParaRPr lang="en-US"/>
        </a:p>
      </dgm:t>
    </dgm:pt>
    <dgm:pt modelId="{3F6A13D6-78FF-4EB9-BF1E-56B24B28C372}" type="pres">
      <dgm:prSet presAssocID="{E1A37231-D734-44EB-BA41-24F0F66A403F}" presName="linear" presStyleCnt="0">
        <dgm:presLayoutVars>
          <dgm:animLvl val="lvl"/>
          <dgm:resizeHandles val="exact"/>
        </dgm:presLayoutVars>
      </dgm:prSet>
      <dgm:spPr/>
    </dgm:pt>
    <dgm:pt modelId="{D7123F39-862A-47A5-93E0-765C37B123B3}" type="pres">
      <dgm:prSet presAssocID="{2F39ECB9-48DB-4F3E-9CF2-F22CCD122BA5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AE66D0AA-1C11-4614-AC38-C9945EE64F77}" srcId="{E1A37231-D734-44EB-BA41-24F0F66A403F}" destId="{2F39ECB9-48DB-4F3E-9CF2-F22CCD122BA5}" srcOrd="0" destOrd="0" parTransId="{1108680F-F917-401D-B28F-4540F407C7C6}" sibTransId="{F8E388E8-C2CB-4A8D-BDC5-6E161D6470B2}"/>
    <dgm:cxn modelId="{EA79DADF-3495-4A2B-A137-287F819D3982}" type="presOf" srcId="{2F39ECB9-48DB-4F3E-9CF2-F22CCD122BA5}" destId="{D7123F39-862A-47A5-93E0-765C37B123B3}" srcOrd="0" destOrd="0" presId="urn:microsoft.com/office/officeart/2005/8/layout/vList2"/>
    <dgm:cxn modelId="{856A06FA-D8DF-4013-B9A2-9E0A6C430654}" type="presOf" srcId="{E1A37231-D734-44EB-BA41-24F0F66A403F}" destId="{3F6A13D6-78FF-4EB9-BF1E-56B24B28C372}" srcOrd="0" destOrd="0" presId="urn:microsoft.com/office/officeart/2005/8/layout/vList2"/>
    <dgm:cxn modelId="{CBE9D8BB-AAAC-456E-8898-32986298FC5C}" type="presParOf" srcId="{3F6A13D6-78FF-4EB9-BF1E-56B24B28C372}" destId="{D7123F39-862A-47A5-93E0-765C37B12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C2BB212-3E9D-4630-837A-4D2507180AA6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1AE6E27-08FF-4C5D-8E94-13CA7351D476}">
      <dgm:prSet/>
      <dgm:spPr/>
      <dgm:t>
        <a:bodyPr/>
        <a:lstStyle/>
        <a:p>
          <a:r>
            <a:rPr lang="en-GB"/>
            <a:t>Studies have shown the effect childhood maltreatment has on an individual’s ability to maintain social connectedness</a:t>
          </a:r>
          <a:endParaRPr lang="en-US"/>
        </a:p>
      </dgm:t>
    </dgm:pt>
    <dgm:pt modelId="{4CC6E7EB-561A-4DC4-99FF-490E1018FE14}" type="parTrans" cxnId="{9C3C731B-7E09-417C-8676-A9C0A21A95C6}">
      <dgm:prSet/>
      <dgm:spPr/>
      <dgm:t>
        <a:bodyPr/>
        <a:lstStyle/>
        <a:p>
          <a:endParaRPr lang="en-US"/>
        </a:p>
      </dgm:t>
    </dgm:pt>
    <dgm:pt modelId="{8460F629-375F-4107-B5E0-C863A954BD97}" type="sibTrans" cxnId="{9C3C731B-7E09-417C-8676-A9C0A21A95C6}">
      <dgm:prSet/>
      <dgm:spPr/>
      <dgm:t>
        <a:bodyPr/>
        <a:lstStyle/>
        <a:p>
          <a:endParaRPr lang="en-US"/>
        </a:p>
      </dgm:t>
    </dgm:pt>
    <dgm:pt modelId="{3A6F9E98-8D6A-413D-8DB9-061C0A6718FF}">
      <dgm:prSet/>
      <dgm:spPr/>
      <dgm:t>
        <a:bodyPr/>
        <a:lstStyle/>
        <a:p>
          <a:r>
            <a:rPr lang="en-GB"/>
            <a:t>This may be a potential pathway as to how early adversity increases the likelihood of future negative health consequences.</a:t>
          </a:r>
          <a:endParaRPr lang="en-US"/>
        </a:p>
      </dgm:t>
    </dgm:pt>
    <dgm:pt modelId="{D05B606C-7DD3-4622-85C7-50F4DB6B235A}" type="parTrans" cxnId="{50671AAF-3B1C-48C9-9153-B32B9BA18A1D}">
      <dgm:prSet/>
      <dgm:spPr/>
      <dgm:t>
        <a:bodyPr/>
        <a:lstStyle/>
        <a:p>
          <a:endParaRPr lang="en-US"/>
        </a:p>
      </dgm:t>
    </dgm:pt>
    <dgm:pt modelId="{67A3FD7B-2764-420C-B274-C76B12BF57CF}" type="sibTrans" cxnId="{50671AAF-3B1C-48C9-9153-B32B9BA18A1D}">
      <dgm:prSet/>
      <dgm:spPr/>
      <dgm:t>
        <a:bodyPr/>
        <a:lstStyle/>
        <a:p>
          <a:endParaRPr lang="en-US"/>
        </a:p>
      </dgm:t>
    </dgm:pt>
    <dgm:pt modelId="{DFAD968D-8B74-44C7-9DF3-92D5C654879D}">
      <dgm:prSet/>
      <dgm:spPr/>
      <dgm:t>
        <a:bodyPr/>
        <a:lstStyle/>
        <a:p>
          <a:r>
            <a:rPr lang="en-GB"/>
            <a:t>(Kwong, 2014)</a:t>
          </a:r>
          <a:endParaRPr lang="en-US"/>
        </a:p>
      </dgm:t>
    </dgm:pt>
    <dgm:pt modelId="{C9A80F02-207F-45A3-BBEA-A56F746E84B7}" type="parTrans" cxnId="{9C2B15C0-A977-4CA4-BB30-D17CD1595097}">
      <dgm:prSet/>
      <dgm:spPr/>
      <dgm:t>
        <a:bodyPr/>
        <a:lstStyle/>
        <a:p>
          <a:endParaRPr lang="en-US"/>
        </a:p>
      </dgm:t>
    </dgm:pt>
    <dgm:pt modelId="{61D1F344-D2E2-4A00-82E7-CFD8FBA83D8D}" type="sibTrans" cxnId="{9C2B15C0-A977-4CA4-BB30-D17CD1595097}">
      <dgm:prSet/>
      <dgm:spPr/>
      <dgm:t>
        <a:bodyPr/>
        <a:lstStyle/>
        <a:p>
          <a:endParaRPr lang="en-US"/>
        </a:p>
      </dgm:t>
    </dgm:pt>
    <dgm:pt modelId="{36791799-33E3-4F7D-84E6-ACA3DE288020}" type="pres">
      <dgm:prSet presAssocID="{5C2BB212-3E9D-4630-837A-4D2507180AA6}" presName="root" presStyleCnt="0">
        <dgm:presLayoutVars>
          <dgm:dir/>
          <dgm:resizeHandles val="exact"/>
        </dgm:presLayoutVars>
      </dgm:prSet>
      <dgm:spPr/>
    </dgm:pt>
    <dgm:pt modelId="{5B834C4D-C86D-43EE-881D-CD39EC002E7F}" type="pres">
      <dgm:prSet presAssocID="{E1AE6E27-08FF-4C5D-8E94-13CA7351D476}" presName="compNode" presStyleCnt="0"/>
      <dgm:spPr/>
    </dgm:pt>
    <dgm:pt modelId="{8E399222-EB3F-4279-800C-90A2F4BB8C06}" type="pres">
      <dgm:prSet presAssocID="{E1AE6E27-08FF-4C5D-8E94-13CA7351D476}" presName="bgRect" presStyleLbl="bgShp" presStyleIdx="0" presStyleCnt="3"/>
      <dgm:spPr/>
    </dgm:pt>
    <dgm:pt modelId="{4304CB48-2631-4560-B442-DD2C682A283D}" type="pres">
      <dgm:prSet presAssocID="{E1AE6E27-08FF-4C5D-8E94-13CA7351D47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4EE9152-3CD0-4518-8ABA-AA9ED62C2A4C}" type="pres">
      <dgm:prSet presAssocID="{E1AE6E27-08FF-4C5D-8E94-13CA7351D476}" presName="spaceRect" presStyleCnt="0"/>
      <dgm:spPr/>
    </dgm:pt>
    <dgm:pt modelId="{5BA22458-2322-4102-B82B-2186F35BFA2F}" type="pres">
      <dgm:prSet presAssocID="{E1AE6E27-08FF-4C5D-8E94-13CA7351D476}" presName="parTx" presStyleLbl="revTx" presStyleIdx="0" presStyleCnt="3">
        <dgm:presLayoutVars>
          <dgm:chMax val="0"/>
          <dgm:chPref val="0"/>
        </dgm:presLayoutVars>
      </dgm:prSet>
      <dgm:spPr/>
    </dgm:pt>
    <dgm:pt modelId="{4E0368B9-970C-4E19-AFCF-9C2BF8A1653A}" type="pres">
      <dgm:prSet presAssocID="{8460F629-375F-4107-B5E0-C863A954BD97}" presName="sibTrans" presStyleCnt="0"/>
      <dgm:spPr/>
    </dgm:pt>
    <dgm:pt modelId="{10E13DE7-E3D1-4E78-8871-B070C9EA99C5}" type="pres">
      <dgm:prSet presAssocID="{3A6F9E98-8D6A-413D-8DB9-061C0A6718FF}" presName="compNode" presStyleCnt="0"/>
      <dgm:spPr/>
    </dgm:pt>
    <dgm:pt modelId="{7487B9AE-8FD9-4E74-A9F8-488EC33BC89F}" type="pres">
      <dgm:prSet presAssocID="{3A6F9E98-8D6A-413D-8DB9-061C0A6718FF}" presName="bgRect" presStyleLbl="bgShp" presStyleIdx="1" presStyleCnt="3"/>
      <dgm:spPr/>
    </dgm:pt>
    <dgm:pt modelId="{40D80AB5-CD1D-4627-A2D3-6411844A0307}" type="pres">
      <dgm:prSet presAssocID="{3A6F9E98-8D6A-413D-8DB9-061C0A6718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6E067C0-E3DF-4B86-A67B-D8EAF38EF8EF}" type="pres">
      <dgm:prSet presAssocID="{3A6F9E98-8D6A-413D-8DB9-061C0A6718FF}" presName="spaceRect" presStyleCnt="0"/>
      <dgm:spPr/>
    </dgm:pt>
    <dgm:pt modelId="{194BE06B-0BA3-4BD6-8150-2E0B6BBF029A}" type="pres">
      <dgm:prSet presAssocID="{3A6F9E98-8D6A-413D-8DB9-061C0A6718FF}" presName="parTx" presStyleLbl="revTx" presStyleIdx="1" presStyleCnt="3">
        <dgm:presLayoutVars>
          <dgm:chMax val="0"/>
          <dgm:chPref val="0"/>
        </dgm:presLayoutVars>
      </dgm:prSet>
      <dgm:spPr/>
    </dgm:pt>
    <dgm:pt modelId="{C0A945D5-237C-4191-805C-0E34ADD73F14}" type="pres">
      <dgm:prSet presAssocID="{67A3FD7B-2764-420C-B274-C76B12BF57CF}" presName="sibTrans" presStyleCnt="0"/>
      <dgm:spPr/>
    </dgm:pt>
    <dgm:pt modelId="{590D2350-A471-4939-B26B-161EA7245C8D}" type="pres">
      <dgm:prSet presAssocID="{DFAD968D-8B74-44C7-9DF3-92D5C654879D}" presName="compNode" presStyleCnt="0"/>
      <dgm:spPr/>
    </dgm:pt>
    <dgm:pt modelId="{89CB38D5-B05E-4D61-8D9D-369502101344}" type="pres">
      <dgm:prSet presAssocID="{DFAD968D-8B74-44C7-9DF3-92D5C654879D}" presName="bgRect" presStyleLbl="bgShp" presStyleIdx="2" presStyleCnt="3"/>
      <dgm:spPr/>
    </dgm:pt>
    <dgm:pt modelId="{31C67FAA-243C-4CCF-8196-2A5D4DC5CA82}" type="pres">
      <dgm:prSet presAssocID="{DFAD968D-8B74-44C7-9DF3-92D5C654879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C57711C7-1411-40FD-B25C-286F823EC617}" type="pres">
      <dgm:prSet presAssocID="{DFAD968D-8B74-44C7-9DF3-92D5C654879D}" presName="spaceRect" presStyleCnt="0"/>
      <dgm:spPr/>
    </dgm:pt>
    <dgm:pt modelId="{03870ECC-A6A2-4228-B1BF-D0067295FB66}" type="pres">
      <dgm:prSet presAssocID="{DFAD968D-8B74-44C7-9DF3-92D5C654879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C3C731B-7E09-417C-8676-A9C0A21A95C6}" srcId="{5C2BB212-3E9D-4630-837A-4D2507180AA6}" destId="{E1AE6E27-08FF-4C5D-8E94-13CA7351D476}" srcOrd="0" destOrd="0" parTransId="{4CC6E7EB-561A-4DC4-99FF-490E1018FE14}" sibTransId="{8460F629-375F-4107-B5E0-C863A954BD97}"/>
    <dgm:cxn modelId="{7E935B1C-25BE-4556-B2E1-7B47A1763139}" type="presOf" srcId="{5C2BB212-3E9D-4630-837A-4D2507180AA6}" destId="{36791799-33E3-4F7D-84E6-ACA3DE288020}" srcOrd="0" destOrd="0" presId="urn:microsoft.com/office/officeart/2018/2/layout/IconVerticalSolidList"/>
    <dgm:cxn modelId="{3312373F-D819-4F45-8C90-4295624B85AE}" type="presOf" srcId="{3A6F9E98-8D6A-413D-8DB9-061C0A6718FF}" destId="{194BE06B-0BA3-4BD6-8150-2E0B6BBF029A}" srcOrd="0" destOrd="0" presId="urn:microsoft.com/office/officeart/2018/2/layout/IconVerticalSolidList"/>
    <dgm:cxn modelId="{2263893F-3A93-4135-9854-20D6D62A58C5}" type="presOf" srcId="{DFAD968D-8B74-44C7-9DF3-92D5C654879D}" destId="{03870ECC-A6A2-4228-B1BF-D0067295FB66}" srcOrd="0" destOrd="0" presId="urn:microsoft.com/office/officeart/2018/2/layout/IconVerticalSolidList"/>
    <dgm:cxn modelId="{50671AAF-3B1C-48C9-9153-B32B9BA18A1D}" srcId="{5C2BB212-3E9D-4630-837A-4D2507180AA6}" destId="{3A6F9E98-8D6A-413D-8DB9-061C0A6718FF}" srcOrd="1" destOrd="0" parTransId="{D05B606C-7DD3-4622-85C7-50F4DB6B235A}" sibTransId="{67A3FD7B-2764-420C-B274-C76B12BF57CF}"/>
    <dgm:cxn modelId="{9C2B15C0-A977-4CA4-BB30-D17CD1595097}" srcId="{5C2BB212-3E9D-4630-837A-4D2507180AA6}" destId="{DFAD968D-8B74-44C7-9DF3-92D5C654879D}" srcOrd="2" destOrd="0" parTransId="{C9A80F02-207F-45A3-BBEA-A56F746E84B7}" sibTransId="{61D1F344-D2E2-4A00-82E7-CFD8FBA83D8D}"/>
    <dgm:cxn modelId="{F05F04D0-1465-44FE-8F29-E5DDD38BE87B}" type="presOf" srcId="{E1AE6E27-08FF-4C5D-8E94-13CA7351D476}" destId="{5BA22458-2322-4102-B82B-2186F35BFA2F}" srcOrd="0" destOrd="0" presId="urn:microsoft.com/office/officeart/2018/2/layout/IconVerticalSolidList"/>
    <dgm:cxn modelId="{330ED2FC-3736-4BA1-8504-7E44FFFA0EA8}" type="presParOf" srcId="{36791799-33E3-4F7D-84E6-ACA3DE288020}" destId="{5B834C4D-C86D-43EE-881D-CD39EC002E7F}" srcOrd="0" destOrd="0" presId="urn:microsoft.com/office/officeart/2018/2/layout/IconVerticalSolidList"/>
    <dgm:cxn modelId="{0E92BD26-A667-4631-BB85-498E57E62C47}" type="presParOf" srcId="{5B834C4D-C86D-43EE-881D-CD39EC002E7F}" destId="{8E399222-EB3F-4279-800C-90A2F4BB8C06}" srcOrd="0" destOrd="0" presId="urn:microsoft.com/office/officeart/2018/2/layout/IconVerticalSolidList"/>
    <dgm:cxn modelId="{676CA7B3-7069-49EB-A2AA-15A5A8745CD7}" type="presParOf" srcId="{5B834C4D-C86D-43EE-881D-CD39EC002E7F}" destId="{4304CB48-2631-4560-B442-DD2C682A283D}" srcOrd="1" destOrd="0" presId="urn:microsoft.com/office/officeart/2018/2/layout/IconVerticalSolidList"/>
    <dgm:cxn modelId="{A9E25AF5-2F68-4B4C-8AE5-632A229F2673}" type="presParOf" srcId="{5B834C4D-C86D-43EE-881D-CD39EC002E7F}" destId="{F4EE9152-3CD0-4518-8ABA-AA9ED62C2A4C}" srcOrd="2" destOrd="0" presId="urn:microsoft.com/office/officeart/2018/2/layout/IconVerticalSolidList"/>
    <dgm:cxn modelId="{F8926AAA-0AF1-4B0E-AA17-E5ED30B2AAFB}" type="presParOf" srcId="{5B834C4D-C86D-43EE-881D-CD39EC002E7F}" destId="{5BA22458-2322-4102-B82B-2186F35BFA2F}" srcOrd="3" destOrd="0" presId="urn:microsoft.com/office/officeart/2018/2/layout/IconVerticalSolidList"/>
    <dgm:cxn modelId="{FBF15619-299F-47BF-8904-766E92288F51}" type="presParOf" srcId="{36791799-33E3-4F7D-84E6-ACA3DE288020}" destId="{4E0368B9-970C-4E19-AFCF-9C2BF8A1653A}" srcOrd="1" destOrd="0" presId="urn:microsoft.com/office/officeart/2018/2/layout/IconVerticalSolidList"/>
    <dgm:cxn modelId="{B0E5FA8A-5AB3-4A2D-8BF4-1CE6DD0A3094}" type="presParOf" srcId="{36791799-33E3-4F7D-84E6-ACA3DE288020}" destId="{10E13DE7-E3D1-4E78-8871-B070C9EA99C5}" srcOrd="2" destOrd="0" presId="urn:microsoft.com/office/officeart/2018/2/layout/IconVerticalSolidList"/>
    <dgm:cxn modelId="{56630217-21ED-48EB-B68D-39D2498331C9}" type="presParOf" srcId="{10E13DE7-E3D1-4E78-8871-B070C9EA99C5}" destId="{7487B9AE-8FD9-4E74-A9F8-488EC33BC89F}" srcOrd="0" destOrd="0" presId="urn:microsoft.com/office/officeart/2018/2/layout/IconVerticalSolidList"/>
    <dgm:cxn modelId="{5DA64733-0BA5-4850-A0B5-6433C658EAC4}" type="presParOf" srcId="{10E13DE7-E3D1-4E78-8871-B070C9EA99C5}" destId="{40D80AB5-CD1D-4627-A2D3-6411844A0307}" srcOrd="1" destOrd="0" presId="urn:microsoft.com/office/officeart/2018/2/layout/IconVerticalSolidList"/>
    <dgm:cxn modelId="{C1CED6DF-D870-428B-9FF0-71E03C776FFD}" type="presParOf" srcId="{10E13DE7-E3D1-4E78-8871-B070C9EA99C5}" destId="{26E067C0-E3DF-4B86-A67B-D8EAF38EF8EF}" srcOrd="2" destOrd="0" presId="urn:microsoft.com/office/officeart/2018/2/layout/IconVerticalSolidList"/>
    <dgm:cxn modelId="{ABC76943-14D8-45D8-980B-2007E6957ADE}" type="presParOf" srcId="{10E13DE7-E3D1-4E78-8871-B070C9EA99C5}" destId="{194BE06B-0BA3-4BD6-8150-2E0B6BBF029A}" srcOrd="3" destOrd="0" presId="urn:microsoft.com/office/officeart/2018/2/layout/IconVerticalSolidList"/>
    <dgm:cxn modelId="{1D47C92D-21F7-4EFF-BCDD-07CF25EC2F11}" type="presParOf" srcId="{36791799-33E3-4F7D-84E6-ACA3DE288020}" destId="{C0A945D5-237C-4191-805C-0E34ADD73F14}" srcOrd="3" destOrd="0" presId="urn:microsoft.com/office/officeart/2018/2/layout/IconVerticalSolidList"/>
    <dgm:cxn modelId="{8F49D3D2-1E40-4BDC-871C-5D7DCD85BB0D}" type="presParOf" srcId="{36791799-33E3-4F7D-84E6-ACA3DE288020}" destId="{590D2350-A471-4939-B26B-161EA7245C8D}" srcOrd="4" destOrd="0" presId="urn:microsoft.com/office/officeart/2018/2/layout/IconVerticalSolidList"/>
    <dgm:cxn modelId="{D82F0077-C7B4-41C6-B86F-4D9F0B9F5B82}" type="presParOf" srcId="{590D2350-A471-4939-B26B-161EA7245C8D}" destId="{89CB38D5-B05E-4D61-8D9D-369502101344}" srcOrd="0" destOrd="0" presId="urn:microsoft.com/office/officeart/2018/2/layout/IconVerticalSolidList"/>
    <dgm:cxn modelId="{6FFFEDA1-F8D6-4DAE-B6FC-ABEC8004F5F9}" type="presParOf" srcId="{590D2350-A471-4939-B26B-161EA7245C8D}" destId="{31C67FAA-243C-4CCF-8196-2A5D4DC5CA82}" srcOrd="1" destOrd="0" presId="urn:microsoft.com/office/officeart/2018/2/layout/IconVerticalSolidList"/>
    <dgm:cxn modelId="{F0CCCAAD-AEF6-4D67-AE7A-99333E05D722}" type="presParOf" srcId="{590D2350-A471-4939-B26B-161EA7245C8D}" destId="{C57711C7-1411-40FD-B25C-286F823EC617}" srcOrd="2" destOrd="0" presId="urn:microsoft.com/office/officeart/2018/2/layout/IconVerticalSolidList"/>
    <dgm:cxn modelId="{F80D2DB4-711A-45B5-8965-AD4D8945E553}" type="presParOf" srcId="{590D2350-A471-4939-B26B-161EA7245C8D}" destId="{03870ECC-A6A2-4228-B1BF-D0067295FB6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110E10A-FA68-4DF8-862B-B1FC304A0A8D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71E76D8-4895-4C85-8356-CD020B794FE4}">
      <dgm:prSet/>
      <dgm:spPr/>
      <dgm:t>
        <a:bodyPr/>
        <a:lstStyle/>
        <a:p>
          <a:r>
            <a:rPr lang="en-US" dirty="0"/>
            <a:t>Why does social isolation need to be tackled </a:t>
          </a:r>
        </a:p>
      </dgm:t>
    </dgm:pt>
    <dgm:pt modelId="{7CAF1575-B277-479C-B7CB-21747C07664E}" type="parTrans" cxnId="{190E9FD8-8C88-4920-BA32-09EF07B55B50}">
      <dgm:prSet/>
      <dgm:spPr/>
      <dgm:t>
        <a:bodyPr/>
        <a:lstStyle/>
        <a:p>
          <a:endParaRPr lang="en-US"/>
        </a:p>
      </dgm:t>
    </dgm:pt>
    <dgm:pt modelId="{8D599744-B1BC-449C-85D0-D29BAB79CFD7}" type="sibTrans" cxnId="{190E9FD8-8C88-4920-BA32-09EF07B55B50}">
      <dgm:prSet/>
      <dgm:spPr/>
      <dgm:t>
        <a:bodyPr/>
        <a:lstStyle/>
        <a:p>
          <a:endParaRPr lang="en-US"/>
        </a:p>
      </dgm:t>
    </dgm:pt>
    <dgm:pt modelId="{2F243C5B-B3EC-4DF1-8ACE-F395C5DA327A}">
      <dgm:prSet/>
      <dgm:spPr/>
      <dgm:t>
        <a:bodyPr/>
        <a:lstStyle/>
        <a:p>
          <a:r>
            <a:rPr lang="en-GB" dirty="0"/>
            <a:t>“loneliness and social isolation is a growing threat to public health: we must Tackle it together”</a:t>
          </a:r>
        </a:p>
      </dgm:t>
    </dgm:pt>
    <dgm:pt modelId="{0EC7BF2C-C458-4169-BDC5-114BFCB88169}" type="parTrans" cxnId="{5C8ABFD3-3E3A-4579-9ADD-4BD345A71D6D}">
      <dgm:prSet/>
      <dgm:spPr/>
      <dgm:t>
        <a:bodyPr/>
        <a:lstStyle/>
        <a:p>
          <a:endParaRPr lang="en-GB"/>
        </a:p>
      </dgm:t>
    </dgm:pt>
    <dgm:pt modelId="{4EF4A562-249C-4C05-B395-B297FCD128A3}" type="sibTrans" cxnId="{5C8ABFD3-3E3A-4579-9ADD-4BD345A71D6D}">
      <dgm:prSet/>
      <dgm:spPr/>
      <dgm:t>
        <a:bodyPr/>
        <a:lstStyle/>
        <a:p>
          <a:endParaRPr lang="en-GB"/>
        </a:p>
      </dgm:t>
    </dgm:pt>
    <dgm:pt modelId="{2810DC4D-0E0C-417E-AD48-2E9030404DA2}" type="pres">
      <dgm:prSet presAssocID="{4110E10A-FA68-4DF8-862B-B1FC304A0A8D}" presName="Name0" presStyleCnt="0">
        <dgm:presLayoutVars>
          <dgm:dir/>
          <dgm:animLvl val="lvl"/>
          <dgm:resizeHandles val="exact"/>
        </dgm:presLayoutVars>
      </dgm:prSet>
      <dgm:spPr/>
    </dgm:pt>
    <dgm:pt modelId="{7E84B672-232A-4C01-837B-C42747E125FF}" type="pres">
      <dgm:prSet presAssocID="{2F243C5B-B3EC-4DF1-8ACE-F395C5DA327A}" presName="boxAndChildren" presStyleCnt="0"/>
      <dgm:spPr/>
    </dgm:pt>
    <dgm:pt modelId="{92B90BD3-66D4-478A-91C7-59C8414483CA}" type="pres">
      <dgm:prSet presAssocID="{2F243C5B-B3EC-4DF1-8ACE-F395C5DA327A}" presName="parentTextBox" presStyleLbl="node1" presStyleIdx="0" presStyleCnt="2" custLinFactNeighborX="764" custLinFactNeighborY="400"/>
      <dgm:spPr/>
    </dgm:pt>
    <dgm:pt modelId="{8AC6089C-521B-4569-BA2E-B9748E95EAE0}" type="pres">
      <dgm:prSet presAssocID="{8D599744-B1BC-449C-85D0-D29BAB79CFD7}" presName="sp" presStyleCnt="0"/>
      <dgm:spPr/>
    </dgm:pt>
    <dgm:pt modelId="{2D934E24-2DB0-4F36-B500-C8C13CFE9309}" type="pres">
      <dgm:prSet presAssocID="{B71E76D8-4895-4C85-8356-CD020B794FE4}" presName="arrowAndChildren" presStyleCnt="0"/>
      <dgm:spPr/>
    </dgm:pt>
    <dgm:pt modelId="{9F01225D-7FB7-40AD-85CE-3DA4C0CCB96F}" type="pres">
      <dgm:prSet presAssocID="{B71E76D8-4895-4C85-8356-CD020B794FE4}" presName="parentTextArrow" presStyleLbl="node1" presStyleIdx="1" presStyleCnt="2"/>
      <dgm:spPr/>
    </dgm:pt>
  </dgm:ptLst>
  <dgm:cxnLst>
    <dgm:cxn modelId="{2A1CFC7F-47D8-481F-B66D-28EDFD36A5FB}" type="presOf" srcId="{B71E76D8-4895-4C85-8356-CD020B794FE4}" destId="{9F01225D-7FB7-40AD-85CE-3DA4C0CCB96F}" srcOrd="0" destOrd="0" presId="urn:microsoft.com/office/officeart/2005/8/layout/process4"/>
    <dgm:cxn modelId="{D1B40891-4C58-438F-8B72-E3AEAC86D5C0}" type="presOf" srcId="{2F243C5B-B3EC-4DF1-8ACE-F395C5DA327A}" destId="{92B90BD3-66D4-478A-91C7-59C8414483CA}" srcOrd="0" destOrd="0" presId="urn:microsoft.com/office/officeart/2005/8/layout/process4"/>
    <dgm:cxn modelId="{2D15AFD1-19A6-4484-B87D-C39674431DD6}" type="presOf" srcId="{4110E10A-FA68-4DF8-862B-B1FC304A0A8D}" destId="{2810DC4D-0E0C-417E-AD48-2E9030404DA2}" srcOrd="0" destOrd="0" presId="urn:microsoft.com/office/officeart/2005/8/layout/process4"/>
    <dgm:cxn modelId="{5C8ABFD3-3E3A-4579-9ADD-4BD345A71D6D}" srcId="{4110E10A-FA68-4DF8-862B-B1FC304A0A8D}" destId="{2F243C5B-B3EC-4DF1-8ACE-F395C5DA327A}" srcOrd="1" destOrd="0" parTransId="{0EC7BF2C-C458-4169-BDC5-114BFCB88169}" sibTransId="{4EF4A562-249C-4C05-B395-B297FCD128A3}"/>
    <dgm:cxn modelId="{190E9FD8-8C88-4920-BA32-09EF07B55B50}" srcId="{4110E10A-FA68-4DF8-862B-B1FC304A0A8D}" destId="{B71E76D8-4895-4C85-8356-CD020B794FE4}" srcOrd="0" destOrd="0" parTransId="{7CAF1575-B277-479C-B7CB-21747C07664E}" sibTransId="{8D599744-B1BC-449C-85D0-D29BAB79CFD7}"/>
    <dgm:cxn modelId="{B0E72E57-ADA6-4C47-8849-095CA1706F1F}" type="presParOf" srcId="{2810DC4D-0E0C-417E-AD48-2E9030404DA2}" destId="{7E84B672-232A-4C01-837B-C42747E125FF}" srcOrd="0" destOrd="0" presId="urn:microsoft.com/office/officeart/2005/8/layout/process4"/>
    <dgm:cxn modelId="{E819EE86-7B37-4399-AC37-F482BF4C925B}" type="presParOf" srcId="{7E84B672-232A-4C01-837B-C42747E125FF}" destId="{92B90BD3-66D4-478A-91C7-59C8414483CA}" srcOrd="0" destOrd="0" presId="urn:microsoft.com/office/officeart/2005/8/layout/process4"/>
    <dgm:cxn modelId="{758FC0CA-CB3B-45B8-BA0A-B6BBE6C99E20}" type="presParOf" srcId="{2810DC4D-0E0C-417E-AD48-2E9030404DA2}" destId="{8AC6089C-521B-4569-BA2E-B9748E95EAE0}" srcOrd="1" destOrd="0" presId="urn:microsoft.com/office/officeart/2005/8/layout/process4"/>
    <dgm:cxn modelId="{7FF9C81E-F5E1-48DC-B6B6-FC5FD900A964}" type="presParOf" srcId="{2810DC4D-0E0C-417E-AD48-2E9030404DA2}" destId="{2D934E24-2DB0-4F36-B500-C8C13CFE9309}" srcOrd="2" destOrd="0" presId="urn:microsoft.com/office/officeart/2005/8/layout/process4"/>
    <dgm:cxn modelId="{B6E91704-133E-4FC5-B665-62236745154F}" type="presParOf" srcId="{2D934E24-2DB0-4F36-B500-C8C13CFE9309}" destId="{9F01225D-7FB7-40AD-85CE-3DA4C0CCB96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2233CE-16ED-4BE6-A43F-38473AC0888E}">
      <dsp:nvSpPr>
        <dsp:cNvPr id="0" name=""/>
        <dsp:cNvSpPr/>
      </dsp:nvSpPr>
      <dsp:spPr>
        <a:xfrm>
          <a:off x="596036" y="1390212"/>
          <a:ext cx="1818562" cy="1818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4CADCF6-CE27-49F3-BAF5-28DED64E0DEA}">
      <dsp:nvSpPr>
        <dsp:cNvPr id="0" name=""/>
        <dsp:cNvSpPr/>
      </dsp:nvSpPr>
      <dsp:spPr>
        <a:xfrm>
          <a:off x="983598" y="1777775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3B57E0-756C-4F38-994C-B1D14E5C8867}">
      <dsp:nvSpPr>
        <dsp:cNvPr id="0" name=""/>
        <dsp:cNvSpPr/>
      </dsp:nvSpPr>
      <dsp:spPr>
        <a:xfrm>
          <a:off x="14692" y="377521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social isolation</a:t>
          </a:r>
          <a:endParaRPr lang="en-US" sz="2500" kern="1200"/>
        </a:p>
      </dsp:txBody>
      <dsp:txXfrm>
        <a:off x="14692" y="3775213"/>
        <a:ext cx="2981250" cy="720000"/>
      </dsp:txXfrm>
    </dsp:sp>
    <dsp:sp modelId="{7404CE77-DEFE-4967-ABAE-B45CBC05581A}">
      <dsp:nvSpPr>
        <dsp:cNvPr id="0" name=""/>
        <dsp:cNvSpPr/>
      </dsp:nvSpPr>
      <dsp:spPr>
        <a:xfrm>
          <a:off x="4099005" y="1390212"/>
          <a:ext cx="1818562" cy="181856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1657618-715A-4941-A415-7D682928E0F0}">
      <dsp:nvSpPr>
        <dsp:cNvPr id="0" name=""/>
        <dsp:cNvSpPr/>
      </dsp:nvSpPr>
      <dsp:spPr>
        <a:xfrm>
          <a:off x="4486567" y="1777775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6459E2-72C6-4DE9-9C9D-EE60AF7C7CAA}">
      <dsp:nvSpPr>
        <dsp:cNvPr id="0" name=""/>
        <dsp:cNvSpPr/>
      </dsp:nvSpPr>
      <dsp:spPr>
        <a:xfrm>
          <a:off x="3517661" y="377521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Who is effected by social isolation?</a:t>
          </a:r>
          <a:endParaRPr lang="en-US" sz="2500" kern="1200"/>
        </a:p>
      </dsp:txBody>
      <dsp:txXfrm>
        <a:off x="3517661" y="3775213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66EA0-942A-4419-9801-4E836E9BC736}">
      <dsp:nvSpPr>
        <dsp:cNvPr id="0" name=""/>
        <dsp:cNvSpPr/>
      </dsp:nvSpPr>
      <dsp:spPr>
        <a:xfrm>
          <a:off x="0" y="37681"/>
          <a:ext cx="6513603" cy="139851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five strategies  to improve Social Isolation  and Loneliness (Jones,2018)</a:t>
          </a:r>
          <a:endParaRPr lang="en-US" sz="2500" kern="1200" dirty="0"/>
        </a:p>
      </dsp:txBody>
      <dsp:txXfrm>
        <a:off x="68270" y="105951"/>
        <a:ext cx="6377063" cy="1261975"/>
      </dsp:txXfrm>
    </dsp:sp>
    <dsp:sp modelId="{187938FC-3DEB-45F7-8F1E-ED45F031C84C}">
      <dsp:nvSpPr>
        <dsp:cNvPr id="0" name=""/>
        <dsp:cNvSpPr/>
      </dsp:nvSpPr>
      <dsp:spPr>
        <a:xfrm>
          <a:off x="0" y="1508197"/>
          <a:ext cx="6513603" cy="1398515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Well-being of future and generations act 2015</a:t>
          </a:r>
          <a:endParaRPr lang="en-US" sz="2500" kern="1200"/>
        </a:p>
      </dsp:txBody>
      <dsp:txXfrm>
        <a:off x="68270" y="1576467"/>
        <a:ext cx="6377063" cy="1261975"/>
      </dsp:txXfrm>
    </dsp:sp>
    <dsp:sp modelId="{D5D93400-8C79-4D3A-A82A-6670DB0D1C5A}">
      <dsp:nvSpPr>
        <dsp:cNvPr id="0" name=""/>
        <dsp:cNvSpPr/>
      </dsp:nvSpPr>
      <dsp:spPr>
        <a:xfrm>
          <a:off x="0" y="2978713"/>
          <a:ext cx="6513603" cy="1398515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Social services well-being act 2014</a:t>
          </a:r>
          <a:endParaRPr lang="en-US" sz="2500" kern="1200"/>
        </a:p>
      </dsp:txBody>
      <dsp:txXfrm>
        <a:off x="68270" y="3046983"/>
        <a:ext cx="6377063" cy="1261975"/>
      </dsp:txXfrm>
    </dsp:sp>
    <dsp:sp modelId="{CAD2E649-7DB2-48A3-88AE-0A495916A8FE}">
      <dsp:nvSpPr>
        <dsp:cNvPr id="0" name=""/>
        <dsp:cNvSpPr/>
      </dsp:nvSpPr>
      <dsp:spPr>
        <a:xfrm>
          <a:off x="0" y="4449228"/>
          <a:ext cx="6513603" cy="1398515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Welsh Government prevention ‘Talk to me 2’ suicide and self-harm prevention strategy 2015-2020</a:t>
          </a:r>
          <a:endParaRPr lang="en-US" sz="2500" kern="1200" dirty="0"/>
        </a:p>
      </dsp:txBody>
      <dsp:txXfrm>
        <a:off x="68270" y="4517498"/>
        <a:ext cx="6377063" cy="12619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C33AD5-6983-461D-8F84-93C6DB7BFE21}">
      <dsp:nvSpPr>
        <dsp:cNvPr id="0" name=""/>
        <dsp:cNvSpPr/>
      </dsp:nvSpPr>
      <dsp:spPr>
        <a:xfrm>
          <a:off x="0" y="18482"/>
          <a:ext cx="6984626" cy="15663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Children  in foster care can have specific issues as regards isolation </a:t>
          </a:r>
        </a:p>
      </dsp:txBody>
      <dsp:txXfrm>
        <a:off x="76462" y="94944"/>
        <a:ext cx="6831702" cy="1413413"/>
      </dsp:txXfrm>
    </dsp:sp>
    <dsp:sp modelId="{0D4491BF-88B1-4600-825A-C9F22C07E788}">
      <dsp:nvSpPr>
        <dsp:cNvPr id="0" name=""/>
        <dsp:cNvSpPr/>
      </dsp:nvSpPr>
      <dsp:spPr>
        <a:xfrm>
          <a:off x="0" y="1665459"/>
          <a:ext cx="6984626" cy="1566337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Being separated from family and friends  distresses children.</a:t>
          </a:r>
          <a:endParaRPr lang="en-US" sz="2800" kern="1200" dirty="0"/>
        </a:p>
      </dsp:txBody>
      <dsp:txXfrm>
        <a:off x="76462" y="1741921"/>
        <a:ext cx="6831702" cy="1413413"/>
      </dsp:txXfrm>
    </dsp:sp>
    <dsp:sp modelId="{E8D40729-1712-4E21-8566-8ADC8E582FC1}">
      <dsp:nvSpPr>
        <dsp:cNvPr id="0" name=""/>
        <dsp:cNvSpPr/>
      </dsp:nvSpPr>
      <dsp:spPr>
        <a:xfrm>
          <a:off x="0" y="3312437"/>
          <a:ext cx="6984626" cy="1566337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Feeling on their own, changing schools and losing friendships affects them.</a:t>
          </a:r>
          <a:endParaRPr lang="en-US" sz="2800" kern="1200" dirty="0"/>
        </a:p>
      </dsp:txBody>
      <dsp:txXfrm>
        <a:off x="76462" y="3388899"/>
        <a:ext cx="6831702" cy="1413413"/>
      </dsp:txXfrm>
    </dsp:sp>
    <dsp:sp modelId="{4AAD0305-A4CF-42E7-BCF4-D54ECCABCA18}">
      <dsp:nvSpPr>
        <dsp:cNvPr id="0" name=""/>
        <dsp:cNvSpPr/>
      </dsp:nvSpPr>
      <dsp:spPr>
        <a:xfrm>
          <a:off x="0" y="4977896"/>
          <a:ext cx="6984626" cy="156633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Not having  full attachment with their parent or foster parent  or having this attachment disrupted.</a:t>
          </a:r>
          <a:endParaRPr lang="en-US" sz="2800" kern="1200" dirty="0"/>
        </a:p>
      </dsp:txBody>
      <dsp:txXfrm>
        <a:off x="76462" y="5054358"/>
        <a:ext cx="6831702" cy="14134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123F39-862A-47A5-93E0-765C37B123B3}">
      <dsp:nvSpPr>
        <dsp:cNvPr id="0" name=""/>
        <dsp:cNvSpPr/>
      </dsp:nvSpPr>
      <dsp:spPr>
        <a:xfrm>
          <a:off x="0" y="323844"/>
          <a:ext cx="6492875" cy="4427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The theoretical basis of most of the attachment research is that secure attachment in infancy will predict good social and emotional outcomes.</a:t>
          </a:r>
          <a:endParaRPr lang="en-US" sz="4300" kern="1200" dirty="0"/>
        </a:p>
      </dsp:txBody>
      <dsp:txXfrm>
        <a:off x="216122" y="539966"/>
        <a:ext cx="6060631" cy="39950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99222-EB3F-4279-800C-90A2F4BB8C06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304CB48-2631-4560-B442-DD2C682A283D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A22458-2322-4102-B82B-2186F35BFA2F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Studies have shown the effect childhood maltreatment has on an individual’s ability to maintain social connectedness</a:t>
          </a:r>
          <a:endParaRPr lang="en-US" sz="2300" kern="1200"/>
        </a:p>
      </dsp:txBody>
      <dsp:txXfrm>
        <a:off x="1941716" y="718"/>
        <a:ext cx="4571887" cy="1681139"/>
      </dsp:txXfrm>
    </dsp:sp>
    <dsp:sp modelId="{7487B9AE-8FD9-4E74-A9F8-488EC33BC89F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0D80AB5-CD1D-4627-A2D3-6411844A0307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4BE06B-0BA3-4BD6-8150-2E0B6BBF029A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may be a potential pathway as to how early adversity increases the likelihood of future negative health consequences.</a:t>
          </a:r>
          <a:endParaRPr lang="en-US" sz="2300" kern="1200"/>
        </a:p>
      </dsp:txBody>
      <dsp:txXfrm>
        <a:off x="1941716" y="2102143"/>
        <a:ext cx="4571887" cy="1681139"/>
      </dsp:txXfrm>
    </dsp:sp>
    <dsp:sp modelId="{89CB38D5-B05E-4D61-8D9D-369502101344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1C67FAA-243C-4CCF-8196-2A5D4DC5CA82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870ECC-A6A2-4228-B1BF-D0067295FB66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(Kwong, 2014)</a:t>
          </a:r>
          <a:endParaRPr lang="en-US" sz="2300" kern="1200"/>
        </a:p>
      </dsp:txBody>
      <dsp:txXfrm>
        <a:off x="1941716" y="4203567"/>
        <a:ext cx="4571887" cy="16811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B90BD3-66D4-478A-91C7-59C8414483CA}">
      <dsp:nvSpPr>
        <dsp:cNvPr id="0" name=""/>
        <dsp:cNvSpPr/>
      </dsp:nvSpPr>
      <dsp:spPr>
        <a:xfrm>
          <a:off x="0" y="3554820"/>
          <a:ext cx="6513603" cy="23306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“loneliness and social isolation is a growing threat to public health: we must Tackle it together”</a:t>
          </a:r>
        </a:p>
      </dsp:txBody>
      <dsp:txXfrm>
        <a:off x="0" y="3554820"/>
        <a:ext cx="6513603" cy="2330605"/>
      </dsp:txXfrm>
    </dsp:sp>
    <dsp:sp modelId="{9F01225D-7FB7-40AD-85CE-3DA4C0CCB96F}">
      <dsp:nvSpPr>
        <dsp:cNvPr id="0" name=""/>
        <dsp:cNvSpPr/>
      </dsp:nvSpPr>
      <dsp:spPr>
        <a:xfrm rot="10800000">
          <a:off x="0" y="2653"/>
          <a:ext cx="6513603" cy="3584471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Why does social isolation need to be tackled </a:t>
          </a:r>
        </a:p>
      </dsp:txBody>
      <dsp:txXfrm rot="10800000">
        <a:off x="0" y="2653"/>
        <a:ext cx="6513603" cy="23290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2EE03D-46FB-4587-9D3F-49A7CC2DF748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9A8C49-819B-43A2-9BBD-3B63DCAEF7B7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BC1D1072-39E6-48D8-B77B-7C0DB915EB5D}" type="datetime1">
              <a:rPr lang="en-GB"/>
              <a:pPr lvl="0"/>
              <a:t>18/01/2019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45EF953-411F-4DBE-9194-F794B319EEB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F66FCD7-88CE-434B-BFEC-2388F89A99EE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002ED3-1063-4248-8E5E-6FC377199D60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ECA48-145B-4691-A66F-A47CD06A3EC0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FE79158-6F0A-47CD-926B-6661F0D4E1B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979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D52B1F-6644-410F-8212-33F01C1847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9EF50E-B969-4092-A7BA-BD84F867D4D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A8C329-2B8C-4034-90BA-054A3B9025F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C2FDFC6-5881-4EDB-B8FC-0810571B076E}" type="slidenum">
              <a:t>14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BCC602-5769-4D70-90A7-2FD91E4F4C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627F2D-5941-46D5-B45B-799124E9094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942637-8B50-42E5-843C-2F2A2A90FC6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709B698-BFB6-46ED-8A58-F6A48FEE0523}" type="slidenum">
              <a:t>15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74DB0DC-C67F-4560-B6B8-57C2FA1793D9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707BE05-8AF3-45CC-A477-F8026D0B85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366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BD13977-D7EC-4DE6-A30A-6979CAD3DABF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1935C92-C2E8-40DF-B04F-46DFB2181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65989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A1D1B73-FF39-4D47-9705-6982210DDAA3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5608550-4C29-4293-9375-F09978E71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207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4386F89-C833-41E8-92CF-EAE0FD73EC9D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1E2FF9-9ABA-4123-B7DA-AB697BE53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055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0429C55-005C-44E3-AFE5-38FD14551B02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FB4D11C-363C-4DFC-950E-E833E00648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939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E917226-5B7E-4CA4-A51A-A3F237B3BB4C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CBD083-CC93-4CBA-8EE0-8237303DA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549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F636D01-CFE5-4CA9-BA06-90FF0976E4D6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A6E3DD5-1936-4787-8AFE-57418598B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818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E46C980-A37B-45C9-B91C-BEA816E274B5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54E9F15-37E0-4525-B81B-8BB4FA53D3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108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4877A24-1990-4BFE-8205-766670602F5F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4089F79-B289-4FE6-8603-A044E6A39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343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FDAA44C-633F-4DAF-AE61-7434BA195D62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224D29D-74C8-4597-BFF3-22A1DE763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151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1550E33-D166-48E6-8C8E-6CA92B52B843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C6329FF-9651-4D3D-BA7C-A4499A9DE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222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C671AF3C-F216-4982-8FA4-E032DDEF5DC2}" type="datetime1">
              <a:rPr lang="en-GB" smtClean="0"/>
              <a:pPr lvl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BA45A721-BFDA-4547-8482-1D00319867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35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link.springer.com/content/pdf/10.1007%2Fs11205-0057746-y.pdf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180FDED-EFF6-41DF-8D4F-67A61C832A3A}"/>
              </a:ext>
            </a:extLst>
          </p:cNvPr>
          <p:cNvSpPr txBox="1"/>
          <p:nvPr/>
        </p:nvSpPr>
        <p:spPr>
          <a:xfrm>
            <a:off x="804673" y="1143001"/>
            <a:ext cx="4524973" cy="42541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+mj-lt"/>
                <a:ea typeface="+mj-ea"/>
                <a:cs typeface="+mj-cs"/>
              </a:rPr>
              <a:t>Social isolation  by Lianne Rhydderch-Edwards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+mj-lt"/>
                <a:ea typeface="+mj-ea"/>
                <a:cs typeface="+mj-cs"/>
              </a:rPr>
              <a:t>1810557 </a:t>
            </a:r>
          </a:p>
        </p:txBody>
      </p:sp>
      <p:pic>
        <p:nvPicPr>
          <p:cNvPr id="8" name="Content Placeholder 4" descr="A black and white photo of a person&#10;&#10;Description automatically generated">
            <a:extLst>
              <a:ext uri="{FF2B5EF4-FFF2-40B4-BE49-F238E27FC236}">
                <a16:creationId xmlns:a16="http://schemas.microsoft.com/office/drawing/2014/main" id="{776F4B04-3BFC-4C77-84F5-BA0F000DAA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8" b="-1"/>
          <a:stretch/>
        </p:blipFill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969D1B-E36C-47F7-9FFC-BAEA7CFD91CE}"/>
              </a:ext>
            </a:extLst>
          </p:cNvPr>
          <p:cNvSpPr txBox="1"/>
          <p:nvPr/>
        </p:nvSpPr>
        <p:spPr>
          <a:xfrm>
            <a:off x="4123267" y="6163733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(Deesse,2015)</a:t>
            </a:r>
          </a:p>
        </p:txBody>
      </p:sp>
    </p:spTree>
    <p:extLst>
      <p:ext uri="{BB962C8B-B14F-4D97-AF65-F5344CB8AC3E}">
        <p14:creationId xmlns:p14="http://schemas.microsoft.com/office/powerpoint/2010/main" val="291155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Content Placeholder 4">
            <a:extLst>
              <a:ext uri="{FF2B5EF4-FFF2-40B4-BE49-F238E27FC236}">
                <a16:creationId xmlns:a16="http://schemas.microsoft.com/office/drawing/2014/main" id="{C6DB9306-0585-48A5-836C-2F50CED388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9" b="17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F124AD-F063-4DE5-AA94-9DCEE5D82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                           Introduction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0D0EC79-8B3B-48A3-B2EC-0D50229EBD73}"/>
              </a:ext>
            </a:extLst>
          </p:cNvPr>
          <p:cNvSpPr txBox="1"/>
          <p:nvPr/>
        </p:nvSpPr>
        <p:spPr>
          <a:xfrm>
            <a:off x="9474506" y="5587708"/>
            <a:ext cx="2346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Alienation,ND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545047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166E6-19C0-4ACB-8071-44FD4E00E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to define social isolation?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D6AC97-4C8D-4781-B7BE-0B801D4C38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730401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312F4BB-DFC6-4FEC-AEBB-ACC773772264}"/>
              </a:ext>
            </a:extLst>
          </p:cNvPr>
          <p:cNvSpPr txBox="1"/>
          <p:nvPr/>
        </p:nvSpPr>
        <p:spPr>
          <a:xfrm>
            <a:off x="8144933" y="5689600"/>
            <a:ext cx="342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Wigfield</a:t>
            </a:r>
            <a:r>
              <a:rPr lang="en-GB" dirty="0"/>
              <a:t> et al,2018)</a:t>
            </a:r>
          </a:p>
        </p:txBody>
      </p:sp>
    </p:spTree>
    <p:extLst>
      <p:ext uri="{BB962C8B-B14F-4D97-AF65-F5344CB8AC3E}">
        <p14:creationId xmlns:p14="http://schemas.microsoft.com/office/powerpoint/2010/main" val="719088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45E605-6D9D-4478-A968-2E80A7476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What is the difference between social isolation and Lonliness</a:t>
            </a:r>
          </a:p>
        </p:txBody>
      </p:sp>
      <p:cxnSp>
        <p:nvCxnSpPr>
          <p:cNvPr id="14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26D7818-5AC9-4B01-8DDF-5AFD1E4E7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1747" y="963877"/>
            <a:ext cx="6377769" cy="4930246"/>
          </a:xfrm>
        </p:spPr>
        <p:txBody>
          <a:bodyPr anchor="ctr">
            <a:normAutofit/>
          </a:bodyPr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Social Isolation </a:t>
            </a:r>
          </a:p>
          <a:p>
            <a:r>
              <a:rPr lang="en-GB" sz="2400" dirty="0"/>
              <a:t>Loneliness</a:t>
            </a:r>
          </a:p>
          <a:p>
            <a:r>
              <a:rPr lang="en-GB" sz="2400" dirty="0"/>
              <a:t>Even though social Isolation and loneliness are the same however they are not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(</a:t>
            </a:r>
            <a:r>
              <a:rPr lang="en-GB" sz="2400" dirty="0" err="1"/>
              <a:t>Wigfield</a:t>
            </a:r>
            <a:r>
              <a:rPr lang="en-GB" sz="2400" dirty="0"/>
              <a:t> et al,2018)</a:t>
            </a:r>
          </a:p>
        </p:txBody>
      </p:sp>
    </p:spTree>
    <p:extLst>
      <p:ext uri="{BB962C8B-B14F-4D97-AF65-F5344CB8AC3E}">
        <p14:creationId xmlns:p14="http://schemas.microsoft.com/office/powerpoint/2010/main" val="4032884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A740BC-A0AA-45E0-B899-2AE9C6FE1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1" y="-2"/>
            <a:ext cx="6278879" cy="6858002"/>
          </a:xfrm>
          <a:custGeom>
            <a:avLst/>
            <a:gdLst>
              <a:gd name="connsiteX0" fmla="*/ 45572 w 6278879"/>
              <a:gd name="connsiteY0" fmla="*/ 0 h 6858002"/>
              <a:gd name="connsiteX1" fmla="*/ 6278879 w 6278879"/>
              <a:gd name="connsiteY1" fmla="*/ 0 h 6858002"/>
              <a:gd name="connsiteX2" fmla="*/ 6278879 w 6278879"/>
              <a:gd name="connsiteY2" fmla="*/ 6858002 h 6858002"/>
              <a:gd name="connsiteX3" fmla="*/ 3292308 w 6278879"/>
              <a:gd name="connsiteY3" fmla="*/ 6858002 h 6858002"/>
              <a:gd name="connsiteX4" fmla="*/ 3181526 w 6278879"/>
              <a:gd name="connsiteY4" fmla="*/ 6786982 h 6858002"/>
              <a:gd name="connsiteX5" fmla="*/ 0 w 6278879"/>
              <a:gd name="connsiteY5" fmla="*/ 803254 h 6858002"/>
              <a:gd name="connsiteX6" fmla="*/ 37255 w 6278879"/>
              <a:gd name="connsiteY6" fmla="*/ 6544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9" h="6858002">
                <a:moveTo>
                  <a:pt x="45572" y="0"/>
                </a:moveTo>
                <a:lnTo>
                  <a:pt x="6278879" y="0"/>
                </a:lnTo>
                <a:lnTo>
                  <a:pt x="6278879" y="6858002"/>
                </a:lnTo>
                <a:lnTo>
                  <a:pt x="3292308" y="6858002"/>
                </a:lnTo>
                <a:lnTo>
                  <a:pt x="3181526" y="6786982"/>
                </a:lnTo>
                <a:cubicBezTo>
                  <a:pt x="1262021" y="5490191"/>
                  <a:pt x="0" y="3294103"/>
                  <a:pt x="0" y="803254"/>
                </a:cubicBezTo>
                <a:cubicBezTo>
                  <a:pt x="0" y="554169"/>
                  <a:pt x="12620" y="308032"/>
                  <a:pt x="37255" y="65447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C0482-34FD-4AB2-B946-EECC51779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9013052" cy="1623312"/>
          </a:xfrm>
        </p:spPr>
        <p:txBody>
          <a:bodyPr anchor="b">
            <a:normAutofit/>
          </a:bodyPr>
          <a:lstStyle/>
          <a:p>
            <a:r>
              <a:rPr lang="en-GB" sz="4000"/>
              <a:t>What issues can arise from Social Isolation</a:t>
            </a:r>
            <a:br>
              <a:rPr lang="en-GB" sz="4000"/>
            </a:br>
            <a:endParaRPr lang="en-GB" sz="400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874EF51-C858-4BB9-97C3-D17755787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3661" y="2316480"/>
            <a:ext cx="82296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A3E1A-2F7C-4D7B-8360-B93F4BA9E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" y="2644518"/>
            <a:ext cx="9013052" cy="3327251"/>
          </a:xfrm>
        </p:spPr>
        <p:txBody>
          <a:bodyPr>
            <a:normAutofit/>
          </a:bodyPr>
          <a:lstStyle/>
          <a:p>
            <a:r>
              <a:rPr lang="en-GB" sz="2000" dirty="0"/>
              <a:t>Mental Health -Depression</a:t>
            </a:r>
          </a:p>
          <a:p>
            <a:r>
              <a:rPr lang="en-GB" sz="2000" dirty="0"/>
              <a:t>Loneliness </a:t>
            </a:r>
          </a:p>
          <a:p>
            <a:r>
              <a:rPr lang="en-GB" sz="2000" dirty="0"/>
              <a:t>Suicide </a:t>
            </a:r>
          </a:p>
          <a:p>
            <a:r>
              <a:rPr lang="en-GB" sz="2000" dirty="0"/>
              <a:t>Dementia </a:t>
            </a:r>
          </a:p>
          <a:p>
            <a:r>
              <a:rPr lang="en-GB" sz="2000" dirty="0"/>
              <a:t>Early Mortality </a:t>
            </a:r>
          </a:p>
          <a:p>
            <a:r>
              <a:rPr lang="en-GB" sz="2000" dirty="0"/>
              <a:t>Depression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(Sandwood,2017)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38302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26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6" name="Group 28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1C92F5-F6AA-4193-A6D5-9BC8133F3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does Wales see social isolation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78B05-7DD1-45E2-9851-E3604DBB1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2202508"/>
            <a:ext cx="6281928" cy="3850819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GB" sz="7400" dirty="0"/>
          </a:p>
          <a:p>
            <a:r>
              <a:rPr lang="en-GB" sz="7400" dirty="0"/>
              <a:t>Latest statistics in wales on social Isolation and Loneliness </a:t>
            </a:r>
            <a:endParaRPr lang="en-US" sz="74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7400" dirty="0"/>
          </a:p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2000" dirty="0"/>
              <a:t>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kern="1200" dirty="0"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4900" kern="1200" dirty="0">
                <a:latin typeface="+mn-lt"/>
                <a:ea typeface="+mn-ea"/>
                <a:cs typeface="+mn-cs"/>
              </a:rPr>
              <a:t>                                                                               ( </a:t>
            </a:r>
            <a:r>
              <a:rPr lang="en-GB" sz="5400" dirty="0"/>
              <a:t>Irranca-Davies,2018)</a:t>
            </a:r>
          </a:p>
          <a:p>
            <a:pPr marL="0" indent="0">
              <a:buNone/>
            </a:pPr>
            <a:r>
              <a:rPr lang="en-US" sz="4900" kern="1200" dirty="0">
                <a:latin typeface="+mn-lt"/>
                <a:ea typeface="+mn-ea"/>
                <a:cs typeface="+mn-cs"/>
              </a:rPr>
              <a:t>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077616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8D5AC-9C48-4E19-A4B9-F7FCD2835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is Wales Tackling social Isolation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9C8EDBA-0A82-42D0-8AAC-B0213DF2A2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379133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BBF217C-EE04-44AA-AAD0-70E54B86D131}"/>
              </a:ext>
            </a:extLst>
          </p:cNvPr>
          <p:cNvSpPr txBox="1"/>
          <p:nvPr/>
        </p:nvSpPr>
        <p:spPr>
          <a:xfrm>
            <a:off x="7755875" y="6330340"/>
            <a:ext cx="35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(welsh Gov,2018)</a:t>
            </a:r>
          </a:p>
        </p:txBody>
      </p:sp>
    </p:spTree>
    <p:extLst>
      <p:ext uri="{BB962C8B-B14F-4D97-AF65-F5344CB8AC3E}">
        <p14:creationId xmlns:p14="http://schemas.microsoft.com/office/powerpoint/2010/main" val="17759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778976-C9BF-4DDE-BBB9-5DAD9C5C3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Isolation in a care setting with fostered children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A766F5-E30D-4788-9361-2DE891702F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3942443"/>
              </p:ext>
            </p:extLst>
          </p:nvPr>
        </p:nvGraphicFramePr>
        <p:xfrm>
          <a:off x="5010150" y="179295"/>
          <a:ext cx="6984626" cy="6544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A121093-1A71-4D76-B35F-19FB0FBCC8B9}"/>
              </a:ext>
            </a:extLst>
          </p:cNvPr>
          <p:cNvSpPr txBox="1"/>
          <p:nvPr/>
        </p:nvSpPr>
        <p:spPr>
          <a:xfrm>
            <a:off x="8254770" y="6354197"/>
            <a:ext cx="2723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(Devine,2016)</a:t>
            </a:r>
          </a:p>
        </p:txBody>
      </p:sp>
    </p:spTree>
    <p:extLst>
      <p:ext uri="{BB962C8B-B14F-4D97-AF65-F5344CB8AC3E}">
        <p14:creationId xmlns:p14="http://schemas.microsoft.com/office/powerpoint/2010/main" val="22139496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5AE606-9FCA-4AA6-B5DD-E226E9550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 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2E939A-33AE-43A8-9C97-EF2A2415A9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691824"/>
              </p:ext>
            </p:extLst>
          </p:nvPr>
        </p:nvGraphicFramePr>
        <p:xfrm>
          <a:off x="5010150" y="201881"/>
          <a:ext cx="6492875" cy="50749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48CEC75-EC1F-409F-8060-4034F9317EDC}"/>
              </a:ext>
            </a:extLst>
          </p:cNvPr>
          <p:cNvSpPr txBox="1"/>
          <p:nvPr/>
        </p:nvSpPr>
        <p:spPr>
          <a:xfrm>
            <a:off x="7683335" y="6032665"/>
            <a:ext cx="3716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(Bowlby,1940)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2D9AC9-FD29-4F8E-B56C-CFE498BF8FA9}"/>
              </a:ext>
            </a:extLst>
          </p:cNvPr>
          <p:cNvSpPr txBox="1"/>
          <p:nvPr/>
        </p:nvSpPr>
        <p:spPr>
          <a:xfrm>
            <a:off x="272374" y="685800"/>
            <a:ext cx="37159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dirty="0"/>
              <a:t>Attachment theory </a:t>
            </a:r>
          </a:p>
        </p:txBody>
      </p:sp>
    </p:spTree>
    <p:extLst>
      <p:ext uri="{BB962C8B-B14F-4D97-AF65-F5344CB8AC3E}">
        <p14:creationId xmlns:p14="http://schemas.microsoft.com/office/powerpoint/2010/main" val="2022167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6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8C260-56F8-4799-AD65-959BA9D38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/>
              <a:t>Consequences of attachment disorder in adulthood </a:t>
            </a:r>
            <a:endParaRPr lang="en-GB" dirty="0"/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DA164E24-2E10-4770-8A0A-F7CE63F206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5D988-BF2A-4E64-8DAA-CECBB5C2B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sz="2000" dirty="0"/>
              <a:t>Insecurity </a:t>
            </a:r>
          </a:p>
          <a:p>
            <a:r>
              <a:rPr lang="en-GB" sz="2000" dirty="0"/>
              <a:t>Paranoid </a:t>
            </a:r>
          </a:p>
          <a:p>
            <a:r>
              <a:rPr lang="en-GB" sz="2000" dirty="0"/>
              <a:t>Jealous</a:t>
            </a:r>
          </a:p>
          <a:p>
            <a:r>
              <a:rPr lang="en-GB" sz="2000" dirty="0"/>
              <a:t>Not being able to have relationships with people</a:t>
            </a:r>
          </a:p>
          <a:p>
            <a:r>
              <a:rPr lang="en-GB" sz="2000" dirty="0"/>
              <a:t> Anger </a:t>
            </a:r>
          </a:p>
          <a:p>
            <a:r>
              <a:rPr lang="en-GB" sz="2000" dirty="0"/>
              <a:t>Depression </a:t>
            </a:r>
          </a:p>
          <a:p>
            <a:r>
              <a:rPr lang="en-GB" sz="2000" dirty="0"/>
              <a:t>Addicted to drugs/alcohol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7DC1E0-1EF6-4682-AC0B-658ADB602630}"/>
              </a:ext>
            </a:extLst>
          </p:cNvPr>
          <p:cNvSpPr txBox="1"/>
          <p:nvPr/>
        </p:nvSpPr>
        <p:spPr>
          <a:xfrm>
            <a:off x="7137400" y="5604933"/>
            <a:ext cx="3903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Jones,Nd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005567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7D672-FBC7-4CA3-B62B-B17406331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Adverse childhood experiences and their effects is a sociological theory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D0F6513-8DD5-42DA-8C09-D264C75A9B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672370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5702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50BEA-2C50-4F12-AECD-81FA77A36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Conclusion</a:t>
            </a:r>
            <a:br>
              <a:rPr lang="en-GB" dirty="0">
                <a:solidFill>
                  <a:srgbClr val="FFFFFF"/>
                </a:solidFill>
              </a:rPr>
            </a:b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14BF81-AB6C-4F34-8FAC-3C548B1142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69870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9445F3C-3DBE-4582-AA2D-289AD2F70312}"/>
              </a:ext>
            </a:extLst>
          </p:cNvPr>
          <p:cNvSpPr txBox="1"/>
          <p:nvPr/>
        </p:nvSpPr>
        <p:spPr>
          <a:xfrm>
            <a:off x="8331201" y="6299743"/>
            <a:ext cx="3217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 ( </a:t>
            </a:r>
            <a:r>
              <a:rPr lang="en-GB"/>
              <a:t>Irranca-Davies,2018)</a:t>
            </a:r>
          </a:p>
          <a:p>
            <a:r>
              <a:rPr lang="en-US"/>
              <a:t>                                                                                                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224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A84174-6C62-4E44-922C-0854DEBFF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01133"/>
            <a:ext cx="10515600" cy="5575830"/>
          </a:xfrm>
        </p:spPr>
        <p:txBody>
          <a:bodyPr/>
          <a:lstStyle/>
          <a:p>
            <a:r>
              <a:rPr lang="en-GB" dirty="0"/>
              <a:t>Reference list </a:t>
            </a:r>
          </a:p>
          <a:p>
            <a:endParaRPr lang="en-GB" dirty="0"/>
          </a:p>
          <a:p>
            <a:endParaRPr lang="en-GB" sz="1600" dirty="0"/>
          </a:p>
          <a:p>
            <a:r>
              <a:rPr lang="en-GB" sz="1600" dirty="0"/>
              <a:t>Devine, J. (2016) </a:t>
            </a:r>
            <a:r>
              <a:rPr lang="en-GB" sz="1600" i="1" dirty="0"/>
              <a:t>The Feeling of Isolation in Foster Care and How to Overcome It - The Chronicle of Social Change</a:t>
            </a:r>
            <a:r>
              <a:rPr lang="en-GB" sz="1600" dirty="0"/>
              <a:t>, </a:t>
            </a:r>
            <a:r>
              <a:rPr lang="en-GB" sz="1600" i="1" dirty="0"/>
              <a:t>The Chronicle of Social Change</a:t>
            </a:r>
            <a:r>
              <a:rPr lang="en-GB" sz="1600" dirty="0"/>
              <a:t>. Available at: https://chronicleofsocialchange.org/blogger-co-op/feeling-isolation-foster-care-overcome (Accessed: 18 January 2019). </a:t>
            </a:r>
          </a:p>
          <a:p>
            <a:r>
              <a:rPr lang="en-GB" sz="1600" dirty="0"/>
              <a:t>Fenton, K. (2015) </a:t>
            </a:r>
            <a:r>
              <a:rPr lang="en-GB" sz="1600" i="1" dirty="0"/>
              <a:t>Loneliness and isolation: Social relationships are key to good health - Public health matters</a:t>
            </a:r>
            <a:r>
              <a:rPr lang="en-GB" sz="1600" dirty="0"/>
              <a:t>, </a:t>
            </a:r>
            <a:r>
              <a:rPr lang="en-GB" sz="1600" i="1" dirty="0"/>
              <a:t>Publichealthmatters.blog.gov.uk</a:t>
            </a:r>
            <a:r>
              <a:rPr lang="en-GB" sz="1600" dirty="0"/>
              <a:t>. Available at: https://publichealthmatters.blog.gov.uk/2015/12/08/loneliness-and-isolation-social-relationships-are-key-to-good-health/ (Accessed: 17 January 2019).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dirty="0">
              <a:solidFill>
                <a:srgbClr val="000000"/>
              </a:solidFill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dirty="0">
                <a:solidFill>
                  <a:srgbClr val="000000"/>
                </a:solidFill>
              </a:rPr>
              <a:t>Hawthorne, G (2006) </a:t>
            </a:r>
            <a:r>
              <a:rPr lang="en-GB" sz="1600" i="1" dirty="0">
                <a:solidFill>
                  <a:srgbClr val="000000"/>
                </a:solidFill>
              </a:rPr>
              <a:t>Measuring social Isolation in Older Adults</a:t>
            </a:r>
            <a:r>
              <a:rPr lang="en-GB" sz="1600" dirty="0">
                <a:solidFill>
                  <a:srgbClr val="000000"/>
                </a:solidFill>
              </a:rPr>
              <a:t>: Development and Initial Validation of the Friendship Scale. Available at: </a:t>
            </a:r>
            <a:r>
              <a:rPr lang="en-GB" sz="1600" dirty="0">
                <a:solidFill>
                  <a:srgbClr val="000000"/>
                </a:solidFill>
                <a:hlinkClick r:id="rId2"/>
              </a:rPr>
              <a:t>http://link.springer.com/content/pdf/10.1007%2Fs11205-0057746-y.pdf</a:t>
            </a:r>
            <a:r>
              <a:rPr lang="en-GB" sz="1600" dirty="0">
                <a:solidFill>
                  <a:srgbClr val="000000"/>
                </a:solidFill>
              </a:rPr>
              <a:t> (Accessed: 10 December 2018)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dirty="0"/>
              <a:t>Jones, K. (2018) </a:t>
            </a:r>
            <a:r>
              <a:rPr lang="en-GB" sz="1600" i="1" dirty="0"/>
              <a:t>Welsh Government opens consultation on tackling loneliness and social isolation - Learning Disability Wales</a:t>
            </a:r>
            <a:r>
              <a:rPr lang="en-GB" sz="1600" dirty="0"/>
              <a:t>, </a:t>
            </a:r>
            <a:r>
              <a:rPr lang="en-GB" sz="1600" i="1" dirty="0"/>
              <a:t>Learning Disability Wales</a:t>
            </a:r>
            <a:r>
              <a:rPr lang="en-GB" sz="1600" dirty="0"/>
              <a:t>. Available at: https://www.ldw.org.uk/welsh-government-opens-consultation-on-tackling-loneliness-and-social-isolation/ (Accessed: 18 January 2019).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dirty="0">
              <a:solidFill>
                <a:srgbClr val="000000"/>
              </a:solidFill>
            </a:endParaRPr>
          </a:p>
          <a:p>
            <a:endParaRPr lang="en-GB" sz="1600" dirty="0">
              <a:solidFill>
                <a:srgbClr val="000000"/>
              </a:solidFill>
            </a:endParaRPr>
          </a:p>
          <a:p>
            <a:endParaRPr lang="en-GB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FADD9-7F78-49BC-BF4F-3E9276AD37B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47871" y="0"/>
            <a:ext cx="10248864" cy="2853267"/>
          </a:xfrm>
        </p:spPr>
        <p:txBody>
          <a:bodyPr/>
          <a:lstStyle/>
          <a:p>
            <a:pPr lvl="0"/>
            <a:r>
              <a:rPr lang="en-GB" dirty="0">
                <a:solidFill>
                  <a:srgbClr val="FFFFFF"/>
                </a:solidFill>
              </a:rPr>
              <a:t>ISOLATION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72C73740-10FE-4566-9143-74AD87113432}"/>
              </a:ext>
            </a:extLst>
          </p:cNvPr>
          <p:cNvSpPr txBox="1"/>
          <p:nvPr/>
        </p:nvSpPr>
        <p:spPr>
          <a:xfrm>
            <a:off x="832643" y="345166"/>
            <a:ext cx="11011486" cy="424731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lvl="0" indent="-285750" defTabSz="91440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/>
              <a:t>Jones, J. (no date) </a:t>
            </a:r>
            <a:r>
              <a:rPr lang="en-GB" i="1" dirty="0"/>
              <a:t>Attachment, trauma and education - SEN Magazine</a:t>
            </a:r>
            <a:r>
              <a:rPr lang="en-GB" dirty="0"/>
              <a:t>, </a:t>
            </a:r>
            <a:r>
              <a:rPr lang="en-GB" i="1" dirty="0"/>
              <a:t>Senmagazine.co.uk</a:t>
            </a:r>
            <a:r>
              <a:rPr lang="en-GB" dirty="0"/>
              <a:t>. Available at: https://senmagazine.co.uk/articles/articles/senarticles/examining-the-severe-challenges-facing-those-with-attachment-issues-and-how-to-support-these-children-in-the-classroom (Accessed: 18 January 2019).</a:t>
            </a: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 err="1"/>
              <a:t>Irranca</a:t>
            </a:r>
            <a:r>
              <a:rPr lang="en-GB" dirty="0"/>
              <a:t>-Davies, H. (2018) </a:t>
            </a:r>
            <a:r>
              <a:rPr lang="en-GB" i="1" dirty="0"/>
              <a:t>Welsh </a:t>
            </a:r>
            <a:r>
              <a:rPr lang="en-GB" i="1" dirty="0" err="1"/>
              <a:t>Government|“Loneliness</a:t>
            </a:r>
            <a:r>
              <a:rPr lang="en-GB" i="1" dirty="0"/>
              <a:t> and social isolation is a growing threat to public health: We must tackle it together”– Huw </a:t>
            </a:r>
            <a:r>
              <a:rPr lang="en-GB" i="1" dirty="0" err="1"/>
              <a:t>Irranca</a:t>
            </a:r>
            <a:r>
              <a:rPr lang="en-GB" i="1" dirty="0"/>
              <a:t>-Davies</a:t>
            </a:r>
            <a:r>
              <a:rPr lang="en-GB" dirty="0"/>
              <a:t>, </a:t>
            </a:r>
            <a:r>
              <a:rPr lang="en-GB" i="1" dirty="0" err="1"/>
              <a:t>Gov.wales</a:t>
            </a:r>
            <a:r>
              <a:rPr lang="en-GB" dirty="0"/>
              <a:t>. Available at: https://gov.wales/newsroom/health-and-social-services/2018/loneliness/?lang=en (Accessed: 9 January 2019).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 err="1"/>
              <a:t>Kwong</a:t>
            </a:r>
            <a:r>
              <a:rPr lang="en-GB" dirty="0"/>
              <a:t>, T. (2014) </a:t>
            </a:r>
            <a:r>
              <a:rPr lang="en-GB" i="1" dirty="0"/>
              <a:t>Elischolar.library.yale.edu</a:t>
            </a:r>
            <a:r>
              <a:rPr lang="en-GB" dirty="0"/>
              <a:t>. Available at: https://elischolar.library.yale.edu/cgi/viewcontent.cgi?referer=https://www.google.co.uk/&amp;httpsredir=1&amp;article=1156&amp;context=ysphtdl (Accessed: 18 January 2019).</a:t>
            </a:r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dirty="0" err="1"/>
              <a:t>Mclntosh</a:t>
            </a:r>
            <a:r>
              <a:rPr lang="en-GB" dirty="0"/>
              <a:t>, J. (2015) </a:t>
            </a:r>
            <a:r>
              <a:rPr lang="en-GB" i="1" dirty="0"/>
              <a:t>Loneliness and social isolation linked to early mortality</a:t>
            </a:r>
            <a:r>
              <a:rPr lang="en-GB" dirty="0"/>
              <a:t>, </a:t>
            </a:r>
            <a:r>
              <a:rPr lang="en-GB" i="1" dirty="0"/>
              <a:t>Medical News Today</a:t>
            </a:r>
            <a:r>
              <a:rPr lang="en-GB" dirty="0"/>
              <a:t>. Available at: https://www.medicalnewstoday.com/articles/290934.php (Accessed: 18 January 2019).</a:t>
            </a:r>
          </a:p>
          <a:p>
            <a:pPr lvl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83554-5794-4F21-8325-425C7D2C1F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1670" y="263529"/>
            <a:ext cx="10515600" cy="5874809"/>
          </a:xfrm>
        </p:spPr>
        <p:txBody>
          <a:bodyPr>
            <a:normAutofit/>
          </a:bodyPr>
          <a:lstStyle/>
          <a:p>
            <a:r>
              <a:rPr lang="en-GB" sz="1600" dirty="0"/>
              <a:t>Morrisey, B. (2018) </a:t>
            </a:r>
            <a:r>
              <a:rPr lang="en-GB" sz="1600" i="1" dirty="0"/>
              <a:t>Attachment Disorders in Children</a:t>
            </a:r>
            <a:r>
              <a:rPr lang="en-GB" sz="1600" dirty="0"/>
              <a:t>, </a:t>
            </a:r>
            <a:r>
              <a:rPr lang="en-GB" sz="1600" i="1" dirty="0"/>
              <a:t>Kidsbehaviour.co.uk</a:t>
            </a:r>
            <a:r>
              <a:rPr lang="en-GB" sz="1600" dirty="0"/>
              <a:t>. Available at: http://www.kidsbehaviour.co.uk/attachment-disorders-children.html (Accessed: 18 January 2019).</a:t>
            </a:r>
            <a:br>
              <a:rPr lang="en-GB" sz="1600" dirty="0"/>
            </a:br>
            <a:br>
              <a:rPr lang="en-GB" sz="1600" dirty="0"/>
            </a:br>
            <a:r>
              <a:rPr lang="en-GB" sz="1800" dirty="0" err="1"/>
              <a:t>Sandwood</a:t>
            </a:r>
            <a:r>
              <a:rPr lang="en-GB" sz="1800" dirty="0"/>
              <a:t>, J. (2017) </a:t>
            </a:r>
            <a:r>
              <a:rPr lang="en-GB" sz="1800" i="1" dirty="0"/>
              <a:t>How Isolation Impacts Mental Health - Mental Health Connecticut</a:t>
            </a:r>
            <a:r>
              <a:rPr lang="en-GB" sz="1800" dirty="0"/>
              <a:t>, </a:t>
            </a:r>
            <a:r>
              <a:rPr lang="en-GB" sz="1800" i="1" dirty="0"/>
              <a:t>Mental Health Connecticut</a:t>
            </a:r>
            <a:r>
              <a:rPr lang="en-GB" sz="1800" dirty="0"/>
              <a:t>. Available at: http://www.mhconn.org/uncategorized/isolation-impacts-mental-health/ (Accessed: 18 January 2019).</a:t>
            </a:r>
            <a:br>
              <a:rPr lang="en-GB" sz="1800" dirty="0"/>
            </a:br>
            <a:br>
              <a:rPr lang="en-GB" sz="1600" dirty="0"/>
            </a:br>
            <a:r>
              <a:rPr lang="en-GB" sz="1600" dirty="0"/>
              <a:t>Singer, C. (2018) </a:t>
            </a:r>
            <a:r>
              <a:rPr lang="en-GB" sz="1600" i="1" dirty="0"/>
              <a:t>Health Effects of Social Isolation and Loneliness – Aging Life Care Association™</a:t>
            </a:r>
            <a:r>
              <a:rPr lang="en-GB" sz="1600" dirty="0"/>
              <a:t>, </a:t>
            </a:r>
            <a:r>
              <a:rPr lang="en-GB" sz="1600" i="1" dirty="0"/>
              <a:t>Aginglifecarejournal.org</a:t>
            </a:r>
            <a:r>
              <a:rPr lang="en-GB" sz="1600" dirty="0"/>
              <a:t>. Available at: https://www.aginglifecarejournal.org/health-effects-of-social-isolation-and-loneliness/ (Accessed: 18 January 2019).</a:t>
            </a:r>
            <a:br>
              <a:rPr lang="en-GB" sz="1600" dirty="0"/>
            </a:br>
            <a:br>
              <a:rPr lang="en-GB" sz="1600" dirty="0"/>
            </a:br>
            <a:r>
              <a:rPr lang="en-GB" sz="1600" dirty="0" err="1"/>
              <a:t>Wigfield</a:t>
            </a:r>
            <a:r>
              <a:rPr lang="en-GB" sz="1600" dirty="0"/>
              <a:t>, A. et al. (2018) </a:t>
            </a:r>
            <a:r>
              <a:rPr lang="en-GB" sz="1600" i="1" dirty="0"/>
              <a:t>The difference between loneliness and isolation - and why it matters</a:t>
            </a:r>
            <a:r>
              <a:rPr lang="en-GB" sz="1400" dirty="0"/>
              <a:t>, </a:t>
            </a:r>
            <a:r>
              <a:rPr lang="en-GB" sz="1400" i="1" dirty="0"/>
              <a:t>Ageuk.org.uk</a:t>
            </a:r>
            <a:r>
              <a:rPr lang="en-GB" sz="1400" dirty="0"/>
              <a:t>. Available at: </a:t>
            </a:r>
            <a:br>
              <a:rPr lang="en-GB" sz="1400" dirty="0"/>
            </a:br>
            <a:r>
              <a:rPr lang="en-GB" sz="1400" dirty="0"/>
              <a:t>https://www.ageuk.org.uk/our-impact/policy-research/loneliness-research-and-resources/loneliness-isolation-understanding-the-difference-why-it-matters/ (Accessed: 18 January 2019).</a:t>
            </a:r>
            <a:br>
              <a:rPr lang="en-GB" sz="1400" dirty="0"/>
            </a:br>
            <a:endParaRPr lang="en-GB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DEF56-30CE-4B6B-B6C8-900E3EE2B5A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A05BD-68E4-4650-B8B1-E2B56AC0CEC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634999"/>
            <a:ext cx="10515600" cy="5541963"/>
          </a:xfrm>
        </p:spPr>
        <p:txBody>
          <a:bodyPr/>
          <a:lstStyle/>
          <a:p>
            <a:pPr marL="0" lvl="0" indent="0">
              <a:buNone/>
            </a:pPr>
            <a:r>
              <a:rPr lang="en-GB" u="sng" dirty="0"/>
              <a:t>Picture reference </a:t>
            </a:r>
          </a:p>
          <a:p>
            <a:r>
              <a:rPr lang="en-GB" sz="1600" i="1" dirty="0"/>
              <a:t>Alienation</a:t>
            </a:r>
            <a:r>
              <a:rPr lang="en-GB" sz="1600" dirty="0"/>
              <a:t> (ND). Available at: https://www.openmindsfoundation.org/learning/exploitative-techniques/alienation/ (Accessed: 18 January 2019).</a:t>
            </a:r>
          </a:p>
          <a:p>
            <a:endParaRPr lang="en-GB" sz="1600" u="sng" dirty="0"/>
          </a:p>
          <a:p>
            <a:r>
              <a:rPr lang="en-GB" sz="1600" dirty="0" err="1"/>
              <a:t>Deesse</a:t>
            </a:r>
            <a:r>
              <a:rPr lang="en-GB" sz="1600" dirty="0"/>
              <a:t>, B. (2015) </a:t>
            </a:r>
            <a:r>
              <a:rPr lang="en-GB" sz="1600" i="1" dirty="0"/>
              <a:t>lonely mood sad alone sadness emotion people loneliness Solitude child children boy</a:t>
            </a:r>
            <a:r>
              <a:rPr lang="en-GB" sz="1600" dirty="0"/>
              <a:t>, </a:t>
            </a:r>
            <a:r>
              <a:rPr lang="en-GB" sz="1600" i="1" dirty="0" err="1"/>
              <a:t>WallpaperUP</a:t>
            </a:r>
            <a:r>
              <a:rPr lang="en-GB" sz="1600" dirty="0"/>
              <a:t>. Available at: https://www.wallpaperup.com/648615/lonely_mood_sad_alone_sadness_emotion_people_loneliness_Solitude_child_children_boy.html (Accessed: 18 January 2019).</a:t>
            </a:r>
            <a:endParaRPr lang="en-GB" sz="1600" u="sng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DFE4B-FA38-4E9B-A2E6-498D34218BD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FC753-A162-4DEF-A094-ADC5BB21C6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2302933"/>
            <a:ext cx="10515600" cy="3874030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944</Words>
  <Application>Microsoft Office PowerPoint</Application>
  <PresentationFormat>Widescreen</PresentationFormat>
  <Paragraphs>114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PowerPoint Presentation</vt:lpstr>
      <vt:lpstr>                           Introduction </vt:lpstr>
      <vt:lpstr>How to define social isolation?</vt:lpstr>
      <vt:lpstr>What is the difference between social isolation and Lonliness</vt:lpstr>
      <vt:lpstr>What issues can arise from Social Isolation </vt:lpstr>
      <vt:lpstr>How does Wales see social isolation </vt:lpstr>
      <vt:lpstr>How is Wales Tackling social Isolation </vt:lpstr>
      <vt:lpstr>Isolation in a care setting with fostered children </vt:lpstr>
      <vt:lpstr> </vt:lpstr>
      <vt:lpstr>Consequences of attachment disorder in adulthood </vt:lpstr>
      <vt:lpstr>Adverse childhood experiences and their effects is a sociological theory </vt:lpstr>
      <vt:lpstr>Conclusion  </vt:lpstr>
      <vt:lpstr>PowerPoint Presentation</vt:lpstr>
      <vt:lpstr>ISOLATION</vt:lpstr>
      <vt:lpstr>Morrisey, B. (2018) Attachment Disorders in Children, Kidsbehaviour.co.uk. Available at: http://www.kidsbehaviour.co.uk/attachment-disorders-children.html (Accessed: 18 January 2019).  Sandwood, J. (2017) How Isolation Impacts Mental Health - Mental Health Connecticut, Mental Health Connecticut. Available at: http://www.mhconn.org/uncategorized/isolation-impacts-mental-health/ (Accessed: 18 January 2019).  Singer, C. (2018) Health Effects of Social Isolation and Loneliness – Aging Life Care Association™, Aginglifecarejournal.org. Available at: https://www.aginglifecarejournal.org/health-effects-of-social-isolation-and-loneliness/ (Accessed: 18 January 2019).  Wigfield, A. et al. (2018) The difference between loneliness and isolation - and why it matters, Ageuk.org.uk. Available at:  https://www.ageuk.org.uk/our-impact/policy-research/loneliness-research-and-resources/loneliness-isolation-understanding-the-difference-why-it-matters/ (Accessed: 18 January 2019). </vt:lpstr>
      <vt:lpstr> 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Rhydderch-edwards (1810557)</dc:creator>
  <cp:lastModifiedBy>Rebecca Rhydderch-edwards (1810557)</cp:lastModifiedBy>
  <cp:revision>2</cp:revision>
  <dcterms:created xsi:type="dcterms:W3CDTF">2019-01-18T22:36:12Z</dcterms:created>
  <dcterms:modified xsi:type="dcterms:W3CDTF">2019-01-18T22:45:53Z</dcterms:modified>
</cp:coreProperties>
</file>