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2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254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831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368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255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09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1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601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203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592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717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125172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044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936147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1171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2308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A1D4A-745A-4295-947E-1DF4FF583D9D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27452-B6E8-4B52-8EC4-05C1A56D1F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530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A1D4A-745A-4295-947E-1DF4FF583D9D}" type="datetimeFigureOut">
              <a:rPr lang="en-GB" smtClean="0"/>
              <a:t>10/11/2017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F427452-B6E8-4B52-8EC4-05C1A56D1F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879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5" Type="http://schemas.openxmlformats.org/officeDocument/2006/relationships/tags" Target="../tags/tag5.xml"/><Relationship Id="rId4" Type="http://schemas.openxmlformats.org/officeDocument/2006/relationships/tags" Target="../tags/tag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8666F-F1BD-439E-84C3-491FCA391F2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Green Sleeve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E968AB-2A32-4B34-9DD2-2042C38FD2F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Matthew, Allen, Eleanor, Josh, Amber, Taha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C910CA-2E21-4D33-A298-492F2E6329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339" y="1475085"/>
            <a:ext cx="3505200" cy="350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251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87EB9-31FF-4754-8862-CC06B0D03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7909E-4AD9-4845-A65B-94D2CE9F12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What we are? </a:t>
            </a:r>
            <a:br>
              <a:rPr lang="en-GB" sz="2800" dirty="0"/>
            </a:br>
            <a:r>
              <a:rPr lang="en-GB" sz="2800" dirty="0"/>
              <a:t>Ethos of organisation</a:t>
            </a:r>
          </a:p>
          <a:p>
            <a:r>
              <a:rPr lang="en-GB" sz="2800" dirty="0"/>
              <a:t>What we do?</a:t>
            </a:r>
            <a:br>
              <a:rPr lang="en-GB" sz="2800" dirty="0"/>
            </a:br>
            <a:r>
              <a:rPr lang="en-GB" sz="2800" dirty="0"/>
              <a:t>Our mission…</a:t>
            </a:r>
          </a:p>
        </p:txBody>
      </p:sp>
    </p:spTree>
    <p:extLst>
      <p:ext uri="{BB962C8B-B14F-4D97-AF65-F5344CB8AC3E}">
        <p14:creationId xmlns:p14="http://schemas.microsoft.com/office/powerpoint/2010/main" val="1751222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84DCD-725F-4E78-9B0D-AF704F4EF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2E135-454E-4983-9613-90DB625AB1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Concept</a:t>
            </a:r>
          </a:p>
          <a:p>
            <a:r>
              <a:rPr lang="en-GB" sz="2800" dirty="0"/>
              <a:t>Environmental Factors</a:t>
            </a:r>
          </a:p>
          <a:p>
            <a:r>
              <a:rPr lang="en-GB" sz="2800" dirty="0"/>
              <a:t>Corporate Social Responsibility </a:t>
            </a:r>
          </a:p>
        </p:txBody>
      </p:sp>
    </p:spTree>
    <p:extLst>
      <p:ext uri="{BB962C8B-B14F-4D97-AF65-F5344CB8AC3E}">
        <p14:creationId xmlns:p14="http://schemas.microsoft.com/office/powerpoint/2010/main" val="39380712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145CF-2AAA-4712-9801-247B23C08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DB0D6-A471-41C3-B844-2C51E44C81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External Influence </a:t>
            </a:r>
          </a:p>
          <a:p>
            <a:r>
              <a:rPr lang="en-GB" sz="2800" dirty="0"/>
              <a:t>PEST</a:t>
            </a:r>
          </a:p>
          <a:p>
            <a:r>
              <a:rPr lang="en-GB" sz="2800" dirty="0"/>
              <a:t>Competitor Analysis / Advantage</a:t>
            </a:r>
          </a:p>
        </p:txBody>
      </p:sp>
    </p:spTree>
    <p:extLst>
      <p:ext uri="{BB962C8B-B14F-4D97-AF65-F5344CB8AC3E}">
        <p14:creationId xmlns:p14="http://schemas.microsoft.com/office/powerpoint/2010/main" val="1103764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79C3B-9099-49F8-B06C-D4149AE4A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62660-B874-4DBC-A17A-138F113C1A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0000"/>
            <a:ext cx="8596668" cy="3880773"/>
          </a:xfrm>
        </p:spPr>
        <p:txBody>
          <a:bodyPr>
            <a:normAutofit/>
          </a:bodyPr>
          <a:lstStyle/>
          <a:p>
            <a:r>
              <a:rPr lang="en-GB" sz="2800" dirty="0"/>
              <a:t>Patagonia Influence</a:t>
            </a: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9737EE61-3E31-41B2-8987-94A424AFFE21}"/>
              </a:ext>
            </a:extLst>
          </p:cNvPr>
          <p:cNvSpPr/>
          <p:nvPr/>
        </p:nvSpPr>
        <p:spPr>
          <a:xfrm>
            <a:off x="4408402" y="4127801"/>
            <a:ext cx="1916198" cy="50588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MATERIAL</a:t>
            </a:r>
            <a:endParaRPr kumimoji="0" lang="zh-CN" altLang="en-US" sz="20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69500B51-B400-4990-BF2F-2E9EA37D3E81}"/>
              </a:ext>
            </a:extLst>
          </p:cNvPr>
          <p:cNvSpPr/>
          <p:nvPr/>
        </p:nvSpPr>
        <p:spPr>
          <a:xfrm>
            <a:off x="911397" y="2759571"/>
            <a:ext cx="2856270" cy="50588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TARGET MARGET</a:t>
            </a:r>
            <a:endParaRPr kumimoji="0" lang="zh-CN" altLang="en-US" sz="20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EB6F8E3A-F2C1-4308-9527-2ACAD2D73613}"/>
              </a:ext>
            </a:extLst>
          </p:cNvPr>
          <p:cNvSpPr/>
          <p:nvPr/>
        </p:nvSpPr>
        <p:spPr>
          <a:xfrm>
            <a:off x="911397" y="4922242"/>
            <a:ext cx="2856270" cy="50588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2000" b="1" kern="0" dirty="0">
                <a:solidFill>
                  <a:schemeClr val="bg1"/>
                </a:solidFill>
                <a:cs typeface="+mn-ea"/>
                <a:sym typeface="+mn-lt"/>
              </a:rPr>
              <a:t>CSR</a:t>
            </a:r>
            <a:endParaRPr kumimoji="0" lang="zh-CN" altLang="en-US" sz="20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3FE6DA83-917D-41B6-9D58-6656E38256E6}"/>
              </a:ext>
            </a:extLst>
          </p:cNvPr>
          <p:cNvSpPr/>
          <p:nvPr/>
        </p:nvSpPr>
        <p:spPr>
          <a:xfrm>
            <a:off x="4408402" y="2470285"/>
            <a:ext cx="2856270" cy="5058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OUTDOOR CLOUTHES</a:t>
            </a:r>
            <a:endParaRPr kumimoji="0" lang="zh-CN" altLang="en-US" sz="20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A950423B-E761-42E7-BA75-820C28337EF8}"/>
              </a:ext>
            </a:extLst>
          </p:cNvPr>
          <p:cNvSpPr/>
          <p:nvPr/>
        </p:nvSpPr>
        <p:spPr>
          <a:xfrm>
            <a:off x="6694130" y="4922241"/>
            <a:ext cx="2856270" cy="50588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ECO-FRIENDLY</a:t>
            </a:r>
            <a:endParaRPr kumimoji="0" lang="zh-CN" altLang="en-US" sz="20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AEA09E7D-3708-49E1-B8F2-54953036F4D7}"/>
              </a:ext>
            </a:extLst>
          </p:cNvPr>
          <p:cNvSpPr/>
          <p:nvPr/>
        </p:nvSpPr>
        <p:spPr>
          <a:xfrm>
            <a:off x="4408402" y="3277652"/>
            <a:ext cx="2856270" cy="5058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2000" b="1" kern="0" dirty="0">
                <a:solidFill>
                  <a:schemeClr val="bg1"/>
                </a:solidFill>
                <a:cs typeface="+mn-ea"/>
                <a:sym typeface="+mn-lt"/>
              </a:rPr>
              <a:t>FASHION STYLE</a:t>
            </a:r>
            <a:endParaRPr kumimoji="0" lang="zh-CN" altLang="en-US" sz="20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81F81C91-694A-4478-A5CD-13FE7DC4A449}"/>
              </a:ext>
            </a:extLst>
          </p:cNvPr>
          <p:cNvSpPr/>
          <p:nvPr/>
        </p:nvSpPr>
        <p:spPr>
          <a:xfrm>
            <a:off x="7905407" y="2470285"/>
            <a:ext cx="2150261" cy="5058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2000" b="1" kern="0" dirty="0">
                <a:solidFill>
                  <a:schemeClr val="bg1"/>
                </a:solidFill>
                <a:cs typeface="+mn-ea"/>
                <a:sym typeface="+mn-lt"/>
              </a:rPr>
              <a:t>WATERPROOF…</a:t>
            </a:r>
            <a:endParaRPr kumimoji="0" lang="zh-CN" altLang="en-US" sz="20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841055C5-A2BB-4909-8281-FA726EFE5060}"/>
              </a:ext>
            </a:extLst>
          </p:cNvPr>
          <p:cNvSpPr/>
          <p:nvPr/>
        </p:nvSpPr>
        <p:spPr>
          <a:xfrm>
            <a:off x="4408402" y="4922241"/>
            <a:ext cx="1916198" cy="50588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RECYCLE</a:t>
            </a:r>
            <a:endParaRPr kumimoji="0" lang="zh-CN" altLang="en-US" sz="20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cxnSp>
        <p:nvCxnSpPr>
          <p:cNvPr id="12" name="直接箭头连接符 12">
            <a:extLst>
              <a:ext uri="{FF2B5EF4-FFF2-40B4-BE49-F238E27FC236}">
                <a16:creationId xmlns:a16="http://schemas.microsoft.com/office/drawing/2014/main" id="{6B8AAAB2-65D5-44C8-8FB0-F5E0831060AD}"/>
              </a:ext>
            </a:extLst>
          </p:cNvPr>
          <p:cNvCxnSpPr>
            <a:stCxn id="5" idx="3"/>
            <a:endCxn id="7" idx="1"/>
          </p:cNvCxnSpPr>
          <p:nvPr/>
        </p:nvCxnSpPr>
        <p:spPr>
          <a:xfrm flipV="1">
            <a:off x="3767667" y="2723227"/>
            <a:ext cx="640735" cy="2892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箭头连接符 14">
            <a:extLst>
              <a:ext uri="{FF2B5EF4-FFF2-40B4-BE49-F238E27FC236}">
                <a16:creationId xmlns:a16="http://schemas.microsoft.com/office/drawing/2014/main" id="{C033EB60-6C4F-42BF-A4B9-71923A148E6C}"/>
              </a:ext>
            </a:extLst>
          </p:cNvPr>
          <p:cNvCxnSpPr>
            <a:stCxn id="5" idx="3"/>
            <a:endCxn id="9" idx="1"/>
          </p:cNvCxnSpPr>
          <p:nvPr/>
        </p:nvCxnSpPr>
        <p:spPr>
          <a:xfrm>
            <a:off x="3767667" y="3012513"/>
            <a:ext cx="640735" cy="5180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箭头连接符 16">
            <a:extLst>
              <a:ext uri="{FF2B5EF4-FFF2-40B4-BE49-F238E27FC236}">
                <a16:creationId xmlns:a16="http://schemas.microsoft.com/office/drawing/2014/main" id="{D71A8199-39EE-4DAD-B22E-18A10834685F}"/>
              </a:ext>
            </a:extLst>
          </p:cNvPr>
          <p:cNvCxnSpPr>
            <a:stCxn id="7" idx="3"/>
            <a:endCxn id="10" idx="1"/>
          </p:cNvCxnSpPr>
          <p:nvPr/>
        </p:nvCxnSpPr>
        <p:spPr>
          <a:xfrm>
            <a:off x="7264672" y="2723227"/>
            <a:ext cx="64073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箭头连接符 18">
            <a:extLst>
              <a:ext uri="{FF2B5EF4-FFF2-40B4-BE49-F238E27FC236}">
                <a16:creationId xmlns:a16="http://schemas.microsoft.com/office/drawing/2014/main" id="{56B8EF4F-251D-44B9-89DD-631758481FF9}"/>
              </a:ext>
            </a:extLst>
          </p:cNvPr>
          <p:cNvCxnSpPr>
            <a:stCxn id="6" idx="3"/>
            <a:endCxn id="4" idx="1"/>
          </p:cNvCxnSpPr>
          <p:nvPr/>
        </p:nvCxnSpPr>
        <p:spPr>
          <a:xfrm flipV="1">
            <a:off x="3767667" y="4380743"/>
            <a:ext cx="640735" cy="794441"/>
          </a:xfrm>
          <a:prstGeom prst="straightConnector1">
            <a:avLst/>
          </a:prstGeom>
          <a:ln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箭头连接符 20">
            <a:extLst>
              <a:ext uri="{FF2B5EF4-FFF2-40B4-BE49-F238E27FC236}">
                <a16:creationId xmlns:a16="http://schemas.microsoft.com/office/drawing/2014/main" id="{0B45BBDD-8EF4-467E-8863-54CF3E714AC5}"/>
              </a:ext>
            </a:extLst>
          </p:cNvPr>
          <p:cNvCxnSpPr>
            <a:stCxn id="6" idx="3"/>
            <a:endCxn id="11" idx="1"/>
          </p:cNvCxnSpPr>
          <p:nvPr/>
        </p:nvCxnSpPr>
        <p:spPr>
          <a:xfrm flipV="1">
            <a:off x="3767667" y="5175183"/>
            <a:ext cx="640735" cy="1"/>
          </a:xfrm>
          <a:prstGeom prst="straightConnector1">
            <a:avLst/>
          </a:prstGeom>
          <a:ln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箭头连接符 22">
            <a:extLst>
              <a:ext uri="{FF2B5EF4-FFF2-40B4-BE49-F238E27FC236}">
                <a16:creationId xmlns:a16="http://schemas.microsoft.com/office/drawing/2014/main" id="{7EAD3891-11EF-4FE2-A975-452CCB244EFC}"/>
              </a:ext>
            </a:extLst>
          </p:cNvPr>
          <p:cNvCxnSpPr>
            <a:stCxn id="11" idx="3"/>
            <a:endCxn id="8" idx="1"/>
          </p:cNvCxnSpPr>
          <p:nvPr/>
        </p:nvCxnSpPr>
        <p:spPr>
          <a:xfrm>
            <a:off x="6324600" y="5175183"/>
            <a:ext cx="369530" cy="0"/>
          </a:xfrm>
          <a:prstGeom prst="straightConnector1">
            <a:avLst/>
          </a:prstGeom>
          <a:ln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箭头连接符 24">
            <a:extLst>
              <a:ext uri="{FF2B5EF4-FFF2-40B4-BE49-F238E27FC236}">
                <a16:creationId xmlns:a16="http://schemas.microsoft.com/office/drawing/2014/main" id="{44A62C72-CC9E-44E5-AA19-621A604F5F65}"/>
              </a:ext>
            </a:extLst>
          </p:cNvPr>
          <p:cNvCxnSpPr>
            <a:stCxn id="4" idx="3"/>
            <a:endCxn id="8" idx="1"/>
          </p:cNvCxnSpPr>
          <p:nvPr/>
        </p:nvCxnSpPr>
        <p:spPr>
          <a:xfrm>
            <a:off x="6324600" y="4380743"/>
            <a:ext cx="369530" cy="794440"/>
          </a:xfrm>
          <a:prstGeom prst="straightConnector1">
            <a:avLst/>
          </a:prstGeom>
          <a:ln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27">
            <a:extLst>
              <a:ext uri="{FF2B5EF4-FFF2-40B4-BE49-F238E27FC236}">
                <a16:creationId xmlns:a16="http://schemas.microsoft.com/office/drawing/2014/main" id="{925AD6F6-8D0D-49B7-B566-3127C7B712DB}"/>
              </a:ext>
            </a:extLst>
          </p:cNvPr>
          <p:cNvSpPr/>
          <p:nvPr/>
        </p:nvSpPr>
        <p:spPr>
          <a:xfrm>
            <a:off x="4383771" y="5809894"/>
            <a:ext cx="4316883" cy="50588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COOPEARATION WITH CHARITY</a:t>
            </a:r>
            <a:endParaRPr kumimoji="0" lang="zh-CN" altLang="en-US" sz="20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cxnSp>
        <p:nvCxnSpPr>
          <p:cNvPr id="20" name="直接箭头连接符 29">
            <a:extLst>
              <a:ext uri="{FF2B5EF4-FFF2-40B4-BE49-F238E27FC236}">
                <a16:creationId xmlns:a16="http://schemas.microsoft.com/office/drawing/2014/main" id="{B084E367-9AA5-4FBD-8CAB-AF6955251400}"/>
              </a:ext>
            </a:extLst>
          </p:cNvPr>
          <p:cNvCxnSpPr>
            <a:stCxn id="6" idx="3"/>
            <a:endCxn id="19" idx="1"/>
          </p:cNvCxnSpPr>
          <p:nvPr/>
        </p:nvCxnSpPr>
        <p:spPr>
          <a:xfrm>
            <a:off x="3767667" y="5175184"/>
            <a:ext cx="616104" cy="887652"/>
          </a:xfrm>
          <a:prstGeom prst="straightConnector1">
            <a:avLst/>
          </a:prstGeom>
          <a:ln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0117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765FD-B957-4BAE-9A64-B98901391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33A30-0A4E-4209-90B9-EF2282FA22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Sustainable Factors</a:t>
            </a:r>
          </a:p>
          <a:p>
            <a:r>
              <a:rPr lang="en-GB" sz="2800" dirty="0"/>
              <a:t>Circle Economy </a:t>
            </a:r>
          </a:p>
        </p:txBody>
      </p:sp>
      <p:pic>
        <p:nvPicPr>
          <p:cNvPr id="4" name="图片 3" descr="193px-Nested_sustainability-v2.svg">
            <a:extLst>
              <a:ext uri="{FF2B5EF4-FFF2-40B4-BE49-F238E27FC236}">
                <a16:creationId xmlns:a16="http://schemas.microsoft.com/office/drawing/2014/main" id="{7905277D-6006-4381-A20E-17051E7257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4786" y="2160589"/>
            <a:ext cx="4846955" cy="3641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897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053B2-138E-4586-88E9-225B97BAB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Circle Economy</a:t>
            </a:r>
          </a:p>
        </p:txBody>
      </p:sp>
      <p:sp>
        <p:nvSpPr>
          <p:cNvPr id="4" name="矩形 13">
            <a:extLst>
              <a:ext uri="{FF2B5EF4-FFF2-40B4-BE49-F238E27FC236}">
                <a16:creationId xmlns:a16="http://schemas.microsoft.com/office/drawing/2014/main" id="{7C3018BE-40A8-4BF8-8094-7B59F5F29FCE}"/>
              </a:ext>
            </a:extLst>
          </p:cNvPr>
          <p:cNvSpPr/>
          <p:nvPr>
            <p:custDataLst>
              <p:tags r:id="rId1"/>
            </p:custDataLst>
          </p:nvPr>
        </p:nvSpPr>
        <p:spPr bwMode="auto">
          <a:xfrm>
            <a:off x="4957688" y="1723067"/>
            <a:ext cx="1486151" cy="2793123"/>
          </a:xfrm>
          <a:custGeom>
            <a:avLst/>
            <a:gdLst>
              <a:gd name="T0" fmla="*/ 40954 w 1491073"/>
              <a:gd name="T1" fmla="*/ 0 h 2804657"/>
              <a:gd name="T2" fmla="*/ 1268114 w 1491073"/>
              <a:gd name="T3" fmla="*/ 873858 h 2804657"/>
              <a:gd name="T4" fmla="*/ 1269411 w 1491073"/>
              <a:gd name="T5" fmla="*/ 2585305 h 2804657"/>
              <a:gd name="T6" fmla="*/ 1455567 w 1491073"/>
              <a:gd name="T7" fmla="*/ 2692782 h 2804657"/>
              <a:gd name="T8" fmla="*/ 752060 w 1491073"/>
              <a:gd name="T9" fmla="*/ 2804657 h 2804657"/>
              <a:gd name="T10" fmla="*/ 538288 w 1491073"/>
              <a:gd name="T11" fmla="*/ 2163191 h 2804657"/>
              <a:gd name="T12" fmla="*/ 737019 w 1491073"/>
              <a:gd name="T13" fmla="*/ 2277928 h 2804657"/>
              <a:gd name="T14" fmla="*/ 732581 w 1491073"/>
              <a:gd name="T15" fmla="*/ 1172553 h 2804657"/>
              <a:gd name="T16" fmla="*/ 0 w 1491073"/>
              <a:gd name="T17" fmla="*/ 619588 h 2804657"/>
              <a:gd name="T18" fmla="*/ 284972 w 1491073"/>
              <a:gd name="T19" fmla="*/ 298761 h 2804657"/>
              <a:gd name="T20" fmla="*/ 40954 w 1491073"/>
              <a:gd name="T21" fmla="*/ 0 h 28046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1491073" h="2804657">
                <a:moveTo>
                  <a:pt x="40954" y="0"/>
                </a:moveTo>
                <a:cubicBezTo>
                  <a:pt x="555548" y="90517"/>
                  <a:pt x="1008543" y="408467"/>
                  <a:pt x="1268114" y="873858"/>
                </a:cubicBezTo>
                <a:cubicBezTo>
                  <a:pt x="1565529" y="1407098"/>
                  <a:pt x="1564825" y="2054679"/>
                  <a:pt x="1269411" y="2585305"/>
                </a:cubicBezTo>
                <a:lnTo>
                  <a:pt x="1455567" y="2692782"/>
                </a:lnTo>
                <a:lnTo>
                  <a:pt x="752060" y="2804657"/>
                </a:lnTo>
                <a:lnTo>
                  <a:pt x="538288" y="2163191"/>
                </a:lnTo>
                <a:lnTo>
                  <a:pt x="737019" y="2277928"/>
                </a:lnTo>
                <a:cubicBezTo>
                  <a:pt x="925975" y="1934654"/>
                  <a:pt x="924699" y="1517005"/>
                  <a:pt x="732581" y="1172553"/>
                </a:cubicBezTo>
                <a:cubicBezTo>
                  <a:pt x="574882" y="889811"/>
                  <a:pt x="307656" y="690561"/>
                  <a:pt x="0" y="619588"/>
                </a:cubicBezTo>
                <a:lnTo>
                  <a:pt x="284972" y="298761"/>
                </a:lnTo>
                <a:lnTo>
                  <a:pt x="40954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lIns="0" rIns="0" anchor="b">
            <a:normAutofit/>
          </a:bodyPr>
          <a:lstStyle/>
          <a:p>
            <a:endParaRPr lang="zh-CN" altLang="en-US">
              <a:latin typeface="+mn-lt"/>
              <a:ea typeface="+mn-ea"/>
            </a:endParaRPr>
          </a:p>
        </p:txBody>
      </p:sp>
      <p:sp>
        <p:nvSpPr>
          <p:cNvPr id="5" name="空心弧 2">
            <a:extLst>
              <a:ext uri="{FF2B5EF4-FFF2-40B4-BE49-F238E27FC236}">
                <a16:creationId xmlns:a16="http://schemas.microsoft.com/office/drawing/2014/main" id="{FAC3AF7F-7BA8-4360-8B2D-2066891E29A6}"/>
              </a:ext>
            </a:extLst>
          </p:cNvPr>
          <p:cNvSpPr/>
          <p:nvPr>
            <p:custDataLst>
              <p:tags r:id="rId2"/>
            </p:custDataLst>
          </p:nvPr>
        </p:nvSpPr>
        <p:spPr bwMode="auto">
          <a:xfrm>
            <a:off x="2931883" y="1476432"/>
            <a:ext cx="2171258" cy="2550701"/>
          </a:xfrm>
          <a:custGeom>
            <a:avLst/>
            <a:gdLst>
              <a:gd name="T0" fmla="*/ 1730051 w 2178691"/>
              <a:gd name="T1" fmla="*/ 0 h 2559691"/>
              <a:gd name="T2" fmla="*/ 2178691 w 2178691"/>
              <a:gd name="T3" fmla="*/ 553317 h 2559691"/>
              <a:gd name="T4" fmla="*/ 1730051 w 2178691"/>
              <a:gd name="T5" fmla="*/ 1059182 h 2559691"/>
              <a:gd name="T6" fmla="*/ 1730051 w 2178691"/>
              <a:gd name="T7" fmla="*/ 829708 h 2559691"/>
              <a:gd name="T8" fmla="*/ 774987 w 2178691"/>
              <a:gd name="T9" fmla="*/ 1386239 h 2559691"/>
              <a:gd name="T10" fmla="*/ 655351 w 2178691"/>
              <a:gd name="T11" fmla="*/ 2280701 h 2559691"/>
              <a:gd name="T12" fmla="*/ 240428 w 2178691"/>
              <a:gd name="T13" fmla="*/ 2195433 h 2559691"/>
              <a:gd name="T14" fmla="*/ 102357 w 2178691"/>
              <a:gd name="T15" fmla="*/ 2559691 h 2559691"/>
              <a:gd name="T16" fmla="*/ 248543 w 2178691"/>
              <a:gd name="T17" fmla="*/ 1071801 h 2559691"/>
              <a:gd name="T18" fmla="*/ 1730051 w 2178691"/>
              <a:gd name="T19" fmla="*/ 214954 h 2559691"/>
              <a:gd name="T20" fmla="*/ 1730051 w 2178691"/>
              <a:gd name="T21" fmla="*/ 0 h 255969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2178691" h="2559691">
                <a:moveTo>
                  <a:pt x="1730051" y="0"/>
                </a:moveTo>
                <a:lnTo>
                  <a:pt x="2178691" y="553317"/>
                </a:lnTo>
                <a:lnTo>
                  <a:pt x="1730051" y="1059182"/>
                </a:lnTo>
                <a:lnTo>
                  <a:pt x="1730051" y="829708"/>
                </a:lnTo>
                <a:cubicBezTo>
                  <a:pt x="1338289" y="837704"/>
                  <a:pt x="977232" y="1047633"/>
                  <a:pt x="774987" y="1386239"/>
                </a:cubicBezTo>
                <a:cubicBezTo>
                  <a:pt x="612137" y="1658889"/>
                  <a:pt x="571561" y="1982643"/>
                  <a:pt x="655351" y="2280701"/>
                </a:cubicBezTo>
                <a:lnTo>
                  <a:pt x="240428" y="2195433"/>
                </a:lnTo>
                <a:lnTo>
                  <a:pt x="102357" y="2559691"/>
                </a:lnTo>
                <a:cubicBezTo>
                  <a:pt x="-72792" y="2071988"/>
                  <a:pt x="-22582" y="1525729"/>
                  <a:pt x="248543" y="1071801"/>
                </a:cubicBezTo>
                <a:cubicBezTo>
                  <a:pt x="561635" y="547612"/>
                  <a:pt x="1122808" y="224431"/>
                  <a:pt x="1730051" y="214954"/>
                </a:cubicBezTo>
                <a:lnTo>
                  <a:pt x="1730051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ctr">
            <a:normAutofit/>
          </a:bodyPr>
          <a:lstStyle/>
          <a:p>
            <a:endParaRPr lang="zh-CN" altLang="en-US">
              <a:latin typeface="+mn-lt"/>
              <a:ea typeface="+mn-ea"/>
            </a:endParaRPr>
          </a:p>
        </p:txBody>
      </p:sp>
      <p:sp>
        <p:nvSpPr>
          <p:cNvPr id="6" name="矩形 16">
            <a:extLst>
              <a:ext uri="{FF2B5EF4-FFF2-40B4-BE49-F238E27FC236}">
                <a16:creationId xmlns:a16="http://schemas.microsoft.com/office/drawing/2014/main" id="{6363A471-4251-4FDE-B93A-9579E79EA6B9}"/>
              </a:ext>
            </a:extLst>
          </p:cNvPr>
          <p:cNvSpPr/>
          <p:nvPr>
            <p:custDataLst>
              <p:tags r:id="rId3"/>
            </p:custDataLst>
          </p:nvPr>
        </p:nvSpPr>
        <p:spPr bwMode="auto">
          <a:xfrm>
            <a:off x="2993015" y="3780493"/>
            <a:ext cx="3010248" cy="1406049"/>
          </a:xfrm>
          <a:custGeom>
            <a:avLst/>
            <a:gdLst>
              <a:gd name="T0" fmla="*/ 254867 w 3020915"/>
              <a:gd name="T1" fmla="*/ 0 h 1412509"/>
              <a:gd name="T2" fmla="*/ 917279 w 3020915"/>
              <a:gd name="T3" fmla="*/ 135601 h 1412509"/>
              <a:gd name="T4" fmla="*/ 718548 w 3020915"/>
              <a:gd name="T5" fmla="*/ 250338 h 1412509"/>
              <a:gd name="T6" fmla="*/ 1678050 w 3020915"/>
              <a:gd name="T7" fmla="*/ 799182 h 1412509"/>
              <a:gd name="T8" fmla="*/ 2521617 w 3020915"/>
              <a:gd name="T9" fmla="*/ 446826 h 1412509"/>
              <a:gd name="T10" fmla="*/ 2660215 w 3020915"/>
              <a:gd name="T11" fmla="*/ 863782 h 1412509"/>
              <a:gd name="T12" fmla="*/ 3020915 w 3020915"/>
              <a:gd name="T13" fmla="*/ 805096 h 1412509"/>
              <a:gd name="T14" fmla="*/ 1668961 w 3020915"/>
              <a:gd name="T15" fmla="*/ 1412315 h 1412509"/>
              <a:gd name="T16" fmla="*/ 186156 w 3020915"/>
              <a:gd name="T17" fmla="*/ 557715 h 1412509"/>
              <a:gd name="T18" fmla="*/ 0 w 3020915"/>
              <a:gd name="T19" fmla="*/ 665192 h 1412509"/>
              <a:gd name="T20" fmla="*/ 254867 w 3020915"/>
              <a:gd name="T21" fmla="*/ 0 h 14125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3020915" h="1412509">
                <a:moveTo>
                  <a:pt x="254867" y="0"/>
                </a:moveTo>
                <a:lnTo>
                  <a:pt x="917279" y="135601"/>
                </a:lnTo>
                <a:lnTo>
                  <a:pt x="718548" y="250338"/>
                </a:lnTo>
                <a:cubicBezTo>
                  <a:pt x="921354" y="585616"/>
                  <a:pt x="1283686" y="793336"/>
                  <a:pt x="1678050" y="799182"/>
                </a:cubicBezTo>
                <a:cubicBezTo>
                  <a:pt x="1999936" y="803955"/>
                  <a:pt x="2304477" y="673665"/>
                  <a:pt x="2521617" y="446826"/>
                </a:cubicBezTo>
                <a:lnTo>
                  <a:pt x="2660215" y="863782"/>
                </a:lnTo>
                <a:lnTo>
                  <a:pt x="3020915" y="805096"/>
                </a:lnTo>
                <a:cubicBezTo>
                  <a:pt x="2686819" y="1194632"/>
                  <a:pt x="2192864" y="1420082"/>
                  <a:pt x="1668961" y="1412315"/>
                </a:cubicBezTo>
                <a:cubicBezTo>
                  <a:pt x="1058454" y="1403264"/>
                  <a:pt x="497985" y="1078865"/>
                  <a:pt x="186156" y="557715"/>
                </a:cubicBezTo>
                <a:lnTo>
                  <a:pt x="0" y="665192"/>
                </a:lnTo>
                <a:lnTo>
                  <a:pt x="254867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lIns="0" rIns="0" anchor="ctr">
            <a:normAutofit/>
          </a:bodyPr>
          <a:lstStyle/>
          <a:p>
            <a:endParaRPr lang="zh-CN" altLang="en-US">
              <a:latin typeface="+mn-lt"/>
              <a:ea typeface="+mn-ea"/>
            </a:endParaRPr>
          </a:p>
        </p:txBody>
      </p:sp>
      <p:sp>
        <p:nvSpPr>
          <p:cNvPr id="7" name="文本框 16">
            <a:extLst>
              <a:ext uri="{FF2B5EF4-FFF2-40B4-BE49-F238E27FC236}">
                <a16:creationId xmlns:a16="http://schemas.microsoft.com/office/drawing/2014/main" id="{50571178-98B0-4C56-BF4D-C347782C4BF5}"/>
              </a:ext>
            </a:extLst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9503" y="1476630"/>
            <a:ext cx="2892036" cy="1836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normAutofit/>
          </a:bodyPr>
          <a:lstStyle>
            <a:lvl1pPr algn="just">
              <a:lnSpc>
                <a:spcPct val="110000"/>
              </a:lnSpc>
              <a:spcBef>
                <a:spcPts val="6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n"/>
              <a:defRPr sz="2400">
                <a:solidFill>
                  <a:schemeClr val="accent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 algn="just">
              <a:lnSpc>
                <a:spcPct val="120000"/>
              </a:lnSpc>
              <a:spcAft>
                <a:spcPts val="600"/>
              </a:spcAft>
              <a:buClr>
                <a:srgbClr val="FD958C"/>
              </a:buClr>
              <a:buFont typeface="幼圆" panose="02010509060101010101" pitchFamily="49" charset="-122"/>
              <a:buChar char=" "/>
              <a:defRPr sz="16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9pPr>
          </a:lstStyle>
          <a:p>
            <a:pPr algn="r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1800" dirty="0">
                <a:solidFill>
                  <a:srgbClr val="333333"/>
                </a:solidFill>
                <a:latin typeface="+mn-lt"/>
                <a:ea typeface="+mn-ea"/>
              </a:rPr>
              <a:t>Put into market</a:t>
            </a:r>
          </a:p>
          <a:p>
            <a:pPr algn="r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1800" dirty="0">
                <a:solidFill>
                  <a:srgbClr val="333333"/>
                </a:solidFill>
                <a:latin typeface="+mn-lt"/>
                <a:ea typeface="+mn-ea"/>
              </a:rPr>
              <a:t>next recovery</a:t>
            </a:r>
          </a:p>
          <a:p>
            <a:pPr algn="r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1800" dirty="0">
                <a:solidFill>
                  <a:srgbClr val="333333"/>
                </a:solidFill>
                <a:latin typeface="+mn-lt"/>
                <a:ea typeface="+mn-ea"/>
              </a:rPr>
              <a:t>投入市场再回收</a:t>
            </a:r>
          </a:p>
        </p:txBody>
      </p:sp>
      <p:sp>
        <p:nvSpPr>
          <p:cNvPr id="8" name="文本框 17">
            <a:extLst>
              <a:ext uri="{FF2B5EF4-FFF2-40B4-BE49-F238E27FC236}">
                <a16:creationId xmlns:a16="http://schemas.microsoft.com/office/drawing/2014/main" id="{7886614F-29D2-45DC-9619-7C3F6AB531EE}"/>
              </a:ext>
            </a:extLst>
          </p:cNvPr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6538233" y="1924694"/>
            <a:ext cx="3210565" cy="2591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normAutofit/>
          </a:bodyPr>
          <a:lstStyle>
            <a:lvl1pPr algn="just">
              <a:lnSpc>
                <a:spcPct val="110000"/>
              </a:lnSpc>
              <a:spcBef>
                <a:spcPts val="6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n"/>
              <a:defRPr sz="2400">
                <a:solidFill>
                  <a:schemeClr val="accent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 algn="just">
              <a:lnSpc>
                <a:spcPct val="120000"/>
              </a:lnSpc>
              <a:spcAft>
                <a:spcPts val="600"/>
              </a:spcAft>
              <a:buClr>
                <a:srgbClr val="FD958C"/>
              </a:buClr>
              <a:buFont typeface="幼圆" panose="02010509060101010101" pitchFamily="49" charset="-122"/>
              <a:buChar char=" "/>
              <a:defRPr sz="16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9pPr>
          </a:lstStyle>
          <a:p>
            <a:pPr algn="l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1800" dirty="0">
                <a:solidFill>
                  <a:srgbClr val="333333"/>
                </a:solidFill>
                <a:latin typeface="+mn-lt"/>
                <a:ea typeface="+mn-ea"/>
              </a:rPr>
              <a:t>Collecting </a:t>
            </a:r>
            <a:r>
              <a:rPr lang="en-US" altLang="zh-CN" sz="1800" dirty="0">
                <a:solidFill>
                  <a:srgbClr val="333333"/>
                </a:solidFill>
                <a:latin typeface="+mn-lt"/>
                <a:ea typeface="+mn-ea"/>
              </a:rPr>
              <a:t>old clothes</a:t>
            </a:r>
          </a:p>
          <a:p>
            <a:pPr algn="l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1800" dirty="0">
                <a:solidFill>
                  <a:srgbClr val="333333"/>
                </a:solidFill>
                <a:latin typeface="+mn-lt"/>
                <a:ea typeface="+mn-ea"/>
              </a:rPr>
              <a:t>收集旧衣服</a:t>
            </a:r>
          </a:p>
          <a:p>
            <a:pPr algn="l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1800" dirty="0">
                <a:solidFill>
                  <a:srgbClr val="333333"/>
                </a:solidFill>
                <a:latin typeface="+mn-lt"/>
                <a:ea typeface="+mn-ea"/>
              </a:rPr>
              <a:t>Send Voucher</a:t>
            </a:r>
          </a:p>
          <a:p>
            <a:pPr algn="l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zh-CN" altLang="en-US" sz="1800" dirty="0">
                <a:solidFill>
                  <a:srgbClr val="333333"/>
                </a:solidFill>
                <a:latin typeface="+mn-lt"/>
                <a:ea typeface="+mn-ea"/>
              </a:rPr>
              <a:t>抵扣券</a:t>
            </a:r>
          </a:p>
        </p:txBody>
      </p:sp>
      <p:sp>
        <p:nvSpPr>
          <p:cNvPr id="9" name="文本框 18">
            <a:extLst>
              <a:ext uri="{FF2B5EF4-FFF2-40B4-BE49-F238E27FC236}">
                <a16:creationId xmlns:a16="http://schemas.microsoft.com/office/drawing/2014/main" id="{2B7E1262-812C-4ABE-B0B9-9BF6053068A8}"/>
              </a:ext>
            </a:extLst>
          </p:cNvPr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471345" y="5349570"/>
            <a:ext cx="4675581" cy="1659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normAutofit/>
          </a:bodyPr>
          <a:lstStyle>
            <a:lvl1pPr algn="just">
              <a:lnSpc>
                <a:spcPct val="110000"/>
              </a:lnSpc>
              <a:spcBef>
                <a:spcPts val="600"/>
              </a:spcBef>
              <a:buClr>
                <a:schemeClr val="accent1"/>
              </a:buClr>
              <a:buSzPct val="60000"/>
              <a:buFont typeface="Wingdings" panose="05000000000000000000" pitchFamily="2" charset="2"/>
              <a:buChar char="n"/>
              <a:defRPr sz="2400">
                <a:solidFill>
                  <a:schemeClr val="accent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1pPr>
            <a:lvl2pPr marL="742950" indent="-285750" algn="just">
              <a:lnSpc>
                <a:spcPct val="120000"/>
              </a:lnSpc>
              <a:spcAft>
                <a:spcPts val="600"/>
              </a:spcAft>
              <a:buClr>
                <a:srgbClr val="FD958C"/>
              </a:buClr>
              <a:buFont typeface="幼圆" panose="02010509060101010101" pitchFamily="49" charset="-122"/>
              <a:buChar char=" "/>
              <a:defRPr sz="1600">
                <a:solidFill>
                  <a:schemeClr val="tx1"/>
                </a:solidFill>
                <a:latin typeface="Arial" panose="020B0604020202020204" pitchFamily="34" charset="0"/>
                <a:ea typeface="黑体" panose="020106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ea typeface="幼圆" panose="02010509060101010101" pitchFamily="49" charset="-122"/>
              </a:defRPr>
            </a:lvl9pPr>
          </a:lstStyle>
          <a:p>
            <a:pPr algn="l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1800" dirty="0">
                <a:solidFill>
                  <a:srgbClr val="333333"/>
                </a:solidFill>
                <a:latin typeface="+mn-lt"/>
                <a:ea typeface="+mn-ea"/>
              </a:rPr>
              <a:t>Redesign </a:t>
            </a:r>
            <a:r>
              <a:rPr lang="zh-CN" altLang="en-US" sz="1800" dirty="0">
                <a:solidFill>
                  <a:srgbClr val="333333"/>
                </a:solidFill>
                <a:latin typeface="+mn-lt"/>
                <a:ea typeface="+mn-ea"/>
              </a:rPr>
              <a:t>重新设计</a:t>
            </a:r>
          </a:p>
          <a:p>
            <a:pPr algn="l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1800" dirty="0">
                <a:solidFill>
                  <a:srgbClr val="333333"/>
                </a:solidFill>
                <a:latin typeface="+mn-lt"/>
                <a:ea typeface="+mn-ea"/>
              </a:rPr>
              <a:t>Reproduction </a:t>
            </a:r>
            <a:r>
              <a:rPr lang="zh-CN" altLang="en-US" sz="1800" dirty="0">
                <a:solidFill>
                  <a:srgbClr val="333333"/>
                </a:solidFill>
                <a:latin typeface="+mn-lt"/>
                <a:ea typeface="+mn-ea"/>
              </a:rPr>
              <a:t>重新生产</a:t>
            </a:r>
          </a:p>
          <a:p>
            <a:pPr algn="l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None/>
            </a:pPr>
            <a:r>
              <a:rPr lang="en-US" altLang="zh-CN" sz="1800" dirty="0">
                <a:solidFill>
                  <a:srgbClr val="333333"/>
                </a:solidFill>
                <a:latin typeface="+mn-lt"/>
                <a:ea typeface="+mn-ea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93777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51FFD-1B1C-4496-AB11-87BDF03F8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20BFF-8E17-42B3-99D0-53E84BD8F8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047" y="1270000"/>
            <a:ext cx="8596668" cy="3880773"/>
          </a:xfrm>
        </p:spPr>
        <p:txBody>
          <a:bodyPr>
            <a:normAutofit/>
          </a:bodyPr>
          <a:lstStyle/>
          <a:p>
            <a:r>
              <a:rPr lang="en-GB" sz="2800" dirty="0"/>
              <a:t>Influenced by the shared economy and current fashion trends.</a:t>
            </a:r>
          </a:p>
          <a:p>
            <a:r>
              <a:rPr lang="en-GB" sz="2800" dirty="0"/>
              <a:t>sustainability and making developments in the eco-friendly retail sector.</a:t>
            </a:r>
          </a:p>
        </p:txBody>
      </p:sp>
      <p:sp>
        <p:nvSpPr>
          <p:cNvPr id="4" name="云形 21">
            <a:extLst>
              <a:ext uri="{FF2B5EF4-FFF2-40B4-BE49-F238E27FC236}">
                <a16:creationId xmlns:a16="http://schemas.microsoft.com/office/drawing/2014/main" id="{E6C03C3E-0F9C-4451-9DA9-D1A6B1759124}"/>
              </a:ext>
            </a:extLst>
          </p:cNvPr>
          <p:cNvSpPr/>
          <p:nvPr/>
        </p:nvSpPr>
        <p:spPr>
          <a:xfrm>
            <a:off x="901147" y="3268088"/>
            <a:ext cx="2574795" cy="1384611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dirty="0"/>
              <a:t>GREEN</a:t>
            </a:r>
          </a:p>
        </p:txBody>
      </p:sp>
      <p:sp>
        <p:nvSpPr>
          <p:cNvPr id="5" name="云形 22">
            <a:extLst>
              <a:ext uri="{FF2B5EF4-FFF2-40B4-BE49-F238E27FC236}">
                <a16:creationId xmlns:a16="http://schemas.microsoft.com/office/drawing/2014/main" id="{B17C0B59-0ED5-4066-A745-A28E9F2912A0}"/>
              </a:ext>
            </a:extLst>
          </p:cNvPr>
          <p:cNvSpPr/>
          <p:nvPr/>
        </p:nvSpPr>
        <p:spPr>
          <a:xfrm>
            <a:off x="6169621" y="3268088"/>
            <a:ext cx="2364780" cy="94871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dirty="0"/>
              <a:t>RECYCLE</a:t>
            </a:r>
          </a:p>
        </p:txBody>
      </p:sp>
      <p:sp>
        <p:nvSpPr>
          <p:cNvPr id="6" name="云形 23">
            <a:extLst>
              <a:ext uri="{FF2B5EF4-FFF2-40B4-BE49-F238E27FC236}">
                <a16:creationId xmlns:a16="http://schemas.microsoft.com/office/drawing/2014/main" id="{BA35A3A3-01C9-4DA5-BE0C-BB9891656DB5}"/>
              </a:ext>
            </a:extLst>
          </p:cNvPr>
          <p:cNvSpPr/>
          <p:nvPr/>
        </p:nvSpPr>
        <p:spPr>
          <a:xfrm>
            <a:off x="773522" y="5554903"/>
            <a:ext cx="2565692" cy="105127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/>
              <a:t>EVERYDAY</a:t>
            </a:r>
          </a:p>
        </p:txBody>
      </p:sp>
      <p:sp>
        <p:nvSpPr>
          <p:cNvPr id="7" name="云形 24">
            <a:extLst>
              <a:ext uri="{FF2B5EF4-FFF2-40B4-BE49-F238E27FC236}">
                <a16:creationId xmlns:a16="http://schemas.microsoft.com/office/drawing/2014/main" id="{2E7CA1E0-0026-4835-8D96-3B1715999803}"/>
              </a:ext>
            </a:extLst>
          </p:cNvPr>
          <p:cNvSpPr/>
          <p:nvPr/>
        </p:nvSpPr>
        <p:spPr>
          <a:xfrm>
            <a:off x="7008653" y="5563256"/>
            <a:ext cx="2488968" cy="120458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/>
              <a:t>TAILORED</a:t>
            </a:r>
          </a:p>
        </p:txBody>
      </p:sp>
      <p:sp>
        <p:nvSpPr>
          <p:cNvPr id="8" name="双括号 28">
            <a:extLst>
              <a:ext uri="{FF2B5EF4-FFF2-40B4-BE49-F238E27FC236}">
                <a16:creationId xmlns:a16="http://schemas.microsoft.com/office/drawing/2014/main" id="{4440F73F-E79D-4095-AF78-E2782EBE4AA4}"/>
              </a:ext>
            </a:extLst>
          </p:cNvPr>
          <p:cNvSpPr/>
          <p:nvPr/>
        </p:nvSpPr>
        <p:spPr>
          <a:xfrm>
            <a:off x="3339214" y="4550611"/>
            <a:ext cx="4291975" cy="1037389"/>
          </a:xfrm>
          <a:prstGeom prst="bracketPair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GREENSLEEVE</a:t>
            </a:r>
          </a:p>
        </p:txBody>
      </p:sp>
    </p:spTree>
    <p:extLst>
      <p:ext uri="{BB962C8B-B14F-4D97-AF65-F5344CB8AC3E}">
        <p14:creationId xmlns:p14="http://schemas.microsoft.com/office/powerpoint/2010/main" val="31730828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21C08-3258-4417-AAEB-4D12B4698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 Journey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58D4B-54F5-4CF2-9C60-93655C336C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Lifetime Guarantee </a:t>
            </a:r>
          </a:p>
          <a:p>
            <a:r>
              <a:rPr lang="en-GB" sz="2800" dirty="0"/>
              <a:t>Building a strong relationship with consumers</a:t>
            </a:r>
          </a:p>
          <a:p>
            <a:r>
              <a:rPr lang="en-GB" sz="2800" dirty="0"/>
              <a:t>The journey does not end at the sale of the item.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7737570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custom"/>
  <p:tag name="KSO_WM_TEMPLATE_INDEX" val="160459"/>
  <p:tag name="KSO_WM_UNIT_TYPE" val="q_i"/>
  <p:tag name="KSO_WM_UNIT_INDEX" val="1_1"/>
  <p:tag name="KSO_WM_UNIT_ID" val="custom160459_23*q_i*1_1"/>
  <p:tag name="KSO_WM_UNIT_CLEAR" val="1"/>
  <p:tag name="KSO_WM_UNIT_LAYERLEVEL" val="1_1"/>
  <p:tag name="KSO_WM_DIAGRAM_GROUP_CODE" val="q1-1"/>
  <p:tag name="KSO_WM_UNIT_FILL_FORE_SCHEMECOLOR_INDEX" val="5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custom"/>
  <p:tag name="KSO_WM_TEMPLATE_INDEX" val="160459"/>
  <p:tag name="KSO_WM_UNIT_TYPE" val="q_i"/>
  <p:tag name="KSO_WM_UNIT_INDEX" val="1_2"/>
  <p:tag name="KSO_WM_UNIT_ID" val="custom160459_23*q_i*1_2"/>
  <p:tag name="KSO_WM_UNIT_CLEAR" val="1"/>
  <p:tag name="KSO_WM_UNIT_LAYERLEVEL" val="1_1"/>
  <p:tag name="KSO_WM_DIAGRAM_GROUP_CODE" val="q1-1"/>
  <p:tag name="KSO_WM_UNIT_FILL_FORE_SCHEMECOLOR_INDEX" val="5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custom"/>
  <p:tag name="KSO_WM_TEMPLATE_INDEX" val="160459"/>
  <p:tag name="KSO_WM_UNIT_TYPE" val="q_i"/>
  <p:tag name="KSO_WM_UNIT_INDEX" val="1_3"/>
  <p:tag name="KSO_WM_UNIT_ID" val="custom160459_23*q_i*1_3"/>
  <p:tag name="KSO_WM_UNIT_CLEAR" val="1"/>
  <p:tag name="KSO_WM_UNIT_LAYERLEVEL" val="1_1"/>
  <p:tag name="KSO_WM_DIAGRAM_GROUP_CODE" val="q1-1"/>
  <p:tag name="KSO_WM_UNIT_FILL_FORE_SCHEMECOLOR_INDEX" val="5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custom"/>
  <p:tag name="KSO_WM_TEMPLATE_INDEX" val="160459"/>
  <p:tag name="KSO_WM_UNIT_TYPE" val="q_h_f"/>
  <p:tag name="KSO_WM_UNIT_INDEX" val="1_1_1"/>
  <p:tag name="KSO_WM_UNIT_ID" val="custom160459_23*q_h_f*1_1_1"/>
  <p:tag name="KSO_WM_UNIT_CLEAR" val="1"/>
  <p:tag name="KSO_WM_UNIT_LAYERLEVEL" val="1_1_1"/>
  <p:tag name="KSO_WM_UNIT_VALUE" val="33"/>
  <p:tag name="KSO_WM_UNIT_HIGHLIGHT" val="0"/>
  <p:tag name="KSO_WM_UNIT_COMPATIBLE" val="0"/>
  <p:tag name="KSO_WM_UNIT_PRESET_TEXT_INDEX" val="4"/>
  <p:tag name="KSO_WM_DIAGRAM_GROUP_CODE" val="q1-1"/>
  <p:tag name="KSO_WM_UNIT_PRESET_TEXT_LEN" val="57"/>
  <p:tag name="KSO_WM_UNIT_USESOURCEFORMAT_APPLY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custom"/>
  <p:tag name="KSO_WM_TEMPLATE_INDEX" val="160459"/>
  <p:tag name="KSO_WM_UNIT_TYPE" val="q_h_f"/>
  <p:tag name="KSO_WM_UNIT_INDEX" val="1_2_1"/>
  <p:tag name="KSO_WM_UNIT_ID" val="custom160459_23*q_h_f*1_2_1"/>
  <p:tag name="KSO_WM_UNIT_CLEAR" val="1"/>
  <p:tag name="KSO_WM_UNIT_LAYERLEVEL" val="1_1_1"/>
  <p:tag name="KSO_WM_UNIT_VALUE" val="33"/>
  <p:tag name="KSO_WM_UNIT_HIGHLIGHT" val="0"/>
  <p:tag name="KSO_WM_UNIT_COMPATIBLE" val="0"/>
  <p:tag name="KSO_WM_UNIT_PRESET_TEXT_INDEX" val="4"/>
  <p:tag name="KSO_WM_DIAGRAM_GROUP_CODE" val="q1-1"/>
  <p:tag name="KSO_WM_UNIT_PRESET_TEXT_LEN" val="57"/>
  <p:tag name="KSO_WM_UNIT_USESOURCEFORMAT_APPLY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TEMPLATE_CATEGORY" val="custom"/>
  <p:tag name="KSO_WM_TEMPLATE_INDEX" val="160459"/>
  <p:tag name="KSO_WM_UNIT_TYPE" val="q_h_f"/>
  <p:tag name="KSO_WM_UNIT_INDEX" val="1_3_1"/>
  <p:tag name="KSO_WM_UNIT_ID" val="custom160459_23*q_h_f*1_3_1"/>
  <p:tag name="KSO_WM_UNIT_CLEAR" val="1"/>
  <p:tag name="KSO_WM_UNIT_LAYERLEVEL" val="1_1_1"/>
  <p:tag name="KSO_WM_UNIT_VALUE" val="42"/>
  <p:tag name="KSO_WM_UNIT_HIGHLIGHT" val="0"/>
  <p:tag name="KSO_WM_UNIT_COMPATIBLE" val="0"/>
  <p:tag name="KSO_WM_UNIT_PRESET_TEXT_INDEX" val="4"/>
  <p:tag name="KSO_WM_DIAGRAM_GROUP_CODE" val="q1-1"/>
  <p:tag name="KSO_WM_UNIT_PRESET_TEXT_LEN" val="57"/>
  <p:tag name="KSO_WM_UNIT_USESOURCEFORMAT_APPLY" val="1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4348</TotalTime>
  <Words>174</Words>
  <Application>Microsoft Office PowerPoint</Application>
  <PresentationFormat>Widescreen</PresentationFormat>
  <Paragraphs>50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华文新魏</vt:lpstr>
      <vt:lpstr>Arial</vt:lpstr>
      <vt:lpstr>Trebuchet MS</vt:lpstr>
      <vt:lpstr>Wingdings</vt:lpstr>
      <vt:lpstr>Wingdings 3</vt:lpstr>
      <vt:lpstr>Facet</vt:lpstr>
      <vt:lpstr>Green Sleeve</vt:lpstr>
      <vt:lpstr>Introduction</vt:lpstr>
      <vt:lpstr>Business Idea</vt:lpstr>
      <vt:lpstr>Analysis</vt:lpstr>
      <vt:lpstr>Business Model</vt:lpstr>
      <vt:lpstr>Sustainability</vt:lpstr>
      <vt:lpstr>Circle Economy</vt:lpstr>
      <vt:lpstr>USP?</vt:lpstr>
      <vt:lpstr>Customer Journey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Sleeve</dc:title>
  <dc:creator>Matthew Millar</dc:creator>
  <cp:lastModifiedBy>Matthew Millar</cp:lastModifiedBy>
  <cp:revision>10</cp:revision>
  <dcterms:created xsi:type="dcterms:W3CDTF">2017-11-09T10:28:50Z</dcterms:created>
  <dcterms:modified xsi:type="dcterms:W3CDTF">2017-11-12T11:04:00Z</dcterms:modified>
</cp:coreProperties>
</file>