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334" r:id="rId3"/>
    <p:sldId id="335" r:id="rId4"/>
    <p:sldId id="257" r:id="rId5"/>
    <p:sldId id="259" r:id="rId6"/>
    <p:sldId id="258" r:id="rId7"/>
    <p:sldId id="262" r:id="rId8"/>
    <p:sldId id="263" r:id="rId9"/>
    <p:sldId id="261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732D3-A943-4FCB-5B75-92F239B5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55EBBE-B431-0F54-DA7B-DCE435B177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F61E0-E575-5A22-2B67-2BFF6836F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1ADF8-2590-F4E8-BEEC-701284D53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EE480-1FD0-E8AE-7D6D-A4A4FDB0D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38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1AC3F-92C5-091D-5402-0F87C0017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4654B-4545-8490-EAF4-98EA6FEF9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0A39C-E1DC-FC17-EF1B-2ECD785A9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D709C-71F8-51DB-44BF-C162B3D73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35866-1249-87F8-59DF-055E5E4F6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486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954A-4182-D9CA-19B3-F7D7214BC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72F47-63F0-13BB-3ECD-0F9174DBF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A2FD-FAF8-DABF-8D75-9B9187E56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2A73A-10F8-1965-82C5-B4124232C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52230-40F3-C456-2028-9C46C2752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362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E1239-71D5-AEBF-8882-D9DC48FA7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9DC48-234A-A04B-0403-3CA895AAEF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A7D63D-75A7-D56A-4170-BECB19EA7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4097BE-B06D-BAC0-4DB1-53C8488C2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405BB-8F89-33F0-5AC6-50A415879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0CBFD-942B-1DDF-4034-A23311903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00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2D906-20E6-0650-AF0F-69A3766E6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5D5A9F-39CC-A126-621D-794DC4CC1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375189-0F6A-F56B-85A4-ACBA9847A1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B5E594-A773-C278-CB6D-ECA007BF4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4B22C1-18FB-D921-316E-7B7516E933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9447D9-B085-DDDB-8099-FF2B70AA4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1FF605-A7D9-02F7-113E-F42C9163C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142C48-7880-BF7C-10B0-94FF7E2DB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0191C-2037-001D-E5AF-92AD9E688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D42DFB-4F97-9F29-A8FA-4F3C0846C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BC9F74-C439-F94C-E07C-15F97D310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0C91-914C-2468-0332-03F2488F8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29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D2ED78-C123-DE3B-7147-D95465ECF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422264-48E4-7C12-1FEE-AB2A8931D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14C874-028F-2C79-38B6-74604CA8F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283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A347-60AB-BC59-4D11-2CB67C54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72EBE-A3B3-534A-EEA2-3CF1B89D6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DC6237-09AE-B4BA-76E7-8C90F8BBD5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84E50-80A1-EA8F-CC36-19DB80CFE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3E10-59D4-53D0-81DD-821346FD8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914B6-B40A-2286-771F-B78BAF9FD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557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BEBB-FD3A-AD29-25A4-BD867B5AE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253A95-4B49-8BC3-145D-5E79CF4637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FF0AC2-D80A-9560-1975-F7124DB91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4530A6-C5B2-CBF0-DEC1-EB25641B5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FDCD56-8568-FCA7-C1E8-40172DC12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271623-1A0E-AF00-9358-61CD21318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404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19CD5-716B-DE23-F985-D4C00CA5D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394AF5-93F8-F6E3-2CD9-F2D221341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B8D97-3C8E-73D6-F297-028352586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B7428-5A98-5543-2324-96151B59A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BDCDE-687D-2CF7-3F51-5164B5AC8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617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74B44E-2C9E-3419-4CF8-171618E5B0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DFB0E3-D28C-30DD-A6A6-10A89D2352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65A23-3091-CBF1-FDD8-C12F2309B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BF320-F3D4-548C-7A37-FDFD9FF12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BD741-B801-3C5C-DE90-69B4FADE6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74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2ECEC0-F0D4-91E9-4112-3718ACE9A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0E814-CA89-703D-4550-48542121E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79D72-78B6-6707-1381-86AE5F529D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16F15-115C-4042-9F4C-84E6C2C84E6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3FB53-9B7B-3EA2-7F22-FD5AACBE38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38117-C326-2CDE-FADC-2CC57E9234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B4AFD-1BB4-4507-B0F6-71A711D37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09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DD6B1-EAFE-AB93-E987-E82A87EA5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73610" y="4077333"/>
            <a:ext cx="6034088" cy="2200804"/>
          </a:xfrm>
        </p:spPr>
        <p:txBody>
          <a:bodyPr anchor="t">
            <a:normAutofit fontScale="90000"/>
          </a:bodyPr>
          <a:lstStyle/>
          <a:p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BMPL6015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Chapter 5 - Conclusion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Mike Durke</a:t>
            </a:r>
            <a:br>
              <a:rPr lang="en-US" sz="2500" dirty="0">
                <a:solidFill>
                  <a:schemeClr val="tx2"/>
                </a:solidFill>
              </a:rPr>
            </a:br>
            <a:endParaRPr lang="en-US" sz="2500" dirty="0">
              <a:solidFill>
                <a:schemeClr val="tx2"/>
              </a:solidFill>
            </a:endParaRPr>
          </a:p>
        </p:txBody>
      </p:sp>
      <p:pic>
        <p:nvPicPr>
          <p:cNvPr id="1026" name="Picture 2" descr="Keele criminology research highlighted in new national police report -  Keele University">
            <a:extLst>
              <a:ext uri="{FF2B5EF4-FFF2-40B4-BE49-F238E27FC236}">
                <a16:creationId xmlns:a16="http://schemas.microsoft.com/office/drawing/2014/main" id="{2128AB64-B2A6-B655-8D11-A67C81C51B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3" r="18028" b="1"/>
          <a:stretch/>
        </p:blipFill>
        <p:spPr bwMode="auto">
          <a:xfrm>
            <a:off x="1" y="1326931"/>
            <a:ext cx="5190767" cy="5530385"/>
          </a:xfrm>
          <a:custGeom>
            <a:avLst/>
            <a:gdLst/>
            <a:ahLst/>
            <a:cxnLst/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ee Stock Photo of Research Symbols Means Gathering Data And Analysing |  Download Free Images and Free Illustrations">
            <a:extLst>
              <a:ext uri="{FF2B5EF4-FFF2-40B4-BE49-F238E27FC236}">
                <a16:creationId xmlns:a16="http://schemas.microsoft.com/office/drawing/2014/main" id="{1A020EF0-BE2D-DAAA-625B-36CAEDB263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7" r="-2" b="-2"/>
          <a:stretch/>
        </p:blipFill>
        <p:spPr bwMode="auto">
          <a:xfrm>
            <a:off x="4074406" y="1"/>
            <a:ext cx="3975445" cy="3189088"/>
          </a:xfrm>
          <a:custGeom>
            <a:avLst/>
            <a:gdLst/>
            <a:ahLst/>
            <a:cxnLst/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ings to Know About writing a dissertation ? - Aimlay">
            <a:extLst>
              <a:ext uri="{FF2B5EF4-FFF2-40B4-BE49-F238E27FC236}">
                <a16:creationId xmlns:a16="http://schemas.microsoft.com/office/drawing/2014/main" id="{CD73E9E0-45F9-3DA6-A936-18C106066C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r="16792"/>
          <a:stretch/>
        </p:blipFill>
        <p:spPr bwMode="auto">
          <a:xfrm>
            <a:off x="8236424" y="1"/>
            <a:ext cx="3955576" cy="4015007"/>
          </a:xfrm>
          <a:custGeom>
            <a:avLst/>
            <a:gdLst/>
            <a:ahLst/>
            <a:cxnLst/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56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AEB21-721C-3B47-5B43-CE55EDBA9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87" y="-74965"/>
            <a:ext cx="6387757" cy="23527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UWTSD Professional Standards &amp; Insights 2024/25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9F5011-7278-1671-ED8D-AC001D93FE26}"/>
              </a:ext>
            </a:extLst>
          </p:cNvPr>
          <p:cNvSpPr txBox="1"/>
          <p:nvPr/>
        </p:nvSpPr>
        <p:spPr>
          <a:xfrm>
            <a:off x="530622" y="3212327"/>
            <a:ext cx="6939450" cy="11608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Assistant Chief Constable Jason Davies MSc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400" dirty="0">
                <a:solidFill>
                  <a:prstClr val="black"/>
                </a:solidFill>
                <a:latin typeface="Aptos" panose="02110004020202020204"/>
              </a:rPr>
              <a:t>Chief Superintendent Steve Jones, BCU Commander for  Swansea Neath Port Talbot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65F8E7-ADB2-4A9A-A0F5-D3F85C7B8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9928" y="5513743"/>
            <a:ext cx="1808585" cy="8061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3B6E79-7262-4871-9E76-0AA04B721C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444" y="5413027"/>
            <a:ext cx="1719221" cy="9388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207D634-BFDC-42FB-8C41-D17D07A218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91947" y="5456511"/>
            <a:ext cx="2121592" cy="9205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CBFA6F-4E6D-780B-9A20-46E12C6BA1F6}"/>
              </a:ext>
            </a:extLst>
          </p:cNvPr>
          <p:cNvSpPr txBox="1"/>
          <p:nvPr/>
        </p:nvSpPr>
        <p:spPr>
          <a:xfrm>
            <a:off x="633388" y="4626687"/>
            <a:ext cx="4580152" cy="806112"/>
          </a:xfrm>
          <a:prstGeom prst="rect">
            <a:avLst/>
          </a:prstGeom>
          <a:solidFill>
            <a:srgbClr val="7030A0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2000" dirty="0">
                <a:solidFill>
                  <a:schemeClr val="bg1"/>
                </a:solidFill>
              </a:rPr>
              <a:t>9.30am-1pm, Thursday 13</a:t>
            </a:r>
            <a:r>
              <a:rPr lang="en-US" sz="2000" baseline="30000" dirty="0">
                <a:solidFill>
                  <a:schemeClr val="bg1"/>
                </a:solidFill>
              </a:rPr>
              <a:t>th</a:t>
            </a:r>
            <a:r>
              <a:rPr lang="en-US" sz="2000" dirty="0">
                <a:solidFill>
                  <a:schemeClr val="bg1"/>
                </a:solidFill>
              </a:rPr>
              <a:t> March 2025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ASG05, Swansea Business School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C9E6CB-8D1D-10E7-EFEF-75AB316F7560}"/>
              </a:ext>
            </a:extLst>
          </p:cNvPr>
          <p:cNvSpPr txBox="1"/>
          <p:nvPr/>
        </p:nvSpPr>
        <p:spPr>
          <a:xfrm>
            <a:off x="612843" y="2368547"/>
            <a:ext cx="63877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Policing Challenges in 2025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78CB95-0789-4381-BD28-4B94958FF2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9002" y="248335"/>
            <a:ext cx="4010792" cy="31809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2A534D2-235D-4341-A79C-EC181AA596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0919" y="3431042"/>
            <a:ext cx="3674637" cy="29460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2272ED-B6FA-9FCF-546D-98B14A6A592D}"/>
              </a:ext>
            </a:extLst>
          </p:cNvPr>
          <p:cNvSpPr txBox="1"/>
          <p:nvPr/>
        </p:nvSpPr>
        <p:spPr>
          <a:xfrm>
            <a:off x="7129506" y="2277128"/>
            <a:ext cx="4670854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Davies, J. (2025) Policing Challenges in 2025: a seminar with Chief Constable Jason Davies held at the Swansea Business Campus, UWTSD on 13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March 2025</a:t>
            </a:r>
          </a:p>
        </p:txBody>
      </p:sp>
    </p:spTree>
    <p:extLst>
      <p:ext uri="{BB962C8B-B14F-4D97-AF65-F5344CB8AC3E}">
        <p14:creationId xmlns:p14="http://schemas.microsoft.com/office/powerpoint/2010/main" val="1197860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53A3C-5938-70D1-53D1-A7742EFEA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D07E8-6C33-894B-3835-9C544949F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88" y="404944"/>
            <a:ext cx="7212597" cy="2299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300" b="1" dirty="0"/>
              <a:t>UWTSD Professional Standards &amp; Insights 2024/25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363CAE-B1AE-7FEC-5517-6DB860DD6D4D}"/>
              </a:ext>
            </a:extLst>
          </p:cNvPr>
          <p:cNvSpPr txBox="1"/>
          <p:nvPr/>
        </p:nvSpPr>
        <p:spPr>
          <a:xfrm>
            <a:off x="536820" y="3806732"/>
            <a:ext cx="7374727" cy="179519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Emma Wools - South Wales Police and Crime Commissioner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Chief Superintendent Simon Belcher MSc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With a Research Showcase from UWTSD Level 6 students </a:t>
            </a:r>
          </a:p>
        </p:txBody>
      </p:sp>
      <p:pic>
        <p:nvPicPr>
          <p:cNvPr id="5" name="Content Placeholder 4" descr="A person in a red coat&#10;&#10;Description automatically generated">
            <a:extLst>
              <a:ext uri="{FF2B5EF4-FFF2-40B4-BE49-F238E27FC236}">
                <a16:creationId xmlns:a16="http://schemas.microsoft.com/office/drawing/2014/main" id="{44C85DE0-1A52-1A0D-BCEE-D401CC35D5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5" r="13125"/>
          <a:stretch/>
        </p:blipFill>
        <p:spPr>
          <a:xfrm>
            <a:off x="7211731" y="542118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91CD1A-11C7-6E1C-BFB8-26514338C6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455" y="5471384"/>
            <a:ext cx="2117458" cy="9233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775845-6D35-EFE9-71CF-F031F8AFD3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183" y="5375181"/>
            <a:ext cx="1724619" cy="9407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205EE4-7508-F5B7-3F64-F0CDC78791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6380" y="5365763"/>
            <a:ext cx="2133600" cy="9501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3F5E0D-CE41-1E80-E228-97A3529477E3}"/>
              </a:ext>
            </a:extLst>
          </p:cNvPr>
          <p:cNvSpPr txBox="1"/>
          <p:nvPr/>
        </p:nvSpPr>
        <p:spPr>
          <a:xfrm>
            <a:off x="413888" y="5686849"/>
            <a:ext cx="4388700" cy="707886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9.30am-1pm, Wednesday 7</a:t>
            </a:r>
            <a:r>
              <a:rPr lang="en-US" sz="2000" baseline="30000" dirty="0">
                <a:solidFill>
                  <a:schemeClr val="bg1"/>
                </a:solidFill>
              </a:rPr>
              <a:t>th</a:t>
            </a:r>
            <a:r>
              <a:rPr lang="en-US" sz="2000" dirty="0">
                <a:solidFill>
                  <a:schemeClr val="bg1"/>
                </a:solidFill>
              </a:rPr>
              <a:t> May 2025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ASG05, Swansea Business School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5B1669-BF69-0FCC-F4F4-DA2AE6859EAE}"/>
              </a:ext>
            </a:extLst>
          </p:cNvPr>
          <p:cNvSpPr txBox="1"/>
          <p:nvPr/>
        </p:nvSpPr>
        <p:spPr>
          <a:xfrm>
            <a:off x="536821" y="2767709"/>
            <a:ext cx="61380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Seeing Priorities and Setting Direction: Research, Plans &amp; Action</a:t>
            </a:r>
          </a:p>
        </p:txBody>
      </p:sp>
    </p:spTree>
    <p:extLst>
      <p:ext uri="{BB962C8B-B14F-4D97-AF65-F5344CB8AC3E}">
        <p14:creationId xmlns:p14="http://schemas.microsoft.com/office/powerpoint/2010/main" val="2803014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C68C2-5BFB-B7DE-71BA-B4884A13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400"/>
              <a:t>Objectives</a:t>
            </a:r>
          </a:p>
        </p:txBody>
      </p:sp>
      <p:pic>
        <p:nvPicPr>
          <p:cNvPr id="1026" name="Picture 2" descr="National Proofreading Day (March 8th) | Days Of The Year">
            <a:extLst>
              <a:ext uri="{FF2B5EF4-FFF2-40B4-BE49-F238E27FC236}">
                <a16:creationId xmlns:a16="http://schemas.microsoft.com/office/drawing/2014/main" id="{AD243A09-CFFE-8A9D-1BB8-2A41553BF7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176" y="1678270"/>
            <a:ext cx="5458968" cy="409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ACE74-0723-E8EA-CB75-3BCDF2FF3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8921" y="2422068"/>
            <a:ext cx="5209998" cy="3797843"/>
          </a:xfrm>
        </p:spPr>
        <p:txBody>
          <a:bodyPr anchor="t">
            <a:normAutofit/>
          </a:bodyPr>
          <a:lstStyle/>
          <a:p>
            <a:r>
              <a:rPr lang="en-GB" dirty="0"/>
              <a:t>Overview of the final chapter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Return to the beginning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Summarise and reflect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Emphasise your achievement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Consider recommendations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Top and tail the whole thing</a:t>
            </a:r>
          </a:p>
        </p:txBody>
      </p:sp>
    </p:spTree>
    <p:extLst>
      <p:ext uri="{BB962C8B-B14F-4D97-AF65-F5344CB8AC3E}">
        <p14:creationId xmlns:p14="http://schemas.microsoft.com/office/powerpoint/2010/main" val="67605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8EE23-2676-A4DB-5C29-AF203670F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800 words</a:t>
            </a:r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CBACF-20FF-06EB-B801-C51B66E3B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307409" cy="3547872"/>
          </a:xfrm>
        </p:spPr>
        <p:txBody>
          <a:bodyPr anchor="t">
            <a:normAutofit/>
          </a:bodyPr>
          <a:lstStyle/>
          <a:p>
            <a:r>
              <a:rPr lang="en-GB" dirty="0"/>
              <a:t>Short and quite general</a:t>
            </a:r>
          </a:p>
          <a:p>
            <a:r>
              <a:rPr lang="en-GB" dirty="0"/>
              <a:t>Broad statements to sum up the most important parts of your research</a:t>
            </a:r>
          </a:p>
          <a:p>
            <a:r>
              <a:rPr lang="en-GB" dirty="0"/>
              <a:t>You have done what you said you would at the outset and here we do not add anything new</a:t>
            </a:r>
          </a:p>
        </p:txBody>
      </p:sp>
      <p:pic>
        <p:nvPicPr>
          <p:cNvPr id="2050" name="Picture 2" descr="How to Write a Conclusion (Key Elements and Tips)?">
            <a:extLst>
              <a:ext uri="{FF2B5EF4-FFF2-40B4-BE49-F238E27FC236}">
                <a16:creationId xmlns:a16="http://schemas.microsoft.com/office/drawing/2014/main" id="{AD49EA06-C96E-3B1C-7970-26C16F9C9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02727"/>
            <a:ext cx="5458968" cy="365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44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5213E-7925-5FEF-3AD1-EBCDC7FF2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/>
              <a:t>Return to the beginning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28E3D-1DA6-B00D-CBEA-F5D68F791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298357"/>
            <a:ext cx="5604642" cy="3878606"/>
          </a:xfrm>
        </p:spPr>
        <p:txBody>
          <a:bodyPr>
            <a:normAutofit/>
          </a:bodyPr>
          <a:lstStyle/>
          <a:p>
            <a:r>
              <a:rPr lang="en-GB" sz="3200" dirty="0"/>
              <a:t>Answer the research question</a:t>
            </a:r>
          </a:p>
          <a:p>
            <a:r>
              <a:rPr lang="en-GB" sz="3200" dirty="0"/>
              <a:t>Clarify why the objectives were a key element of the approach you decided to take</a:t>
            </a:r>
          </a:p>
        </p:txBody>
      </p:sp>
      <p:pic>
        <p:nvPicPr>
          <p:cNvPr id="3074" name="Picture 2" descr="Answering a question with a question - Organising Students">
            <a:extLst>
              <a:ext uri="{FF2B5EF4-FFF2-40B4-BE49-F238E27FC236}">
                <a16:creationId xmlns:a16="http://schemas.microsoft.com/office/drawing/2014/main" id="{159948E6-2DDE-234F-F678-F75C9B17EF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287" y="1825625"/>
            <a:ext cx="5357111" cy="405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62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DBA90-C8CB-361C-FA94-BDA33C33C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39520"/>
            <a:ext cx="7651217" cy="1719072"/>
          </a:xfrm>
        </p:spPr>
        <p:txBody>
          <a:bodyPr anchor="b">
            <a:noAutofit/>
          </a:bodyPr>
          <a:lstStyle/>
          <a:p>
            <a:r>
              <a:rPr lang="en-GB" sz="5400" dirty="0"/>
              <a:t>Summarise and reflect on the paper</a:t>
            </a:r>
          </a:p>
        </p:txBody>
      </p:sp>
      <p:sp>
        <p:nvSpPr>
          <p:cNvPr id="4105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9CFBB-0E9B-BABE-D757-C3EC2CC44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807208"/>
            <a:ext cx="5013119" cy="3410712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Third person</a:t>
            </a:r>
          </a:p>
          <a:p>
            <a:r>
              <a:rPr lang="en-GB" dirty="0"/>
              <a:t>Explain how the structure helped a logical and systematic approach</a:t>
            </a:r>
          </a:p>
          <a:p>
            <a:r>
              <a:rPr lang="en-GB" dirty="0"/>
              <a:t>Consider how effective your methodology was</a:t>
            </a:r>
          </a:p>
          <a:p>
            <a:r>
              <a:rPr lang="en-GB" dirty="0"/>
              <a:t>Consider any new questions or unexpected insights </a:t>
            </a:r>
          </a:p>
          <a:p>
            <a:endParaRPr lang="en-GB" sz="2200" dirty="0"/>
          </a:p>
        </p:txBody>
      </p:sp>
      <p:pic>
        <p:nvPicPr>
          <p:cNvPr id="4098" name="Picture 2" descr="Summarising">
            <a:extLst>
              <a:ext uri="{FF2B5EF4-FFF2-40B4-BE49-F238E27FC236}">
                <a16:creationId xmlns:a16="http://schemas.microsoft.com/office/drawing/2014/main" id="{13272AA1-59A3-4BE1-CE93-DCA1CB614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36913" y="1864369"/>
            <a:ext cx="5824151" cy="3916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88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0D837-1527-FC7E-50D7-A6ECD963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Emphasise your achievement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04296-F92E-6151-6CEB-3C7D0BB1F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684764" cy="4366630"/>
          </a:xfrm>
        </p:spPr>
        <p:txBody>
          <a:bodyPr>
            <a:noAutofit/>
          </a:bodyPr>
          <a:lstStyle/>
          <a:p>
            <a:r>
              <a:rPr lang="en-GB" dirty="0"/>
              <a:t>Positive and confident appraisal</a:t>
            </a:r>
          </a:p>
          <a:p>
            <a:r>
              <a:rPr lang="en-GB" dirty="0"/>
              <a:t>Have you clarified the nature of the challenges faced?</a:t>
            </a:r>
          </a:p>
          <a:p>
            <a:r>
              <a:rPr lang="en-GB" dirty="0"/>
              <a:t>Have you undertaken a thorough critical evaluation of the evidence?</a:t>
            </a:r>
          </a:p>
          <a:p>
            <a:r>
              <a:rPr lang="en-GB" dirty="0"/>
              <a:t>Have you taken a carefully planned approach to gather data?</a:t>
            </a:r>
          </a:p>
          <a:p>
            <a:r>
              <a:rPr lang="en-GB" dirty="0"/>
              <a:t>Have you analysed your research findings?</a:t>
            </a:r>
          </a:p>
          <a:p>
            <a:r>
              <a:rPr lang="en-GB" dirty="0"/>
              <a:t>Discuss how your findings confirm or challenge existing theories and assumptions</a:t>
            </a:r>
          </a:p>
          <a:p>
            <a:r>
              <a:rPr lang="en-GB" dirty="0"/>
              <a:t>Have you made a positive contribution during a time of significant change for modern policing? </a:t>
            </a:r>
          </a:p>
        </p:txBody>
      </p:sp>
    </p:spTree>
    <p:extLst>
      <p:ext uri="{BB962C8B-B14F-4D97-AF65-F5344CB8AC3E}">
        <p14:creationId xmlns:p14="http://schemas.microsoft.com/office/powerpoint/2010/main" val="2593763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651529-BC89-5ADB-EDF8-D08467902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Consider Recommendations</a:t>
            </a:r>
          </a:p>
        </p:txBody>
      </p:sp>
      <p:sp>
        <p:nvSpPr>
          <p:cNvPr id="5129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74BAE-9E26-59D6-164A-762EC7BDF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dirty="0"/>
              <a:t>If another researcher were to tackle a similar topic in future what areas might they consider</a:t>
            </a:r>
          </a:p>
          <a:p>
            <a:r>
              <a:rPr lang="en-GB" dirty="0"/>
              <a:t>Are there areas in your research which emerge as particularly relevant and worth future exploration?</a:t>
            </a:r>
          </a:p>
        </p:txBody>
      </p:sp>
      <p:pic>
        <p:nvPicPr>
          <p:cNvPr id="5122" name="Picture 2" descr="How to Write Recommendations in Research | Examples &amp; Tips">
            <a:extLst>
              <a:ext uri="{FF2B5EF4-FFF2-40B4-BE49-F238E27FC236}">
                <a16:creationId xmlns:a16="http://schemas.microsoft.com/office/drawing/2014/main" id="{49A9D4F8-C339-7EF6-E729-81C86B93C4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040702"/>
            <a:ext cx="5458968" cy="47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7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4FF12-8357-AED8-594A-F4EF22B9F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Tie it all together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95EE7-62D4-2E18-7A24-7900AD22A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Write the abstract whilst everything is fresh in your mind</a:t>
            </a:r>
          </a:p>
          <a:p>
            <a:r>
              <a:rPr lang="en-GB" dirty="0"/>
              <a:t>Proof-read from the first word of the introduction to the last word of the conclusion</a:t>
            </a:r>
          </a:p>
          <a:p>
            <a:r>
              <a:rPr lang="en-GB" dirty="0"/>
              <a:t>A proof-reader can help although the whole paper must be completely yours </a:t>
            </a:r>
          </a:p>
          <a:p>
            <a:r>
              <a:rPr lang="en-GB" dirty="0"/>
              <a:t>Check the formatting: consistent style and font throughout</a:t>
            </a:r>
          </a:p>
          <a:p>
            <a:r>
              <a:rPr lang="en-GB" dirty="0"/>
              <a:t>Check the reference list – any errors or omissions?</a:t>
            </a:r>
          </a:p>
          <a:p>
            <a:r>
              <a:rPr lang="en-GB" dirty="0"/>
              <a:t>Add the acknowledgements and declarations after the cover page before the contents</a:t>
            </a:r>
          </a:p>
        </p:txBody>
      </p:sp>
    </p:spTree>
    <p:extLst>
      <p:ext uri="{BB962C8B-B14F-4D97-AF65-F5344CB8AC3E}">
        <p14:creationId xmlns:p14="http://schemas.microsoft.com/office/powerpoint/2010/main" val="95978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0D5E6-A0D3-1FBC-0A97-5670F8711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B4BA5-E9A5-47EC-C3F7-E7EE98CAB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709305"/>
          </a:xfrm>
        </p:spPr>
        <p:txBody>
          <a:bodyPr/>
          <a:lstStyle/>
          <a:p>
            <a:r>
              <a:rPr lang="en-US" dirty="0"/>
              <a:t>6 weeks to Easter (last day of term 4</a:t>
            </a:r>
            <a:r>
              <a:rPr lang="en-US" baseline="30000" dirty="0"/>
              <a:t>th</a:t>
            </a:r>
            <a:r>
              <a:rPr lang="en-US" dirty="0"/>
              <a:t> April</a:t>
            </a:r>
          </a:p>
          <a:p>
            <a:r>
              <a:rPr lang="en-US" dirty="0"/>
              <a:t>3 weeks for Easter</a:t>
            </a:r>
          </a:p>
          <a:p>
            <a:r>
              <a:rPr lang="en-US" dirty="0"/>
              <a:t>Return on 28</a:t>
            </a:r>
            <a:r>
              <a:rPr lang="en-US" baseline="30000" dirty="0"/>
              <a:t>th</a:t>
            </a:r>
            <a:r>
              <a:rPr lang="en-US" dirty="0"/>
              <a:t> April</a:t>
            </a:r>
          </a:p>
          <a:p>
            <a:r>
              <a:rPr lang="en-US" dirty="0"/>
              <a:t>Second assignments due 2</a:t>
            </a:r>
            <a:r>
              <a:rPr lang="en-US" baseline="30000" dirty="0"/>
              <a:t>nd</a:t>
            </a:r>
            <a:r>
              <a:rPr lang="en-US" dirty="0"/>
              <a:t> May</a:t>
            </a:r>
          </a:p>
          <a:p>
            <a:r>
              <a:rPr lang="en-US" dirty="0"/>
              <a:t>Dissertation due 6</a:t>
            </a:r>
            <a:r>
              <a:rPr lang="en-US" baseline="30000" dirty="0"/>
              <a:t>th</a:t>
            </a:r>
            <a:r>
              <a:rPr lang="en-US" dirty="0"/>
              <a:t> May at 11.59pm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7B02861-594F-13BB-B161-D5F42BB0EE56}"/>
              </a:ext>
            </a:extLst>
          </p:cNvPr>
          <p:cNvSpPr/>
          <p:nvPr/>
        </p:nvSpPr>
        <p:spPr>
          <a:xfrm>
            <a:off x="1260389" y="4534930"/>
            <a:ext cx="9934833" cy="179730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/>
              <a:t>1-1s on Teams with Mike</a:t>
            </a:r>
          </a:p>
        </p:txBody>
      </p:sp>
    </p:spTree>
    <p:extLst>
      <p:ext uri="{BB962C8B-B14F-4D97-AF65-F5344CB8AC3E}">
        <p14:creationId xmlns:p14="http://schemas.microsoft.com/office/powerpoint/2010/main" val="1088248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466</Words>
  <Application>Microsoft Macintosh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Bahnschrift</vt:lpstr>
      <vt:lpstr>Calibri</vt:lpstr>
      <vt:lpstr>Calibri Light</vt:lpstr>
      <vt:lpstr>Office Theme</vt:lpstr>
      <vt:lpstr>BMPL6015   Chapter 5 - Conclusion  Mike Durke </vt:lpstr>
      <vt:lpstr>UWTSD Professional Standards &amp; Insights 2024/25</vt:lpstr>
      <vt:lpstr>UWTSD Professional Standards &amp; Insights 2024/25</vt:lpstr>
      <vt:lpstr>Objectives</vt:lpstr>
      <vt:lpstr>800 words</vt:lpstr>
      <vt:lpstr>Return to the beginning</vt:lpstr>
      <vt:lpstr>Summarise and reflect on the paper</vt:lpstr>
      <vt:lpstr>Emphasise your achievement</vt:lpstr>
      <vt:lpstr>Consider Recommendations</vt:lpstr>
      <vt:lpstr>Tie it all together</vt:lpstr>
      <vt:lpstr>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5. Conclusion</dc:title>
  <dc:creator>Mike Durke</dc:creator>
  <cp:lastModifiedBy>Mike Durke (Councillor)</cp:lastModifiedBy>
  <cp:revision>4</cp:revision>
  <dcterms:created xsi:type="dcterms:W3CDTF">2023-10-16T13:53:41Z</dcterms:created>
  <dcterms:modified xsi:type="dcterms:W3CDTF">2025-02-24T08:28:55Z</dcterms:modified>
</cp:coreProperties>
</file>