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65" r:id="rId5"/>
    <p:sldId id="266" r:id="rId6"/>
    <p:sldId id="26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35" autoAdjust="0"/>
    <p:restoredTop sz="94660"/>
  </p:normalViewPr>
  <p:slideViewPr>
    <p:cSldViewPr snapToGrid="0">
      <p:cViewPr varScale="1">
        <p:scale>
          <a:sx n="95" d="100"/>
          <a:sy n="95" d="100"/>
        </p:scale>
        <p:origin x="10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9/18/2022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9/18/2022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9/18/2022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9/18/2022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cZdOyeUbfPU"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Equality and diversity </a:t>
            </a:r>
          </a:p>
        </p:txBody>
      </p:sp>
      <p:sp>
        <p:nvSpPr>
          <p:cNvPr id="3" name="Subtitle 2"/>
          <p:cNvSpPr>
            <a:spLocks noGrp="1"/>
          </p:cNvSpPr>
          <p:nvPr>
            <p:ph type="subTitle" idx="1"/>
          </p:nvPr>
        </p:nvSpPr>
        <p:spPr/>
        <p:txBody>
          <a:bodyPr/>
          <a:lstStyle/>
          <a:p>
            <a:r>
              <a:rPr lang="en-GB" dirty="0"/>
              <a:t>The role of the MANAGER</a:t>
            </a:r>
          </a:p>
        </p:txBody>
      </p:sp>
    </p:spTree>
    <p:extLst>
      <p:ext uri="{BB962C8B-B14F-4D97-AF65-F5344CB8AC3E}">
        <p14:creationId xmlns:p14="http://schemas.microsoft.com/office/powerpoint/2010/main" val="3229658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Equality and diversity </a:t>
            </a:r>
          </a:p>
        </p:txBody>
      </p:sp>
      <p:sp>
        <p:nvSpPr>
          <p:cNvPr id="3" name="Content Placeholder 2"/>
          <p:cNvSpPr>
            <a:spLocks noGrp="1"/>
          </p:cNvSpPr>
          <p:nvPr>
            <p:ph idx="1"/>
          </p:nvPr>
        </p:nvSpPr>
        <p:spPr>
          <a:xfrm>
            <a:off x="1451579" y="2107172"/>
            <a:ext cx="9603275" cy="3450613"/>
          </a:xfrm>
        </p:spPr>
        <p:txBody>
          <a:bodyPr/>
          <a:lstStyle/>
          <a:p>
            <a:pPr>
              <a:lnSpc>
                <a:spcPct val="90000"/>
              </a:lnSpc>
            </a:pPr>
            <a:r>
              <a:rPr lang="en-GB" altLang="en-US" sz="2400" dirty="0"/>
              <a:t>Equality and Diversity is the current term used for ‘Equal Opportunities’.</a:t>
            </a:r>
          </a:p>
          <a:p>
            <a:pPr>
              <a:lnSpc>
                <a:spcPct val="90000"/>
              </a:lnSpc>
            </a:pPr>
            <a:r>
              <a:rPr lang="en-GB" altLang="en-US" sz="2400" dirty="0"/>
              <a:t>It is the legal obligation to protect against discrimination.</a:t>
            </a:r>
          </a:p>
          <a:p>
            <a:pPr>
              <a:lnSpc>
                <a:spcPct val="90000"/>
              </a:lnSpc>
            </a:pPr>
            <a:r>
              <a:rPr lang="en-GB" altLang="en-US" sz="2400" dirty="0"/>
              <a:t>Discrimination can be against a person’s sex, gender, disability, sexual orientation, religion, belief, race or age.</a:t>
            </a:r>
          </a:p>
          <a:p>
            <a:pPr>
              <a:lnSpc>
                <a:spcPct val="90000"/>
              </a:lnSpc>
            </a:pPr>
            <a:r>
              <a:rPr lang="en-GB" altLang="en-US" sz="2400" dirty="0"/>
              <a:t>What do you think the definition of Equality &amp; Diversity might be?</a:t>
            </a:r>
          </a:p>
          <a:p>
            <a:endParaRPr lang="en-GB" dirty="0"/>
          </a:p>
        </p:txBody>
      </p:sp>
    </p:spTree>
    <p:extLst>
      <p:ext uri="{BB962C8B-B14F-4D97-AF65-F5344CB8AC3E}">
        <p14:creationId xmlns:p14="http://schemas.microsoft.com/office/powerpoint/2010/main" val="2504099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 </a:t>
            </a:r>
          </a:p>
        </p:txBody>
      </p:sp>
      <p:sp>
        <p:nvSpPr>
          <p:cNvPr id="3" name="Rectangle 2"/>
          <p:cNvSpPr/>
          <p:nvPr/>
        </p:nvSpPr>
        <p:spPr>
          <a:xfrm>
            <a:off x="2560320" y="2850957"/>
            <a:ext cx="7215447" cy="1200329"/>
          </a:xfrm>
          <a:prstGeom prst="rect">
            <a:avLst/>
          </a:prstGeom>
        </p:spPr>
        <p:txBody>
          <a:bodyPr wrap="square">
            <a:spAutoFit/>
          </a:bodyPr>
          <a:lstStyle/>
          <a:p>
            <a:r>
              <a:rPr lang="en-GB" altLang="en-US" sz="2400" dirty="0"/>
              <a:t>Equality – ‘equal rights and treatment to all individuals’</a:t>
            </a:r>
          </a:p>
          <a:p>
            <a:endParaRPr lang="en-GB" altLang="en-US" sz="2400" dirty="0"/>
          </a:p>
          <a:p>
            <a:r>
              <a:rPr lang="en-GB" altLang="en-US" sz="2400" dirty="0"/>
              <a:t>Diversity – ‘difference from what is normal or expected’</a:t>
            </a:r>
          </a:p>
        </p:txBody>
      </p:sp>
    </p:spTree>
    <p:extLst>
      <p:ext uri="{BB962C8B-B14F-4D97-AF65-F5344CB8AC3E}">
        <p14:creationId xmlns:p14="http://schemas.microsoft.com/office/powerpoint/2010/main" val="2622682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diversity?</a:t>
            </a:r>
          </a:p>
        </p:txBody>
      </p:sp>
      <p:sp>
        <p:nvSpPr>
          <p:cNvPr id="3" name="Rectangle 2"/>
          <p:cNvSpPr/>
          <p:nvPr/>
        </p:nvSpPr>
        <p:spPr>
          <a:xfrm>
            <a:off x="1268698" y="2145801"/>
            <a:ext cx="9220514" cy="3400546"/>
          </a:xfrm>
          <a:prstGeom prst="rect">
            <a:avLst/>
          </a:prstGeom>
        </p:spPr>
        <p:txBody>
          <a:bodyPr wrap="square">
            <a:spAutoFit/>
          </a:bodyPr>
          <a:lstStyle/>
          <a:p>
            <a:pPr>
              <a:lnSpc>
                <a:spcPct val="107000"/>
              </a:lnSpc>
              <a:spcAft>
                <a:spcPts val="800"/>
              </a:spcAft>
            </a:pPr>
            <a:r>
              <a:rPr lang="en-GB" dirty="0">
                <a:ea typeface="Calibri" panose="020F0502020204030204" pitchFamily="34" charset="0"/>
                <a:cs typeface="Calibri" panose="020F0502020204030204" pitchFamily="34" charset="0"/>
              </a:rPr>
              <a:t>Diversity is defined broadly as “any significant difference that distinguishes one individual from another”(kreitz, 2008, p. 102). </a:t>
            </a:r>
          </a:p>
          <a:p>
            <a:pPr>
              <a:lnSpc>
                <a:spcPct val="107000"/>
              </a:lnSpc>
              <a:spcAft>
                <a:spcPts val="800"/>
              </a:spcAft>
            </a:pPr>
            <a:r>
              <a:rPr lang="en-GB" dirty="0">
                <a:ea typeface="Calibri" panose="020F0502020204030204" pitchFamily="34" charset="0"/>
                <a:cs typeface="Calibri" panose="020F0502020204030204" pitchFamily="34" charset="0"/>
              </a:rPr>
              <a:t>According to Dobbs (1996), diversity refers to any perceived difference among individuals such as age, sexual preference, geographic origin, life style, profession, functional specialty, and position or tenure with an organization.</a:t>
            </a:r>
          </a:p>
          <a:p>
            <a:pPr>
              <a:lnSpc>
                <a:spcPct val="107000"/>
              </a:lnSpc>
              <a:spcAft>
                <a:spcPts val="800"/>
              </a:spcAft>
            </a:pPr>
            <a:r>
              <a:rPr lang="en-GB" dirty="0"/>
              <a:t>Diversity can be seen in terms of visible (colour, gender, age) and non-visible differences (religion, culture, disability) and it is founded on the premise that harnessing these differences will create a productive environment in which everybody feels valued.</a:t>
            </a:r>
          </a:p>
          <a:p>
            <a:pPr>
              <a:lnSpc>
                <a:spcPct val="107000"/>
              </a:lnSpc>
              <a:spcAft>
                <a:spcPts val="800"/>
              </a:spcAft>
            </a:pPr>
            <a:endParaRPr lang="en-GB" sz="16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3"/>
          <p:cNvSpPr/>
          <p:nvPr/>
        </p:nvSpPr>
        <p:spPr>
          <a:xfrm>
            <a:off x="166537" y="5546347"/>
            <a:ext cx="4973606" cy="369332"/>
          </a:xfrm>
          <a:prstGeom prst="rect">
            <a:avLst/>
          </a:prstGeom>
        </p:spPr>
        <p:txBody>
          <a:bodyPr wrap="none">
            <a:spAutoFit/>
          </a:bodyPr>
          <a:lstStyle/>
          <a:p>
            <a:r>
              <a:rPr lang="en-GB" dirty="0">
                <a:hlinkClick r:id="rId2"/>
              </a:rPr>
              <a:t>https://www.youtube.com/watch?v=cZdOyeUbfPU</a:t>
            </a:r>
            <a:r>
              <a:rPr lang="en-GB" dirty="0"/>
              <a:t> </a:t>
            </a:r>
          </a:p>
        </p:txBody>
      </p:sp>
    </p:spTree>
    <p:extLst>
      <p:ext uri="{BB962C8B-B14F-4D97-AF65-F5344CB8AC3E}">
        <p14:creationId xmlns:p14="http://schemas.microsoft.com/office/powerpoint/2010/main" val="713641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a:t>
            </a:r>
          </a:p>
        </p:txBody>
      </p:sp>
      <p:sp>
        <p:nvSpPr>
          <p:cNvPr id="3" name="Rectangle 2"/>
          <p:cNvSpPr/>
          <p:nvPr/>
        </p:nvSpPr>
        <p:spPr>
          <a:xfrm>
            <a:off x="1451579" y="2241840"/>
            <a:ext cx="10261054" cy="1656287"/>
          </a:xfrm>
          <a:prstGeom prst="rect">
            <a:avLst/>
          </a:prstGeom>
        </p:spPr>
        <p:txBody>
          <a:bodyPr wrap="square">
            <a:spAutoFit/>
          </a:bodyPr>
          <a:lstStyle/>
          <a:p>
            <a:pPr marL="342900" lvl="0" indent="-342900">
              <a:lnSpc>
                <a:spcPct val="107000"/>
              </a:lnSpc>
              <a:spcAft>
                <a:spcPts val="0"/>
              </a:spcAft>
              <a:buFont typeface="Symbol" panose="05050102010706020507" pitchFamily="18" charset="2"/>
              <a:buChar char=""/>
            </a:pPr>
            <a:r>
              <a:rPr lang="en-GB" sz="1600" dirty="0">
                <a:ea typeface="Calibri" panose="020F0502020204030204" pitchFamily="34" charset="0"/>
                <a:cs typeface="Calibri" panose="020F0502020204030204" pitchFamily="34" charset="0"/>
              </a:rPr>
              <a:t>Attracting candidates of all backgrounds provides the best chance of hiring stellar employees. </a:t>
            </a:r>
            <a:endParaRPr lang="en-GB" sz="1600"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600" dirty="0">
                <a:ea typeface="Calibri" panose="020F0502020204030204" pitchFamily="34" charset="0"/>
                <a:cs typeface="Calibri" panose="020F0502020204030204" pitchFamily="34" charset="0"/>
              </a:rPr>
              <a:t>A diverse workforce allows for positive organizational culture.</a:t>
            </a:r>
            <a:endParaRPr lang="en-GB" sz="1600"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600" dirty="0">
                <a:ea typeface="Calibri" panose="020F0502020204030204" pitchFamily="34" charset="0"/>
                <a:cs typeface="Calibri" panose="020F0502020204030204" pitchFamily="34" charset="0"/>
              </a:rPr>
              <a:t>A welcoming workplace encourages employee loyalty</a:t>
            </a:r>
            <a:endParaRPr lang="en-GB" sz="1600"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600" dirty="0">
                <a:ea typeface="Calibri" panose="020F0502020204030204" pitchFamily="34" charset="0"/>
                <a:cs typeface="Calibri" panose="020F0502020204030204" pitchFamily="34" charset="0"/>
              </a:rPr>
              <a:t>Promoting diversity can help build a stronger corporate culture. </a:t>
            </a:r>
            <a:endParaRPr lang="en-GB" sz="1600"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600" dirty="0">
                <a:ea typeface="Calibri" panose="020F0502020204030204" pitchFamily="34" charset="0"/>
                <a:cs typeface="Calibri" panose="020F0502020204030204" pitchFamily="34" charset="0"/>
              </a:rPr>
              <a:t>Improved customer service.</a:t>
            </a:r>
            <a:endParaRPr lang="en-GB" sz="1600" dirty="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600" dirty="0">
                <a:ea typeface="Calibri" panose="020F0502020204030204" pitchFamily="34" charset="0"/>
                <a:cs typeface="Calibri" panose="020F0502020204030204" pitchFamily="34" charset="0"/>
              </a:rPr>
              <a:t>Improved team effectiveness</a:t>
            </a:r>
            <a:endParaRPr lang="en-GB" sz="16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73526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equality  </a:t>
            </a:r>
          </a:p>
        </p:txBody>
      </p:sp>
      <p:sp>
        <p:nvSpPr>
          <p:cNvPr id="5" name="Rectangle 4"/>
          <p:cNvSpPr/>
          <p:nvPr/>
        </p:nvSpPr>
        <p:spPr>
          <a:xfrm>
            <a:off x="1172094" y="2241840"/>
            <a:ext cx="9177251" cy="1870512"/>
          </a:xfrm>
          <a:prstGeom prst="rect">
            <a:avLst/>
          </a:prstGeom>
        </p:spPr>
        <p:txBody>
          <a:bodyPr wrap="square">
            <a:spAutoFit/>
          </a:bodyPr>
          <a:lstStyle/>
          <a:p>
            <a:pPr marL="342900" lvl="0" indent="-342900">
              <a:lnSpc>
                <a:spcPct val="107000"/>
              </a:lnSpc>
              <a:spcAft>
                <a:spcPts val="0"/>
              </a:spcAft>
              <a:buFont typeface="Symbol" panose="05050102010706020507" pitchFamily="18" charset="2"/>
              <a:buChar char=""/>
            </a:pPr>
            <a:r>
              <a:rPr lang="cy-GB" dirty="0">
                <a:latin typeface="Calibri" panose="020F0502020204030204" pitchFamily="34" charset="0"/>
                <a:ea typeface="Calibri" panose="020F0502020204030204" pitchFamily="34" charset="0"/>
                <a:cs typeface="Calibri" panose="020F0502020204030204" pitchFamily="34" charset="0"/>
              </a:rPr>
              <a:t>In most countries, women comprise more than half the tourism workforce. (55.5%).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cy-GB" dirty="0">
                <a:latin typeface="Calibri" panose="020F0502020204030204" pitchFamily="34" charset="0"/>
                <a:ea typeface="Calibri" panose="020F0502020204030204" pitchFamily="34" charset="0"/>
                <a:cs typeface="Calibri" panose="020F0502020204030204" pitchFamily="34" charset="0"/>
              </a:rPr>
              <a:t>However, these high levels of participation are not reflected in executive decision making.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cy-GB" dirty="0">
                <a:latin typeface="Calibri" panose="020F0502020204030204" pitchFamily="34" charset="0"/>
                <a:ea typeface="Calibri" panose="020F0502020204030204" pitchFamily="34" charset="0"/>
                <a:cs typeface="Calibri" panose="020F0502020204030204" pitchFamily="34" charset="0"/>
              </a:rPr>
              <a:t>Worldwide, women are under-represented in senior management positions and over-represented in lower-skilled occupations.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cy-GB" dirty="0">
                <a:latin typeface="Calibri" panose="020F0502020204030204" pitchFamily="34" charset="0"/>
                <a:ea typeface="Calibri" panose="020F0502020204030204" pitchFamily="34" charset="0"/>
                <a:cs typeface="Calibri" panose="020F0502020204030204" pitchFamily="34" charset="0"/>
              </a:rPr>
              <a:t>In the UK for example, women make up 53.6% of the tourism workforce, 8.6% higher than the proportion of women employees in the National workforce.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5725994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0</TotalTime>
  <Words>345</Words>
  <Application>Microsoft Office PowerPoint</Application>
  <PresentationFormat>Widescreen</PresentationFormat>
  <Paragraphs>28</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Gill Sans MT</vt:lpstr>
      <vt:lpstr>Symbol</vt:lpstr>
      <vt:lpstr>Gallery</vt:lpstr>
      <vt:lpstr>Equality and diversity </vt:lpstr>
      <vt:lpstr>Equality and diversity </vt:lpstr>
      <vt:lpstr>Definitions </vt:lpstr>
      <vt:lpstr>What is diversity?</vt:lpstr>
      <vt:lpstr>Benefits </vt:lpstr>
      <vt:lpstr>equality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and diversity</dc:title>
  <dc:creator>Scott James (P146328)</dc:creator>
  <cp:lastModifiedBy>Brynach Heffernan</cp:lastModifiedBy>
  <cp:revision>26</cp:revision>
  <dcterms:created xsi:type="dcterms:W3CDTF">2019-02-19T09:58:59Z</dcterms:created>
  <dcterms:modified xsi:type="dcterms:W3CDTF">2022-09-18T16:43:59Z</dcterms:modified>
</cp:coreProperties>
</file>