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35"/>
  </p:notesMasterIdLst>
  <p:sldIdLst>
    <p:sldId id="257" r:id="rId5"/>
    <p:sldId id="837" r:id="rId6"/>
    <p:sldId id="831" r:id="rId7"/>
    <p:sldId id="838" r:id="rId8"/>
    <p:sldId id="846" r:id="rId9"/>
    <p:sldId id="839" r:id="rId10"/>
    <p:sldId id="852" r:id="rId11"/>
    <p:sldId id="840" r:id="rId12"/>
    <p:sldId id="850" r:id="rId13"/>
    <p:sldId id="851" r:id="rId14"/>
    <p:sldId id="823" r:id="rId15"/>
    <p:sldId id="832" r:id="rId16"/>
    <p:sldId id="848" r:id="rId17"/>
    <p:sldId id="775" r:id="rId18"/>
    <p:sldId id="834" r:id="rId19"/>
    <p:sldId id="260" r:id="rId20"/>
    <p:sldId id="830" r:id="rId21"/>
    <p:sldId id="836" r:id="rId22"/>
    <p:sldId id="849" r:id="rId23"/>
    <p:sldId id="858" r:id="rId24"/>
    <p:sldId id="833" r:id="rId25"/>
    <p:sldId id="835" r:id="rId26"/>
    <p:sldId id="859" r:id="rId27"/>
    <p:sldId id="829" r:id="rId28"/>
    <p:sldId id="853" r:id="rId29"/>
    <p:sldId id="854" r:id="rId30"/>
    <p:sldId id="856" r:id="rId31"/>
    <p:sldId id="855" r:id="rId32"/>
    <p:sldId id="860" r:id="rId33"/>
    <p:sldId id="771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92857" autoAdjust="0"/>
  </p:normalViewPr>
  <p:slideViewPr>
    <p:cSldViewPr snapToGrid="0">
      <p:cViewPr varScale="1">
        <p:scale>
          <a:sx n="96" d="100"/>
          <a:sy n="96" d="100"/>
        </p:scale>
        <p:origin x="59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F179F7-7975-4135-8027-38EFCE99A4EF}" type="doc">
      <dgm:prSet loTypeId="urn:microsoft.com/office/officeart/2005/8/layout/vList2" loCatId="list" qsTypeId="urn:microsoft.com/office/officeart/2005/8/quickstyle/simple4#1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198D4A83-6204-40E8-B441-2D171D3A59CD}">
      <dgm:prSet custT="1"/>
      <dgm:spPr/>
      <dgm:t>
        <a:bodyPr/>
        <a:lstStyle/>
        <a:p>
          <a:r>
            <a:rPr lang="en-GB" sz="3200" b="1" dirty="0"/>
            <a:t>DEFINITION</a:t>
          </a:r>
          <a:endParaRPr lang="en-US" sz="3200" b="1" dirty="0"/>
        </a:p>
      </dgm:t>
    </dgm:pt>
    <dgm:pt modelId="{6CFCA629-81DF-459E-B4D5-57E79EBAFF7A}" type="parTrans" cxnId="{438E654E-6E66-4221-91BE-4BC66860EF4E}">
      <dgm:prSet/>
      <dgm:spPr/>
      <dgm:t>
        <a:bodyPr/>
        <a:lstStyle/>
        <a:p>
          <a:endParaRPr lang="en-US"/>
        </a:p>
      </dgm:t>
    </dgm:pt>
    <dgm:pt modelId="{4B95EBF4-0B88-4B24-96A6-16510321FA40}" type="sibTrans" cxnId="{438E654E-6E66-4221-91BE-4BC66860EF4E}">
      <dgm:prSet/>
      <dgm:spPr/>
      <dgm:t>
        <a:bodyPr/>
        <a:lstStyle/>
        <a:p>
          <a:endParaRPr lang="en-US"/>
        </a:p>
      </dgm:t>
    </dgm:pt>
    <dgm:pt modelId="{2E3842C5-4A29-4421-AD88-3FE5D6277374}">
      <dgm:prSet custT="1"/>
      <dgm:spPr/>
      <dgm:t>
        <a:bodyPr/>
        <a:lstStyle/>
        <a:p>
          <a:endParaRPr lang="en-US" sz="1000" dirty="0"/>
        </a:p>
      </dgm:t>
    </dgm:pt>
    <dgm:pt modelId="{E2423AF4-172E-48AE-A84F-1B292C1F328C}" type="parTrans" cxnId="{4B1A6E58-1BA1-479E-8CFD-B061137671BE}">
      <dgm:prSet/>
      <dgm:spPr/>
      <dgm:t>
        <a:bodyPr/>
        <a:lstStyle/>
        <a:p>
          <a:endParaRPr lang="en-US"/>
        </a:p>
      </dgm:t>
    </dgm:pt>
    <dgm:pt modelId="{572CF07C-02FC-43AD-B3F3-25B53E863335}" type="sibTrans" cxnId="{4B1A6E58-1BA1-479E-8CFD-B061137671BE}">
      <dgm:prSet/>
      <dgm:spPr/>
      <dgm:t>
        <a:bodyPr/>
        <a:lstStyle/>
        <a:p>
          <a:endParaRPr lang="en-US"/>
        </a:p>
      </dgm:t>
    </dgm:pt>
    <dgm:pt modelId="{FBA59F4C-F801-4D06-805D-E7D15067F673}">
      <dgm:prSet custT="1"/>
      <dgm:spPr/>
      <dgm:t>
        <a:bodyPr/>
        <a:lstStyle/>
        <a:p>
          <a:pPr>
            <a:buNone/>
          </a:pPr>
          <a:r>
            <a:rPr lang="en-GB" sz="2500" b="0" i="0" dirty="0"/>
            <a:t>   </a:t>
          </a:r>
          <a:r>
            <a:rPr lang="en-GB" sz="2600" b="0" i="0" dirty="0"/>
            <a:t>It helps marketers </a:t>
          </a:r>
          <a:r>
            <a:rPr lang="en-GB" sz="2600" b="1" i="0" dirty="0"/>
            <a:t>target the right customers with the right products, services, &amp; promotions</a:t>
          </a:r>
          <a:endParaRPr lang="en-GB" sz="2500" b="0" i="0" dirty="0"/>
        </a:p>
      </dgm:t>
    </dgm:pt>
    <dgm:pt modelId="{DF6A0C55-CFAB-4D6B-BEAF-60C5563B4835}" type="parTrans" cxnId="{8DFC2222-7D1C-45DF-9921-0132E8B99AB0}">
      <dgm:prSet/>
      <dgm:spPr/>
      <dgm:t>
        <a:bodyPr/>
        <a:lstStyle/>
        <a:p>
          <a:endParaRPr lang="en-GB"/>
        </a:p>
      </dgm:t>
    </dgm:pt>
    <dgm:pt modelId="{5978C819-3532-48F3-904A-BECFE2F6036D}" type="sibTrans" cxnId="{8DFC2222-7D1C-45DF-9921-0132E8B99AB0}">
      <dgm:prSet/>
      <dgm:spPr/>
      <dgm:t>
        <a:bodyPr/>
        <a:lstStyle/>
        <a:p>
          <a:endParaRPr lang="en-GB"/>
        </a:p>
      </dgm:t>
    </dgm:pt>
    <dgm:pt modelId="{FE2F352B-A373-4E0D-9B50-4D3383E3B93F}">
      <dgm:prSet custT="1"/>
      <dgm:spPr/>
      <dgm:t>
        <a:bodyPr/>
        <a:lstStyle/>
        <a:p>
          <a:endParaRPr lang="en-US" sz="1000" dirty="0"/>
        </a:p>
      </dgm:t>
    </dgm:pt>
    <dgm:pt modelId="{85F6A7E6-D137-42D1-A362-86F0D217DB15}" type="parTrans" cxnId="{69F4DA32-4784-4913-BAE8-FD23A9FC7766}">
      <dgm:prSet/>
      <dgm:spPr/>
      <dgm:t>
        <a:bodyPr/>
        <a:lstStyle/>
        <a:p>
          <a:endParaRPr lang="en-GB"/>
        </a:p>
      </dgm:t>
    </dgm:pt>
    <dgm:pt modelId="{7AD4D9BD-54FB-46F1-88BC-7A6D57B20A6F}" type="sibTrans" cxnId="{69F4DA32-4784-4913-BAE8-FD23A9FC7766}">
      <dgm:prSet/>
      <dgm:spPr/>
      <dgm:t>
        <a:bodyPr/>
        <a:lstStyle/>
        <a:p>
          <a:endParaRPr lang="en-GB"/>
        </a:p>
      </dgm:t>
    </dgm:pt>
    <dgm:pt modelId="{A70B223E-ED97-41F2-A146-8942478873FA}">
      <dgm:prSet custT="1"/>
      <dgm:spPr/>
      <dgm:t>
        <a:bodyPr/>
        <a:lstStyle/>
        <a:p>
          <a:pPr>
            <a:buNone/>
          </a:pPr>
          <a:endParaRPr lang="en-GB" sz="1000" b="0" i="0" dirty="0"/>
        </a:p>
      </dgm:t>
    </dgm:pt>
    <dgm:pt modelId="{FD20B1D1-122E-4502-B218-7CFF399731A1}" type="parTrans" cxnId="{842E67B1-DEBC-4DFD-AB19-ED15D00DB6E8}">
      <dgm:prSet/>
      <dgm:spPr/>
      <dgm:t>
        <a:bodyPr/>
        <a:lstStyle/>
        <a:p>
          <a:endParaRPr lang="en-GB"/>
        </a:p>
      </dgm:t>
    </dgm:pt>
    <dgm:pt modelId="{B130942B-15E4-4D8B-8174-6A3ADDF42934}" type="sibTrans" cxnId="{842E67B1-DEBC-4DFD-AB19-ED15D00DB6E8}">
      <dgm:prSet/>
      <dgm:spPr/>
      <dgm:t>
        <a:bodyPr/>
        <a:lstStyle/>
        <a:p>
          <a:endParaRPr lang="en-GB"/>
        </a:p>
      </dgm:t>
    </dgm:pt>
    <dgm:pt modelId="{5B9B6790-D326-47A1-8E7F-F8F40887991B}">
      <dgm:prSet custT="1"/>
      <dgm:spPr/>
      <dgm:t>
        <a:bodyPr/>
        <a:lstStyle/>
        <a:p>
          <a:r>
            <a:rPr lang="en-GB" sz="2600" dirty="0"/>
            <a:t>A </a:t>
          </a:r>
          <a:r>
            <a:rPr lang="en-GB" sz="2600" b="1" dirty="0"/>
            <a:t>customer persona</a:t>
          </a:r>
          <a:r>
            <a:rPr lang="en-GB" sz="2600" dirty="0"/>
            <a:t> (also known as a buyer persona) is a semi-fictional representation of your ideal customer based on market research, real data, and behavioural insights.</a:t>
          </a:r>
          <a:endParaRPr lang="en-US" sz="2600" dirty="0"/>
        </a:p>
      </dgm:t>
    </dgm:pt>
    <dgm:pt modelId="{2A3156DD-D001-4066-AEA3-0DC9C52D0393}" type="parTrans" cxnId="{5DFA3B2E-EDEC-4F9D-991C-20E6C59DC6ED}">
      <dgm:prSet/>
      <dgm:spPr/>
      <dgm:t>
        <a:bodyPr/>
        <a:lstStyle/>
        <a:p>
          <a:endParaRPr lang="en-GB"/>
        </a:p>
      </dgm:t>
    </dgm:pt>
    <dgm:pt modelId="{9E4AD30B-3EB4-4A74-9387-927CA7F876EA}" type="sibTrans" cxnId="{5DFA3B2E-EDEC-4F9D-991C-20E6C59DC6ED}">
      <dgm:prSet/>
      <dgm:spPr/>
      <dgm:t>
        <a:bodyPr/>
        <a:lstStyle/>
        <a:p>
          <a:endParaRPr lang="en-GB"/>
        </a:p>
      </dgm:t>
    </dgm:pt>
    <dgm:pt modelId="{D89AA02F-654B-45B6-A0BE-128826D1AD32}">
      <dgm:prSet custT="1"/>
      <dgm:spPr/>
      <dgm:t>
        <a:bodyPr/>
        <a:lstStyle/>
        <a:p>
          <a:pPr>
            <a:buNone/>
          </a:pPr>
          <a:endParaRPr lang="en-GB" sz="1000" b="0" i="0" dirty="0"/>
        </a:p>
      </dgm:t>
    </dgm:pt>
    <dgm:pt modelId="{808F02EA-C8F5-496B-929E-DEB0FA726E14}" type="parTrans" cxnId="{F88EAF69-8D3D-4C1D-BE1F-E7B865FB11EB}">
      <dgm:prSet/>
      <dgm:spPr/>
    </dgm:pt>
    <dgm:pt modelId="{3760FCDB-32A3-4F90-928C-11E1A3491753}" type="sibTrans" cxnId="{F88EAF69-8D3D-4C1D-BE1F-E7B865FB11EB}">
      <dgm:prSet/>
      <dgm:spPr/>
    </dgm:pt>
    <dgm:pt modelId="{DAE2FAB0-63ED-43E9-AB29-22BE5D8B30A4}">
      <dgm:prSet custT="1"/>
      <dgm:spPr/>
      <dgm:t>
        <a:bodyPr/>
        <a:lstStyle/>
        <a:p>
          <a:pPr>
            <a:buNone/>
          </a:pPr>
          <a:r>
            <a:rPr lang="en-GB" sz="2500" dirty="0"/>
            <a:t>   Rather than viewing your audience as a broad demographic group (e.g., "women aged 25–40"), a customer persona creates a detailed profile of a specific individual—giving them a name, job title, goals, pain points, purchasing habits, and motivations.</a:t>
          </a:r>
          <a:r>
            <a:rPr lang="en-GB" sz="2500" b="0" i="0" dirty="0"/>
            <a:t>.</a:t>
          </a:r>
        </a:p>
      </dgm:t>
    </dgm:pt>
    <dgm:pt modelId="{1A0D3C31-4439-49AF-B6CF-183F4A259861}" type="parTrans" cxnId="{1A3962A8-9841-4C12-95B2-8C1A48E2A767}">
      <dgm:prSet/>
      <dgm:spPr/>
    </dgm:pt>
    <dgm:pt modelId="{8F805CCF-EED2-4824-846B-F0FE46CC1E33}" type="sibTrans" cxnId="{1A3962A8-9841-4C12-95B2-8C1A48E2A767}">
      <dgm:prSet/>
      <dgm:spPr/>
    </dgm:pt>
    <dgm:pt modelId="{FAA31567-8504-4784-9431-7E9E87CE2013}" type="pres">
      <dgm:prSet presAssocID="{26F179F7-7975-4135-8027-38EFCE99A4EF}" presName="linear" presStyleCnt="0">
        <dgm:presLayoutVars>
          <dgm:animLvl val="lvl"/>
          <dgm:resizeHandles val="exact"/>
        </dgm:presLayoutVars>
      </dgm:prSet>
      <dgm:spPr/>
    </dgm:pt>
    <dgm:pt modelId="{CFF7EEE2-3B97-4060-8FE3-FE58E9EBA684}" type="pres">
      <dgm:prSet presAssocID="{198D4A83-6204-40E8-B441-2D171D3A59CD}" presName="parentText" presStyleLbl="node1" presStyleIdx="0" presStyleCnt="1" custScaleX="99417" custScaleY="61681" custLinFactNeighborY="-269">
        <dgm:presLayoutVars>
          <dgm:chMax val="0"/>
          <dgm:bulletEnabled val="1"/>
        </dgm:presLayoutVars>
      </dgm:prSet>
      <dgm:spPr/>
    </dgm:pt>
    <dgm:pt modelId="{5FB2EF36-83DA-484D-B3B6-A5B0940EC9FF}" type="pres">
      <dgm:prSet presAssocID="{198D4A83-6204-40E8-B441-2D171D3A59CD}" presName="childText" presStyleLbl="revTx" presStyleIdx="0" presStyleCnt="1" custScaleY="96393">
        <dgm:presLayoutVars>
          <dgm:bulletEnabled val="1"/>
        </dgm:presLayoutVars>
      </dgm:prSet>
      <dgm:spPr/>
    </dgm:pt>
  </dgm:ptLst>
  <dgm:cxnLst>
    <dgm:cxn modelId="{CFE4E420-B9D7-4787-9B01-022A12EE52F4}" type="presOf" srcId="{FE2F352B-A373-4E0D-9B50-4D3383E3B93F}" destId="{5FB2EF36-83DA-484D-B3B6-A5B0940EC9FF}" srcOrd="0" destOrd="2" presId="urn:microsoft.com/office/officeart/2005/8/layout/vList2"/>
    <dgm:cxn modelId="{8DFC2222-7D1C-45DF-9921-0132E8B99AB0}" srcId="{198D4A83-6204-40E8-B441-2D171D3A59CD}" destId="{FBA59F4C-F801-4D06-805D-E7D15067F673}" srcOrd="3" destOrd="0" parTransId="{DF6A0C55-CFAB-4D6B-BEAF-60C5563B4835}" sibTransId="{5978C819-3532-48F3-904A-BECFE2F6036D}"/>
    <dgm:cxn modelId="{5DFA3B2E-EDEC-4F9D-991C-20E6C59DC6ED}" srcId="{198D4A83-6204-40E8-B441-2D171D3A59CD}" destId="{5B9B6790-D326-47A1-8E7F-F8F40887991B}" srcOrd="1" destOrd="0" parTransId="{2A3156DD-D001-4066-AEA3-0DC9C52D0393}" sibTransId="{9E4AD30B-3EB4-4A74-9387-927CA7F876EA}"/>
    <dgm:cxn modelId="{69F4DA32-4784-4913-BAE8-FD23A9FC7766}" srcId="{198D4A83-6204-40E8-B441-2D171D3A59CD}" destId="{FE2F352B-A373-4E0D-9B50-4D3383E3B93F}" srcOrd="2" destOrd="0" parTransId="{85F6A7E6-D137-42D1-A362-86F0D217DB15}" sibTransId="{7AD4D9BD-54FB-46F1-88BC-7A6D57B20A6F}"/>
    <dgm:cxn modelId="{F919C660-9A79-4257-9DA1-B6C50838CFE9}" type="presOf" srcId="{FBA59F4C-F801-4D06-805D-E7D15067F673}" destId="{5FB2EF36-83DA-484D-B3B6-A5B0940EC9FF}" srcOrd="0" destOrd="3" presId="urn:microsoft.com/office/officeart/2005/8/layout/vList2"/>
    <dgm:cxn modelId="{F1325161-6B5A-4DE4-B5CD-6975B2AFAFB8}" type="presOf" srcId="{A70B223E-ED97-41F2-A146-8942478873FA}" destId="{5FB2EF36-83DA-484D-B3B6-A5B0940EC9FF}" srcOrd="0" destOrd="6" presId="urn:microsoft.com/office/officeart/2005/8/layout/vList2"/>
    <dgm:cxn modelId="{C0861063-A099-40E9-A784-0DA3841E9F42}" type="presOf" srcId="{DAE2FAB0-63ED-43E9-AB29-22BE5D8B30A4}" destId="{5FB2EF36-83DA-484D-B3B6-A5B0940EC9FF}" srcOrd="0" destOrd="5" presId="urn:microsoft.com/office/officeart/2005/8/layout/vList2"/>
    <dgm:cxn modelId="{C7B41B47-6B46-4795-B23A-32A78D74BA55}" type="presOf" srcId="{5B9B6790-D326-47A1-8E7F-F8F40887991B}" destId="{5FB2EF36-83DA-484D-B3B6-A5B0940EC9FF}" srcOrd="0" destOrd="1" presId="urn:microsoft.com/office/officeart/2005/8/layout/vList2"/>
    <dgm:cxn modelId="{F88EAF69-8D3D-4C1D-BE1F-E7B865FB11EB}" srcId="{198D4A83-6204-40E8-B441-2D171D3A59CD}" destId="{D89AA02F-654B-45B6-A0BE-128826D1AD32}" srcOrd="4" destOrd="0" parTransId="{808F02EA-C8F5-496B-929E-DEB0FA726E14}" sibTransId="{3760FCDB-32A3-4F90-928C-11E1A3491753}"/>
    <dgm:cxn modelId="{438E654E-6E66-4221-91BE-4BC66860EF4E}" srcId="{26F179F7-7975-4135-8027-38EFCE99A4EF}" destId="{198D4A83-6204-40E8-B441-2D171D3A59CD}" srcOrd="0" destOrd="0" parTransId="{6CFCA629-81DF-459E-B4D5-57E79EBAFF7A}" sibTransId="{4B95EBF4-0B88-4B24-96A6-16510321FA40}"/>
    <dgm:cxn modelId="{4B1A6E58-1BA1-479E-8CFD-B061137671BE}" srcId="{198D4A83-6204-40E8-B441-2D171D3A59CD}" destId="{2E3842C5-4A29-4421-AD88-3FE5D6277374}" srcOrd="0" destOrd="0" parTransId="{E2423AF4-172E-48AE-A84F-1B292C1F328C}" sibTransId="{572CF07C-02FC-43AD-B3F3-25B53E863335}"/>
    <dgm:cxn modelId="{7757067D-23C9-4A6D-93F9-B06CD294F47F}" type="presOf" srcId="{D89AA02F-654B-45B6-A0BE-128826D1AD32}" destId="{5FB2EF36-83DA-484D-B3B6-A5B0940EC9FF}" srcOrd="0" destOrd="4" presId="urn:microsoft.com/office/officeart/2005/8/layout/vList2"/>
    <dgm:cxn modelId="{92EDC89A-1B76-41E0-81EE-52C085C7A478}" type="presOf" srcId="{198D4A83-6204-40E8-B441-2D171D3A59CD}" destId="{CFF7EEE2-3B97-4060-8FE3-FE58E9EBA684}" srcOrd="0" destOrd="0" presId="urn:microsoft.com/office/officeart/2005/8/layout/vList2"/>
    <dgm:cxn modelId="{1A3962A8-9841-4C12-95B2-8C1A48E2A767}" srcId="{198D4A83-6204-40E8-B441-2D171D3A59CD}" destId="{DAE2FAB0-63ED-43E9-AB29-22BE5D8B30A4}" srcOrd="5" destOrd="0" parTransId="{1A0D3C31-4439-49AF-B6CF-183F4A259861}" sibTransId="{8F805CCF-EED2-4824-846B-F0FE46CC1E33}"/>
    <dgm:cxn modelId="{842E67B1-DEBC-4DFD-AB19-ED15D00DB6E8}" srcId="{198D4A83-6204-40E8-B441-2D171D3A59CD}" destId="{A70B223E-ED97-41F2-A146-8942478873FA}" srcOrd="6" destOrd="0" parTransId="{FD20B1D1-122E-4502-B218-7CFF399731A1}" sibTransId="{B130942B-15E4-4D8B-8174-6A3ADDF42934}"/>
    <dgm:cxn modelId="{788AD5B4-D472-48D1-B47C-17CC21A8E707}" type="presOf" srcId="{26F179F7-7975-4135-8027-38EFCE99A4EF}" destId="{FAA31567-8504-4784-9431-7E9E87CE2013}" srcOrd="0" destOrd="0" presId="urn:microsoft.com/office/officeart/2005/8/layout/vList2"/>
    <dgm:cxn modelId="{F254A6C9-2683-4D6D-BDB4-1E9A034EA1AF}" type="presOf" srcId="{2E3842C5-4A29-4421-AD88-3FE5D6277374}" destId="{5FB2EF36-83DA-484D-B3B6-A5B0940EC9FF}" srcOrd="0" destOrd="0" presId="urn:microsoft.com/office/officeart/2005/8/layout/vList2"/>
    <dgm:cxn modelId="{C063AD05-8F5B-4006-B9F5-3E4ECABD135E}" type="presParOf" srcId="{FAA31567-8504-4784-9431-7E9E87CE2013}" destId="{CFF7EEE2-3B97-4060-8FE3-FE58E9EBA684}" srcOrd="0" destOrd="0" presId="urn:microsoft.com/office/officeart/2005/8/layout/vList2"/>
    <dgm:cxn modelId="{0F5570F2-AC22-4A49-ACE6-8D0ECD13BFBB}" type="presParOf" srcId="{FAA31567-8504-4784-9431-7E9E87CE2013}" destId="{5FB2EF36-83DA-484D-B3B6-A5B0940EC9F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F179F7-7975-4135-8027-38EFCE99A4EF}" type="doc">
      <dgm:prSet loTypeId="urn:microsoft.com/office/officeart/2005/8/layout/vList2" loCatId="list" qsTypeId="urn:microsoft.com/office/officeart/2005/8/quickstyle/simple4#1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198D4A83-6204-40E8-B441-2D171D3A59CD}">
      <dgm:prSet/>
      <dgm:spPr/>
      <dgm:t>
        <a:bodyPr/>
        <a:lstStyle/>
        <a:p>
          <a:r>
            <a:rPr lang="en-GB"/>
            <a:t>DEFINITION</a:t>
          </a:r>
          <a:endParaRPr lang="en-US"/>
        </a:p>
      </dgm:t>
    </dgm:pt>
    <dgm:pt modelId="{6CFCA629-81DF-459E-B4D5-57E79EBAFF7A}" type="parTrans" cxnId="{438E654E-6E66-4221-91BE-4BC66860EF4E}">
      <dgm:prSet/>
      <dgm:spPr/>
      <dgm:t>
        <a:bodyPr/>
        <a:lstStyle/>
        <a:p>
          <a:endParaRPr lang="en-US"/>
        </a:p>
      </dgm:t>
    </dgm:pt>
    <dgm:pt modelId="{4B95EBF4-0B88-4B24-96A6-16510321FA40}" type="sibTrans" cxnId="{438E654E-6E66-4221-91BE-4BC66860EF4E}">
      <dgm:prSet/>
      <dgm:spPr/>
      <dgm:t>
        <a:bodyPr/>
        <a:lstStyle/>
        <a:p>
          <a:endParaRPr lang="en-US"/>
        </a:p>
      </dgm:t>
    </dgm:pt>
    <dgm:pt modelId="{2E3842C5-4A29-4421-AD88-3FE5D6277374}">
      <dgm:prSet/>
      <dgm:spPr/>
      <dgm:t>
        <a:bodyPr/>
        <a:lstStyle/>
        <a:p>
          <a:r>
            <a:rPr lang="en-GB" dirty="0"/>
            <a:t>Customer journey mapping is the process of creating a visual or structural diagram that maps every interaction a customer has with a business, from the moment they first discover the business exists, to long after they’ve made a purchase.</a:t>
          </a:r>
          <a:endParaRPr lang="en-US" dirty="0"/>
        </a:p>
      </dgm:t>
    </dgm:pt>
    <dgm:pt modelId="{E2423AF4-172E-48AE-A84F-1B292C1F328C}" type="parTrans" cxnId="{4B1A6E58-1BA1-479E-8CFD-B061137671BE}">
      <dgm:prSet/>
      <dgm:spPr/>
      <dgm:t>
        <a:bodyPr/>
        <a:lstStyle/>
        <a:p>
          <a:endParaRPr lang="en-US"/>
        </a:p>
      </dgm:t>
    </dgm:pt>
    <dgm:pt modelId="{572CF07C-02FC-43AD-B3F3-25B53E863335}" type="sibTrans" cxnId="{4B1A6E58-1BA1-479E-8CFD-B061137671BE}">
      <dgm:prSet/>
      <dgm:spPr/>
      <dgm:t>
        <a:bodyPr/>
        <a:lstStyle/>
        <a:p>
          <a:endParaRPr lang="en-US"/>
        </a:p>
      </dgm:t>
    </dgm:pt>
    <dgm:pt modelId="{0431C95D-626A-40F5-ADCA-87DAB7F3357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dirty="0"/>
            <a:t>Instead of looking at sales from a business's perspective (a sales funnel), journey mapping looks at the experience through the eyes of the customer: their motivations, goals, actions, emotions, and pain points at every stage.</a:t>
          </a:r>
        </a:p>
      </dgm:t>
    </dgm:pt>
    <dgm:pt modelId="{1152442A-4FCC-402D-90EF-893569CCB82D}" type="parTrans" cxnId="{4E25F60A-579D-4100-8A5A-8092E0718AEF}">
      <dgm:prSet/>
      <dgm:spPr/>
      <dgm:t>
        <a:bodyPr/>
        <a:lstStyle/>
        <a:p>
          <a:endParaRPr lang="en-GB"/>
        </a:p>
      </dgm:t>
    </dgm:pt>
    <dgm:pt modelId="{673D50C0-D5EE-46CC-B407-61111D194CE9}" type="sibTrans" cxnId="{4E25F60A-579D-4100-8A5A-8092E0718AEF}">
      <dgm:prSet/>
      <dgm:spPr/>
      <dgm:t>
        <a:bodyPr/>
        <a:lstStyle/>
        <a:p>
          <a:endParaRPr lang="en-GB"/>
        </a:p>
      </dgm:t>
    </dgm:pt>
    <dgm:pt modelId="{4070919C-D0F5-44AC-93E2-2AD8D345E700}">
      <dgm:prSet/>
      <dgm:spPr/>
      <dgm:t>
        <a:bodyPr/>
        <a:lstStyle/>
        <a:p>
          <a:endParaRPr lang="en-US" dirty="0"/>
        </a:p>
      </dgm:t>
    </dgm:pt>
    <dgm:pt modelId="{899F6107-6686-453F-A4EC-47A469B7AC27}" type="parTrans" cxnId="{40096415-7C45-4BE5-A97A-B3A2E50C361E}">
      <dgm:prSet/>
      <dgm:spPr/>
      <dgm:t>
        <a:bodyPr/>
        <a:lstStyle/>
        <a:p>
          <a:endParaRPr lang="en-GB"/>
        </a:p>
      </dgm:t>
    </dgm:pt>
    <dgm:pt modelId="{8E477722-ECF7-40E5-89C1-8C2A3DF5C12A}" type="sibTrans" cxnId="{40096415-7C45-4BE5-A97A-B3A2E50C361E}">
      <dgm:prSet/>
      <dgm:spPr/>
      <dgm:t>
        <a:bodyPr/>
        <a:lstStyle/>
        <a:p>
          <a:endParaRPr lang="en-GB"/>
        </a:p>
      </dgm:t>
    </dgm:pt>
    <dgm:pt modelId="{FAA31567-8504-4784-9431-7E9E87CE2013}" type="pres">
      <dgm:prSet presAssocID="{26F179F7-7975-4135-8027-38EFCE99A4EF}" presName="linear" presStyleCnt="0">
        <dgm:presLayoutVars>
          <dgm:animLvl val="lvl"/>
          <dgm:resizeHandles val="exact"/>
        </dgm:presLayoutVars>
      </dgm:prSet>
      <dgm:spPr/>
    </dgm:pt>
    <dgm:pt modelId="{CFF7EEE2-3B97-4060-8FE3-FE58E9EBA684}" type="pres">
      <dgm:prSet presAssocID="{198D4A83-6204-40E8-B441-2D171D3A59C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FB2EF36-83DA-484D-B3B6-A5B0940EC9FF}" type="pres">
      <dgm:prSet presAssocID="{198D4A83-6204-40E8-B441-2D171D3A59C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E25F60A-579D-4100-8A5A-8092E0718AEF}" srcId="{198D4A83-6204-40E8-B441-2D171D3A59CD}" destId="{0431C95D-626A-40F5-ADCA-87DAB7F3357C}" srcOrd="2" destOrd="0" parTransId="{1152442A-4FCC-402D-90EF-893569CCB82D}" sibTransId="{673D50C0-D5EE-46CC-B407-61111D194CE9}"/>
    <dgm:cxn modelId="{75E94710-4179-4349-8121-F4437AD28ACF}" type="presOf" srcId="{0431C95D-626A-40F5-ADCA-87DAB7F3357C}" destId="{5FB2EF36-83DA-484D-B3B6-A5B0940EC9FF}" srcOrd="0" destOrd="2" presId="urn:microsoft.com/office/officeart/2005/8/layout/vList2"/>
    <dgm:cxn modelId="{40096415-7C45-4BE5-A97A-B3A2E50C361E}" srcId="{198D4A83-6204-40E8-B441-2D171D3A59CD}" destId="{4070919C-D0F5-44AC-93E2-2AD8D345E700}" srcOrd="1" destOrd="0" parTransId="{899F6107-6686-453F-A4EC-47A469B7AC27}" sibTransId="{8E477722-ECF7-40E5-89C1-8C2A3DF5C12A}"/>
    <dgm:cxn modelId="{438E654E-6E66-4221-91BE-4BC66860EF4E}" srcId="{26F179F7-7975-4135-8027-38EFCE99A4EF}" destId="{198D4A83-6204-40E8-B441-2D171D3A59CD}" srcOrd="0" destOrd="0" parTransId="{6CFCA629-81DF-459E-B4D5-57E79EBAFF7A}" sibTransId="{4B95EBF4-0B88-4B24-96A6-16510321FA40}"/>
    <dgm:cxn modelId="{4B1A6E58-1BA1-479E-8CFD-B061137671BE}" srcId="{198D4A83-6204-40E8-B441-2D171D3A59CD}" destId="{2E3842C5-4A29-4421-AD88-3FE5D6277374}" srcOrd="0" destOrd="0" parTransId="{E2423AF4-172E-48AE-A84F-1B292C1F328C}" sibTransId="{572CF07C-02FC-43AD-B3F3-25B53E863335}"/>
    <dgm:cxn modelId="{92EDC89A-1B76-41E0-81EE-52C085C7A478}" type="presOf" srcId="{198D4A83-6204-40E8-B441-2D171D3A59CD}" destId="{CFF7EEE2-3B97-4060-8FE3-FE58E9EBA684}" srcOrd="0" destOrd="0" presId="urn:microsoft.com/office/officeart/2005/8/layout/vList2"/>
    <dgm:cxn modelId="{788AD5B4-D472-48D1-B47C-17CC21A8E707}" type="presOf" srcId="{26F179F7-7975-4135-8027-38EFCE99A4EF}" destId="{FAA31567-8504-4784-9431-7E9E87CE2013}" srcOrd="0" destOrd="0" presId="urn:microsoft.com/office/officeart/2005/8/layout/vList2"/>
    <dgm:cxn modelId="{40A732C3-6AE6-41B2-BD22-5243EC354937}" type="presOf" srcId="{4070919C-D0F5-44AC-93E2-2AD8D345E700}" destId="{5FB2EF36-83DA-484D-B3B6-A5B0940EC9FF}" srcOrd="0" destOrd="1" presId="urn:microsoft.com/office/officeart/2005/8/layout/vList2"/>
    <dgm:cxn modelId="{F254A6C9-2683-4D6D-BDB4-1E9A034EA1AF}" type="presOf" srcId="{2E3842C5-4A29-4421-AD88-3FE5D6277374}" destId="{5FB2EF36-83DA-484D-B3B6-A5B0940EC9FF}" srcOrd="0" destOrd="0" presId="urn:microsoft.com/office/officeart/2005/8/layout/vList2"/>
    <dgm:cxn modelId="{C063AD05-8F5B-4006-B9F5-3E4ECABD135E}" type="presParOf" srcId="{FAA31567-8504-4784-9431-7E9E87CE2013}" destId="{CFF7EEE2-3B97-4060-8FE3-FE58E9EBA684}" srcOrd="0" destOrd="0" presId="urn:microsoft.com/office/officeart/2005/8/layout/vList2"/>
    <dgm:cxn modelId="{0F5570F2-AC22-4A49-ACE6-8D0ECD13BFBB}" type="presParOf" srcId="{FAA31567-8504-4784-9431-7E9E87CE2013}" destId="{5FB2EF36-83DA-484D-B3B6-A5B0940EC9F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448F01-2975-46E3-A585-9A9A765974B9}" type="doc">
      <dgm:prSet loTypeId="urn:microsoft.com/office/officeart/2005/8/layout/vList2" loCatId="list" qsTypeId="urn:microsoft.com/office/officeart/2005/8/quickstyle/simple1#4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7E62404A-56CE-4A36-8D0C-AC2746C8E9AE}">
      <dgm:prSet/>
      <dgm:spPr/>
      <dgm:t>
        <a:bodyPr/>
        <a:lstStyle/>
        <a:p>
          <a:r>
            <a:rPr lang="en-GB" dirty="0"/>
            <a:t>Working in pairs, think of a recent purchase you have made.</a:t>
          </a:r>
          <a:endParaRPr lang="en-US" dirty="0"/>
        </a:p>
      </dgm:t>
    </dgm:pt>
    <dgm:pt modelId="{10E73BEF-7A5B-44C7-80CE-793EC3AEC6C9}" type="parTrans" cxnId="{56EAC18A-56D5-4FF1-9922-ECFCE0061B9A}">
      <dgm:prSet/>
      <dgm:spPr/>
      <dgm:t>
        <a:bodyPr/>
        <a:lstStyle/>
        <a:p>
          <a:endParaRPr lang="en-US"/>
        </a:p>
      </dgm:t>
    </dgm:pt>
    <dgm:pt modelId="{8CC5EB4B-7A6D-47A5-848E-0281E3B97810}" type="sibTrans" cxnId="{56EAC18A-56D5-4FF1-9922-ECFCE0061B9A}">
      <dgm:prSet/>
      <dgm:spPr/>
      <dgm:t>
        <a:bodyPr/>
        <a:lstStyle/>
        <a:p>
          <a:endParaRPr lang="en-US"/>
        </a:p>
      </dgm:t>
    </dgm:pt>
    <dgm:pt modelId="{49C222AB-6EDA-4555-9ED7-D9C1C5A0D042}">
      <dgm:prSet/>
      <dgm:spPr/>
      <dgm:t>
        <a:bodyPr/>
        <a:lstStyle/>
        <a:p>
          <a:r>
            <a:rPr lang="en-GB" dirty="0"/>
            <a:t>Discuss what touchpoints you interacted with before, during and after your purchase.</a:t>
          </a:r>
          <a:endParaRPr lang="en-US" dirty="0"/>
        </a:p>
      </dgm:t>
    </dgm:pt>
    <dgm:pt modelId="{2AD02355-F3A4-4E29-811F-61B682FC8463}" type="parTrans" cxnId="{9A5A8E2E-C198-474D-9E5B-548B264CA083}">
      <dgm:prSet/>
      <dgm:spPr/>
      <dgm:t>
        <a:bodyPr/>
        <a:lstStyle/>
        <a:p>
          <a:endParaRPr lang="en-US"/>
        </a:p>
      </dgm:t>
    </dgm:pt>
    <dgm:pt modelId="{E099F5BE-2DA2-40B5-B73D-D2A6B69A9921}" type="sibTrans" cxnId="{9A5A8E2E-C198-474D-9E5B-548B264CA083}">
      <dgm:prSet/>
      <dgm:spPr/>
      <dgm:t>
        <a:bodyPr/>
        <a:lstStyle/>
        <a:p>
          <a:endParaRPr lang="en-US"/>
        </a:p>
      </dgm:t>
    </dgm:pt>
    <dgm:pt modelId="{CF84A390-2317-4FB2-94FF-6D7CE88C9EB1}">
      <dgm:prSet/>
      <dgm:spPr/>
      <dgm:t>
        <a:bodyPr/>
        <a:lstStyle/>
        <a:p>
          <a:r>
            <a:rPr lang="en-US" dirty="0"/>
            <a:t>Which touchpoints had the biggest impact on your experience</a:t>
          </a:r>
        </a:p>
      </dgm:t>
    </dgm:pt>
    <dgm:pt modelId="{D69C909D-3944-47A6-90D5-9F43B7FC1EB2}" type="parTrans" cxnId="{C9FAB94D-BE8A-4018-B8B1-ED4A951F3A6E}">
      <dgm:prSet/>
      <dgm:spPr/>
      <dgm:t>
        <a:bodyPr/>
        <a:lstStyle/>
        <a:p>
          <a:endParaRPr lang="en-US"/>
        </a:p>
      </dgm:t>
    </dgm:pt>
    <dgm:pt modelId="{5640EA62-9861-4C8B-836A-63823AFE8564}" type="sibTrans" cxnId="{C9FAB94D-BE8A-4018-B8B1-ED4A951F3A6E}">
      <dgm:prSet/>
      <dgm:spPr/>
      <dgm:t>
        <a:bodyPr/>
        <a:lstStyle/>
        <a:p>
          <a:endParaRPr lang="en-US"/>
        </a:p>
      </dgm:t>
    </dgm:pt>
    <dgm:pt modelId="{6AD8A261-17E4-4894-AD1F-83D21D4C626C}" type="pres">
      <dgm:prSet presAssocID="{54448F01-2975-46E3-A585-9A9A765974B9}" presName="linear" presStyleCnt="0">
        <dgm:presLayoutVars>
          <dgm:animLvl val="lvl"/>
          <dgm:resizeHandles val="exact"/>
        </dgm:presLayoutVars>
      </dgm:prSet>
      <dgm:spPr/>
    </dgm:pt>
    <dgm:pt modelId="{4E937287-A4B5-4099-A3B3-EE66703C9463}" type="pres">
      <dgm:prSet presAssocID="{7E62404A-56CE-4A36-8D0C-AC2746C8E9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5CE194-7EF6-4D08-B4EC-31D2B05944D4}" type="pres">
      <dgm:prSet presAssocID="{8CC5EB4B-7A6D-47A5-848E-0281E3B97810}" presName="spacer" presStyleCnt="0"/>
      <dgm:spPr/>
    </dgm:pt>
    <dgm:pt modelId="{05790BFA-ADB5-45AB-BB1C-F678464A7BA0}" type="pres">
      <dgm:prSet presAssocID="{49C222AB-6EDA-4555-9ED7-D9C1C5A0D0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1629C5C-7A8D-4B85-BD21-FC38F0333BEE}" type="pres">
      <dgm:prSet presAssocID="{E099F5BE-2DA2-40B5-B73D-D2A6B69A9921}" presName="spacer" presStyleCnt="0"/>
      <dgm:spPr/>
    </dgm:pt>
    <dgm:pt modelId="{E77B1F64-9A75-4140-9CDA-623B8654236E}" type="pres">
      <dgm:prSet presAssocID="{CF84A390-2317-4FB2-94FF-6D7CE88C9EB1}" presName="parentText" presStyleLbl="node1" presStyleIdx="2" presStyleCnt="3" custLinFactNeighborX="0" custLinFactNeighborY="-33709">
        <dgm:presLayoutVars>
          <dgm:chMax val="0"/>
          <dgm:bulletEnabled val="1"/>
        </dgm:presLayoutVars>
      </dgm:prSet>
      <dgm:spPr/>
    </dgm:pt>
  </dgm:ptLst>
  <dgm:cxnLst>
    <dgm:cxn modelId="{2838B90E-BF9F-4F62-9A9E-D991CC7F5156}" type="presOf" srcId="{7E62404A-56CE-4A36-8D0C-AC2746C8E9AE}" destId="{4E937287-A4B5-4099-A3B3-EE66703C9463}" srcOrd="0" destOrd="0" presId="urn:microsoft.com/office/officeart/2005/8/layout/vList2"/>
    <dgm:cxn modelId="{9A5A8E2E-C198-474D-9E5B-548B264CA083}" srcId="{54448F01-2975-46E3-A585-9A9A765974B9}" destId="{49C222AB-6EDA-4555-9ED7-D9C1C5A0D042}" srcOrd="1" destOrd="0" parTransId="{2AD02355-F3A4-4E29-811F-61B682FC8463}" sibTransId="{E099F5BE-2DA2-40B5-B73D-D2A6B69A9921}"/>
    <dgm:cxn modelId="{C9FAB94D-BE8A-4018-B8B1-ED4A951F3A6E}" srcId="{54448F01-2975-46E3-A585-9A9A765974B9}" destId="{CF84A390-2317-4FB2-94FF-6D7CE88C9EB1}" srcOrd="2" destOrd="0" parTransId="{D69C909D-3944-47A6-90D5-9F43B7FC1EB2}" sibTransId="{5640EA62-9861-4C8B-836A-63823AFE8564}"/>
    <dgm:cxn modelId="{56EAC18A-56D5-4FF1-9922-ECFCE0061B9A}" srcId="{54448F01-2975-46E3-A585-9A9A765974B9}" destId="{7E62404A-56CE-4A36-8D0C-AC2746C8E9AE}" srcOrd="0" destOrd="0" parTransId="{10E73BEF-7A5B-44C7-80CE-793EC3AEC6C9}" sibTransId="{8CC5EB4B-7A6D-47A5-848E-0281E3B97810}"/>
    <dgm:cxn modelId="{D2ADDF9D-BD5B-4D85-99EA-9794AE5E8734}" type="presOf" srcId="{49C222AB-6EDA-4555-9ED7-D9C1C5A0D042}" destId="{05790BFA-ADB5-45AB-BB1C-F678464A7BA0}" srcOrd="0" destOrd="0" presId="urn:microsoft.com/office/officeart/2005/8/layout/vList2"/>
    <dgm:cxn modelId="{C393DAC3-9411-4A84-A619-B7044EF5A8CD}" type="presOf" srcId="{CF84A390-2317-4FB2-94FF-6D7CE88C9EB1}" destId="{E77B1F64-9A75-4140-9CDA-623B8654236E}" srcOrd="0" destOrd="0" presId="urn:microsoft.com/office/officeart/2005/8/layout/vList2"/>
    <dgm:cxn modelId="{4B449BCD-19DD-45DD-8A43-77B8F925DE45}" type="presOf" srcId="{54448F01-2975-46E3-A585-9A9A765974B9}" destId="{6AD8A261-17E4-4894-AD1F-83D21D4C626C}" srcOrd="0" destOrd="0" presId="urn:microsoft.com/office/officeart/2005/8/layout/vList2"/>
    <dgm:cxn modelId="{F19999D1-FB34-408A-BC35-7EAE4326ED83}" type="presParOf" srcId="{6AD8A261-17E4-4894-AD1F-83D21D4C626C}" destId="{4E937287-A4B5-4099-A3B3-EE66703C9463}" srcOrd="0" destOrd="0" presId="urn:microsoft.com/office/officeart/2005/8/layout/vList2"/>
    <dgm:cxn modelId="{58543E00-52A6-4A9B-A0BF-B3002EC06F75}" type="presParOf" srcId="{6AD8A261-17E4-4894-AD1F-83D21D4C626C}" destId="{B75CE194-7EF6-4D08-B4EC-31D2B05944D4}" srcOrd="1" destOrd="0" presId="urn:microsoft.com/office/officeart/2005/8/layout/vList2"/>
    <dgm:cxn modelId="{185410C2-70CF-459C-A00F-E1C41C5DB449}" type="presParOf" srcId="{6AD8A261-17E4-4894-AD1F-83D21D4C626C}" destId="{05790BFA-ADB5-45AB-BB1C-F678464A7BA0}" srcOrd="2" destOrd="0" presId="urn:microsoft.com/office/officeart/2005/8/layout/vList2"/>
    <dgm:cxn modelId="{7207CE37-649E-4D3E-A5F4-B9E233B8341C}" type="presParOf" srcId="{6AD8A261-17E4-4894-AD1F-83D21D4C626C}" destId="{C1629C5C-7A8D-4B85-BD21-FC38F0333BEE}" srcOrd="3" destOrd="0" presId="urn:microsoft.com/office/officeart/2005/8/layout/vList2"/>
    <dgm:cxn modelId="{C29E603F-0549-43C9-A879-9763B5577F35}" type="presParOf" srcId="{6AD8A261-17E4-4894-AD1F-83D21D4C626C}" destId="{E77B1F64-9A75-4140-9CDA-623B865423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448F01-2975-46E3-A585-9A9A765974B9}" type="doc">
      <dgm:prSet loTypeId="urn:microsoft.com/office/officeart/2005/8/layout/vList2" loCatId="list" qsTypeId="urn:microsoft.com/office/officeart/2005/8/quickstyle/simple1#4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7E62404A-56CE-4A36-8D0C-AC2746C8E9AE}">
      <dgm:prSet/>
      <dgm:spPr/>
      <dgm:t>
        <a:bodyPr/>
        <a:lstStyle/>
        <a:p>
          <a:r>
            <a:rPr lang="en-GB" dirty="0"/>
            <a:t>Working in pairs, think of a recent purchase you have made.</a:t>
          </a:r>
          <a:endParaRPr lang="en-US" dirty="0"/>
        </a:p>
      </dgm:t>
    </dgm:pt>
    <dgm:pt modelId="{10E73BEF-7A5B-44C7-80CE-793EC3AEC6C9}" type="parTrans" cxnId="{56EAC18A-56D5-4FF1-9922-ECFCE0061B9A}">
      <dgm:prSet/>
      <dgm:spPr/>
      <dgm:t>
        <a:bodyPr/>
        <a:lstStyle/>
        <a:p>
          <a:endParaRPr lang="en-US"/>
        </a:p>
      </dgm:t>
    </dgm:pt>
    <dgm:pt modelId="{8CC5EB4B-7A6D-47A5-848E-0281E3B97810}" type="sibTrans" cxnId="{56EAC18A-56D5-4FF1-9922-ECFCE0061B9A}">
      <dgm:prSet/>
      <dgm:spPr/>
      <dgm:t>
        <a:bodyPr/>
        <a:lstStyle/>
        <a:p>
          <a:endParaRPr lang="en-US"/>
        </a:p>
      </dgm:t>
    </dgm:pt>
    <dgm:pt modelId="{49C222AB-6EDA-4555-9ED7-D9C1C5A0D042}">
      <dgm:prSet/>
      <dgm:spPr/>
      <dgm:t>
        <a:bodyPr/>
        <a:lstStyle/>
        <a:p>
          <a:r>
            <a:rPr lang="en-GB" dirty="0"/>
            <a:t>How were you feeling at each stage of the customer journey?</a:t>
          </a:r>
          <a:endParaRPr lang="en-US" dirty="0"/>
        </a:p>
      </dgm:t>
    </dgm:pt>
    <dgm:pt modelId="{2AD02355-F3A4-4E29-811F-61B682FC8463}" type="parTrans" cxnId="{9A5A8E2E-C198-474D-9E5B-548B264CA083}">
      <dgm:prSet/>
      <dgm:spPr/>
      <dgm:t>
        <a:bodyPr/>
        <a:lstStyle/>
        <a:p>
          <a:endParaRPr lang="en-US"/>
        </a:p>
      </dgm:t>
    </dgm:pt>
    <dgm:pt modelId="{E099F5BE-2DA2-40B5-B73D-D2A6B69A9921}" type="sibTrans" cxnId="{9A5A8E2E-C198-474D-9E5B-548B264CA083}">
      <dgm:prSet/>
      <dgm:spPr/>
      <dgm:t>
        <a:bodyPr/>
        <a:lstStyle/>
        <a:p>
          <a:endParaRPr lang="en-US"/>
        </a:p>
      </dgm:t>
    </dgm:pt>
    <dgm:pt modelId="{CF84A390-2317-4FB2-94FF-6D7CE88C9EB1}">
      <dgm:prSet/>
      <dgm:spPr/>
      <dgm:t>
        <a:bodyPr/>
        <a:lstStyle/>
        <a:p>
          <a:r>
            <a:rPr lang="en-GB" dirty="0"/>
            <a:t>Did your journey run smoothly or did you experience </a:t>
          </a:r>
          <a:r>
            <a:rPr lang="en-GB" dirty="0" err="1"/>
            <a:t>dissiculties</a:t>
          </a:r>
          <a:r>
            <a:rPr lang="en-GB" dirty="0"/>
            <a:t>?</a:t>
          </a:r>
          <a:endParaRPr lang="en-US" dirty="0"/>
        </a:p>
      </dgm:t>
    </dgm:pt>
    <dgm:pt modelId="{D69C909D-3944-47A6-90D5-9F43B7FC1EB2}" type="parTrans" cxnId="{C9FAB94D-BE8A-4018-B8B1-ED4A951F3A6E}">
      <dgm:prSet/>
      <dgm:spPr/>
      <dgm:t>
        <a:bodyPr/>
        <a:lstStyle/>
        <a:p>
          <a:endParaRPr lang="en-US"/>
        </a:p>
      </dgm:t>
    </dgm:pt>
    <dgm:pt modelId="{5640EA62-9861-4C8B-836A-63823AFE8564}" type="sibTrans" cxnId="{C9FAB94D-BE8A-4018-B8B1-ED4A951F3A6E}">
      <dgm:prSet/>
      <dgm:spPr/>
      <dgm:t>
        <a:bodyPr/>
        <a:lstStyle/>
        <a:p>
          <a:endParaRPr lang="en-US"/>
        </a:p>
      </dgm:t>
    </dgm:pt>
    <dgm:pt modelId="{6AD8A261-17E4-4894-AD1F-83D21D4C626C}" type="pres">
      <dgm:prSet presAssocID="{54448F01-2975-46E3-A585-9A9A765974B9}" presName="linear" presStyleCnt="0">
        <dgm:presLayoutVars>
          <dgm:animLvl val="lvl"/>
          <dgm:resizeHandles val="exact"/>
        </dgm:presLayoutVars>
      </dgm:prSet>
      <dgm:spPr/>
    </dgm:pt>
    <dgm:pt modelId="{4E937287-A4B5-4099-A3B3-EE66703C9463}" type="pres">
      <dgm:prSet presAssocID="{7E62404A-56CE-4A36-8D0C-AC2746C8E9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5CE194-7EF6-4D08-B4EC-31D2B05944D4}" type="pres">
      <dgm:prSet presAssocID="{8CC5EB4B-7A6D-47A5-848E-0281E3B97810}" presName="spacer" presStyleCnt="0"/>
      <dgm:spPr/>
    </dgm:pt>
    <dgm:pt modelId="{05790BFA-ADB5-45AB-BB1C-F678464A7BA0}" type="pres">
      <dgm:prSet presAssocID="{49C222AB-6EDA-4555-9ED7-D9C1C5A0D0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1629C5C-7A8D-4B85-BD21-FC38F0333BEE}" type="pres">
      <dgm:prSet presAssocID="{E099F5BE-2DA2-40B5-B73D-D2A6B69A9921}" presName="spacer" presStyleCnt="0"/>
      <dgm:spPr/>
    </dgm:pt>
    <dgm:pt modelId="{E77B1F64-9A75-4140-9CDA-623B8654236E}" type="pres">
      <dgm:prSet presAssocID="{CF84A390-2317-4FB2-94FF-6D7CE88C9EB1}" presName="parentText" presStyleLbl="node1" presStyleIdx="2" presStyleCnt="3" custLinFactNeighborX="0" custLinFactNeighborY="-33709">
        <dgm:presLayoutVars>
          <dgm:chMax val="0"/>
          <dgm:bulletEnabled val="1"/>
        </dgm:presLayoutVars>
      </dgm:prSet>
      <dgm:spPr/>
    </dgm:pt>
  </dgm:ptLst>
  <dgm:cxnLst>
    <dgm:cxn modelId="{2838B90E-BF9F-4F62-9A9E-D991CC7F5156}" type="presOf" srcId="{7E62404A-56CE-4A36-8D0C-AC2746C8E9AE}" destId="{4E937287-A4B5-4099-A3B3-EE66703C9463}" srcOrd="0" destOrd="0" presId="urn:microsoft.com/office/officeart/2005/8/layout/vList2"/>
    <dgm:cxn modelId="{9A5A8E2E-C198-474D-9E5B-548B264CA083}" srcId="{54448F01-2975-46E3-A585-9A9A765974B9}" destId="{49C222AB-6EDA-4555-9ED7-D9C1C5A0D042}" srcOrd="1" destOrd="0" parTransId="{2AD02355-F3A4-4E29-811F-61B682FC8463}" sibTransId="{E099F5BE-2DA2-40B5-B73D-D2A6B69A9921}"/>
    <dgm:cxn modelId="{C9FAB94D-BE8A-4018-B8B1-ED4A951F3A6E}" srcId="{54448F01-2975-46E3-A585-9A9A765974B9}" destId="{CF84A390-2317-4FB2-94FF-6D7CE88C9EB1}" srcOrd="2" destOrd="0" parTransId="{D69C909D-3944-47A6-90D5-9F43B7FC1EB2}" sibTransId="{5640EA62-9861-4C8B-836A-63823AFE8564}"/>
    <dgm:cxn modelId="{56EAC18A-56D5-4FF1-9922-ECFCE0061B9A}" srcId="{54448F01-2975-46E3-A585-9A9A765974B9}" destId="{7E62404A-56CE-4A36-8D0C-AC2746C8E9AE}" srcOrd="0" destOrd="0" parTransId="{10E73BEF-7A5B-44C7-80CE-793EC3AEC6C9}" sibTransId="{8CC5EB4B-7A6D-47A5-848E-0281E3B97810}"/>
    <dgm:cxn modelId="{D2ADDF9D-BD5B-4D85-99EA-9794AE5E8734}" type="presOf" srcId="{49C222AB-6EDA-4555-9ED7-D9C1C5A0D042}" destId="{05790BFA-ADB5-45AB-BB1C-F678464A7BA0}" srcOrd="0" destOrd="0" presId="urn:microsoft.com/office/officeart/2005/8/layout/vList2"/>
    <dgm:cxn modelId="{C393DAC3-9411-4A84-A619-B7044EF5A8CD}" type="presOf" srcId="{CF84A390-2317-4FB2-94FF-6D7CE88C9EB1}" destId="{E77B1F64-9A75-4140-9CDA-623B8654236E}" srcOrd="0" destOrd="0" presId="urn:microsoft.com/office/officeart/2005/8/layout/vList2"/>
    <dgm:cxn modelId="{4B449BCD-19DD-45DD-8A43-77B8F925DE45}" type="presOf" srcId="{54448F01-2975-46E3-A585-9A9A765974B9}" destId="{6AD8A261-17E4-4894-AD1F-83D21D4C626C}" srcOrd="0" destOrd="0" presId="urn:microsoft.com/office/officeart/2005/8/layout/vList2"/>
    <dgm:cxn modelId="{F19999D1-FB34-408A-BC35-7EAE4326ED83}" type="presParOf" srcId="{6AD8A261-17E4-4894-AD1F-83D21D4C626C}" destId="{4E937287-A4B5-4099-A3B3-EE66703C9463}" srcOrd="0" destOrd="0" presId="urn:microsoft.com/office/officeart/2005/8/layout/vList2"/>
    <dgm:cxn modelId="{58543E00-52A6-4A9B-A0BF-B3002EC06F75}" type="presParOf" srcId="{6AD8A261-17E4-4894-AD1F-83D21D4C626C}" destId="{B75CE194-7EF6-4D08-B4EC-31D2B05944D4}" srcOrd="1" destOrd="0" presId="urn:microsoft.com/office/officeart/2005/8/layout/vList2"/>
    <dgm:cxn modelId="{185410C2-70CF-459C-A00F-E1C41C5DB449}" type="presParOf" srcId="{6AD8A261-17E4-4894-AD1F-83D21D4C626C}" destId="{05790BFA-ADB5-45AB-BB1C-F678464A7BA0}" srcOrd="2" destOrd="0" presId="urn:microsoft.com/office/officeart/2005/8/layout/vList2"/>
    <dgm:cxn modelId="{7207CE37-649E-4D3E-A5F4-B9E233B8341C}" type="presParOf" srcId="{6AD8A261-17E4-4894-AD1F-83D21D4C626C}" destId="{C1629C5C-7A8D-4B85-BD21-FC38F0333BEE}" srcOrd="3" destOrd="0" presId="urn:microsoft.com/office/officeart/2005/8/layout/vList2"/>
    <dgm:cxn modelId="{C29E603F-0549-43C9-A879-9763B5577F35}" type="presParOf" srcId="{6AD8A261-17E4-4894-AD1F-83D21D4C626C}" destId="{E77B1F64-9A75-4140-9CDA-623B865423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448F01-2975-46E3-A585-9A9A765974B9}" type="doc">
      <dgm:prSet loTypeId="urn:microsoft.com/office/officeart/2005/8/layout/vList2" loCatId="list" qsTypeId="urn:microsoft.com/office/officeart/2005/8/quickstyle/simple1#4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7E62404A-56CE-4A36-8D0C-AC2746C8E9AE}">
      <dgm:prSet/>
      <dgm:spPr/>
      <dgm:t>
        <a:bodyPr/>
        <a:lstStyle/>
        <a:p>
          <a:r>
            <a:rPr lang="en-GB" dirty="0"/>
            <a:t>Work as pairs to discuss your experiences as a customer</a:t>
          </a:r>
          <a:endParaRPr lang="en-US" dirty="0"/>
        </a:p>
      </dgm:t>
    </dgm:pt>
    <dgm:pt modelId="{10E73BEF-7A5B-44C7-80CE-793EC3AEC6C9}" type="parTrans" cxnId="{56EAC18A-56D5-4FF1-9922-ECFCE0061B9A}">
      <dgm:prSet/>
      <dgm:spPr/>
      <dgm:t>
        <a:bodyPr/>
        <a:lstStyle/>
        <a:p>
          <a:endParaRPr lang="en-US"/>
        </a:p>
      </dgm:t>
    </dgm:pt>
    <dgm:pt modelId="{8CC5EB4B-7A6D-47A5-848E-0281E3B97810}" type="sibTrans" cxnId="{56EAC18A-56D5-4FF1-9922-ECFCE0061B9A}">
      <dgm:prSet/>
      <dgm:spPr/>
      <dgm:t>
        <a:bodyPr/>
        <a:lstStyle/>
        <a:p>
          <a:endParaRPr lang="en-US"/>
        </a:p>
      </dgm:t>
    </dgm:pt>
    <dgm:pt modelId="{49C222AB-6EDA-4555-9ED7-D9C1C5A0D042}">
      <dgm:prSet/>
      <dgm:spPr/>
      <dgm:t>
        <a:bodyPr/>
        <a:lstStyle/>
        <a:p>
          <a:r>
            <a:rPr lang="en-US" dirty="0"/>
            <a:t>Have you experienced a pain point?</a:t>
          </a:r>
        </a:p>
      </dgm:t>
    </dgm:pt>
    <dgm:pt modelId="{2AD02355-F3A4-4E29-811F-61B682FC8463}" type="parTrans" cxnId="{9A5A8E2E-C198-474D-9E5B-548B264CA083}">
      <dgm:prSet/>
      <dgm:spPr/>
      <dgm:t>
        <a:bodyPr/>
        <a:lstStyle/>
        <a:p>
          <a:endParaRPr lang="en-US"/>
        </a:p>
      </dgm:t>
    </dgm:pt>
    <dgm:pt modelId="{E099F5BE-2DA2-40B5-B73D-D2A6B69A9921}" type="sibTrans" cxnId="{9A5A8E2E-C198-474D-9E5B-548B264CA083}">
      <dgm:prSet/>
      <dgm:spPr/>
      <dgm:t>
        <a:bodyPr/>
        <a:lstStyle/>
        <a:p>
          <a:endParaRPr lang="en-US"/>
        </a:p>
      </dgm:t>
    </dgm:pt>
    <dgm:pt modelId="{CF84A390-2317-4FB2-94FF-6D7CE88C9EB1}">
      <dgm:prSet/>
      <dgm:spPr/>
      <dgm:t>
        <a:bodyPr/>
        <a:lstStyle/>
        <a:p>
          <a:r>
            <a:rPr lang="en-GB" dirty="0"/>
            <a:t>How did you feel? What did you do? </a:t>
          </a:r>
          <a:endParaRPr lang="en-US" dirty="0"/>
        </a:p>
      </dgm:t>
    </dgm:pt>
    <dgm:pt modelId="{D69C909D-3944-47A6-90D5-9F43B7FC1EB2}" type="parTrans" cxnId="{C9FAB94D-BE8A-4018-B8B1-ED4A951F3A6E}">
      <dgm:prSet/>
      <dgm:spPr/>
      <dgm:t>
        <a:bodyPr/>
        <a:lstStyle/>
        <a:p>
          <a:endParaRPr lang="en-US"/>
        </a:p>
      </dgm:t>
    </dgm:pt>
    <dgm:pt modelId="{5640EA62-9861-4C8B-836A-63823AFE8564}" type="sibTrans" cxnId="{C9FAB94D-BE8A-4018-B8B1-ED4A951F3A6E}">
      <dgm:prSet/>
      <dgm:spPr/>
      <dgm:t>
        <a:bodyPr/>
        <a:lstStyle/>
        <a:p>
          <a:endParaRPr lang="en-US"/>
        </a:p>
      </dgm:t>
    </dgm:pt>
    <dgm:pt modelId="{6AD8A261-17E4-4894-AD1F-83D21D4C626C}" type="pres">
      <dgm:prSet presAssocID="{54448F01-2975-46E3-A585-9A9A765974B9}" presName="linear" presStyleCnt="0">
        <dgm:presLayoutVars>
          <dgm:animLvl val="lvl"/>
          <dgm:resizeHandles val="exact"/>
        </dgm:presLayoutVars>
      </dgm:prSet>
      <dgm:spPr/>
    </dgm:pt>
    <dgm:pt modelId="{4E937287-A4B5-4099-A3B3-EE66703C9463}" type="pres">
      <dgm:prSet presAssocID="{7E62404A-56CE-4A36-8D0C-AC2746C8E9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5CE194-7EF6-4D08-B4EC-31D2B05944D4}" type="pres">
      <dgm:prSet presAssocID="{8CC5EB4B-7A6D-47A5-848E-0281E3B97810}" presName="spacer" presStyleCnt="0"/>
      <dgm:spPr/>
    </dgm:pt>
    <dgm:pt modelId="{05790BFA-ADB5-45AB-BB1C-F678464A7BA0}" type="pres">
      <dgm:prSet presAssocID="{49C222AB-6EDA-4555-9ED7-D9C1C5A0D0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1629C5C-7A8D-4B85-BD21-FC38F0333BEE}" type="pres">
      <dgm:prSet presAssocID="{E099F5BE-2DA2-40B5-B73D-D2A6B69A9921}" presName="spacer" presStyleCnt="0"/>
      <dgm:spPr/>
    </dgm:pt>
    <dgm:pt modelId="{E77B1F64-9A75-4140-9CDA-623B8654236E}" type="pres">
      <dgm:prSet presAssocID="{CF84A390-2317-4FB2-94FF-6D7CE88C9EB1}" presName="parentText" presStyleLbl="node1" presStyleIdx="2" presStyleCnt="3" custLinFactNeighborX="0" custLinFactNeighborY="-33709">
        <dgm:presLayoutVars>
          <dgm:chMax val="0"/>
          <dgm:bulletEnabled val="1"/>
        </dgm:presLayoutVars>
      </dgm:prSet>
      <dgm:spPr/>
    </dgm:pt>
  </dgm:ptLst>
  <dgm:cxnLst>
    <dgm:cxn modelId="{2838B90E-BF9F-4F62-9A9E-D991CC7F5156}" type="presOf" srcId="{7E62404A-56CE-4A36-8D0C-AC2746C8E9AE}" destId="{4E937287-A4B5-4099-A3B3-EE66703C9463}" srcOrd="0" destOrd="0" presId="urn:microsoft.com/office/officeart/2005/8/layout/vList2"/>
    <dgm:cxn modelId="{9A5A8E2E-C198-474D-9E5B-548B264CA083}" srcId="{54448F01-2975-46E3-A585-9A9A765974B9}" destId="{49C222AB-6EDA-4555-9ED7-D9C1C5A0D042}" srcOrd="1" destOrd="0" parTransId="{2AD02355-F3A4-4E29-811F-61B682FC8463}" sibTransId="{E099F5BE-2DA2-40B5-B73D-D2A6B69A9921}"/>
    <dgm:cxn modelId="{C9FAB94D-BE8A-4018-B8B1-ED4A951F3A6E}" srcId="{54448F01-2975-46E3-A585-9A9A765974B9}" destId="{CF84A390-2317-4FB2-94FF-6D7CE88C9EB1}" srcOrd="2" destOrd="0" parTransId="{D69C909D-3944-47A6-90D5-9F43B7FC1EB2}" sibTransId="{5640EA62-9861-4C8B-836A-63823AFE8564}"/>
    <dgm:cxn modelId="{56EAC18A-56D5-4FF1-9922-ECFCE0061B9A}" srcId="{54448F01-2975-46E3-A585-9A9A765974B9}" destId="{7E62404A-56CE-4A36-8D0C-AC2746C8E9AE}" srcOrd="0" destOrd="0" parTransId="{10E73BEF-7A5B-44C7-80CE-793EC3AEC6C9}" sibTransId="{8CC5EB4B-7A6D-47A5-848E-0281E3B97810}"/>
    <dgm:cxn modelId="{D2ADDF9D-BD5B-4D85-99EA-9794AE5E8734}" type="presOf" srcId="{49C222AB-6EDA-4555-9ED7-D9C1C5A0D042}" destId="{05790BFA-ADB5-45AB-BB1C-F678464A7BA0}" srcOrd="0" destOrd="0" presId="urn:microsoft.com/office/officeart/2005/8/layout/vList2"/>
    <dgm:cxn modelId="{C393DAC3-9411-4A84-A619-B7044EF5A8CD}" type="presOf" srcId="{CF84A390-2317-4FB2-94FF-6D7CE88C9EB1}" destId="{E77B1F64-9A75-4140-9CDA-623B8654236E}" srcOrd="0" destOrd="0" presId="urn:microsoft.com/office/officeart/2005/8/layout/vList2"/>
    <dgm:cxn modelId="{4B449BCD-19DD-45DD-8A43-77B8F925DE45}" type="presOf" srcId="{54448F01-2975-46E3-A585-9A9A765974B9}" destId="{6AD8A261-17E4-4894-AD1F-83D21D4C626C}" srcOrd="0" destOrd="0" presId="urn:microsoft.com/office/officeart/2005/8/layout/vList2"/>
    <dgm:cxn modelId="{F19999D1-FB34-408A-BC35-7EAE4326ED83}" type="presParOf" srcId="{6AD8A261-17E4-4894-AD1F-83D21D4C626C}" destId="{4E937287-A4B5-4099-A3B3-EE66703C9463}" srcOrd="0" destOrd="0" presId="urn:microsoft.com/office/officeart/2005/8/layout/vList2"/>
    <dgm:cxn modelId="{58543E00-52A6-4A9B-A0BF-B3002EC06F75}" type="presParOf" srcId="{6AD8A261-17E4-4894-AD1F-83D21D4C626C}" destId="{B75CE194-7EF6-4D08-B4EC-31D2B05944D4}" srcOrd="1" destOrd="0" presId="urn:microsoft.com/office/officeart/2005/8/layout/vList2"/>
    <dgm:cxn modelId="{185410C2-70CF-459C-A00F-E1C41C5DB449}" type="presParOf" srcId="{6AD8A261-17E4-4894-AD1F-83D21D4C626C}" destId="{05790BFA-ADB5-45AB-BB1C-F678464A7BA0}" srcOrd="2" destOrd="0" presId="urn:microsoft.com/office/officeart/2005/8/layout/vList2"/>
    <dgm:cxn modelId="{7207CE37-649E-4D3E-A5F4-B9E233B8341C}" type="presParOf" srcId="{6AD8A261-17E4-4894-AD1F-83D21D4C626C}" destId="{C1629C5C-7A8D-4B85-BD21-FC38F0333BEE}" srcOrd="3" destOrd="0" presId="urn:microsoft.com/office/officeart/2005/8/layout/vList2"/>
    <dgm:cxn modelId="{C29E603F-0549-43C9-A879-9763B5577F35}" type="presParOf" srcId="{6AD8A261-17E4-4894-AD1F-83D21D4C626C}" destId="{E77B1F64-9A75-4140-9CDA-623B865423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4448F01-2975-46E3-A585-9A9A765974B9}" type="doc">
      <dgm:prSet loTypeId="urn:microsoft.com/office/officeart/2005/8/layout/vList2" loCatId="list" qsTypeId="urn:microsoft.com/office/officeart/2005/8/quickstyle/simple1#4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7E62404A-56CE-4A36-8D0C-AC2746C8E9AE}">
      <dgm:prSet/>
      <dgm:spPr/>
      <dgm:t>
        <a:bodyPr/>
        <a:lstStyle/>
        <a:p>
          <a:r>
            <a:rPr lang="en-GB" dirty="0"/>
            <a:t>Work as pairs to discuss your experiences as a customer</a:t>
          </a:r>
          <a:endParaRPr lang="en-US" dirty="0"/>
        </a:p>
      </dgm:t>
    </dgm:pt>
    <dgm:pt modelId="{10E73BEF-7A5B-44C7-80CE-793EC3AEC6C9}" type="parTrans" cxnId="{56EAC18A-56D5-4FF1-9922-ECFCE0061B9A}">
      <dgm:prSet/>
      <dgm:spPr/>
      <dgm:t>
        <a:bodyPr/>
        <a:lstStyle/>
        <a:p>
          <a:endParaRPr lang="en-US"/>
        </a:p>
      </dgm:t>
    </dgm:pt>
    <dgm:pt modelId="{8CC5EB4B-7A6D-47A5-848E-0281E3B97810}" type="sibTrans" cxnId="{56EAC18A-56D5-4FF1-9922-ECFCE0061B9A}">
      <dgm:prSet/>
      <dgm:spPr/>
      <dgm:t>
        <a:bodyPr/>
        <a:lstStyle/>
        <a:p>
          <a:endParaRPr lang="en-US"/>
        </a:p>
      </dgm:t>
    </dgm:pt>
    <dgm:pt modelId="{49C222AB-6EDA-4555-9ED7-D9C1C5A0D042}">
      <dgm:prSet/>
      <dgm:spPr/>
      <dgm:t>
        <a:bodyPr/>
        <a:lstStyle/>
        <a:p>
          <a:r>
            <a:rPr lang="en-US" dirty="0"/>
            <a:t>Are you loyal to any brands? If so why?</a:t>
          </a:r>
        </a:p>
      </dgm:t>
    </dgm:pt>
    <dgm:pt modelId="{2AD02355-F3A4-4E29-811F-61B682FC8463}" type="parTrans" cxnId="{9A5A8E2E-C198-474D-9E5B-548B264CA083}">
      <dgm:prSet/>
      <dgm:spPr/>
      <dgm:t>
        <a:bodyPr/>
        <a:lstStyle/>
        <a:p>
          <a:endParaRPr lang="en-US"/>
        </a:p>
      </dgm:t>
    </dgm:pt>
    <dgm:pt modelId="{E099F5BE-2DA2-40B5-B73D-D2A6B69A9921}" type="sibTrans" cxnId="{9A5A8E2E-C198-474D-9E5B-548B264CA083}">
      <dgm:prSet/>
      <dgm:spPr/>
      <dgm:t>
        <a:bodyPr/>
        <a:lstStyle/>
        <a:p>
          <a:endParaRPr lang="en-US"/>
        </a:p>
      </dgm:t>
    </dgm:pt>
    <dgm:pt modelId="{CF84A390-2317-4FB2-94FF-6D7CE88C9EB1}">
      <dgm:prSet/>
      <dgm:spPr/>
      <dgm:t>
        <a:bodyPr/>
        <a:lstStyle/>
        <a:p>
          <a:r>
            <a:rPr lang="en-GB" dirty="0"/>
            <a:t>Are you an advocate for any brands? What do you do?</a:t>
          </a:r>
          <a:endParaRPr lang="en-US" dirty="0"/>
        </a:p>
      </dgm:t>
    </dgm:pt>
    <dgm:pt modelId="{D69C909D-3944-47A6-90D5-9F43B7FC1EB2}" type="parTrans" cxnId="{C9FAB94D-BE8A-4018-B8B1-ED4A951F3A6E}">
      <dgm:prSet/>
      <dgm:spPr/>
      <dgm:t>
        <a:bodyPr/>
        <a:lstStyle/>
        <a:p>
          <a:endParaRPr lang="en-US"/>
        </a:p>
      </dgm:t>
    </dgm:pt>
    <dgm:pt modelId="{5640EA62-9861-4C8B-836A-63823AFE8564}" type="sibTrans" cxnId="{C9FAB94D-BE8A-4018-B8B1-ED4A951F3A6E}">
      <dgm:prSet/>
      <dgm:spPr/>
      <dgm:t>
        <a:bodyPr/>
        <a:lstStyle/>
        <a:p>
          <a:endParaRPr lang="en-US"/>
        </a:p>
      </dgm:t>
    </dgm:pt>
    <dgm:pt modelId="{6AD8A261-17E4-4894-AD1F-83D21D4C626C}" type="pres">
      <dgm:prSet presAssocID="{54448F01-2975-46E3-A585-9A9A765974B9}" presName="linear" presStyleCnt="0">
        <dgm:presLayoutVars>
          <dgm:animLvl val="lvl"/>
          <dgm:resizeHandles val="exact"/>
        </dgm:presLayoutVars>
      </dgm:prSet>
      <dgm:spPr/>
    </dgm:pt>
    <dgm:pt modelId="{4E937287-A4B5-4099-A3B3-EE66703C9463}" type="pres">
      <dgm:prSet presAssocID="{7E62404A-56CE-4A36-8D0C-AC2746C8E9A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75CE194-7EF6-4D08-B4EC-31D2B05944D4}" type="pres">
      <dgm:prSet presAssocID="{8CC5EB4B-7A6D-47A5-848E-0281E3B97810}" presName="spacer" presStyleCnt="0"/>
      <dgm:spPr/>
    </dgm:pt>
    <dgm:pt modelId="{05790BFA-ADB5-45AB-BB1C-F678464A7BA0}" type="pres">
      <dgm:prSet presAssocID="{49C222AB-6EDA-4555-9ED7-D9C1C5A0D04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1629C5C-7A8D-4B85-BD21-FC38F0333BEE}" type="pres">
      <dgm:prSet presAssocID="{E099F5BE-2DA2-40B5-B73D-D2A6B69A9921}" presName="spacer" presStyleCnt="0"/>
      <dgm:spPr/>
    </dgm:pt>
    <dgm:pt modelId="{E77B1F64-9A75-4140-9CDA-623B8654236E}" type="pres">
      <dgm:prSet presAssocID="{CF84A390-2317-4FB2-94FF-6D7CE88C9EB1}" presName="parentText" presStyleLbl="node1" presStyleIdx="2" presStyleCnt="3" custLinFactNeighborX="0" custLinFactNeighborY="-33709">
        <dgm:presLayoutVars>
          <dgm:chMax val="0"/>
          <dgm:bulletEnabled val="1"/>
        </dgm:presLayoutVars>
      </dgm:prSet>
      <dgm:spPr/>
    </dgm:pt>
  </dgm:ptLst>
  <dgm:cxnLst>
    <dgm:cxn modelId="{2838B90E-BF9F-4F62-9A9E-D991CC7F5156}" type="presOf" srcId="{7E62404A-56CE-4A36-8D0C-AC2746C8E9AE}" destId="{4E937287-A4B5-4099-A3B3-EE66703C9463}" srcOrd="0" destOrd="0" presId="urn:microsoft.com/office/officeart/2005/8/layout/vList2"/>
    <dgm:cxn modelId="{9A5A8E2E-C198-474D-9E5B-548B264CA083}" srcId="{54448F01-2975-46E3-A585-9A9A765974B9}" destId="{49C222AB-6EDA-4555-9ED7-D9C1C5A0D042}" srcOrd="1" destOrd="0" parTransId="{2AD02355-F3A4-4E29-811F-61B682FC8463}" sibTransId="{E099F5BE-2DA2-40B5-B73D-D2A6B69A9921}"/>
    <dgm:cxn modelId="{C9FAB94D-BE8A-4018-B8B1-ED4A951F3A6E}" srcId="{54448F01-2975-46E3-A585-9A9A765974B9}" destId="{CF84A390-2317-4FB2-94FF-6D7CE88C9EB1}" srcOrd="2" destOrd="0" parTransId="{D69C909D-3944-47A6-90D5-9F43B7FC1EB2}" sibTransId="{5640EA62-9861-4C8B-836A-63823AFE8564}"/>
    <dgm:cxn modelId="{56EAC18A-56D5-4FF1-9922-ECFCE0061B9A}" srcId="{54448F01-2975-46E3-A585-9A9A765974B9}" destId="{7E62404A-56CE-4A36-8D0C-AC2746C8E9AE}" srcOrd="0" destOrd="0" parTransId="{10E73BEF-7A5B-44C7-80CE-793EC3AEC6C9}" sibTransId="{8CC5EB4B-7A6D-47A5-848E-0281E3B97810}"/>
    <dgm:cxn modelId="{D2ADDF9D-BD5B-4D85-99EA-9794AE5E8734}" type="presOf" srcId="{49C222AB-6EDA-4555-9ED7-D9C1C5A0D042}" destId="{05790BFA-ADB5-45AB-BB1C-F678464A7BA0}" srcOrd="0" destOrd="0" presId="urn:microsoft.com/office/officeart/2005/8/layout/vList2"/>
    <dgm:cxn modelId="{C393DAC3-9411-4A84-A619-B7044EF5A8CD}" type="presOf" srcId="{CF84A390-2317-4FB2-94FF-6D7CE88C9EB1}" destId="{E77B1F64-9A75-4140-9CDA-623B8654236E}" srcOrd="0" destOrd="0" presId="urn:microsoft.com/office/officeart/2005/8/layout/vList2"/>
    <dgm:cxn modelId="{4B449BCD-19DD-45DD-8A43-77B8F925DE45}" type="presOf" srcId="{54448F01-2975-46E3-A585-9A9A765974B9}" destId="{6AD8A261-17E4-4894-AD1F-83D21D4C626C}" srcOrd="0" destOrd="0" presId="urn:microsoft.com/office/officeart/2005/8/layout/vList2"/>
    <dgm:cxn modelId="{F19999D1-FB34-408A-BC35-7EAE4326ED83}" type="presParOf" srcId="{6AD8A261-17E4-4894-AD1F-83D21D4C626C}" destId="{4E937287-A4B5-4099-A3B3-EE66703C9463}" srcOrd="0" destOrd="0" presId="urn:microsoft.com/office/officeart/2005/8/layout/vList2"/>
    <dgm:cxn modelId="{58543E00-52A6-4A9B-A0BF-B3002EC06F75}" type="presParOf" srcId="{6AD8A261-17E4-4894-AD1F-83D21D4C626C}" destId="{B75CE194-7EF6-4D08-B4EC-31D2B05944D4}" srcOrd="1" destOrd="0" presId="urn:microsoft.com/office/officeart/2005/8/layout/vList2"/>
    <dgm:cxn modelId="{185410C2-70CF-459C-A00F-E1C41C5DB449}" type="presParOf" srcId="{6AD8A261-17E4-4894-AD1F-83D21D4C626C}" destId="{05790BFA-ADB5-45AB-BB1C-F678464A7BA0}" srcOrd="2" destOrd="0" presId="urn:microsoft.com/office/officeart/2005/8/layout/vList2"/>
    <dgm:cxn modelId="{7207CE37-649E-4D3E-A5F4-B9E233B8341C}" type="presParOf" srcId="{6AD8A261-17E4-4894-AD1F-83D21D4C626C}" destId="{C1629C5C-7A8D-4B85-BD21-FC38F0333BEE}" srcOrd="3" destOrd="0" presId="urn:microsoft.com/office/officeart/2005/8/layout/vList2"/>
    <dgm:cxn modelId="{C29E603F-0549-43C9-A879-9763B5577F35}" type="presParOf" srcId="{6AD8A261-17E4-4894-AD1F-83D21D4C626C}" destId="{E77B1F64-9A75-4140-9CDA-623B865423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7EEE2-3B97-4060-8FE3-FE58E9EBA684}">
      <dsp:nvSpPr>
        <dsp:cNvPr id="0" name=""/>
        <dsp:cNvSpPr/>
      </dsp:nvSpPr>
      <dsp:spPr>
        <a:xfrm>
          <a:off x="21071" y="16906"/>
          <a:ext cx="7186654" cy="69212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/>
            <a:t>DEFINITION</a:t>
          </a:r>
          <a:endParaRPr lang="en-US" sz="3200" b="1" kern="1200" dirty="0"/>
        </a:p>
      </dsp:txBody>
      <dsp:txXfrm>
        <a:off x="54858" y="50693"/>
        <a:ext cx="7119080" cy="624550"/>
      </dsp:txXfrm>
    </dsp:sp>
    <dsp:sp modelId="{5FB2EF36-83DA-484D-B3B6-A5B0940EC9FF}">
      <dsp:nvSpPr>
        <dsp:cNvPr id="0" name=""/>
        <dsp:cNvSpPr/>
      </dsp:nvSpPr>
      <dsp:spPr>
        <a:xfrm>
          <a:off x="0" y="722048"/>
          <a:ext cx="7228798" cy="4664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9514" tIns="12700" rIns="71120" bIns="12700" numCol="1" spcCol="1270" anchor="t" anchorCtr="0">
          <a:noAutofit/>
        </a:bodyPr>
        <a:lstStyle/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0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A </a:t>
          </a:r>
          <a:r>
            <a:rPr lang="en-GB" sz="2600" b="1" kern="1200" dirty="0"/>
            <a:t>customer persona</a:t>
          </a:r>
          <a:r>
            <a:rPr lang="en-GB" sz="2600" kern="1200" dirty="0"/>
            <a:t> (also known as a buyer persona) is a semi-fictional representation of your ideal customer based on market research, real data, and behavioural insights.</a:t>
          </a:r>
          <a:endParaRPr lang="en-US" sz="26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00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2500" b="0" i="0" kern="1200" dirty="0"/>
            <a:t>   </a:t>
          </a:r>
          <a:r>
            <a:rPr lang="en-GB" sz="2600" b="0" i="0" kern="1200" dirty="0"/>
            <a:t>It helps marketers </a:t>
          </a:r>
          <a:r>
            <a:rPr lang="en-GB" sz="2600" b="1" i="0" kern="1200" dirty="0"/>
            <a:t>target the right customers with the right products, services, &amp; promotions</a:t>
          </a:r>
          <a:endParaRPr lang="en-GB" sz="2500" b="0" i="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endParaRPr lang="en-GB" sz="1000" b="0" i="0" kern="1200" dirty="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r>
            <a:rPr lang="en-GB" sz="2500" kern="1200" dirty="0"/>
            <a:t>   Rather than viewing your audience as a broad demographic group (e.g., "women aged 25–40"), a customer persona creates a detailed profile of a specific individual—giving them a name, job title, goals, pain points, purchasing habits, and motivations.</a:t>
          </a:r>
          <a:r>
            <a:rPr lang="en-GB" sz="2500" b="0" i="0" kern="1200" dirty="0"/>
            <a:t>.</a:t>
          </a:r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20000"/>
            </a:spcAft>
            <a:buNone/>
          </a:pPr>
          <a:endParaRPr lang="en-GB" sz="1000" b="0" i="0" kern="1200" dirty="0"/>
        </a:p>
      </dsp:txBody>
      <dsp:txXfrm>
        <a:off x="0" y="722048"/>
        <a:ext cx="7228798" cy="46645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7EEE2-3B97-4060-8FE3-FE58E9EBA684}">
      <dsp:nvSpPr>
        <dsp:cNvPr id="0" name=""/>
        <dsp:cNvSpPr/>
      </dsp:nvSpPr>
      <dsp:spPr>
        <a:xfrm>
          <a:off x="0" y="150382"/>
          <a:ext cx="7198565" cy="75289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DEFINITION</a:t>
          </a:r>
          <a:endParaRPr lang="en-US" sz="3300" kern="1200"/>
        </a:p>
      </dsp:txBody>
      <dsp:txXfrm>
        <a:off x="36753" y="187135"/>
        <a:ext cx="7125059" cy="679389"/>
      </dsp:txXfrm>
    </dsp:sp>
    <dsp:sp modelId="{5FB2EF36-83DA-484D-B3B6-A5B0940EC9FF}">
      <dsp:nvSpPr>
        <dsp:cNvPr id="0" name=""/>
        <dsp:cNvSpPr/>
      </dsp:nvSpPr>
      <dsp:spPr>
        <a:xfrm>
          <a:off x="0" y="903277"/>
          <a:ext cx="7198565" cy="43035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554" tIns="41910" rIns="234696" bIns="41910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600" kern="1200" dirty="0"/>
            <a:t>Customer journey mapping is the process of creating a visual or structural diagram that maps every interaction a customer has with a business, from the moment they first discover the business exists, to long after they’ve made a purchase.</a:t>
          </a: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2600" kern="1200" dirty="0"/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GB" sz="2600" kern="1200" dirty="0"/>
            <a:t>Instead of looking at sales from a business's perspective (a sales funnel), journey mapping looks at the experience through the eyes of the customer: their motivations, goals, actions, emotions, and pain points at every stage.</a:t>
          </a:r>
        </a:p>
      </dsp:txBody>
      <dsp:txXfrm>
        <a:off x="0" y="903277"/>
        <a:ext cx="7198565" cy="43035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37287-A4B5-4099-A3B3-EE66703C9463}">
      <dsp:nvSpPr>
        <dsp:cNvPr id="0" name=""/>
        <dsp:cNvSpPr/>
      </dsp:nvSpPr>
      <dsp:spPr>
        <a:xfrm>
          <a:off x="0" y="584611"/>
          <a:ext cx="8527639" cy="1272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Working in pairs, think of a recent purchase you have made.</a:t>
          </a:r>
          <a:endParaRPr lang="en-US" sz="3400" kern="1200" dirty="0"/>
        </a:p>
      </dsp:txBody>
      <dsp:txXfrm>
        <a:off x="62141" y="646752"/>
        <a:ext cx="8403357" cy="1148678"/>
      </dsp:txXfrm>
    </dsp:sp>
    <dsp:sp modelId="{05790BFA-ADB5-45AB-BB1C-F678464A7BA0}">
      <dsp:nvSpPr>
        <dsp:cNvPr id="0" name=""/>
        <dsp:cNvSpPr/>
      </dsp:nvSpPr>
      <dsp:spPr>
        <a:xfrm>
          <a:off x="0" y="1955491"/>
          <a:ext cx="8527639" cy="127296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Discuss what touchpoints you interacted with before, during and after your purchase.</a:t>
          </a:r>
          <a:endParaRPr lang="en-US" sz="3400" kern="1200" dirty="0"/>
        </a:p>
      </dsp:txBody>
      <dsp:txXfrm>
        <a:off x="62141" y="2017632"/>
        <a:ext cx="8403357" cy="1148678"/>
      </dsp:txXfrm>
    </dsp:sp>
    <dsp:sp modelId="{E77B1F64-9A75-4140-9CDA-623B8654236E}">
      <dsp:nvSpPr>
        <dsp:cNvPr id="0" name=""/>
        <dsp:cNvSpPr/>
      </dsp:nvSpPr>
      <dsp:spPr>
        <a:xfrm>
          <a:off x="0" y="3293364"/>
          <a:ext cx="8527639" cy="127296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Which touchpoints had the biggest impact on your experience</a:t>
          </a:r>
        </a:p>
      </dsp:txBody>
      <dsp:txXfrm>
        <a:off x="62141" y="3355505"/>
        <a:ext cx="8403357" cy="11486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37287-A4B5-4099-A3B3-EE66703C9463}">
      <dsp:nvSpPr>
        <dsp:cNvPr id="0" name=""/>
        <dsp:cNvSpPr/>
      </dsp:nvSpPr>
      <dsp:spPr>
        <a:xfrm>
          <a:off x="0" y="53251"/>
          <a:ext cx="8527639" cy="160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Working in pairs, think of a recent purchase you have made.</a:t>
          </a:r>
          <a:endParaRPr lang="en-US" sz="4300" kern="1200" dirty="0"/>
        </a:p>
      </dsp:txBody>
      <dsp:txXfrm>
        <a:off x="78590" y="131841"/>
        <a:ext cx="8370459" cy="1452740"/>
      </dsp:txXfrm>
    </dsp:sp>
    <dsp:sp modelId="{05790BFA-ADB5-45AB-BB1C-F678464A7BA0}">
      <dsp:nvSpPr>
        <dsp:cNvPr id="0" name=""/>
        <dsp:cNvSpPr/>
      </dsp:nvSpPr>
      <dsp:spPr>
        <a:xfrm>
          <a:off x="0" y="1787011"/>
          <a:ext cx="8527639" cy="160992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How were you feeling at each stage of the customer journey?</a:t>
          </a:r>
          <a:endParaRPr lang="en-US" sz="4300" kern="1200" dirty="0"/>
        </a:p>
      </dsp:txBody>
      <dsp:txXfrm>
        <a:off x="78590" y="1865601"/>
        <a:ext cx="8370459" cy="1452740"/>
      </dsp:txXfrm>
    </dsp:sp>
    <dsp:sp modelId="{E77B1F64-9A75-4140-9CDA-623B8654236E}">
      <dsp:nvSpPr>
        <dsp:cNvPr id="0" name=""/>
        <dsp:cNvSpPr/>
      </dsp:nvSpPr>
      <dsp:spPr>
        <a:xfrm>
          <a:off x="0" y="3479026"/>
          <a:ext cx="8527639" cy="160992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Did your journey run smoothly or did you experience </a:t>
          </a:r>
          <a:r>
            <a:rPr lang="en-GB" sz="4300" kern="1200" dirty="0" err="1"/>
            <a:t>dissiculties</a:t>
          </a:r>
          <a:r>
            <a:rPr lang="en-GB" sz="4300" kern="1200" dirty="0"/>
            <a:t>?</a:t>
          </a:r>
          <a:endParaRPr lang="en-US" sz="4300" kern="1200" dirty="0"/>
        </a:p>
      </dsp:txBody>
      <dsp:txXfrm>
        <a:off x="78590" y="3557616"/>
        <a:ext cx="8370459" cy="14527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37287-A4B5-4099-A3B3-EE66703C9463}">
      <dsp:nvSpPr>
        <dsp:cNvPr id="0" name=""/>
        <dsp:cNvSpPr/>
      </dsp:nvSpPr>
      <dsp:spPr>
        <a:xfrm>
          <a:off x="0" y="53251"/>
          <a:ext cx="8527639" cy="160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Work as pairs to discuss your experiences as a customer</a:t>
          </a:r>
          <a:endParaRPr lang="en-US" sz="4300" kern="1200" dirty="0"/>
        </a:p>
      </dsp:txBody>
      <dsp:txXfrm>
        <a:off x="78590" y="131841"/>
        <a:ext cx="8370459" cy="1452740"/>
      </dsp:txXfrm>
    </dsp:sp>
    <dsp:sp modelId="{05790BFA-ADB5-45AB-BB1C-F678464A7BA0}">
      <dsp:nvSpPr>
        <dsp:cNvPr id="0" name=""/>
        <dsp:cNvSpPr/>
      </dsp:nvSpPr>
      <dsp:spPr>
        <a:xfrm>
          <a:off x="0" y="1787011"/>
          <a:ext cx="8527639" cy="160992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Have you experienced a pain point?</a:t>
          </a:r>
        </a:p>
      </dsp:txBody>
      <dsp:txXfrm>
        <a:off x="78590" y="1865601"/>
        <a:ext cx="8370459" cy="1452740"/>
      </dsp:txXfrm>
    </dsp:sp>
    <dsp:sp modelId="{E77B1F64-9A75-4140-9CDA-623B8654236E}">
      <dsp:nvSpPr>
        <dsp:cNvPr id="0" name=""/>
        <dsp:cNvSpPr/>
      </dsp:nvSpPr>
      <dsp:spPr>
        <a:xfrm>
          <a:off x="0" y="3479026"/>
          <a:ext cx="8527639" cy="160992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How did you feel? What did you do? </a:t>
          </a:r>
          <a:endParaRPr lang="en-US" sz="4300" kern="1200" dirty="0"/>
        </a:p>
      </dsp:txBody>
      <dsp:txXfrm>
        <a:off x="78590" y="3557616"/>
        <a:ext cx="8370459" cy="14527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937287-A4B5-4099-A3B3-EE66703C9463}">
      <dsp:nvSpPr>
        <dsp:cNvPr id="0" name=""/>
        <dsp:cNvSpPr/>
      </dsp:nvSpPr>
      <dsp:spPr>
        <a:xfrm>
          <a:off x="0" y="53251"/>
          <a:ext cx="8527639" cy="160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Work as pairs to discuss your experiences as a customer</a:t>
          </a:r>
          <a:endParaRPr lang="en-US" sz="4300" kern="1200" dirty="0"/>
        </a:p>
      </dsp:txBody>
      <dsp:txXfrm>
        <a:off x="78590" y="131841"/>
        <a:ext cx="8370459" cy="1452740"/>
      </dsp:txXfrm>
    </dsp:sp>
    <dsp:sp modelId="{05790BFA-ADB5-45AB-BB1C-F678464A7BA0}">
      <dsp:nvSpPr>
        <dsp:cNvPr id="0" name=""/>
        <dsp:cNvSpPr/>
      </dsp:nvSpPr>
      <dsp:spPr>
        <a:xfrm>
          <a:off x="0" y="1787011"/>
          <a:ext cx="8527639" cy="1609920"/>
        </a:xfrm>
        <a:prstGeom prst="roundRect">
          <a:avLst/>
        </a:prstGeom>
        <a:solidFill>
          <a:schemeClr val="accent2">
            <a:hueOff val="-661686"/>
            <a:satOff val="746"/>
            <a:lumOff val="1765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dirty="0"/>
            <a:t>Are you loyal to any brands? If so why?</a:t>
          </a:r>
        </a:p>
      </dsp:txBody>
      <dsp:txXfrm>
        <a:off x="78590" y="1865601"/>
        <a:ext cx="8370459" cy="1452740"/>
      </dsp:txXfrm>
    </dsp:sp>
    <dsp:sp modelId="{E77B1F64-9A75-4140-9CDA-623B8654236E}">
      <dsp:nvSpPr>
        <dsp:cNvPr id="0" name=""/>
        <dsp:cNvSpPr/>
      </dsp:nvSpPr>
      <dsp:spPr>
        <a:xfrm>
          <a:off x="0" y="3479026"/>
          <a:ext cx="8527639" cy="1609920"/>
        </a:xfrm>
        <a:prstGeom prst="roundRect">
          <a:avLst/>
        </a:prstGeom>
        <a:solidFill>
          <a:schemeClr val="accent2">
            <a:hueOff val="-1323373"/>
            <a:satOff val="1492"/>
            <a:lumOff val="353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Are you an advocate for any brands? What do you do?</a:t>
          </a:r>
          <a:endParaRPr lang="en-US" sz="4300" kern="1200" dirty="0"/>
        </a:p>
      </dsp:txBody>
      <dsp:txXfrm>
        <a:off x="78590" y="3557616"/>
        <a:ext cx="8370459" cy="1452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d3895722e1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d3895722e1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014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6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700" cy="7635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4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16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700" cy="455520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lvl="0" indent="-406400" rtl="0">
              <a:spcBef>
                <a:spcPts val="1000"/>
              </a:spcBef>
              <a:spcAft>
                <a:spcPts val="0"/>
              </a:spcAft>
              <a:buSzPts val="2800"/>
              <a:buChar char="•"/>
              <a:defRPr/>
            </a:lvl1pPr>
            <a:lvl2pPr marL="914400" lvl="1" indent="-381000" rtl="0">
              <a:spcBef>
                <a:spcPts val="500"/>
              </a:spcBef>
              <a:spcAft>
                <a:spcPts val="0"/>
              </a:spcAft>
              <a:buSzPts val="2400"/>
              <a:buChar char="•"/>
              <a:defRPr/>
            </a:lvl2pPr>
            <a:lvl3pPr marL="1371600" lvl="2" indent="-355600" rtl="0">
              <a:spcBef>
                <a:spcPts val="500"/>
              </a:spcBef>
              <a:spcAft>
                <a:spcPts val="0"/>
              </a:spcAft>
              <a:buSzPts val="2000"/>
              <a:buChar char="•"/>
              <a:defRPr/>
            </a:lvl3pPr>
            <a:lvl4pPr marL="1828800" lvl="3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4pPr>
            <a:lvl5pPr marL="2286000" lvl="4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rtl="0">
              <a:spcBef>
                <a:spcPts val="50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96" name="Google Shape;96;p16"/>
          <p:cNvSpPr txBox="1">
            <a:spLocks noGrp="1"/>
          </p:cNvSpPr>
          <p:nvPr>
            <p:ph type="sldNum" idx="12"/>
          </p:nvPr>
        </p:nvSpPr>
        <p:spPr>
          <a:xfrm>
            <a:off x="11296610" y="6217622"/>
            <a:ext cx="731700" cy="524700"/>
          </a:xfrm>
          <a:prstGeom prst="rect">
            <a:avLst/>
          </a:prstGeom>
        </p:spPr>
        <p:txBody>
          <a:bodyPr spcFirstLastPara="1" wrap="square" lIns="91425" tIns="45700" rIns="91425" bIns="45700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6856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10/5/2026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  <p:sldLayoutId id="2147483763" r:id="rId12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DcNl647PNM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f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f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f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8ZXwI5L4kY?feature=oembed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fif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f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1" y="787078"/>
            <a:ext cx="3518770" cy="4215307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rgbClr val="FFFFFF"/>
                </a:solidFill>
              </a:rPr>
              <a:t>BMBS5002 </a:t>
            </a:r>
            <a:r>
              <a:rPr lang="en-US" sz="2700" dirty="0">
                <a:solidFill>
                  <a:srgbClr val="FFFFFF"/>
                </a:solidFill>
              </a:rPr>
              <a:t>marketing, sales and consumer </a:t>
            </a:r>
            <a:r>
              <a:rPr lang="en-US" sz="2700" dirty="0" err="1">
                <a:solidFill>
                  <a:srgbClr val="FFFFFF"/>
                </a:solidFill>
              </a:rPr>
              <a:t>behaviour</a:t>
            </a:r>
            <a:br>
              <a:rPr lang="en-US" sz="2700" dirty="0">
                <a:solidFill>
                  <a:srgbClr val="FFFFFF"/>
                </a:solidFill>
              </a:rPr>
            </a:br>
            <a:br>
              <a:rPr lang="en-US" sz="2700" dirty="0">
                <a:solidFill>
                  <a:srgbClr val="FFFFFF"/>
                </a:solidFill>
              </a:rPr>
            </a:br>
            <a:br>
              <a:rPr lang="en-US" sz="2700" dirty="0">
                <a:solidFill>
                  <a:srgbClr val="FFFFFF"/>
                </a:solidFill>
              </a:rPr>
            </a:br>
            <a:r>
              <a:rPr lang="en-US" sz="2700" dirty="0">
                <a:solidFill>
                  <a:srgbClr val="FFFFFF"/>
                </a:solidFill>
              </a:rPr>
              <a:t>week 5: Customer Journey Mapping</a:t>
            </a:r>
            <a:br>
              <a:rPr lang="en-US" sz="2700" dirty="0">
                <a:solidFill>
                  <a:srgbClr val="FFFFFF"/>
                </a:solidFill>
              </a:rPr>
            </a:br>
            <a:br>
              <a:rPr lang="en-GB" sz="2700" dirty="0">
                <a:solidFill>
                  <a:srgbClr val="FFFFFF"/>
                </a:solidFill>
                <a:latin typeface="Arial" panose="020B0604020202020204" pitchFamily="34" charset="0"/>
              </a:rPr>
            </a:br>
            <a:endParaRPr lang="en-US" sz="27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Gwyneth jones</a:t>
            </a:r>
          </a:p>
          <a:p>
            <a:r>
              <a:rPr lang="en-US" dirty="0" err="1">
                <a:solidFill>
                  <a:srgbClr val="FFFFFF">
                    <a:alpha val="75000"/>
                  </a:srgbClr>
                </a:solidFill>
              </a:rPr>
              <a:t>OctoBER</a:t>
            </a:r>
            <a:r>
              <a:rPr lang="en-US" dirty="0">
                <a:solidFill>
                  <a:srgbClr val="FFFFFF">
                    <a:alpha val="75000"/>
                  </a:srgbClr>
                </a:solidFill>
              </a:rPr>
              <a:t> 2026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80908" y="4381442"/>
            <a:ext cx="62576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Marketing Research</a:t>
            </a:r>
          </a:p>
        </p:txBody>
      </p:sp>
      <p:pic>
        <p:nvPicPr>
          <p:cNvPr id="5" name="Picture 4" descr="Woman browsing store shelves">
            <a:extLst>
              <a:ext uri="{FF2B5EF4-FFF2-40B4-BE49-F238E27FC236}">
                <a16:creationId xmlns:a16="http://schemas.microsoft.com/office/drawing/2014/main" id="{E5005432-728C-1534-8CF9-665E707411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96" r="6796"/>
          <a:stretch/>
        </p:blipFill>
        <p:spPr>
          <a:xfrm>
            <a:off x="4241829" y="601200"/>
            <a:ext cx="7512103" cy="579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A1794-160F-1C6F-E5A4-441047DF2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7"/>
            <a:ext cx="11029616" cy="301696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B23B6C9-6301-7D52-0414-0FA1D810E8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3996497"/>
              </p:ext>
            </p:extLst>
          </p:nvPr>
        </p:nvGraphicFramePr>
        <p:xfrm>
          <a:off x="581025" y="616226"/>
          <a:ext cx="11029616" cy="56989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29616">
                  <a:extLst>
                    <a:ext uri="{9D8B030D-6E8A-4147-A177-3AD203B41FA5}">
                      <a16:colId xmlns:a16="http://schemas.microsoft.com/office/drawing/2014/main" val="3423530883"/>
                    </a:ext>
                  </a:extLst>
                </a:gridCol>
              </a:tblGrid>
              <a:tr h="1206918">
                <a:tc>
                  <a:txBody>
                    <a:bodyPr/>
                    <a:lstStyle/>
                    <a:p>
                      <a:endParaRPr lang="en-GB" sz="2400" dirty="0"/>
                    </a:p>
                    <a:p>
                      <a:r>
                        <a:rPr lang="en-GB" sz="2400" dirty="0"/>
                        <a:t>THIS WEEK’S LECTURE</a:t>
                      </a:r>
                    </a:p>
                    <a:p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2572021"/>
                  </a:ext>
                </a:extLst>
              </a:tr>
              <a:tr h="707108">
                <a:tc>
                  <a:txBody>
                    <a:bodyPr/>
                    <a:lstStyle/>
                    <a:p>
                      <a:r>
                        <a:rPr lang="en-GB" sz="2000" dirty="0"/>
                        <a:t>CUSTOMER PERSONAS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084086"/>
                  </a:ext>
                </a:extLst>
              </a:tr>
              <a:tr h="707108">
                <a:tc>
                  <a:txBody>
                    <a:bodyPr/>
                    <a:lstStyle/>
                    <a:p>
                      <a:r>
                        <a:rPr lang="en-GB" sz="2000" dirty="0"/>
                        <a:t>CUSTOMER TOUCHPOINTS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339356"/>
                  </a:ext>
                </a:extLst>
              </a:tr>
              <a:tr h="707108">
                <a:tc>
                  <a:txBody>
                    <a:bodyPr/>
                    <a:lstStyle/>
                    <a:p>
                      <a:r>
                        <a:rPr lang="en-GB" sz="2000" dirty="0"/>
                        <a:t>OMNICHANNEL MARKETING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872595"/>
                  </a:ext>
                </a:extLst>
              </a:tr>
              <a:tr h="83181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CUSTOMER JOURNEY MAPPING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3542718"/>
                  </a:ext>
                </a:extLst>
              </a:tr>
              <a:tr h="83181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/>
                        <a:t>MOMENTS OF TRUTH AND PAIN POINTS</a:t>
                      </a:r>
                    </a:p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90838089"/>
                  </a:ext>
                </a:extLst>
              </a:tr>
              <a:tr h="707108">
                <a:tc>
                  <a:txBody>
                    <a:bodyPr/>
                    <a:lstStyle/>
                    <a:p>
                      <a:r>
                        <a:rPr lang="en-GB" sz="2000" dirty="0"/>
                        <a:t>RETENTION, LOYALTY AND ADVOCACY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9602465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D9A276-B87D-4573-6D35-B7E765B49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99AE36-5A8F-7BDE-F8CA-D9F800684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972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C845B-61D8-14EE-0E9E-5165F21BF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49566"/>
          </a:xfrm>
        </p:spPr>
        <p:txBody>
          <a:bodyPr/>
          <a:lstStyle/>
          <a:p>
            <a:r>
              <a:rPr lang="en-GB" dirty="0"/>
              <a:t>At the end of the lecture, you should be able to: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757CB-A198-CAB5-1E01-F628C2858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30626"/>
            <a:ext cx="10948199" cy="4893288"/>
          </a:xfrm>
        </p:spPr>
        <p:txBody>
          <a:bodyPr>
            <a:normAutofit/>
          </a:bodyPr>
          <a:lstStyle/>
          <a:p>
            <a:pPr lvl="0"/>
            <a:r>
              <a:rPr lang="en-GB" sz="2200" dirty="0"/>
              <a:t>Explain the purpose of a </a:t>
            </a:r>
            <a:r>
              <a:rPr lang="en-GB" sz="2200" b="1" dirty="0"/>
              <a:t>customer persona</a:t>
            </a:r>
            <a:r>
              <a:rPr lang="en-GB" sz="2200" dirty="0"/>
              <a:t> and how it supports customer-focused marketing.</a:t>
            </a:r>
          </a:p>
          <a:p>
            <a:pPr lvl="0"/>
            <a:r>
              <a:rPr lang="en-GB" sz="2200" dirty="0"/>
              <a:t>Identify different </a:t>
            </a:r>
            <a:r>
              <a:rPr lang="en-GB" sz="2200" b="1" dirty="0"/>
              <a:t>customer touchpoints</a:t>
            </a:r>
            <a:r>
              <a:rPr lang="en-GB" sz="2200" dirty="0"/>
              <a:t> and explain the concept of </a:t>
            </a:r>
            <a:r>
              <a:rPr lang="en-GB" sz="2200" b="1" dirty="0"/>
              <a:t>moments of truth</a:t>
            </a:r>
            <a:r>
              <a:rPr lang="en-GB" sz="2200" dirty="0"/>
              <a:t>.</a:t>
            </a:r>
          </a:p>
          <a:p>
            <a:pPr lvl="0"/>
            <a:r>
              <a:rPr lang="en-GB" sz="2200" dirty="0"/>
              <a:t>Explain </a:t>
            </a:r>
            <a:r>
              <a:rPr lang="en-GB" sz="2200" b="1" dirty="0"/>
              <a:t>omnichannel customer journeys</a:t>
            </a:r>
            <a:r>
              <a:rPr lang="en-GB" sz="2200" dirty="0"/>
              <a:t> and how customers move between channels.</a:t>
            </a:r>
          </a:p>
          <a:p>
            <a:pPr lvl="0"/>
            <a:r>
              <a:rPr lang="en-GB" sz="2200" dirty="0"/>
              <a:t>Construct and interpret a </a:t>
            </a:r>
            <a:r>
              <a:rPr lang="en-GB" sz="2200" b="1" dirty="0"/>
              <a:t>customer journey map</a:t>
            </a:r>
            <a:r>
              <a:rPr lang="en-GB" sz="2200" dirty="0"/>
              <a:t>.</a:t>
            </a:r>
          </a:p>
          <a:p>
            <a:pPr lvl="0"/>
            <a:r>
              <a:rPr lang="en-GB" sz="2200" dirty="0"/>
              <a:t>Identify customer </a:t>
            </a:r>
            <a:r>
              <a:rPr lang="en-GB" sz="2200" b="1" dirty="0"/>
              <a:t>pain points</a:t>
            </a:r>
            <a:r>
              <a:rPr lang="en-GB" sz="2200" dirty="0"/>
              <a:t> and marketing opportunities.</a:t>
            </a:r>
          </a:p>
          <a:p>
            <a:pPr lvl="0"/>
            <a:r>
              <a:rPr lang="en-GB" sz="2200" dirty="0"/>
              <a:t>Explain how customer experience can contribute to </a:t>
            </a:r>
            <a:r>
              <a:rPr lang="en-GB" sz="2200" b="1" dirty="0"/>
              <a:t>retention, loyalty and advocacy</a:t>
            </a:r>
            <a:r>
              <a:rPr lang="en-GB" sz="2200" dirty="0"/>
              <a:t>.</a:t>
            </a:r>
          </a:p>
          <a:p>
            <a:pPr lvl="0"/>
            <a:r>
              <a:rPr lang="en-GB" sz="2200" dirty="0"/>
              <a:t>Apply these concepts to a real business, particularly a small business.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29C877-DE3B-B058-1BE3-A111E454E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F4E304-BE9D-BA8E-59EB-263FEAFFB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319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EA54376-7C46-F5B1-7A77-9E17B3726D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C1F5D20-7C9E-34AB-163A-9BF70159F6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698207-5326-8D2F-EFE6-93DA9D6162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3" y="1037967"/>
            <a:ext cx="3588754" cy="4709131"/>
          </a:xfrm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What is A customer PERSONA?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451EADA-2FAD-272E-DC37-DAA57F3191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97ADA6E-E168-8D1C-582F-9F06FC2A7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FEACA0-1FDF-FF54-1593-9B5D45AF8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C42C77-752F-D26E-570F-414568023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667497"/>
            <a:ext cx="10709660" cy="121284"/>
          </a:xfrm>
        </p:spPr>
        <p:txBody>
          <a:bodyPr>
            <a:normAutofit fontScale="25000" lnSpcReduction="20000"/>
          </a:bodyPr>
          <a:lstStyle/>
          <a:p>
            <a:endParaRPr lang="en-US" dirty="0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81104C-B5EA-9411-80B4-0CD93798F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656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19C9E8C-BA98-71A3-06E5-AE03AEFCBD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4346491"/>
              </p:ext>
            </p:extLst>
          </p:nvPr>
        </p:nvGraphicFramePr>
        <p:xfrm>
          <a:off x="4382012" y="815337"/>
          <a:ext cx="7228798" cy="54164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95613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960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BMI.2x_2017_Block_5.4_Understanding_your_customer_with_Persona-video">
            <a:hlinkClick r:id="" action="ppaction://media"/>
            <a:extLst>
              <a:ext uri="{FF2B5EF4-FFF2-40B4-BE49-F238E27FC236}">
                <a16:creationId xmlns:a16="http://schemas.microsoft.com/office/drawing/2014/main" id="{4CB7B693-34EA-CD87-3AFA-D8C4D3550DD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5018" y="108113"/>
            <a:ext cx="11747695" cy="663744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9ED927A-E100-E183-C276-79CEEED37A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A840BB-4F78-4AE9-4F66-AC004E1E71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5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88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EB0AAC-8AC5-4421-BC89-95B3FA61B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9809"/>
          </a:xfrm>
        </p:spPr>
        <p:txBody>
          <a:bodyPr/>
          <a:lstStyle/>
          <a:p>
            <a:r>
              <a:rPr lang="en-GB" dirty="0"/>
              <a:t>Core components of a persona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301B2-9174-1171-C775-3B3034D8A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898" y="1461052"/>
            <a:ext cx="11130910" cy="4820478"/>
          </a:xfrm>
        </p:spPr>
        <p:txBody>
          <a:bodyPr>
            <a:normAutofit/>
          </a:bodyPr>
          <a:lstStyle/>
          <a:p>
            <a:pPr lvl="0"/>
            <a:r>
              <a:rPr lang="en-GB" sz="2000" b="1" dirty="0"/>
              <a:t>Demographics:</a:t>
            </a:r>
            <a:r>
              <a:rPr lang="en-GB" sz="2000" dirty="0"/>
              <a:t> Age, gender, income level, location, education, and family status.</a:t>
            </a:r>
          </a:p>
          <a:p>
            <a:pPr lvl="0"/>
            <a:endParaRPr lang="en-GB" sz="400" dirty="0"/>
          </a:p>
          <a:p>
            <a:pPr lvl="0"/>
            <a:r>
              <a:rPr lang="en-GB" sz="2000" b="1" dirty="0"/>
              <a:t>Psychographics:</a:t>
            </a:r>
            <a:r>
              <a:rPr lang="en-GB" sz="2000" dirty="0"/>
              <a:t> Values, interests, lifestyle choices, attitudes, and political or social views.</a:t>
            </a:r>
          </a:p>
          <a:p>
            <a:pPr lvl="0"/>
            <a:endParaRPr lang="en-GB" sz="400" dirty="0"/>
          </a:p>
          <a:p>
            <a:pPr lvl="0"/>
            <a:r>
              <a:rPr lang="en-GB" sz="2000" b="1" dirty="0"/>
              <a:t>Profession:</a:t>
            </a:r>
            <a:r>
              <a:rPr lang="en-GB" sz="2000" dirty="0"/>
              <a:t> Typical job role, education.</a:t>
            </a:r>
          </a:p>
          <a:p>
            <a:pPr lvl="0"/>
            <a:endParaRPr lang="en-GB" sz="400" dirty="0"/>
          </a:p>
          <a:p>
            <a:pPr lvl="0"/>
            <a:r>
              <a:rPr lang="en-GB" sz="2000" b="1" dirty="0"/>
              <a:t>Pain Points &amp; Frustrations:</a:t>
            </a:r>
            <a:r>
              <a:rPr lang="en-GB" sz="2000" dirty="0"/>
              <a:t> The specific problems, inefficiencies, or struggles they face that your product or service can solve.</a:t>
            </a:r>
          </a:p>
          <a:p>
            <a:pPr lvl="0"/>
            <a:endParaRPr lang="en-GB" sz="400" dirty="0"/>
          </a:p>
          <a:p>
            <a:pPr lvl="0"/>
            <a:r>
              <a:rPr lang="en-GB" sz="2000" b="1" dirty="0"/>
              <a:t>Goals &amp; Motivations:</a:t>
            </a:r>
            <a:r>
              <a:rPr lang="en-GB" sz="2000" dirty="0"/>
              <a:t> What they want to achieve personally, and what drives their purchasing decisions.</a:t>
            </a:r>
          </a:p>
          <a:p>
            <a:pPr lvl="0"/>
            <a:endParaRPr lang="en-GB" sz="400" dirty="0"/>
          </a:p>
          <a:p>
            <a:pPr lvl="0"/>
            <a:r>
              <a:rPr lang="en-GB" sz="2000" b="1" dirty="0"/>
              <a:t>Buying Behaviour:</a:t>
            </a:r>
            <a:r>
              <a:rPr lang="en-GB" sz="2000" dirty="0"/>
              <a:t> Preferred communication channels (e.g., email, social media etc), decision drivers (e.g., price vs. quality), and common objections to purchasing.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3B4FF3-5BC5-3B33-E5E0-30007E924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539948"/>
            <a:ext cx="10669904" cy="24909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D44EB18-3DE3-92C2-AE94-4155B7B2E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207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24EC7F-9940-5621-3D70-1427B6F9A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00157"/>
          </a:xfrm>
        </p:spPr>
        <p:txBody>
          <a:bodyPr/>
          <a:lstStyle/>
          <a:p>
            <a:r>
              <a:rPr lang="en-GB" dirty="0"/>
              <a:t>Steps to create a persona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5E814-4007-5569-96B4-3C5232460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322" y="1570383"/>
            <a:ext cx="11173485" cy="4585461"/>
          </a:xfrm>
        </p:spPr>
        <p:txBody>
          <a:bodyPr/>
          <a:lstStyle/>
          <a:p>
            <a:pPr lvl="0"/>
            <a:r>
              <a:rPr lang="en-GB" sz="2000" b="1" dirty="0"/>
              <a:t>Gather Data:</a:t>
            </a:r>
            <a:r>
              <a:rPr lang="en-GB" sz="2000" dirty="0"/>
              <a:t> Collect real insights through customer interviews, surveys, website analytics, and team feedback — never rely solely on assumptions.</a:t>
            </a:r>
          </a:p>
          <a:p>
            <a:pPr lvl="0"/>
            <a:r>
              <a:rPr lang="en-GB" sz="2000" b="1" dirty="0"/>
              <a:t>Identify Patterns:</a:t>
            </a:r>
            <a:r>
              <a:rPr lang="en-GB" sz="2000" dirty="0"/>
              <a:t> Analyse your research to group common behaviours, shared goals, pain points, and demographic traits among your users.</a:t>
            </a:r>
          </a:p>
          <a:p>
            <a:pPr lvl="0"/>
            <a:r>
              <a:rPr lang="en-GB" sz="2000" b="1" dirty="0"/>
              <a:t>Define Persona Details:</a:t>
            </a:r>
            <a:r>
              <a:rPr lang="en-GB" sz="2000" dirty="0"/>
              <a:t> Give your persona a name, photo, job title, goals, motivations, key challenges, and a realistic bio to make them feel human.</a:t>
            </a:r>
          </a:p>
          <a:p>
            <a:pPr lvl="0"/>
            <a:r>
              <a:rPr lang="en-GB" sz="2000" b="1" dirty="0"/>
              <a:t>Map Their Journey:</a:t>
            </a:r>
            <a:r>
              <a:rPr lang="en-GB" sz="2000" dirty="0"/>
              <a:t> Outline how this persona interacts with your product or service — including their triggers, search process, and key touchpoints.</a:t>
            </a:r>
          </a:p>
          <a:p>
            <a:pPr lvl="0"/>
            <a:r>
              <a:rPr lang="en-GB" sz="2000" b="1" dirty="0"/>
              <a:t>Share &amp; Update:</a:t>
            </a:r>
            <a:r>
              <a:rPr lang="en-GB" sz="2000" dirty="0"/>
              <a:t> Share the persona across your organisation to align decision-making, and periodically refine it as you learn more about your audience.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42B799-1EBC-31E9-0B90-B4AF9BE60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BEDB0F-FA53-FEDD-768F-9AFF8AD78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273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63789-A013-6F75-71C4-DC69DD58E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68835"/>
          </a:xfrm>
        </p:spPr>
        <p:txBody>
          <a:bodyPr/>
          <a:lstStyle/>
          <a:p>
            <a:r>
              <a:rPr lang="en-GB" dirty="0"/>
              <a:t>how customer personas help marketers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AAF58-6502-7F9F-7BB2-C181F5B1CA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018" y="1639957"/>
            <a:ext cx="11123790" cy="4335393"/>
          </a:xfrm>
        </p:spPr>
        <p:txBody>
          <a:bodyPr/>
          <a:lstStyle/>
          <a:p>
            <a:pPr lvl="0"/>
            <a:r>
              <a:rPr lang="en-GB" sz="2000" b="1" dirty="0"/>
              <a:t>Targeted Messaging:</a:t>
            </a:r>
            <a:r>
              <a:rPr lang="en-GB" sz="2000" dirty="0"/>
              <a:t> Helps marketers match content, advertising messages, social media posts etc that directly target specific audience needs.</a:t>
            </a:r>
          </a:p>
          <a:p>
            <a:pPr lvl="0"/>
            <a:endParaRPr lang="en-GB" sz="1000" dirty="0"/>
          </a:p>
          <a:p>
            <a:pPr lvl="0"/>
            <a:r>
              <a:rPr lang="en-GB" sz="2000" b="1" dirty="0"/>
              <a:t>Product Alignment:</a:t>
            </a:r>
            <a:r>
              <a:rPr lang="en-GB" sz="2000" dirty="0"/>
              <a:t> Guides product development and feature planning around real user challenges.</a:t>
            </a:r>
          </a:p>
          <a:p>
            <a:pPr lvl="0"/>
            <a:endParaRPr lang="en-GB" sz="1000" dirty="0"/>
          </a:p>
          <a:p>
            <a:pPr lvl="0"/>
            <a:r>
              <a:rPr lang="en-GB" sz="2000" b="1" dirty="0"/>
              <a:t>Sales &amp; Customer Support:</a:t>
            </a:r>
            <a:r>
              <a:rPr lang="en-GB" sz="2000" dirty="0"/>
              <a:t> Helps sales teams to handle problems and customer service teams to address specific customer frustrations.</a:t>
            </a:r>
          </a:p>
          <a:p>
            <a:pPr lvl="0"/>
            <a:endParaRPr lang="en-GB" sz="1000" dirty="0"/>
          </a:p>
          <a:p>
            <a:pPr lvl="0"/>
            <a:r>
              <a:rPr lang="en-GB" sz="2000" b="1" dirty="0"/>
              <a:t>Marketing ROI:</a:t>
            </a:r>
            <a:r>
              <a:rPr lang="en-GB" sz="2000" dirty="0"/>
              <a:t> Reduces wasted advertising &amp; promotional spend by reaching the people most likely to convert to customers.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00D51E-3BAA-622B-C620-B9B65F2DD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D17EFA-C909-08B0-FDA8-CE8DC4A72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9628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4455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EB411BA-FEBF-4F44-C91F-7F3F7F7B14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012" y="482681"/>
            <a:ext cx="11237976" cy="591811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011BF-5383-1B53-A99E-58803FA3B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BB99F0-BE75-416A-B260-53418F73FE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9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108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F161291-765C-4033-9E84-52C51C6A5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7F69638-8A6F-45AB-B9EC-9D8C8FC37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B1B10C0-C0EF-4A82-0CF3-80771C0C1F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99528" y="643467"/>
            <a:ext cx="9992943" cy="557106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2E4D8F-D93D-F97D-CA24-A8681B3788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9961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tx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664942-277D-50B0-4A19-CDBBED37B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94287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 smtClean="0"/>
              <a:pPr defTabSz="457200"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993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92989FB-1024-49B7-BDF1-B3CE27D486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253B84-CEB9-88F0-39FE-81FD085CD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33" y="1037967"/>
            <a:ext cx="3519179" cy="4709131"/>
          </a:xfrm>
        </p:spPr>
        <p:txBody>
          <a:bodyPr anchor="ctr">
            <a:normAutofit/>
          </a:bodyPr>
          <a:lstStyle/>
          <a:p>
            <a:r>
              <a:rPr lang="en-GB" sz="3200" dirty="0">
                <a:solidFill>
                  <a:schemeClr val="bg1">
                    <a:lumMod val="85000"/>
                    <a:lumOff val="15000"/>
                  </a:schemeClr>
                </a:solidFill>
              </a:rPr>
              <a:t>What is customer journey mapping?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87D6F4-EC95-4EF1-A8AD-4B70386CEE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5F792DF-9D0A-4DB6-9A9E-7312F5A7E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7498080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BC7EA7B-802E-41F4-8926-C4475287A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F14D8E-852B-4725-609D-CAFF47876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656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954A3B-7B37-F401-564B-C268C5D69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656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11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076C674-2DF1-7D00-013B-317EF518DB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1202163"/>
              </p:ext>
            </p:extLst>
          </p:nvPr>
        </p:nvGraphicFramePr>
        <p:xfrm>
          <a:off x="4412244" y="884583"/>
          <a:ext cx="7198565" cy="53571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9007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8DB625-430A-821B-1748-E145A43960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B16D5-3443-9C38-0445-81724BC7B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69" y="596349"/>
            <a:ext cx="11029616" cy="824947"/>
          </a:xfrm>
        </p:spPr>
        <p:txBody>
          <a:bodyPr>
            <a:normAutofit fontScale="90000"/>
          </a:bodyPr>
          <a:lstStyle/>
          <a:p>
            <a:r>
              <a:rPr lang="en-GB" dirty="0"/>
              <a:t>A touchpoint is where an interaction occurs between a customer and an organisation. </a:t>
            </a:r>
            <a:endParaRPr lang="en-GB" sz="2000" dirty="0">
              <a:solidFill>
                <a:srgbClr val="0070C0"/>
              </a:solidFill>
            </a:endParaRP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1EEA1A6-480A-63E2-0D88-B4E666CC04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2827683"/>
              </p:ext>
            </p:extLst>
          </p:nvPr>
        </p:nvGraphicFramePr>
        <p:xfrm>
          <a:off x="576471" y="2535342"/>
          <a:ext cx="11029616" cy="41636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48003">
                  <a:extLst>
                    <a:ext uri="{9D8B030D-6E8A-4147-A177-3AD203B41FA5}">
                      <a16:colId xmlns:a16="http://schemas.microsoft.com/office/drawing/2014/main" val="2746178362"/>
                    </a:ext>
                  </a:extLst>
                </a:gridCol>
                <a:gridCol w="4006592">
                  <a:extLst>
                    <a:ext uri="{9D8B030D-6E8A-4147-A177-3AD203B41FA5}">
                      <a16:colId xmlns:a16="http://schemas.microsoft.com/office/drawing/2014/main" val="3159168649"/>
                    </a:ext>
                  </a:extLst>
                </a:gridCol>
                <a:gridCol w="3675021">
                  <a:extLst>
                    <a:ext uri="{9D8B030D-6E8A-4147-A177-3AD203B41FA5}">
                      <a16:colId xmlns:a16="http://schemas.microsoft.com/office/drawing/2014/main" val="1857719712"/>
                    </a:ext>
                  </a:extLst>
                </a:gridCol>
              </a:tblGrid>
              <a:tr h="545692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DIGITAL TOUCHPOINTS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PHYSICAL TOUCHPOINTS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HUMAN TOUCHPOINTS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871503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WEBSITES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SHOP / CAFÉ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SALES PEOPLE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9035092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SOCIAL MEDIA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SIGNS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CUSTOMER SERVICE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127047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ONLINE SEARCH ENGINE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PACKAGING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RECEPTIONIST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243010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ONLINE ADVERT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INSTORE DISPLAYS / SHOP FRONT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DELIVERY DRIVER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3788221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EMAIL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PHYSICAL ADVERTS (TRADITIONAL)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TECHNICAL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7536006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APP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CHECK OUT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4619749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ONLINE REVIEWS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5024255"/>
                  </a:ext>
                </a:extLst>
              </a:tr>
              <a:tr h="452242">
                <a:tc>
                  <a:txBody>
                    <a:bodyPr/>
                    <a:lstStyle/>
                    <a:p>
                      <a:r>
                        <a:rPr lang="en-GB" sz="2000" dirty="0"/>
                        <a:t>WEB CHAT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7483299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E21709-4750-BD19-ACCF-623B9247A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67139" y="6609522"/>
            <a:ext cx="10883347" cy="17951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A630EC-284E-B2CE-6DBC-3EE63DBED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12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18E329-55B8-F6AF-1FF8-BAB0A02D9F5B}"/>
              </a:ext>
            </a:extLst>
          </p:cNvPr>
          <p:cNvSpPr txBox="1"/>
          <p:nvPr/>
        </p:nvSpPr>
        <p:spPr>
          <a:xfrm>
            <a:off x="467140" y="1421296"/>
            <a:ext cx="1113894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Touchpoints can occur before, during and after purchase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en-GB" sz="6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sz="2000" dirty="0"/>
              <a:t>Every touchpoint can influence the customer’s perception of the business and whether they decide to continue with their journey.</a:t>
            </a:r>
          </a:p>
        </p:txBody>
      </p:sp>
    </p:spTree>
    <p:extLst>
      <p:ext uri="{BB962C8B-B14F-4D97-AF65-F5344CB8AC3E}">
        <p14:creationId xmlns:p14="http://schemas.microsoft.com/office/powerpoint/2010/main" val="12893746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F9A63-D947-B1E7-200A-6902EAD48EA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534" y="740781"/>
            <a:ext cx="3703320" cy="56986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2000" b="1">
                <a:solidFill>
                  <a:srgbClr val="FFFFFF"/>
                </a:solidFill>
              </a:rPr>
              <a:t>Omnichannel marketing</a:t>
            </a:r>
            <a:r>
              <a:rPr lang="en-US" sz="2000">
                <a:solidFill>
                  <a:srgbClr val="FFFFFF"/>
                </a:solidFill>
              </a:rPr>
              <a:t> is a strategy that provides a fully integrated, seamless customer experience across every touchpoint. </a:t>
            </a:r>
          </a:p>
          <a:p>
            <a:pPr>
              <a:lnSpc>
                <a:spcPct val="100000"/>
              </a:lnSpc>
            </a:pPr>
            <a:endParaRPr lang="en-US" sz="10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2000">
                <a:solidFill>
                  <a:srgbClr val="FFFFFF"/>
                </a:solidFill>
              </a:rPr>
              <a:t>Instead of each channel operating separately, omnichannel marketing connects data behind the scenes, so the customer journey flows naturally from one medium to another without friction.</a:t>
            </a:r>
          </a:p>
          <a:p>
            <a:pPr>
              <a:lnSpc>
                <a:spcPct val="100000"/>
              </a:lnSpc>
            </a:pPr>
            <a:endParaRPr lang="en-US" sz="11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2000">
                <a:solidFill>
                  <a:srgbClr val="FFFFFF"/>
                </a:solidFill>
              </a:rPr>
              <a:t>Omnichannel marketing usually personalizes communications across touchpoints</a:t>
            </a:r>
          </a:p>
          <a:p>
            <a:pPr>
              <a:lnSpc>
                <a:spcPct val="100000"/>
              </a:lnSpc>
            </a:pPr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E8F3E7-BAAA-908E-252B-FEA82E5DD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E7CEAE-8E96-27AE-0E36-6BE725405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 defTabSz="457200">
                <a:spcAft>
                  <a:spcPts val="600"/>
                </a:spcAft>
              </a:pPr>
              <a:t>13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9D9CD440-58D9-FDFC-11F1-0103F26A3A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543" t="62" r="9869"/>
          <a:stretch>
            <a:fillRect/>
          </a:stretch>
        </p:blipFill>
        <p:spPr>
          <a:xfrm>
            <a:off x="4149854" y="601201"/>
            <a:ext cx="7934116" cy="5753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401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68CE-D1A0-BCBC-EAB4-7DCD416FC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F33814-D9F7-94D1-F1E5-E82BFE3CB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AFF141-2854-A802-4EEF-53A560298A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0F40D5D-EFE3-CE4D-D1A2-0E1C08C699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461665"/>
              </p:ext>
            </p:extLst>
          </p:nvPr>
        </p:nvGraphicFramePr>
        <p:xfrm>
          <a:off x="3083169" y="1005841"/>
          <a:ext cx="8527639" cy="5183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36531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3604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How To Make An Effective Customer Journey Map In 1 Hour (FREE Templates)">
            <a:hlinkClick r:id="" action="ppaction://media"/>
            <a:extLst>
              <a:ext uri="{FF2B5EF4-FFF2-40B4-BE49-F238E27FC236}">
                <a16:creationId xmlns:a16="http://schemas.microsoft.com/office/drawing/2014/main" id="{4F724BAE-A4AC-52D2-CE50-D454F64DBA7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53846" y="108113"/>
            <a:ext cx="11684308" cy="660163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AB1B5B-9A4F-4175-8A79-BB852AC4B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9A94C7-ADB7-99F4-D371-F9B8D84E62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15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8279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9" name="Google Shape;139;p21"/>
          <p:cNvGraphicFramePr/>
          <p:nvPr/>
        </p:nvGraphicFramePr>
        <p:xfrm>
          <a:off x="0" y="0"/>
          <a:ext cx="12192000" cy="6857975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767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  <a:latin typeface="Lexend SemiBold"/>
                          <a:ea typeface="Lexend SemiBold"/>
                          <a:cs typeface="Lexend SemiBold"/>
                          <a:sym typeface="Lexend SemiBold"/>
                        </a:rPr>
                        <a:t>Customer Journey: </a:t>
                      </a:r>
                      <a:endParaRPr>
                        <a:solidFill>
                          <a:srgbClr val="FFFFFF"/>
                        </a:solidFill>
                        <a:latin typeface="Lexend SemiBold"/>
                        <a:ea typeface="Lexend SemiBold"/>
                        <a:cs typeface="Lexend SemiBold"/>
                        <a:sym typeface="Lexend SemiBold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rgbClr val="FFFFFF"/>
                          </a:solidFill>
                          <a:latin typeface="Lexend SemiBold"/>
                          <a:ea typeface="Lexend SemiBold"/>
                          <a:cs typeface="Lexend SemiBold"/>
                          <a:sym typeface="Lexend SemiBold"/>
                        </a:rPr>
                        <a:t>Buyer’s Journey</a:t>
                      </a:r>
                      <a:endParaRPr>
                        <a:solidFill>
                          <a:srgbClr val="FFFFFF"/>
                        </a:solidFill>
                        <a:latin typeface="Lexend SemiBold"/>
                        <a:ea typeface="Lexend SemiBold"/>
                        <a:cs typeface="Lexend SemiBold"/>
                        <a:sym typeface="Lexend SemiBol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B8484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lt1"/>
                          </a:solidFill>
                          <a:latin typeface="Lexend SemiBold"/>
                          <a:ea typeface="Lexend SemiBold"/>
                          <a:cs typeface="Lexend SemiBold"/>
                          <a:sym typeface="Lexend SemiBold"/>
                        </a:rPr>
                        <a:t>Awareness Stage</a:t>
                      </a:r>
                      <a:endParaRPr>
                        <a:solidFill>
                          <a:schemeClr val="lt1"/>
                        </a:solidFill>
                        <a:latin typeface="Lexend SemiBold"/>
                        <a:ea typeface="Lexend SemiBold"/>
                        <a:cs typeface="Lexend SemiBold"/>
                        <a:sym typeface="Lexend SemiBol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BFBF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lt1"/>
                          </a:solidFill>
                          <a:latin typeface="Lexend SemiBold"/>
                          <a:ea typeface="Lexend SemiBold"/>
                          <a:cs typeface="Lexend SemiBold"/>
                          <a:sym typeface="Lexend SemiBold"/>
                        </a:rPr>
                        <a:t>Consideration Stage</a:t>
                      </a:r>
                      <a:endParaRPr>
                        <a:solidFill>
                          <a:schemeClr val="lt1"/>
                        </a:solidFill>
                        <a:latin typeface="Lexend SemiBold"/>
                        <a:ea typeface="Lexend SemiBold"/>
                        <a:cs typeface="Lexend SemiBold"/>
                        <a:sym typeface="Lexend SemiBol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BFBF"/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>
                          <a:solidFill>
                            <a:schemeClr val="lt1"/>
                          </a:solidFill>
                          <a:latin typeface="Lexend SemiBold"/>
                          <a:ea typeface="Lexend SemiBold"/>
                          <a:cs typeface="Lexend SemiBold"/>
                          <a:sym typeface="Lexend SemiBold"/>
                        </a:rPr>
                        <a:t>Decision Stage</a:t>
                      </a:r>
                      <a:endParaRPr>
                        <a:solidFill>
                          <a:schemeClr val="lt1"/>
                        </a:solidFill>
                        <a:latin typeface="Lexend SemiBold"/>
                        <a:ea typeface="Lexend SemiBold"/>
                        <a:cs typeface="Lexend SemiBold"/>
                        <a:sym typeface="Lexend SemiBol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953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i="1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What is the customer </a:t>
                      </a:r>
                      <a:endParaRPr sz="1200" i="1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i="1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thinking or feeling?</a:t>
                      </a:r>
                      <a:endParaRPr sz="1200" i="1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4953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i="1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What is the customer’s action?</a:t>
                      </a:r>
                      <a:endParaRPr sz="1200" i="1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953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i="1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What or where is the buyer researching?</a:t>
                      </a:r>
                      <a:endParaRPr sz="1200" i="1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4953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i="1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How will we move the buyer along his or her journey with us in mind?</a:t>
                      </a:r>
                      <a:endParaRPr sz="1200" i="1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100"/>
                        <a:buFont typeface="Arial"/>
                        <a:buNone/>
                      </a:pPr>
                      <a:r>
                        <a:rPr lang="en-US" sz="1200">
                          <a:solidFill>
                            <a:srgbClr val="34485A"/>
                          </a:solidFill>
                          <a:latin typeface="Lexend"/>
                          <a:ea typeface="Lexend"/>
                          <a:cs typeface="Lexend"/>
                          <a:sym typeface="Lexend"/>
                        </a:rPr>
                        <a:t>[Your info here]</a:t>
                      </a:r>
                      <a:endParaRPr sz="1200">
                        <a:solidFill>
                          <a:srgbClr val="34485A"/>
                        </a:solidFill>
                        <a:latin typeface="Lexend"/>
                        <a:ea typeface="Lexend"/>
                        <a:cs typeface="Lexend"/>
                        <a:sym typeface="Lexend"/>
                      </a:endParaRPr>
                    </a:p>
                  </a:txBody>
                  <a:tcPr marL="121900" marR="121900" marT="121900" marB="121900" anchor="ctr">
                    <a:lnL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9E9E9E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B7ECEC">
                        <a:alpha val="5000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D409B-C90F-B8D2-9B25-5D1E1DC2B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98653"/>
          </a:xfrm>
        </p:spPr>
        <p:txBody>
          <a:bodyPr/>
          <a:lstStyle/>
          <a:p>
            <a:r>
              <a:rPr lang="en-GB" dirty="0"/>
              <a:t>The five stage customer journey map -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0484288-D84D-3C38-96D9-54EAA002C3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5736203"/>
              </p:ext>
            </p:extLst>
          </p:nvPr>
        </p:nvGraphicFramePr>
        <p:xfrm>
          <a:off x="581025" y="1709530"/>
          <a:ext cx="11029950" cy="4238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9679">
                  <a:extLst>
                    <a:ext uri="{9D8B030D-6E8A-4147-A177-3AD203B41FA5}">
                      <a16:colId xmlns:a16="http://schemas.microsoft.com/office/drawing/2014/main" val="2746178362"/>
                    </a:ext>
                  </a:extLst>
                </a:gridCol>
                <a:gridCol w="4783621">
                  <a:extLst>
                    <a:ext uri="{9D8B030D-6E8A-4147-A177-3AD203B41FA5}">
                      <a16:colId xmlns:a16="http://schemas.microsoft.com/office/drawing/2014/main" val="3159168649"/>
                    </a:ext>
                  </a:extLst>
                </a:gridCol>
                <a:gridCol w="3676650">
                  <a:extLst>
                    <a:ext uri="{9D8B030D-6E8A-4147-A177-3AD203B41FA5}">
                      <a16:colId xmlns:a16="http://schemas.microsoft.com/office/drawing/2014/main" val="1857719712"/>
                    </a:ext>
                  </a:extLst>
                </a:gridCol>
              </a:tblGrid>
              <a:tr h="733113">
                <a:tc>
                  <a:txBody>
                    <a:bodyPr/>
                    <a:lstStyle/>
                    <a:p>
                      <a:r>
                        <a:rPr lang="en-GB" dirty="0"/>
                        <a:t>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WHAT THE CUSTOMER IS THINKING/DOING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 TOUCHPOINTS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871503"/>
                  </a:ext>
                </a:extLst>
              </a:tr>
              <a:tr h="424740">
                <a:tc>
                  <a:txBody>
                    <a:bodyPr/>
                    <a:lstStyle/>
                    <a:p>
                      <a:r>
                        <a:rPr lang="en-GB" sz="2000" dirty="0"/>
                        <a:t>AWARENESS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Customer realises they have a need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Social media, search engine, </a:t>
                      </a:r>
                      <a:r>
                        <a:rPr lang="en-GB" sz="2000" dirty="0" err="1"/>
                        <a:t>WoM</a:t>
                      </a:r>
                      <a:r>
                        <a:rPr lang="en-GB" sz="2000" dirty="0"/>
                        <a:t>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9035092"/>
                  </a:ext>
                </a:extLst>
              </a:tr>
              <a:tr h="424740">
                <a:tc>
                  <a:txBody>
                    <a:bodyPr/>
                    <a:lstStyle/>
                    <a:p>
                      <a:r>
                        <a:rPr lang="en-GB" sz="2000" dirty="0"/>
                        <a:t>CONSIDERATION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Evaluates options &amp; competition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Website, reviews, social, ad media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127047"/>
                  </a:ext>
                </a:extLst>
              </a:tr>
              <a:tr h="424740">
                <a:tc>
                  <a:txBody>
                    <a:bodyPr/>
                    <a:lstStyle/>
                    <a:p>
                      <a:r>
                        <a:rPr lang="en-GB" sz="2000" dirty="0"/>
                        <a:t>DECISION / PURCHASE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Ready to purchase looks for options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In store, web site, app, social links, delivery etc…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243010"/>
                  </a:ext>
                </a:extLst>
              </a:tr>
              <a:tr h="424740">
                <a:tc>
                  <a:txBody>
                    <a:bodyPr/>
                    <a:lstStyle/>
                    <a:p>
                      <a:r>
                        <a:rPr lang="en-GB" sz="2000" dirty="0"/>
                        <a:t>RETENTION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Uses product, receives support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Loyalty scheme, staff, email, app,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3788221"/>
                  </a:ext>
                </a:extLst>
              </a:tr>
              <a:tr h="424740">
                <a:tc>
                  <a:txBody>
                    <a:bodyPr/>
                    <a:lstStyle/>
                    <a:p>
                      <a:r>
                        <a:rPr lang="en-GB" sz="2000" dirty="0"/>
                        <a:t>ADVOCACY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Becomes a loyal customer who recommends your business to others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Reviews, referrals, social media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7536006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836D4B-AF98-34F6-2C68-52B584E211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A77846-C226-F999-6803-F9F9D9F09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5409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99D37-2984-FE4E-2BD4-E73A336C4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690" y="593367"/>
            <a:ext cx="11612610" cy="763500"/>
          </a:xfrm>
        </p:spPr>
        <p:txBody>
          <a:bodyPr/>
          <a:lstStyle/>
          <a:p>
            <a:r>
              <a:rPr lang="en-GB" dirty="0"/>
              <a:t>example customer journey map for a cafe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48012F-25DA-04F5-813E-F72B9005F1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7F92C3-6520-3C44-CC7C-33290398CD8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18</a:t>
            </a:fld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AFEB1F7-D667-AD9B-79DB-EDF9F5EFD6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8824187"/>
              </p:ext>
            </p:extLst>
          </p:nvPr>
        </p:nvGraphicFramePr>
        <p:xfrm>
          <a:off x="163690" y="1356868"/>
          <a:ext cx="11612610" cy="51333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20611">
                  <a:extLst>
                    <a:ext uri="{9D8B030D-6E8A-4147-A177-3AD203B41FA5}">
                      <a16:colId xmlns:a16="http://schemas.microsoft.com/office/drawing/2014/main" val="2223640870"/>
                    </a:ext>
                  </a:extLst>
                </a:gridCol>
                <a:gridCol w="2364901">
                  <a:extLst>
                    <a:ext uri="{9D8B030D-6E8A-4147-A177-3AD203B41FA5}">
                      <a16:colId xmlns:a16="http://schemas.microsoft.com/office/drawing/2014/main" val="4272024239"/>
                    </a:ext>
                  </a:extLst>
                </a:gridCol>
                <a:gridCol w="2682054">
                  <a:extLst>
                    <a:ext uri="{9D8B030D-6E8A-4147-A177-3AD203B41FA5}">
                      <a16:colId xmlns:a16="http://schemas.microsoft.com/office/drawing/2014/main" val="404567521"/>
                    </a:ext>
                  </a:extLst>
                </a:gridCol>
                <a:gridCol w="2322522">
                  <a:extLst>
                    <a:ext uri="{9D8B030D-6E8A-4147-A177-3AD203B41FA5}">
                      <a16:colId xmlns:a16="http://schemas.microsoft.com/office/drawing/2014/main" val="2184260364"/>
                    </a:ext>
                  </a:extLst>
                </a:gridCol>
                <a:gridCol w="2322522">
                  <a:extLst>
                    <a:ext uri="{9D8B030D-6E8A-4147-A177-3AD203B41FA5}">
                      <a16:colId xmlns:a16="http://schemas.microsoft.com/office/drawing/2014/main" val="3010312700"/>
                    </a:ext>
                  </a:extLst>
                </a:gridCol>
              </a:tblGrid>
              <a:tr h="1141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Stage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Customer action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Touchpoint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Customer feeling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Business opportunity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06641365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Awareness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Sees café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Instagram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Curious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Attractive content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14607532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Consideration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Checks menu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Website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Interested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Clear information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58020525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Decision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Chooses café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Reviews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Uncertain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Social proof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97383803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Purchase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Orders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Café/staff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Positive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Good service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403188229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Experience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Eats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Food/environment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Satisfied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Encourage review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8251982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Post-purchase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Leaves review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Google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Positive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Build advocacy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74308207"/>
                  </a:ext>
                </a:extLst>
              </a:tr>
              <a:tr h="5702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Loyalty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Returns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Café/social media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Familiar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Retention activity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143908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51719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567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46A91A-AF83-7E50-4337-2977B26E8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9528" y="643467"/>
            <a:ext cx="9992943" cy="5571066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CFFB26-0921-D37B-D0DA-693BA2BEE69A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0" defTabSz="457200"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>
                <a:solidFill>
                  <a:schemeClr val="bg1"/>
                </a:solidFill>
              </a:rPr>
              <a:pPr lvl="0" indent="0" defTabSz="457200">
                <a:spcBef>
                  <a:spcPts val="0"/>
                </a:spcBef>
                <a:spcAft>
                  <a:spcPts val="600"/>
                </a:spcAft>
                <a:buNone/>
              </a:pPr>
              <a:t>19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79592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D2AE1A-D77D-882B-7F14-6CA6EFA0C6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C86335-76AC-19F7-3796-D4E3C834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E5EA04-25E8-BE64-1BBF-259B62A1E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8A28C6-008F-DF13-3A5B-D0483398E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6BC677A-9550-74FE-18D5-7636482A1E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1271268"/>
              </p:ext>
            </p:extLst>
          </p:nvPr>
        </p:nvGraphicFramePr>
        <p:xfrm>
          <a:off x="3083169" y="1005841"/>
          <a:ext cx="8527639" cy="5183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05793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1B0B0-BA9A-6550-C82E-E9FD8E93C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Moments of truth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E6F20D-E0FB-455A-4D8E-6D8D1EE9B4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232452"/>
            <a:ext cx="11360700" cy="5327373"/>
          </a:xfrm>
        </p:spPr>
        <p:txBody>
          <a:bodyPr/>
          <a:lstStyle/>
          <a:p>
            <a:pPr marL="50800" indent="0">
              <a:buNone/>
            </a:pPr>
            <a:r>
              <a:rPr lang="en-GB" sz="2000" dirty="0"/>
              <a:t>A </a:t>
            </a:r>
            <a:r>
              <a:rPr lang="en-GB" sz="2000" b="1" dirty="0"/>
              <a:t>moment of truth</a:t>
            </a:r>
            <a:r>
              <a:rPr lang="en-GB" sz="2000" dirty="0"/>
              <a:t> is a point in the customer journey where an interaction can significantly influence the customer's perception of the organisation</a:t>
            </a:r>
            <a:r>
              <a:rPr lang="en-GB" dirty="0"/>
              <a:t>. </a:t>
            </a:r>
          </a:p>
          <a:p>
            <a:pPr marL="50800" indent="0">
              <a:buNone/>
            </a:pPr>
            <a:endParaRPr lang="en-GB" sz="1000" dirty="0"/>
          </a:p>
          <a:p>
            <a:pPr marL="50800" indent="0">
              <a:buNone/>
            </a:pPr>
            <a:r>
              <a:rPr lang="en-GB" sz="1800" dirty="0"/>
              <a:t>For example, ordering takeaway food. </a:t>
            </a:r>
            <a:r>
              <a:rPr lang="en-GB" sz="1800" b="1" dirty="0"/>
              <a:t>Possible moments of truth:</a:t>
            </a:r>
            <a:endParaRPr lang="en-GB" sz="1800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 dirty="0"/>
              <a:t>First impression - </a:t>
            </a:r>
            <a:r>
              <a:rPr lang="en-GB" sz="1800" dirty="0"/>
              <a:t>Customer sees the business online. - "This looks appealing."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 dirty="0"/>
              <a:t>Placing the order - </a:t>
            </a:r>
            <a:r>
              <a:rPr lang="en-GB" sz="1800" dirty="0"/>
              <a:t>Customer tries to place an order. - "This is easy."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 dirty="0"/>
              <a:t>Service - </a:t>
            </a:r>
            <a:r>
              <a:rPr lang="en-GB" sz="1800" dirty="0"/>
              <a:t>Customer interacts with the business. - "They've been really helpful."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 dirty="0"/>
              <a:t>Problem resolution - </a:t>
            </a:r>
            <a:r>
              <a:rPr lang="en-GB" sz="1800" dirty="0"/>
              <a:t>Something goes wrong. - "They sorted the problem quickly."</a:t>
            </a:r>
          </a:p>
          <a:p>
            <a:pPr marL="50800" indent="0">
              <a:buNone/>
            </a:pPr>
            <a:r>
              <a:rPr lang="en-GB" sz="1800" dirty="0"/>
              <a:t>Each interaction can influence whether the customer continues the journey and relationship with the business.</a:t>
            </a:r>
          </a:p>
          <a:p>
            <a:pPr marL="50800" indent="0">
              <a:buNone/>
            </a:pPr>
            <a:endParaRPr lang="en-GB" sz="1000" dirty="0"/>
          </a:p>
          <a:p>
            <a:pPr marL="50800" indent="0">
              <a:buNone/>
            </a:pPr>
            <a:r>
              <a:rPr lang="en-GB" sz="2000" b="1" dirty="0"/>
              <a:t>Important point - </a:t>
            </a:r>
            <a:r>
              <a:rPr lang="en-GB" sz="2000" dirty="0"/>
              <a:t>Not every touchpoint is equally important. A customer might forget a slightly slow website page but remember </a:t>
            </a:r>
            <a:r>
              <a:rPr lang="en-GB" sz="2000" b="1" dirty="0"/>
              <a:t>how the business handled a complaint</a:t>
            </a:r>
            <a:r>
              <a:rPr lang="en-GB" sz="2000" dirty="0"/>
              <a:t>. This is why marketers need to identify the touchpoints that have the greatest influence on customer perceptions.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03D2C7-6FC0-0FED-3804-2720B7A2E6CC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43593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33F72-EB02-DF9E-A184-A18DDA662F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Customer Pain Points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BD341-98CA-59ED-F0A0-2EC11DC705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356868"/>
            <a:ext cx="11223122" cy="5093628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/>
              <a:t>A </a:t>
            </a:r>
            <a:r>
              <a:rPr lang="en-GB" sz="2000" b="1"/>
              <a:t>pain point</a:t>
            </a:r>
            <a:r>
              <a:rPr lang="en-GB" sz="2000"/>
              <a:t> is a problem, frustration or barrier experienced by a customer during their journey.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b="1"/>
              <a:t>Common pain points:</a:t>
            </a:r>
            <a:endParaRPr lang="en-GB" sz="200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Information - </a:t>
            </a:r>
            <a:r>
              <a:rPr lang="en-GB" sz="1800"/>
              <a:t>"I can't find the information I need.“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Financial - </a:t>
            </a:r>
            <a:r>
              <a:rPr lang="en-GB" sz="1800"/>
              <a:t>"It's too expensive.“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Process - </a:t>
            </a:r>
            <a:r>
              <a:rPr lang="en-GB" sz="1800"/>
              <a:t>"The booking process is complicated.“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Time - </a:t>
            </a:r>
            <a:r>
              <a:rPr lang="en-GB" sz="1800"/>
              <a:t>"It takes too long.“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Communication - </a:t>
            </a:r>
            <a:r>
              <a:rPr lang="en-GB" sz="1800"/>
              <a:t>"I don't know what's happening with my order.“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1800" b="1"/>
              <a:t>Technology - </a:t>
            </a:r>
            <a:r>
              <a:rPr lang="en-GB" sz="1800"/>
              <a:t>"The website doesn't work properly on my phone."</a:t>
            </a:r>
          </a:p>
          <a:p>
            <a:pPr marL="50800" indent="0">
              <a:buNone/>
            </a:pPr>
            <a:r>
              <a:rPr lang="en-GB" sz="2000" b="1"/>
              <a:t>Example - </a:t>
            </a:r>
            <a:r>
              <a:rPr lang="en-GB" sz="2000"/>
              <a:t>restaurant customer journey: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 b="1"/>
              <a:t>Instagram → Website → Menu → ❌ Can't find allergen information → Leaves</a:t>
            </a:r>
            <a:endParaRPr lang="en-GB" sz="1800"/>
          </a:p>
          <a:p>
            <a:pPr>
              <a:buFont typeface="Wingdings" panose="05000000000000000000" pitchFamily="2" charset="2"/>
              <a:buChar char="§"/>
            </a:pPr>
            <a:r>
              <a:rPr lang="en-GB" sz="1800"/>
              <a:t>The pain point is the </a:t>
            </a:r>
            <a:r>
              <a:rPr lang="en-GB" sz="1800" b="1"/>
              <a:t>lack of easily accessible information</a:t>
            </a:r>
            <a:r>
              <a:rPr lang="en-GB" sz="180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1800"/>
              <a:t>The marketing opportunity is - Make dietary and allergen information clearer on the website/menu.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32A577-910F-2F28-9C00-0E3D4E4642E4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9421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664143-AC71-52C5-74F0-B7FD004AF5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89" r="-1" b="-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6B7C14-4C2E-ACA5-9B46-334DED2FE60E}"/>
              </a:ext>
            </a:extLst>
          </p:cNvPr>
          <p:cNvSpPr>
            <a:spLocks noGrp="1"/>
          </p:cNvSpPr>
          <p:nvPr>
            <p:ph type="sldNum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 indent="0" defTabSz="457200">
              <a:spcBef>
                <a:spcPts val="0"/>
              </a:spcBef>
              <a:spcAft>
                <a:spcPts val="600"/>
              </a:spcAft>
              <a:buNone/>
            </a:pPr>
            <a:fld id="{00000000-1234-1234-1234-123412341234}" type="slidenum">
              <a:rPr lang="en-US">
                <a:solidFill>
                  <a:srgbClr val="FFFFFF"/>
                </a:solidFill>
              </a:rPr>
              <a:pPr lvl="0" indent="0" defTabSz="457200">
                <a:spcBef>
                  <a:spcPts val="0"/>
                </a:spcBef>
                <a:spcAft>
                  <a:spcPts val="600"/>
                </a:spcAft>
                <a:buNone/>
              </a:pPr>
              <a:t>23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19756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EE8FA-ADE9-A9E1-FE2E-3C43A28EF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F31E9-7752-5029-C439-B90323EEC1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D4082D-42CA-7129-921A-7F35EBF41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225932-2AA0-0D6F-044D-7DD311186B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77A8E4A-10F0-D100-27F9-F9C0A97953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7148408"/>
              </p:ext>
            </p:extLst>
          </p:nvPr>
        </p:nvGraphicFramePr>
        <p:xfrm>
          <a:off x="3083169" y="1005841"/>
          <a:ext cx="8527639" cy="5183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83121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265425-50DC-0C28-1AB3-B4D58012D7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E5C7-3D64-9FB6-98DE-A89F4A8389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Steps to create a customer journey map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A8E654-8DD9-DFBA-6B4A-7E99F292FE80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25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6AB26E-50A8-549E-2418-BB4BB58710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356867"/>
            <a:ext cx="11360700" cy="4734966"/>
          </a:xfrm>
        </p:spPr>
        <p:txBody>
          <a:bodyPr/>
          <a:lstStyle/>
          <a:p>
            <a:pPr>
              <a:buFont typeface="+mj-lt"/>
              <a:buAutoNum type="arabicPeriod"/>
            </a:pPr>
            <a:r>
              <a:rPr lang="en-GB" sz="2000" dirty="0"/>
              <a:t>Select your persona and the goal you want to map – e.g. booking a restaurant meal</a:t>
            </a:r>
          </a:p>
          <a:p>
            <a:pPr>
              <a:buFont typeface="+mj-lt"/>
              <a:buAutoNum type="arabicPeriod"/>
            </a:pPr>
            <a:endParaRPr lang="en-GB" sz="800" dirty="0"/>
          </a:p>
          <a:p>
            <a:pPr>
              <a:buFont typeface="+mj-lt"/>
              <a:buAutoNum type="arabicPeriod"/>
            </a:pPr>
            <a:r>
              <a:rPr lang="en-GB" sz="2000" dirty="0"/>
              <a:t>Define the journey stages – </a:t>
            </a:r>
            <a:r>
              <a:rPr lang="en-GB" sz="2000" b="1" dirty="0"/>
              <a:t>Awareness </a:t>
            </a:r>
            <a:r>
              <a:rPr lang="en-GB" sz="2000" b="1" dirty="0">
                <a:latin typeface="Franklin Gothic Book" panose="020B0503020102020204" pitchFamily="34" charset="0"/>
              </a:rPr>
              <a:t>→ Consideration → Purchase → Retention → Advocacy</a:t>
            </a:r>
          </a:p>
          <a:p>
            <a:pPr>
              <a:buFont typeface="+mj-lt"/>
              <a:buAutoNum type="arabicPeriod"/>
            </a:pPr>
            <a:endParaRPr lang="en-GB" sz="800" b="1" dirty="0">
              <a:latin typeface="Franklin Gothic Book" panose="020B05030201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000" dirty="0">
                <a:latin typeface="Franklin Gothic Book" panose="020B0503020102020204" pitchFamily="34" charset="0"/>
              </a:rPr>
              <a:t>List the touchpoints – everywhere the user engages with your brand at each stage </a:t>
            </a:r>
          </a:p>
          <a:p>
            <a:pPr>
              <a:buFont typeface="+mj-lt"/>
              <a:buAutoNum type="arabicPeriod"/>
            </a:pPr>
            <a:endParaRPr lang="en-GB" sz="800" dirty="0">
              <a:latin typeface="Franklin Gothic Book" panose="020B05030201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000" dirty="0">
                <a:latin typeface="Franklin Gothic Book" panose="020B0503020102020204" pitchFamily="34" charset="0"/>
              </a:rPr>
              <a:t>Identify actions, thoughts and emotions – map out what the user is doing, what questions they have, how they feel (frustrated or happy) during each step</a:t>
            </a:r>
          </a:p>
          <a:p>
            <a:pPr>
              <a:buFont typeface="+mj-lt"/>
              <a:buAutoNum type="arabicPeriod"/>
            </a:pPr>
            <a:endParaRPr lang="en-GB" sz="800" dirty="0">
              <a:latin typeface="Franklin Gothic Book" panose="020B05030201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000" dirty="0">
                <a:latin typeface="Franklin Gothic Book" panose="020B0503020102020204" pitchFamily="34" charset="0"/>
              </a:rPr>
              <a:t>Pinpoint pain points and opportunities – difficulties, road blocks, gaps</a:t>
            </a:r>
          </a:p>
          <a:p>
            <a:pPr>
              <a:buFont typeface="+mj-lt"/>
              <a:buAutoNum type="arabicPeriod"/>
            </a:pPr>
            <a:endParaRPr lang="en-GB" sz="800" dirty="0">
              <a:latin typeface="Franklin Gothic Book" panose="020B05030201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000" dirty="0">
                <a:latin typeface="Franklin Gothic Book" panose="020B0503020102020204" pitchFamily="34" charset="0"/>
              </a:rPr>
              <a:t>Implement improvements and regularly update the map as customer behaviours and new touchpoints evolve.</a:t>
            </a:r>
          </a:p>
          <a:p>
            <a:pPr>
              <a:buFont typeface="+mj-lt"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295222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C598D-A678-1D3E-F2BB-9E5D2F95F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Retention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B49627-1429-47E4-98F5-2A39B151E5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356867"/>
            <a:ext cx="11360700" cy="4734966"/>
          </a:xfrm>
        </p:spPr>
        <p:txBody>
          <a:bodyPr/>
          <a:lstStyle/>
          <a:p>
            <a:pPr marL="50800" indent="0">
              <a:buNone/>
            </a:pPr>
            <a:r>
              <a:rPr lang="en-GB" sz="2000" b="1" dirty="0"/>
              <a:t>Customer retention</a:t>
            </a:r>
            <a:r>
              <a:rPr lang="en-GB" sz="2000" dirty="0"/>
              <a:t> refers to a business's ability to keep customers over time. The opposite is </a:t>
            </a:r>
            <a:r>
              <a:rPr lang="en-GB" sz="2000" b="1" dirty="0"/>
              <a:t>customer churn</a:t>
            </a:r>
            <a:r>
              <a:rPr lang="en-GB" sz="2000" dirty="0"/>
              <a:t>, where customers stop buying or using the business.</a:t>
            </a:r>
          </a:p>
          <a:p>
            <a:pPr marL="50800" indent="0">
              <a:buNone/>
            </a:pPr>
            <a:r>
              <a:rPr lang="en-GB" sz="2000" dirty="0"/>
              <a:t>A business can try to improve retention by: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Providing consistent quality.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Delivering good customer service.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Communicating with customers.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Offering relevant rewards.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Personalising communication.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Resolving problems effectively.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Making repeat purchasing easy.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ABC308-568E-601B-B63F-38DF74D8B02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5195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707819-80E0-725D-DB1A-23333C48FD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39DF8-6031-E271-6BE3-418D720B5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loyalty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3F8B2-03A9-975E-13EB-9162CADE2E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356867"/>
            <a:ext cx="11360700" cy="4734966"/>
          </a:xfrm>
        </p:spPr>
        <p:txBody>
          <a:bodyPr/>
          <a:lstStyle/>
          <a:p>
            <a:pPr marL="50800" indent="0">
              <a:buNone/>
            </a:pPr>
            <a:r>
              <a:rPr lang="en-GB" sz="2000" dirty="0"/>
              <a:t>Retention and loyalty are related but shouldn't be treated as identical. A customer might return simply because the business is </a:t>
            </a:r>
            <a:r>
              <a:rPr lang="en-GB" sz="2000" b="1" dirty="0"/>
              <a:t>convenient</a:t>
            </a:r>
            <a:r>
              <a:rPr lang="en-GB" sz="2000" dirty="0"/>
              <a:t>. That doesn't necessarily mean they are loyal.</a:t>
            </a:r>
          </a:p>
          <a:p>
            <a:pPr marL="50800" indent="0">
              <a:buNone/>
            </a:pPr>
            <a:r>
              <a:rPr lang="en-GB" sz="2000" dirty="0"/>
              <a:t>Loyalty can involve: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Repeat purchasing.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Preference for a particular brand.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Emotional attachment.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Trust.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Willingness to recommend.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Resistance to switching.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672AB9-1F5E-61BB-36EE-17245374E458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8132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998E14-3912-37C4-286F-E4648CBC9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21080-53ED-5FAC-C3BC-0C1BEE008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Customer advocacy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666780-CB59-DBBC-C231-ED7D07CB3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5600" y="1356867"/>
            <a:ext cx="11360700" cy="5083690"/>
          </a:xfrm>
        </p:spPr>
        <p:txBody>
          <a:bodyPr/>
          <a:lstStyle/>
          <a:p>
            <a:pPr marL="50800" indent="0">
              <a:buNone/>
            </a:pPr>
            <a:r>
              <a:rPr lang="en-GB" sz="2000" b="1" dirty="0"/>
              <a:t>Customer advocacy</a:t>
            </a:r>
            <a:r>
              <a:rPr lang="en-GB" sz="2000" dirty="0"/>
              <a:t> occurs when customers actively support or recommend a business.</a:t>
            </a:r>
          </a:p>
          <a:p>
            <a:pPr marL="50800" indent="0">
              <a:buNone/>
            </a:pPr>
            <a:r>
              <a:rPr lang="en-GB" sz="2000" dirty="0"/>
              <a:t>Examples include: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Leaving positive reviews.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Recommending the business.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Sharing social media content.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Referring friends.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Creating user-generated content.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sz="2000" dirty="0"/>
              <a:t>Defending or supporting the brand.</a:t>
            </a:r>
          </a:p>
          <a:p>
            <a:pPr marL="50800" indent="0">
              <a:buNone/>
            </a:pPr>
            <a:r>
              <a:rPr lang="en-GB" sz="2800" dirty="0"/>
              <a:t>The journey can therefore develop into: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b="1" dirty="0"/>
              <a:t>Customer → Repeat customer → Loyal customer → Advocate</a:t>
            </a:r>
            <a:endParaRPr lang="en-GB" sz="2800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3789AF-80D7-3556-339D-2D5182A97B1F}"/>
              </a:ext>
            </a:extLst>
          </p:cNvPr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9225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8CEA1B-3323-7581-39A2-16FA2275F8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89755-8C25-8CF1-8BDB-001E1B505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922029-E351-AB06-442F-EE8E85DEDE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5DD3A2-1122-A910-8003-23C19FAAF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29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95D73E26-D8EB-15EA-AC82-E65E4F236A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1420357"/>
              </p:ext>
            </p:extLst>
          </p:nvPr>
        </p:nvGraphicFramePr>
        <p:xfrm>
          <a:off x="3083169" y="1005841"/>
          <a:ext cx="8527639" cy="51839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70443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Yellow question mark">
            <a:extLst>
              <a:ext uri="{FF2B5EF4-FFF2-40B4-BE49-F238E27FC236}">
                <a16:creationId xmlns:a16="http://schemas.microsoft.com/office/drawing/2014/main" id="{22729206-35FE-F7D8-1D4D-8DBABB3C33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FBF04D-4D43-1626-EFFD-E2B4DCF60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4727173"/>
            <a:ext cx="7985759" cy="86882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537F0F-8BBC-1045-4058-257F4D4B0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D957C-D682-BA18-77DA-7CBA5AEEF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30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694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1863</Words>
  <Application>Microsoft Office PowerPoint</Application>
  <PresentationFormat>Widescreen</PresentationFormat>
  <Paragraphs>280</Paragraphs>
  <Slides>30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Aptos</vt:lpstr>
      <vt:lpstr>Arial</vt:lpstr>
      <vt:lpstr>Calibri</vt:lpstr>
      <vt:lpstr>Franklin Gothic Book</vt:lpstr>
      <vt:lpstr>Franklin Gothic Demi</vt:lpstr>
      <vt:lpstr>Lexend</vt:lpstr>
      <vt:lpstr>Lexend SemiBold</vt:lpstr>
      <vt:lpstr>Wingdings</vt:lpstr>
      <vt:lpstr>Wingdings 2</vt:lpstr>
      <vt:lpstr>DividendVTI</vt:lpstr>
      <vt:lpstr>BMBS5002 marketing, sales and consumer behaviour   week 5: Customer Journey Mapping  </vt:lpstr>
      <vt:lpstr>PowerPoint Presentation</vt:lpstr>
      <vt:lpstr>At the end of the lecture, you should be able to:</vt:lpstr>
      <vt:lpstr>What is A customer PERSONA? </vt:lpstr>
      <vt:lpstr>PowerPoint Presentation</vt:lpstr>
      <vt:lpstr>Core components of a persona</vt:lpstr>
      <vt:lpstr>Steps to create a persona</vt:lpstr>
      <vt:lpstr>how customer personas help marketers</vt:lpstr>
      <vt:lpstr>PowerPoint Presentation</vt:lpstr>
      <vt:lpstr>PowerPoint Presentation</vt:lpstr>
      <vt:lpstr>What is customer journey mapping? </vt:lpstr>
      <vt:lpstr>A touchpoint is where an interaction occurs between a customer and an organisation. </vt:lpstr>
      <vt:lpstr>PowerPoint Presentation</vt:lpstr>
      <vt:lpstr>Task</vt:lpstr>
      <vt:lpstr>PowerPoint Presentation</vt:lpstr>
      <vt:lpstr>PowerPoint Presentation</vt:lpstr>
      <vt:lpstr>The five stage customer journey map - </vt:lpstr>
      <vt:lpstr>example customer journey map for a cafe</vt:lpstr>
      <vt:lpstr>PowerPoint Presentation</vt:lpstr>
      <vt:lpstr>Task</vt:lpstr>
      <vt:lpstr>Moments of truth</vt:lpstr>
      <vt:lpstr>Customer Pain Points</vt:lpstr>
      <vt:lpstr>PowerPoint Presentation</vt:lpstr>
      <vt:lpstr>Task</vt:lpstr>
      <vt:lpstr>Steps to create a customer journey map</vt:lpstr>
      <vt:lpstr>Customer Retention</vt:lpstr>
      <vt:lpstr>Customer loyalty</vt:lpstr>
      <vt:lpstr>Customer advocacy</vt:lpstr>
      <vt:lpstr>Task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256</cp:revision>
  <dcterms:created xsi:type="dcterms:W3CDTF">2021-11-30T09:35:50Z</dcterms:created>
  <dcterms:modified xsi:type="dcterms:W3CDTF">2026-10-05T09:51:30Z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