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4"/>
    <p:sldMasterId id="2147483710" r:id="rId5"/>
  </p:sldMasterIdLst>
  <p:notesMasterIdLst>
    <p:notesMasterId r:id="rId35"/>
  </p:notesMasterIdLst>
  <p:sldIdLst>
    <p:sldId id="258" r:id="rId6"/>
    <p:sldId id="397" r:id="rId7"/>
    <p:sldId id="647" r:id="rId8"/>
    <p:sldId id="648" r:id="rId9"/>
    <p:sldId id="615" r:id="rId10"/>
    <p:sldId id="616" r:id="rId11"/>
    <p:sldId id="617" r:id="rId12"/>
    <p:sldId id="618" r:id="rId13"/>
    <p:sldId id="619" r:id="rId14"/>
    <p:sldId id="375" r:id="rId15"/>
    <p:sldId id="675" r:id="rId16"/>
    <p:sldId id="614" r:id="rId17"/>
    <p:sldId id="620" r:id="rId18"/>
    <p:sldId id="645" r:id="rId19"/>
    <p:sldId id="621" r:id="rId20"/>
    <p:sldId id="623" r:id="rId21"/>
    <p:sldId id="322" r:id="rId22"/>
    <p:sldId id="305" r:id="rId23"/>
    <p:sldId id="307" r:id="rId24"/>
    <p:sldId id="674" r:id="rId25"/>
    <p:sldId id="512" r:id="rId26"/>
    <p:sldId id="332" r:id="rId27"/>
    <p:sldId id="515" r:id="rId28"/>
    <p:sldId id="514" r:id="rId29"/>
    <p:sldId id="346" r:id="rId30"/>
    <p:sldId id="677" r:id="rId31"/>
    <p:sldId id="394" r:id="rId32"/>
    <p:sldId id="667" r:id="rId33"/>
    <p:sldId id="543" r:id="rId3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CC"/>
    <a:srgbClr val="CCFF99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69" autoAdjust="0"/>
    <p:restoredTop sz="94719" autoAdjust="0"/>
  </p:normalViewPr>
  <p:slideViewPr>
    <p:cSldViewPr snapToGrid="0">
      <p:cViewPr>
        <p:scale>
          <a:sx n="66" d="100"/>
          <a:sy n="66" d="100"/>
        </p:scale>
        <p:origin x="1978" y="5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21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ableStyles" Target="tableStyle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14F149-9606-4C43-978B-48BBD15BCCEA}" type="doc">
      <dgm:prSet loTypeId="urn:microsoft.com/office/officeart/2005/8/layout/cycle2" loCatId="cycle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D4E8C18-345A-49AC-8DE3-80191D3FC87C}">
      <dgm:prSet phldrT="[Text]"/>
      <dgm:spPr/>
      <dgm:t>
        <a:bodyPr/>
        <a:lstStyle/>
        <a:p>
          <a:r>
            <a:rPr lang="en-US"/>
            <a:t>What?</a:t>
          </a:r>
        </a:p>
      </dgm:t>
    </dgm:pt>
    <dgm:pt modelId="{E9ABABDB-6ADF-4F4E-A1D5-C9444C33964A}" type="parTrans" cxnId="{EA049582-BD17-469A-A312-424DFA58D010}">
      <dgm:prSet/>
      <dgm:spPr/>
      <dgm:t>
        <a:bodyPr/>
        <a:lstStyle/>
        <a:p>
          <a:endParaRPr lang="en-US"/>
        </a:p>
      </dgm:t>
    </dgm:pt>
    <dgm:pt modelId="{959D7E67-4400-46C7-9103-A72390BF603D}" type="sibTrans" cxnId="{EA049582-BD17-469A-A312-424DFA58D010}">
      <dgm:prSet/>
      <dgm:spPr/>
      <dgm:t>
        <a:bodyPr/>
        <a:lstStyle/>
        <a:p>
          <a:endParaRPr lang="en-US"/>
        </a:p>
      </dgm:t>
    </dgm:pt>
    <dgm:pt modelId="{B58893FF-B40B-4724-9F6C-5937F5378A04}">
      <dgm:prSet phldrT="[Text]"/>
      <dgm:spPr/>
      <dgm:t>
        <a:bodyPr/>
        <a:lstStyle/>
        <a:p>
          <a:r>
            <a:rPr lang="en-US"/>
            <a:t>So what?</a:t>
          </a:r>
        </a:p>
      </dgm:t>
    </dgm:pt>
    <dgm:pt modelId="{366D9065-1280-4C9C-8F07-D3BF7DC51024}" type="parTrans" cxnId="{582A0E81-5241-4585-B60D-B525CE615573}">
      <dgm:prSet/>
      <dgm:spPr/>
      <dgm:t>
        <a:bodyPr/>
        <a:lstStyle/>
        <a:p>
          <a:endParaRPr lang="en-US"/>
        </a:p>
      </dgm:t>
    </dgm:pt>
    <dgm:pt modelId="{DE6C3022-AFD7-4528-9442-F9A976300F5D}" type="sibTrans" cxnId="{582A0E81-5241-4585-B60D-B525CE615573}">
      <dgm:prSet/>
      <dgm:spPr/>
      <dgm:t>
        <a:bodyPr/>
        <a:lstStyle/>
        <a:p>
          <a:endParaRPr lang="en-US"/>
        </a:p>
      </dgm:t>
    </dgm:pt>
    <dgm:pt modelId="{AE325441-3A49-4607-B777-37711F83740A}">
      <dgm:prSet phldrT="[Text]"/>
      <dgm:spPr/>
      <dgm:t>
        <a:bodyPr/>
        <a:lstStyle/>
        <a:p>
          <a:r>
            <a:rPr lang="en-US"/>
            <a:t>Now what?</a:t>
          </a:r>
        </a:p>
      </dgm:t>
    </dgm:pt>
    <dgm:pt modelId="{201ADBE3-2D47-4301-A7D0-F9F47C03654B}" type="parTrans" cxnId="{225F8C7B-BB32-48D9-8C2B-D019F901E591}">
      <dgm:prSet/>
      <dgm:spPr/>
      <dgm:t>
        <a:bodyPr/>
        <a:lstStyle/>
        <a:p>
          <a:endParaRPr lang="en-US"/>
        </a:p>
      </dgm:t>
    </dgm:pt>
    <dgm:pt modelId="{658E7B26-6ECE-40FA-846D-01C4193CE9B3}" type="sibTrans" cxnId="{225F8C7B-BB32-48D9-8C2B-D019F901E591}">
      <dgm:prSet/>
      <dgm:spPr/>
      <dgm:t>
        <a:bodyPr/>
        <a:lstStyle/>
        <a:p>
          <a:endParaRPr lang="en-US"/>
        </a:p>
      </dgm:t>
    </dgm:pt>
    <dgm:pt modelId="{01DFDAAC-7BDE-4B58-82E6-6E0DE7E7213B}" type="pres">
      <dgm:prSet presAssocID="{1114F149-9606-4C43-978B-48BBD15BCCEA}" presName="cycle" presStyleCnt="0">
        <dgm:presLayoutVars>
          <dgm:dir/>
          <dgm:resizeHandles val="exact"/>
        </dgm:presLayoutVars>
      </dgm:prSet>
      <dgm:spPr/>
    </dgm:pt>
    <dgm:pt modelId="{D632E8CA-8E79-43FB-A2D1-D95BEE758CE9}" type="pres">
      <dgm:prSet presAssocID="{6D4E8C18-345A-49AC-8DE3-80191D3FC87C}" presName="node" presStyleLbl="node1" presStyleIdx="0" presStyleCnt="3">
        <dgm:presLayoutVars>
          <dgm:bulletEnabled val="1"/>
        </dgm:presLayoutVars>
      </dgm:prSet>
      <dgm:spPr/>
    </dgm:pt>
    <dgm:pt modelId="{C85C24FB-3C80-434F-B6BD-B69C07B89B73}" type="pres">
      <dgm:prSet presAssocID="{959D7E67-4400-46C7-9103-A72390BF603D}" presName="sibTrans" presStyleLbl="sibTrans2D1" presStyleIdx="0" presStyleCnt="3"/>
      <dgm:spPr/>
    </dgm:pt>
    <dgm:pt modelId="{BFBE0AB2-FFA1-430E-9DC1-C65C6874A0DB}" type="pres">
      <dgm:prSet presAssocID="{959D7E67-4400-46C7-9103-A72390BF603D}" presName="connectorText" presStyleLbl="sibTrans2D1" presStyleIdx="0" presStyleCnt="3"/>
      <dgm:spPr/>
    </dgm:pt>
    <dgm:pt modelId="{8B42DB00-243D-499B-AC4E-74D94F1BEBEA}" type="pres">
      <dgm:prSet presAssocID="{B58893FF-B40B-4724-9F6C-5937F5378A04}" presName="node" presStyleLbl="node1" presStyleIdx="1" presStyleCnt="3">
        <dgm:presLayoutVars>
          <dgm:bulletEnabled val="1"/>
        </dgm:presLayoutVars>
      </dgm:prSet>
      <dgm:spPr/>
    </dgm:pt>
    <dgm:pt modelId="{E3DEC75A-50D6-4FA0-BF59-FE98236DD6E9}" type="pres">
      <dgm:prSet presAssocID="{DE6C3022-AFD7-4528-9442-F9A976300F5D}" presName="sibTrans" presStyleLbl="sibTrans2D1" presStyleIdx="1" presStyleCnt="3"/>
      <dgm:spPr/>
    </dgm:pt>
    <dgm:pt modelId="{F213F412-91A3-40DD-A7E6-AFDE0372064B}" type="pres">
      <dgm:prSet presAssocID="{DE6C3022-AFD7-4528-9442-F9A976300F5D}" presName="connectorText" presStyleLbl="sibTrans2D1" presStyleIdx="1" presStyleCnt="3"/>
      <dgm:spPr/>
    </dgm:pt>
    <dgm:pt modelId="{1D62EFF2-A11B-429F-AEDC-4F9F81D94A96}" type="pres">
      <dgm:prSet presAssocID="{AE325441-3A49-4607-B777-37711F83740A}" presName="node" presStyleLbl="node1" presStyleIdx="2" presStyleCnt="3">
        <dgm:presLayoutVars>
          <dgm:bulletEnabled val="1"/>
        </dgm:presLayoutVars>
      </dgm:prSet>
      <dgm:spPr/>
    </dgm:pt>
    <dgm:pt modelId="{6D866B74-D206-4757-9BA3-4860D294CF15}" type="pres">
      <dgm:prSet presAssocID="{658E7B26-6ECE-40FA-846D-01C4193CE9B3}" presName="sibTrans" presStyleLbl="sibTrans2D1" presStyleIdx="2" presStyleCnt="3"/>
      <dgm:spPr/>
    </dgm:pt>
    <dgm:pt modelId="{10C23E5F-9764-42D0-A5EB-E896F86317EA}" type="pres">
      <dgm:prSet presAssocID="{658E7B26-6ECE-40FA-846D-01C4193CE9B3}" presName="connectorText" presStyleLbl="sibTrans2D1" presStyleIdx="2" presStyleCnt="3"/>
      <dgm:spPr/>
    </dgm:pt>
  </dgm:ptLst>
  <dgm:cxnLst>
    <dgm:cxn modelId="{3EEB4509-AEFB-4745-97AB-1ABF30226139}" type="presOf" srcId="{959D7E67-4400-46C7-9103-A72390BF603D}" destId="{BFBE0AB2-FFA1-430E-9DC1-C65C6874A0DB}" srcOrd="1" destOrd="0" presId="urn:microsoft.com/office/officeart/2005/8/layout/cycle2"/>
    <dgm:cxn modelId="{4FC03F14-2239-41D0-9A71-2966BEDA12ED}" type="presOf" srcId="{6D4E8C18-345A-49AC-8DE3-80191D3FC87C}" destId="{D632E8CA-8E79-43FB-A2D1-D95BEE758CE9}" srcOrd="0" destOrd="0" presId="urn:microsoft.com/office/officeart/2005/8/layout/cycle2"/>
    <dgm:cxn modelId="{ED226E18-CBBF-48BF-BF11-E589278874D5}" type="presOf" srcId="{658E7B26-6ECE-40FA-846D-01C4193CE9B3}" destId="{6D866B74-D206-4757-9BA3-4860D294CF15}" srcOrd="0" destOrd="0" presId="urn:microsoft.com/office/officeart/2005/8/layout/cycle2"/>
    <dgm:cxn modelId="{22AF2660-AFF6-41C5-8345-92837C95FD7E}" type="presOf" srcId="{AE325441-3A49-4607-B777-37711F83740A}" destId="{1D62EFF2-A11B-429F-AEDC-4F9F81D94A96}" srcOrd="0" destOrd="0" presId="urn:microsoft.com/office/officeart/2005/8/layout/cycle2"/>
    <dgm:cxn modelId="{225F8C7B-BB32-48D9-8C2B-D019F901E591}" srcId="{1114F149-9606-4C43-978B-48BBD15BCCEA}" destId="{AE325441-3A49-4607-B777-37711F83740A}" srcOrd="2" destOrd="0" parTransId="{201ADBE3-2D47-4301-A7D0-F9F47C03654B}" sibTransId="{658E7B26-6ECE-40FA-846D-01C4193CE9B3}"/>
    <dgm:cxn modelId="{582A0E81-5241-4585-B60D-B525CE615573}" srcId="{1114F149-9606-4C43-978B-48BBD15BCCEA}" destId="{B58893FF-B40B-4724-9F6C-5937F5378A04}" srcOrd="1" destOrd="0" parTransId="{366D9065-1280-4C9C-8F07-D3BF7DC51024}" sibTransId="{DE6C3022-AFD7-4528-9442-F9A976300F5D}"/>
    <dgm:cxn modelId="{EA049582-BD17-469A-A312-424DFA58D010}" srcId="{1114F149-9606-4C43-978B-48BBD15BCCEA}" destId="{6D4E8C18-345A-49AC-8DE3-80191D3FC87C}" srcOrd="0" destOrd="0" parTransId="{E9ABABDB-6ADF-4F4E-A1D5-C9444C33964A}" sibTransId="{959D7E67-4400-46C7-9103-A72390BF603D}"/>
    <dgm:cxn modelId="{3B70E499-BF4E-44A5-AF76-05BD1639E2DF}" type="presOf" srcId="{1114F149-9606-4C43-978B-48BBD15BCCEA}" destId="{01DFDAAC-7BDE-4B58-82E6-6E0DE7E7213B}" srcOrd="0" destOrd="0" presId="urn:microsoft.com/office/officeart/2005/8/layout/cycle2"/>
    <dgm:cxn modelId="{436269AB-3E07-4265-82D7-E5EE2EA50CD6}" type="presOf" srcId="{DE6C3022-AFD7-4528-9442-F9A976300F5D}" destId="{E3DEC75A-50D6-4FA0-BF59-FE98236DD6E9}" srcOrd="0" destOrd="0" presId="urn:microsoft.com/office/officeart/2005/8/layout/cycle2"/>
    <dgm:cxn modelId="{0DBA09B2-289A-41A8-A646-8F6EEE6C86D8}" type="presOf" srcId="{B58893FF-B40B-4724-9F6C-5937F5378A04}" destId="{8B42DB00-243D-499B-AC4E-74D94F1BEBEA}" srcOrd="0" destOrd="0" presId="urn:microsoft.com/office/officeart/2005/8/layout/cycle2"/>
    <dgm:cxn modelId="{304B7FC0-3EBB-4E1A-904C-57DDE83EECEB}" type="presOf" srcId="{959D7E67-4400-46C7-9103-A72390BF603D}" destId="{C85C24FB-3C80-434F-B6BD-B69C07B89B73}" srcOrd="0" destOrd="0" presId="urn:microsoft.com/office/officeart/2005/8/layout/cycle2"/>
    <dgm:cxn modelId="{64448AC9-0573-40CD-B80C-C5D9192073C2}" type="presOf" srcId="{658E7B26-6ECE-40FA-846D-01C4193CE9B3}" destId="{10C23E5F-9764-42D0-A5EB-E896F86317EA}" srcOrd="1" destOrd="0" presId="urn:microsoft.com/office/officeart/2005/8/layout/cycle2"/>
    <dgm:cxn modelId="{F19DA7D3-2DA0-48E1-A3EB-C00CEB4B5C96}" type="presOf" srcId="{DE6C3022-AFD7-4528-9442-F9A976300F5D}" destId="{F213F412-91A3-40DD-A7E6-AFDE0372064B}" srcOrd="1" destOrd="0" presId="urn:microsoft.com/office/officeart/2005/8/layout/cycle2"/>
    <dgm:cxn modelId="{6CE27FE8-825E-4DDE-B201-F23A85B6A455}" type="presParOf" srcId="{01DFDAAC-7BDE-4B58-82E6-6E0DE7E7213B}" destId="{D632E8CA-8E79-43FB-A2D1-D95BEE758CE9}" srcOrd="0" destOrd="0" presId="urn:microsoft.com/office/officeart/2005/8/layout/cycle2"/>
    <dgm:cxn modelId="{EAD6E373-1427-4A6A-9F7E-7E46ED5C544E}" type="presParOf" srcId="{01DFDAAC-7BDE-4B58-82E6-6E0DE7E7213B}" destId="{C85C24FB-3C80-434F-B6BD-B69C07B89B73}" srcOrd="1" destOrd="0" presId="urn:microsoft.com/office/officeart/2005/8/layout/cycle2"/>
    <dgm:cxn modelId="{CE17BBBB-32ED-4EA0-8EC8-4D14CCA2DF2F}" type="presParOf" srcId="{C85C24FB-3C80-434F-B6BD-B69C07B89B73}" destId="{BFBE0AB2-FFA1-430E-9DC1-C65C6874A0DB}" srcOrd="0" destOrd="0" presId="urn:microsoft.com/office/officeart/2005/8/layout/cycle2"/>
    <dgm:cxn modelId="{079EF0BE-6CC3-40FC-A9B3-B9D9180CB98C}" type="presParOf" srcId="{01DFDAAC-7BDE-4B58-82E6-6E0DE7E7213B}" destId="{8B42DB00-243D-499B-AC4E-74D94F1BEBEA}" srcOrd="2" destOrd="0" presId="urn:microsoft.com/office/officeart/2005/8/layout/cycle2"/>
    <dgm:cxn modelId="{90A81B5A-953F-4696-A3B7-2CE688BBEBDD}" type="presParOf" srcId="{01DFDAAC-7BDE-4B58-82E6-6E0DE7E7213B}" destId="{E3DEC75A-50D6-4FA0-BF59-FE98236DD6E9}" srcOrd="3" destOrd="0" presId="urn:microsoft.com/office/officeart/2005/8/layout/cycle2"/>
    <dgm:cxn modelId="{EE1E28BE-2861-48D7-B244-621061929F6D}" type="presParOf" srcId="{E3DEC75A-50D6-4FA0-BF59-FE98236DD6E9}" destId="{F213F412-91A3-40DD-A7E6-AFDE0372064B}" srcOrd="0" destOrd="0" presId="urn:microsoft.com/office/officeart/2005/8/layout/cycle2"/>
    <dgm:cxn modelId="{D9F0C860-88C1-4E5C-9318-8AE674114627}" type="presParOf" srcId="{01DFDAAC-7BDE-4B58-82E6-6E0DE7E7213B}" destId="{1D62EFF2-A11B-429F-AEDC-4F9F81D94A96}" srcOrd="4" destOrd="0" presId="urn:microsoft.com/office/officeart/2005/8/layout/cycle2"/>
    <dgm:cxn modelId="{E3ED5B2D-A357-4B61-83C4-0257A7D9E2A0}" type="presParOf" srcId="{01DFDAAC-7BDE-4B58-82E6-6E0DE7E7213B}" destId="{6D866B74-D206-4757-9BA3-4860D294CF15}" srcOrd="5" destOrd="0" presId="urn:microsoft.com/office/officeart/2005/8/layout/cycle2"/>
    <dgm:cxn modelId="{CF94BC62-15B9-42CD-8104-549073AAEFF3}" type="presParOf" srcId="{6D866B74-D206-4757-9BA3-4860D294CF15}" destId="{10C23E5F-9764-42D0-A5EB-E896F86317EA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F4CBC5-B574-4060-BDA8-9A9E722DA806}" type="doc">
      <dgm:prSet loTypeId="urn:microsoft.com/office/officeart/2005/8/layout/cycle3" loCatId="cycle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254C45FF-CD23-4EBE-A0E0-A193E7DA34D7}">
      <dgm:prSet/>
      <dgm:spPr/>
      <dgm:t>
        <a:bodyPr/>
        <a:lstStyle/>
        <a:p>
          <a:pPr rtl="0"/>
          <a:r>
            <a:rPr lang="en-GB" b="1"/>
            <a:t>CE (Concrete experience)</a:t>
          </a:r>
        </a:p>
        <a:p>
          <a:pPr rtl="0"/>
          <a:r>
            <a:rPr lang="en-GB"/>
            <a:t>(Doing/experimenting something)</a:t>
          </a:r>
        </a:p>
      </dgm:t>
    </dgm:pt>
    <dgm:pt modelId="{F6B3C83D-4D90-4923-B1E2-12B88FF224A0}" type="parTrans" cxnId="{847BFB04-DDB0-4E3C-9A7A-6AD91AFD192E}">
      <dgm:prSet/>
      <dgm:spPr/>
      <dgm:t>
        <a:bodyPr/>
        <a:lstStyle/>
        <a:p>
          <a:endParaRPr lang="en-GB"/>
        </a:p>
      </dgm:t>
    </dgm:pt>
    <dgm:pt modelId="{F53E0063-EA16-4EE4-9817-2011D3F52800}" type="sibTrans" cxnId="{847BFB04-DDB0-4E3C-9A7A-6AD91AFD192E}">
      <dgm:prSet/>
      <dgm:spPr/>
      <dgm:t>
        <a:bodyPr/>
        <a:lstStyle/>
        <a:p>
          <a:endParaRPr lang="en-GB"/>
        </a:p>
      </dgm:t>
    </dgm:pt>
    <dgm:pt modelId="{15A13735-C6BD-4B42-BDCC-0DB2DF6459D3}">
      <dgm:prSet/>
      <dgm:spPr/>
      <dgm:t>
        <a:bodyPr/>
        <a:lstStyle/>
        <a:p>
          <a:pPr rtl="0"/>
          <a:r>
            <a:rPr lang="en-GB" b="1"/>
            <a:t>RO (Reflective observation)</a:t>
          </a:r>
        </a:p>
        <a:p>
          <a:pPr rtl="0"/>
          <a:r>
            <a:rPr lang="en-GB"/>
            <a:t>(thinking about the experience)</a:t>
          </a:r>
        </a:p>
      </dgm:t>
    </dgm:pt>
    <dgm:pt modelId="{297E1ABD-5BB1-4D42-83F1-D94CBABD09C7}" type="parTrans" cxnId="{9EC52CA0-C8CD-4058-B6FE-B90A381EFFC2}">
      <dgm:prSet/>
      <dgm:spPr/>
      <dgm:t>
        <a:bodyPr/>
        <a:lstStyle/>
        <a:p>
          <a:endParaRPr lang="en-GB"/>
        </a:p>
      </dgm:t>
    </dgm:pt>
    <dgm:pt modelId="{55D79432-8ADE-4DA5-8527-0D717BF5D12C}" type="sibTrans" cxnId="{9EC52CA0-C8CD-4058-B6FE-B90A381EFFC2}">
      <dgm:prSet/>
      <dgm:spPr/>
      <dgm:t>
        <a:bodyPr/>
        <a:lstStyle/>
        <a:p>
          <a:endParaRPr lang="en-GB"/>
        </a:p>
      </dgm:t>
    </dgm:pt>
    <dgm:pt modelId="{F1815C5E-7858-42F4-B5B2-715C692DD5D1}">
      <dgm:prSet/>
      <dgm:spPr/>
      <dgm:t>
        <a:bodyPr/>
        <a:lstStyle/>
        <a:p>
          <a:pPr rtl="0"/>
          <a:r>
            <a:rPr lang="en-GB" b="1"/>
            <a:t>AC (Abstract conceptualisation)</a:t>
          </a:r>
        </a:p>
        <a:p>
          <a:pPr rtl="0"/>
          <a:r>
            <a:rPr lang="en-GB"/>
            <a:t>(learning from the experience)</a:t>
          </a:r>
        </a:p>
      </dgm:t>
    </dgm:pt>
    <dgm:pt modelId="{60BE938C-D91F-486D-A7CB-2654D6955E90}" type="parTrans" cxnId="{6DC9DD74-81C1-4BA4-8097-E9954B2CADE1}">
      <dgm:prSet/>
      <dgm:spPr/>
      <dgm:t>
        <a:bodyPr/>
        <a:lstStyle/>
        <a:p>
          <a:endParaRPr lang="en-GB"/>
        </a:p>
      </dgm:t>
    </dgm:pt>
    <dgm:pt modelId="{9DD7EC54-7856-4F17-BAB1-BB8A0C97C538}" type="sibTrans" cxnId="{6DC9DD74-81C1-4BA4-8097-E9954B2CADE1}">
      <dgm:prSet/>
      <dgm:spPr/>
      <dgm:t>
        <a:bodyPr/>
        <a:lstStyle/>
        <a:p>
          <a:endParaRPr lang="en-GB"/>
        </a:p>
      </dgm:t>
    </dgm:pt>
    <dgm:pt modelId="{909523B5-F5B0-4E12-875C-2A060CD4EB91}">
      <dgm:prSet/>
      <dgm:spPr/>
      <dgm:t>
        <a:bodyPr/>
        <a:lstStyle/>
        <a:p>
          <a:pPr rtl="0"/>
          <a:r>
            <a:rPr lang="en-GB" b="1"/>
            <a:t>AE (Active experimentation)</a:t>
          </a:r>
        </a:p>
        <a:p>
          <a:pPr rtl="0"/>
          <a:r>
            <a:rPr lang="en-GB" b="0"/>
            <a:t>(Planning/trying out what you have learned)</a:t>
          </a:r>
        </a:p>
      </dgm:t>
    </dgm:pt>
    <dgm:pt modelId="{C4287F49-C860-47B0-BB55-7D8F24DEB43C}" type="parTrans" cxnId="{2DF09382-A1DD-454A-8CF3-CED33042CCEC}">
      <dgm:prSet/>
      <dgm:spPr/>
      <dgm:t>
        <a:bodyPr/>
        <a:lstStyle/>
        <a:p>
          <a:endParaRPr lang="en-GB"/>
        </a:p>
      </dgm:t>
    </dgm:pt>
    <dgm:pt modelId="{70E507E2-2ABC-458D-8065-7381C52F0844}" type="sibTrans" cxnId="{2DF09382-A1DD-454A-8CF3-CED33042CCEC}">
      <dgm:prSet/>
      <dgm:spPr/>
      <dgm:t>
        <a:bodyPr/>
        <a:lstStyle/>
        <a:p>
          <a:endParaRPr lang="en-GB"/>
        </a:p>
      </dgm:t>
    </dgm:pt>
    <dgm:pt modelId="{E3C20CEA-D1DD-4C5E-9802-CEC91B60F91A}" type="pres">
      <dgm:prSet presAssocID="{EDF4CBC5-B574-4060-BDA8-9A9E722DA806}" presName="Name0" presStyleCnt="0">
        <dgm:presLayoutVars>
          <dgm:dir/>
          <dgm:resizeHandles val="exact"/>
        </dgm:presLayoutVars>
      </dgm:prSet>
      <dgm:spPr/>
    </dgm:pt>
    <dgm:pt modelId="{CFAB2DC9-38D3-4DF7-ADCF-0F803F4555BE}" type="pres">
      <dgm:prSet presAssocID="{EDF4CBC5-B574-4060-BDA8-9A9E722DA806}" presName="cycle" presStyleCnt="0"/>
      <dgm:spPr/>
    </dgm:pt>
    <dgm:pt modelId="{019D240B-FF47-4EB8-B5C8-BC39A87D0C63}" type="pres">
      <dgm:prSet presAssocID="{254C45FF-CD23-4EBE-A0E0-A193E7DA34D7}" presName="nodeFirstNode" presStyleLbl="node1" presStyleIdx="0" presStyleCnt="4">
        <dgm:presLayoutVars>
          <dgm:bulletEnabled val="1"/>
        </dgm:presLayoutVars>
      </dgm:prSet>
      <dgm:spPr/>
    </dgm:pt>
    <dgm:pt modelId="{BFB3C9AB-D84B-4EA8-B260-D08371E99CE4}" type="pres">
      <dgm:prSet presAssocID="{F53E0063-EA16-4EE4-9817-2011D3F52800}" presName="sibTransFirstNode" presStyleLbl="bgShp" presStyleIdx="0" presStyleCnt="1"/>
      <dgm:spPr/>
    </dgm:pt>
    <dgm:pt modelId="{3618700F-D6A8-46AB-8058-F8CD3605B41C}" type="pres">
      <dgm:prSet presAssocID="{15A13735-C6BD-4B42-BDCC-0DB2DF6459D3}" presName="nodeFollowingNodes" presStyleLbl="node1" presStyleIdx="1" presStyleCnt="4">
        <dgm:presLayoutVars>
          <dgm:bulletEnabled val="1"/>
        </dgm:presLayoutVars>
      </dgm:prSet>
      <dgm:spPr/>
    </dgm:pt>
    <dgm:pt modelId="{F1F9FC61-4CEA-4E2F-B1CF-E29FB05A9463}" type="pres">
      <dgm:prSet presAssocID="{F1815C5E-7858-42F4-B5B2-715C692DD5D1}" presName="nodeFollowingNodes" presStyleLbl="node1" presStyleIdx="2" presStyleCnt="4">
        <dgm:presLayoutVars>
          <dgm:bulletEnabled val="1"/>
        </dgm:presLayoutVars>
      </dgm:prSet>
      <dgm:spPr/>
    </dgm:pt>
    <dgm:pt modelId="{2F58680C-6110-4310-A6B7-5FD36EF0908E}" type="pres">
      <dgm:prSet presAssocID="{909523B5-F5B0-4E12-875C-2A060CD4EB91}" presName="nodeFollowingNodes" presStyleLbl="node1" presStyleIdx="3" presStyleCnt="4" custRadScaleRad="102040">
        <dgm:presLayoutVars>
          <dgm:bulletEnabled val="1"/>
        </dgm:presLayoutVars>
      </dgm:prSet>
      <dgm:spPr/>
    </dgm:pt>
  </dgm:ptLst>
  <dgm:cxnLst>
    <dgm:cxn modelId="{847BFB04-DDB0-4E3C-9A7A-6AD91AFD192E}" srcId="{EDF4CBC5-B574-4060-BDA8-9A9E722DA806}" destId="{254C45FF-CD23-4EBE-A0E0-A193E7DA34D7}" srcOrd="0" destOrd="0" parTransId="{F6B3C83D-4D90-4923-B1E2-12B88FF224A0}" sibTransId="{F53E0063-EA16-4EE4-9817-2011D3F52800}"/>
    <dgm:cxn modelId="{2E268E1C-CEC0-4219-A25B-A8517236AEE7}" type="presOf" srcId="{909523B5-F5B0-4E12-875C-2A060CD4EB91}" destId="{2F58680C-6110-4310-A6B7-5FD36EF0908E}" srcOrd="0" destOrd="0" presId="urn:microsoft.com/office/officeart/2005/8/layout/cycle3"/>
    <dgm:cxn modelId="{F34EB71C-C1AA-4B82-ACED-E28D4D6E4E3E}" type="presOf" srcId="{F1815C5E-7858-42F4-B5B2-715C692DD5D1}" destId="{F1F9FC61-4CEA-4E2F-B1CF-E29FB05A9463}" srcOrd="0" destOrd="0" presId="urn:microsoft.com/office/officeart/2005/8/layout/cycle3"/>
    <dgm:cxn modelId="{240A0D2E-BF3F-4279-B942-40F0CF688F7F}" type="presOf" srcId="{15A13735-C6BD-4B42-BDCC-0DB2DF6459D3}" destId="{3618700F-D6A8-46AB-8058-F8CD3605B41C}" srcOrd="0" destOrd="0" presId="urn:microsoft.com/office/officeart/2005/8/layout/cycle3"/>
    <dgm:cxn modelId="{7DE69A40-89CD-4386-9C38-1E9EDEB80F98}" type="presOf" srcId="{254C45FF-CD23-4EBE-A0E0-A193E7DA34D7}" destId="{019D240B-FF47-4EB8-B5C8-BC39A87D0C63}" srcOrd="0" destOrd="0" presId="urn:microsoft.com/office/officeart/2005/8/layout/cycle3"/>
    <dgm:cxn modelId="{6DC9DD74-81C1-4BA4-8097-E9954B2CADE1}" srcId="{EDF4CBC5-B574-4060-BDA8-9A9E722DA806}" destId="{F1815C5E-7858-42F4-B5B2-715C692DD5D1}" srcOrd="2" destOrd="0" parTransId="{60BE938C-D91F-486D-A7CB-2654D6955E90}" sibTransId="{9DD7EC54-7856-4F17-BAB1-BB8A0C97C538}"/>
    <dgm:cxn modelId="{BC71A575-AF1C-4497-BF7C-3E5256B90E31}" type="presOf" srcId="{F53E0063-EA16-4EE4-9817-2011D3F52800}" destId="{BFB3C9AB-D84B-4EA8-B260-D08371E99CE4}" srcOrd="0" destOrd="0" presId="urn:microsoft.com/office/officeart/2005/8/layout/cycle3"/>
    <dgm:cxn modelId="{2DF09382-A1DD-454A-8CF3-CED33042CCEC}" srcId="{EDF4CBC5-B574-4060-BDA8-9A9E722DA806}" destId="{909523B5-F5B0-4E12-875C-2A060CD4EB91}" srcOrd="3" destOrd="0" parTransId="{C4287F49-C860-47B0-BB55-7D8F24DEB43C}" sibTransId="{70E507E2-2ABC-458D-8065-7381C52F0844}"/>
    <dgm:cxn modelId="{A4DC4C93-A575-477D-B6AC-68445B71D536}" type="presOf" srcId="{EDF4CBC5-B574-4060-BDA8-9A9E722DA806}" destId="{E3C20CEA-D1DD-4C5E-9802-CEC91B60F91A}" srcOrd="0" destOrd="0" presId="urn:microsoft.com/office/officeart/2005/8/layout/cycle3"/>
    <dgm:cxn modelId="{9EC52CA0-C8CD-4058-B6FE-B90A381EFFC2}" srcId="{EDF4CBC5-B574-4060-BDA8-9A9E722DA806}" destId="{15A13735-C6BD-4B42-BDCC-0DB2DF6459D3}" srcOrd="1" destOrd="0" parTransId="{297E1ABD-5BB1-4D42-83F1-D94CBABD09C7}" sibTransId="{55D79432-8ADE-4DA5-8527-0D717BF5D12C}"/>
    <dgm:cxn modelId="{ADD574CC-2642-4065-B997-52246418F808}" type="presParOf" srcId="{E3C20CEA-D1DD-4C5E-9802-CEC91B60F91A}" destId="{CFAB2DC9-38D3-4DF7-ADCF-0F803F4555BE}" srcOrd="0" destOrd="0" presId="urn:microsoft.com/office/officeart/2005/8/layout/cycle3"/>
    <dgm:cxn modelId="{87DF03E8-2EE9-485D-B1D4-276FD4F31EF3}" type="presParOf" srcId="{CFAB2DC9-38D3-4DF7-ADCF-0F803F4555BE}" destId="{019D240B-FF47-4EB8-B5C8-BC39A87D0C63}" srcOrd="0" destOrd="0" presId="urn:microsoft.com/office/officeart/2005/8/layout/cycle3"/>
    <dgm:cxn modelId="{4C901BD8-8E13-44E9-8F0E-56C4868A5FB0}" type="presParOf" srcId="{CFAB2DC9-38D3-4DF7-ADCF-0F803F4555BE}" destId="{BFB3C9AB-D84B-4EA8-B260-D08371E99CE4}" srcOrd="1" destOrd="0" presId="urn:microsoft.com/office/officeart/2005/8/layout/cycle3"/>
    <dgm:cxn modelId="{F541C08E-3355-4AE0-B26A-7FD8DC1318DD}" type="presParOf" srcId="{CFAB2DC9-38D3-4DF7-ADCF-0F803F4555BE}" destId="{3618700F-D6A8-46AB-8058-F8CD3605B41C}" srcOrd="2" destOrd="0" presId="urn:microsoft.com/office/officeart/2005/8/layout/cycle3"/>
    <dgm:cxn modelId="{45ACD078-3A82-48A9-82B4-8F1830953612}" type="presParOf" srcId="{CFAB2DC9-38D3-4DF7-ADCF-0F803F4555BE}" destId="{F1F9FC61-4CEA-4E2F-B1CF-E29FB05A9463}" srcOrd="3" destOrd="0" presId="urn:microsoft.com/office/officeart/2005/8/layout/cycle3"/>
    <dgm:cxn modelId="{E47652DE-7432-452F-A4BD-193F2743C9CD}" type="presParOf" srcId="{CFAB2DC9-38D3-4DF7-ADCF-0F803F4555BE}" destId="{2F58680C-6110-4310-A6B7-5FD36EF0908E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14F149-9606-4C43-978B-48BBD15BCCEA}" type="doc">
      <dgm:prSet loTypeId="urn:microsoft.com/office/officeart/2005/8/layout/cycle2" loCatId="cycle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D4E8C18-345A-49AC-8DE3-80191D3FC87C}">
      <dgm:prSet phldrT="[Text]"/>
      <dgm:spPr/>
      <dgm:t>
        <a:bodyPr/>
        <a:lstStyle/>
        <a:p>
          <a:r>
            <a:rPr lang="en-US"/>
            <a:t>What?</a:t>
          </a:r>
        </a:p>
      </dgm:t>
    </dgm:pt>
    <dgm:pt modelId="{E9ABABDB-6ADF-4F4E-A1D5-C9444C33964A}" type="parTrans" cxnId="{EA049582-BD17-469A-A312-424DFA58D010}">
      <dgm:prSet/>
      <dgm:spPr/>
      <dgm:t>
        <a:bodyPr/>
        <a:lstStyle/>
        <a:p>
          <a:endParaRPr lang="en-US"/>
        </a:p>
      </dgm:t>
    </dgm:pt>
    <dgm:pt modelId="{959D7E67-4400-46C7-9103-A72390BF603D}" type="sibTrans" cxnId="{EA049582-BD17-469A-A312-424DFA58D010}">
      <dgm:prSet/>
      <dgm:spPr/>
      <dgm:t>
        <a:bodyPr/>
        <a:lstStyle/>
        <a:p>
          <a:endParaRPr lang="en-US"/>
        </a:p>
      </dgm:t>
    </dgm:pt>
    <dgm:pt modelId="{B58893FF-B40B-4724-9F6C-5937F5378A04}">
      <dgm:prSet phldrT="[Text]"/>
      <dgm:spPr/>
      <dgm:t>
        <a:bodyPr/>
        <a:lstStyle/>
        <a:p>
          <a:r>
            <a:rPr lang="en-US"/>
            <a:t>So what?</a:t>
          </a:r>
        </a:p>
      </dgm:t>
    </dgm:pt>
    <dgm:pt modelId="{366D9065-1280-4C9C-8F07-D3BF7DC51024}" type="parTrans" cxnId="{582A0E81-5241-4585-B60D-B525CE615573}">
      <dgm:prSet/>
      <dgm:spPr/>
      <dgm:t>
        <a:bodyPr/>
        <a:lstStyle/>
        <a:p>
          <a:endParaRPr lang="en-US"/>
        </a:p>
      </dgm:t>
    </dgm:pt>
    <dgm:pt modelId="{DE6C3022-AFD7-4528-9442-F9A976300F5D}" type="sibTrans" cxnId="{582A0E81-5241-4585-B60D-B525CE615573}">
      <dgm:prSet/>
      <dgm:spPr/>
      <dgm:t>
        <a:bodyPr/>
        <a:lstStyle/>
        <a:p>
          <a:endParaRPr lang="en-US"/>
        </a:p>
      </dgm:t>
    </dgm:pt>
    <dgm:pt modelId="{AE325441-3A49-4607-B777-37711F83740A}">
      <dgm:prSet phldrT="[Text]"/>
      <dgm:spPr/>
      <dgm:t>
        <a:bodyPr/>
        <a:lstStyle/>
        <a:p>
          <a:r>
            <a:rPr lang="en-US"/>
            <a:t>Now what?</a:t>
          </a:r>
        </a:p>
      </dgm:t>
    </dgm:pt>
    <dgm:pt modelId="{201ADBE3-2D47-4301-A7D0-F9F47C03654B}" type="parTrans" cxnId="{225F8C7B-BB32-48D9-8C2B-D019F901E591}">
      <dgm:prSet/>
      <dgm:spPr/>
      <dgm:t>
        <a:bodyPr/>
        <a:lstStyle/>
        <a:p>
          <a:endParaRPr lang="en-US"/>
        </a:p>
      </dgm:t>
    </dgm:pt>
    <dgm:pt modelId="{658E7B26-6ECE-40FA-846D-01C4193CE9B3}" type="sibTrans" cxnId="{225F8C7B-BB32-48D9-8C2B-D019F901E591}">
      <dgm:prSet/>
      <dgm:spPr/>
      <dgm:t>
        <a:bodyPr/>
        <a:lstStyle/>
        <a:p>
          <a:endParaRPr lang="en-US"/>
        </a:p>
      </dgm:t>
    </dgm:pt>
    <dgm:pt modelId="{01DFDAAC-7BDE-4B58-82E6-6E0DE7E7213B}" type="pres">
      <dgm:prSet presAssocID="{1114F149-9606-4C43-978B-48BBD15BCCEA}" presName="cycle" presStyleCnt="0">
        <dgm:presLayoutVars>
          <dgm:dir/>
          <dgm:resizeHandles val="exact"/>
        </dgm:presLayoutVars>
      </dgm:prSet>
      <dgm:spPr/>
    </dgm:pt>
    <dgm:pt modelId="{D632E8CA-8E79-43FB-A2D1-D95BEE758CE9}" type="pres">
      <dgm:prSet presAssocID="{6D4E8C18-345A-49AC-8DE3-80191D3FC87C}" presName="node" presStyleLbl="node1" presStyleIdx="0" presStyleCnt="3">
        <dgm:presLayoutVars>
          <dgm:bulletEnabled val="1"/>
        </dgm:presLayoutVars>
      </dgm:prSet>
      <dgm:spPr/>
    </dgm:pt>
    <dgm:pt modelId="{C85C24FB-3C80-434F-B6BD-B69C07B89B73}" type="pres">
      <dgm:prSet presAssocID="{959D7E67-4400-46C7-9103-A72390BF603D}" presName="sibTrans" presStyleLbl="sibTrans2D1" presStyleIdx="0" presStyleCnt="3"/>
      <dgm:spPr/>
    </dgm:pt>
    <dgm:pt modelId="{BFBE0AB2-FFA1-430E-9DC1-C65C6874A0DB}" type="pres">
      <dgm:prSet presAssocID="{959D7E67-4400-46C7-9103-A72390BF603D}" presName="connectorText" presStyleLbl="sibTrans2D1" presStyleIdx="0" presStyleCnt="3"/>
      <dgm:spPr/>
    </dgm:pt>
    <dgm:pt modelId="{8B42DB00-243D-499B-AC4E-74D94F1BEBEA}" type="pres">
      <dgm:prSet presAssocID="{B58893FF-B40B-4724-9F6C-5937F5378A04}" presName="node" presStyleLbl="node1" presStyleIdx="1" presStyleCnt="3">
        <dgm:presLayoutVars>
          <dgm:bulletEnabled val="1"/>
        </dgm:presLayoutVars>
      </dgm:prSet>
      <dgm:spPr/>
    </dgm:pt>
    <dgm:pt modelId="{E3DEC75A-50D6-4FA0-BF59-FE98236DD6E9}" type="pres">
      <dgm:prSet presAssocID="{DE6C3022-AFD7-4528-9442-F9A976300F5D}" presName="sibTrans" presStyleLbl="sibTrans2D1" presStyleIdx="1" presStyleCnt="3"/>
      <dgm:spPr/>
    </dgm:pt>
    <dgm:pt modelId="{F213F412-91A3-40DD-A7E6-AFDE0372064B}" type="pres">
      <dgm:prSet presAssocID="{DE6C3022-AFD7-4528-9442-F9A976300F5D}" presName="connectorText" presStyleLbl="sibTrans2D1" presStyleIdx="1" presStyleCnt="3"/>
      <dgm:spPr/>
    </dgm:pt>
    <dgm:pt modelId="{1D62EFF2-A11B-429F-AEDC-4F9F81D94A96}" type="pres">
      <dgm:prSet presAssocID="{AE325441-3A49-4607-B777-37711F83740A}" presName="node" presStyleLbl="node1" presStyleIdx="2" presStyleCnt="3">
        <dgm:presLayoutVars>
          <dgm:bulletEnabled val="1"/>
        </dgm:presLayoutVars>
      </dgm:prSet>
      <dgm:spPr/>
    </dgm:pt>
    <dgm:pt modelId="{6D866B74-D206-4757-9BA3-4860D294CF15}" type="pres">
      <dgm:prSet presAssocID="{658E7B26-6ECE-40FA-846D-01C4193CE9B3}" presName="sibTrans" presStyleLbl="sibTrans2D1" presStyleIdx="2" presStyleCnt="3"/>
      <dgm:spPr/>
    </dgm:pt>
    <dgm:pt modelId="{10C23E5F-9764-42D0-A5EB-E896F86317EA}" type="pres">
      <dgm:prSet presAssocID="{658E7B26-6ECE-40FA-846D-01C4193CE9B3}" presName="connectorText" presStyleLbl="sibTrans2D1" presStyleIdx="2" presStyleCnt="3"/>
      <dgm:spPr/>
    </dgm:pt>
  </dgm:ptLst>
  <dgm:cxnLst>
    <dgm:cxn modelId="{3EEB4509-AEFB-4745-97AB-1ABF30226139}" type="presOf" srcId="{959D7E67-4400-46C7-9103-A72390BF603D}" destId="{BFBE0AB2-FFA1-430E-9DC1-C65C6874A0DB}" srcOrd="1" destOrd="0" presId="urn:microsoft.com/office/officeart/2005/8/layout/cycle2"/>
    <dgm:cxn modelId="{4FC03F14-2239-41D0-9A71-2966BEDA12ED}" type="presOf" srcId="{6D4E8C18-345A-49AC-8DE3-80191D3FC87C}" destId="{D632E8CA-8E79-43FB-A2D1-D95BEE758CE9}" srcOrd="0" destOrd="0" presId="urn:microsoft.com/office/officeart/2005/8/layout/cycle2"/>
    <dgm:cxn modelId="{ED226E18-CBBF-48BF-BF11-E589278874D5}" type="presOf" srcId="{658E7B26-6ECE-40FA-846D-01C4193CE9B3}" destId="{6D866B74-D206-4757-9BA3-4860D294CF15}" srcOrd="0" destOrd="0" presId="urn:microsoft.com/office/officeart/2005/8/layout/cycle2"/>
    <dgm:cxn modelId="{22AF2660-AFF6-41C5-8345-92837C95FD7E}" type="presOf" srcId="{AE325441-3A49-4607-B777-37711F83740A}" destId="{1D62EFF2-A11B-429F-AEDC-4F9F81D94A96}" srcOrd="0" destOrd="0" presId="urn:microsoft.com/office/officeart/2005/8/layout/cycle2"/>
    <dgm:cxn modelId="{225F8C7B-BB32-48D9-8C2B-D019F901E591}" srcId="{1114F149-9606-4C43-978B-48BBD15BCCEA}" destId="{AE325441-3A49-4607-B777-37711F83740A}" srcOrd="2" destOrd="0" parTransId="{201ADBE3-2D47-4301-A7D0-F9F47C03654B}" sibTransId="{658E7B26-6ECE-40FA-846D-01C4193CE9B3}"/>
    <dgm:cxn modelId="{582A0E81-5241-4585-B60D-B525CE615573}" srcId="{1114F149-9606-4C43-978B-48BBD15BCCEA}" destId="{B58893FF-B40B-4724-9F6C-5937F5378A04}" srcOrd="1" destOrd="0" parTransId="{366D9065-1280-4C9C-8F07-D3BF7DC51024}" sibTransId="{DE6C3022-AFD7-4528-9442-F9A976300F5D}"/>
    <dgm:cxn modelId="{EA049582-BD17-469A-A312-424DFA58D010}" srcId="{1114F149-9606-4C43-978B-48BBD15BCCEA}" destId="{6D4E8C18-345A-49AC-8DE3-80191D3FC87C}" srcOrd="0" destOrd="0" parTransId="{E9ABABDB-6ADF-4F4E-A1D5-C9444C33964A}" sibTransId="{959D7E67-4400-46C7-9103-A72390BF603D}"/>
    <dgm:cxn modelId="{3B70E499-BF4E-44A5-AF76-05BD1639E2DF}" type="presOf" srcId="{1114F149-9606-4C43-978B-48BBD15BCCEA}" destId="{01DFDAAC-7BDE-4B58-82E6-6E0DE7E7213B}" srcOrd="0" destOrd="0" presId="urn:microsoft.com/office/officeart/2005/8/layout/cycle2"/>
    <dgm:cxn modelId="{436269AB-3E07-4265-82D7-E5EE2EA50CD6}" type="presOf" srcId="{DE6C3022-AFD7-4528-9442-F9A976300F5D}" destId="{E3DEC75A-50D6-4FA0-BF59-FE98236DD6E9}" srcOrd="0" destOrd="0" presId="urn:microsoft.com/office/officeart/2005/8/layout/cycle2"/>
    <dgm:cxn modelId="{0DBA09B2-289A-41A8-A646-8F6EEE6C86D8}" type="presOf" srcId="{B58893FF-B40B-4724-9F6C-5937F5378A04}" destId="{8B42DB00-243D-499B-AC4E-74D94F1BEBEA}" srcOrd="0" destOrd="0" presId="urn:microsoft.com/office/officeart/2005/8/layout/cycle2"/>
    <dgm:cxn modelId="{304B7FC0-3EBB-4E1A-904C-57DDE83EECEB}" type="presOf" srcId="{959D7E67-4400-46C7-9103-A72390BF603D}" destId="{C85C24FB-3C80-434F-B6BD-B69C07B89B73}" srcOrd="0" destOrd="0" presId="urn:microsoft.com/office/officeart/2005/8/layout/cycle2"/>
    <dgm:cxn modelId="{64448AC9-0573-40CD-B80C-C5D9192073C2}" type="presOf" srcId="{658E7B26-6ECE-40FA-846D-01C4193CE9B3}" destId="{10C23E5F-9764-42D0-A5EB-E896F86317EA}" srcOrd="1" destOrd="0" presId="urn:microsoft.com/office/officeart/2005/8/layout/cycle2"/>
    <dgm:cxn modelId="{F19DA7D3-2DA0-48E1-A3EB-C00CEB4B5C96}" type="presOf" srcId="{DE6C3022-AFD7-4528-9442-F9A976300F5D}" destId="{F213F412-91A3-40DD-A7E6-AFDE0372064B}" srcOrd="1" destOrd="0" presId="urn:microsoft.com/office/officeart/2005/8/layout/cycle2"/>
    <dgm:cxn modelId="{6CE27FE8-825E-4DDE-B201-F23A85B6A455}" type="presParOf" srcId="{01DFDAAC-7BDE-4B58-82E6-6E0DE7E7213B}" destId="{D632E8CA-8E79-43FB-A2D1-D95BEE758CE9}" srcOrd="0" destOrd="0" presId="urn:microsoft.com/office/officeart/2005/8/layout/cycle2"/>
    <dgm:cxn modelId="{EAD6E373-1427-4A6A-9F7E-7E46ED5C544E}" type="presParOf" srcId="{01DFDAAC-7BDE-4B58-82E6-6E0DE7E7213B}" destId="{C85C24FB-3C80-434F-B6BD-B69C07B89B73}" srcOrd="1" destOrd="0" presId="urn:microsoft.com/office/officeart/2005/8/layout/cycle2"/>
    <dgm:cxn modelId="{CE17BBBB-32ED-4EA0-8EC8-4D14CCA2DF2F}" type="presParOf" srcId="{C85C24FB-3C80-434F-B6BD-B69C07B89B73}" destId="{BFBE0AB2-FFA1-430E-9DC1-C65C6874A0DB}" srcOrd="0" destOrd="0" presId="urn:microsoft.com/office/officeart/2005/8/layout/cycle2"/>
    <dgm:cxn modelId="{079EF0BE-6CC3-40FC-A9B3-B9D9180CB98C}" type="presParOf" srcId="{01DFDAAC-7BDE-4B58-82E6-6E0DE7E7213B}" destId="{8B42DB00-243D-499B-AC4E-74D94F1BEBEA}" srcOrd="2" destOrd="0" presId="urn:microsoft.com/office/officeart/2005/8/layout/cycle2"/>
    <dgm:cxn modelId="{90A81B5A-953F-4696-A3B7-2CE688BBEBDD}" type="presParOf" srcId="{01DFDAAC-7BDE-4B58-82E6-6E0DE7E7213B}" destId="{E3DEC75A-50D6-4FA0-BF59-FE98236DD6E9}" srcOrd="3" destOrd="0" presId="urn:microsoft.com/office/officeart/2005/8/layout/cycle2"/>
    <dgm:cxn modelId="{EE1E28BE-2861-48D7-B244-621061929F6D}" type="presParOf" srcId="{E3DEC75A-50D6-4FA0-BF59-FE98236DD6E9}" destId="{F213F412-91A3-40DD-A7E6-AFDE0372064B}" srcOrd="0" destOrd="0" presId="urn:microsoft.com/office/officeart/2005/8/layout/cycle2"/>
    <dgm:cxn modelId="{D9F0C860-88C1-4E5C-9318-8AE674114627}" type="presParOf" srcId="{01DFDAAC-7BDE-4B58-82E6-6E0DE7E7213B}" destId="{1D62EFF2-A11B-429F-AEDC-4F9F81D94A96}" srcOrd="4" destOrd="0" presId="urn:microsoft.com/office/officeart/2005/8/layout/cycle2"/>
    <dgm:cxn modelId="{E3ED5B2D-A357-4B61-83C4-0257A7D9E2A0}" type="presParOf" srcId="{01DFDAAC-7BDE-4B58-82E6-6E0DE7E7213B}" destId="{6D866B74-D206-4757-9BA3-4860D294CF15}" srcOrd="5" destOrd="0" presId="urn:microsoft.com/office/officeart/2005/8/layout/cycle2"/>
    <dgm:cxn modelId="{CF94BC62-15B9-42CD-8104-549073AAEFF3}" type="presParOf" srcId="{6D866B74-D206-4757-9BA3-4860D294CF15}" destId="{10C23E5F-9764-42D0-A5EB-E896F86317EA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32E8CA-8E79-43FB-A2D1-D95BEE758CE9}">
      <dsp:nvSpPr>
        <dsp:cNvPr id="0" name=""/>
        <dsp:cNvSpPr/>
      </dsp:nvSpPr>
      <dsp:spPr>
        <a:xfrm>
          <a:off x="920753" y="232595"/>
          <a:ext cx="1224677" cy="122467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What?</a:t>
          </a:r>
        </a:p>
      </dsp:txBody>
      <dsp:txXfrm>
        <a:off x="1100103" y="411945"/>
        <a:ext cx="865977" cy="865977"/>
      </dsp:txXfrm>
    </dsp:sp>
    <dsp:sp modelId="{C85C24FB-3C80-434F-B6BD-B69C07B89B73}">
      <dsp:nvSpPr>
        <dsp:cNvPr id="0" name=""/>
        <dsp:cNvSpPr/>
      </dsp:nvSpPr>
      <dsp:spPr>
        <a:xfrm rot="3600000">
          <a:off x="1825413" y="1427082"/>
          <a:ext cx="326200" cy="41332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849878" y="1467373"/>
        <a:ext cx="228340" cy="247996"/>
      </dsp:txXfrm>
    </dsp:sp>
    <dsp:sp modelId="{8B42DB00-243D-499B-AC4E-74D94F1BEBEA}">
      <dsp:nvSpPr>
        <dsp:cNvPr id="0" name=""/>
        <dsp:cNvSpPr/>
      </dsp:nvSpPr>
      <dsp:spPr>
        <a:xfrm>
          <a:off x="1840828" y="1826211"/>
          <a:ext cx="1224677" cy="1224677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So what?</a:t>
          </a:r>
        </a:p>
      </dsp:txBody>
      <dsp:txXfrm>
        <a:off x="2020178" y="2005561"/>
        <a:ext cx="865977" cy="865977"/>
      </dsp:txXfrm>
    </dsp:sp>
    <dsp:sp modelId="{E3DEC75A-50D6-4FA0-BF59-FE98236DD6E9}">
      <dsp:nvSpPr>
        <dsp:cNvPr id="0" name=""/>
        <dsp:cNvSpPr/>
      </dsp:nvSpPr>
      <dsp:spPr>
        <a:xfrm rot="10800000">
          <a:off x="1379223" y="2231886"/>
          <a:ext cx="326200" cy="41332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477083" y="2314552"/>
        <a:ext cx="228340" cy="247996"/>
      </dsp:txXfrm>
    </dsp:sp>
    <dsp:sp modelId="{1D62EFF2-A11B-429F-AEDC-4F9F81D94A96}">
      <dsp:nvSpPr>
        <dsp:cNvPr id="0" name=""/>
        <dsp:cNvSpPr/>
      </dsp:nvSpPr>
      <dsp:spPr>
        <a:xfrm>
          <a:off x="678" y="1826211"/>
          <a:ext cx="1224677" cy="1224677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Now what?</a:t>
          </a:r>
        </a:p>
      </dsp:txBody>
      <dsp:txXfrm>
        <a:off x="180028" y="2005561"/>
        <a:ext cx="865977" cy="865977"/>
      </dsp:txXfrm>
    </dsp:sp>
    <dsp:sp modelId="{6D866B74-D206-4757-9BA3-4860D294CF15}">
      <dsp:nvSpPr>
        <dsp:cNvPr id="0" name=""/>
        <dsp:cNvSpPr/>
      </dsp:nvSpPr>
      <dsp:spPr>
        <a:xfrm rot="18000000">
          <a:off x="905338" y="1443072"/>
          <a:ext cx="326200" cy="41332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929803" y="1568113"/>
        <a:ext cx="228340" cy="2479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B3C9AB-D84B-4EA8-B260-D08371E99CE4}">
      <dsp:nvSpPr>
        <dsp:cNvPr id="0" name=""/>
        <dsp:cNvSpPr/>
      </dsp:nvSpPr>
      <dsp:spPr>
        <a:xfrm>
          <a:off x="1643627" y="-78325"/>
          <a:ext cx="3631705" cy="3631705"/>
        </a:xfrm>
        <a:prstGeom prst="circularArrow">
          <a:avLst>
            <a:gd name="adj1" fmla="val 4668"/>
            <a:gd name="adj2" fmla="val 272909"/>
            <a:gd name="adj3" fmla="val 12945266"/>
            <a:gd name="adj4" fmla="val 17953669"/>
            <a:gd name="adj5" fmla="val 484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19D240B-FF47-4EB8-B5C8-BC39A87D0C63}">
      <dsp:nvSpPr>
        <dsp:cNvPr id="0" name=""/>
        <dsp:cNvSpPr/>
      </dsp:nvSpPr>
      <dsp:spPr>
        <a:xfrm>
          <a:off x="2285486" y="1001"/>
          <a:ext cx="2347986" cy="1173993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CE (Concrete experience)</a:t>
          </a:r>
        </a:p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(Doing/experimenting something)</a:t>
          </a:r>
        </a:p>
      </dsp:txBody>
      <dsp:txXfrm>
        <a:off x="2342796" y="58311"/>
        <a:ext cx="2233366" cy="1059373"/>
      </dsp:txXfrm>
    </dsp:sp>
    <dsp:sp modelId="{3618700F-D6A8-46AB-8058-F8CD3605B41C}">
      <dsp:nvSpPr>
        <dsp:cNvPr id="0" name=""/>
        <dsp:cNvSpPr/>
      </dsp:nvSpPr>
      <dsp:spPr>
        <a:xfrm>
          <a:off x="3589510" y="1305024"/>
          <a:ext cx="2347986" cy="1173993"/>
        </a:xfrm>
        <a:prstGeom prst="roundRect">
          <a:avLst/>
        </a:prstGeom>
        <a:gradFill rotWithShape="0">
          <a:gsLst>
            <a:gs pos="0">
              <a:schemeClr val="accent2">
                <a:hueOff val="391830"/>
                <a:satOff val="-19373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391830"/>
                <a:satOff val="-19373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391830"/>
                <a:satOff val="-19373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RO (Reflective observation)</a:t>
          </a:r>
        </a:p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(thinking about the experience)</a:t>
          </a:r>
        </a:p>
      </dsp:txBody>
      <dsp:txXfrm>
        <a:off x="3646820" y="1362334"/>
        <a:ext cx="2233366" cy="1059373"/>
      </dsp:txXfrm>
    </dsp:sp>
    <dsp:sp modelId="{F1F9FC61-4CEA-4E2F-B1CF-E29FB05A9463}">
      <dsp:nvSpPr>
        <dsp:cNvPr id="0" name=""/>
        <dsp:cNvSpPr/>
      </dsp:nvSpPr>
      <dsp:spPr>
        <a:xfrm>
          <a:off x="2285486" y="2609048"/>
          <a:ext cx="2347986" cy="1173993"/>
        </a:xfrm>
        <a:prstGeom prst="roundRect">
          <a:avLst/>
        </a:prstGeom>
        <a:gradFill rotWithShape="0">
          <a:gsLst>
            <a:gs pos="0">
              <a:schemeClr val="accent2">
                <a:hueOff val="783660"/>
                <a:satOff val="-38747"/>
                <a:lumOff val="2745"/>
                <a:alphaOff val="0"/>
                <a:tint val="50000"/>
                <a:satMod val="300000"/>
              </a:schemeClr>
            </a:gs>
            <a:gs pos="35000">
              <a:schemeClr val="accent2">
                <a:hueOff val="783660"/>
                <a:satOff val="-38747"/>
                <a:lumOff val="2745"/>
                <a:alphaOff val="0"/>
                <a:tint val="37000"/>
                <a:satMod val="300000"/>
              </a:schemeClr>
            </a:gs>
            <a:gs pos="100000">
              <a:schemeClr val="accent2">
                <a:hueOff val="783660"/>
                <a:satOff val="-38747"/>
                <a:lumOff val="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AC (Abstract conceptualisation)</a:t>
          </a:r>
        </a:p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(learning from the experience)</a:t>
          </a:r>
        </a:p>
      </dsp:txBody>
      <dsp:txXfrm>
        <a:off x="2342796" y="2666358"/>
        <a:ext cx="2233366" cy="1059373"/>
      </dsp:txXfrm>
    </dsp:sp>
    <dsp:sp modelId="{2F58680C-6110-4310-A6B7-5FD36EF0908E}">
      <dsp:nvSpPr>
        <dsp:cNvPr id="0" name=""/>
        <dsp:cNvSpPr/>
      </dsp:nvSpPr>
      <dsp:spPr>
        <a:xfrm>
          <a:off x="954860" y="1305024"/>
          <a:ext cx="2347986" cy="1173993"/>
        </a:xfrm>
        <a:prstGeom prst="roundRect">
          <a:avLst/>
        </a:prstGeom>
        <a:gradFill rotWithShape="0">
          <a:gsLst>
            <a:gs pos="0">
              <a:schemeClr val="accent2">
                <a:hueOff val="1175490"/>
                <a:satOff val="-58120"/>
                <a:lumOff val="4118"/>
                <a:alphaOff val="0"/>
                <a:tint val="50000"/>
                <a:satMod val="300000"/>
              </a:schemeClr>
            </a:gs>
            <a:gs pos="35000">
              <a:schemeClr val="accent2">
                <a:hueOff val="1175490"/>
                <a:satOff val="-58120"/>
                <a:lumOff val="4118"/>
                <a:alphaOff val="0"/>
                <a:tint val="37000"/>
                <a:satMod val="300000"/>
              </a:schemeClr>
            </a:gs>
            <a:gs pos="100000">
              <a:schemeClr val="accent2">
                <a:hueOff val="1175490"/>
                <a:satOff val="-58120"/>
                <a:lumOff val="411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AE (Active experimentation)</a:t>
          </a:r>
        </a:p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/>
            <a:t>(Planning/trying out what you have learned)</a:t>
          </a:r>
        </a:p>
      </dsp:txBody>
      <dsp:txXfrm>
        <a:off x="1012170" y="1362334"/>
        <a:ext cx="2233366" cy="10593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32E8CA-8E79-43FB-A2D1-D95BEE758CE9}">
      <dsp:nvSpPr>
        <dsp:cNvPr id="0" name=""/>
        <dsp:cNvSpPr/>
      </dsp:nvSpPr>
      <dsp:spPr>
        <a:xfrm>
          <a:off x="855301" y="196"/>
          <a:ext cx="557648" cy="557648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What?</a:t>
          </a:r>
        </a:p>
      </dsp:txBody>
      <dsp:txXfrm>
        <a:off x="936967" y="81862"/>
        <a:ext cx="394316" cy="394316"/>
      </dsp:txXfrm>
    </dsp:sp>
    <dsp:sp modelId="{C85C24FB-3C80-434F-B6BD-B69C07B89B73}">
      <dsp:nvSpPr>
        <dsp:cNvPr id="0" name=""/>
        <dsp:cNvSpPr/>
      </dsp:nvSpPr>
      <dsp:spPr>
        <a:xfrm rot="3600000">
          <a:off x="1267231" y="544114"/>
          <a:ext cx="148553" cy="1882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1278373" y="562457"/>
        <a:ext cx="103987" cy="112924"/>
      </dsp:txXfrm>
    </dsp:sp>
    <dsp:sp modelId="{8B42DB00-243D-499B-AC4E-74D94F1BEBEA}">
      <dsp:nvSpPr>
        <dsp:cNvPr id="0" name=""/>
        <dsp:cNvSpPr/>
      </dsp:nvSpPr>
      <dsp:spPr>
        <a:xfrm>
          <a:off x="1274270" y="725872"/>
          <a:ext cx="557648" cy="557648"/>
        </a:xfrm>
        <a:prstGeom prst="ellipse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tint val="50000"/>
                <a:satMod val="300000"/>
              </a:schemeClr>
            </a:gs>
            <a:gs pos="35000">
              <a:schemeClr val="accent4">
                <a:hueOff val="-2232385"/>
                <a:satOff val="13449"/>
                <a:lumOff val="1078"/>
                <a:alphaOff val="0"/>
                <a:tint val="37000"/>
                <a:satMod val="30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So what?</a:t>
          </a:r>
        </a:p>
      </dsp:txBody>
      <dsp:txXfrm>
        <a:off x="1355936" y="807538"/>
        <a:ext cx="394316" cy="394316"/>
      </dsp:txXfrm>
    </dsp:sp>
    <dsp:sp modelId="{E3DEC75A-50D6-4FA0-BF59-FE98236DD6E9}">
      <dsp:nvSpPr>
        <dsp:cNvPr id="0" name=""/>
        <dsp:cNvSpPr/>
      </dsp:nvSpPr>
      <dsp:spPr>
        <a:xfrm rot="10800000">
          <a:off x="1064053" y="910593"/>
          <a:ext cx="148553" cy="1882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tint val="50000"/>
                <a:satMod val="300000"/>
              </a:schemeClr>
            </a:gs>
            <a:gs pos="35000">
              <a:schemeClr val="accent4">
                <a:hueOff val="-2232385"/>
                <a:satOff val="13449"/>
                <a:lumOff val="1078"/>
                <a:alphaOff val="0"/>
                <a:tint val="37000"/>
                <a:satMod val="30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 rot="10800000">
        <a:off x="1108619" y="948234"/>
        <a:ext cx="103987" cy="112924"/>
      </dsp:txXfrm>
    </dsp:sp>
    <dsp:sp modelId="{1D62EFF2-A11B-429F-AEDC-4F9F81D94A96}">
      <dsp:nvSpPr>
        <dsp:cNvPr id="0" name=""/>
        <dsp:cNvSpPr/>
      </dsp:nvSpPr>
      <dsp:spPr>
        <a:xfrm>
          <a:off x="436332" y="725872"/>
          <a:ext cx="557648" cy="557648"/>
        </a:xfrm>
        <a:prstGeom prst="ellipse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Now what?</a:t>
          </a:r>
        </a:p>
      </dsp:txBody>
      <dsp:txXfrm>
        <a:off x="517998" y="807538"/>
        <a:ext cx="394316" cy="394316"/>
      </dsp:txXfrm>
    </dsp:sp>
    <dsp:sp modelId="{6D866B74-D206-4757-9BA3-4860D294CF15}">
      <dsp:nvSpPr>
        <dsp:cNvPr id="0" name=""/>
        <dsp:cNvSpPr/>
      </dsp:nvSpPr>
      <dsp:spPr>
        <a:xfrm rot="18000000">
          <a:off x="848262" y="551396"/>
          <a:ext cx="148553" cy="1882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859404" y="608335"/>
        <a:ext cx="103987" cy="1129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41A2F251-9CE8-4B4C-A843-907739855ED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61FE5BD4-A26A-4254-98AA-960A0EDC62F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C4590394-C44B-476E-A643-4E3A4D1C4BE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2C95ADBD-8D44-4052-A4B0-FAD43EB9432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14342" name="Rectangle 6">
            <a:extLst>
              <a:ext uri="{FF2B5EF4-FFF2-40B4-BE49-F238E27FC236}">
                <a16:creationId xmlns:a16="http://schemas.microsoft.com/office/drawing/2014/main" id="{7CA220E0-58DD-4A4E-BCCE-7AE21C21B7B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43" name="Rectangle 7">
            <a:extLst>
              <a:ext uri="{FF2B5EF4-FFF2-40B4-BE49-F238E27FC236}">
                <a16:creationId xmlns:a16="http://schemas.microsoft.com/office/drawing/2014/main" id="{8ACDDE6D-9F2A-4F2F-A4F9-20373956C93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A2A446F-DCB7-40DC-BB5C-42DD40F29A9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33EAC849-8037-45F4-9D38-A3C79393C8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CFF21D8-0E57-4BBB-B950-3E016CDF0FAB}" type="slidenum">
              <a:rPr lang="en-US" altLang="en-US" smtClean="0"/>
              <a:pPr/>
              <a:t>1</a:t>
            </a:fld>
            <a:endParaRPr lang="en-US" altLang="en-US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303FA5B-A62C-4570-A5D7-172BD68569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7946F069-2EE9-4E62-AB87-ACCF8ED86B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PEEL model can be explained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35CDF6-2156-46B8-86DF-6F2615738ADF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90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310E5DE-D54F-42CB-AC21-95D932B4B723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25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485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7">
            <a:extLst>
              <a:ext uri="{FF2B5EF4-FFF2-40B4-BE49-F238E27FC236}">
                <a16:creationId xmlns:a16="http://schemas.microsoft.com/office/drawing/2014/main" id="{493421EA-056C-4E20-8124-186FD1DE0CC7}"/>
              </a:ext>
            </a:extLst>
          </p:cNvPr>
          <p:cNvSpPr>
            <a:spLocks noChangeShapeType="1"/>
          </p:cNvSpPr>
          <p:nvPr/>
        </p:nvSpPr>
        <p:spPr bwMode="auto">
          <a:xfrm>
            <a:off x="3327400" y="5402263"/>
            <a:ext cx="5816600" cy="0"/>
          </a:xfrm>
          <a:prstGeom prst="line">
            <a:avLst/>
          </a:prstGeom>
          <a:noFill/>
          <a:ln w="31750">
            <a:solidFill>
              <a:srgbClr val="ED1A2D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A3AD14C6-28C1-4F26-9367-1C85D28709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0950" y="0"/>
            <a:ext cx="4100513" cy="198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1000" b="1">
              <a:solidFill>
                <a:srgbClr val="ED1A2D"/>
              </a:solidFill>
              <a:latin typeface="Arial Narrow" panose="020B0606020202030204" pitchFamily="34" charset="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1600200"/>
            <a:ext cx="5621338" cy="2195513"/>
          </a:xfrm>
          <a:extLst>
            <a:ext uri="{AF507438-7753-43E0-B8FC-AC1667EBCBE1}">
              <a14:hiddenEffects xmlns:a14="http://schemas.microsoft.com/office/drawing/2010/main">
                <a:effectLst>
                  <a:outerShdw dist="56796" dir="1593903" algn="ctr" rotWithShape="0">
                    <a:schemeClr val="tx2"/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defTabSz="914400">
              <a:lnSpc>
                <a:spcPct val="80000"/>
              </a:lnSpc>
              <a:defRPr sz="6000">
                <a:solidFill>
                  <a:srgbClr val="EAEAEA"/>
                </a:solidFill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429000" y="5621338"/>
            <a:ext cx="5621338" cy="192087"/>
          </a:xfrm>
        </p:spPr>
        <p:txBody>
          <a:bodyPr lIns="0" tIns="0" rIns="0" bIns="0"/>
          <a:lstStyle>
            <a:lvl1pPr marL="0" indent="0">
              <a:lnSpc>
                <a:spcPct val="90000"/>
              </a:lnSpc>
              <a:spcBef>
                <a:spcPct val="0"/>
              </a:spcBef>
              <a:buClrTx/>
              <a:buFontTx/>
              <a:buNone/>
              <a:defRPr sz="1400" b="0">
                <a:solidFill>
                  <a:srgbClr val="FFFF66"/>
                </a:solidFill>
              </a:defRPr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939E8295-D36A-40F2-957A-C43CEE12D07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D42EE-F869-4DBF-A2C7-7062ABF5475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F2B4F8D9-7F17-424B-A784-DDF5D5AB3CB8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8E133588-A8EE-4F55-BECD-6BBDCE402591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xfrm>
            <a:off x="2520950" y="6630988"/>
            <a:ext cx="4100513" cy="198437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9751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4AEB1145-7AC3-463D-B9F4-94184BBE132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EB78ED-B988-41C4-AA15-B5411B3D76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AD4F6B87-6F38-475B-A740-F0A81B91D59A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66446E55-5DB1-42B5-A72C-C6045E8F5D1B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9881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A80F11CF-29EB-48B4-8592-8230A614726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AC299-5EE3-47C2-9C19-F44CEAB7CE2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B03E3ACA-041A-4F61-A278-1416589B7CE8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91208227-3F79-4084-A5D4-F0A7AA8A339B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7669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3738" y="1371600"/>
            <a:ext cx="4102100" cy="19431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8238" y="1371600"/>
            <a:ext cx="4102100" cy="19431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5507A98F-2D25-40C8-A134-DA7453D2C61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84DDB4-49C4-44EE-8835-576FA233E43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2E1FD6E8-1D7D-4213-978B-2B90D3FCEE80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4B514C45-A4B6-42A3-9E5A-D7DB68D6461D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6272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09A38B28-8CC8-46B3-9978-E371B29C1DA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7643E9-2589-4723-ACB8-DF52B6C589A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72146003-3E35-4906-BBAD-E28B9AE52380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3DED8B77-99C9-4B7D-8492-20DF7E9A6C64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40012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982B685B-6665-43F6-AC3A-DD050788F12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B3514-8CA2-49AE-8105-1543F939983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98CD29E5-584B-4AAA-90F2-CB8FC2A1ECB7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605B8869-899F-4453-9EE8-ACF8EF1CB021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9239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67B33F86-54CD-4E86-9463-96FAE8CEA52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0E751-5F85-4861-9219-B1FCFC53831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DC8D5D27-70E4-45FA-8C8C-8FD7D97A3023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9FCC6E30-4D97-4C90-9867-42A283690D05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1827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63CF4FD7-EAC8-4069-9E4D-AD459E014AD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DFA09-7B4C-4F08-AEF6-C7AD6A82971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4C8AFBFA-9F16-47CB-B417-DEE6390B8EB5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1EB5F64D-D41D-416D-A433-73B9C28C55C5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0114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CBC1C123-DF25-4003-BCFE-52D089FA7D1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E2F38-1313-4491-9CD3-AF9F93721F6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01950045-200E-42EF-B731-AF3DAEF16EF5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2A7AEEB3-E396-43B1-A568-75615C923E1A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4306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30EE42AC-7562-40E7-8E53-96865415C86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72B41-5A16-4CCC-B9D1-0A23B80AF5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79EA2A65-526C-45FC-8DE4-D9499DCE11C4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9206BAA2-3721-430D-A285-59EC766B1EBE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86259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1188" y="498475"/>
            <a:ext cx="2089150" cy="2816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3738" y="498475"/>
            <a:ext cx="6115050" cy="28162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02A41FE3-EFE6-4728-A2A5-C1F9C353CEC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942F2-169B-4BA8-BB35-7DFFAF5ED0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C99482AE-626E-4B53-B5B1-317D5C44C06C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06F29DB3-5480-4224-80E3-AF897F925DF3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6012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D628FC-B61C-4708-B4FD-C3C31F1CD20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6886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70295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C4499-AC2B-4B5D-8F95-46DBF25FFE8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53732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8217D4-4179-4C53-8D83-9A77F6E5D62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1562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C430EC-85D2-4651-BED8-1353965DF0C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94831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BE30DB-6960-4D7D-8B80-F67E4EA66F4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73490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C55C52-1535-4D47-903F-146E72B4A5E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16879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A73DE-38AE-46ED-8F5A-A2C2D1E8896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14826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2EBD0C-6A52-4A04-B193-725A6EDCD3D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5688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7D56DA-12F3-4241-92B5-4C07AF3AE6E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05675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E5ED47-ED64-4231-8F3C-6E54925F704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55890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CC6457-B61F-4DC1-14B8-E3E97375A1C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83419" y="1484313"/>
            <a:ext cx="7885510" cy="42481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85ADC2C-7C40-2B1B-D6D7-1744D96F8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03051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0279E87-C5DE-4A35-A0CB-1A5D9CD4B8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93738" y="498475"/>
            <a:ext cx="8356600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53" tIns="48326" rIns="96653" bIns="48326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96A42F7-FCE7-45A0-B651-A2E12754CC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93738" y="1371600"/>
            <a:ext cx="83566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53" tIns="48326" rIns="96653" bIns="48326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Line 7">
            <a:extLst>
              <a:ext uri="{FF2B5EF4-FFF2-40B4-BE49-F238E27FC236}">
                <a16:creationId xmlns:a16="http://schemas.microsoft.com/office/drawing/2014/main" id="{9730CEBE-3A42-415D-BC47-A70457DF7049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1016000"/>
            <a:ext cx="9144000" cy="0"/>
          </a:xfrm>
          <a:prstGeom prst="line">
            <a:avLst/>
          </a:prstGeom>
          <a:noFill/>
          <a:ln w="38100">
            <a:solidFill>
              <a:srgbClr val="ED1A2D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6" name="Rectangle 8">
            <a:extLst>
              <a:ext uri="{FF2B5EF4-FFF2-40B4-BE49-F238E27FC236}">
                <a16:creationId xmlns:a16="http://schemas.microsoft.com/office/drawing/2014/main" id="{6F7809B0-F987-43AF-ADB6-E87A5BB4F23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77000"/>
            <a:ext cx="762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53" tIns="48326" rIns="96653" bIns="48326" numCol="1" anchor="t" anchorCtr="0" compatLnSpc="1">
            <a:prstTxWarp prst="textNoShape">
              <a:avLst/>
            </a:prstTxWarp>
          </a:bodyPr>
          <a:lstStyle>
            <a:lvl1pPr algn="ctr" defTabSz="966788" eaLnBrk="1" hangingPunct="1">
              <a:defRPr sz="1600"/>
            </a:lvl1pPr>
          </a:lstStyle>
          <a:p>
            <a:pPr>
              <a:defRPr/>
            </a:pPr>
            <a:fld id="{6C0A8CB2-1A93-44C9-A1C2-802483E0C76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177" name="Rectangle 9">
            <a:extLst>
              <a:ext uri="{FF2B5EF4-FFF2-40B4-BE49-F238E27FC236}">
                <a16:creationId xmlns:a16="http://schemas.microsoft.com/office/drawing/2014/main" id="{8F480DC0-0117-4102-A1AF-17A4370064E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5213" y="6630988"/>
            <a:ext cx="2133600" cy="22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80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178" name="Rectangle 10">
            <a:extLst>
              <a:ext uri="{FF2B5EF4-FFF2-40B4-BE49-F238E27FC236}">
                <a16:creationId xmlns:a16="http://schemas.microsoft.com/office/drawing/2014/main" id="{19F33B54-0734-40E1-B021-E9F5E13D3FC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9175" y="6630988"/>
            <a:ext cx="4100513" cy="19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1">
                <a:solidFill>
                  <a:srgbClr val="ED1A2D"/>
                </a:solidFill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2" name="Rectangle 13">
            <a:extLst>
              <a:ext uri="{FF2B5EF4-FFF2-40B4-BE49-F238E27FC236}">
                <a16:creationId xmlns:a16="http://schemas.microsoft.com/office/drawing/2014/main" id="{A8422979-4191-4D24-83E7-B6EB21A9AE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5813" y="0"/>
            <a:ext cx="57245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1000" b="1">
              <a:solidFill>
                <a:srgbClr val="ED1A2D"/>
              </a:solidFill>
              <a:latin typeface="Arial Narrow" panose="020B0606020202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 dt="0"/>
  <p:txStyles>
    <p:titleStyle>
      <a:lvl1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2pPr>
      <a:lvl3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3pPr>
      <a:lvl4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4pPr>
      <a:lvl5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5pPr>
      <a:lvl6pPr marL="457200" algn="l" defTabSz="966788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6pPr>
      <a:lvl7pPr marL="914400" algn="l" defTabSz="966788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7pPr>
      <a:lvl8pPr marL="1371600" algn="l" defTabSz="966788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8pPr>
      <a:lvl9pPr marL="1828800" algn="l" defTabSz="966788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9pPr>
    </p:titleStyle>
    <p:bodyStyle>
      <a:lvl1pPr marL="228600" indent="-228600" algn="l" defTabSz="966788" rtl="0" eaLnBrk="0" fontAlgn="base" hangingPunct="0">
        <a:lnSpc>
          <a:spcPct val="85000"/>
        </a:lnSpc>
        <a:spcBef>
          <a:spcPct val="35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576263" indent="-233363" algn="l" defTabSz="9667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25513" indent="-234950" algn="l" defTabSz="9667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2700" indent="-242888" algn="l" defTabSz="9667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639888" indent="-242888" algn="l" defTabSz="9667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C0A8CB2-1A93-44C9-A1C2-802483E0C766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9837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search/quize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81317620-DA92-412E-917D-5124DAB6595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1666" y="3323227"/>
            <a:ext cx="8860665" cy="1256627"/>
          </a:xfrm>
        </p:spPr>
        <p:txBody>
          <a:bodyPr rtlCol="0" anchor="t">
            <a:normAutofit fontScale="90000"/>
          </a:bodyPr>
          <a:lstStyle/>
          <a:p>
            <a:pPr>
              <a:lnSpc>
                <a:spcPct val="120000"/>
              </a:lnSpc>
              <a:defRPr/>
            </a:pPr>
            <a:r>
              <a:rPr lang="en-US" altLang="en-US" sz="4000" b="1" dirty="0">
                <a:highlight>
                  <a:srgbClr val="FFFF00"/>
                </a:highlight>
              </a:rPr>
              <a:t>Week 4</a:t>
            </a:r>
            <a:br>
              <a:rPr lang="en-US" altLang="en-US" sz="4000" b="1" dirty="0">
                <a:highlight>
                  <a:srgbClr val="FFFF00"/>
                </a:highlight>
              </a:rPr>
            </a:br>
            <a:r>
              <a:rPr lang="en-US" altLang="en-US" sz="4000" b="1" dirty="0">
                <a:highlight>
                  <a:srgbClr val="FFFF00"/>
                </a:highlight>
              </a:rPr>
              <a:t>From Brief to First Class Posters</a:t>
            </a:r>
            <a:br>
              <a:rPr lang="en-GB" sz="4000" dirty="0"/>
            </a:br>
            <a:endParaRPr lang="en-US" altLang="en-US" sz="4000" b="1" dirty="0">
              <a:highlight>
                <a:srgbClr val="FFFF00"/>
              </a:highligh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AC4F73-FF53-4D5C-8B79-55DC3DBAFC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666" y="1296325"/>
            <a:ext cx="8860665" cy="109833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LCLM5003 Project Proposal Feedback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タイトル 1">
            <a:extLst>
              <a:ext uri="{FF2B5EF4-FFF2-40B4-BE49-F238E27FC236}">
                <a16:creationId xmlns:a16="http://schemas.microsoft.com/office/drawing/2014/main" id="{FFAE296B-11CE-4EF2-8149-F7C7F8067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3811" y="113946"/>
            <a:ext cx="6396361" cy="515884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Learning</a:t>
            </a:r>
            <a:r>
              <a:rPr lang="en-US" altLang="ja-JP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 </a:t>
            </a:r>
            <a:r>
              <a:rPr lang="en-US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Objectives:</a:t>
            </a:r>
            <a:endParaRPr lang="en-US" altLang="ja-JP" sz="3200" dirty="0">
              <a:latin typeface="+mn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F2B5AA-7631-4C43-A11A-3990B1A60C34}"/>
              </a:ext>
            </a:extLst>
          </p:cNvPr>
          <p:cNvSpPr txBox="1"/>
          <p:nvPr/>
        </p:nvSpPr>
        <p:spPr>
          <a:xfrm>
            <a:off x="248186" y="672337"/>
            <a:ext cx="8647610" cy="452431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solidFill>
                  <a:srgbClr val="090909"/>
                </a:solidFill>
                <a:cs typeface="Arial" panose="020B0604020202020204" pitchFamily="34" charset="0"/>
              </a:rPr>
              <a:t>After completion of this session, you should be able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/>
              <a:t>Understanding the assessment brief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/>
              <a:t>Understand what markers look for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/>
              <a:t>How to improve critical depth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/>
              <a:t>Be able to design posters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/>
              <a:t>Understand critical Reflection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/>
              <a:t>Live feedback and action planning</a:t>
            </a:r>
          </a:p>
        </p:txBody>
      </p:sp>
    </p:spTree>
    <p:extLst>
      <p:ext uri="{BB962C8B-B14F-4D97-AF65-F5344CB8AC3E}">
        <p14:creationId xmlns:p14="http://schemas.microsoft.com/office/powerpoint/2010/main" val="2150305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07C6C-0B15-8140-E136-A300B7090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9144000" cy="73646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Understanding the Assessment Brief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D99F25-506D-CE89-0CEA-76DBA595E4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128" y="922789"/>
            <a:ext cx="8577743" cy="4731391"/>
          </a:xfrm>
        </p:spPr>
        <p:txBody>
          <a:bodyPr>
            <a:normAutofit/>
          </a:bodyPr>
          <a:lstStyle/>
          <a:p>
            <a:pPr algn="just"/>
            <a:r>
              <a:rPr lang="en-GB" sz="3600" dirty="0"/>
              <a:t>Difference between description and analysis</a:t>
            </a:r>
          </a:p>
          <a:p>
            <a:pPr algn="just"/>
            <a:r>
              <a:rPr lang="en-GB" sz="3600" dirty="0"/>
              <a:t>Part A vs Part B focus</a:t>
            </a:r>
          </a:p>
          <a:p>
            <a:pPr algn="just"/>
            <a:r>
              <a:rPr lang="en-GB" sz="3600" dirty="0"/>
              <a:t>Common student misunderstandings</a:t>
            </a:r>
          </a:p>
          <a:p>
            <a:pPr algn="just"/>
            <a:r>
              <a:rPr lang="en-GB" sz="3600" dirty="0"/>
              <a:t>Importance of scope and justification</a:t>
            </a:r>
          </a:p>
          <a:p>
            <a:pPr marL="0" indent="0">
              <a:buNone/>
            </a:pP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1760FD-9D7B-7DF7-0741-B80038399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9346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82318-52D8-025F-0178-08051FDBC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631373"/>
          </a:xfrm>
        </p:spPr>
        <p:txBody>
          <a:bodyPr>
            <a:normAutofit fontScale="90000"/>
          </a:bodyPr>
          <a:lstStyle/>
          <a:p>
            <a:r>
              <a:rPr lang="en-GB" sz="4400" b="1" kern="1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Mapping Marking Criteria to Poster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9B9FB-B23A-AC4A-F513-82B0450677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38806"/>
            <a:ext cx="9144000" cy="4685051"/>
          </a:xfrm>
          <a:ln>
            <a:solidFill>
              <a:schemeClr val="tx2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en-GB" sz="3600" dirty="0"/>
              <a:t>Knowledge &amp; Understanding → Context &amp; Scope</a:t>
            </a:r>
          </a:p>
          <a:p>
            <a:pPr marL="0" indent="0">
              <a:buNone/>
            </a:pPr>
            <a:endParaRPr lang="en-GB" sz="3600" dirty="0"/>
          </a:p>
          <a:p>
            <a:r>
              <a:rPr lang="en-GB" sz="3600" dirty="0"/>
              <a:t>Cognitive Skills → Risks, Trade-offs</a:t>
            </a:r>
          </a:p>
          <a:p>
            <a:pPr marL="0" indent="0">
              <a:buNone/>
            </a:pPr>
            <a:endParaRPr lang="en-GB" sz="3600" dirty="0"/>
          </a:p>
          <a:p>
            <a:r>
              <a:rPr lang="en-GB" sz="3600" dirty="0"/>
              <a:t>Practical Skills → Methodology</a:t>
            </a:r>
          </a:p>
          <a:p>
            <a:endParaRPr lang="en-GB" sz="3600" dirty="0"/>
          </a:p>
          <a:p>
            <a:r>
              <a:rPr lang="en-GB" sz="3600" dirty="0"/>
              <a:t>Transferable Skills → Design &amp; Clarity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269309-7F22-4EE8-5042-543E43A03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5107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A7297B-2013-4244-B01A-B6B497D71D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532" y="1046410"/>
            <a:ext cx="8229600" cy="3917032"/>
          </a:xfrm>
        </p:spPr>
        <p:txBody>
          <a:bodyPr>
            <a:normAutofit/>
          </a:bodyPr>
          <a:lstStyle/>
          <a:p>
            <a:r>
              <a:rPr lang="en-GB" sz="4000" dirty="0"/>
              <a:t>Analytical language (therefore, however)</a:t>
            </a:r>
          </a:p>
          <a:p>
            <a:r>
              <a:rPr lang="en-GB" sz="4000" dirty="0"/>
              <a:t>Strategic trade-offs</a:t>
            </a:r>
          </a:p>
          <a:p>
            <a:r>
              <a:rPr lang="en-GB" sz="4000" dirty="0"/>
              <a:t>Long-term value focus</a:t>
            </a:r>
          </a:p>
          <a:p>
            <a:r>
              <a:rPr lang="en-GB" sz="4000" dirty="0"/>
              <a:t>Clear theory application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First-Class Posters Do Differently</a:t>
            </a:r>
          </a:p>
        </p:txBody>
      </p:sp>
    </p:spTree>
    <p:extLst>
      <p:ext uri="{BB962C8B-B14F-4D97-AF65-F5344CB8AC3E}">
        <p14:creationId xmlns:p14="http://schemas.microsoft.com/office/powerpoint/2010/main" val="23239963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A7297B-2013-4244-B01A-B6B497D71D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175" y="1153886"/>
            <a:ext cx="8828468" cy="4469674"/>
          </a:xfrm>
        </p:spPr>
        <p:txBody>
          <a:bodyPr>
            <a:normAutofit/>
          </a:bodyPr>
          <a:lstStyle/>
          <a:p>
            <a:r>
              <a:rPr lang="en-GB" sz="4400" dirty="0"/>
              <a:t>Clear colour coding</a:t>
            </a:r>
          </a:p>
          <a:p>
            <a:r>
              <a:rPr lang="en-GB" sz="4400" dirty="0"/>
              <a:t>Limited text per section</a:t>
            </a:r>
          </a:p>
          <a:p>
            <a:r>
              <a:rPr lang="en-GB" sz="4400" dirty="0"/>
              <a:t>Readable from 1 metre</a:t>
            </a:r>
          </a:p>
          <a:p>
            <a:r>
              <a:rPr lang="en-GB" sz="4400" dirty="0"/>
              <a:t>Logical flow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60000"/>
              <a:buNone/>
              <a:tabLst/>
              <a:defRPr/>
            </a:pP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Poster Design That Gets Marks</a:t>
            </a:r>
          </a:p>
        </p:txBody>
      </p:sp>
    </p:spTree>
    <p:extLst>
      <p:ext uri="{BB962C8B-B14F-4D97-AF65-F5344CB8AC3E}">
        <p14:creationId xmlns:p14="http://schemas.microsoft.com/office/powerpoint/2010/main" val="3806885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Academic Writing for Posters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BD9798-9DB3-6FAA-A072-0A44C8C074D1}"/>
              </a:ext>
            </a:extLst>
          </p:cNvPr>
          <p:cNvSpPr txBox="1"/>
          <p:nvPr/>
        </p:nvSpPr>
        <p:spPr>
          <a:xfrm>
            <a:off x="446314" y="968830"/>
            <a:ext cx="8469085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400" dirty="0"/>
              <a:t>Concise sentences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400" dirty="0"/>
              <a:t>Evaluative verbs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400" dirty="0"/>
              <a:t>Avoid storytelling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400" dirty="0"/>
              <a:t>Focus on decision rationale</a:t>
            </a:r>
          </a:p>
        </p:txBody>
      </p:sp>
    </p:spTree>
    <p:extLst>
      <p:ext uri="{BB962C8B-B14F-4D97-AF65-F5344CB8AC3E}">
        <p14:creationId xmlns:p14="http://schemas.microsoft.com/office/powerpoint/2010/main" val="2208904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Referencing &amp; Academic Integrity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73C57F-3EA0-4CA4-BFD0-73CF1D973C48}"/>
              </a:ext>
            </a:extLst>
          </p:cNvPr>
          <p:cNvSpPr txBox="1"/>
          <p:nvPr/>
        </p:nvSpPr>
        <p:spPr>
          <a:xfrm>
            <a:off x="664029" y="1098007"/>
            <a:ext cx="8352795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/>
              <a:t>Harvard style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/>
              <a:t>5–8 key sources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/>
              <a:t>Place references in one panel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/>
              <a:t>Accuracy matters</a:t>
            </a:r>
          </a:p>
        </p:txBody>
      </p:sp>
    </p:spTree>
    <p:extLst>
      <p:ext uri="{BB962C8B-B14F-4D97-AF65-F5344CB8AC3E}">
        <p14:creationId xmlns:p14="http://schemas.microsoft.com/office/powerpoint/2010/main" val="22369394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Peer Review Activity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92A6FF-F50A-A578-F604-CB85513EC2F7}"/>
              </a:ext>
            </a:extLst>
          </p:cNvPr>
          <p:cNvSpPr txBox="1"/>
          <p:nvPr/>
        </p:nvSpPr>
        <p:spPr>
          <a:xfrm>
            <a:off x="1" y="903514"/>
            <a:ext cx="9781002" cy="3465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Review posters using:</a:t>
            </a:r>
          </a:p>
          <a:p>
            <a:endParaRPr lang="en-GB" sz="4400" dirty="0"/>
          </a:p>
          <a:p>
            <a:r>
              <a:rPr lang="en-GB" sz="4400" dirty="0"/>
              <a:t>1. One strength</a:t>
            </a:r>
          </a:p>
          <a:p>
            <a:r>
              <a:rPr lang="en-GB" sz="4400" dirty="0"/>
              <a:t>2. One area to deepen analysis</a:t>
            </a:r>
          </a:p>
          <a:p>
            <a:r>
              <a:rPr lang="en-GB" sz="4400" dirty="0"/>
              <a:t>3. One suggestion to improve marks</a:t>
            </a:r>
          </a:p>
        </p:txBody>
      </p:sp>
    </p:spTree>
    <p:extLst>
      <p:ext uri="{BB962C8B-B14F-4D97-AF65-F5344CB8AC3E}">
        <p14:creationId xmlns:p14="http://schemas.microsoft.com/office/powerpoint/2010/main" val="2815284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moodle.uwtsd.ac.uk/draftfile.php/114850/user/draft/876116955/new%20screenshot.png"/>
          <p:cNvSpPr>
            <a:spLocks noChangeAspect="1" noChangeArrowheads="1"/>
          </p:cNvSpPr>
          <p:nvPr/>
        </p:nvSpPr>
        <p:spPr bwMode="auto">
          <a:xfrm>
            <a:off x="2289394" y="1848240"/>
            <a:ext cx="3107531" cy="2807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https://moodle.uwtsd.ac.uk/draftfile.php/114850/user/draft/876116955/new%20screenshot.png"/>
          <p:cNvSpPr>
            <a:spLocks noChangeAspect="1" noChangeArrowheads="1"/>
          </p:cNvSpPr>
          <p:nvPr/>
        </p:nvSpPr>
        <p:spPr bwMode="auto">
          <a:xfrm>
            <a:off x="116682" y="-485775"/>
            <a:ext cx="3107531" cy="2807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B3CA24F3-D59B-4367-9662-5638ECBCD8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Action Plan &amp; Final Tips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965D3C-5A98-C0C1-BDD6-3C7E3CBF787E}"/>
              </a:ext>
            </a:extLst>
          </p:cNvPr>
          <p:cNvSpPr txBox="1"/>
          <p:nvPr/>
        </p:nvSpPr>
        <p:spPr>
          <a:xfrm>
            <a:off x="424544" y="1101252"/>
            <a:ext cx="898071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• Identify 3 improvements</a:t>
            </a:r>
          </a:p>
          <a:p>
            <a:r>
              <a:rPr lang="en-GB" sz="3600" dirty="0"/>
              <a:t>• Fix 1 major weakness</a:t>
            </a:r>
          </a:p>
          <a:p>
            <a:r>
              <a:rPr lang="en-GB" sz="3600" dirty="0"/>
              <a:t>• Keep 1 strong feature</a:t>
            </a:r>
          </a:p>
          <a:p>
            <a:endParaRPr lang="en-GB" sz="3600" dirty="0"/>
          </a:p>
          <a:p>
            <a:r>
              <a:rPr lang="en-GB" sz="3600" dirty="0"/>
              <a:t>Strong posters show judgement, not volume.</a:t>
            </a:r>
          </a:p>
        </p:txBody>
      </p:sp>
    </p:spTree>
    <p:extLst>
      <p:ext uri="{BB962C8B-B14F-4D97-AF65-F5344CB8AC3E}">
        <p14:creationId xmlns:p14="http://schemas.microsoft.com/office/powerpoint/2010/main" val="1273925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Video 5" title="Pouring coffee into glass cup">
            <a:hlinkClick r:id="" action="ppaction://media"/>
            <a:extLst>
              <a:ext uri="{FF2B5EF4-FFF2-40B4-BE49-F238E27FC236}">
                <a16:creationId xmlns:a16="http://schemas.microsoft.com/office/drawing/2014/main" id="{7F464BAA-F383-0737-9CA9-8AFCD6B6048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37868" y="1864946"/>
            <a:ext cx="8196416" cy="363067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7CABF00-C640-18F7-2D84-2CF1DFA8F93B}"/>
              </a:ext>
            </a:extLst>
          </p:cNvPr>
          <p:cNvSpPr/>
          <p:nvPr/>
        </p:nvSpPr>
        <p:spPr>
          <a:xfrm>
            <a:off x="2579566" y="1125102"/>
            <a:ext cx="3086100" cy="7470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 defTabSz="51435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950" b="1" dirty="0">
                <a:solidFill>
                  <a:srgbClr val="002060"/>
                </a:solidFill>
                <a:latin typeface="Calibri" panose="020F0502020204030204"/>
              </a:rPr>
              <a:t>Break time</a:t>
            </a:r>
            <a:endParaRPr lang="en-GB" sz="4950" dirty="0">
              <a:solidFill>
                <a:srgbClr val="ED7D31"/>
              </a:solidFill>
              <a:latin typeface="Calibri" panose="020F0502020204030204"/>
            </a:endParaRPr>
          </a:p>
        </p:txBody>
      </p:sp>
      <p:sp>
        <p:nvSpPr>
          <p:cNvPr id="5" name="Title 5">
            <a:extLst>
              <a:ext uri="{FF2B5EF4-FFF2-40B4-BE49-F238E27FC236}">
                <a16:creationId xmlns:a16="http://schemas.microsoft.com/office/drawing/2014/main" id="{4AD46320-EC27-4A0F-BBE8-D81894A6027C}"/>
              </a:ext>
            </a:extLst>
          </p:cNvPr>
          <p:cNvSpPr txBox="1">
            <a:spLocks/>
          </p:cNvSpPr>
          <p:nvPr/>
        </p:nvSpPr>
        <p:spPr>
          <a:xfrm>
            <a:off x="5021386" y="888501"/>
            <a:ext cx="3304079" cy="853366"/>
          </a:xfrm>
          <a:prstGeom prst="rect">
            <a:avLst/>
          </a:prstGeom>
        </p:spPr>
        <p:txBody>
          <a:bodyPr vert="horz" lIns="68580" tIns="34290" rIns="68580" bIns="34290" rtlCol="0" anchor="b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500" b="1" i="1" dirty="0">
                <a:latin typeface="Garamond" panose="02020404030301010803" pitchFamily="18" charset="0"/>
                <a:cs typeface="Times New Roman" panose="02020603050405020304" pitchFamily="18" charset="0"/>
              </a:rPr>
              <a:t>Short Break </a:t>
            </a:r>
            <a:br>
              <a:rPr lang="en-GB" sz="4500" b="1" i="1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r>
              <a:rPr lang="en-GB" sz="4500" b="1" i="1" dirty="0">
                <a:latin typeface="Garamond" panose="02020404030301010803" pitchFamily="18" charset="0"/>
                <a:cs typeface="Times New Roman" panose="02020603050405020304" pitchFamily="18" charset="0"/>
              </a:rPr>
              <a:t>10 mins</a:t>
            </a:r>
          </a:p>
        </p:txBody>
      </p:sp>
    </p:spTree>
    <p:extLst>
      <p:ext uri="{BB962C8B-B14F-4D97-AF65-F5344CB8AC3E}">
        <p14:creationId xmlns:p14="http://schemas.microsoft.com/office/powerpoint/2010/main" val="468284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1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2691D-3DFC-4E28-8409-79FEBF961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12</a:t>
            </a:fld>
            <a:endParaRPr lang="en-US" alt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4CFE622B-FE9C-4989-A2C7-1C79419768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Reflection: Overview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578639-1B54-EB51-F0E4-FE74145D1A31}"/>
              </a:ext>
            </a:extLst>
          </p:cNvPr>
          <p:cNvSpPr txBox="1"/>
          <p:nvPr/>
        </p:nvSpPr>
        <p:spPr>
          <a:xfrm>
            <a:off x="370115" y="1578429"/>
            <a:ext cx="877388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n-lt"/>
              </a:rPr>
              <a:t>What is Reflection</a:t>
            </a:r>
          </a:p>
          <a:p>
            <a:endParaRPr lang="en-GB" sz="3600" dirty="0">
              <a:latin typeface="+mn-lt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n-lt"/>
              </a:rPr>
              <a:t>A model to develop a critical reflection</a:t>
            </a:r>
          </a:p>
        </p:txBody>
      </p:sp>
    </p:spTree>
    <p:extLst>
      <p:ext uri="{BB962C8B-B14F-4D97-AF65-F5344CB8AC3E}">
        <p14:creationId xmlns:p14="http://schemas.microsoft.com/office/powerpoint/2010/main" val="1999834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73E741-FF38-4A74-A08C-D7AA3C1CD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C7F5679-80F2-4CED-A69A-0B0163F3E6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Reflection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0F4296A-3E4A-B7D3-1D98-4415EC597E02}"/>
              </a:ext>
            </a:extLst>
          </p:cNvPr>
          <p:cNvSpPr txBox="1"/>
          <p:nvPr/>
        </p:nvSpPr>
        <p:spPr>
          <a:xfrm>
            <a:off x="492827" y="2180472"/>
            <a:ext cx="817831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“a tool to help gain a deeper understanding of something that has happened, and it also helps to gain new perspectives” by deliberately thinking about an experience to learn from it and improve future actions.</a:t>
            </a:r>
          </a:p>
          <a:p>
            <a:pPr marL="0" indent="0">
              <a:buNone/>
            </a:pPr>
            <a:r>
              <a:rPr lang="en-GB" sz="2400" dirty="0"/>
              <a:t>This definition is based on Gibbs’ (1988) experiential learning model, which emphasizes that learning occurs through thoughtful analysis of past experiences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075C63-BE07-9451-5833-21A582DD92EC}"/>
              </a:ext>
            </a:extLst>
          </p:cNvPr>
          <p:cNvSpPr txBox="1"/>
          <p:nvPr/>
        </p:nvSpPr>
        <p:spPr>
          <a:xfrm>
            <a:off x="370391" y="525212"/>
            <a:ext cx="864643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i="1" dirty="0">
                <a:latin typeface="+mn-lt"/>
              </a:rPr>
              <a:t>T</a:t>
            </a:r>
            <a:r>
              <a:rPr lang="en-US" sz="2400" i="1" dirty="0"/>
              <a:t>he way that we </a:t>
            </a:r>
            <a:r>
              <a:rPr lang="en-US" sz="2400" b="1" i="1" dirty="0"/>
              <a:t>learn from an experience </a:t>
            </a:r>
            <a:r>
              <a:rPr lang="en-US" sz="2400" i="1" dirty="0"/>
              <a:t>in order to understand and </a:t>
            </a:r>
            <a:r>
              <a:rPr lang="en-US" sz="2400" b="1" i="1" dirty="0"/>
              <a:t>develop practice - </a:t>
            </a:r>
            <a:r>
              <a:rPr lang="en-GB" sz="2400" dirty="0"/>
              <a:t>(Jasper, 2003)</a:t>
            </a:r>
            <a:endParaRPr lang="en-GB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56226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E4F261-A95A-4C59-9A85-919730DFC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C5B3664-D6DC-410D-B550-DF6CEC148D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Reflect?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1FAD78F3-B7F7-4E5D-AADF-4496A84ABA7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88036" y="847344"/>
            <a:ext cx="8567928" cy="4114800"/>
          </a:xfrm>
        </p:spPr>
        <p:txBody>
          <a:bodyPr>
            <a:normAutofit lnSpcReduction="10000"/>
          </a:bodyPr>
          <a:lstStyle/>
          <a:p>
            <a:r>
              <a:rPr lang="en-GB" alt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It is not sufficient simply to have an experience in order to learn.  Without reflecting upon this experience, it may quickly be forgotten, or its </a:t>
            </a:r>
            <a:r>
              <a:rPr lang="en-GB" altLang="en-US" sz="24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 potential </a:t>
            </a:r>
            <a:r>
              <a:rPr lang="en-GB" altLang="en-US" sz="24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lost</a:t>
            </a:r>
            <a:r>
              <a:rPr lang="en-GB" altLang="en-US" sz="24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alt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It is from the feelings and thoughts emerging from this reflection that generalisations or </a:t>
            </a:r>
            <a:r>
              <a:rPr lang="en-GB" altLang="en-US" sz="24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concepts</a:t>
            </a:r>
            <a:r>
              <a:rPr lang="en-GB" altLang="en-US" sz="24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can be generated.  And it is generalisations that </a:t>
            </a:r>
            <a:r>
              <a:rPr lang="en-GB" altLang="en-US" sz="24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allow new situations to be tackled effectively - </a:t>
            </a:r>
            <a:r>
              <a:rPr lang="en-GB" alt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(Gibbs, 1988)</a:t>
            </a:r>
          </a:p>
          <a:p>
            <a:pPr marL="0" indent="0">
              <a:buNone/>
            </a:pPr>
            <a:endParaRPr lang="en-GB" altLang="en-US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400" b="1" dirty="0">
                <a:latin typeface="Arial" panose="020B0604020202020204" pitchFamily="34" charset="0"/>
              </a:rPr>
              <a:t>Learning requires reflection</a:t>
            </a:r>
            <a:r>
              <a:rPr lang="en-US" altLang="en-US" sz="2400" dirty="0">
                <a:latin typeface="Arial" panose="020B0604020202020204" pitchFamily="34" charset="0"/>
              </a:rPr>
              <a:t>—without it, experiences may be forgotten or lose their educational value. 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400" b="1" dirty="0">
                <a:latin typeface="Arial" panose="020B0604020202020204" pitchFamily="34" charset="0"/>
              </a:rPr>
              <a:t>Reflection generates concepts</a:t>
            </a:r>
            <a:r>
              <a:rPr lang="en-US" altLang="en-US" sz="2400" dirty="0">
                <a:latin typeface="Arial" panose="020B0604020202020204" pitchFamily="34" charset="0"/>
              </a:rPr>
              <a:t> that help apply past learning to new situations effectively. </a:t>
            </a:r>
          </a:p>
          <a:p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9019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5FD832-116E-4E31-B13C-F2BD572B9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C5E0E1B-6807-426D-9F5A-F20954E094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an Academic point of view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560F31-E67E-48DA-FDE9-8CE1E8FF2885}"/>
              </a:ext>
            </a:extLst>
          </p:cNvPr>
          <p:cNvSpPr txBox="1"/>
          <p:nvPr/>
        </p:nvSpPr>
        <p:spPr>
          <a:xfrm>
            <a:off x="787078" y="887756"/>
            <a:ext cx="7111425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i="1" dirty="0">
                <a:latin typeface="Arial" pitchFamily="34" charset="0"/>
                <a:cs typeface="Arial" pitchFamily="34" charset="0"/>
              </a:rPr>
              <a:t>Reflection involves</a:t>
            </a:r>
          </a:p>
          <a:p>
            <a:r>
              <a:rPr lang="en-GB" sz="2000" b="1" i="1" dirty="0">
                <a:latin typeface="Arial" pitchFamily="34" charset="0"/>
                <a:cs typeface="Arial" pitchFamily="34" charset="0"/>
              </a:rPr>
              <a:t>Making connections</a:t>
            </a:r>
            <a:r>
              <a:rPr lang="en-GB" sz="2000" b="1" i="1" dirty="0">
                <a:cs typeface="Arial" pitchFamily="34" charset="0"/>
              </a:rPr>
              <a:t> –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between what you already know and what you are learning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between theory and practice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between what you are doing and how and why you do it.</a:t>
            </a:r>
            <a:endParaRPr lang="en-GB" sz="2000" dirty="0">
              <a:cs typeface="Arial" pitchFamily="34" charset="0"/>
            </a:endParaRPr>
          </a:p>
          <a:p>
            <a:endParaRPr lang="en-GB" sz="2000" b="1" i="1" dirty="0">
              <a:latin typeface="Arial" pitchFamily="34" charset="0"/>
              <a:cs typeface="Arial" pitchFamily="34" charset="0"/>
            </a:endParaRPr>
          </a:p>
          <a:p>
            <a:r>
              <a:rPr lang="en-GB" sz="2000" b="1" i="1" dirty="0">
                <a:latin typeface="Arial" pitchFamily="34" charset="0"/>
                <a:cs typeface="Arial" pitchFamily="34" charset="0"/>
              </a:rPr>
              <a:t>Become an active and aware learner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become more engaged,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take responsibility for your own learning 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understand how you learn best</a:t>
            </a:r>
          </a:p>
        </p:txBody>
      </p:sp>
    </p:spTree>
    <p:extLst>
      <p:ext uri="{BB962C8B-B14F-4D97-AF65-F5344CB8AC3E}">
        <p14:creationId xmlns:p14="http://schemas.microsoft.com/office/powerpoint/2010/main" val="19415539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236F71-01DC-477C-8714-1710C049E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16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CF8946B-32EA-4F0D-8C22-8053E8CD53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43248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Reflective Writing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EC12E5B-CA7F-4DCC-AAB8-660A38A5E1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145" y="413659"/>
            <a:ext cx="3699464" cy="3406502"/>
          </a:xfrm>
        </p:spPr>
        <p:txBody>
          <a:bodyPr>
            <a:normAutofit/>
          </a:bodyPr>
          <a:lstStyle/>
          <a:p>
            <a:pPr marL="0" indent="0" fontAlgn="t">
              <a:buNone/>
            </a:pPr>
            <a:r>
              <a:rPr lang="en-GB" b="1" dirty="0"/>
              <a:t>Informal</a:t>
            </a:r>
            <a:endParaRPr lang="en-GB" dirty="0"/>
          </a:p>
          <a:p>
            <a:pPr fontAlgn="t"/>
            <a:r>
              <a:rPr lang="en-GB" dirty="0"/>
              <a:t>Diary entries</a:t>
            </a:r>
          </a:p>
          <a:p>
            <a:pPr fontAlgn="t"/>
            <a:r>
              <a:rPr lang="en-GB" dirty="0"/>
              <a:t>Blogs</a:t>
            </a:r>
          </a:p>
          <a:p>
            <a:pPr marL="55563" indent="-55563">
              <a:spcBef>
                <a:spcPts val="0"/>
              </a:spcBef>
              <a:buNone/>
            </a:pPr>
            <a:endParaRPr lang="en-US" sz="2800" dirty="0"/>
          </a:p>
          <a:p>
            <a:pPr marL="0" indent="0">
              <a:spcBef>
                <a:spcPts val="0"/>
              </a:spcBef>
              <a:buNone/>
            </a:pPr>
            <a:endParaRPr lang="en-US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F2740C-ADE1-AE25-C9D9-17E9BD3DBF30}"/>
              </a:ext>
            </a:extLst>
          </p:cNvPr>
          <p:cNvSpPr txBox="1"/>
          <p:nvPr/>
        </p:nvSpPr>
        <p:spPr>
          <a:xfrm>
            <a:off x="3846609" y="638233"/>
            <a:ext cx="510900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en-GB" sz="3200" b="1" dirty="0"/>
              <a:t>Formal (critical)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200" dirty="0"/>
              <a:t>Reflection on Learning experience</a:t>
            </a:r>
            <a:endParaRPr lang="en-GB" sz="3200" b="1" dirty="0"/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200" dirty="0"/>
              <a:t>Reflections on practice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200" dirty="0"/>
              <a:t>Portfolios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200" dirty="0"/>
              <a:t>Placement reports</a:t>
            </a:r>
          </a:p>
          <a:p>
            <a:pPr fontAlgn="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93175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279" y="122387"/>
            <a:ext cx="8216671" cy="857250"/>
          </a:xfrm>
        </p:spPr>
        <p:txBody>
          <a:bodyPr>
            <a:normAutofit/>
          </a:bodyPr>
          <a:lstStyle/>
          <a:p>
            <a:r>
              <a:rPr lang="en-US" alt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Models for Critical Reflection</a:t>
            </a:r>
            <a:endParaRPr lang="en-GB" dirty="0">
              <a:latin typeface="+mn-lt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485900" y="2057400"/>
            <a:ext cx="2800350" cy="365531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23463" y="1510780"/>
            <a:ext cx="6570155" cy="3093479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700" dirty="0"/>
              <a:t>Critical reflection usually contains:</a:t>
            </a:r>
          </a:p>
          <a:p>
            <a:pPr lvl="1"/>
            <a:r>
              <a:rPr lang="en-GB" sz="2700" dirty="0"/>
              <a:t>Description (What?)</a:t>
            </a:r>
          </a:p>
          <a:p>
            <a:pPr lvl="1"/>
            <a:r>
              <a:rPr lang="en-GB" sz="2700" dirty="0"/>
              <a:t>Analysis and evaluation (Why? So what)</a:t>
            </a:r>
          </a:p>
          <a:p>
            <a:pPr lvl="1"/>
            <a:r>
              <a:rPr lang="en-GB" sz="2700" dirty="0"/>
              <a:t>Conclusion (e.g. Now what?)</a:t>
            </a:r>
          </a:p>
          <a:p>
            <a:endParaRPr lang="en-GB" sz="1800" dirty="0"/>
          </a:p>
          <a:p>
            <a:pPr marL="274320" lvl="1" indent="0">
              <a:buNone/>
            </a:pPr>
            <a:endParaRPr lang="en-GB" sz="1575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158871"/>
              </p:ext>
            </p:extLst>
          </p:nvPr>
        </p:nvGraphicFramePr>
        <p:xfrm>
          <a:off x="5995686" y="1736204"/>
          <a:ext cx="3066184" cy="32834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508141" y="5343382"/>
            <a:ext cx="2553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(Borton, 1970)</a:t>
            </a:r>
          </a:p>
        </p:txBody>
      </p:sp>
    </p:spTree>
    <p:extLst>
      <p:ext uri="{BB962C8B-B14F-4D97-AF65-F5344CB8AC3E}">
        <p14:creationId xmlns:p14="http://schemas.microsoft.com/office/powerpoint/2010/main" val="1239563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5760" y="0"/>
            <a:ext cx="8587740" cy="994172"/>
          </a:xfrm>
        </p:spPr>
        <p:txBody>
          <a:bodyPr>
            <a:normAutofit fontScale="90000"/>
          </a:bodyPr>
          <a:lstStyle/>
          <a:p>
            <a:r>
              <a:rPr lang="en-GB" sz="3000" b="1" dirty="0">
                <a:latin typeface="+mn-lt"/>
              </a:rPr>
              <a:t>Step One – Identify Aspects to Reflect on:</a:t>
            </a:r>
            <a:br>
              <a:rPr lang="en-GB" sz="3000" b="1" dirty="0">
                <a:latin typeface="+mn-lt"/>
              </a:rPr>
            </a:br>
            <a:r>
              <a:rPr lang="en-GB" sz="3000" b="1" dirty="0">
                <a:latin typeface="+mn-lt"/>
              </a:rPr>
              <a:t> What happened?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5760" y="1176066"/>
            <a:ext cx="8065770" cy="2979151"/>
          </a:xfrm>
        </p:spPr>
        <p:txBody>
          <a:bodyPr>
            <a:normAutofit fontScale="55000" lnSpcReduction="20000"/>
          </a:bodyPr>
          <a:lstStyle/>
          <a:p>
            <a:endParaRPr lang="en-GB" dirty="0"/>
          </a:p>
          <a:p>
            <a:r>
              <a:rPr lang="en-GB" dirty="0"/>
              <a:t>This could be one or several texts, ideas or activities that are </a:t>
            </a:r>
            <a:r>
              <a:rPr lang="en-GB" dirty="0">
                <a:solidFill>
                  <a:srgbClr val="C00000"/>
                </a:solidFill>
              </a:rPr>
              <a:t>outstanding</a:t>
            </a:r>
            <a:r>
              <a:rPr lang="en-GB" dirty="0"/>
              <a:t> or meaningful in some way e.g. a particularly challenging or rewarding seminar interaction; a research article, event or case study that had an impact on your thinking or helped you learn something new</a:t>
            </a:r>
          </a:p>
          <a:p>
            <a:endParaRPr lang="en-GB" dirty="0"/>
          </a:p>
          <a:p>
            <a:r>
              <a:rPr lang="en-GB" dirty="0"/>
              <a:t>For greater depth, focus on one </a:t>
            </a:r>
            <a:r>
              <a:rPr lang="en-GB" dirty="0">
                <a:solidFill>
                  <a:srgbClr val="C00000"/>
                </a:solidFill>
              </a:rPr>
              <a:t>specific</a:t>
            </a:r>
            <a:r>
              <a:rPr lang="en-GB" dirty="0"/>
              <a:t> aspect or point of a more comprehensive event or issue</a:t>
            </a:r>
          </a:p>
          <a:p>
            <a:endParaRPr lang="en-GB" dirty="0"/>
          </a:p>
          <a:p>
            <a:r>
              <a:rPr lang="en-GB" dirty="0"/>
              <a:t>Describe the context, and your initial response</a:t>
            </a:r>
          </a:p>
          <a:p>
            <a:pPr lvl="0"/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32688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28650" y="116471"/>
            <a:ext cx="7886700" cy="994172"/>
          </a:xfrm>
        </p:spPr>
        <p:txBody>
          <a:bodyPr>
            <a:normAutofit fontScale="90000"/>
          </a:bodyPr>
          <a:lstStyle/>
          <a:p>
            <a:r>
              <a:rPr lang="en-GB" sz="3000" b="1" dirty="0">
                <a:latin typeface="+mn-lt"/>
              </a:rPr>
              <a:t>Step Two– Analyse the Experience: </a:t>
            </a:r>
            <a:br>
              <a:rPr lang="en-GB" sz="3000" b="1" dirty="0">
                <a:latin typeface="+mn-lt"/>
              </a:rPr>
            </a:br>
            <a:r>
              <a:rPr lang="en-GB" sz="3000" b="1" dirty="0">
                <a:latin typeface="+mn-lt"/>
              </a:rPr>
              <a:t>So what?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1461" y="1203240"/>
            <a:ext cx="8541078" cy="3544437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150" dirty="0">
                <a:solidFill>
                  <a:srgbClr val="C00000"/>
                </a:solidFill>
              </a:rPr>
              <a:t>So what </a:t>
            </a:r>
            <a:r>
              <a:rPr lang="en-GB" sz="3150" dirty="0"/>
              <a:t>is the impact/importance of this?</a:t>
            </a:r>
          </a:p>
          <a:p>
            <a:endParaRPr lang="en-GB" sz="3150" dirty="0"/>
          </a:p>
          <a:p>
            <a:pPr marL="0" indent="0">
              <a:buNone/>
            </a:pPr>
            <a:r>
              <a:rPr lang="en-GB" sz="3150" dirty="0"/>
              <a:t>Consider the significance of the situation or issue from a variety of perspectives:</a:t>
            </a:r>
          </a:p>
          <a:p>
            <a:pPr marL="0" indent="0">
              <a:buNone/>
            </a:pPr>
            <a:endParaRPr lang="en-GB" sz="3150" dirty="0"/>
          </a:p>
          <a:p>
            <a:pPr marL="0" lvl="1">
              <a:lnSpc>
                <a:spcPct val="170000"/>
              </a:lnSpc>
            </a:pPr>
            <a:r>
              <a:rPr lang="en-US" sz="3150" dirty="0"/>
              <a:t>What was positive about it? What was negative? </a:t>
            </a:r>
          </a:p>
          <a:p>
            <a:pPr marL="0" lvl="1">
              <a:lnSpc>
                <a:spcPct val="170000"/>
              </a:lnSpc>
            </a:pPr>
            <a:r>
              <a:rPr lang="en-US" sz="3150" dirty="0"/>
              <a:t>How did this challenge your views, or help develop your knowledge or skills?</a:t>
            </a:r>
          </a:p>
          <a:p>
            <a:pPr>
              <a:lnSpc>
                <a:spcPct val="17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GB" sz="3150" dirty="0">
                <a:ea typeface="MS PGothic" panose="020B0600070205080204" pitchFamily="34" charset="-128"/>
                <a:cs typeface="Times New Roman" panose="02020603050405020304" pitchFamily="18" charset="0"/>
              </a:rPr>
              <a:t>So what other information/theories/models/literature can you use to help understand the situation or issue?</a:t>
            </a:r>
          </a:p>
          <a:p>
            <a:pPr lvl="1"/>
            <a:endParaRPr lang="en-US" sz="2100" dirty="0"/>
          </a:p>
          <a:p>
            <a:endParaRPr lang="en-GB" dirty="0"/>
          </a:p>
          <a:p>
            <a:pPr lvl="0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08810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6444C-21B9-0DFE-0EC4-6920C707F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02" y="0"/>
            <a:ext cx="9054498" cy="552636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Gibbs’ Reflective Cycle Explained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5AADB8C-C1A7-F8D1-077F-83EE126A5A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894862"/>
            <a:ext cx="3136357" cy="32614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AA2375B-24B2-57DE-F5A5-73271D0F7691}"/>
              </a:ext>
            </a:extLst>
          </p:cNvPr>
          <p:cNvSpPr txBox="1"/>
          <p:nvPr/>
        </p:nvSpPr>
        <p:spPr>
          <a:xfrm>
            <a:off x="2882096" y="552636"/>
            <a:ext cx="617240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b="1" dirty="0"/>
              <a:t>Gibbs' Reflective Cycle</a:t>
            </a:r>
            <a:r>
              <a:rPr lang="en-GB" dirty="0"/>
              <a:t> is a well-established theoretical model that facilitates structured reflection, often applied in contexts such as experiential learning, professional development, and self-improvement. The model guides individuals through a systematic process of reflection, helping them critically evaluate their experiences.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dirty="0"/>
              <a:t>This cycle is particularly valuable in educational, healthcare, and professional development environments, where continuous learning and growth are essential. It provides a structured approach to analyzing both successes and challenges, enabling individuals to identify areas for improvement and enhance their overall performance or behavior over time.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dirty="0"/>
              <a:t>By encouraging critical self-reflection, Gibbs’ Reflective Cycle fosters ongoing personal and professional development, supporting individuals in making informed decisions and enhancing their effectiveness in various contexts.</a:t>
            </a:r>
          </a:p>
        </p:txBody>
      </p:sp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8198D174-ADB0-8BB1-7116-ECF96F9B7B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92585"/>
            <a:ext cx="3136357" cy="326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2438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1FB80-FCA2-4EAE-BF13-2A438AAAF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31094"/>
            <a:ext cx="8294456" cy="994172"/>
          </a:xfrm>
        </p:spPr>
        <p:txBody>
          <a:bodyPr>
            <a:normAutofit fontScale="90000"/>
          </a:bodyPr>
          <a:lstStyle/>
          <a:p>
            <a:r>
              <a:rPr lang="en-GB" b="1">
                <a:latin typeface="+mn-lt"/>
              </a:rPr>
              <a:t>Sources of evidence for your reflections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4D0E84-8F0A-4BC7-AC30-B3505A8304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10" y="2226469"/>
            <a:ext cx="8144837" cy="2979151"/>
          </a:xfrm>
        </p:spPr>
        <p:txBody>
          <a:bodyPr>
            <a:normAutofit fontScale="925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700" b="1" dirty="0">
                <a:solidFill>
                  <a:srgbClr val="240E36"/>
                </a:solidFill>
                <a:latin typeface="-apple-system"/>
              </a:rPr>
              <a:t>Yourself as an individual</a:t>
            </a:r>
            <a:r>
              <a:rPr lang="en-US" sz="2700" dirty="0">
                <a:solidFill>
                  <a:srgbClr val="240E36"/>
                </a:solidFill>
                <a:latin typeface="-apple-system"/>
              </a:rPr>
              <a:t>. What you think, what you know and how you feel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700" b="1" dirty="0">
                <a:solidFill>
                  <a:srgbClr val="240E36"/>
                </a:solidFill>
                <a:latin typeface="-apple-system"/>
              </a:rPr>
              <a:t>Your experience(s). </a:t>
            </a:r>
            <a:r>
              <a:rPr lang="en-US" sz="2700" dirty="0">
                <a:solidFill>
                  <a:srgbClr val="240E36"/>
                </a:solidFill>
                <a:latin typeface="-apple-system"/>
              </a:rPr>
              <a:t>These can be from seminars and lectures on the module, your broader study and/or work</a:t>
            </a:r>
            <a:r>
              <a:rPr lang="en-US" sz="2700" b="1" dirty="0">
                <a:solidFill>
                  <a:srgbClr val="240E36"/>
                </a:solidFill>
                <a:latin typeface="-apple-system"/>
              </a:rPr>
              <a:t>.</a:t>
            </a:r>
          </a:p>
          <a:p>
            <a:r>
              <a:rPr lang="en-US" sz="2700" b="1" dirty="0">
                <a:solidFill>
                  <a:srgbClr val="FF0000"/>
                </a:solidFill>
                <a:latin typeface="-apple-system"/>
              </a:rPr>
              <a:t>Your reading: theory, empirical research, statistics, business case studies etc.</a:t>
            </a:r>
            <a:r>
              <a:rPr lang="en-US" sz="2700" dirty="0">
                <a:solidFill>
                  <a:srgbClr val="FF0000"/>
                </a:solidFill>
                <a:latin typeface="-apple-system"/>
              </a:rPr>
              <a:t> Focus on how this relates to practice/the concrete issue that you chose to reflect on.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2700" dirty="0">
              <a:solidFill>
                <a:srgbClr val="240E36"/>
              </a:solidFill>
              <a:latin typeface="-apple-system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13548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>
                <a:latin typeface="+mn-lt"/>
              </a:rPr>
              <a:t>Linking theory to practice/experience</a:t>
            </a:r>
            <a:br>
              <a:rPr lang="en-GB"/>
            </a:br>
            <a:endParaRPr lang="en-GB"/>
          </a:p>
        </p:txBody>
      </p:sp>
      <p:graphicFrame>
        <p:nvGraphicFramePr>
          <p:cNvPr id="5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4634552"/>
              </p:ext>
            </p:extLst>
          </p:nvPr>
        </p:nvGraphicFramePr>
        <p:xfrm>
          <a:off x="1235167" y="1264996"/>
          <a:ext cx="6918960" cy="37840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BD15F66-88B9-43FC-B498-66A7BC827DF8}"/>
              </a:ext>
            </a:extLst>
          </p:cNvPr>
          <p:cNvSpPr txBox="1"/>
          <p:nvPr/>
        </p:nvSpPr>
        <p:spPr>
          <a:xfrm>
            <a:off x="121363" y="4864373"/>
            <a:ext cx="45732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(Kolb’s Learning Cycle,1984)</a:t>
            </a:r>
          </a:p>
        </p:txBody>
      </p:sp>
    </p:spTree>
    <p:extLst>
      <p:ext uri="{BB962C8B-B14F-4D97-AF65-F5344CB8AC3E}">
        <p14:creationId xmlns:p14="http://schemas.microsoft.com/office/powerpoint/2010/main" val="33367865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4C15631-97E9-4151-8553-2EE3B549A67B}"/>
              </a:ext>
            </a:extLst>
          </p:cNvPr>
          <p:cNvSpPr txBox="1"/>
          <p:nvPr/>
        </p:nvSpPr>
        <p:spPr>
          <a:xfrm>
            <a:off x="295960" y="236312"/>
            <a:ext cx="855207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Planning your reflective assignment</a:t>
            </a:r>
          </a:p>
          <a:p>
            <a:endParaRPr lang="en-GB" sz="2000" dirty="0"/>
          </a:p>
          <a:p>
            <a:r>
              <a:rPr lang="en-GB" sz="2000" dirty="0"/>
              <a:t>-The work you do in your workshop class for your weekly reflections is just the starting point for your assignment</a:t>
            </a:r>
          </a:p>
          <a:p>
            <a:r>
              <a:rPr lang="en-GB" sz="2000" dirty="0"/>
              <a:t>For your assessed reflection, you should revise this with your marking criteria in mind; for example, you should:</a:t>
            </a:r>
          </a:p>
          <a:p>
            <a:endParaRPr lang="en-GB" sz="2000" dirty="0"/>
          </a:p>
          <a:p>
            <a:r>
              <a:rPr lang="en-GB" sz="2000" dirty="0">
                <a:solidFill>
                  <a:srgbClr val="FF0000"/>
                </a:solidFill>
              </a:rPr>
              <a:t>-</a:t>
            </a:r>
            <a:r>
              <a:rPr lang="en-GB" sz="2000" b="1" dirty="0">
                <a:solidFill>
                  <a:srgbClr val="FF0000"/>
                </a:solidFill>
              </a:rPr>
              <a:t>develop your critical analysis </a:t>
            </a:r>
            <a:r>
              <a:rPr lang="en-GB" sz="2000" dirty="0"/>
              <a:t>by supporting your points with more relevant examples and references to your </a:t>
            </a:r>
            <a:r>
              <a:rPr lang="en-GB" sz="2000" b="1" dirty="0">
                <a:solidFill>
                  <a:srgbClr val="FF0000"/>
                </a:solidFill>
              </a:rPr>
              <a:t>further reading </a:t>
            </a:r>
            <a:r>
              <a:rPr lang="en-GB" sz="2000" b="1" dirty="0"/>
              <a:t>on the topic</a:t>
            </a:r>
          </a:p>
          <a:p>
            <a:r>
              <a:rPr lang="en-GB" sz="2000" dirty="0"/>
              <a:t>-</a:t>
            </a:r>
            <a:r>
              <a:rPr lang="en-GB" sz="2000" b="1" dirty="0">
                <a:solidFill>
                  <a:srgbClr val="FF0000"/>
                </a:solidFill>
              </a:rPr>
              <a:t>strengthen your evaluation</a:t>
            </a:r>
            <a:r>
              <a:rPr lang="en-GB" sz="2000" dirty="0">
                <a:solidFill>
                  <a:srgbClr val="FF0000"/>
                </a:solidFill>
              </a:rPr>
              <a:t>-so </a:t>
            </a:r>
            <a:r>
              <a:rPr lang="en-GB" sz="2000" dirty="0"/>
              <a:t>what is the overall significance of this issue? What other implications can you think of? What else do you need to learn?</a:t>
            </a:r>
          </a:p>
          <a:p>
            <a:r>
              <a:rPr lang="en-GB" sz="2000" dirty="0"/>
              <a:t>-</a:t>
            </a:r>
            <a:r>
              <a:rPr lang="en-GB" sz="2000" b="1" dirty="0">
                <a:solidFill>
                  <a:srgbClr val="FF0000"/>
                </a:solidFill>
              </a:rPr>
              <a:t>polish your expression</a:t>
            </a:r>
            <a:r>
              <a:rPr lang="en-GB" sz="2000" dirty="0">
                <a:solidFill>
                  <a:srgbClr val="FF0000"/>
                </a:solidFill>
              </a:rPr>
              <a:t>, </a:t>
            </a:r>
            <a:r>
              <a:rPr lang="en-GB" sz="2000" dirty="0"/>
              <a:t>e.g. highlight and reduce repetition; increase concision; proofread with a focus on sentence structure, word choice, punctuation</a:t>
            </a:r>
          </a:p>
        </p:txBody>
      </p:sp>
    </p:spTree>
    <p:extLst>
      <p:ext uri="{BB962C8B-B14F-4D97-AF65-F5344CB8AC3E}">
        <p14:creationId xmlns:p14="http://schemas.microsoft.com/office/powerpoint/2010/main" val="14195311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Arrow Connector 32"/>
          <p:cNvCxnSpPr>
            <a:cxnSpLocks/>
            <a:stCxn id="3" idx="3"/>
          </p:cNvCxnSpPr>
          <p:nvPr/>
        </p:nvCxnSpPr>
        <p:spPr>
          <a:xfrm>
            <a:off x="3383869" y="1302779"/>
            <a:ext cx="961448" cy="2495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3509110" y="4563126"/>
            <a:ext cx="289577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3492706" y="4974318"/>
            <a:ext cx="289577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cxnSpLocks/>
            <a:stCxn id="3" idx="2"/>
          </p:cNvCxnSpPr>
          <p:nvPr/>
        </p:nvCxnSpPr>
        <p:spPr>
          <a:xfrm flipH="1">
            <a:off x="2438020" y="1548664"/>
            <a:ext cx="256061" cy="373197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8" name="TextBox 1"/>
          <p:cNvSpPr txBox="1">
            <a:spLocks noChangeArrowheads="1"/>
          </p:cNvSpPr>
          <p:nvPr/>
        </p:nvSpPr>
        <p:spPr bwMode="auto">
          <a:xfrm rot="16200000">
            <a:off x="-644865" y="3080931"/>
            <a:ext cx="4629405" cy="339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1607" b="1">
                <a:latin typeface="Calibri" panose="020F0502020204030204" pitchFamily="34" charset="0"/>
              </a:rPr>
              <a:t>Structuring a reflective assignment </a:t>
            </a:r>
          </a:p>
        </p:txBody>
      </p:sp>
      <p:sp>
        <p:nvSpPr>
          <p:cNvPr id="3" name="Rectangle 2"/>
          <p:cNvSpPr/>
          <p:nvPr/>
        </p:nvSpPr>
        <p:spPr>
          <a:xfrm>
            <a:off x="2004293" y="1056892"/>
            <a:ext cx="1379576" cy="4917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defTabSz="514337">
              <a:defRPr/>
            </a:pPr>
            <a:r>
              <a:rPr lang="en-GB" sz="1050">
                <a:solidFill>
                  <a:schemeClr val="tx1"/>
                </a:solidFill>
              </a:rPr>
              <a:t>Introduction</a:t>
            </a:r>
          </a:p>
          <a:p>
            <a:pPr algn="ctr" defTabSz="514337">
              <a:defRPr/>
            </a:pPr>
            <a:endParaRPr lang="en-GB" sz="105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72804" y="4279345"/>
            <a:ext cx="1300112" cy="4917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defTabSz="514337">
              <a:defRPr/>
            </a:pPr>
            <a:r>
              <a:rPr lang="en-GB" sz="1050">
                <a:solidFill>
                  <a:schemeClr val="tx1"/>
                </a:solidFill>
              </a:rPr>
              <a:t>Concluding Remarks (overall)</a:t>
            </a:r>
          </a:p>
          <a:p>
            <a:pPr algn="ctr" defTabSz="514337">
              <a:defRPr/>
            </a:pPr>
            <a:endParaRPr lang="en-GB" sz="105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11763" y="998849"/>
            <a:ext cx="4418702" cy="9254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defTabSz="514337">
              <a:defRPr/>
            </a:pPr>
            <a:r>
              <a:rPr lang="en-GB" sz="1050" b="1" dirty="0">
                <a:solidFill>
                  <a:schemeClr val="tx1"/>
                </a:solidFill>
              </a:rPr>
              <a:t>Introduction</a:t>
            </a:r>
          </a:p>
          <a:p>
            <a:pPr algn="ctr" defTabSz="514337">
              <a:defRPr/>
            </a:pPr>
            <a:r>
              <a:rPr lang="en-GB" sz="1050" dirty="0">
                <a:solidFill>
                  <a:schemeClr val="tx1"/>
                </a:solidFill>
              </a:rPr>
              <a:t>The introduction to a reflective assignment can include:</a:t>
            </a:r>
          </a:p>
          <a:p>
            <a:pPr defTabSz="514337">
              <a:defRPr/>
            </a:pPr>
            <a:r>
              <a:rPr lang="en-GB" sz="1050" dirty="0">
                <a:solidFill>
                  <a:schemeClr val="tx1"/>
                </a:solidFill>
              </a:rPr>
              <a:t>-general context for the reflection</a:t>
            </a:r>
          </a:p>
          <a:p>
            <a:pPr defTabSz="514337">
              <a:defRPr/>
            </a:pPr>
            <a:r>
              <a:rPr lang="en-GB" sz="1050" dirty="0">
                <a:solidFill>
                  <a:schemeClr val="tx1"/>
                </a:solidFill>
              </a:rPr>
              <a:t>-assignment aim/focus</a:t>
            </a:r>
          </a:p>
          <a:p>
            <a:pPr defTabSz="514337">
              <a:defRPr/>
            </a:pPr>
            <a:r>
              <a:rPr lang="en-GB" sz="1050" dirty="0">
                <a:solidFill>
                  <a:schemeClr val="tx1"/>
                </a:solidFill>
              </a:rPr>
              <a:t>-an overview of assignment structure, including reflective models used (if any)</a:t>
            </a:r>
          </a:p>
        </p:txBody>
      </p:sp>
      <p:sp>
        <p:nvSpPr>
          <p:cNvPr id="9" name="Rectangle 8"/>
          <p:cNvSpPr/>
          <p:nvPr/>
        </p:nvSpPr>
        <p:spPr>
          <a:xfrm>
            <a:off x="4203393" y="3845612"/>
            <a:ext cx="4126380" cy="9254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defTabSz="514337">
              <a:defRPr/>
            </a:pPr>
            <a:r>
              <a:rPr lang="en-GB" sz="1050" b="1">
                <a:solidFill>
                  <a:schemeClr val="tx1"/>
                </a:solidFill>
              </a:rPr>
              <a:t>Concluding Remarks</a:t>
            </a:r>
          </a:p>
          <a:p>
            <a:pPr algn="ctr" defTabSz="514337">
              <a:defRPr/>
            </a:pPr>
            <a:r>
              <a:rPr lang="en-GB" sz="1050">
                <a:solidFill>
                  <a:schemeClr val="tx1"/>
                </a:solidFill>
              </a:rPr>
              <a:t>The overall conclusion to a reflective assignment can include:</a:t>
            </a:r>
          </a:p>
          <a:p>
            <a:pPr defTabSz="514337">
              <a:defRPr/>
            </a:pPr>
            <a:r>
              <a:rPr lang="en-GB" sz="1050">
                <a:solidFill>
                  <a:schemeClr val="tx1"/>
                </a:solidFill>
              </a:rPr>
              <a:t>-a summary of key lessons learned from the different sections</a:t>
            </a:r>
          </a:p>
          <a:p>
            <a:pPr algn="ctr" defTabSz="514337">
              <a:defRPr/>
            </a:pPr>
            <a:r>
              <a:rPr lang="en-GB" sz="1050">
                <a:solidFill>
                  <a:schemeClr val="tx1"/>
                </a:solidFill>
              </a:rPr>
              <a:t>-an overview of how these will be used in the future and any action plans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072805" y="1750449"/>
            <a:ext cx="1556164" cy="31828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defTabSz="514337">
              <a:defRPr/>
            </a:pPr>
            <a:r>
              <a:rPr lang="en-GB" sz="1050">
                <a:solidFill>
                  <a:schemeClr val="tx1"/>
                </a:solidFill>
              </a:rPr>
              <a:t>Description (section 1)</a:t>
            </a:r>
          </a:p>
          <a:p>
            <a:pPr algn="ctr" defTabSz="514337">
              <a:defRPr/>
            </a:pPr>
            <a:endParaRPr lang="en-GB" sz="105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106089" y="2613839"/>
            <a:ext cx="1547810" cy="31828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14337">
              <a:defRPr/>
            </a:pPr>
            <a:r>
              <a:rPr lang="en-GB" sz="1050" dirty="0">
                <a:solidFill>
                  <a:schemeClr val="tx1"/>
                </a:solidFill>
              </a:rPr>
              <a:t>Conclusion (section1)</a:t>
            </a:r>
          </a:p>
          <a:p>
            <a:pPr algn="ctr" defTabSz="514337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064440" y="2135472"/>
            <a:ext cx="1556165" cy="424111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defTabSz="514337">
              <a:defRPr/>
            </a:pPr>
            <a:r>
              <a:rPr lang="en-GB" sz="1050">
                <a:solidFill>
                  <a:schemeClr val="tx1"/>
                </a:solidFill>
              </a:rPr>
              <a:t>Analysis and evaluation (section 1)</a:t>
            </a:r>
          </a:p>
          <a:p>
            <a:pPr algn="ctr" defTabSz="514337">
              <a:defRPr/>
            </a:pPr>
            <a:endParaRPr lang="en-GB" sz="105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097733" y="3036609"/>
            <a:ext cx="1874126" cy="31828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defTabSz="514337">
              <a:defRPr/>
            </a:pPr>
            <a:r>
              <a:rPr lang="en-GB" sz="1050">
                <a:solidFill>
                  <a:schemeClr val="tx1"/>
                </a:solidFill>
              </a:rPr>
              <a:t>Description (section 2,3,… etc.)</a:t>
            </a:r>
          </a:p>
          <a:p>
            <a:pPr algn="ctr" defTabSz="514337">
              <a:defRPr/>
            </a:pPr>
            <a:endParaRPr lang="en-GB" sz="105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079492" y="3884830"/>
            <a:ext cx="1867841" cy="31764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14337">
              <a:defRPr/>
            </a:pPr>
            <a:r>
              <a:rPr lang="en-GB" sz="1050">
                <a:solidFill>
                  <a:schemeClr val="tx1"/>
                </a:solidFill>
              </a:rPr>
              <a:t>Conclusion </a:t>
            </a:r>
          </a:p>
          <a:p>
            <a:pPr algn="ctr" defTabSz="514337">
              <a:defRPr/>
            </a:pPr>
            <a:r>
              <a:rPr lang="en-GB" sz="1050">
                <a:solidFill>
                  <a:schemeClr val="tx1"/>
                </a:solidFill>
              </a:rPr>
              <a:t>(section 2,3… as relevant)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097735" y="3460720"/>
            <a:ext cx="1849598" cy="31828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defTabSz="514337">
              <a:defRPr/>
            </a:pPr>
            <a:r>
              <a:rPr lang="en-GB" sz="1050">
                <a:solidFill>
                  <a:schemeClr val="tx1"/>
                </a:solidFill>
              </a:rPr>
              <a:t>Analysis and evaluation </a:t>
            </a:r>
          </a:p>
          <a:p>
            <a:pPr algn="ctr" defTabSz="514337">
              <a:defRPr/>
            </a:pPr>
            <a:r>
              <a:rPr lang="en-GB" sz="1050">
                <a:solidFill>
                  <a:schemeClr val="tx1"/>
                </a:solidFill>
              </a:rPr>
              <a:t>(section 2,3…, as relevant)</a:t>
            </a:r>
          </a:p>
        </p:txBody>
      </p:sp>
      <p:sp>
        <p:nvSpPr>
          <p:cNvPr id="24" name="Right Brace 23"/>
          <p:cNvSpPr/>
          <p:nvPr/>
        </p:nvSpPr>
        <p:spPr>
          <a:xfrm>
            <a:off x="3896659" y="1773124"/>
            <a:ext cx="231534" cy="1186373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514337">
              <a:defRPr/>
            </a:pPr>
            <a:endParaRPr lang="en-GB" sz="723"/>
          </a:p>
        </p:txBody>
      </p:sp>
      <p:sp>
        <p:nvSpPr>
          <p:cNvPr id="25" name="Rectangle 24"/>
          <p:cNvSpPr/>
          <p:nvPr/>
        </p:nvSpPr>
        <p:spPr>
          <a:xfrm>
            <a:off x="830151" y="5114277"/>
            <a:ext cx="6596084" cy="517922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1846" indent="-91846" defTabSz="514337">
              <a:defRPr/>
            </a:pPr>
            <a:endParaRPr lang="en-GB" sz="1050" b="1" dirty="0">
              <a:solidFill>
                <a:schemeClr val="tx1"/>
              </a:solidFill>
            </a:endParaRPr>
          </a:p>
          <a:p>
            <a:pPr marL="91846" indent="-91846" defTabSz="514337">
              <a:defRPr/>
            </a:pPr>
            <a:r>
              <a:rPr lang="en-GB" sz="1050" b="1" dirty="0">
                <a:solidFill>
                  <a:schemeClr val="tx1"/>
                </a:solidFill>
              </a:rPr>
              <a:t>REMEMBER</a:t>
            </a:r>
            <a:r>
              <a:rPr lang="en-GB" sz="1050" dirty="0">
                <a:solidFill>
                  <a:schemeClr val="tx1"/>
                </a:solidFill>
              </a:rPr>
              <a:t> the template above provides general guidance so feel free to adapt to your own needs (in keeping with your assignment guidelines</a:t>
            </a:r>
            <a:r>
              <a:rPr lang="en-GB" sz="900" dirty="0">
                <a:solidFill>
                  <a:schemeClr val="tx1"/>
                </a:solidFill>
              </a:rPr>
              <a:t>).</a:t>
            </a:r>
            <a:endParaRPr lang="en-GB" sz="900" b="1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064440" y="4884625"/>
            <a:ext cx="1334739" cy="17994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defTabSz="514337">
              <a:defRPr/>
            </a:pPr>
            <a:r>
              <a:rPr lang="en-GB" sz="1050">
                <a:solidFill>
                  <a:schemeClr val="tx1"/>
                </a:solidFill>
              </a:rPr>
              <a:t>References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280127" y="4869091"/>
            <a:ext cx="3478227" cy="29879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defTabSz="514337">
              <a:defRPr/>
            </a:pPr>
            <a:r>
              <a:rPr lang="en-GB" sz="1050">
                <a:solidFill>
                  <a:schemeClr val="tx1"/>
                </a:solidFill>
              </a:rPr>
              <a:t>Check which referencing style you need to use</a:t>
            </a:r>
            <a:r>
              <a:rPr lang="en-GB" sz="750">
                <a:solidFill>
                  <a:schemeClr val="tx1"/>
                </a:solidFill>
              </a:rPr>
              <a:t>.</a:t>
            </a:r>
          </a:p>
        </p:txBody>
      </p:sp>
      <p:graphicFrame>
        <p:nvGraphicFramePr>
          <p:cNvPr id="28" name="Content Placeholder 7">
            <a:extLst>
              <a:ext uri="{FF2B5EF4-FFF2-40B4-BE49-F238E27FC236}">
                <a16:creationId xmlns:a16="http://schemas.microsoft.com/office/drawing/2014/main" id="{6287238F-6857-4BD7-8A41-7D62EF9EA3AA}"/>
              </a:ext>
            </a:extLst>
          </p:cNvPr>
          <p:cNvGraphicFramePr>
            <a:graphicFrameLocks/>
          </p:cNvGraphicFramePr>
          <p:nvPr/>
        </p:nvGraphicFramePr>
        <p:xfrm>
          <a:off x="4813286" y="2346112"/>
          <a:ext cx="2268252" cy="1283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12797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8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073" y="84732"/>
            <a:ext cx="6172200" cy="583406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GB" sz="2700" b="1" dirty="0">
                <a:latin typeface="+mn-lt"/>
              </a:rPr>
              <a:t>The language of reflective writing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8194687"/>
              </p:ext>
            </p:extLst>
          </p:nvPr>
        </p:nvGraphicFramePr>
        <p:xfrm>
          <a:off x="269698" y="920144"/>
          <a:ext cx="8298950" cy="3634716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770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280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54371">
                <a:tc>
                  <a:txBody>
                    <a:bodyPr/>
                    <a:lstStyle/>
                    <a:p>
                      <a:r>
                        <a:rPr lang="en-GB" sz="1500" b="1"/>
                        <a:t>Description</a:t>
                      </a:r>
                      <a:endParaRPr lang="en-GB" sz="1500" b="0">
                        <a:solidFill>
                          <a:schemeClr val="tx1"/>
                        </a:solidFill>
                      </a:endParaRPr>
                    </a:p>
                  </a:txBody>
                  <a:tcPr marL="68579" marR="68579" marT="34286" marB="34286"/>
                </a:tc>
                <a:tc>
                  <a:txBody>
                    <a:bodyPr/>
                    <a:lstStyle/>
                    <a:p>
                      <a:r>
                        <a:rPr lang="en-GB" sz="1500" b="0" kern="1200" dirty="0"/>
                        <a:t>One of the most challenging sessions for me was...</a:t>
                      </a:r>
                    </a:p>
                    <a:p>
                      <a:r>
                        <a:rPr lang="en-GB" sz="1500" b="0" kern="1200" dirty="0"/>
                        <a:t>A significant</a:t>
                      </a:r>
                      <a:r>
                        <a:rPr lang="en-GB" sz="1500" b="0" kern="1200" baseline="0" dirty="0"/>
                        <a:t> learning experience was</a:t>
                      </a:r>
                      <a:r>
                        <a:rPr lang="en-GB" sz="1500" b="0" kern="1200" dirty="0"/>
                        <a:t>...</a:t>
                      </a:r>
                    </a:p>
                    <a:p>
                      <a:r>
                        <a:rPr lang="en-GB" sz="15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 text that I found particularly interesting was…</a:t>
                      </a:r>
                    </a:p>
                  </a:txBody>
                  <a:tcPr marL="68579" marR="68579" marT="34286" marB="34286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68771">
                <a:tc>
                  <a:txBody>
                    <a:bodyPr/>
                    <a:lstStyle/>
                    <a:p>
                      <a:r>
                        <a:rPr lang="en-GB" sz="1500" b="1"/>
                        <a:t>Analysis</a:t>
                      </a:r>
                      <a:r>
                        <a:rPr lang="en-GB" sz="1500"/>
                        <a:t>/</a:t>
                      </a:r>
                      <a:r>
                        <a:rPr lang="en-GB" sz="1500" b="1"/>
                        <a:t>evaluation</a:t>
                      </a:r>
                      <a:endParaRPr lang="en-GB" sz="1500"/>
                    </a:p>
                  </a:txBody>
                  <a:tcPr marL="68579" marR="68579" marT="34286" marB="34286"/>
                </a:tc>
                <a:tc>
                  <a:txBody>
                    <a:bodyPr/>
                    <a:lstStyle/>
                    <a:p>
                      <a:r>
                        <a:rPr lang="en-GB" sz="1500" kern="1200" dirty="0"/>
                        <a:t>This could be interpreted as …</a:t>
                      </a:r>
                    </a:p>
                    <a:p>
                      <a:r>
                        <a:rPr lang="en-GB" sz="1500" kern="1200" dirty="0"/>
                        <a:t>On</a:t>
                      </a:r>
                      <a:r>
                        <a:rPr lang="en-GB" sz="1500" kern="1200" baseline="0" dirty="0"/>
                        <a:t>e of the reasons why I found this so useful/surprising/ significant may be related to the concept of […], as defined by Y…</a:t>
                      </a:r>
                    </a:p>
                    <a:p>
                      <a:r>
                        <a:rPr lang="en-GB" sz="1500" i="0" dirty="0"/>
                        <a:t>One</a:t>
                      </a:r>
                      <a:r>
                        <a:rPr lang="en-GB" sz="1500" i="0" baseline="0" dirty="0"/>
                        <a:t> of the theories that helped me understand this situation is X’s…</a:t>
                      </a:r>
                    </a:p>
                    <a:p>
                      <a:endParaRPr lang="en-GB" sz="1500" i="0" dirty="0"/>
                    </a:p>
                  </a:txBody>
                  <a:tcPr marL="68579" marR="68579" marT="34286" marB="34286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11571">
                <a:tc>
                  <a:txBody>
                    <a:bodyPr/>
                    <a:lstStyle/>
                    <a:p>
                      <a:r>
                        <a:rPr lang="en-GB" sz="1500" b="1" baseline="0"/>
                        <a:t>Conclusion/action plan</a:t>
                      </a:r>
                      <a:endParaRPr lang="en-GB" sz="1500"/>
                    </a:p>
                  </a:txBody>
                  <a:tcPr marL="68579" marR="68579" marT="34286" marB="34286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As</a:t>
                      </a:r>
                      <a:r>
                        <a:rPr lang="en-GB" sz="1500" baseline="0" dirty="0"/>
                        <a:t> a result of this experience, I have learned that ...</a:t>
                      </a:r>
                    </a:p>
                    <a:p>
                      <a:r>
                        <a:rPr lang="en-GB" sz="1500" baseline="0" dirty="0"/>
                        <a:t>This knowledge will inform my future practice by 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/>
                        <a:t>This experience has changed the way I think about…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/>
                        <a:t>On reflection, this theory has helped me understand that…</a:t>
                      </a:r>
                    </a:p>
                    <a:p>
                      <a:endParaRPr lang="en-GB" sz="1500" baseline="0" dirty="0"/>
                    </a:p>
                  </a:txBody>
                  <a:tcPr marL="68579" marR="68579" marT="34286" marB="34286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16064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EB24C-F62D-3B80-41C6-81966F1C4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4521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Other Reflective Models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94D0F6D-0D17-E7E5-5C02-7DE5DD2C435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0" y="1460599"/>
            <a:ext cx="4085946" cy="339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indent="0" defTabSz="6858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350" b="1">
                <a:latin typeface="Arial" panose="020B0604020202020204" pitchFamily="34" charset="0"/>
              </a:rPr>
              <a:t>Driscoll’s Model</a:t>
            </a:r>
            <a:r>
              <a:rPr lang="en-US" altLang="en-US" sz="1350">
                <a:latin typeface="Arial" panose="020B0604020202020204" pitchFamily="34" charset="0"/>
              </a:rPr>
              <a:t> (1994)</a:t>
            </a:r>
          </a:p>
          <a:p>
            <a:pPr marL="0" indent="0" defTabSz="6858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350" i="1">
                <a:latin typeface="Arial" panose="020B0604020202020204" pitchFamily="34" charset="0"/>
              </a:rPr>
              <a:t>What?</a:t>
            </a:r>
            <a:r>
              <a:rPr lang="en-US" altLang="en-US" sz="1350">
                <a:latin typeface="Arial" panose="020B0604020202020204" pitchFamily="34" charset="0"/>
              </a:rPr>
              <a:t> – What happened?</a:t>
            </a:r>
          </a:p>
          <a:p>
            <a:pPr marL="0" indent="0" defTabSz="6858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350" i="1">
                <a:latin typeface="Arial" panose="020B0604020202020204" pitchFamily="34" charset="0"/>
              </a:rPr>
              <a:t>So What?</a:t>
            </a:r>
            <a:r>
              <a:rPr lang="en-US" altLang="en-US" sz="1350">
                <a:latin typeface="Arial" panose="020B0604020202020204" pitchFamily="34" charset="0"/>
              </a:rPr>
              <a:t> – What did you learn?</a:t>
            </a:r>
          </a:p>
          <a:p>
            <a:pPr marL="0" indent="0" defTabSz="6858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350" i="1">
                <a:latin typeface="Arial" panose="020B0604020202020204" pitchFamily="34" charset="0"/>
              </a:rPr>
              <a:t>Now What?</a:t>
            </a:r>
            <a:r>
              <a:rPr lang="en-US" altLang="en-US" sz="1350">
                <a:latin typeface="Arial" panose="020B0604020202020204" pitchFamily="34" charset="0"/>
              </a:rPr>
              <a:t> – How will you apply this in the future?</a:t>
            </a:r>
          </a:p>
          <a:p>
            <a:pPr marL="0" indent="0" defTabSz="6858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350" b="1">
                <a:latin typeface="Arial" panose="020B0604020202020204" pitchFamily="34" charset="0"/>
              </a:rPr>
              <a:t>Kolb’s Experiential Learning Cycle</a:t>
            </a:r>
            <a:r>
              <a:rPr lang="en-US" altLang="en-US" sz="1350">
                <a:latin typeface="Arial" panose="020B0604020202020204" pitchFamily="34" charset="0"/>
              </a:rPr>
              <a:t> (1984)</a:t>
            </a:r>
          </a:p>
          <a:p>
            <a:pPr marL="0" indent="0" defTabSz="6858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350" i="1">
                <a:latin typeface="Arial" panose="020B0604020202020204" pitchFamily="34" charset="0"/>
              </a:rPr>
              <a:t>Concrete Experience</a:t>
            </a:r>
            <a:r>
              <a:rPr lang="en-US" altLang="en-US" sz="1350">
                <a:latin typeface="Arial" panose="020B0604020202020204" pitchFamily="34" charset="0"/>
              </a:rPr>
              <a:t> – Engage in an experience.</a:t>
            </a:r>
          </a:p>
          <a:p>
            <a:pPr marL="0" indent="0" defTabSz="6858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350" i="1">
                <a:latin typeface="Arial" panose="020B0604020202020204" pitchFamily="34" charset="0"/>
              </a:rPr>
              <a:t>Reflective Observation</a:t>
            </a:r>
            <a:r>
              <a:rPr lang="en-US" altLang="en-US" sz="1350">
                <a:latin typeface="Arial" panose="020B0604020202020204" pitchFamily="34" charset="0"/>
              </a:rPr>
              <a:t> – Reflect on the experience.</a:t>
            </a:r>
          </a:p>
          <a:p>
            <a:pPr marL="0" indent="0" defTabSz="6858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350" i="1">
                <a:latin typeface="Arial" panose="020B0604020202020204" pitchFamily="34" charset="0"/>
              </a:rPr>
              <a:t>Abstract Conceptualization</a:t>
            </a:r>
            <a:r>
              <a:rPr lang="en-US" altLang="en-US" sz="1350">
                <a:latin typeface="Arial" panose="020B0604020202020204" pitchFamily="34" charset="0"/>
              </a:rPr>
              <a:t> – Draw conclusions.</a:t>
            </a:r>
          </a:p>
          <a:p>
            <a:pPr marL="0" indent="0" defTabSz="6858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350" i="1">
                <a:latin typeface="Arial" panose="020B0604020202020204" pitchFamily="34" charset="0"/>
              </a:rPr>
              <a:t>Active Experimentation</a:t>
            </a:r>
            <a:r>
              <a:rPr lang="en-US" altLang="en-US" sz="1350">
                <a:latin typeface="Arial" panose="020B0604020202020204" pitchFamily="34" charset="0"/>
              </a:rPr>
              <a:t> – Test the conclusions in future actions.</a:t>
            </a:r>
          </a:p>
          <a:p>
            <a:pPr marL="0" indent="0" defTabSz="6858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350" b="1">
                <a:latin typeface="Arial" panose="020B0604020202020204" pitchFamily="34" charset="0"/>
              </a:rPr>
              <a:t>Schon’s Reflective Practice</a:t>
            </a:r>
            <a:r>
              <a:rPr lang="en-US" altLang="en-US" sz="1350">
                <a:latin typeface="Arial" panose="020B0604020202020204" pitchFamily="34" charset="0"/>
              </a:rPr>
              <a:t> (1983)</a:t>
            </a:r>
          </a:p>
          <a:p>
            <a:pPr marL="0" indent="0" defTabSz="6858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350" i="1">
                <a:latin typeface="Arial" panose="020B0604020202020204" pitchFamily="34" charset="0"/>
              </a:rPr>
              <a:t>Reflection-in-action</a:t>
            </a:r>
            <a:r>
              <a:rPr lang="en-US" altLang="en-US" sz="1350">
                <a:latin typeface="Arial" panose="020B0604020202020204" pitchFamily="34" charset="0"/>
              </a:rPr>
              <a:t> – Reflect during the experience.</a:t>
            </a:r>
          </a:p>
          <a:p>
            <a:pPr marL="0" indent="0" defTabSz="6858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350" i="1">
                <a:latin typeface="Arial" panose="020B0604020202020204" pitchFamily="34" charset="0"/>
              </a:rPr>
              <a:t>Reflection-on-action</a:t>
            </a:r>
            <a:r>
              <a:rPr lang="en-US" altLang="en-US" sz="1350">
                <a:latin typeface="Arial" panose="020B0604020202020204" pitchFamily="34" charset="0"/>
              </a:rPr>
              <a:t> – Reflect after the experience.</a:t>
            </a:r>
          </a:p>
          <a:p>
            <a:pPr marL="0" indent="0" defTabSz="6858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350">
              <a:latin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F2085C-FF76-A2E8-D836-BB99E6B7E010}"/>
              </a:ext>
            </a:extLst>
          </p:cNvPr>
          <p:cNvSpPr txBox="1"/>
          <p:nvPr/>
        </p:nvSpPr>
        <p:spPr>
          <a:xfrm>
            <a:off x="4085946" y="1460599"/>
            <a:ext cx="491769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5800">
              <a:buFontTx/>
              <a:buChar char="•"/>
            </a:pPr>
            <a:r>
              <a:rPr lang="en-US" altLang="en-US" sz="1500" b="1"/>
              <a:t>Borton’s Reflective Model</a:t>
            </a:r>
            <a:r>
              <a:rPr lang="en-US" altLang="en-US" sz="1500"/>
              <a:t> (1970)</a:t>
            </a:r>
          </a:p>
          <a:p>
            <a:pPr defTabSz="685800">
              <a:buFontTx/>
              <a:buChar char="•"/>
            </a:pPr>
            <a:r>
              <a:rPr lang="en-US" altLang="en-US" sz="1500" i="1"/>
              <a:t>What?</a:t>
            </a:r>
            <a:r>
              <a:rPr lang="en-US" altLang="en-US" sz="1500"/>
              <a:t> – What happened?</a:t>
            </a:r>
          </a:p>
          <a:p>
            <a:pPr defTabSz="685800">
              <a:buFontTx/>
              <a:buChar char="•"/>
            </a:pPr>
            <a:r>
              <a:rPr lang="en-US" altLang="en-US" sz="1500" i="1"/>
              <a:t>So What?</a:t>
            </a:r>
            <a:r>
              <a:rPr lang="en-US" altLang="en-US" sz="1500"/>
              <a:t> – What did you learn?</a:t>
            </a:r>
          </a:p>
          <a:p>
            <a:pPr defTabSz="685800">
              <a:buFontTx/>
              <a:buChar char="•"/>
            </a:pPr>
            <a:r>
              <a:rPr lang="en-US" altLang="en-US" sz="1500" i="1"/>
              <a:t>Now What?</a:t>
            </a:r>
            <a:r>
              <a:rPr lang="en-US" altLang="en-US" sz="1500"/>
              <a:t> – What will you do next?</a:t>
            </a:r>
          </a:p>
          <a:p>
            <a:pPr defTabSz="685800">
              <a:buFontTx/>
              <a:buChar char="•"/>
            </a:pPr>
            <a:r>
              <a:rPr lang="en-US" altLang="en-US" sz="1500" b="1"/>
              <a:t>Johns’ Model of Reflection</a:t>
            </a:r>
            <a:r>
              <a:rPr lang="en-US" altLang="en-US" sz="1500"/>
              <a:t> (1995)</a:t>
            </a:r>
          </a:p>
          <a:p>
            <a:pPr defTabSz="685800">
              <a:buFontTx/>
              <a:buChar char="•"/>
            </a:pPr>
            <a:r>
              <a:rPr lang="en-US" altLang="en-US" sz="1500"/>
              <a:t>Focuses on detailed questions:</a:t>
            </a:r>
          </a:p>
          <a:p>
            <a:pPr marL="342900" lvl="1" defTabSz="685800">
              <a:buFontTx/>
              <a:buChar char="•"/>
            </a:pPr>
            <a:r>
              <a:rPr lang="en-US" altLang="en-US" sz="1500"/>
              <a:t>Description, Feelings, Evaluation, Analysis, Conclusion, Action Plan.</a:t>
            </a:r>
          </a:p>
          <a:p>
            <a:pPr defTabSz="685800">
              <a:buFontTx/>
              <a:buChar char="•"/>
            </a:pPr>
            <a:r>
              <a:rPr lang="en-US" altLang="en-US" sz="1500" b="1"/>
              <a:t>Rolfe et al.’s Reflective Model</a:t>
            </a:r>
            <a:r>
              <a:rPr lang="en-US" altLang="en-US" sz="1500"/>
              <a:t> (2001)</a:t>
            </a:r>
          </a:p>
          <a:p>
            <a:pPr defTabSz="685800">
              <a:buFontTx/>
              <a:buChar char="•"/>
            </a:pPr>
            <a:r>
              <a:rPr lang="en-US" altLang="en-US" sz="1500" i="1"/>
              <a:t>What?</a:t>
            </a:r>
            <a:r>
              <a:rPr lang="en-US" altLang="en-US" sz="1500"/>
              <a:t> – What happened?</a:t>
            </a:r>
          </a:p>
          <a:p>
            <a:pPr defTabSz="685800">
              <a:buFontTx/>
              <a:buChar char="•"/>
            </a:pPr>
            <a:r>
              <a:rPr lang="en-US" altLang="en-US" sz="1500" i="1"/>
              <a:t>So What?</a:t>
            </a:r>
            <a:r>
              <a:rPr lang="en-US" altLang="en-US" sz="1500"/>
              <a:t> – What is the significance?</a:t>
            </a:r>
          </a:p>
          <a:p>
            <a:pPr defTabSz="685800">
              <a:buFontTx/>
              <a:buChar char="•"/>
            </a:pPr>
            <a:r>
              <a:rPr lang="en-US" altLang="en-US" sz="1500" i="1"/>
              <a:t>Now What?</a:t>
            </a:r>
            <a:r>
              <a:rPr lang="en-US" altLang="en-US" sz="1500"/>
              <a:t> – What will you do differently</a:t>
            </a:r>
            <a:r>
              <a:rPr lang="en-US" altLang="en-US" sz="120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105595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241C02-0AE4-4D4C-816C-EE7C1A60E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4290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FBD0C3-75B7-45CF-B6FF-A26B4E359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27</a:t>
            </a:fld>
            <a:endParaRPr lang="en-US" altLang="en-US"/>
          </a:p>
        </p:txBody>
      </p:sp>
      <p:sp>
        <p:nvSpPr>
          <p:cNvPr id="5" name="タイトル 1">
            <a:extLst>
              <a:ext uri="{FF2B5EF4-FFF2-40B4-BE49-F238E27FC236}">
                <a16:creationId xmlns:a16="http://schemas.microsoft.com/office/drawing/2014/main" id="{C3C71F95-B437-4E94-B41F-2FA851EC3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4510"/>
            <a:ext cx="8229600" cy="626116"/>
          </a:xfrm>
        </p:spPr>
        <p:txBody>
          <a:bodyPr anchor="t">
            <a:noAutofit/>
          </a:bodyPr>
          <a:lstStyle/>
          <a:p>
            <a:r>
              <a:rPr lang="en-US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Next Week … </a:t>
            </a:r>
            <a:endParaRPr lang="en-US" altLang="ja-JP" sz="32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3096F7-1CDC-840A-6E45-BDF7599F60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750626"/>
            <a:ext cx="8229600" cy="5053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8151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B64818-EEDB-45A9-B157-A1897F85A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5947" y="1352275"/>
            <a:ext cx="3170120" cy="1912640"/>
          </a:xfrm>
          <a:prstGeom prst="rect">
            <a:avLst/>
          </a:prstGeom>
        </p:spPr>
      </p:pic>
      <p:sp>
        <p:nvSpPr>
          <p:cNvPr id="3" name="TextBox 15">
            <a:extLst>
              <a:ext uri="{FF2B5EF4-FFF2-40B4-BE49-F238E27FC236}">
                <a16:creationId xmlns:a16="http://schemas.microsoft.com/office/drawing/2014/main" id="{698E26B7-06E6-4E8D-BCA4-AC5CB33DD9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990" y="1970838"/>
            <a:ext cx="367945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GB" sz="4500" b="1" dirty="0"/>
              <a:t> </a:t>
            </a:r>
            <a:r>
              <a:rPr lang="en-GB" sz="4350" b="1" dirty="0"/>
              <a:t>Traffic Light </a:t>
            </a:r>
            <a:r>
              <a:rPr lang="en-GB" sz="5400" b="1" i="1" dirty="0">
                <a:solidFill>
                  <a:srgbClr val="FF0000"/>
                </a:solidFill>
                <a:latin typeface="Bradley Hand ITC" pitchFamily="66" charset="0"/>
              </a:rPr>
              <a:t>it</a:t>
            </a:r>
          </a:p>
        </p:txBody>
      </p:sp>
      <p:pic>
        <p:nvPicPr>
          <p:cNvPr id="4" name="Picture 3" descr="http://png.findicons.com/files/icons/2320/x_mac_general/400/traffic_lights.png">
            <a:hlinkClick r:id="" action="ppaction://noaction"/>
            <a:extLst>
              <a:ext uri="{FF2B5EF4-FFF2-40B4-BE49-F238E27FC236}">
                <a16:creationId xmlns:a16="http://schemas.microsoft.com/office/drawing/2014/main" id="{1CAD5F91-34FE-4424-B0B2-B61CA01C6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8477"/>
            <a:ext cx="2033718" cy="199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5DB7FD-CA57-4659-925E-56D89A721884}"/>
              </a:ext>
            </a:extLst>
          </p:cNvPr>
          <p:cNvGraphicFramePr>
            <a:graphicFrameLocks noGrp="1"/>
          </p:cNvGraphicFramePr>
          <p:nvPr/>
        </p:nvGraphicFramePr>
        <p:xfrm>
          <a:off x="1763688" y="3388477"/>
          <a:ext cx="7149299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1959">
                  <a:extLst>
                    <a:ext uri="{9D8B030D-6E8A-4147-A177-3AD203B41FA5}">
                      <a16:colId xmlns:a16="http://schemas.microsoft.com/office/drawing/2014/main" val="2064328041"/>
                    </a:ext>
                  </a:extLst>
                </a:gridCol>
                <a:gridCol w="6097340">
                  <a:extLst>
                    <a:ext uri="{9D8B030D-6E8A-4147-A177-3AD203B41FA5}">
                      <a16:colId xmlns:a16="http://schemas.microsoft.com/office/drawing/2014/main" val="1982762199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i="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Where is your learning at ?</a:t>
                      </a:r>
                      <a:endParaRPr lang="en-GB" sz="2100" i="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770179185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lang="en-GB" sz="21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Red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dirty="0">
                          <a:latin typeface="+mn-lt"/>
                          <a:ea typeface="+mn-ea"/>
                        </a:rPr>
                        <a:t>I have misunderstood some of the topics. (write down 2 questions that you need help with)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65577027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lang="en-GB" sz="2100" b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Amber</a:t>
                      </a:r>
                      <a:r>
                        <a:rPr lang="en-GB" sz="1400" b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dirty="0">
                          <a:latin typeface="+mn-lt"/>
                          <a:ea typeface="+mn-ea"/>
                        </a:rPr>
                        <a:t>I have understood most of the topics so far (write down 1 question and 1 key theme you have understood)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6435984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lang="en-GB" sz="2100" b="1" dirty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Green</a:t>
                      </a:r>
                      <a:r>
                        <a:rPr lang="en-GB" sz="21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i="0" dirty="0">
                          <a:latin typeface="+mn-lt"/>
                          <a:ea typeface="+mn-ea"/>
                        </a:rPr>
                        <a:t>I have understood the topics so far (write down 2 key themes from the lesson to show your understanding)</a:t>
                      </a:r>
                      <a:endParaRPr lang="en-GB" sz="900" b="0" i="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5626928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3431078"/>
      </p:ext>
    </p:extLst>
  </p:cSld>
  <p:clrMapOvr>
    <a:masterClrMapping/>
  </p:clrMapOvr>
  <p:transition spd="slow">
    <p:push dir="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02/02/2026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110412" y="5089923"/>
            <a:ext cx="547688" cy="191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1435" tIns="25718" rIns="51435" bIns="25718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675" kern="1200" smtClean="0">
                <a:solidFill>
                  <a:srgbClr val="898989"/>
                </a:solidFill>
                <a:latin typeface="Myriad Pro"/>
                <a:ea typeface="+mn-ea"/>
                <a:cs typeface="Arial" panose="020B0604020202020204" pitchFamily="34" charset="0"/>
              </a:defRPr>
            </a:lvl1pPr>
            <a:lvl2pPr marL="257175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51435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771525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0287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285875" algn="l" defTabSz="51435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543050" algn="l" defTabSz="51435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800225" algn="l" defTabSz="51435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2057400" algn="l" defTabSz="51435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D24FAC45-781F-4602-98F1-5FADE8BA638B}" type="slidenum">
              <a:rPr lang="en-GB" altLang="en-US" smtClean="0"/>
              <a:pPr>
                <a:spcBef>
                  <a:spcPct val="0"/>
                </a:spcBef>
                <a:buFontTx/>
                <a:buNone/>
                <a:defRPr/>
              </a:pPr>
              <a:t>29</a:t>
            </a:fld>
            <a:endParaRPr lang="en-GB" altLang="en-US"/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2" y="1464671"/>
            <a:ext cx="68579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1800" b="1">
                <a:solidFill>
                  <a:srgbClr val="FF0000"/>
                </a:solidFill>
                <a:latin typeface="+mj-lt"/>
              </a:rPr>
              <a:t>Quiz Time!!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1800" b="1">
                <a:solidFill>
                  <a:srgbClr val="FF0000"/>
                </a:solidFill>
                <a:latin typeface="+mj-lt"/>
              </a:rPr>
              <a:t> Scan the Code 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1800" b="1">
                <a:solidFill>
                  <a:srgbClr val="FF0000"/>
                </a:solidFill>
                <a:latin typeface="+mj-lt"/>
              </a:rPr>
              <a:t>Or 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1800" b="1">
                <a:solidFill>
                  <a:srgbClr val="FF0000"/>
                </a:solidFill>
                <a:highlight>
                  <a:srgbClr val="FFFF00"/>
                </a:highlight>
                <a:latin typeface="+mj-lt"/>
              </a:rPr>
              <a:t>Go to joinmyquiz.com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80CF4F-2CCA-4273-8713-CDB1ABB98D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506270" y="2624604"/>
            <a:ext cx="4333982" cy="2064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441258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1_Custom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Custom Design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FA732EB2E03A42BEA0C7E367F049E0" ma:contentTypeVersion="19" ma:contentTypeDescription="Create a new document." ma:contentTypeScope="" ma:versionID="e9e56b7a5c05f15c5d75417978c1aeff">
  <xsd:schema xmlns:xsd="http://www.w3.org/2001/XMLSchema" xmlns:xs="http://www.w3.org/2001/XMLSchema" xmlns:p="http://schemas.microsoft.com/office/2006/metadata/properties" xmlns:ns2="03844916-8be2-4606-8d5e-9c05b0ba38ee" xmlns:ns3="3ee67091-802d-44d5-a08d-fc8a69113cfc" xmlns:ns4="http://schemas.microsoft.com/sharepoint/v4" targetNamespace="http://schemas.microsoft.com/office/2006/metadata/properties" ma:root="true" ma:fieldsID="daacfc296a6ee37d8d19749a8a4eb824" ns2:_="" ns3:_="" ns4:_="">
    <xsd:import namespace="03844916-8be2-4606-8d5e-9c05b0ba38ee"/>
    <xsd:import namespace="3ee67091-802d-44d5-a08d-fc8a69113cfc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escription0" minOccurs="0"/>
                <xsd:element ref="ns2:RevisionNumber" minOccurs="0"/>
                <xsd:element ref="ns2:RevisionDate" minOccurs="0"/>
                <xsd:element ref="ns2:ExcelID" minOccurs="0"/>
                <xsd:element ref="ns2:RevisionDateText" minOccurs="0"/>
                <xsd:element ref="ns2:Delete" minOccurs="0"/>
                <xsd:element ref="ns3:DocumentName"/>
                <xsd:element ref="ns3:DocumentType" minOccurs="0"/>
                <xsd:element ref="ns4:IconOverlay" minOccurs="0"/>
                <xsd:element ref="ns3:Document_x0020_Name_x003a_Prime_x0020_Contract_x0020_Number" minOccurs="0"/>
                <xsd:element ref="ns3:Document_x0020_Name_x003a_Sector0" minOccurs="0"/>
                <xsd:element ref="ns3:Document_x0020_Name_x003a_DataType" minOccurs="0"/>
                <xsd:element ref="ns3:Document_x0020_Name_x003a_DocumentSortOrder" minOccurs="0"/>
                <xsd:element ref="ns3:Document_x0020_Name_x003a_TTerm" minOccurs="0"/>
                <xsd:element ref="ns3:Document_x0020_Type_x003a_Document_x0020_Type_x0020_Summar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844916-8be2-4606-8d5e-9c05b0ba38ee" elementFormDefault="qualified">
    <xsd:import namespace="http://schemas.microsoft.com/office/2006/documentManagement/types"/>
    <xsd:import namespace="http://schemas.microsoft.com/office/infopath/2007/PartnerControls"/>
    <xsd:element name="Description0" ma:index="8" nillable="true" ma:displayName="Description" ma:indexed="true" ma:internalName="Description0">
      <xsd:simpleType>
        <xsd:restriction base="dms:Text">
          <xsd:maxLength value="255"/>
        </xsd:restriction>
      </xsd:simpleType>
    </xsd:element>
    <xsd:element name="RevisionNumber" ma:index="9" nillable="true" ma:displayName="Revision Number" ma:indexed="true" ma:internalName="RevisionNumber">
      <xsd:simpleType>
        <xsd:restriction base="dms:Text">
          <xsd:maxLength value="255"/>
        </xsd:restriction>
      </xsd:simpleType>
    </xsd:element>
    <xsd:element name="RevisionDate" ma:index="10" nillable="true" ma:displayName="Revision Date" ma:format="DateOnly" ma:indexed="true" ma:internalName="RevisionDate">
      <xsd:simpleType>
        <xsd:restriction base="dms:DateTime"/>
      </xsd:simpleType>
    </xsd:element>
    <xsd:element name="ExcelID" ma:index="11" nillable="true" ma:displayName="Excel ID" ma:internalName="ExcelID" ma:percentage="FALSE">
      <xsd:simpleType>
        <xsd:restriction base="dms:Number"/>
      </xsd:simpleType>
    </xsd:element>
    <xsd:element name="RevisionDateText" ma:index="12" nillable="true" ma:displayName="RevisionDateText" ma:internalName="RevisionDateText">
      <xsd:simpleType>
        <xsd:restriction base="dms:Text">
          <xsd:maxLength value="255"/>
        </xsd:restriction>
      </xsd:simpleType>
    </xsd:element>
    <xsd:element name="Delete" ma:index="13" nillable="true" ma:displayName="Delete" ma:internalName="Delete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e67091-802d-44d5-a08d-fc8a69113cfc" elementFormDefault="qualified">
    <xsd:import namespace="http://schemas.microsoft.com/office/2006/documentManagement/types"/>
    <xsd:import namespace="http://schemas.microsoft.com/office/infopath/2007/PartnerControls"/>
    <xsd:element name="DocumentName" ma:index="15" ma:displayName="Document Name" ma:indexed="true" ma:list="{6b9fd889-a317-488a-8ff4-6dc085c1e58e}" ma:internalName="DocumentName" ma:readOnly="false" ma:showField="Title">
      <xsd:simpleType>
        <xsd:restriction base="dms:Lookup"/>
      </xsd:simpleType>
    </xsd:element>
    <xsd:element name="DocumentType" ma:index="16" nillable="true" ma:displayName="Document Type" ma:list="{d8ddc122-1306-45d9-9add-36b7072e5dc3}" ma:internalName="DocumentType" ma:readOnly="false" ma:showField="Title">
      <xsd:simpleType>
        <xsd:restriction base="dms:Lookup"/>
      </xsd:simpleType>
    </xsd:element>
    <xsd:element name="Document_x0020_Name_x003a_Prime_x0020_Contract_x0020_Number" ma:index="18" nillable="true" ma:displayName="Document Name:Prime Contract Number" ma:list="{6b9fd889-a317-488a-8ff4-6dc085c1e58e}" ma:internalName="Document_x0020_Name_x003a_Prime_x0020_Contract_x0020_Number" ma:readOnly="true" ma:showField="PrimeContractNumber" ma:web="270035fa-6f6d-4602-a9c4-f78d89660855">
      <xsd:simpleType>
        <xsd:restriction base="dms:Lookup"/>
      </xsd:simpleType>
    </xsd:element>
    <xsd:element name="Document_x0020_Name_x003a_Sector0" ma:index="19" nillable="true" ma:displayName="Document Name:Sector0" ma:list="{6b9fd889-a317-488a-8ff4-6dc085c1e58e}" ma:internalName="Document_x0020_Name_x003a_Sector0" ma:readOnly="true" ma:showField="Sector0" ma:web="270035fa-6f6d-4602-a9c4-f78d89660855">
      <xsd:simpleType>
        <xsd:restriction base="dms:Lookup"/>
      </xsd:simpleType>
    </xsd:element>
    <xsd:element name="Document_x0020_Name_x003a_DataType" ma:index="20" nillable="true" ma:displayName="Document Name:DataType" ma:list="{6b9fd889-a317-488a-8ff4-6dc085c1e58e}" ma:internalName="Document_x0020_Name_x003a_DataType" ma:readOnly="true" ma:showField="DataType0" ma:web="270035fa-6f6d-4602-a9c4-f78d89660855">
      <xsd:simpleType>
        <xsd:restriction base="dms:Lookup"/>
      </xsd:simpleType>
    </xsd:element>
    <xsd:element name="Document_x0020_Name_x003a_DocumentSortOrder" ma:index="21" nillable="true" ma:displayName="Document Name:DocumentSortOrder" ma:list="{6b9fd889-a317-488a-8ff4-6dc085c1e58e}" ma:internalName="Document_x0020_Name_x003a_DocumentSortOrder" ma:readOnly="true" ma:showField="DocumentSortOrder" ma:web="270035fa-6f6d-4602-a9c4-f78d89660855">
      <xsd:simpleType>
        <xsd:restriction base="dms:Lookup"/>
      </xsd:simpleType>
    </xsd:element>
    <xsd:element name="Document_x0020_Name_x003a_TTerm" ma:index="22" nillable="true" ma:displayName="Document Name:TTerm" ma:list="{6b9fd889-a317-488a-8ff4-6dc085c1e58e}" ma:internalName="Document_x0020_Name_x003a_TTerm" ma:readOnly="true" ma:showField="TTerm0" ma:web="270035fa-6f6d-4602-a9c4-f78d89660855">
      <xsd:simpleType>
        <xsd:restriction base="dms:Lookup"/>
      </xsd:simpleType>
    </xsd:element>
    <xsd:element name="Document_x0020_Type_x003a_Document_x0020_Type_x0020_Summary" ma:index="23" nillable="true" ma:displayName="Document Type:Document Type Summary" ma:list="{d8ddc122-1306-45d9-9add-36b7072e5dc3}" ma:internalName="Document_x0020_Type_x003a_Document_x0020_Type_x0020_Summary" ma:readOnly="true" ma:showField="DocumentTypeSummary" ma:web="270035fa-6f6d-4602-a9c4-f78d89660855">
      <xsd:simpleType>
        <xsd:restriction base="dms:Lookup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7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LongProperties xmlns="http://schemas.microsoft.com/office/2006/metadata/longProperties"/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44ABBCC-2CF8-40C3-A3AA-D30F445AEE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3844916-8be2-4606-8d5e-9c05b0ba38ee"/>
    <ds:schemaRef ds:uri="3ee67091-802d-44d5-a08d-fc8a69113cfc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571792F-8640-4951-A7A6-41C745E5408B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14572674-467B-4F88-AD69-8A5182A1BD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1740</TotalTime>
  <Words>1734</Words>
  <Application>Microsoft Office PowerPoint</Application>
  <PresentationFormat>On-screen Show (4:3)</PresentationFormat>
  <Paragraphs>241</Paragraphs>
  <Slides>29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1" baseType="lpstr">
      <vt:lpstr>MS PGothic</vt:lpstr>
      <vt:lpstr>-apple-system</vt:lpstr>
      <vt:lpstr>Arial</vt:lpstr>
      <vt:lpstr>Arial Narrow</vt:lpstr>
      <vt:lpstr>Bradley Hand ITC</vt:lpstr>
      <vt:lpstr>Calibri</vt:lpstr>
      <vt:lpstr>Garamond</vt:lpstr>
      <vt:lpstr>Myriad Pro</vt:lpstr>
      <vt:lpstr>Tahoma</vt:lpstr>
      <vt:lpstr>Wingdings</vt:lpstr>
      <vt:lpstr>1_Custom Design</vt:lpstr>
      <vt:lpstr>20140311PresentationUWTSDTemplate</vt:lpstr>
      <vt:lpstr>Week 4 From Brief to First Class Posters </vt:lpstr>
      <vt:lpstr>Learning Objectives:</vt:lpstr>
      <vt:lpstr>Understanding the Assessment Brief</vt:lpstr>
      <vt:lpstr>Mapping Marking Criteria to Poster</vt:lpstr>
      <vt:lpstr>What First-Class Posters Do Differently</vt:lpstr>
      <vt:lpstr>Poster Design That Gets Marks</vt:lpstr>
      <vt:lpstr>Academic Writing for Posters</vt:lpstr>
      <vt:lpstr>Referencing &amp; Academic Integrity</vt:lpstr>
      <vt:lpstr>Peer Review Activity</vt:lpstr>
      <vt:lpstr>Action Plan &amp; Final Tips</vt:lpstr>
      <vt:lpstr>PowerPoint Presentation</vt:lpstr>
      <vt:lpstr>Reflection: Overview</vt:lpstr>
      <vt:lpstr>What is Reflection </vt:lpstr>
      <vt:lpstr>Why Reflect?</vt:lpstr>
      <vt:lpstr>From an Academic point of view</vt:lpstr>
      <vt:lpstr>Types of Reflective Writing</vt:lpstr>
      <vt:lpstr>Models for Critical Reflection</vt:lpstr>
      <vt:lpstr>Step One – Identify Aspects to Reflect on:  What happened?</vt:lpstr>
      <vt:lpstr>Step Two– Analyse the Experience:  So what?</vt:lpstr>
      <vt:lpstr>Gibbs’ Reflective Cycle Explained</vt:lpstr>
      <vt:lpstr>Sources of evidence for your reflections</vt:lpstr>
      <vt:lpstr>Linking theory to practice/experience </vt:lpstr>
      <vt:lpstr>PowerPoint Presentation</vt:lpstr>
      <vt:lpstr>PowerPoint Presentation</vt:lpstr>
      <vt:lpstr>The language of reflective writing</vt:lpstr>
      <vt:lpstr>Other Reflective Models</vt:lpstr>
      <vt:lpstr>Next Week … </vt:lpstr>
      <vt:lpstr>PowerPoint Presentation</vt:lpstr>
      <vt:lpstr>PowerPoint Presentation</vt:lpstr>
    </vt:vector>
  </TitlesOfParts>
  <Company>Northrop Grumman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BasicTools-CauseandEffectDiagram.ppt</dc:title>
  <dc:creator>whiteed1</dc:creator>
  <cp:lastModifiedBy>Samson Oladejo</cp:lastModifiedBy>
  <cp:revision>160</cp:revision>
  <dcterms:created xsi:type="dcterms:W3CDTF">2005-02-17T16:44:33Z</dcterms:created>
  <dcterms:modified xsi:type="dcterms:W3CDTF">2026-02-02T19:49:14Z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RevisionNumber">
    <vt:lpwstr/>
  </property>
  <property fmtid="{D5CDD505-2E9C-101B-9397-08002B2CF9AE}" pid="3" name="Delete">
    <vt:lpwstr>No</vt:lpwstr>
  </property>
  <property fmtid="{D5CDD505-2E9C-101B-9397-08002B2CF9AE}" pid="4" name="Description0">
    <vt:lpwstr/>
  </property>
  <property fmtid="{D5CDD505-2E9C-101B-9397-08002B2CF9AE}" pid="5" name="RevisionDate">
    <vt:lpwstr>2005-11-30T00:00:00Z</vt:lpwstr>
  </property>
  <property fmtid="{D5CDD505-2E9C-101B-9397-08002B2CF9AE}" pid="6" name="Order">
    <vt:lpwstr>16300.0000000000</vt:lpwstr>
  </property>
  <property fmtid="{D5CDD505-2E9C-101B-9397-08002B2CF9AE}" pid="7" name="DocumentName">
    <vt:lpwstr>909</vt:lpwstr>
  </property>
  <property fmtid="{D5CDD505-2E9C-101B-9397-08002B2CF9AE}" pid="8" name="DocumentType">
    <vt:lpwstr>18</vt:lpwstr>
  </property>
  <property fmtid="{D5CDD505-2E9C-101B-9397-08002B2CF9AE}" pid="9" name="Document Name">
    <vt:lpwstr>909</vt:lpwstr>
  </property>
  <property fmtid="{D5CDD505-2E9C-101B-9397-08002B2CF9AE}" pid="10" name="Document Type">
    <vt:lpwstr>18</vt:lpwstr>
  </property>
  <property fmtid="{D5CDD505-2E9C-101B-9397-08002B2CF9AE}" pid="11" name="xd_Signature">
    <vt:lpwstr/>
  </property>
  <property fmtid="{D5CDD505-2E9C-101B-9397-08002B2CF9AE}" pid="12" name="RevisionDateText">
    <vt:lpwstr/>
  </property>
  <property fmtid="{D5CDD505-2E9C-101B-9397-08002B2CF9AE}" pid="13" name="TemplateUrl">
    <vt:lpwstr/>
  </property>
  <property fmtid="{D5CDD505-2E9C-101B-9397-08002B2CF9AE}" pid="14" name="xd_ProgID">
    <vt:lpwstr/>
  </property>
  <property fmtid="{D5CDD505-2E9C-101B-9397-08002B2CF9AE}" pid="15" name="ExcelID">
    <vt:lpwstr/>
  </property>
</Properties>
</file>