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layout1.xml" ContentType="application/vnd.openxmlformats-officedocument.drawingml.diagramLayout+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85" r:id="rId2"/>
    <p:sldId id="257" r:id="rId3"/>
    <p:sldId id="260" r:id="rId4"/>
    <p:sldId id="262" r:id="rId5"/>
    <p:sldId id="286" r:id="rId6"/>
    <p:sldId id="263" r:id="rId7"/>
    <p:sldId id="264" r:id="rId8"/>
    <p:sldId id="265" r:id="rId9"/>
    <p:sldId id="266" r:id="rId10"/>
    <p:sldId id="267" r:id="rId11"/>
    <p:sldId id="268" r:id="rId12"/>
    <p:sldId id="269" r:id="rId13"/>
    <p:sldId id="270" r:id="rId14"/>
    <p:sldId id="271" r:id="rId15"/>
    <p:sldId id="272" r:id="rId16"/>
    <p:sldId id="279" r:id="rId17"/>
    <p:sldId id="281" r:id="rId18"/>
    <p:sldId id="282" r:id="rId19"/>
    <p:sldId id="283"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2" d="100"/>
          <a:sy n="52" d="100"/>
        </p:scale>
        <p:origin x="-84" y="-36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B9F15D-7858-4052-AA11-6E3C3A049046}" type="doc">
      <dgm:prSet loTypeId="urn:microsoft.com/office/officeart/2005/8/layout/cycle1" loCatId="cycle" qsTypeId="urn:microsoft.com/office/officeart/2005/8/quickstyle/simple1" qsCatId="simple" csTypeId="urn:microsoft.com/office/officeart/2005/8/colors/accent1_2" csCatId="accent1" phldr="0"/>
      <dgm:spPr/>
      <dgm:t>
        <a:bodyPr/>
        <a:lstStyle/>
        <a:p>
          <a:endParaRPr lang="en-GB"/>
        </a:p>
      </dgm:t>
    </dgm:pt>
    <dgm:pt modelId="{298151F8-A758-4E8A-B6B7-112FDD426ABF}">
      <dgm:prSet phldrT="[Text]" phldr="1"/>
      <dgm:spPr/>
      <dgm:t>
        <a:bodyPr/>
        <a:lstStyle/>
        <a:p>
          <a:endParaRPr lang="en-GB" dirty="0"/>
        </a:p>
      </dgm:t>
    </dgm:pt>
    <dgm:pt modelId="{717324C5-D40F-4090-8191-47E789D19154}" type="sibTrans" cxnId="{C5785B1B-B303-494C-81F9-397E562A1FAA}">
      <dgm:prSet/>
      <dgm:spPr/>
      <dgm:t>
        <a:bodyPr/>
        <a:lstStyle/>
        <a:p>
          <a:endParaRPr lang="en-GB"/>
        </a:p>
      </dgm:t>
    </dgm:pt>
    <dgm:pt modelId="{74F403FA-5566-4061-BE02-67F2F79FFE8C}" type="parTrans" cxnId="{C5785B1B-B303-494C-81F9-397E562A1FAA}">
      <dgm:prSet/>
      <dgm:spPr/>
      <dgm:t>
        <a:bodyPr/>
        <a:lstStyle/>
        <a:p>
          <a:endParaRPr lang="en-GB"/>
        </a:p>
      </dgm:t>
    </dgm:pt>
    <dgm:pt modelId="{B19187A0-2792-4BB3-89F4-6E076EF74B0C}">
      <dgm:prSet phldrT="[Text]" phldr="1"/>
      <dgm:spPr/>
      <dgm:t>
        <a:bodyPr/>
        <a:lstStyle/>
        <a:p>
          <a:endParaRPr lang="en-GB" dirty="0"/>
        </a:p>
      </dgm:t>
    </dgm:pt>
    <dgm:pt modelId="{A0BEC7DA-7087-4BC7-AF8C-6AA7B245E7B7}" type="sibTrans" cxnId="{4D1CD66E-4611-4142-9B91-B90CCCC65D77}">
      <dgm:prSet/>
      <dgm:spPr/>
      <dgm:t>
        <a:bodyPr/>
        <a:lstStyle/>
        <a:p>
          <a:endParaRPr lang="en-GB"/>
        </a:p>
      </dgm:t>
    </dgm:pt>
    <dgm:pt modelId="{F42B1C1D-2513-4B0E-9CD9-2D725C43787A}" type="parTrans" cxnId="{4D1CD66E-4611-4142-9B91-B90CCCC65D77}">
      <dgm:prSet/>
      <dgm:spPr/>
      <dgm:t>
        <a:bodyPr/>
        <a:lstStyle/>
        <a:p>
          <a:endParaRPr lang="en-GB"/>
        </a:p>
      </dgm:t>
    </dgm:pt>
    <dgm:pt modelId="{72230386-5E34-49EB-B50C-703D583D6456}" type="pres">
      <dgm:prSet presAssocID="{17B9F15D-7858-4052-AA11-6E3C3A049046}" presName="cycle" presStyleCnt="0">
        <dgm:presLayoutVars>
          <dgm:dir/>
          <dgm:resizeHandles val="exact"/>
        </dgm:presLayoutVars>
      </dgm:prSet>
      <dgm:spPr/>
      <dgm:t>
        <a:bodyPr/>
        <a:lstStyle/>
        <a:p>
          <a:endParaRPr lang="en-GB"/>
        </a:p>
      </dgm:t>
    </dgm:pt>
    <dgm:pt modelId="{578DCD32-03EB-4979-9D50-88AEA86F76CA}" type="pres">
      <dgm:prSet presAssocID="{B19187A0-2792-4BB3-89F4-6E076EF74B0C}" presName="dummy" presStyleCnt="0"/>
      <dgm:spPr/>
    </dgm:pt>
    <dgm:pt modelId="{B778D922-FFCB-482F-B3A3-7AF9670D10F7}" type="pres">
      <dgm:prSet presAssocID="{B19187A0-2792-4BB3-89F4-6E076EF74B0C}" presName="node" presStyleLbl="revTx" presStyleIdx="0" presStyleCnt="2">
        <dgm:presLayoutVars>
          <dgm:bulletEnabled val="1"/>
        </dgm:presLayoutVars>
      </dgm:prSet>
      <dgm:spPr/>
      <dgm:t>
        <a:bodyPr/>
        <a:lstStyle/>
        <a:p>
          <a:endParaRPr lang="en-GB"/>
        </a:p>
      </dgm:t>
    </dgm:pt>
    <dgm:pt modelId="{AA3E4EAB-5AFC-4B3C-AC46-1A65D0210F3B}" type="pres">
      <dgm:prSet presAssocID="{A0BEC7DA-7087-4BC7-AF8C-6AA7B245E7B7}" presName="sibTrans" presStyleLbl="node1" presStyleIdx="0" presStyleCnt="2"/>
      <dgm:spPr/>
      <dgm:t>
        <a:bodyPr/>
        <a:lstStyle/>
        <a:p>
          <a:endParaRPr lang="en-GB"/>
        </a:p>
      </dgm:t>
    </dgm:pt>
    <dgm:pt modelId="{336C76A9-C9C2-4DD1-9702-D854CC22AF39}" type="pres">
      <dgm:prSet presAssocID="{298151F8-A758-4E8A-B6B7-112FDD426ABF}" presName="dummy" presStyleCnt="0"/>
      <dgm:spPr/>
    </dgm:pt>
    <dgm:pt modelId="{F983CCD1-E764-4430-9C29-AA0C2267DC1C}" type="pres">
      <dgm:prSet presAssocID="{298151F8-A758-4E8A-B6B7-112FDD426ABF}" presName="node" presStyleLbl="revTx" presStyleIdx="1" presStyleCnt="2">
        <dgm:presLayoutVars>
          <dgm:bulletEnabled val="1"/>
        </dgm:presLayoutVars>
      </dgm:prSet>
      <dgm:spPr/>
      <dgm:t>
        <a:bodyPr/>
        <a:lstStyle/>
        <a:p>
          <a:endParaRPr lang="en-GB"/>
        </a:p>
      </dgm:t>
    </dgm:pt>
    <dgm:pt modelId="{FB296576-D41C-4CB6-BD7A-BE4BCD45BCCA}" type="pres">
      <dgm:prSet presAssocID="{717324C5-D40F-4090-8191-47E789D19154}" presName="sibTrans" presStyleLbl="node1" presStyleIdx="1" presStyleCnt="2"/>
      <dgm:spPr/>
      <dgm:t>
        <a:bodyPr/>
        <a:lstStyle/>
        <a:p>
          <a:endParaRPr lang="en-GB"/>
        </a:p>
      </dgm:t>
    </dgm:pt>
  </dgm:ptLst>
  <dgm:cxnLst>
    <dgm:cxn modelId="{4D1CD66E-4611-4142-9B91-B90CCCC65D77}" srcId="{17B9F15D-7858-4052-AA11-6E3C3A049046}" destId="{B19187A0-2792-4BB3-89F4-6E076EF74B0C}" srcOrd="0" destOrd="0" parTransId="{F42B1C1D-2513-4B0E-9CD9-2D725C43787A}" sibTransId="{A0BEC7DA-7087-4BC7-AF8C-6AA7B245E7B7}"/>
    <dgm:cxn modelId="{5B4268CB-06DE-4788-8AFF-C3F782B5279A}" type="presOf" srcId="{717324C5-D40F-4090-8191-47E789D19154}" destId="{FB296576-D41C-4CB6-BD7A-BE4BCD45BCCA}" srcOrd="0" destOrd="0" presId="urn:microsoft.com/office/officeart/2005/8/layout/cycle1"/>
    <dgm:cxn modelId="{5998DB24-1DDB-4662-9F7B-AE5643BCAD98}" type="presOf" srcId="{A0BEC7DA-7087-4BC7-AF8C-6AA7B245E7B7}" destId="{AA3E4EAB-5AFC-4B3C-AC46-1A65D0210F3B}" srcOrd="0" destOrd="0" presId="urn:microsoft.com/office/officeart/2005/8/layout/cycle1"/>
    <dgm:cxn modelId="{26C0A430-B547-410E-8596-1BB2BA42C5B6}" type="presOf" srcId="{B19187A0-2792-4BB3-89F4-6E076EF74B0C}" destId="{B778D922-FFCB-482F-B3A3-7AF9670D10F7}" srcOrd="0" destOrd="0" presId="urn:microsoft.com/office/officeart/2005/8/layout/cycle1"/>
    <dgm:cxn modelId="{C5785B1B-B303-494C-81F9-397E562A1FAA}" srcId="{17B9F15D-7858-4052-AA11-6E3C3A049046}" destId="{298151F8-A758-4E8A-B6B7-112FDD426ABF}" srcOrd="1" destOrd="0" parTransId="{74F403FA-5566-4061-BE02-67F2F79FFE8C}" sibTransId="{717324C5-D40F-4090-8191-47E789D19154}"/>
    <dgm:cxn modelId="{CC4C8489-24B0-42E5-A40B-A8BB5DE874EC}" type="presOf" srcId="{298151F8-A758-4E8A-B6B7-112FDD426ABF}" destId="{F983CCD1-E764-4430-9C29-AA0C2267DC1C}" srcOrd="0" destOrd="0" presId="urn:microsoft.com/office/officeart/2005/8/layout/cycle1"/>
    <dgm:cxn modelId="{DBD6C8C4-F1DC-49F1-8762-E6C160C734C2}" type="presOf" srcId="{17B9F15D-7858-4052-AA11-6E3C3A049046}" destId="{72230386-5E34-49EB-B50C-703D583D6456}" srcOrd="0" destOrd="0" presId="urn:microsoft.com/office/officeart/2005/8/layout/cycle1"/>
    <dgm:cxn modelId="{2F73058C-D9EF-4A06-9E2D-54B2094479F3}" type="presParOf" srcId="{72230386-5E34-49EB-B50C-703D583D6456}" destId="{578DCD32-03EB-4979-9D50-88AEA86F76CA}" srcOrd="0" destOrd="0" presId="urn:microsoft.com/office/officeart/2005/8/layout/cycle1"/>
    <dgm:cxn modelId="{BC01022F-F05F-4AFB-A4CE-F0AB1DF30D95}" type="presParOf" srcId="{72230386-5E34-49EB-B50C-703D583D6456}" destId="{B778D922-FFCB-482F-B3A3-7AF9670D10F7}" srcOrd="1" destOrd="0" presId="urn:microsoft.com/office/officeart/2005/8/layout/cycle1"/>
    <dgm:cxn modelId="{21EDF1C4-46E5-44D7-9A20-D2D7F522D484}" type="presParOf" srcId="{72230386-5E34-49EB-B50C-703D583D6456}" destId="{AA3E4EAB-5AFC-4B3C-AC46-1A65D0210F3B}" srcOrd="2" destOrd="0" presId="urn:microsoft.com/office/officeart/2005/8/layout/cycle1"/>
    <dgm:cxn modelId="{14EEEDCC-4084-49A7-B994-DEB259095FC1}" type="presParOf" srcId="{72230386-5E34-49EB-B50C-703D583D6456}" destId="{336C76A9-C9C2-4DD1-9702-D854CC22AF39}" srcOrd="3" destOrd="0" presId="urn:microsoft.com/office/officeart/2005/8/layout/cycle1"/>
    <dgm:cxn modelId="{A10B8EBB-8E2E-4CF9-96CA-5D2916FCDFD6}" type="presParOf" srcId="{72230386-5E34-49EB-B50C-703D583D6456}" destId="{F983CCD1-E764-4430-9C29-AA0C2267DC1C}" srcOrd="4" destOrd="0" presId="urn:microsoft.com/office/officeart/2005/8/layout/cycle1"/>
    <dgm:cxn modelId="{9AD370C0-EBCB-4C0C-BD13-DE3CEF9D89FC}" type="presParOf" srcId="{72230386-5E34-49EB-B50C-703D583D6456}" destId="{FB296576-D41C-4CB6-BD7A-BE4BCD45BCCA}" srcOrd="5" destOrd="0" presId="urn:microsoft.com/office/officeart/2005/8/layout/cycle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B778D922-FFCB-482F-B3A3-7AF9670D10F7}">
      <dsp:nvSpPr>
        <dsp:cNvPr id="0" name=""/>
        <dsp:cNvSpPr/>
      </dsp:nvSpPr>
      <dsp:spPr>
        <a:xfrm>
          <a:off x="1624304" y="589910"/>
          <a:ext cx="995054" cy="995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24304" y="589910"/>
        <a:ext cx="995054" cy="995054"/>
      </dsp:txXfrm>
    </dsp:sp>
    <dsp:sp modelId="{AA3E4EAB-5AFC-4B3C-AC46-1A65D0210F3B}">
      <dsp:nvSpPr>
        <dsp:cNvPr id="0" name=""/>
        <dsp:cNvSpPr/>
      </dsp:nvSpPr>
      <dsp:spPr>
        <a:xfrm>
          <a:off x="287334" y="65086"/>
          <a:ext cx="2044702" cy="2044702"/>
        </a:xfrm>
        <a:prstGeom prst="circularArrow">
          <a:avLst>
            <a:gd name="adj1" fmla="val 9490"/>
            <a:gd name="adj2" fmla="val 685583"/>
            <a:gd name="adj3" fmla="val 7847718"/>
            <a:gd name="adj4" fmla="val 2266699"/>
            <a:gd name="adj5" fmla="val 11071"/>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83CCD1-E764-4430-9C29-AA0C2267DC1C}">
      <dsp:nvSpPr>
        <dsp:cNvPr id="0" name=""/>
        <dsp:cNvSpPr/>
      </dsp:nvSpPr>
      <dsp:spPr>
        <a:xfrm>
          <a:off x="12" y="589910"/>
          <a:ext cx="995054" cy="995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2" y="589910"/>
        <a:ext cx="995054" cy="995054"/>
      </dsp:txXfrm>
    </dsp:sp>
    <dsp:sp modelId="{FB296576-D41C-4CB6-BD7A-BE4BCD45BCCA}">
      <dsp:nvSpPr>
        <dsp:cNvPr id="0" name=""/>
        <dsp:cNvSpPr/>
      </dsp:nvSpPr>
      <dsp:spPr>
        <a:xfrm>
          <a:off x="287334" y="65086"/>
          <a:ext cx="2044702" cy="2044702"/>
        </a:xfrm>
        <a:prstGeom prst="circularArrow">
          <a:avLst>
            <a:gd name="adj1" fmla="val 9490"/>
            <a:gd name="adj2" fmla="val 685583"/>
            <a:gd name="adj3" fmla="val 18647718"/>
            <a:gd name="adj4" fmla="val 13066699"/>
            <a:gd name="adj5" fmla="val 11071"/>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530DFA-2FA4-49F0-A59D-91A2CB6147B1}" type="datetimeFigureOut">
              <a:rPr lang="en-US" smtClean="0"/>
              <a:pPr/>
              <a:t>9/29/2012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81B74C-F5A4-4341-9864-C3934AD6A56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8818" name="Slide Image Placeholder 1"/>
          <p:cNvSpPr>
            <a:spLocks noGrp="1" noRot="1" noChangeAspect="1" noTextEdit="1"/>
          </p:cNvSpPr>
          <p:nvPr>
            <p:ph type="sldImg"/>
          </p:nvPr>
        </p:nvSpPr>
        <p:spPr>
          <a:ln/>
        </p:spPr>
      </p:sp>
      <p:sp>
        <p:nvSpPr>
          <p:cNvPr id="418819" name="Notes Placeholder 2"/>
          <p:cNvSpPr>
            <a:spLocks noGrp="1"/>
          </p:cNvSpPr>
          <p:nvPr>
            <p:ph type="body" idx="1"/>
          </p:nvPr>
        </p:nvSpPr>
        <p:spPr>
          <a:noFill/>
          <a:ln/>
        </p:spPr>
        <p:txBody>
          <a:bodyPr/>
          <a:lstStyle/>
          <a:p>
            <a:r>
              <a:rPr lang="en-GB" smtClean="0"/>
              <a:t>The red bar denotes a critical actvity</a:t>
            </a:r>
          </a:p>
        </p:txBody>
      </p:sp>
      <p:sp>
        <p:nvSpPr>
          <p:cNvPr id="418820" name="Slide Number Placeholder 3"/>
          <p:cNvSpPr>
            <a:spLocks noGrp="1"/>
          </p:cNvSpPr>
          <p:nvPr>
            <p:ph type="sldNum" sz="quarter" idx="5"/>
          </p:nvPr>
        </p:nvSpPr>
        <p:spPr>
          <a:noFill/>
        </p:spPr>
        <p:txBody>
          <a:bodyPr/>
          <a:lstStyle/>
          <a:p>
            <a:fld id="{EE9A874E-C5F0-4D2D-9B64-2DCB51609EBF}" type="slidenum">
              <a:rPr lang="en-US" smtClean="0"/>
              <a:pPr/>
              <a:t>6</a:t>
            </a:fld>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42" name="Slide Image Placeholder 1"/>
          <p:cNvSpPr>
            <a:spLocks noGrp="1" noRot="1" noChangeAspect="1" noTextEdit="1"/>
          </p:cNvSpPr>
          <p:nvPr>
            <p:ph type="sldImg"/>
          </p:nvPr>
        </p:nvSpPr>
        <p:spPr>
          <a:ln/>
        </p:spPr>
      </p:sp>
      <p:sp>
        <p:nvSpPr>
          <p:cNvPr id="419843" name="Notes Placeholder 2"/>
          <p:cNvSpPr>
            <a:spLocks noGrp="1"/>
          </p:cNvSpPr>
          <p:nvPr>
            <p:ph type="body" idx="1"/>
          </p:nvPr>
        </p:nvSpPr>
        <p:spPr>
          <a:noFill/>
          <a:ln/>
        </p:spPr>
        <p:txBody>
          <a:bodyPr/>
          <a:lstStyle/>
          <a:p>
            <a:r>
              <a:rPr lang="en-GB" smtClean="0"/>
              <a:t>If the deadline for the project cannot be met with unlimited resources there is little point in the extra effort scheduling resources.  If the optimistic schedule meets the deadline then we add resources and address the consequences of constraints and invalid assumptions.</a:t>
            </a:r>
          </a:p>
        </p:txBody>
      </p:sp>
      <p:sp>
        <p:nvSpPr>
          <p:cNvPr id="419844" name="Slide Number Placeholder 3"/>
          <p:cNvSpPr>
            <a:spLocks noGrp="1"/>
          </p:cNvSpPr>
          <p:nvPr>
            <p:ph type="sldNum" sz="quarter" idx="5"/>
          </p:nvPr>
        </p:nvSpPr>
        <p:spPr>
          <a:noFill/>
        </p:spPr>
        <p:txBody>
          <a:bodyPr/>
          <a:lstStyle/>
          <a:p>
            <a:fld id="{6530C65D-33DD-45D2-9D46-84B4FABC65FE}" type="slidenum">
              <a:rPr lang="en-US" smtClean="0"/>
              <a:pPr/>
              <a:t>8</a:t>
            </a:fld>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866" name="Slide Image Placeholder 1"/>
          <p:cNvSpPr>
            <a:spLocks noGrp="1" noRot="1" noChangeAspect="1" noTextEdit="1"/>
          </p:cNvSpPr>
          <p:nvPr>
            <p:ph type="sldImg"/>
          </p:nvPr>
        </p:nvSpPr>
        <p:spPr>
          <a:ln/>
        </p:spPr>
      </p:sp>
      <p:sp>
        <p:nvSpPr>
          <p:cNvPr id="420867" name="Notes Placeholder 2"/>
          <p:cNvSpPr>
            <a:spLocks noGrp="1"/>
          </p:cNvSpPr>
          <p:nvPr>
            <p:ph type="body" idx="1"/>
          </p:nvPr>
        </p:nvSpPr>
        <p:spPr>
          <a:noFill/>
          <a:ln/>
        </p:spPr>
        <p:txBody>
          <a:bodyPr/>
          <a:lstStyle/>
          <a:p>
            <a:r>
              <a:rPr lang="en-GB" smtClean="0"/>
              <a:t>Resourcing is a large topic and problematic for many projects.  Only the affects on the time schedule and the baseline are considered in this module.</a:t>
            </a:r>
          </a:p>
        </p:txBody>
      </p:sp>
      <p:sp>
        <p:nvSpPr>
          <p:cNvPr id="420868" name="Slide Number Placeholder 3"/>
          <p:cNvSpPr>
            <a:spLocks noGrp="1"/>
          </p:cNvSpPr>
          <p:nvPr>
            <p:ph type="sldNum" sz="quarter" idx="5"/>
          </p:nvPr>
        </p:nvSpPr>
        <p:spPr>
          <a:noFill/>
        </p:spPr>
        <p:txBody>
          <a:bodyPr/>
          <a:lstStyle/>
          <a:p>
            <a:fld id="{5117A9DC-C6B7-49FB-ACBE-E52E64CF141B}" type="slidenum">
              <a:rPr lang="en-US" smtClean="0"/>
              <a:pPr/>
              <a:t>9</a:t>
            </a:fld>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1890" name="Slide Image Placeholder 1"/>
          <p:cNvSpPr>
            <a:spLocks noGrp="1" noRot="1" noChangeAspect="1" noTextEdit="1"/>
          </p:cNvSpPr>
          <p:nvPr>
            <p:ph type="sldImg"/>
          </p:nvPr>
        </p:nvSpPr>
        <p:spPr>
          <a:ln/>
        </p:spPr>
      </p:sp>
      <p:sp>
        <p:nvSpPr>
          <p:cNvPr id="421891" name="Notes Placeholder 2"/>
          <p:cNvSpPr>
            <a:spLocks noGrp="1"/>
          </p:cNvSpPr>
          <p:nvPr>
            <p:ph type="body" idx="1"/>
          </p:nvPr>
        </p:nvSpPr>
        <p:spPr>
          <a:noFill/>
          <a:ln/>
        </p:spPr>
        <p:txBody>
          <a:bodyPr/>
          <a:lstStyle/>
          <a:p>
            <a:r>
              <a:rPr lang="en-GB" smtClean="0"/>
              <a:t>Resourcing is a large topic and problematic for many projects.  Only the affects the ‘baselineing process’ are considered in this module.</a:t>
            </a:r>
          </a:p>
        </p:txBody>
      </p:sp>
      <p:sp>
        <p:nvSpPr>
          <p:cNvPr id="421892" name="Slide Number Placeholder 3"/>
          <p:cNvSpPr>
            <a:spLocks noGrp="1"/>
          </p:cNvSpPr>
          <p:nvPr>
            <p:ph type="sldNum" sz="quarter" idx="5"/>
          </p:nvPr>
        </p:nvSpPr>
        <p:spPr>
          <a:noFill/>
        </p:spPr>
        <p:txBody>
          <a:bodyPr/>
          <a:lstStyle/>
          <a:p>
            <a:fld id="{B5689BCF-447D-438F-9E55-94C5478879FC}" type="slidenum">
              <a:rPr lang="en-US" smtClean="0"/>
              <a:pPr/>
              <a:t>10</a:t>
            </a:fld>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2914" name="Slide Image Placeholder 1"/>
          <p:cNvSpPr>
            <a:spLocks noGrp="1" noRot="1" noChangeAspect="1" noTextEdit="1"/>
          </p:cNvSpPr>
          <p:nvPr>
            <p:ph type="sldImg"/>
          </p:nvPr>
        </p:nvSpPr>
        <p:spPr>
          <a:ln/>
        </p:spPr>
      </p:sp>
      <p:sp>
        <p:nvSpPr>
          <p:cNvPr id="422915" name="Notes Placeholder 2"/>
          <p:cNvSpPr>
            <a:spLocks noGrp="1"/>
          </p:cNvSpPr>
          <p:nvPr>
            <p:ph type="body" idx="1"/>
          </p:nvPr>
        </p:nvSpPr>
        <p:spPr>
          <a:noFill/>
          <a:ln/>
        </p:spPr>
        <p:txBody>
          <a:bodyPr/>
          <a:lstStyle/>
          <a:p>
            <a:endParaRPr lang="en-GB" smtClean="0"/>
          </a:p>
        </p:txBody>
      </p:sp>
      <p:sp>
        <p:nvSpPr>
          <p:cNvPr id="422916" name="Slide Number Placeholder 3"/>
          <p:cNvSpPr>
            <a:spLocks noGrp="1"/>
          </p:cNvSpPr>
          <p:nvPr>
            <p:ph type="sldNum" sz="quarter" idx="5"/>
          </p:nvPr>
        </p:nvSpPr>
        <p:spPr>
          <a:noFill/>
        </p:spPr>
        <p:txBody>
          <a:bodyPr/>
          <a:lstStyle/>
          <a:p>
            <a:fld id="{BF7A2A2B-FBA6-4046-9EE6-825F15322FBA}" type="slidenum">
              <a:rPr lang="en-US" smtClean="0"/>
              <a:pPr/>
              <a:t>11</a:t>
            </a:fld>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3938" name="Slide Image Placeholder 1"/>
          <p:cNvSpPr>
            <a:spLocks noGrp="1" noRot="1" noChangeAspect="1" noTextEdit="1"/>
          </p:cNvSpPr>
          <p:nvPr>
            <p:ph type="sldImg"/>
          </p:nvPr>
        </p:nvSpPr>
        <p:spPr>
          <a:ln/>
        </p:spPr>
      </p:sp>
      <p:sp>
        <p:nvSpPr>
          <p:cNvPr id="423939" name="Notes Placeholder 2"/>
          <p:cNvSpPr>
            <a:spLocks noGrp="1"/>
          </p:cNvSpPr>
          <p:nvPr>
            <p:ph type="body" idx="1"/>
          </p:nvPr>
        </p:nvSpPr>
        <p:spPr>
          <a:noFill/>
          <a:ln/>
        </p:spPr>
        <p:txBody>
          <a:bodyPr/>
          <a:lstStyle/>
          <a:p>
            <a:endParaRPr lang="en-GB" smtClean="0"/>
          </a:p>
        </p:txBody>
      </p:sp>
      <p:sp>
        <p:nvSpPr>
          <p:cNvPr id="423940" name="Slide Number Placeholder 3"/>
          <p:cNvSpPr>
            <a:spLocks noGrp="1"/>
          </p:cNvSpPr>
          <p:nvPr>
            <p:ph type="sldNum" sz="quarter" idx="5"/>
          </p:nvPr>
        </p:nvSpPr>
        <p:spPr>
          <a:noFill/>
        </p:spPr>
        <p:txBody>
          <a:bodyPr/>
          <a:lstStyle/>
          <a:p>
            <a:fld id="{6EA58B13-7CB8-4705-A624-6749F7F049F3}" type="slidenum">
              <a:rPr lang="en-US" smtClean="0"/>
              <a:pPr/>
              <a:t>12</a:t>
            </a:fld>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962" name="Slide Image Placeholder 1"/>
          <p:cNvSpPr>
            <a:spLocks noGrp="1" noRot="1" noChangeAspect="1" noTextEdit="1"/>
          </p:cNvSpPr>
          <p:nvPr>
            <p:ph type="sldImg"/>
          </p:nvPr>
        </p:nvSpPr>
        <p:spPr>
          <a:ln/>
        </p:spPr>
      </p:sp>
      <p:sp>
        <p:nvSpPr>
          <p:cNvPr id="424963" name="Notes Placeholder 2"/>
          <p:cNvSpPr>
            <a:spLocks noGrp="1"/>
          </p:cNvSpPr>
          <p:nvPr>
            <p:ph type="body" idx="1"/>
          </p:nvPr>
        </p:nvSpPr>
        <p:spPr>
          <a:noFill/>
          <a:ln/>
        </p:spPr>
        <p:txBody>
          <a:bodyPr/>
          <a:lstStyle/>
          <a:p>
            <a:endParaRPr lang="en-GB" smtClean="0"/>
          </a:p>
        </p:txBody>
      </p:sp>
      <p:sp>
        <p:nvSpPr>
          <p:cNvPr id="424964" name="Slide Number Placeholder 3"/>
          <p:cNvSpPr>
            <a:spLocks noGrp="1"/>
          </p:cNvSpPr>
          <p:nvPr>
            <p:ph type="sldNum" sz="quarter" idx="5"/>
          </p:nvPr>
        </p:nvSpPr>
        <p:spPr>
          <a:noFill/>
        </p:spPr>
        <p:txBody>
          <a:bodyPr/>
          <a:lstStyle/>
          <a:p>
            <a:fld id="{A87B3171-2126-410E-91C5-C1DDC3CD7086}" type="slidenum">
              <a:rPr lang="en-US" smtClean="0"/>
              <a:pPr/>
              <a:t>14</a:t>
            </a:fld>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Slide Image Placeholder 1"/>
          <p:cNvSpPr>
            <a:spLocks noGrp="1" noRot="1" noChangeAspect="1" noTextEdit="1"/>
          </p:cNvSpPr>
          <p:nvPr>
            <p:ph type="sldImg"/>
          </p:nvPr>
        </p:nvSpPr>
        <p:spPr>
          <a:ln/>
        </p:spPr>
      </p:sp>
      <p:sp>
        <p:nvSpPr>
          <p:cNvPr id="425987" name="Notes Placeholder 2"/>
          <p:cNvSpPr>
            <a:spLocks noGrp="1"/>
          </p:cNvSpPr>
          <p:nvPr>
            <p:ph type="body" idx="1"/>
          </p:nvPr>
        </p:nvSpPr>
        <p:spPr>
          <a:noFill/>
          <a:ln/>
        </p:spPr>
        <p:txBody>
          <a:bodyPr/>
          <a:lstStyle/>
          <a:p>
            <a:endParaRPr lang="en-GB" smtClean="0"/>
          </a:p>
        </p:txBody>
      </p:sp>
      <p:sp>
        <p:nvSpPr>
          <p:cNvPr id="425988" name="Slide Number Placeholder 3"/>
          <p:cNvSpPr>
            <a:spLocks noGrp="1"/>
          </p:cNvSpPr>
          <p:nvPr>
            <p:ph type="sldNum" sz="quarter" idx="5"/>
          </p:nvPr>
        </p:nvSpPr>
        <p:spPr>
          <a:noFill/>
        </p:spPr>
        <p:txBody>
          <a:bodyPr/>
          <a:lstStyle/>
          <a:p>
            <a:fld id="{5F003BF2-3BF0-4006-A472-B790B5CA6F35}" type="slidenum">
              <a:rPr lang="en-US" smtClean="0"/>
              <a:pPr/>
              <a:t>15</a:t>
            </a:fld>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3154" name="Rectangle 7"/>
          <p:cNvSpPr>
            <a:spLocks noGrp="1" noChangeArrowheads="1"/>
          </p:cNvSpPr>
          <p:nvPr>
            <p:ph type="sldNum" sz="quarter" idx="5"/>
          </p:nvPr>
        </p:nvSpPr>
        <p:spPr>
          <a:noFill/>
        </p:spPr>
        <p:txBody>
          <a:bodyPr/>
          <a:lstStyle/>
          <a:p>
            <a:fld id="{209EA4AA-B551-4539-9CC9-DF8CE4905B38}" type="slidenum">
              <a:rPr lang="en-US" smtClean="0"/>
              <a:pPr/>
              <a:t>18</a:t>
            </a:fld>
            <a:endParaRPr lang="en-US" smtClean="0"/>
          </a:p>
        </p:txBody>
      </p:sp>
      <p:sp>
        <p:nvSpPr>
          <p:cNvPr id="433155" name="Rectangle 2"/>
          <p:cNvSpPr>
            <a:spLocks noGrp="1" noRot="1" noChangeAspect="1" noChangeArrowheads="1" noTextEdit="1"/>
          </p:cNvSpPr>
          <p:nvPr>
            <p:ph type="sldImg"/>
          </p:nvPr>
        </p:nvSpPr>
        <p:spPr>
          <a:ln/>
        </p:spPr>
      </p:sp>
      <p:sp>
        <p:nvSpPr>
          <p:cNvPr id="43315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pPr/>
              <a:t>9/29/2012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pPr/>
              <a:t>9/29/2012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D2DF93A-7C88-42EC-8836-4A1D5803C206}" type="datetimeFigureOut">
              <a:rPr lang="en-US" smtClean="0"/>
              <a:pPr/>
              <a:t>9/29/2012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D2DF93A-7C88-42EC-8836-4A1D5803C206}" type="datetimeFigureOut">
              <a:rPr lang="en-US" smtClean="0"/>
              <a:pPr/>
              <a:t>9/29/2012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D2DF93A-7C88-42EC-8836-4A1D5803C206}" type="datetimeFigureOut">
              <a:rPr lang="en-US" smtClean="0"/>
              <a:pPr/>
              <a:t>9/29/2012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D2DF93A-7C88-42EC-8836-4A1D5803C206}" type="datetimeFigureOut">
              <a:rPr lang="en-US" smtClean="0"/>
              <a:pPr/>
              <a:t>9/29/2012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2DF93A-7C88-42EC-8836-4A1D5803C206}" type="datetimeFigureOut">
              <a:rPr lang="en-US" smtClean="0"/>
              <a:pPr/>
              <a:t>9/29/2012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2DF93A-7C88-42EC-8836-4A1D5803C206}" type="datetimeFigureOut">
              <a:rPr lang="en-US" smtClean="0"/>
              <a:pPr/>
              <a:t>9/29/2012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2DF93A-7C88-42EC-8836-4A1D5803C206}" type="datetimeFigureOut">
              <a:rPr lang="en-US" smtClean="0"/>
              <a:pPr/>
              <a:t>9/29/2012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pPr/>
              <a:t>9/29/2012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pPr/>
              <a:t>9/29/2012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2DF93A-7C88-42EC-8836-4A1D5803C206}" type="datetimeFigureOut">
              <a:rPr lang="en-US" smtClean="0"/>
              <a:pPr/>
              <a:t>9/29/2012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1B7DF-3D5B-4F94-89BA-A1CB63132D6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solidFill>
                  <a:schemeClr val="accent1">
                    <a:satMod val="150000"/>
                  </a:schemeClr>
                </a:solidFill>
              </a:rPr>
              <a:t>Project Management Tools</a:t>
            </a:r>
            <a:endParaRPr lang="en-GB" dirty="0"/>
          </a:p>
        </p:txBody>
      </p:sp>
      <p:sp>
        <p:nvSpPr>
          <p:cNvPr id="5" name="Subtitle 4"/>
          <p:cNvSpPr>
            <a:spLocks noGrp="1"/>
          </p:cNvSpPr>
          <p:nvPr>
            <p:ph type="subTitle" idx="1"/>
          </p:nvPr>
        </p:nvSpPr>
        <p:spPr/>
        <p:txBody>
          <a:bodyPr/>
          <a:lstStyle/>
          <a:p>
            <a:r>
              <a:rPr lang="en-GB" dirty="0" smtClean="0"/>
              <a:t>g.behenna@tsd.ac.uk</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p:txBody>
          <a:bodyPr/>
          <a:lstStyle/>
          <a:p>
            <a:pPr eaLnBrk="1" fontAlgn="auto" hangingPunct="1">
              <a:spcAft>
                <a:spcPts val="0"/>
              </a:spcAft>
              <a:defRPr/>
            </a:pPr>
            <a:r>
              <a:rPr lang="en-GB" dirty="0" smtClean="0">
                <a:solidFill>
                  <a:schemeClr val="accent1">
                    <a:satMod val="150000"/>
                  </a:schemeClr>
                </a:solidFill>
              </a:rPr>
              <a:t>Session Objectives</a:t>
            </a:r>
            <a:endParaRPr lang="en-US" dirty="0" smtClean="0">
              <a:solidFill>
                <a:schemeClr val="accent1">
                  <a:satMod val="150000"/>
                </a:schemeClr>
              </a:solidFill>
            </a:endParaRPr>
          </a:p>
        </p:txBody>
      </p:sp>
      <p:sp>
        <p:nvSpPr>
          <p:cNvPr id="212995" name="Rectangle 3"/>
          <p:cNvSpPr>
            <a:spLocks noGrp="1" noChangeArrowheads="1"/>
          </p:cNvSpPr>
          <p:nvPr>
            <p:ph idx="1"/>
          </p:nvPr>
        </p:nvSpPr>
        <p:spPr>
          <a:xfrm>
            <a:off x="457200" y="2176264"/>
            <a:ext cx="8229600" cy="3268960"/>
          </a:xfrm>
        </p:spPr>
        <p:txBody>
          <a:bodyPr/>
          <a:lstStyle/>
          <a:p>
            <a:pPr eaLnBrk="1" hangingPunct="1"/>
            <a:r>
              <a:rPr lang="en-GB" dirty="0" smtClean="0"/>
              <a:t>At the end of this session you will be able to;</a:t>
            </a:r>
          </a:p>
          <a:p>
            <a:pPr lvl="1"/>
            <a:r>
              <a:rPr lang="en-GB" dirty="0" smtClean="0"/>
              <a:t>Discuss the use and application of </a:t>
            </a:r>
            <a:r>
              <a:rPr lang="en-GB" dirty="0" smtClean="0"/>
              <a:t>project </a:t>
            </a:r>
            <a:r>
              <a:rPr lang="en-GB" dirty="0" smtClean="0"/>
              <a:t>management planning tools and techniques.</a:t>
            </a:r>
          </a:p>
          <a:p>
            <a:pPr lvl="1"/>
            <a:r>
              <a:rPr lang="en-GB" dirty="0" smtClean="0"/>
              <a:t>Build a Gantt chart for a simple project</a:t>
            </a:r>
            <a:r>
              <a:rPr lang="en-GB" dirty="0" smtClean="0"/>
              <a:t>.</a:t>
            </a:r>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7615262" cy="969296"/>
          </a:xfrm>
        </p:spPr>
        <p:txBody>
          <a:bodyPr/>
          <a:lstStyle/>
          <a:p>
            <a:pPr eaLnBrk="1" hangingPunct="1">
              <a:defRPr/>
            </a:pPr>
            <a:r>
              <a:rPr lang="en-GB" dirty="0" smtClean="0"/>
              <a:t>PM Planning Tools</a:t>
            </a:r>
            <a:endParaRPr lang="en-GB" dirty="0"/>
          </a:p>
        </p:txBody>
      </p:sp>
      <p:sp>
        <p:nvSpPr>
          <p:cNvPr id="216067" name="Content Placeholder 2"/>
          <p:cNvSpPr>
            <a:spLocks noGrp="1"/>
          </p:cNvSpPr>
          <p:nvPr>
            <p:ph idx="1"/>
          </p:nvPr>
        </p:nvSpPr>
        <p:spPr>
          <a:xfrm>
            <a:off x="457200" y="1774825"/>
            <a:ext cx="8229600" cy="1939925"/>
          </a:xfrm>
        </p:spPr>
        <p:txBody>
          <a:bodyPr/>
          <a:lstStyle/>
          <a:p>
            <a:pPr eaLnBrk="1" hangingPunct="1"/>
            <a:endParaRPr lang="en-GB" sz="2800" smtClean="0"/>
          </a:p>
        </p:txBody>
      </p:sp>
      <p:graphicFrame>
        <p:nvGraphicFramePr>
          <p:cNvPr id="4" name="Table 3"/>
          <p:cNvGraphicFramePr>
            <a:graphicFrameLocks noGrp="1"/>
          </p:cNvGraphicFramePr>
          <p:nvPr/>
        </p:nvGraphicFramePr>
        <p:xfrm>
          <a:off x="467544" y="1268760"/>
          <a:ext cx="8280920" cy="5203703"/>
        </p:xfrm>
        <a:graphic>
          <a:graphicData uri="http://schemas.openxmlformats.org/drawingml/2006/table">
            <a:tbl>
              <a:tblPr firstRow="1" bandRow="1">
                <a:tableStyleId>{5C22544A-7EE6-4342-B048-85BDC9FD1C3A}</a:tableStyleId>
              </a:tblPr>
              <a:tblGrid>
                <a:gridCol w="4140460"/>
                <a:gridCol w="4140460"/>
              </a:tblGrid>
              <a:tr h="304645">
                <a:tc>
                  <a:txBody>
                    <a:bodyPr/>
                    <a:lstStyle/>
                    <a:p>
                      <a:r>
                        <a:rPr lang="en-GB" sz="1500" dirty="0" smtClean="0"/>
                        <a:t>Tools</a:t>
                      </a:r>
                      <a:endParaRPr lang="en-GB" sz="1500" dirty="0"/>
                    </a:p>
                  </a:txBody>
                  <a:tcPr/>
                </a:tc>
                <a:tc>
                  <a:txBody>
                    <a:bodyPr/>
                    <a:lstStyle/>
                    <a:p>
                      <a:r>
                        <a:rPr lang="en-GB" sz="1500" dirty="0" smtClean="0"/>
                        <a:t>Artefacts</a:t>
                      </a:r>
                      <a:endParaRPr lang="en-GB" sz="1500" dirty="0"/>
                    </a:p>
                  </a:txBody>
                  <a:tcPr/>
                </a:tc>
              </a:tr>
              <a:tr h="304645">
                <a:tc>
                  <a:txBody>
                    <a:bodyPr/>
                    <a:lstStyle/>
                    <a:p>
                      <a:r>
                        <a:rPr lang="en-GB" sz="1500" dirty="0" smtClean="0"/>
                        <a:t>Stakeholder Analysis</a:t>
                      </a:r>
                      <a:endParaRPr lang="en-GB" sz="1500" dirty="0"/>
                    </a:p>
                  </a:txBody>
                  <a:tcPr/>
                </a:tc>
                <a:tc>
                  <a:txBody>
                    <a:bodyPr/>
                    <a:lstStyle/>
                    <a:p>
                      <a:r>
                        <a:rPr lang="en-GB" sz="1500" dirty="0" smtClean="0"/>
                        <a:t>Power and Interest Graph</a:t>
                      </a:r>
                      <a:endParaRPr lang="en-GB" sz="1500" dirty="0"/>
                    </a:p>
                  </a:txBody>
                  <a:tcPr/>
                </a:tc>
              </a:tr>
              <a:tr h="304645">
                <a:tc>
                  <a:txBody>
                    <a:bodyPr/>
                    <a:lstStyle/>
                    <a:p>
                      <a:endParaRPr lang="en-GB" sz="1500" dirty="0"/>
                    </a:p>
                  </a:txBody>
                  <a:tcPr/>
                </a:tc>
                <a:tc>
                  <a:txBody>
                    <a:bodyPr/>
                    <a:lstStyle/>
                    <a:p>
                      <a:r>
                        <a:rPr lang="en-GB" sz="1500" dirty="0" smtClean="0"/>
                        <a:t>Communications Plan</a:t>
                      </a:r>
                      <a:endParaRPr lang="en-GB" sz="1500" dirty="0"/>
                    </a:p>
                  </a:txBody>
                  <a:tcPr/>
                </a:tc>
              </a:tr>
              <a:tr h="304645">
                <a:tc>
                  <a:txBody>
                    <a:bodyPr/>
                    <a:lstStyle/>
                    <a:p>
                      <a:r>
                        <a:rPr lang="en-GB" sz="1500" dirty="0" smtClean="0"/>
                        <a:t>SMART Objectives</a:t>
                      </a:r>
                      <a:endParaRPr lang="en-GB" sz="1500" dirty="0"/>
                    </a:p>
                  </a:txBody>
                  <a:tcPr/>
                </a:tc>
                <a:tc>
                  <a:txBody>
                    <a:bodyPr/>
                    <a:lstStyle/>
                    <a:p>
                      <a:r>
                        <a:rPr lang="en-GB" sz="1500" dirty="0" smtClean="0"/>
                        <a:t>Goals and Objectives</a:t>
                      </a:r>
                      <a:endParaRPr lang="en-GB" sz="1500" dirty="0"/>
                    </a:p>
                  </a:txBody>
                  <a:tcPr/>
                </a:tc>
              </a:tr>
              <a:tr h="304645">
                <a:tc>
                  <a:txBody>
                    <a:bodyPr/>
                    <a:lstStyle/>
                    <a:p>
                      <a:r>
                        <a:rPr lang="en-GB" sz="1500" dirty="0" smtClean="0"/>
                        <a:t>WBS</a:t>
                      </a:r>
                      <a:endParaRPr lang="en-GB" sz="1500" dirty="0"/>
                    </a:p>
                  </a:txBody>
                  <a:tcPr/>
                </a:tc>
                <a:tc>
                  <a:txBody>
                    <a:bodyPr/>
                    <a:lstStyle/>
                    <a:p>
                      <a:r>
                        <a:rPr lang="en-GB" sz="1500" dirty="0" smtClean="0"/>
                        <a:t>WBS</a:t>
                      </a:r>
                      <a:endParaRPr lang="en-GB" sz="1500" dirty="0"/>
                    </a:p>
                  </a:txBody>
                  <a:tcPr/>
                </a:tc>
              </a:tr>
              <a:tr h="304645">
                <a:tc>
                  <a:txBody>
                    <a:bodyPr/>
                    <a:lstStyle/>
                    <a:p>
                      <a:r>
                        <a:rPr lang="en-GB" sz="1500" dirty="0" smtClean="0"/>
                        <a:t>Activity listing</a:t>
                      </a:r>
                      <a:endParaRPr lang="en-GB" sz="1500" dirty="0"/>
                    </a:p>
                  </a:txBody>
                  <a:tcPr/>
                </a:tc>
                <a:tc>
                  <a:txBody>
                    <a:bodyPr/>
                    <a:lstStyle/>
                    <a:p>
                      <a:r>
                        <a:rPr lang="en-GB" sz="1500" dirty="0" smtClean="0"/>
                        <a:t>Activity List</a:t>
                      </a:r>
                      <a:endParaRPr lang="en-GB" sz="1500" dirty="0"/>
                    </a:p>
                  </a:txBody>
                  <a:tcPr/>
                </a:tc>
              </a:tr>
              <a:tr h="304645">
                <a:tc>
                  <a:txBody>
                    <a:bodyPr/>
                    <a:lstStyle/>
                    <a:p>
                      <a:r>
                        <a:rPr lang="en-GB" sz="1500" dirty="0" smtClean="0"/>
                        <a:t>Risk  Management</a:t>
                      </a:r>
                      <a:endParaRPr lang="en-GB" sz="1500" dirty="0"/>
                    </a:p>
                  </a:txBody>
                  <a:tcPr/>
                </a:tc>
                <a:tc>
                  <a:txBody>
                    <a:bodyPr/>
                    <a:lstStyle/>
                    <a:p>
                      <a:r>
                        <a:rPr lang="en-GB" sz="1500" dirty="0" smtClean="0"/>
                        <a:t>Risk Plan</a:t>
                      </a:r>
                      <a:endParaRPr lang="en-GB" sz="1500" dirty="0"/>
                    </a:p>
                  </a:txBody>
                  <a:tcPr/>
                </a:tc>
              </a:tr>
              <a:tr h="304645">
                <a:tc>
                  <a:txBody>
                    <a:bodyPr/>
                    <a:lstStyle/>
                    <a:p>
                      <a:endParaRPr lang="en-GB" sz="1500" dirty="0"/>
                    </a:p>
                  </a:txBody>
                  <a:tcPr/>
                </a:tc>
                <a:tc>
                  <a:txBody>
                    <a:bodyPr/>
                    <a:lstStyle/>
                    <a:p>
                      <a:r>
                        <a:rPr lang="en-GB" sz="1500" dirty="0" smtClean="0"/>
                        <a:t>Risk Register</a:t>
                      </a:r>
                      <a:endParaRPr lang="en-GB" sz="1500" dirty="0"/>
                    </a:p>
                  </a:txBody>
                  <a:tcPr/>
                </a:tc>
              </a:tr>
              <a:tr h="304645">
                <a:tc>
                  <a:txBody>
                    <a:bodyPr/>
                    <a:lstStyle/>
                    <a:p>
                      <a:endParaRPr lang="en-GB" sz="1500" dirty="0"/>
                    </a:p>
                  </a:txBody>
                  <a:tcPr/>
                </a:tc>
                <a:tc>
                  <a:txBody>
                    <a:bodyPr/>
                    <a:lstStyle/>
                    <a:p>
                      <a:r>
                        <a:rPr lang="en-GB" sz="1500" dirty="0" smtClean="0"/>
                        <a:t>Risk Priority Graph</a:t>
                      </a:r>
                      <a:endParaRPr lang="en-GB" sz="1500" dirty="0"/>
                    </a:p>
                  </a:txBody>
                  <a:tcPr/>
                </a:tc>
              </a:tr>
              <a:tr h="304645">
                <a:tc>
                  <a:txBody>
                    <a:bodyPr/>
                    <a:lstStyle/>
                    <a:p>
                      <a:r>
                        <a:rPr lang="en-GB" sz="1500" dirty="0" smtClean="0"/>
                        <a:t>Activity Sequencing</a:t>
                      </a:r>
                      <a:endParaRPr lang="en-GB" sz="1500" dirty="0"/>
                    </a:p>
                  </a:txBody>
                  <a:tcPr/>
                </a:tc>
                <a:tc>
                  <a:txBody>
                    <a:bodyPr/>
                    <a:lstStyle/>
                    <a:p>
                      <a:r>
                        <a:rPr lang="en-GB" sz="1500" dirty="0" smtClean="0"/>
                        <a:t>Precedence Network Diagram</a:t>
                      </a:r>
                      <a:endParaRPr lang="en-GB" sz="1500" dirty="0"/>
                    </a:p>
                  </a:txBody>
                  <a:tcPr/>
                </a:tc>
              </a:tr>
              <a:tr h="304645">
                <a:tc>
                  <a:txBody>
                    <a:bodyPr/>
                    <a:lstStyle/>
                    <a:p>
                      <a:r>
                        <a:rPr lang="en-GB" sz="1500" dirty="0" smtClean="0"/>
                        <a:t>Critical</a:t>
                      </a:r>
                      <a:r>
                        <a:rPr lang="en-GB" sz="1500" baseline="0" dirty="0" smtClean="0"/>
                        <a:t> Path Analysis</a:t>
                      </a:r>
                      <a:endParaRPr lang="en-GB" sz="1500" dirty="0"/>
                    </a:p>
                  </a:txBody>
                  <a:tcPr/>
                </a:tc>
                <a:tc>
                  <a:txBody>
                    <a:bodyPr/>
                    <a:lstStyle/>
                    <a:p>
                      <a:r>
                        <a:rPr lang="en-GB" sz="1500" dirty="0" smtClean="0"/>
                        <a:t>Project</a:t>
                      </a:r>
                      <a:r>
                        <a:rPr lang="en-GB" sz="1500" baseline="0" dirty="0" smtClean="0"/>
                        <a:t> Duration and Critical Path</a:t>
                      </a:r>
                      <a:endParaRPr lang="en-GB" sz="1500" dirty="0"/>
                    </a:p>
                  </a:txBody>
                  <a:tcPr/>
                </a:tc>
              </a:tr>
              <a:tr h="403103">
                <a:tc>
                  <a:txBody>
                    <a:bodyPr/>
                    <a:lstStyle/>
                    <a:p>
                      <a:r>
                        <a:rPr lang="en-GB" sz="1500" dirty="0" smtClean="0"/>
                        <a:t>PERT</a:t>
                      </a:r>
                      <a:endParaRPr lang="en-GB" sz="1500" dirty="0"/>
                    </a:p>
                  </a:txBody>
                  <a:tcPr/>
                </a:tc>
                <a:tc>
                  <a:txBody>
                    <a:bodyPr/>
                    <a:lstStyle/>
                    <a:p>
                      <a:r>
                        <a:rPr lang="en-GB" sz="1500" dirty="0" smtClean="0"/>
                        <a:t>Three-point estimates (time and cost)</a:t>
                      </a:r>
                      <a:endParaRPr lang="en-GB" sz="1500" dirty="0"/>
                    </a:p>
                  </a:txBody>
                  <a:tcPr/>
                </a:tc>
              </a:tr>
              <a:tr h="304645">
                <a:tc>
                  <a:txBody>
                    <a:bodyPr/>
                    <a:lstStyle/>
                    <a:p>
                      <a:endParaRPr lang="en-GB" sz="1500" dirty="0"/>
                    </a:p>
                  </a:txBody>
                  <a:tcPr/>
                </a:tc>
                <a:tc>
                  <a:txBody>
                    <a:bodyPr/>
                    <a:lstStyle/>
                    <a:p>
                      <a:r>
                        <a:rPr lang="en-GB" sz="1500" dirty="0" smtClean="0"/>
                        <a:t>Levels of confidence (time)</a:t>
                      </a:r>
                      <a:endParaRPr lang="en-GB" sz="1500" dirty="0"/>
                    </a:p>
                  </a:txBody>
                  <a:tcPr/>
                </a:tc>
              </a:tr>
              <a:tr h="304645">
                <a:tc>
                  <a:txBody>
                    <a:bodyPr/>
                    <a:lstStyle/>
                    <a:p>
                      <a:endParaRPr lang="en-GB" sz="1500" dirty="0"/>
                    </a:p>
                  </a:txBody>
                  <a:tcPr/>
                </a:tc>
                <a:tc>
                  <a:txBody>
                    <a:bodyPr/>
                    <a:lstStyle/>
                    <a:p>
                      <a:r>
                        <a:rPr lang="en-GB" sz="1500" dirty="0" smtClean="0"/>
                        <a:t>Contingency </a:t>
                      </a:r>
                      <a:r>
                        <a:rPr lang="en-GB" sz="1500" baseline="0" dirty="0" smtClean="0"/>
                        <a:t> R</a:t>
                      </a:r>
                      <a:r>
                        <a:rPr lang="en-GB" sz="1500" dirty="0" smtClean="0"/>
                        <a:t>eserve (cost)</a:t>
                      </a:r>
                      <a:endParaRPr lang="en-GB" sz="1500" dirty="0"/>
                    </a:p>
                  </a:txBody>
                  <a:tcPr/>
                </a:tc>
              </a:tr>
              <a:tr h="304645">
                <a:tc>
                  <a:txBody>
                    <a:bodyPr/>
                    <a:lstStyle/>
                    <a:p>
                      <a:r>
                        <a:rPr lang="en-GB" sz="1500" dirty="0" smtClean="0"/>
                        <a:t>Financial</a:t>
                      </a:r>
                      <a:r>
                        <a:rPr lang="en-GB" sz="1500" baseline="0" dirty="0" smtClean="0"/>
                        <a:t> modelling</a:t>
                      </a:r>
                      <a:endParaRPr lang="en-GB" sz="1500" dirty="0"/>
                    </a:p>
                  </a:txBody>
                  <a:tcPr/>
                </a:tc>
                <a:tc>
                  <a:txBody>
                    <a:bodyPr/>
                    <a:lstStyle/>
                    <a:p>
                      <a:r>
                        <a:rPr lang="en-GB" sz="1500" dirty="0" smtClean="0"/>
                        <a:t>Budget and cumulative Costs</a:t>
                      </a:r>
                      <a:endParaRPr lang="en-GB" sz="1500" dirty="0"/>
                    </a:p>
                  </a:txBody>
                  <a:tcPr/>
                </a:tc>
              </a:tr>
              <a:tr h="304645">
                <a:tc>
                  <a:txBody>
                    <a:bodyPr/>
                    <a:lstStyle/>
                    <a:p>
                      <a:endParaRPr lang="en-GB" sz="1500" dirty="0"/>
                    </a:p>
                  </a:txBody>
                  <a:tcPr/>
                </a:tc>
                <a:tc>
                  <a:txBody>
                    <a:bodyPr/>
                    <a:lstStyle/>
                    <a:p>
                      <a:r>
                        <a:rPr lang="en-GB" sz="1500" dirty="0" err="1" smtClean="0"/>
                        <a:t>Cashflow</a:t>
                      </a:r>
                      <a:endParaRPr lang="en-GB" sz="1500" dirty="0"/>
                    </a:p>
                  </a:txBody>
                  <a:tcPr/>
                </a:tc>
              </a:tr>
            </a:tbl>
          </a:graphicData>
        </a:graphic>
      </p:graphicFrame>
      <p:pic>
        <p:nvPicPr>
          <p:cNvPr id="216122" name="Picture 9" descr="C:\Documents and Settings\Dave\Local Settings\Temporary Internet Files\Content.IE5\UFMVEX2R\MPj04330630000[1].jpg"/>
          <p:cNvPicPr>
            <a:picLocks noChangeAspect="1" noChangeArrowheads="1"/>
          </p:cNvPicPr>
          <p:nvPr/>
        </p:nvPicPr>
        <p:blipFill>
          <a:blip r:embed="rId3" cstate="print"/>
          <a:srcRect/>
          <a:stretch>
            <a:fillRect/>
          </a:stretch>
        </p:blipFill>
        <p:spPr bwMode="auto">
          <a:xfrm>
            <a:off x="7572375" y="125190"/>
            <a:ext cx="1357313" cy="1071562"/>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Gantt Chart</a:t>
            </a:r>
            <a:endParaRPr lang="en-GB" dirty="0"/>
          </a:p>
        </p:txBody>
      </p:sp>
      <p:sp>
        <p:nvSpPr>
          <p:cNvPr id="218115" name="Content Placeholder 2"/>
          <p:cNvSpPr>
            <a:spLocks noGrp="1"/>
          </p:cNvSpPr>
          <p:nvPr>
            <p:ph idx="1"/>
          </p:nvPr>
        </p:nvSpPr>
        <p:spPr/>
        <p:txBody>
          <a:bodyPr>
            <a:normAutofit fontScale="92500"/>
          </a:bodyPr>
          <a:lstStyle/>
          <a:p>
            <a:pPr eaLnBrk="1" hangingPunct="1"/>
            <a:r>
              <a:rPr lang="en-GB" sz="2800" dirty="0" smtClean="0"/>
              <a:t>A Gantt chart is a form of bar chart</a:t>
            </a:r>
          </a:p>
          <a:p>
            <a:pPr eaLnBrk="1" hangingPunct="1"/>
            <a:r>
              <a:rPr lang="en-GB" sz="2800" dirty="0" smtClean="0"/>
              <a:t>Project activities are listed vertically</a:t>
            </a:r>
          </a:p>
          <a:p>
            <a:pPr eaLnBrk="1" hangingPunct="1"/>
            <a:r>
              <a:rPr lang="en-GB" sz="2800" dirty="0" smtClean="0"/>
              <a:t>Time is measured horizontally from left to right</a:t>
            </a:r>
          </a:p>
          <a:p>
            <a:pPr eaLnBrk="1" hangingPunct="1"/>
            <a:r>
              <a:rPr lang="en-GB" sz="2800" dirty="0" smtClean="0"/>
              <a:t>Each activity is plotted as a bar against time</a:t>
            </a:r>
          </a:p>
          <a:p>
            <a:pPr lvl="1" eaLnBrk="1" hangingPunct="1"/>
            <a:r>
              <a:rPr lang="en-GB" sz="2400" dirty="0" smtClean="0"/>
              <a:t>The bar starts on the correct start day according to the sequence of activities determined using the precedence network</a:t>
            </a:r>
          </a:p>
          <a:p>
            <a:pPr lvl="1" eaLnBrk="1" hangingPunct="1"/>
            <a:r>
              <a:rPr lang="en-GB" sz="2400" dirty="0" smtClean="0"/>
              <a:t>The length of the bar corresponds to the duration of the task</a:t>
            </a:r>
          </a:p>
          <a:p>
            <a:pPr eaLnBrk="1" hangingPunct="1"/>
            <a:r>
              <a:rPr lang="en-GB" sz="2800" dirty="0" smtClean="0"/>
              <a:t>Gantt charts can be built manually or can be automated within a tool such as Microsoft </a:t>
            </a:r>
            <a:r>
              <a:rPr lang="en-GB" sz="2800" dirty="0" smtClean="0"/>
              <a:t>Project or Excel.</a:t>
            </a:r>
            <a:endParaRPr lang="en-GB" sz="2800"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Simple Gantt Chart</a:t>
            </a:r>
            <a:endParaRPr lang="en-GB" dirty="0"/>
          </a:p>
        </p:txBody>
      </p:sp>
      <p:pic>
        <p:nvPicPr>
          <p:cNvPr id="4" name="Content Placeholder 3" descr="simple gantt chart.gif"/>
          <p:cNvPicPr>
            <a:picLocks noGrp="1" noChangeAspect="1"/>
          </p:cNvPicPr>
          <p:nvPr>
            <p:ph idx="1"/>
          </p:nvPr>
        </p:nvPicPr>
        <p:blipFill>
          <a:blip r:embed="rId3" cstate="print"/>
          <a:stretch>
            <a:fillRect/>
          </a:stretch>
        </p:blipFill>
        <p:spPr>
          <a:xfrm>
            <a:off x="795528" y="2276872"/>
            <a:ext cx="7664904" cy="4195392"/>
          </a:xfrm>
        </p:spPr>
      </p:pic>
      <p:sp>
        <p:nvSpPr>
          <p:cNvPr id="6" name="TextBox 5"/>
          <p:cNvSpPr txBox="1"/>
          <p:nvPr/>
        </p:nvSpPr>
        <p:spPr>
          <a:xfrm>
            <a:off x="1619672" y="1486525"/>
            <a:ext cx="5544616" cy="646331"/>
          </a:xfrm>
          <a:prstGeom prst="rect">
            <a:avLst/>
          </a:prstGeom>
          <a:noFill/>
        </p:spPr>
        <p:txBody>
          <a:bodyPr wrap="square" rtlCol="0">
            <a:spAutoFit/>
          </a:bodyPr>
          <a:lstStyle/>
          <a:p>
            <a:r>
              <a:rPr lang="en-GB" dirty="0" smtClean="0"/>
              <a:t>A Gantt chart allows us to more easily view the timeline and progress of a project over a given period.</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4829180" cy="1252728"/>
          </a:xfrm>
        </p:spPr>
        <p:txBody>
          <a:bodyPr/>
          <a:lstStyle/>
          <a:p>
            <a:pPr eaLnBrk="1" hangingPunct="1">
              <a:defRPr/>
            </a:pPr>
            <a:r>
              <a:rPr lang="en-GB" dirty="0" smtClean="0"/>
              <a:t> MSP Gantt Chart</a:t>
            </a:r>
            <a:endParaRPr lang="en-GB" dirty="0"/>
          </a:p>
        </p:txBody>
      </p:sp>
      <p:sp>
        <p:nvSpPr>
          <p:cNvPr id="219139" name="Content Placeholder 2"/>
          <p:cNvSpPr>
            <a:spLocks noGrp="1"/>
          </p:cNvSpPr>
          <p:nvPr>
            <p:ph idx="1"/>
          </p:nvPr>
        </p:nvSpPr>
        <p:spPr>
          <a:xfrm>
            <a:off x="457200" y="1774825"/>
            <a:ext cx="8229600" cy="511175"/>
          </a:xfrm>
        </p:spPr>
        <p:txBody>
          <a:bodyPr>
            <a:normAutofit lnSpcReduction="10000"/>
          </a:bodyPr>
          <a:lstStyle/>
          <a:p>
            <a:pPr eaLnBrk="1" hangingPunct="1"/>
            <a:endParaRPr lang="en-GB" sz="2800" smtClean="0"/>
          </a:p>
        </p:txBody>
      </p:sp>
      <p:pic>
        <p:nvPicPr>
          <p:cNvPr id="219140" name="Picture 6"/>
          <p:cNvPicPr>
            <a:picLocks noChangeAspect="1" noChangeArrowheads="1"/>
          </p:cNvPicPr>
          <p:nvPr/>
        </p:nvPicPr>
        <p:blipFill>
          <a:blip r:embed="rId3" cstate="print"/>
          <a:srcRect/>
          <a:stretch>
            <a:fillRect/>
          </a:stretch>
        </p:blipFill>
        <p:spPr bwMode="auto">
          <a:xfrm>
            <a:off x="0" y="1428750"/>
            <a:ext cx="9144000" cy="5429250"/>
          </a:xfrm>
          <a:prstGeom prst="rect">
            <a:avLst/>
          </a:prstGeom>
          <a:noFill/>
          <a:ln w="9525">
            <a:noFill/>
            <a:miter lim="800000"/>
            <a:headEnd/>
            <a:tailEnd/>
          </a:ln>
        </p:spPr>
      </p:pic>
      <p:pic>
        <p:nvPicPr>
          <p:cNvPr id="219141" name="Picture 9" descr="C:\Documents and Settings\Dave\Local Settings\Temporary Internet Files\Content.IE5\UFMVEX2R\MPj04330630000[1].jpg"/>
          <p:cNvPicPr>
            <a:picLocks noChangeAspect="1" noChangeArrowheads="1"/>
          </p:cNvPicPr>
          <p:nvPr/>
        </p:nvPicPr>
        <p:blipFill>
          <a:blip r:embed="rId4" cstate="print"/>
          <a:srcRect/>
          <a:stretch>
            <a:fillRect/>
          </a:stretch>
        </p:blipFill>
        <p:spPr bwMode="auto">
          <a:xfrm>
            <a:off x="7572375" y="214313"/>
            <a:ext cx="1357313" cy="10715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Now What’s Missing?</a:t>
            </a:r>
            <a:endParaRPr lang="en-GB" dirty="0"/>
          </a:p>
        </p:txBody>
      </p:sp>
      <p:sp>
        <p:nvSpPr>
          <p:cNvPr id="220163" name="Content Placeholder 2"/>
          <p:cNvSpPr>
            <a:spLocks noGrp="1"/>
          </p:cNvSpPr>
          <p:nvPr>
            <p:ph idx="1"/>
          </p:nvPr>
        </p:nvSpPr>
        <p:spPr/>
        <p:txBody>
          <a:bodyPr/>
          <a:lstStyle/>
          <a:p>
            <a:pPr eaLnBrk="1" hangingPunct="1"/>
            <a:r>
              <a:rPr lang="en-GB" sz="2800" dirty="0" smtClean="0"/>
              <a:t>So far to build the schedule we have considered, time (duration) and </a:t>
            </a:r>
            <a:r>
              <a:rPr lang="en-GB" sz="2800" dirty="0" smtClean="0"/>
              <a:t>order of precedence (when things happen).</a:t>
            </a:r>
            <a:endParaRPr lang="en-GB" sz="2800" dirty="0" smtClean="0"/>
          </a:p>
          <a:p>
            <a:pPr eaLnBrk="1" hangingPunct="1"/>
            <a:r>
              <a:rPr lang="en-GB" sz="2800" dirty="0" smtClean="0"/>
              <a:t>But, we have not yet allocated resources</a:t>
            </a:r>
          </a:p>
          <a:p>
            <a:pPr eaLnBrk="1" hangingPunct="1"/>
            <a:endParaRPr lang="en-GB" sz="2800" dirty="0" smtClean="0"/>
          </a:p>
          <a:p>
            <a:pPr eaLnBrk="1" hangingPunct="1"/>
            <a:r>
              <a:rPr lang="en-GB" sz="2800" dirty="0" smtClean="0"/>
              <a:t>Why? </a:t>
            </a:r>
          </a:p>
        </p:txBody>
      </p:sp>
      <p:pic>
        <p:nvPicPr>
          <p:cNvPr id="220164" name="Picture 3" descr="C:\Documents and Settings\Dave\Local Settings\Temporary Internet Files\Content.IE5\UTTAJMDC\MCj03631680000[1].wmf"/>
          <p:cNvPicPr>
            <a:picLocks noChangeAspect="1" noChangeArrowheads="1"/>
          </p:cNvPicPr>
          <p:nvPr/>
        </p:nvPicPr>
        <p:blipFill>
          <a:blip r:embed="rId3" cstate="print"/>
          <a:srcRect/>
          <a:stretch>
            <a:fillRect/>
          </a:stretch>
        </p:blipFill>
        <p:spPr bwMode="auto">
          <a:xfrm>
            <a:off x="428625" y="3500438"/>
            <a:ext cx="485775" cy="6397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The Optimistic Schedule</a:t>
            </a:r>
            <a:endParaRPr lang="en-GB" dirty="0"/>
          </a:p>
        </p:txBody>
      </p:sp>
      <p:sp>
        <p:nvSpPr>
          <p:cNvPr id="221187" name="Content Placeholder 2"/>
          <p:cNvSpPr>
            <a:spLocks noGrp="1"/>
          </p:cNvSpPr>
          <p:nvPr>
            <p:ph idx="1"/>
          </p:nvPr>
        </p:nvSpPr>
        <p:spPr>
          <a:xfrm>
            <a:off x="457200" y="1774825"/>
            <a:ext cx="6257925" cy="4625975"/>
          </a:xfrm>
        </p:spPr>
        <p:txBody>
          <a:bodyPr/>
          <a:lstStyle/>
          <a:p>
            <a:pPr eaLnBrk="1" hangingPunct="1"/>
            <a:r>
              <a:rPr lang="en-GB" sz="2800" smtClean="0"/>
              <a:t>Resources can be problematic.</a:t>
            </a:r>
          </a:p>
          <a:p>
            <a:pPr eaLnBrk="1" hangingPunct="1"/>
            <a:r>
              <a:rPr lang="en-GB" sz="2800" smtClean="0"/>
              <a:t>In order to estimate the duration we need to assume the effort and the resource numbers</a:t>
            </a:r>
          </a:p>
          <a:p>
            <a:pPr eaLnBrk="1" hangingPunct="1"/>
            <a:r>
              <a:rPr lang="en-GB" sz="2800" smtClean="0"/>
              <a:t>In order to plan and schedule resources we need to know when the activity will take place</a:t>
            </a:r>
          </a:p>
          <a:p>
            <a:pPr eaLnBrk="1" hangingPunct="1"/>
            <a:r>
              <a:rPr lang="en-GB" sz="2800" smtClean="0"/>
              <a:t>It is usual to assume that there will be no resource constraints and produce an ‘optimistic schedule’.</a:t>
            </a:r>
          </a:p>
        </p:txBody>
      </p:sp>
      <p:graphicFrame>
        <p:nvGraphicFramePr>
          <p:cNvPr id="4" name="Diagram 3"/>
          <p:cNvGraphicFramePr/>
          <p:nvPr/>
        </p:nvGraphicFramePr>
        <p:xfrm>
          <a:off x="6524628" y="2357430"/>
          <a:ext cx="2619372" cy="2174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Adding Resources</a:t>
            </a:r>
            <a:endParaRPr lang="en-GB" dirty="0"/>
          </a:p>
        </p:txBody>
      </p:sp>
      <p:sp>
        <p:nvSpPr>
          <p:cNvPr id="222211" name="Content Placeholder 2"/>
          <p:cNvSpPr>
            <a:spLocks noGrp="1"/>
          </p:cNvSpPr>
          <p:nvPr>
            <p:ph idx="1"/>
          </p:nvPr>
        </p:nvSpPr>
        <p:spPr/>
        <p:txBody>
          <a:bodyPr/>
          <a:lstStyle/>
          <a:p>
            <a:pPr eaLnBrk="1" hangingPunct="1"/>
            <a:r>
              <a:rPr lang="en-GB" sz="2800" smtClean="0"/>
              <a:t>The required, and assumed, resources must now be added to the schedule.</a:t>
            </a:r>
          </a:p>
          <a:p>
            <a:pPr eaLnBrk="1" hangingPunct="1"/>
            <a:r>
              <a:rPr lang="en-GB" sz="2800" smtClean="0"/>
              <a:t>Resource constraints arise if resources are:</a:t>
            </a:r>
          </a:p>
          <a:p>
            <a:pPr lvl="1" eaLnBrk="1" hangingPunct="1"/>
            <a:r>
              <a:rPr lang="en-GB" sz="2400" smtClean="0"/>
              <a:t>Unavailable</a:t>
            </a:r>
          </a:p>
          <a:p>
            <a:pPr lvl="1" eaLnBrk="1" hangingPunct="1"/>
            <a:r>
              <a:rPr lang="en-GB" sz="2400" smtClean="0"/>
              <a:t>Overcommitted</a:t>
            </a:r>
          </a:p>
          <a:p>
            <a:pPr eaLnBrk="1" hangingPunct="1"/>
            <a:r>
              <a:rPr lang="en-GB" sz="2800" smtClean="0"/>
              <a:t>If resource constraints are identified there are several options which the project manager can consider</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dirty="0" smtClean="0"/>
              <a:t>Resolving Resource Constraints:</a:t>
            </a:r>
            <a:br>
              <a:rPr lang="en-GB" dirty="0" smtClean="0"/>
            </a:br>
            <a:r>
              <a:rPr lang="en-GB" dirty="0" smtClean="0"/>
              <a:t>Unavailable</a:t>
            </a:r>
            <a:endParaRPr lang="en-GB" dirty="0"/>
          </a:p>
        </p:txBody>
      </p:sp>
      <p:sp>
        <p:nvSpPr>
          <p:cNvPr id="223235" name="Content Placeholder 2"/>
          <p:cNvSpPr>
            <a:spLocks noGrp="1"/>
          </p:cNvSpPr>
          <p:nvPr>
            <p:ph idx="1"/>
          </p:nvPr>
        </p:nvSpPr>
        <p:spPr/>
        <p:txBody>
          <a:bodyPr/>
          <a:lstStyle/>
          <a:p>
            <a:pPr eaLnBrk="1" hangingPunct="1"/>
            <a:r>
              <a:rPr lang="en-GB" smtClean="0"/>
              <a:t>Identify alternative resource – possible cost/time implications</a:t>
            </a:r>
          </a:p>
          <a:p>
            <a:pPr lvl="1" eaLnBrk="1" hangingPunct="1"/>
            <a:r>
              <a:rPr lang="en-GB" smtClean="0"/>
              <a:t>From exiting resources</a:t>
            </a:r>
          </a:p>
          <a:p>
            <a:pPr lvl="1" eaLnBrk="1" hangingPunct="1"/>
            <a:r>
              <a:rPr lang="en-GB" smtClean="0"/>
              <a:t>From new resources</a:t>
            </a:r>
          </a:p>
          <a:p>
            <a:pPr lvl="1" eaLnBrk="1" hangingPunct="1"/>
            <a:r>
              <a:rPr lang="en-GB" smtClean="0"/>
              <a:t>‘Overtime’</a:t>
            </a:r>
          </a:p>
          <a:p>
            <a:pPr eaLnBrk="1" hangingPunct="1"/>
            <a:r>
              <a:rPr lang="en-GB" smtClean="0"/>
              <a:t>Delay activity until resource is available – possible time implication if activity is critical or delayed for longer than it’s float</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dirty="0" smtClean="0"/>
              <a:t>Resolving Resource Constraints:</a:t>
            </a:r>
            <a:br>
              <a:rPr lang="en-GB" dirty="0" smtClean="0"/>
            </a:br>
            <a:r>
              <a:rPr lang="en-GB" dirty="0" smtClean="0"/>
              <a:t>Overcommitted</a:t>
            </a:r>
            <a:endParaRPr lang="en-GB" dirty="0"/>
          </a:p>
        </p:txBody>
      </p:sp>
      <p:sp>
        <p:nvSpPr>
          <p:cNvPr id="224259" name="Content Placeholder 2"/>
          <p:cNvSpPr>
            <a:spLocks noGrp="1"/>
          </p:cNvSpPr>
          <p:nvPr>
            <p:ph idx="1"/>
          </p:nvPr>
        </p:nvSpPr>
        <p:spPr/>
        <p:txBody>
          <a:bodyPr/>
          <a:lstStyle/>
          <a:p>
            <a:pPr eaLnBrk="1" hangingPunct="1"/>
            <a:r>
              <a:rPr lang="en-GB" sz="2800" smtClean="0"/>
              <a:t>Reschedule the activity within its float tolerance – possible time implication if activity is critical or delayed for longer than its float</a:t>
            </a:r>
          </a:p>
          <a:p>
            <a:pPr eaLnBrk="1" hangingPunct="1"/>
            <a:r>
              <a:rPr lang="en-GB" sz="2800" smtClean="0"/>
              <a:t>Review network diagram and change precedence relationships – introduces risk</a:t>
            </a:r>
          </a:p>
          <a:p>
            <a:pPr eaLnBrk="1" hangingPunct="1"/>
            <a:r>
              <a:rPr lang="en-GB" sz="2800" smtClean="0"/>
              <a:t>Split activities into constituent activities with new precedence rules – introduces risk</a:t>
            </a:r>
          </a:p>
          <a:p>
            <a:pPr eaLnBrk="1" hangingPunct="1"/>
            <a:r>
              <a:rPr lang="en-GB" sz="2800" smtClean="0"/>
              <a:t>Identify alternative resource – possible cost/time implications</a:t>
            </a:r>
          </a:p>
          <a:p>
            <a:pPr eaLnBrk="1" hangingPunct="1"/>
            <a:endParaRPr lang="en-GB" sz="240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GB" dirty="0" smtClean="0"/>
              <a:t>Resource Levelling and Smoothing</a:t>
            </a:r>
            <a:endParaRPr lang="en-GB" dirty="0"/>
          </a:p>
        </p:txBody>
      </p:sp>
      <p:sp>
        <p:nvSpPr>
          <p:cNvPr id="225283" name="Content Placeholder 2"/>
          <p:cNvSpPr>
            <a:spLocks noGrp="1"/>
          </p:cNvSpPr>
          <p:nvPr>
            <p:ph idx="1"/>
          </p:nvPr>
        </p:nvSpPr>
        <p:spPr>
          <a:xfrm>
            <a:off x="457200" y="1774825"/>
            <a:ext cx="3829050" cy="4625975"/>
          </a:xfrm>
        </p:spPr>
        <p:txBody>
          <a:bodyPr/>
          <a:lstStyle/>
          <a:p>
            <a:r>
              <a:rPr lang="en-US" sz="2800" smtClean="0"/>
              <a:t>Leveling: </a:t>
            </a:r>
            <a:r>
              <a:rPr lang="en-US" sz="2800" i="1" smtClean="0">
                <a:latin typeface="Century Schoolbook" pitchFamily="18" charset="0"/>
              </a:rPr>
              <a:t>Eliminate</a:t>
            </a:r>
            <a:r>
              <a:rPr lang="en-US" sz="2800" smtClean="0"/>
              <a:t> overallocation by rescheduling activities</a:t>
            </a:r>
          </a:p>
          <a:p>
            <a:endParaRPr lang="en-US" sz="2800" smtClean="0"/>
          </a:p>
          <a:p>
            <a:r>
              <a:rPr lang="en-US" sz="2800" smtClean="0"/>
              <a:t>Smoothing: </a:t>
            </a:r>
            <a:r>
              <a:rPr lang="en-US" sz="2800" i="1" smtClean="0">
                <a:latin typeface="Century Schoolbook" pitchFamily="18" charset="0"/>
              </a:rPr>
              <a:t>Minimize</a:t>
            </a:r>
            <a:r>
              <a:rPr lang="en-US" sz="2800" smtClean="0"/>
              <a:t> overallocation by rescheduling activities </a:t>
            </a:r>
            <a:r>
              <a:rPr lang="en-US" sz="2800" i="1" smtClean="0">
                <a:latin typeface="Century Schoolbook" pitchFamily="18" charset="0"/>
              </a:rPr>
              <a:t>within their float tolerance</a:t>
            </a:r>
          </a:p>
        </p:txBody>
      </p:sp>
      <p:pic>
        <p:nvPicPr>
          <p:cNvPr id="225284" name="Picture 4"/>
          <p:cNvPicPr>
            <a:picLocks noChangeAspect="1" noChangeArrowheads="1"/>
          </p:cNvPicPr>
          <p:nvPr/>
        </p:nvPicPr>
        <p:blipFill>
          <a:blip r:embed="rId3" cstate="print"/>
          <a:srcRect/>
          <a:stretch>
            <a:fillRect/>
          </a:stretch>
        </p:blipFill>
        <p:spPr bwMode="auto">
          <a:xfrm>
            <a:off x="4572000" y="1928813"/>
            <a:ext cx="4071938" cy="1733550"/>
          </a:xfrm>
          <a:prstGeom prst="rect">
            <a:avLst/>
          </a:prstGeom>
          <a:noFill/>
          <a:ln w="9525">
            <a:noFill/>
            <a:miter lim="800000"/>
            <a:headEnd/>
            <a:tailEnd/>
          </a:ln>
        </p:spPr>
      </p:pic>
      <p:pic>
        <p:nvPicPr>
          <p:cNvPr id="225285" name="Picture 5"/>
          <p:cNvPicPr>
            <a:picLocks noChangeAspect="1" noChangeArrowheads="1"/>
          </p:cNvPicPr>
          <p:nvPr/>
        </p:nvPicPr>
        <p:blipFill>
          <a:blip r:embed="rId4" cstate="print"/>
          <a:srcRect/>
          <a:stretch>
            <a:fillRect/>
          </a:stretch>
        </p:blipFill>
        <p:spPr bwMode="auto">
          <a:xfrm>
            <a:off x="4572000" y="4286250"/>
            <a:ext cx="4071938" cy="1857375"/>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Project Controls</a:t>
            </a:r>
            <a:endParaRPr lang="en-GB" dirty="0"/>
          </a:p>
        </p:txBody>
      </p:sp>
      <p:sp>
        <p:nvSpPr>
          <p:cNvPr id="226307" name="Content Placeholder 2"/>
          <p:cNvSpPr>
            <a:spLocks noGrp="1"/>
          </p:cNvSpPr>
          <p:nvPr>
            <p:ph idx="1"/>
          </p:nvPr>
        </p:nvSpPr>
        <p:spPr/>
        <p:txBody>
          <a:bodyPr/>
          <a:lstStyle/>
          <a:p>
            <a:pPr eaLnBrk="1" hangingPunct="1"/>
            <a:r>
              <a:rPr lang="en-GB" sz="2800" smtClean="0"/>
              <a:t>Project controls are used to monitor the project to ensure that it is within time budget and quality tolerances.</a:t>
            </a:r>
          </a:p>
          <a:p>
            <a:pPr eaLnBrk="1" hangingPunct="1"/>
            <a:r>
              <a:rPr lang="en-GB" sz="2800" smtClean="0"/>
              <a:t>Specific controls include:</a:t>
            </a:r>
          </a:p>
          <a:p>
            <a:pPr lvl="1" eaLnBrk="1" hangingPunct="1"/>
            <a:r>
              <a:rPr lang="en-GB" sz="2400" smtClean="0"/>
              <a:t>SMART metrics  which were discussed in session two.   These are used to set and test quality at the point of delivery</a:t>
            </a:r>
          </a:p>
          <a:p>
            <a:pPr lvl="1" eaLnBrk="1" hangingPunct="1"/>
            <a:r>
              <a:rPr lang="en-GB" sz="2400" smtClean="0"/>
              <a:t>Milestones</a:t>
            </a:r>
          </a:p>
          <a:p>
            <a:pPr lvl="1" eaLnBrk="1" hangingPunct="1"/>
            <a:r>
              <a:rPr lang="en-GB" sz="2400" smtClean="0"/>
              <a:t>Control Account Points (CAPs)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Milestones (1)</a:t>
            </a:r>
            <a:endParaRPr lang="en-GB" dirty="0"/>
          </a:p>
        </p:txBody>
      </p:sp>
      <p:sp>
        <p:nvSpPr>
          <p:cNvPr id="227331" name="Content Placeholder 2"/>
          <p:cNvSpPr>
            <a:spLocks noGrp="1"/>
          </p:cNvSpPr>
          <p:nvPr>
            <p:ph idx="1"/>
          </p:nvPr>
        </p:nvSpPr>
        <p:spPr/>
        <p:txBody>
          <a:bodyPr/>
          <a:lstStyle/>
          <a:p>
            <a:pPr eaLnBrk="1" hangingPunct="1">
              <a:buFont typeface="Wingdings 2" pitchFamily="18" charset="2"/>
              <a:buNone/>
            </a:pPr>
            <a:r>
              <a:rPr lang="en-GB" sz="2400" smtClean="0"/>
              <a:t>	“</a:t>
            </a:r>
            <a:r>
              <a:rPr lang="en-GB" sz="2400" i="1" smtClean="0"/>
              <a:t>Milestones </a:t>
            </a:r>
            <a:r>
              <a:rPr lang="en-GB" sz="2400" smtClean="0"/>
              <a:t>are significant events in the life of the project.  These significant events a zero-duration activities and merely represent that a certain condition exists in the project.” </a:t>
            </a:r>
          </a:p>
          <a:p>
            <a:pPr eaLnBrk="1" hangingPunct="1">
              <a:buFont typeface="Wingdings 2" pitchFamily="18" charset="2"/>
              <a:buNone/>
            </a:pPr>
            <a:endParaRPr lang="en-GB" sz="2400" smtClean="0"/>
          </a:p>
          <a:p>
            <a:pPr eaLnBrk="1" hangingPunct="1">
              <a:buFont typeface="Wingdings 2" pitchFamily="18" charset="2"/>
              <a:buNone/>
            </a:pPr>
            <a:endParaRPr lang="en-GB" sz="2400" smtClean="0"/>
          </a:p>
          <a:p>
            <a:pPr eaLnBrk="1" hangingPunct="1">
              <a:buFont typeface="Wingdings 2" pitchFamily="18" charset="2"/>
              <a:buNone/>
            </a:pPr>
            <a:r>
              <a:rPr lang="en-GB" sz="2400" smtClean="0"/>
              <a:t>	“Milestone events are planned into the project in the same way that activities are planned into the project.  They typically have FS relationships with the activities that are their predecessors and their successors.”</a:t>
            </a:r>
          </a:p>
        </p:txBody>
      </p:sp>
      <p:sp>
        <p:nvSpPr>
          <p:cNvPr id="4" name="Rounded Rectangular Callout 3"/>
          <p:cNvSpPr/>
          <p:nvPr/>
        </p:nvSpPr>
        <p:spPr>
          <a:xfrm>
            <a:off x="7572375" y="214313"/>
            <a:ext cx="1285875" cy="71437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bg2">
                    <a:lumMod val="75000"/>
                  </a:schemeClr>
                </a:solidFill>
              </a:rPr>
              <a:t>Definition</a:t>
            </a:r>
            <a:endParaRPr lang="en-US" dirty="0">
              <a:solidFill>
                <a:schemeClr val="bg2">
                  <a:lumMod val="75000"/>
                </a:schemeClr>
              </a:solidFill>
            </a:endParaRPr>
          </a:p>
        </p:txBody>
      </p:sp>
      <p:sp>
        <p:nvSpPr>
          <p:cNvPr id="227335" name="Rectangle 5"/>
          <p:cNvSpPr>
            <a:spLocks noChangeArrowheads="1"/>
          </p:cNvSpPr>
          <p:nvPr/>
        </p:nvSpPr>
        <p:spPr bwMode="auto">
          <a:xfrm>
            <a:off x="6756400" y="6488113"/>
            <a:ext cx="2387600" cy="369887"/>
          </a:xfrm>
          <a:prstGeom prst="rect">
            <a:avLst/>
          </a:prstGeom>
          <a:noFill/>
          <a:ln w="9525">
            <a:noFill/>
            <a:miter lim="800000"/>
            <a:headEnd/>
            <a:tailEnd/>
          </a:ln>
        </p:spPr>
        <p:txBody>
          <a:bodyPr wrap="none">
            <a:spAutoFit/>
          </a:bodyPr>
          <a:lstStyle/>
          <a:p>
            <a:pPr algn="just"/>
            <a:r>
              <a:rPr lang="en-US"/>
              <a:t>Wysocki 2009, p. 219</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Milestones (2)</a:t>
            </a:r>
            <a:endParaRPr lang="en-GB" dirty="0"/>
          </a:p>
        </p:txBody>
      </p:sp>
      <p:sp>
        <p:nvSpPr>
          <p:cNvPr id="228355" name="Content Placeholder 2"/>
          <p:cNvSpPr>
            <a:spLocks noGrp="1"/>
          </p:cNvSpPr>
          <p:nvPr>
            <p:ph idx="1"/>
          </p:nvPr>
        </p:nvSpPr>
        <p:spPr/>
        <p:txBody>
          <a:bodyPr/>
          <a:lstStyle/>
          <a:p>
            <a:pPr eaLnBrk="1" hangingPunct="1"/>
            <a:r>
              <a:rPr lang="en-GB" sz="2800" smtClean="0"/>
              <a:t>Milestones are used to track and report a project</a:t>
            </a:r>
          </a:p>
          <a:p>
            <a:pPr eaLnBrk="1" hangingPunct="1"/>
            <a:r>
              <a:rPr lang="en-GB" sz="2800" smtClean="0"/>
              <a:t>Most stakeholders don’t want information about each activity</a:t>
            </a:r>
          </a:p>
          <a:p>
            <a:pPr lvl="1" eaLnBrk="1" hangingPunct="1"/>
            <a:r>
              <a:rPr lang="en-GB" sz="2400" smtClean="0"/>
              <a:t>Too much detail</a:t>
            </a:r>
          </a:p>
          <a:p>
            <a:pPr lvl="1" eaLnBrk="1" hangingPunct="1"/>
            <a:r>
              <a:rPr lang="en-GB" sz="2400" smtClean="0"/>
              <a:t>Virtually meaningless unless you are working on the project</a:t>
            </a:r>
          </a:p>
          <a:p>
            <a:pPr eaLnBrk="1" hangingPunct="1"/>
            <a:r>
              <a:rPr lang="en-GB" sz="2800" smtClean="0"/>
              <a:t>Milestones give a high level overview of the project status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7615262" cy="1252728"/>
          </a:xfrm>
        </p:spPr>
        <p:txBody>
          <a:bodyPr/>
          <a:lstStyle/>
          <a:p>
            <a:pPr eaLnBrk="1" hangingPunct="1">
              <a:defRPr/>
            </a:pPr>
            <a:r>
              <a:rPr lang="en-GB" dirty="0" smtClean="0"/>
              <a:t>Reflection</a:t>
            </a:r>
            <a:endParaRPr lang="en-GB" dirty="0"/>
          </a:p>
        </p:txBody>
      </p:sp>
      <p:sp>
        <p:nvSpPr>
          <p:cNvPr id="235523" name="Content Placeholder 2"/>
          <p:cNvSpPr>
            <a:spLocks noGrp="1"/>
          </p:cNvSpPr>
          <p:nvPr>
            <p:ph idx="1"/>
          </p:nvPr>
        </p:nvSpPr>
        <p:spPr>
          <a:xfrm>
            <a:off x="457200" y="1774825"/>
            <a:ext cx="8229600" cy="1939925"/>
          </a:xfrm>
        </p:spPr>
        <p:txBody>
          <a:bodyPr/>
          <a:lstStyle/>
          <a:p>
            <a:pPr eaLnBrk="1" hangingPunct="1"/>
            <a:endParaRPr lang="en-GB" sz="2800" smtClean="0"/>
          </a:p>
        </p:txBody>
      </p:sp>
      <p:graphicFrame>
        <p:nvGraphicFramePr>
          <p:cNvPr id="4" name="Table 3"/>
          <p:cNvGraphicFramePr>
            <a:graphicFrameLocks noGrp="1"/>
          </p:cNvGraphicFramePr>
          <p:nvPr/>
        </p:nvGraphicFramePr>
        <p:xfrm>
          <a:off x="1071563" y="1541463"/>
          <a:ext cx="7215238" cy="5277252"/>
        </p:xfrm>
        <a:graphic>
          <a:graphicData uri="http://schemas.openxmlformats.org/drawingml/2006/table">
            <a:tbl>
              <a:tblPr firstRow="1" bandRow="1">
                <a:tableStyleId>{5C22544A-7EE6-4342-B048-85BDC9FD1C3A}</a:tableStyleId>
              </a:tblPr>
              <a:tblGrid>
                <a:gridCol w="3607619"/>
                <a:gridCol w="3607619"/>
              </a:tblGrid>
              <a:tr h="256702">
                <a:tc>
                  <a:txBody>
                    <a:bodyPr/>
                    <a:lstStyle/>
                    <a:p>
                      <a:r>
                        <a:rPr lang="en-GB" sz="1200" dirty="0" smtClean="0"/>
                        <a:t>Tools</a:t>
                      </a:r>
                      <a:endParaRPr lang="en-GB" sz="1200" dirty="0"/>
                    </a:p>
                  </a:txBody>
                  <a:tcPr/>
                </a:tc>
                <a:tc>
                  <a:txBody>
                    <a:bodyPr/>
                    <a:lstStyle/>
                    <a:p>
                      <a:r>
                        <a:rPr lang="en-GB" sz="1200" dirty="0" smtClean="0"/>
                        <a:t>Artefacts</a:t>
                      </a:r>
                      <a:endParaRPr lang="en-GB" sz="1200" dirty="0"/>
                    </a:p>
                  </a:txBody>
                  <a:tcPr/>
                </a:tc>
              </a:tr>
              <a:tr h="256702">
                <a:tc>
                  <a:txBody>
                    <a:bodyPr/>
                    <a:lstStyle/>
                    <a:p>
                      <a:r>
                        <a:rPr lang="en-GB" sz="1200" dirty="0" smtClean="0"/>
                        <a:t>Stakeholder Analysis</a:t>
                      </a:r>
                      <a:endParaRPr lang="en-GB" sz="1200" dirty="0"/>
                    </a:p>
                  </a:txBody>
                  <a:tcPr/>
                </a:tc>
                <a:tc>
                  <a:txBody>
                    <a:bodyPr/>
                    <a:lstStyle/>
                    <a:p>
                      <a:r>
                        <a:rPr lang="en-GB" sz="1200" dirty="0" smtClean="0"/>
                        <a:t>Power and Interest Graph</a:t>
                      </a:r>
                      <a:endParaRPr lang="en-GB" sz="1200" dirty="0"/>
                    </a:p>
                  </a:txBody>
                  <a:tcPr/>
                </a:tc>
              </a:tr>
              <a:tr h="256702">
                <a:tc>
                  <a:txBody>
                    <a:bodyPr/>
                    <a:lstStyle/>
                    <a:p>
                      <a:endParaRPr lang="en-GB" sz="1200" dirty="0"/>
                    </a:p>
                  </a:txBody>
                  <a:tcPr/>
                </a:tc>
                <a:tc>
                  <a:txBody>
                    <a:bodyPr/>
                    <a:lstStyle/>
                    <a:p>
                      <a:r>
                        <a:rPr lang="en-GB" sz="1200" dirty="0" smtClean="0"/>
                        <a:t>Communications Plan</a:t>
                      </a:r>
                      <a:endParaRPr lang="en-GB" sz="1200" dirty="0"/>
                    </a:p>
                  </a:txBody>
                  <a:tcPr/>
                </a:tc>
              </a:tr>
              <a:tr h="256702">
                <a:tc>
                  <a:txBody>
                    <a:bodyPr/>
                    <a:lstStyle/>
                    <a:p>
                      <a:r>
                        <a:rPr lang="en-GB" sz="1200" dirty="0" smtClean="0"/>
                        <a:t>SMART Objectives</a:t>
                      </a:r>
                      <a:endParaRPr lang="en-GB" sz="1200" dirty="0"/>
                    </a:p>
                  </a:txBody>
                  <a:tcPr/>
                </a:tc>
                <a:tc>
                  <a:txBody>
                    <a:bodyPr/>
                    <a:lstStyle/>
                    <a:p>
                      <a:r>
                        <a:rPr lang="en-GB" sz="1200" dirty="0" smtClean="0"/>
                        <a:t>Goals and Objectives</a:t>
                      </a:r>
                      <a:endParaRPr lang="en-GB" sz="1200" dirty="0"/>
                    </a:p>
                  </a:txBody>
                  <a:tcPr/>
                </a:tc>
              </a:tr>
              <a:tr h="256702">
                <a:tc>
                  <a:txBody>
                    <a:bodyPr/>
                    <a:lstStyle/>
                    <a:p>
                      <a:r>
                        <a:rPr lang="en-GB" sz="1200" dirty="0" smtClean="0"/>
                        <a:t>WBS</a:t>
                      </a:r>
                      <a:endParaRPr lang="en-GB" sz="1200" dirty="0"/>
                    </a:p>
                  </a:txBody>
                  <a:tcPr/>
                </a:tc>
                <a:tc>
                  <a:txBody>
                    <a:bodyPr/>
                    <a:lstStyle/>
                    <a:p>
                      <a:r>
                        <a:rPr lang="en-GB" sz="1200" dirty="0" smtClean="0"/>
                        <a:t>WBS</a:t>
                      </a:r>
                      <a:endParaRPr lang="en-GB" sz="1200" dirty="0"/>
                    </a:p>
                  </a:txBody>
                  <a:tcPr/>
                </a:tc>
              </a:tr>
              <a:tr h="256702">
                <a:tc>
                  <a:txBody>
                    <a:bodyPr/>
                    <a:lstStyle/>
                    <a:p>
                      <a:r>
                        <a:rPr lang="en-GB" sz="1200" dirty="0" smtClean="0"/>
                        <a:t>Activity listing</a:t>
                      </a:r>
                      <a:endParaRPr lang="en-GB" sz="1200" dirty="0"/>
                    </a:p>
                  </a:txBody>
                  <a:tcPr/>
                </a:tc>
                <a:tc>
                  <a:txBody>
                    <a:bodyPr/>
                    <a:lstStyle/>
                    <a:p>
                      <a:r>
                        <a:rPr lang="en-GB" sz="1200" dirty="0" smtClean="0"/>
                        <a:t>Activity List</a:t>
                      </a:r>
                      <a:endParaRPr lang="en-GB" sz="1200" dirty="0"/>
                    </a:p>
                  </a:txBody>
                  <a:tcPr/>
                </a:tc>
              </a:tr>
              <a:tr h="256702">
                <a:tc>
                  <a:txBody>
                    <a:bodyPr/>
                    <a:lstStyle/>
                    <a:p>
                      <a:r>
                        <a:rPr lang="en-GB" sz="1200" dirty="0" smtClean="0"/>
                        <a:t>Risk  Management</a:t>
                      </a:r>
                      <a:endParaRPr lang="en-GB" sz="1200" dirty="0"/>
                    </a:p>
                  </a:txBody>
                  <a:tcPr/>
                </a:tc>
                <a:tc>
                  <a:txBody>
                    <a:bodyPr/>
                    <a:lstStyle/>
                    <a:p>
                      <a:r>
                        <a:rPr lang="en-GB" sz="1200" dirty="0" smtClean="0"/>
                        <a:t>Risk Plan</a:t>
                      </a:r>
                      <a:endParaRPr lang="en-GB" sz="1200" dirty="0"/>
                    </a:p>
                  </a:txBody>
                  <a:tcPr/>
                </a:tc>
              </a:tr>
              <a:tr h="256702">
                <a:tc>
                  <a:txBody>
                    <a:bodyPr/>
                    <a:lstStyle/>
                    <a:p>
                      <a:endParaRPr lang="en-GB" sz="1200" dirty="0"/>
                    </a:p>
                  </a:txBody>
                  <a:tcPr/>
                </a:tc>
                <a:tc>
                  <a:txBody>
                    <a:bodyPr/>
                    <a:lstStyle/>
                    <a:p>
                      <a:r>
                        <a:rPr lang="en-GB" sz="1200" dirty="0" smtClean="0"/>
                        <a:t>Risk Register</a:t>
                      </a:r>
                      <a:endParaRPr lang="en-GB" sz="1200" dirty="0"/>
                    </a:p>
                  </a:txBody>
                  <a:tcPr/>
                </a:tc>
              </a:tr>
              <a:tr h="256702">
                <a:tc>
                  <a:txBody>
                    <a:bodyPr/>
                    <a:lstStyle/>
                    <a:p>
                      <a:endParaRPr lang="en-GB" sz="1200" dirty="0"/>
                    </a:p>
                  </a:txBody>
                  <a:tcPr/>
                </a:tc>
                <a:tc>
                  <a:txBody>
                    <a:bodyPr/>
                    <a:lstStyle/>
                    <a:p>
                      <a:r>
                        <a:rPr lang="en-GB" sz="1200" dirty="0" smtClean="0"/>
                        <a:t>Risk Priority Graph</a:t>
                      </a:r>
                      <a:endParaRPr lang="en-GB" sz="1200" dirty="0"/>
                    </a:p>
                  </a:txBody>
                  <a:tcPr/>
                </a:tc>
              </a:tr>
              <a:tr h="256702">
                <a:tc>
                  <a:txBody>
                    <a:bodyPr/>
                    <a:lstStyle/>
                    <a:p>
                      <a:r>
                        <a:rPr lang="en-GB" sz="1200" dirty="0" smtClean="0"/>
                        <a:t>Activity Sequencing</a:t>
                      </a:r>
                      <a:endParaRPr lang="en-GB" sz="1200" dirty="0"/>
                    </a:p>
                  </a:txBody>
                  <a:tcPr/>
                </a:tc>
                <a:tc>
                  <a:txBody>
                    <a:bodyPr/>
                    <a:lstStyle/>
                    <a:p>
                      <a:r>
                        <a:rPr lang="en-GB" sz="1200" dirty="0" smtClean="0"/>
                        <a:t>Precedence Network Diagram</a:t>
                      </a:r>
                      <a:endParaRPr lang="en-GB" sz="1200" dirty="0"/>
                    </a:p>
                  </a:txBody>
                  <a:tcPr/>
                </a:tc>
              </a:tr>
              <a:tr h="256702">
                <a:tc>
                  <a:txBody>
                    <a:bodyPr/>
                    <a:lstStyle/>
                    <a:p>
                      <a:r>
                        <a:rPr lang="en-GB" sz="1200" dirty="0" smtClean="0"/>
                        <a:t>Critical</a:t>
                      </a:r>
                      <a:r>
                        <a:rPr lang="en-GB" sz="1200" baseline="0" dirty="0" smtClean="0"/>
                        <a:t> Path Analysis</a:t>
                      </a:r>
                      <a:endParaRPr lang="en-GB" sz="1200" dirty="0"/>
                    </a:p>
                  </a:txBody>
                  <a:tcPr/>
                </a:tc>
                <a:tc>
                  <a:txBody>
                    <a:bodyPr/>
                    <a:lstStyle/>
                    <a:p>
                      <a:r>
                        <a:rPr lang="en-GB" sz="1200" dirty="0" smtClean="0"/>
                        <a:t>Project</a:t>
                      </a:r>
                      <a:r>
                        <a:rPr lang="en-GB" sz="1200" baseline="0" dirty="0" smtClean="0"/>
                        <a:t> Duration and Critical Path</a:t>
                      </a:r>
                      <a:endParaRPr lang="en-GB" sz="1200" dirty="0"/>
                    </a:p>
                  </a:txBody>
                  <a:tcPr/>
                </a:tc>
              </a:tr>
              <a:tr h="339492">
                <a:tc>
                  <a:txBody>
                    <a:bodyPr/>
                    <a:lstStyle/>
                    <a:p>
                      <a:r>
                        <a:rPr lang="en-GB" sz="1200" dirty="0" smtClean="0"/>
                        <a:t>PERT</a:t>
                      </a:r>
                      <a:endParaRPr lang="en-GB" sz="1200" dirty="0"/>
                    </a:p>
                  </a:txBody>
                  <a:tcPr/>
                </a:tc>
                <a:tc>
                  <a:txBody>
                    <a:bodyPr/>
                    <a:lstStyle/>
                    <a:p>
                      <a:r>
                        <a:rPr lang="en-GB" sz="1200" dirty="0" smtClean="0"/>
                        <a:t>Three-point estimates (time and cost)</a:t>
                      </a:r>
                      <a:endParaRPr lang="en-GB" sz="1200" dirty="0"/>
                    </a:p>
                  </a:txBody>
                  <a:tcPr/>
                </a:tc>
              </a:tr>
              <a:tr h="256702">
                <a:tc>
                  <a:txBody>
                    <a:bodyPr/>
                    <a:lstStyle/>
                    <a:p>
                      <a:endParaRPr lang="en-GB" sz="1200" dirty="0"/>
                    </a:p>
                  </a:txBody>
                  <a:tcPr/>
                </a:tc>
                <a:tc>
                  <a:txBody>
                    <a:bodyPr/>
                    <a:lstStyle/>
                    <a:p>
                      <a:r>
                        <a:rPr lang="en-GB" sz="1200" dirty="0" smtClean="0"/>
                        <a:t>Levels of confidence (time)</a:t>
                      </a:r>
                      <a:endParaRPr lang="en-GB" sz="1200" dirty="0"/>
                    </a:p>
                  </a:txBody>
                  <a:tcPr/>
                </a:tc>
              </a:tr>
              <a:tr h="256702">
                <a:tc>
                  <a:txBody>
                    <a:bodyPr/>
                    <a:lstStyle/>
                    <a:p>
                      <a:endParaRPr lang="en-GB" sz="1200" dirty="0"/>
                    </a:p>
                  </a:txBody>
                  <a:tcPr/>
                </a:tc>
                <a:tc>
                  <a:txBody>
                    <a:bodyPr/>
                    <a:lstStyle/>
                    <a:p>
                      <a:r>
                        <a:rPr lang="en-GB" sz="1200" dirty="0" smtClean="0"/>
                        <a:t>Contingency </a:t>
                      </a:r>
                      <a:r>
                        <a:rPr lang="en-GB" sz="1200" baseline="0" dirty="0" smtClean="0"/>
                        <a:t> R</a:t>
                      </a:r>
                      <a:r>
                        <a:rPr lang="en-GB" sz="1200" dirty="0" smtClean="0"/>
                        <a:t>eserve (cost)</a:t>
                      </a:r>
                      <a:endParaRPr lang="en-GB" sz="1200" dirty="0"/>
                    </a:p>
                  </a:txBody>
                  <a:tcPr/>
                </a:tc>
              </a:tr>
              <a:tr h="256702">
                <a:tc>
                  <a:txBody>
                    <a:bodyPr/>
                    <a:lstStyle/>
                    <a:p>
                      <a:r>
                        <a:rPr lang="en-GB" sz="1200" dirty="0" smtClean="0"/>
                        <a:t>Financial</a:t>
                      </a:r>
                      <a:r>
                        <a:rPr lang="en-GB" sz="1200" baseline="0" dirty="0" smtClean="0"/>
                        <a:t> modelling</a:t>
                      </a:r>
                      <a:endParaRPr lang="en-GB" sz="1200" dirty="0"/>
                    </a:p>
                  </a:txBody>
                  <a:tcPr/>
                </a:tc>
                <a:tc>
                  <a:txBody>
                    <a:bodyPr/>
                    <a:lstStyle/>
                    <a:p>
                      <a:r>
                        <a:rPr lang="en-GB" sz="1200" dirty="0" smtClean="0"/>
                        <a:t>Budget and cumulative Costs</a:t>
                      </a:r>
                      <a:endParaRPr lang="en-GB" sz="1200" dirty="0"/>
                    </a:p>
                  </a:txBody>
                  <a:tcPr/>
                </a:tc>
              </a:tr>
              <a:tr h="256702">
                <a:tc>
                  <a:txBody>
                    <a:bodyPr/>
                    <a:lstStyle/>
                    <a:p>
                      <a:endParaRPr lang="en-GB" sz="1200" dirty="0"/>
                    </a:p>
                  </a:txBody>
                  <a:tcPr/>
                </a:tc>
                <a:tc>
                  <a:txBody>
                    <a:bodyPr/>
                    <a:lstStyle/>
                    <a:p>
                      <a:r>
                        <a:rPr lang="en-GB" sz="1200" dirty="0" err="1" smtClean="0"/>
                        <a:t>Cashflow</a:t>
                      </a:r>
                      <a:endParaRPr lang="en-GB" sz="1200" dirty="0"/>
                    </a:p>
                  </a:txBody>
                  <a:tcPr/>
                </a:tc>
              </a:tr>
              <a:tr h="256702">
                <a:tc>
                  <a:txBody>
                    <a:bodyPr/>
                    <a:lstStyle/>
                    <a:p>
                      <a:r>
                        <a:rPr lang="en-GB" sz="1200" dirty="0" smtClean="0"/>
                        <a:t>Schedule</a:t>
                      </a:r>
                      <a:endParaRPr lang="en-GB" sz="1200" dirty="0"/>
                    </a:p>
                  </a:txBody>
                  <a:tcPr/>
                </a:tc>
                <a:tc>
                  <a:txBody>
                    <a:bodyPr/>
                    <a:lstStyle/>
                    <a:p>
                      <a:r>
                        <a:rPr lang="en-GB" sz="1200" dirty="0" smtClean="0"/>
                        <a:t>Gantt Chart</a:t>
                      </a:r>
                      <a:endParaRPr lang="en-GB" sz="1200" dirty="0"/>
                    </a:p>
                  </a:txBody>
                  <a:tcPr/>
                </a:tc>
              </a:tr>
              <a:tr h="256702">
                <a:tc>
                  <a:txBody>
                    <a:bodyPr/>
                    <a:lstStyle/>
                    <a:p>
                      <a:r>
                        <a:rPr lang="en-GB" sz="1200" dirty="0" smtClean="0"/>
                        <a:t>Controls</a:t>
                      </a:r>
                      <a:endParaRPr lang="en-GB" sz="1200" dirty="0"/>
                    </a:p>
                  </a:txBody>
                  <a:tcPr/>
                </a:tc>
                <a:tc>
                  <a:txBody>
                    <a:bodyPr/>
                    <a:lstStyle/>
                    <a:p>
                      <a:r>
                        <a:rPr lang="en-GB" sz="1200" dirty="0" smtClean="0"/>
                        <a:t>Milestones</a:t>
                      </a:r>
                      <a:endParaRPr lang="en-GB" sz="1200" dirty="0"/>
                    </a:p>
                  </a:txBody>
                  <a:tcPr/>
                </a:tc>
              </a:tr>
              <a:tr h="256702">
                <a:tc>
                  <a:txBody>
                    <a:bodyPr/>
                    <a:lstStyle/>
                    <a:p>
                      <a:endParaRPr lang="en-GB" sz="1200" dirty="0"/>
                    </a:p>
                  </a:txBody>
                  <a:tcPr/>
                </a:tc>
                <a:tc>
                  <a:txBody>
                    <a:bodyPr/>
                    <a:lstStyle/>
                    <a:p>
                      <a:r>
                        <a:rPr lang="en-GB" sz="1200" dirty="0" smtClean="0"/>
                        <a:t>Control Account Points</a:t>
                      </a:r>
                      <a:endParaRPr lang="en-GB" sz="1200" dirty="0"/>
                    </a:p>
                  </a:txBody>
                  <a:tcPr/>
                </a:tc>
              </a:tr>
            </a:tbl>
          </a:graphicData>
        </a:graphic>
      </p:graphicFrame>
      <p:pic>
        <p:nvPicPr>
          <p:cNvPr id="235586" name="Picture 9" descr="C:\Documents and Settings\Dave\Local Settings\Temporary Internet Files\Content.IE5\UFMVEX2R\MPj04330630000[1].jpg"/>
          <p:cNvPicPr>
            <a:picLocks noChangeAspect="1" noChangeArrowheads="1"/>
          </p:cNvPicPr>
          <p:nvPr/>
        </p:nvPicPr>
        <p:blipFill>
          <a:blip r:embed="rId3" cstate="print"/>
          <a:srcRect/>
          <a:stretch>
            <a:fillRect/>
          </a:stretch>
        </p:blipFill>
        <p:spPr bwMode="auto">
          <a:xfrm>
            <a:off x="7572375" y="214313"/>
            <a:ext cx="1357313" cy="10715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p:txBody>
          <a:bodyPr/>
          <a:lstStyle/>
          <a:p>
            <a:pPr eaLnBrk="1" fontAlgn="auto" hangingPunct="1">
              <a:spcAft>
                <a:spcPts val="0"/>
              </a:spcAft>
              <a:defRPr/>
            </a:pPr>
            <a:r>
              <a:rPr lang="en-GB" dirty="0" smtClean="0">
                <a:solidFill>
                  <a:schemeClr val="accent1">
                    <a:satMod val="150000"/>
                  </a:schemeClr>
                </a:solidFill>
              </a:rPr>
              <a:t>Session Recap</a:t>
            </a:r>
            <a:endParaRPr lang="en-US" dirty="0" smtClean="0">
              <a:solidFill>
                <a:schemeClr val="accent1">
                  <a:satMod val="150000"/>
                </a:schemeClr>
              </a:solidFill>
            </a:endParaRPr>
          </a:p>
        </p:txBody>
      </p:sp>
      <p:sp>
        <p:nvSpPr>
          <p:cNvPr id="237571" name="Rectangle 3"/>
          <p:cNvSpPr>
            <a:spLocks noGrp="1" noChangeArrowheads="1"/>
          </p:cNvSpPr>
          <p:nvPr>
            <p:ph idx="1"/>
          </p:nvPr>
        </p:nvSpPr>
        <p:spPr>
          <a:xfrm>
            <a:off x="457200" y="2104256"/>
            <a:ext cx="8229600" cy="3268960"/>
          </a:xfrm>
        </p:spPr>
        <p:txBody>
          <a:bodyPr/>
          <a:lstStyle/>
          <a:p>
            <a:pPr eaLnBrk="1" hangingPunct="1"/>
            <a:r>
              <a:rPr lang="en-GB" dirty="0" smtClean="0"/>
              <a:t>You are now able to;</a:t>
            </a:r>
          </a:p>
          <a:p>
            <a:pPr lvl="1" eaLnBrk="1" hangingPunct="1"/>
            <a:r>
              <a:rPr lang="en-GB" dirty="0" smtClean="0"/>
              <a:t>Discuss the </a:t>
            </a:r>
            <a:r>
              <a:rPr lang="en-GB" dirty="0" smtClean="0"/>
              <a:t>use and application of project management planning tools and </a:t>
            </a:r>
            <a:r>
              <a:rPr lang="en-GB" dirty="0" smtClean="0"/>
              <a:t>techniques.</a:t>
            </a:r>
            <a:endParaRPr lang="en-GB" dirty="0" smtClean="0"/>
          </a:p>
          <a:p>
            <a:pPr lvl="1" eaLnBrk="1" hangingPunct="1"/>
            <a:r>
              <a:rPr lang="en-GB" dirty="0" smtClean="0"/>
              <a:t>Build a Gantt chart for a simple </a:t>
            </a:r>
            <a:r>
              <a:rPr lang="en-GB" dirty="0" smtClean="0"/>
              <a:t>project.</a:t>
            </a:r>
            <a:endParaRPr lang="en-GB" dirty="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p:txBody>
          <a:bodyPr/>
          <a:lstStyle/>
          <a:p>
            <a:pPr eaLnBrk="1" fontAlgn="auto" hangingPunct="1">
              <a:spcAft>
                <a:spcPts val="0"/>
              </a:spcAft>
              <a:defRPr/>
            </a:pPr>
            <a:r>
              <a:rPr lang="en-GB" smtClean="0">
                <a:solidFill>
                  <a:schemeClr val="accent1">
                    <a:satMod val="150000"/>
                  </a:schemeClr>
                </a:solidFill>
              </a:rPr>
              <a:t>Session Review Test</a:t>
            </a:r>
            <a:endParaRPr lang="en-US" smtClean="0">
              <a:solidFill>
                <a:schemeClr val="accent1">
                  <a:satMod val="150000"/>
                </a:schemeClr>
              </a:solidFill>
            </a:endParaRPr>
          </a:p>
        </p:txBody>
      </p:sp>
      <p:sp>
        <p:nvSpPr>
          <p:cNvPr id="238595" name="Rectangle 3"/>
          <p:cNvSpPr>
            <a:spLocks noGrp="1" noChangeArrowheads="1"/>
          </p:cNvSpPr>
          <p:nvPr>
            <p:ph idx="1"/>
          </p:nvPr>
        </p:nvSpPr>
        <p:spPr>
          <a:xfrm>
            <a:off x="457200" y="1960240"/>
            <a:ext cx="8229600" cy="3412976"/>
          </a:xfrm>
        </p:spPr>
        <p:txBody>
          <a:bodyPr/>
          <a:lstStyle/>
          <a:p>
            <a:pPr eaLnBrk="1" hangingPunct="1"/>
            <a:r>
              <a:rPr lang="en-GB" sz="2800" dirty="0" smtClean="0"/>
              <a:t>In your own words;</a:t>
            </a:r>
          </a:p>
          <a:p>
            <a:pPr lvl="1"/>
            <a:r>
              <a:rPr lang="en-GB" sz="2400" dirty="0" smtClean="0"/>
              <a:t>Evaluate and comment on the use and application of </a:t>
            </a:r>
            <a:r>
              <a:rPr lang="en-GB" sz="2400" dirty="0" smtClean="0"/>
              <a:t>a </a:t>
            </a:r>
            <a:r>
              <a:rPr lang="en-GB" sz="2400" dirty="0" smtClean="0"/>
              <a:t>Gantt chart and explain how </a:t>
            </a:r>
            <a:r>
              <a:rPr lang="en-GB" sz="2400" dirty="0" smtClean="0"/>
              <a:t>it </a:t>
            </a:r>
            <a:r>
              <a:rPr lang="en-GB" sz="2400" dirty="0" smtClean="0"/>
              <a:t>is used in project </a:t>
            </a:r>
            <a:r>
              <a:rPr lang="en-GB" sz="2400" dirty="0" smtClean="0"/>
              <a:t>planning.</a:t>
            </a:r>
            <a:endParaRPr lang="en-GB" sz="2400" dirty="0" smtClean="0"/>
          </a:p>
          <a:p>
            <a:pPr eaLnBrk="1" hangingPunct="1"/>
            <a:endParaRPr lang="en-GB" sz="2800" dirty="0" smtClean="0"/>
          </a:p>
          <a:p>
            <a:pPr eaLnBrk="1" hangingPunct="1"/>
            <a:r>
              <a:rPr lang="en-GB" sz="2800" dirty="0" smtClean="0"/>
              <a:t>Build </a:t>
            </a:r>
            <a:r>
              <a:rPr lang="en-GB" sz="2800" dirty="0" smtClean="0"/>
              <a:t>a Gantt chart for completing a course assignment</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p:txBody>
          <a:bodyPr/>
          <a:lstStyle/>
          <a:p>
            <a:pPr eaLnBrk="1" fontAlgn="auto" hangingPunct="1">
              <a:spcAft>
                <a:spcPts val="0"/>
              </a:spcAft>
              <a:defRPr/>
            </a:pPr>
            <a:r>
              <a:rPr lang="en-GB" smtClean="0">
                <a:solidFill>
                  <a:schemeClr val="accent1">
                    <a:satMod val="150000"/>
                  </a:schemeClr>
                </a:solidFill>
              </a:rPr>
              <a:t>Session Close</a:t>
            </a:r>
            <a:endParaRPr lang="en-US" smtClean="0">
              <a:solidFill>
                <a:schemeClr val="accent1">
                  <a:satMod val="150000"/>
                </a:schemeClr>
              </a:solidFill>
            </a:endParaRPr>
          </a:p>
        </p:txBody>
      </p:sp>
      <p:sp>
        <p:nvSpPr>
          <p:cNvPr id="234499" name="Rectangle 3"/>
          <p:cNvSpPr>
            <a:spLocks noGrp="1" noChangeArrowheads="1"/>
          </p:cNvSpPr>
          <p:nvPr>
            <p:ph idx="1"/>
          </p:nvPr>
        </p:nvSpPr>
        <p:spPr/>
        <p:txBody>
          <a:bodyPr/>
          <a:lstStyle/>
          <a:p>
            <a:pPr marL="438912" indent="-320040" eaLnBrk="1" fontAlgn="auto" hangingPunct="1">
              <a:spcBef>
                <a:spcPts val="0"/>
              </a:spcBef>
              <a:spcAft>
                <a:spcPts val="0"/>
              </a:spcAft>
              <a:buFont typeface="Wingdings 2"/>
              <a:buChar char=""/>
              <a:defRPr/>
            </a:pPr>
            <a:endParaRPr lang="en-US" sz="28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101</TotalTime>
  <Words>860</Words>
  <Application>Microsoft Office PowerPoint</Application>
  <PresentationFormat>On-screen Show (4:3)</PresentationFormat>
  <Paragraphs>159</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Project Management Tools</vt:lpstr>
      <vt:lpstr>Session Objectives</vt:lpstr>
      <vt:lpstr>PM Planning Tools</vt:lpstr>
      <vt:lpstr>Gantt Chart</vt:lpstr>
      <vt:lpstr>Simple Gantt Chart</vt:lpstr>
      <vt:lpstr> MSP Gantt Chart</vt:lpstr>
      <vt:lpstr>Now What’s Missing?</vt:lpstr>
      <vt:lpstr>The Optimistic Schedule</vt:lpstr>
      <vt:lpstr>Adding Resources</vt:lpstr>
      <vt:lpstr>Resolving Resource Constraints: Unavailable</vt:lpstr>
      <vt:lpstr>Resolving Resource Constraints: Overcommitted</vt:lpstr>
      <vt:lpstr>Resource Levelling and Smoothing</vt:lpstr>
      <vt:lpstr>Project Controls</vt:lpstr>
      <vt:lpstr>Milestones (1)</vt:lpstr>
      <vt:lpstr>Milestones (2)</vt:lpstr>
      <vt:lpstr>Reflection</vt:lpstr>
      <vt:lpstr>Session Recap</vt:lpstr>
      <vt:lpstr>Session Review Test</vt:lpstr>
      <vt:lpstr>Session Close</vt:lpstr>
    </vt:vector>
  </TitlesOfParts>
  <Company>Seba Systems Ltd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Tools and Techniques </dc:title>
  <dc:creator> </dc:creator>
  <cp:lastModifiedBy>Glenn Studio Laptop</cp:lastModifiedBy>
  <cp:revision>15</cp:revision>
  <dcterms:created xsi:type="dcterms:W3CDTF">2009-12-05T16:40:21Z</dcterms:created>
  <dcterms:modified xsi:type="dcterms:W3CDTF">2012-09-29T12:15:27Z</dcterms:modified>
</cp:coreProperties>
</file>