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66" r:id="rId3"/>
    <p:sldId id="258" r:id="rId4"/>
    <p:sldId id="259" r:id="rId5"/>
    <p:sldId id="261" r:id="rId6"/>
    <p:sldId id="262" r:id="rId7"/>
    <p:sldId id="263" r:id="rId8"/>
    <p:sldId id="264" r:id="rId9"/>
    <p:sldId id="267" r:id="rId10"/>
    <p:sldId id="265" r:id="rId11"/>
    <p:sldId id="256" r:id="rId12"/>
    <p:sldId id="270" r:id="rId13"/>
    <p:sldId id="268" r:id="rId14"/>
    <p:sldId id="269" r:id="rId15"/>
    <p:sldId id="271" r:id="rId16"/>
    <p:sldId id="272" r:id="rId17"/>
    <p:sldId id="273" r:id="rId18"/>
    <p:sldId id="278" r:id="rId19"/>
    <p:sldId id="274" r:id="rId20"/>
    <p:sldId id="275" r:id="rId21"/>
    <p:sldId id="276" r:id="rId22"/>
    <p:sldId id="277" r:id="rId23"/>
    <p:sldId id="279" r:id="rId24"/>
    <p:sldId id="280" r:id="rId25"/>
    <p:sldId id="281"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84"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DB03A74-F6A3-49EB-A74C-F93B4A1C85E5}" type="datetimeFigureOut">
              <a:rPr lang="en-GB" smtClean="0"/>
              <a:t>11/10/2017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B30D145-0792-49E6-97E2-9E9A4FA20A4D}" type="slidenum">
              <a:rPr lang="en-GB" smtClean="0"/>
              <a:t>‹#›</a:t>
            </a:fld>
            <a:endParaRPr lang="en-GB" dirty="0"/>
          </a:p>
        </p:txBody>
      </p:sp>
    </p:spTree>
    <p:extLst>
      <p:ext uri="{BB962C8B-B14F-4D97-AF65-F5344CB8AC3E}">
        <p14:creationId xmlns:p14="http://schemas.microsoft.com/office/powerpoint/2010/main" val="3492957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B03A74-F6A3-49EB-A74C-F93B4A1C85E5}" type="datetimeFigureOut">
              <a:rPr lang="en-GB" smtClean="0"/>
              <a:t>11/10/2017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B30D145-0792-49E6-97E2-9E9A4FA20A4D}" type="slidenum">
              <a:rPr lang="en-GB" smtClean="0"/>
              <a:t>‹#›</a:t>
            </a:fld>
            <a:endParaRPr lang="en-GB" dirty="0"/>
          </a:p>
        </p:txBody>
      </p:sp>
    </p:spTree>
    <p:extLst>
      <p:ext uri="{BB962C8B-B14F-4D97-AF65-F5344CB8AC3E}">
        <p14:creationId xmlns:p14="http://schemas.microsoft.com/office/powerpoint/2010/main" val="1319406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DB03A74-F6A3-49EB-A74C-F93B4A1C85E5}" type="datetimeFigureOut">
              <a:rPr lang="en-GB" smtClean="0"/>
              <a:t>11/10/2017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B30D145-0792-49E6-97E2-9E9A4FA20A4D}" type="slidenum">
              <a:rPr lang="en-GB" smtClean="0"/>
              <a:t>‹#›</a:t>
            </a:fld>
            <a:endParaRPr lang="en-GB" dirty="0"/>
          </a:p>
        </p:txBody>
      </p:sp>
    </p:spTree>
    <p:extLst>
      <p:ext uri="{BB962C8B-B14F-4D97-AF65-F5344CB8AC3E}">
        <p14:creationId xmlns:p14="http://schemas.microsoft.com/office/powerpoint/2010/main" val="1585714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DB03A74-F6A3-49EB-A74C-F93B4A1C85E5}" type="datetimeFigureOut">
              <a:rPr lang="en-GB" smtClean="0"/>
              <a:t>11/10/2017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B30D145-0792-49E6-97E2-9E9A4FA20A4D}" type="slidenum">
              <a:rPr lang="en-GB" smtClean="0"/>
              <a:t>‹#›</a:t>
            </a:fld>
            <a:endParaRPr lang="en-GB" dirty="0"/>
          </a:p>
        </p:txBody>
      </p:sp>
    </p:spTree>
    <p:extLst>
      <p:ext uri="{BB962C8B-B14F-4D97-AF65-F5344CB8AC3E}">
        <p14:creationId xmlns:p14="http://schemas.microsoft.com/office/powerpoint/2010/main" val="1781801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DB03A74-F6A3-49EB-A74C-F93B4A1C85E5}" type="datetimeFigureOut">
              <a:rPr lang="en-GB" smtClean="0"/>
              <a:t>11/10/2017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B30D145-0792-49E6-97E2-9E9A4FA20A4D}" type="slidenum">
              <a:rPr lang="en-GB" smtClean="0"/>
              <a:t>‹#›</a:t>
            </a:fld>
            <a:endParaRPr lang="en-GB" dirty="0"/>
          </a:p>
        </p:txBody>
      </p:sp>
    </p:spTree>
    <p:extLst>
      <p:ext uri="{BB962C8B-B14F-4D97-AF65-F5344CB8AC3E}">
        <p14:creationId xmlns:p14="http://schemas.microsoft.com/office/powerpoint/2010/main" val="4174137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DB03A74-F6A3-49EB-A74C-F93B4A1C85E5}" type="datetimeFigureOut">
              <a:rPr lang="en-GB" smtClean="0"/>
              <a:t>11/10/2017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B30D145-0792-49E6-97E2-9E9A4FA20A4D}" type="slidenum">
              <a:rPr lang="en-GB" smtClean="0"/>
              <a:t>‹#›</a:t>
            </a:fld>
            <a:endParaRPr lang="en-GB" dirty="0"/>
          </a:p>
        </p:txBody>
      </p:sp>
    </p:spTree>
    <p:extLst>
      <p:ext uri="{BB962C8B-B14F-4D97-AF65-F5344CB8AC3E}">
        <p14:creationId xmlns:p14="http://schemas.microsoft.com/office/powerpoint/2010/main" val="2981898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B03A74-F6A3-49EB-A74C-F93B4A1C85E5}" type="datetimeFigureOut">
              <a:rPr lang="en-GB" smtClean="0"/>
              <a:t>11/10/2017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B30D145-0792-49E6-97E2-9E9A4FA20A4D}" type="slidenum">
              <a:rPr lang="en-GB" smtClean="0"/>
              <a:t>‹#›</a:t>
            </a:fld>
            <a:endParaRPr lang="en-GB" dirty="0"/>
          </a:p>
        </p:txBody>
      </p:sp>
    </p:spTree>
    <p:extLst>
      <p:ext uri="{BB962C8B-B14F-4D97-AF65-F5344CB8AC3E}">
        <p14:creationId xmlns:p14="http://schemas.microsoft.com/office/powerpoint/2010/main" val="3657121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B03A74-F6A3-49EB-A74C-F93B4A1C85E5}" type="datetimeFigureOut">
              <a:rPr lang="en-GB" smtClean="0"/>
              <a:t>11/10/2017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B30D145-0792-49E6-97E2-9E9A4FA20A4D}" type="slidenum">
              <a:rPr lang="en-GB" smtClean="0"/>
              <a:t>‹#›</a:t>
            </a:fld>
            <a:endParaRPr lang="en-GB" dirty="0"/>
          </a:p>
        </p:txBody>
      </p:sp>
    </p:spTree>
    <p:extLst>
      <p:ext uri="{BB962C8B-B14F-4D97-AF65-F5344CB8AC3E}">
        <p14:creationId xmlns:p14="http://schemas.microsoft.com/office/powerpoint/2010/main" val="2384252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B03A74-F6A3-49EB-A74C-F93B4A1C85E5}" type="datetimeFigureOut">
              <a:rPr lang="en-GB" smtClean="0"/>
              <a:t>11/10/2017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B30D145-0792-49E6-97E2-9E9A4FA20A4D}" type="slidenum">
              <a:rPr lang="en-GB" smtClean="0"/>
              <a:t>‹#›</a:t>
            </a:fld>
            <a:endParaRPr lang="en-GB" dirty="0"/>
          </a:p>
        </p:txBody>
      </p:sp>
    </p:spTree>
    <p:extLst>
      <p:ext uri="{BB962C8B-B14F-4D97-AF65-F5344CB8AC3E}">
        <p14:creationId xmlns:p14="http://schemas.microsoft.com/office/powerpoint/2010/main" val="346166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B03A74-F6A3-49EB-A74C-F93B4A1C85E5}" type="datetimeFigureOut">
              <a:rPr lang="en-GB" smtClean="0"/>
              <a:t>11/10/2017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B30D145-0792-49E6-97E2-9E9A4FA20A4D}" type="slidenum">
              <a:rPr lang="en-GB" smtClean="0"/>
              <a:t>‹#›</a:t>
            </a:fld>
            <a:endParaRPr lang="en-GB" dirty="0"/>
          </a:p>
        </p:txBody>
      </p:sp>
    </p:spTree>
    <p:extLst>
      <p:ext uri="{BB962C8B-B14F-4D97-AF65-F5344CB8AC3E}">
        <p14:creationId xmlns:p14="http://schemas.microsoft.com/office/powerpoint/2010/main" val="3835494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B03A74-F6A3-49EB-A74C-F93B4A1C85E5}" type="datetimeFigureOut">
              <a:rPr lang="en-GB" smtClean="0"/>
              <a:t>11/10/2017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B30D145-0792-49E6-97E2-9E9A4FA20A4D}" type="slidenum">
              <a:rPr lang="en-GB" smtClean="0"/>
              <a:t>‹#›</a:t>
            </a:fld>
            <a:endParaRPr lang="en-GB" dirty="0"/>
          </a:p>
        </p:txBody>
      </p:sp>
    </p:spTree>
    <p:extLst>
      <p:ext uri="{BB962C8B-B14F-4D97-AF65-F5344CB8AC3E}">
        <p14:creationId xmlns:p14="http://schemas.microsoft.com/office/powerpoint/2010/main" val="2323665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B03A74-F6A3-49EB-A74C-F93B4A1C85E5}" type="datetimeFigureOut">
              <a:rPr lang="en-GB" smtClean="0"/>
              <a:t>11/10/2017</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30D145-0792-49E6-97E2-9E9A4FA20A4D}" type="slidenum">
              <a:rPr lang="en-GB" smtClean="0"/>
              <a:t>‹#›</a:t>
            </a:fld>
            <a:endParaRPr lang="en-GB" dirty="0"/>
          </a:p>
        </p:txBody>
      </p:sp>
    </p:spTree>
    <p:extLst>
      <p:ext uri="{BB962C8B-B14F-4D97-AF65-F5344CB8AC3E}">
        <p14:creationId xmlns:p14="http://schemas.microsoft.com/office/powerpoint/2010/main" val="9214902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wada-ama.org/" TargetMode="Externa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ukad.org.uk/"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ukad.coachwisehub.com/stor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Ergogenic Aid </a:t>
            </a:r>
            <a:r>
              <a:rPr lang="en-GB" dirty="0"/>
              <a:t/>
            </a:r>
            <a:br>
              <a:rPr lang="en-GB" dirty="0"/>
            </a:br>
            <a:endParaRPr lang="en-GB" dirty="0"/>
          </a:p>
        </p:txBody>
      </p:sp>
      <p:sp>
        <p:nvSpPr>
          <p:cNvPr id="3" name="Content Placeholder 2"/>
          <p:cNvSpPr>
            <a:spLocks noGrp="1"/>
          </p:cNvSpPr>
          <p:nvPr>
            <p:ph idx="1"/>
          </p:nvPr>
        </p:nvSpPr>
        <p:spPr/>
        <p:txBody>
          <a:bodyPr/>
          <a:lstStyle/>
          <a:p>
            <a:endParaRPr lang="en-GB" dirty="0"/>
          </a:p>
          <a:p>
            <a:pPr marL="0" indent="0" algn="ctr">
              <a:buNone/>
            </a:pPr>
            <a:r>
              <a:rPr lang="en-GB" dirty="0" smtClean="0"/>
              <a:t>An </a:t>
            </a:r>
            <a:r>
              <a:rPr lang="en-GB" dirty="0"/>
              <a:t>ergogenic aids is defined as any substance that may enhance the physical performance through improved strength, speed, response time or the endurance of the athletes. </a:t>
            </a:r>
            <a:endParaRPr lang="en-GB" dirty="0"/>
          </a:p>
        </p:txBody>
      </p:sp>
    </p:spTree>
    <p:extLst>
      <p:ext uri="{BB962C8B-B14F-4D97-AF65-F5344CB8AC3E}">
        <p14:creationId xmlns:p14="http://schemas.microsoft.com/office/powerpoint/2010/main" val="1654646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Classification of Ergogenic Aids</a:t>
            </a:r>
            <a:endParaRPr lang="en-GB" dirty="0"/>
          </a:p>
        </p:txBody>
      </p:sp>
      <p:sp>
        <p:nvSpPr>
          <p:cNvPr id="3" name="Content Placeholder 2"/>
          <p:cNvSpPr>
            <a:spLocks noGrp="1"/>
          </p:cNvSpPr>
          <p:nvPr>
            <p:ph idx="1"/>
          </p:nvPr>
        </p:nvSpPr>
        <p:spPr/>
        <p:txBody>
          <a:bodyPr>
            <a:normAutofit/>
          </a:bodyPr>
          <a:lstStyle/>
          <a:p>
            <a:pPr marL="0" indent="0">
              <a:buNone/>
            </a:pPr>
            <a:r>
              <a:rPr lang="en-GB" dirty="0"/>
              <a:t>classified the prohibited ergogenic aids in to five types. </a:t>
            </a:r>
          </a:p>
          <a:p>
            <a:pPr marL="514350" indent="-514350">
              <a:buFont typeface="+mj-lt"/>
              <a:buAutoNum type="arabicPeriod"/>
            </a:pPr>
            <a:r>
              <a:rPr lang="en-GB" dirty="0" smtClean="0"/>
              <a:t>Nutritional</a:t>
            </a:r>
          </a:p>
          <a:p>
            <a:pPr marL="514350" indent="-514350">
              <a:buFont typeface="+mj-lt"/>
              <a:buAutoNum type="arabicPeriod"/>
            </a:pPr>
            <a:r>
              <a:rPr lang="en-GB" dirty="0" smtClean="0"/>
              <a:t>Physiological</a:t>
            </a:r>
          </a:p>
          <a:p>
            <a:pPr marL="514350" indent="-514350">
              <a:buFont typeface="+mj-lt"/>
              <a:buAutoNum type="arabicPeriod"/>
            </a:pPr>
            <a:r>
              <a:rPr lang="en-GB" dirty="0" smtClean="0"/>
              <a:t>Psychological</a:t>
            </a:r>
          </a:p>
          <a:p>
            <a:pPr marL="514350" indent="-514350">
              <a:buFont typeface="+mj-lt"/>
              <a:buAutoNum type="arabicPeriod"/>
            </a:pPr>
            <a:r>
              <a:rPr lang="en-GB" dirty="0" smtClean="0"/>
              <a:t>Mechanical</a:t>
            </a:r>
          </a:p>
          <a:p>
            <a:pPr marL="514350" indent="-514350">
              <a:buFont typeface="+mj-lt"/>
              <a:buAutoNum type="arabicPeriod"/>
            </a:pPr>
            <a:r>
              <a:rPr lang="en-GB" dirty="0" smtClean="0"/>
              <a:t>Pharmacological</a:t>
            </a:r>
          </a:p>
        </p:txBody>
      </p:sp>
    </p:spTree>
    <p:extLst>
      <p:ext uri="{BB962C8B-B14F-4D97-AF65-F5344CB8AC3E}">
        <p14:creationId xmlns:p14="http://schemas.microsoft.com/office/powerpoint/2010/main" val="4127322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Nature of Ergogenic Aid </a:t>
            </a:r>
            <a:r>
              <a:rPr lang="en-GB" dirty="0"/>
              <a:t/>
            </a:r>
            <a:br>
              <a:rPr lang="en-GB" dirty="0"/>
            </a:br>
            <a:endParaRPr lang="en-GB" dirty="0"/>
          </a:p>
        </p:txBody>
      </p:sp>
      <p:sp>
        <p:nvSpPr>
          <p:cNvPr id="3" name="Content Placeholder 2"/>
          <p:cNvSpPr>
            <a:spLocks noGrp="1"/>
          </p:cNvSpPr>
          <p:nvPr>
            <p:ph idx="1"/>
          </p:nvPr>
        </p:nvSpPr>
        <p:spPr>
          <a:xfrm>
            <a:off x="457200" y="1124744"/>
            <a:ext cx="8435280" cy="5001419"/>
          </a:xfrm>
        </p:spPr>
        <p:txBody>
          <a:bodyPr>
            <a:normAutofit/>
          </a:bodyPr>
          <a:lstStyle/>
          <a:p>
            <a:pPr marL="514350" indent="-514350">
              <a:lnSpc>
                <a:spcPct val="120000"/>
              </a:lnSpc>
              <a:buFont typeface="+mj-lt"/>
              <a:buAutoNum type="arabicPeriod"/>
            </a:pPr>
            <a:r>
              <a:rPr lang="en-GB" sz="2800" dirty="0" smtClean="0"/>
              <a:t>Direct action </a:t>
            </a:r>
            <a:r>
              <a:rPr lang="en-GB" sz="2800" dirty="0"/>
              <a:t>on </a:t>
            </a:r>
            <a:r>
              <a:rPr lang="en-GB" sz="2800" dirty="0" smtClean="0"/>
              <a:t>the development and or functioning of the muscle </a:t>
            </a:r>
            <a:r>
              <a:rPr lang="en-GB" sz="2800" dirty="0"/>
              <a:t>fibre </a:t>
            </a:r>
          </a:p>
          <a:p>
            <a:pPr marL="514350" indent="-514350">
              <a:lnSpc>
                <a:spcPct val="160000"/>
              </a:lnSpc>
              <a:buFont typeface="+mj-lt"/>
              <a:buAutoNum type="arabicPeriod"/>
            </a:pPr>
            <a:r>
              <a:rPr lang="en-GB" sz="2800" dirty="0" smtClean="0"/>
              <a:t>Delays the onset of fatigue </a:t>
            </a:r>
            <a:endParaRPr lang="en-GB" sz="2800" dirty="0"/>
          </a:p>
          <a:p>
            <a:pPr marL="514350" indent="-514350">
              <a:lnSpc>
                <a:spcPct val="120000"/>
              </a:lnSpc>
              <a:buFont typeface="+mj-lt"/>
              <a:buAutoNum type="arabicPeriod"/>
            </a:pPr>
            <a:r>
              <a:rPr lang="en-GB" sz="2800" dirty="0" smtClean="0"/>
              <a:t>Improves the delivery and  or use of nutrients </a:t>
            </a:r>
            <a:endParaRPr lang="en-GB" sz="2800" dirty="0"/>
          </a:p>
          <a:p>
            <a:pPr marL="514350" indent="-514350">
              <a:lnSpc>
                <a:spcPct val="120000"/>
              </a:lnSpc>
              <a:buFont typeface="+mj-lt"/>
              <a:buAutoNum type="arabicPeriod"/>
            </a:pPr>
            <a:r>
              <a:rPr lang="en-GB" sz="2800" dirty="0" smtClean="0"/>
              <a:t>Improves the capacity and or efficiency </a:t>
            </a:r>
            <a:r>
              <a:rPr lang="en-GB" sz="2800" dirty="0"/>
              <a:t>the </a:t>
            </a:r>
            <a:r>
              <a:rPr lang="en-GB" sz="2800" dirty="0" smtClean="0"/>
              <a:t>systems of the body</a:t>
            </a:r>
            <a:endParaRPr lang="en-GB" sz="2800" dirty="0"/>
          </a:p>
          <a:p>
            <a:pPr marL="514350" indent="-514350">
              <a:lnSpc>
                <a:spcPct val="160000"/>
              </a:lnSpc>
              <a:buFont typeface="+mj-lt"/>
              <a:buAutoNum type="arabicPeriod"/>
            </a:pPr>
            <a:r>
              <a:rPr lang="en-GB" sz="2800" dirty="0" smtClean="0"/>
              <a:t>Improve the control by C.N.S and limits its fatigue.</a:t>
            </a:r>
            <a:endParaRPr lang="en-GB" sz="2400" dirty="0"/>
          </a:p>
        </p:txBody>
      </p:sp>
    </p:spTree>
    <p:extLst>
      <p:ext uri="{BB962C8B-B14F-4D97-AF65-F5344CB8AC3E}">
        <p14:creationId xmlns:p14="http://schemas.microsoft.com/office/powerpoint/2010/main" val="248154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Nutritional Ergogenic Aid </a:t>
            </a:r>
            <a:endParaRPr lang="en-GB" dirty="0"/>
          </a:p>
        </p:txBody>
      </p:sp>
      <p:sp>
        <p:nvSpPr>
          <p:cNvPr id="3" name="Content Placeholder 2"/>
          <p:cNvSpPr>
            <a:spLocks noGrp="1"/>
          </p:cNvSpPr>
          <p:nvPr>
            <p:ph idx="1"/>
          </p:nvPr>
        </p:nvSpPr>
        <p:spPr/>
        <p:txBody>
          <a:bodyPr>
            <a:normAutofit fontScale="85000" lnSpcReduction="20000"/>
          </a:bodyPr>
          <a:lstStyle/>
          <a:p>
            <a:pPr marL="0" indent="0" algn="ctr">
              <a:buNone/>
            </a:pPr>
            <a:r>
              <a:rPr lang="en-GB" dirty="0" smtClean="0">
                <a:solidFill>
                  <a:srgbClr val="FF0000"/>
                </a:solidFill>
              </a:rPr>
              <a:t>The use of those substances found naturally in foods.</a:t>
            </a:r>
          </a:p>
          <a:p>
            <a:endParaRPr lang="en-GB" dirty="0"/>
          </a:p>
          <a:p>
            <a:r>
              <a:rPr lang="en-GB" dirty="0" smtClean="0"/>
              <a:t>Carbohydrates</a:t>
            </a:r>
            <a:r>
              <a:rPr lang="en-GB" dirty="0"/>
              <a:t>, </a:t>
            </a:r>
            <a:endParaRPr lang="en-GB" dirty="0" smtClean="0"/>
          </a:p>
          <a:p>
            <a:r>
              <a:rPr lang="en-GB" dirty="0" smtClean="0"/>
              <a:t>protein</a:t>
            </a:r>
            <a:r>
              <a:rPr lang="en-GB" dirty="0"/>
              <a:t>, </a:t>
            </a:r>
            <a:endParaRPr lang="en-GB" dirty="0" smtClean="0"/>
          </a:p>
          <a:p>
            <a:r>
              <a:rPr lang="en-GB" dirty="0" smtClean="0"/>
              <a:t>Fats</a:t>
            </a:r>
            <a:endParaRPr lang="en-GB" dirty="0"/>
          </a:p>
          <a:p>
            <a:r>
              <a:rPr lang="en-GB" dirty="0" smtClean="0"/>
              <a:t>vitamins</a:t>
            </a:r>
            <a:r>
              <a:rPr lang="en-GB" dirty="0"/>
              <a:t>, </a:t>
            </a:r>
            <a:endParaRPr lang="en-GB" dirty="0" smtClean="0"/>
          </a:p>
          <a:p>
            <a:r>
              <a:rPr lang="en-GB" dirty="0" smtClean="0"/>
              <a:t>minerals</a:t>
            </a:r>
            <a:r>
              <a:rPr lang="en-GB" dirty="0"/>
              <a:t>, </a:t>
            </a:r>
            <a:endParaRPr lang="en-GB" dirty="0" smtClean="0"/>
          </a:p>
          <a:p>
            <a:r>
              <a:rPr lang="en-GB" dirty="0" smtClean="0"/>
              <a:t>water </a:t>
            </a:r>
            <a:endParaRPr lang="en-GB" dirty="0"/>
          </a:p>
          <a:p>
            <a:r>
              <a:rPr lang="en-GB" dirty="0" smtClean="0"/>
              <a:t>Electrolytes</a:t>
            </a:r>
          </a:p>
          <a:p>
            <a:pPr marL="0" indent="0" algn="ctr">
              <a:buNone/>
            </a:pPr>
            <a:r>
              <a:rPr lang="en-GB" dirty="0" smtClean="0">
                <a:solidFill>
                  <a:srgbClr val="0070C0"/>
                </a:solidFill>
              </a:rPr>
              <a:t>Mostly lega</a:t>
            </a:r>
            <a:r>
              <a:rPr lang="en-GB" dirty="0">
                <a:solidFill>
                  <a:srgbClr val="0070C0"/>
                </a:solidFill>
              </a:rPr>
              <a:t>l</a:t>
            </a:r>
          </a:p>
        </p:txBody>
      </p:sp>
    </p:spTree>
    <p:extLst>
      <p:ext uri="{BB962C8B-B14F-4D97-AF65-F5344CB8AC3E}">
        <p14:creationId xmlns:p14="http://schemas.microsoft.com/office/powerpoint/2010/main" val="1432299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Physiological Ergogenic Aid </a:t>
            </a:r>
            <a:r>
              <a:rPr lang="en-GB" dirty="0"/>
              <a:t/>
            </a:r>
            <a:br>
              <a:rPr lang="en-GB" dirty="0"/>
            </a:br>
            <a:endParaRPr lang="en-GB" dirty="0"/>
          </a:p>
        </p:txBody>
      </p:sp>
      <p:sp>
        <p:nvSpPr>
          <p:cNvPr id="3" name="Content Placeholder 2"/>
          <p:cNvSpPr>
            <a:spLocks noGrp="1"/>
          </p:cNvSpPr>
          <p:nvPr>
            <p:ph idx="1"/>
          </p:nvPr>
        </p:nvSpPr>
        <p:spPr/>
        <p:txBody>
          <a:bodyPr>
            <a:normAutofit fontScale="85000" lnSpcReduction="20000"/>
          </a:bodyPr>
          <a:lstStyle/>
          <a:p>
            <a:pPr marL="0" indent="0" algn="ctr">
              <a:buNone/>
            </a:pPr>
            <a:r>
              <a:rPr lang="en-GB" dirty="0" smtClean="0">
                <a:solidFill>
                  <a:srgbClr val="FF0000"/>
                </a:solidFill>
              </a:rPr>
              <a:t>Something that alters the physiological functioning of body organs or systems. </a:t>
            </a:r>
            <a:endParaRPr lang="en-GB" dirty="0">
              <a:solidFill>
                <a:srgbClr val="FF0000"/>
              </a:solidFill>
            </a:endParaRPr>
          </a:p>
          <a:p>
            <a:pPr marL="0" indent="0">
              <a:buNone/>
            </a:pPr>
            <a:endParaRPr lang="en-GB" dirty="0"/>
          </a:p>
          <a:p>
            <a:pPr marL="0" indent="0">
              <a:buNone/>
            </a:pPr>
            <a:r>
              <a:rPr lang="en-GB" dirty="0" smtClean="0"/>
              <a:t>Acupuncture		Physiotherapy</a:t>
            </a:r>
            <a:r>
              <a:rPr lang="en-GB" dirty="0"/>
              <a:t>,</a:t>
            </a:r>
            <a:endParaRPr lang="en-GB" dirty="0" smtClean="0"/>
          </a:p>
          <a:p>
            <a:pPr marL="0" indent="0">
              <a:buNone/>
            </a:pPr>
            <a:r>
              <a:rPr lang="en-GB" dirty="0" smtClean="0"/>
              <a:t>Blood Doping 		EPO, </a:t>
            </a:r>
          </a:p>
          <a:p>
            <a:pPr marL="0" indent="0">
              <a:buNone/>
            </a:pPr>
            <a:r>
              <a:rPr lang="en-GB" dirty="0" smtClean="0"/>
              <a:t>Herbal Medicines		Homeopathy, </a:t>
            </a:r>
          </a:p>
          <a:p>
            <a:pPr marL="0" indent="0">
              <a:buNone/>
            </a:pPr>
            <a:r>
              <a:rPr lang="en-GB" dirty="0" smtClean="0"/>
              <a:t>Human growth H,		Sports Massage, </a:t>
            </a:r>
          </a:p>
          <a:p>
            <a:pPr marL="0" indent="0">
              <a:buNone/>
            </a:pPr>
            <a:r>
              <a:rPr lang="en-GB" dirty="0" smtClean="0"/>
              <a:t>Sauna, 			Ultra-violet rays, </a:t>
            </a:r>
          </a:p>
          <a:p>
            <a:pPr marL="0" indent="0">
              <a:buNone/>
            </a:pPr>
            <a:r>
              <a:rPr lang="en-GB" dirty="0" smtClean="0"/>
              <a:t>Oxygen			 etc. </a:t>
            </a:r>
          </a:p>
          <a:p>
            <a:pPr marL="0" indent="0">
              <a:buNone/>
            </a:pPr>
            <a:endParaRPr lang="en-GB" dirty="0"/>
          </a:p>
          <a:p>
            <a:pPr marL="0" indent="0" algn="ctr">
              <a:buNone/>
            </a:pPr>
            <a:r>
              <a:rPr lang="en-GB" dirty="0" smtClean="0">
                <a:solidFill>
                  <a:schemeClr val="accent6">
                    <a:lumMod val="75000"/>
                  </a:schemeClr>
                </a:solidFill>
              </a:rPr>
              <a:t>Mixed legal and illegal</a:t>
            </a:r>
            <a:endParaRPr lang="en-GB" dirty="0">
              <a:solidFill>
                <a:schemeClr val="accent6">
                  <a:lumMod val="75000"/>
                </a:schemeClr>
              </a:solidFill>
            </a:endParaRPr>
          </a:p>
        </p:txBody>
      </p:sp>
    </p:spTree>
    <p:extLst>
      <p:ext uri="{BB962C8B-B14F-4D97-AF65-F5344CB8AC3E}">
        <p14:creationId xmlns:p14="http://schemas.microsoft.com/office/powerpoint/2010/main" val="7587098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Psychological Ergogenic Aid </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endParaRPr lang="en-GB" dirty="0"/>
          </a:p>
          <a:p>
            <a:r>
              <a:rPr lang="en-GB" dirty="0" smtClean="0"/>
              <a:t>Cantering</a:t>
            </a:r>
            <a:r>
              <a:rPr lang="en-GB" dirty="0"/>
              <a:t>	</a:t>
            </a:r>
            <a:r>
              <a:rPr lang="en-GB" dirty="0" smtClean="0"/>
              <a:t>	Psychology</a:t>
            </a:r>
            <a:r>
              <a:rPr lang="en-GB" dirty="0"/>
              <a:t>, </a:t>
            </a:r>
            <a:endParaRPr lang="en-GB" dirty="0" smtClean="0"/>
          </a:p>
          <a:p>
            <a:r>
              <a:rPr lang="en-GB" dirty="0" smtClean="0"/>
              <a:t>Cheering 			Relaxation</a:t>
            </a:r>
          </a:p>
          <a:p>
            <a:r>
              <a:rPr lang="en-GB" dirty="0" smtClean="0"/>
              <a:t>Hypnosis</a:t>
            </a:r>
            <a:r>
              <a:rPr lang="en-GB" dirty="0"/>
              <a:t>	</a:t>
            </a:r>
            <a:r>
              <a:rPr lang="en-GB" dirty="0" smtClean="0"/>
              <a:t>		Suggestion</a:t>
            </a:r>
          </a:p>
          <a:p>
            <a:r>
              <a:rPr lang="en-GB" dirty="0" smtClean="0"/>
              <a:t>Imagery 			Rehearsal</a:t>
            </a:r>
          </a:p>
          <a:p>
            <a:r>
              <a:rPr lang="en-GB" dirty="0" smtClean="0"/>
              <a:t>Meditation</a:t>
            </a:r>
            <a:r>
              <a:rPr lang="en-GB" dirty="0"/>
              <a:t>, </a:t>
            </a:r>
            <a:r>
              <a:rPr lang="en-GB" dirty="0" smtClean="0"/>
              <a:t>		Music</a:t>
            </a:r>
          </a:p>
          <a:p>
            <a:r>
              <a:rPr lang="en-GB" dirty="0" smtClean="0"/>
              <a:t>Autogenic training    	Placebo</a:t>
            </a:r>
          </a:p>
          <a:p>
            <a:endParaRPr lang="en-GB" dirty="0" smtClean="0"/>
          </a:p>
          <a:p>
            <a:pPr marL="0" indent="0" algn="ctr">
              <a:buNone/>
            </a:pPr>
            <a:r>
              <a:rPr lang="en-GB" dirty="0" smtClean="0">
                <a:solidFill>
                  <a:srgbClr val="0070C0"/>
                </a:solidFill>
              </a:rPr>
              <a:t>Almost all Legal</a:t>
            </a:r>
            <a:endParaRPr lang="en-GB" dirty="0">
              <a:solidFill>
                <a:srgbClr val="0070C0"/>
              </a:solidFill>
            </a:endParaRPr>
          </a:p>
        </p:txBody>
      </p:sp>
    </p:spTree>
    <p:extLst>
      <p:ext uri="{BB962C8B-B14F-4D97-AF65-F5344CB8AC3E}">
        <p14:creationId xmlns:p14="http://schemas.microsoft.com/office/powerpoint/2010/main" val="3227571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Mechanical Ergogenic Aid </a:t>
            </a:r>
            <a:r>
              <a:rPr lang="en-GB" dirty="0"/>
              <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smtClean="0"/>
              <a:t>Improved </a:t>
            </a:r>
            <a:r>
              <a:rPr lang="en-GB" dirty="0"/>
              <a:t>body mechanics, </a:t>
            </a:r>
            <a:endParaRPr lang="en-GB" dirty="0" smtClean="0"/>
          </a:p>
          <a:p>
            <a:pPr marL="0" indent="0">
              <a:buNone/>
            </a:pPr>
            <a:r>
              <a:rPr lang="en-GB" dirty="0" smtClean="0"/>
              <a:t>clothing </a:t>
            </a:r>
          </a:p>
          <a:p>
            <a:pPr marL="0" indent="0">
              <a:buNone/>
            </a:pPr>
            <a:r>
              <a:rPr lang="en-GB" dirty="0" smtClean="0"/>
              <a:t>equipment </a:t>
            </a:r>
          </a:p>
          <a:p>
            <a:pPr marL="0" indent="0">
              <a:buNone/>
            </a:pPr>
            <a:r>
              <a:rPr lang="en-GB" dirty="0" smtClean="0"/>
              <a:t>skill training</a:t>
            </a:r>
          </a:p>
          <a:p>
            <a:pPr marL="0" indent="0">
              <a:buNone/>
            </a:pPr>
            <a:endParaRPr lang="en-GB" dirty="0"/>
          </a:p>
          <a:p>
            <a:pPr marL="0" indent="0" algn="ctr">
              <a:buNone/>
            </a:pPr>
            <a:r>
              <a:rPr lang="en-GB" dirty="0" smtClean="0">
                <a:solidFill>
                  <a:schemeClr val="accent6">
                    <a:lumMod val="75000"/>
                  </a:schemeClr>
                </a:solidFill>
              </a:rPr>
              <a:t>Some legal some illegal</a:t>
            </a:r>
            <a:endParaRPr lang="en-GB" dirty="0">
              <a:solidFill>
                <a:schemeClr val="accent6">
                  <a:lumMod val="75000"/>
                </a:schemeClr>
              </a:solidFill>
            </a:endParaRPr>
          </a:p>
        </p:txBody>
      </p:sp>
    </p:spTree>
    <p:extLst>
      <p:ext uri="{BB962C8B-B14F-4D97-AF65-F5344CB8AC3E}">
        <p14:creationId xmlns:p14="http://schemas.microsoft.com/office/powerpoint/2010/main" val="2654668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Pharmacological Ergogenic Aid </a:t>
            </a:r>
            <a:r>
              <a:rPr lang="en-GB" dirty="0"/>
              <a:t/>
            </a:r>
            <a:br>
              <a:rPr lang="en-GB" dirty="0"/>
            </a:b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Stimulants</a:t>
            </a:r>
          </a:p>
          <a:p>
            <a:pPr marL="0" indent="0">
              <a:buNone/>
            </a:pPr>
            <a:r>
              <a:rPr lang="en-GB" dirty="0" smtClean="0"/>
              <a:t>Narcotics</a:t>
            </a:r>
            <a:endParaRPr lang="en-GB" dirty="0"/>
          </a:p>
          <a:p>
            <a:pPr marL="0" indent="0">
              <a:buNone/>
            </a:pPr>
            <a:r>
              <a:rPr lang="en-GB" dirty="0" smtClean="0"/>
              <a:t>Anabolic Steroids</a:t>
            </a:r>
          </a:p>
          <a:p>
            <a:pPr marL="0" indent="0">
              <a:buNone/>
            </a:pPr>
            <a:r>
              <a:rPr lang="en-GB" dirty="0" smtClean="0"/>
              <a:t>Beta </a:t>
            </a:r>
            <a:r>
              <a:rPr lang="en-GB" dirty="0"/>
              <a:t>Blockers </a:t>
            </a:r>
            <a:endParaRPr lang="en-GB" dirty="0"/>
          </a:p>
          <a:p>
            <a:pPr marL="0" indent="0">
              <a:buNone/>
            </a:pPr>
            <a:r>
              <a:rPr lang="en-GB" dirty="0" smtClean="0"/>
              <a:t>Diuretic</a:t>
            </a:r>
          </a:p>
          <a:p>
            <a:pPr marL="0" indent="0">
              <a:buNone/>
            </a:pPr>
            <a:endParaRPr lang="en-GB" dirty="0" smtClean="0"/>
          </a:p>
          <a:p>
            <a:pPr marL="0" indent="0" algn="ctr">
              <a:buNone/>
            </a:pPr>
            <a:r>
              <a:rPr lang="en-GB" dirty="0" smtClean="0">
                <a:solidFill>
                  <a:srgbClr val="FF0000"/>
                </a:solidFill>
              </a:rPr>
              <a:t>Almost all Illegal</a:t>
            </a:r>
          </a:p>
          <a:p>
            <a:pPr marL="0" indent="0" algn="ctr">
              <a:buNone/>
            </a:pPr>
            <a:r>
              <a:rPr lang="en-GB" dirty="0" smtClean="0">
                <a:solidFill>
                  <a:schemeClr val="accent6">
                    <a:lumMod val="75000"/>
                  </a:schemeClr>
                </a:solidFill>
              </a:rPr>
              <a:t>Unless for medical reasons! </a:t>
            </a:r>
            <a:endParaRPr lang="en-GB" dirty="0">
              <a:solidFill>
                <a:schemeClr val="accent6">
                  <a:lumMod val="75000"/>
                </a:schemeClr>
              </a:solidFill>
            </a:endParaRPr>
          </a:p>
        </p:txBody>
      </p:sp>
    </p:spTree>
    <p:extLst>
      <p:ext uri="{BB962C8B-B14F-4D97-AF65-F5344CB8AC3E}">
        <p14:creationId xmlns:p14="http://schemas.microsoft.com/office/powerpoint/2010/main" val="2860164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1985 I.O.C medical commission </a:t>
            </a:r>
          </a:p>
        </p:txBody>
      </p:sp>
      <p:sp>
        <p:nvSpPr>
          <p:cNvPr id="5" name="Content Placeholder 4"/>
          <p:cNvSpPr>
            <a:spLocks noGrp="1"/>
          </p:cNvSpPr>
          <p:nvPr>
            <p:ph idx="1"/>
          </p:nvPr>
        </p:nvSpPr>
        <p:spPr/>
        <p:txBody>
          <a:bodyPr>
            <a:normAutofit fontScale="77500" lnSpcReduction="20000"/>
          </a:bodyPr>
          <a:lstStyle/>
          <a:p>
            <a:pPr marL="0" indent="0">
              <a:buNone/>
            </a:pPr>
            <a:r>
              <a:rPr lang="en-GB" dirty="0" smtClean="0"/>
              <a:t>Pharmacological ergogenic aids will be declared banned if they unfairly:</a:t>
            </a:r>
          </a:p>
          <a:p>
            <a:pPr marL="0" indent="0">
              <a:buNone/>
            </a:pPr>
            <a:endParaRPr lang="en-GB" dirty="0"/>
          </a:p>
          <a:p>
            <a:r>
              <a:rPr lang="en-GB" dirty="0" smtClean="0"/>
              <a:t>directly </a:t>
            </a:r>
            <a:r>
              <a:rPr lang="en-GB" dirty="0"/>
              <a:t>influence the physiological capacity of a particular body system thereby improving </a:t>
            </a:r>
            <a:r>
              <a:rPr lang="en-GB" dirty="0" smtClean="0"/>
              <a:t>performance.</a:t>
            </a:r>
          </a:p>
          <a:p>
            <a:endParaRPr lang="en-GB" dirty="0"/>
          </a:p>
          <a:p>
            <a:r>
              <a:rPr lang="en-GB" dirty="0" smtClean="0"/>
              <a:t>remove </a:t>
            </a:r>
            <a:r>
              <a:rPr lang="en-GB" dirty="0"/>
              <a:t>psychological constraints which impact </a:t>
            </a:r>
            <a:r>
              <a:rPr lang="en-GB" dirty="0" smtClean="0"/>
              <a:t>performance.</a:t>
            </a:r>
          </a:p>
          <a:p>
            <a:endParaRPr lang="en-GB" dirty="0"/>
          </a:p>
          <a:p>
            <a:r>
              <a:rPr lang="en-GB" dirty="0" smtClean="0"/>
              <a:t>increase </a:t>
            </a:r>
            <a:r>
              <a:rPr lang="en-GB" dirty="0"/>
              <a:t>the speed of recovery from training and </a:t>
            </a:r>
            <a:r>
              <a:rPr lang="en-GB" dirty="0" smtClean="0"/>
              <a:t>competition. </a:t>
            </a:r>
            <a:endParaRPr lang="en-GB" dirty="0"/>
          </a:p>
          <a:p>
            <a:endParaRPr lang="en-GB" dirty="0"/>
          </a:p>
        </p:txBody>
      </p:sp>
    </p:spTree>
    <p:extLst>
      <p:ext uri="{BB962C8B-B14F-4D97-AF65-F5344CB8AC3E}">
        <p14:creationId xmlns:p14="http://schemas.microsoft.com/office/powerpoint/2010/main" val="1103859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1985 I.O.C medical commission </a:t>
            </a:r>
          </a:p>
        </p:txBody>
      </p:sp>
      <p:sp>
        <p:nvSpPr>
          <p:cNvPr id="3" name="Content Placeholder 2"/>
          <p:cNvSpPr>
            <a:spLocks noGrp="1"/>
          </p:cNvSpPr>
          <p:nvPr>
            <p:ph idx="1"/>
          </p:nvPr>
        </p:nvSpPr>
        <p:spPr/>
        <p:txBody>
          <a:bodyPr>
            <a:normAutofit fontScale="92500" lnSpcReduction="10000"/>
          </a:bodyPr>
          <a:lstStyle/>
          <a:p>
            <a:pPr marL="0" indent="0" algn="ctr">
              <a:buNone/>
            </a:pPr>
            <a:r>
              <a:rPr lang="en-GB" dirty="0" smtClean="0">
                <a:solidFill>
                  <a:srgbClr val="7030A0"/>
                </a:solidFill>
              </a:rPr>
              <a:t>Focuses predominantly on Pharmacological </a:t>
            </a:r>
            <a:r>
              <a:rPr lang="en-GB" dirty="0" err="1" smtClean="0">
                <a:solidFill>
                  <a:srgbClr val="7030A0"/>
                </a:solidFill>
              </a:rPr>
              <a:t>Ergogenics</a:t>
            </a:r>
            <a:endParaRPr lang="en-GB" dirty="0" smtClean="0">
              <a:solidFill>
                <a:srgbClr val="7030A0"/>
              </a:solidFill>
            </a:endParaRPr>
          </a:p>
          <a:p>
            <a:pPr marL="0" indent="0" algn="ctr">
              <a:buNone/>
            </a:pPr>
            <a:endParaRPr lang="en-GB" dirty="0">
              <a:solidFill>
                <a:srgbClr val="7030A0"/>
              </a:solidFill>
            </a:endParaRPr>
          </a:p>
          <a:p>
            <a:pPr marL="0" indent="0">
              <a:buNone/>
            </a:pPr>
            <a:r>
              <a:rPr lang="en-GB" i="1" dirty="0" smtClean="0"/>
              <a:t>“</a:t>
            </a:r>
            <a:r>
              <a:rPr lang="en-GB" i="1" dirty="0"/>
              <a:t>The administration of or use by competing athlete of any substance foreign to the body or of any physiological substance taken in abnormal quantity or taken by an abnormal routine or entry in to the body with the sole intention of increasing in a artificial and unfair manner his/her performance in competition”. </a:t>
            </a:r>
            <a:endParaRPr lang="en-GB" i="1" dirty="0"/>
          </a:p>
        </p:txBody>
      </p:sp>
    </p:spTree>
    <p:extLst>
      <p:ext uri="{BB962C8B-B14F-4D97-AF65-F5344CB8AC3E}">
        <p14:creationId xmlns:p14="http://schemas.microsoft.com/office/powerpoint/2010/main" val="3574673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60648"/>
            <a:ext cx="7772400" cy="1470025"/>
          </a:xfrm>
        </p:spPr>
        <p:txBody>
          <a:bodyPr/>
          <a:lstStyle/>
          <a:p>
            <a:r>
              <a:rPr lang="en-GB" dirty="0" smtClean="0"/>
              <a:t>Anti-Doping</a:t>
            </a:r>
            <a:endParaRPr lang="en-GB" dirty="0"/>
          </a:p>
        </p:txBody>
      </p:sp>
      <p:sp>
        <p:nvSpPr>
          <p:cNvPr id="3" name="Subtitle 2"/>
          <p:cNvSpPr>
            <a:spLocks noGrp="1"/>
          </p:cNvSpPr>
          <p:nvPr>
            <p:ph type="subTitle" idx="1"/>
          </p:nvPr>
        </p:nvSpPr>
        <p:spPr>
          <a:xfrm>
            <a:off x="323528" y="1700808"/>
            <a:ext cx="7992888" cy="4032448"/>
          </a:xfrm>
        </p:spPr>
        <p:txBody>
          <a:bodyPr>
            <a:normAutofit/>
          </a:bodyPr>
          <a:lstStyle/>
          <a:p>
            <a:pPr algn="l"/>
            <a:r>
              <a:rPr lang="en-GB" dirty="0" smtClean="0">
                <a:solidFill>
                  <a:schemeClr val="tx1"/>
                </a:solidFill>
              </a:rPr>
              <a:t>World </a:t>
            </a:r>
            <a:r>
              <a:rPr lang="en-GB" dirty="0" smtClean="0">
                <a:solidFill>
                  <a:schemeClr val="tx1"/>
                </a:solidFill>
              </a:rPr>
              <a:t>Anti-doping Agency (WADA)</a:t>
            </a:r>
          </a:p>
          <a:p>
            <a:r>
              <a:rPr lang="en-GB" dirty="0">
                <a:solidFill>
                  <a:schemeClr val="tx1"/>
                </a:solidFill>
                <a:hlinkClick r:id="rId2"/>
              </a:rPr>
              <a:t>https://www.wada-ama.org</a:t>
            </a:r>
            <a:r>
              <a:rPr lang="en-GB" dirty="0" smtClean="0">
                <a:solidFill>
                  <a:schemeClr val="tx1"/>
                </a:solidFill>
                <a:hlinkClick r:id="rId2"/>
              </a:rPr>
              <a:t>/</a:t>
            </a:r>
            <a:r>
              <a:rPr lang="en-GB" dirty="0" smtClean="0">
                <a:solidFill>
                  <a:schemeClr val="tx1"/>
                </a:solidFill>
              </a:rPr>
              <a:t> </a:t>
            </a:r>
          </a:p>
          <a:p>
            <a:endParaRPr lang="en-GB" dirty="0">
              <a:solidFill>
                <a:schemeClr val="tx1"/>
              </a:solidFill>
            </a:endParaRPr>
          </a:p>
          <a:p>
            <a:r>
              <a:rPr lang="en-GB" dirty="0" smtClean="0">
                <a:solidFill>
                  <a:srgbClr val="002060"/>
                </a:solidFill>
              </a:rPr>
              <a:t>The </a:t>
            </a:r>
            <a:r>
              <a:rPr lang="en-GB" dirty="0">
                <a:solidFill>
                  <a:srgbClr val="002060"/>
                </a:solidFill>
              </a:rPr>
              <a:t>World Anti-Doping Agency's mission is to lead a collaborative worldwide movement for doping-free sport.</a:t>
            </a:r>
          </a:p>
        </p:txBody>
      </p:sp>
      <p:pic>
        <p:nvPicPr>
          <p:cNvPr id="1026" name="Picture 2" descr="Image resul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7784" y="5085183"/>
            <a:ext cx="3248794" cy="1632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85123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WADA Code</a:t>
            </a:r>
            <a:endParaRPr lang="en-GB" dirty="0"/>
          </a:p>
        </p:txBody>
      </p:sp>
      <p:sp>
        <p:nvSpPr>
          <p:cNvPr id="3" name="Content Placeholder 2"/>
          <p:cNvSpPr>
            <a:spLocks noGrp="1"/>
          </p:cNvSpPr>
          <p:nvPr>
            <p:ph idx="1"/>
          </p:nvPr>
        </p:nvSpPr>
        <p:spPr/>
        <p:txBody>
          <a:bodyPr/>
          <a:lstStyle/>
          <a:p>
            <a:r>
              <a:rPr lang="en-GB" dirty="0" smtClean="0"/>
              <a:t>Athletes</a:t>
            </a:r>
          </a:p>
          <a:p>
            <a:endParaRPr lang="en-GB" dirty="0"/>
          </a:p>
          <a:p>
            <a:r>
              <a:rPr lang="en-GB" dirty="0" smtClean="0"/>
              <a:t>National Governing Bodies and Partners</a:t>
            </a:r>
          </a:p>
          <a:p>
            <a:endParaRPr lang="en-GB" dirty="0"/>
          </a:p>
          <a:p>
            <a:r>
              <a:rPr lang="en-GB" dirty="0" smtClean="0"/>
              <a:t>Athlete support personnel</a:t>
            </a:r>
          </a:p>
          <a:p>
            <a:endParaRPr lang="en-GB" dirty="0"/>
          </a:p>
          <a:p>
            <a:pPr marL="0" indent="0" algn="ctr">
              <a:buNone/>
            </a:pPr>
            <a:r>
              <a:rPr lang="en-GB" dirty="0"/>
              <a:t>Anti-doping Rule Violations (ADRV)</a:t>
            </a:r>
          </a:p>
        </p:txBody>
      </p:sp>
    </p:spTree>
    <p:extLst>
      <p:ext uri="{BB962C8B-B14F-4D97-AF65-F5344CB8AC3E}">
        <p14:creationId xmlns:p14="http://schemas.microsoft.com/office/powerpoint/2010/main" val="183327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 Anti-doping</a:t>
            </a:r>
            <a:endParaRPr lang="en-GB" dirty="0"/>
          </a:p>
        </p:txBody>
      </p:sp>
      <p:sp>
        <p:nvSpPr>
          <p:cNvPr id="3" name="Content Placeholder 2"/>
          <p:cNvSpPr>
            <a:spLocks noGrp="1"/>
          </p:cNvSpPr>
          <p:nvPr>
            <p:ph idx="1"/>
          </p:nvPr>
        </p:nvSpPr>
        <p:spPr/>
        <p:txBody>
          <a:bodyPr>
            <a:normAutofit fontScale="85000" lnSpcReduction="20000"/>
          </a:bodyPr>
          <a:lstStyle/>
          <a:p>
            <a:pPr marL="0" indent="0" algn="ctr">
              <a:buNone/>
            </a:pPr>
            <a:r>
              <a:rPr lang="en-GB" dirty="0" smtClean="0">
                <a:hlinkClick r:id="rId2"/>
              </a:rPr>
              <a:t>https://</a:t>
            </a:r>
            <a:r>
              <a:rPr lang="en-GB" dirty="0">
                <a:hlinkClick r:id="rId2"/>
              </a:rPr>
              <a:t>www.ukad.org.uk</a:t>
            </a:r>
            <a:r>
              <a:rPr lang="en-GB" dirty="0" smtClean="0">
                <a:hlinkClick r:id="rId2"/>
              </a:rPr>
              <a:t>/</a:t>
            </a:r>
            <a:r>
              <a:rPr lang="en-GB" dirty="0" smtClean="0"/>
              <a:t> </a:t>
            </a:r>
          </a:p>
          <a:p>
            <a:pPr marL="0" indent="0" algn="ctr">
              <a:buNone/>
            </a:pPr>
            <a:endParaRPr lang="en-GB" dirty="0" smtClean="0"/>
          </a:p>
          <a:p>
            <a:pPr marL="0" indent="0" algn="ctr">
              <a:buNone/>
            </a:pPr>
            <a:r>
              <a:rPr lang="en-GB" i="1" dirty="0" smtClean="0"/>
              <a:t>‘Protecting the Right to Participate in Clean Sport’</a:t>
            </a:r>
          </a:p>
          <a:p>
            <a:pPr marL="0" indent="0">
              <a:buNone/>
            </a:pPr>
            <a:endParaRPr lang="en-GB" dirty="0" smtClean="0"/>
          </a:p>
          <a:p>
            <a:pPr marL="514350" indent="-514350">
              <a:buFont typeface="+mj-lt"/>
              <a:buAutoNum type="arabicPeriod"/>
            </a:pPr>
            <a:r>
              <a:rPr lang="en-GB" dirty="0" smtClean="0"/>
              <a:t>Doping Control</a:t>
            </a:r>
          </a:p>
          <a:p>
            <a:pPr marL="514350" indent="-514350">
              <a:buFont typeface="+mj-lt"/>
              <a:buAutoNum type="arabicPeriod"/>
            </a:pPr>
            <a:r>
              <a:rPr lang="en-GB" dirty="0" smtClean="0"/>
              <a:t>Education and prevention</a:t>
            </a:r>
          </a:p>
          <a:p>
            <a:pPr marL="514350" indent="-514350">
              <a:buFont typeface="+mj-lt"/>
              <a:buAutoNum type="arabicPeriod"/>
            </a:pPr>
            <a:r>
              <a:rPr lang="en-GB" dirty="0" smtClean="0"/>
              <a:t>Intelligence and investigation</a:t>
            </a:r>
            <a:endParaRPr lang="en-GB" dirty="0"/>
          </a:p>
          <a:p>
            <a:pPr marL="514350" indent="-514350">
              <a:buFont typeface="+mj-lt"/>
              <a:buAutoNum type="arabicPeriod"/>
            </a:pPr>
            <a:r>
              <a:rPr lang="en-GB" dirty="0" smtClean="0"/>
              <a:t>Results management</a:t>
            </a:r>
          </a:p>
          <a:p>
            <a:pPr marL="514350" indent="-514350">
              <a:buFont typeface="+mj-lt"/>
              <a:buAutoNum type="arabicPeriod"/>
            </a:pPr>
            <a:r>
              <a:rPr lang="en-GB" dirty="0" smtClean="0"/>
              <a:t>Science and Medicine</a:t>
            </a:r>
          </a:p>
          <a:p>
            <a:pPr marL="514350" indent="-514350">
              <a:buFont typeface="+mj-lt"/>
              <a:buAutoNum type="arabicPeriod"/>
            </a:pPr>
            <a:r>
              <a:rPr lang="en-GB" dirty="0" smtClean="0"/>
              <a:t>Testing programme</a:t>
            </a:r>
          </a:p>
          <a:p>
            <a:pPr marL="0" indent="0">
              <a:buNone/>
            </a:pPr>
            <a:endParaRPr lang="en-GB" dirty="0" smtClean="0"/>
          </a:p>
        </p:txBody>
      </p:sp>
      <p:pic>
        <p:nvPicPr>
          <p:cNvPr id="2050" name="Picture 2" descr="UKAD - protecting spo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4149080"/>
            <a:ext cx="2762250" cy="819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5505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Anti-doping Rule Violations (ADRV</a:t>
            </a:r>
            <a:r>
              <a:rPr lang="en-GB" dirty="0" smtClean="0"/>
              <a:t>)</a:t>
            </a:r>
            <a:endParaRPr lang="en-GB" dirty="0"/>
          </a:p>
        </p:txBody>
      </p:sp>
      <p:sp>
        <p:nvSpPr>
          <p:cNvPr id="3" name="Content Placeholder 2"/>
          <p:cNvSpPr>
            <a:spLocks noGrp="1"/>
          </p:cNvSpPr>
          <p:nvPr>
            <p:ph idx="1"/>
          </p:nvPr>
        </p:nvSpPr>
        <p:spPr/>
        <p:txBody>
          <a:bodyPr>
            <a:normAutofit fontScale="70000" lnSpcReduction="20000"/>
          </a:bodyPr>
          <a:lstStyle/>
          <a:p>
            <a:pPr marL="514350" indent="-514350" fontAlgn="base">
              <a:buFont typeface="+mj-lt"/>
              <a:buAutoNum type="arabicPeriod"/>
            </a:pPr>
            <a:r>
              <a:rPr lang="en-GB" dirty="0"/>
              <a:t>The presence of a prohibited substance or its metabolites or markers in an athlete’s </a:t>
            </a:r>
            <a:r>
              <a:rPr lang="en-GB" dirty="0" smtClean="0"/>
              <a:t>sample</a:t>
            </a:r>
          </a:p>
          <a:p>
            <a:pPr marL="514350" indent="-514350" fontAlgn="base">
              <a:buFont typeface="+mj-lt"/>
              <a:buAutoNum type="arabicPeriod"/>
            </a:pPr>
            <a:endParaRPr lang="en-GB" dirty="0"/>
          </a:p>
          <a:p>
            <a:pPr marL="514350" indent="-514350" fontAlgn="base">
              <a:buFont typeface="+mj-lt"/>
              <a:buAutoNum type="arabicPeriod"/>
            </a:pPr>
            <a:r>
              <a:rPr lang="en-GB" dirty="0"/>
              <a:t>Use or attempted use by an athlete of a prohibited substance or a prohibited </a:t>
            </a:r>
            <a:r>
              <a:rPr lang="en-GB" dirty="0" smtClean="0"/>
              <a:t>method</a:t>
            </a:r>
          </a:p>
          <a:p>
            <a:pPr marL="514350" indent="-514350" fontAlgn="base">
              <a:buFont typeface="+mj-lt"/>
              <a:buAutoNum type="arabicPeriod"/>
            </a:pPr>
            <a:endParaRPr lang="en-GB" dirty="0"/>
          </a:p>
          <a:p>
            <a:pPr marL="514350" indent="-514350" fontAlgn="base">
              <a:buFont typeface="+mj-lt"/>
              <a:buAutoNum type="arabicPeriod"/>
            </a:pPr>
            <a:r>
              <a:rPr lang="en-GB" dirty="0"/>
              <a:t>Evading, refusing, or failing to submit to sample </a:t>
            </a:r>
            <a:r>
              <a:rPr lang="en-GB" dirty="0" smtClean="0"/>
              <a:t>collection</a:t>
            </a:r>
          </a:p>
          <a:p>
            <a:pPr marL="514350" indent="-514350" fontAlgn="base">
              <a:buFont typeface="+mj-lt"/>
              <a:buAutoNum type="arabicPeriod"/>
            </a:pPr>
            <a:endParaRPr lang="en-GB" dirty="0"/>
          </a:p>
          <a:p>
            <a:pPr marL="514350" indent="-514350" fontAlgn="base">
              <a:buFont typeface="+mj-lt"/>
              <a:buAutoNum type="arabicPeriod"/>
            </a:pPr>
            <a:r>
              <a:rPr lang="en-GB" dirty="0"/>
              <a:t>Whereabouts failures: any combination of three missed tests and/or filing failures within a 12-month period by an athlete in a registered testing </a:t>
            </a:r>
            <a:r>
              <a:rPr lang="en-GB" dirty="0" smtClean="0"/>
              <a:t>pool</a:t>
            </a:r>
          </a:p>
          <a:p>
            <a:pPr marL="514350" indent="-514350" fontAlgn="base">
              <a:buFont typeface="+mj-lt"/>
              <a:buAutoNum type="arabicPeriod"/>
            </a:pPr>
            <a:endParaRPr lang="en-GB" dirty="0"/>
          </a:p>
          <a:p>
            <a:pPr marL="514350" indent="-514350" fontAlgn="base">
              <a:buFont typeface="+mj-lt"/>
              <a:buAutoNum type="arabicPeriod"/>
            </a:pPr>
            <a:r>
              <a:rPr lang="en-GB" dirty="0"/>
              <a:t>Tampering or attempted tampering with any part of doping </a:t>
            </a:r>
            <a:r>
              <a:rPr lang="en-GB" dirty="0" smtClean="0"/>
              <a:t>control</a:t>
            </a:r>
            <a:endParaRPr lang="en-GB" dirty="0"/>
          </a:p>
        </p:txBody>
      </p:sp>
    </p:spTree>
    <p:extLst>
      <p:ext uri="{BB962C8B-B14F-4D97-AF65-F5344CB8AC3E}">
        <p14:creationId xmlns:p14="http://schemas.microsoft.com/office/powerpoint/2010/main" val="33897146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Anti-doping Rule Violations (ADRV</a:t>
            </a:r>
            <a:r>
              <a:rPr lang="en-GB" dirty="0" smtClean="0"/>
              <a:t>)</a:t>
            </a:r>
            <a:endParaRPr lang="en-GB" dirty="0"/>
          </a:p>
        </p:txBody>
      </p:sp>
      <p:sp>
        <p:nvSpPr>
          <p:cNvPr id="3" name="Content Placeholder 2"/>
          <p:cNvSpPr>
            <a:spLocks noGrp="1"/>
          </p:cNvSpPr>
          <p:nvPr>
            <p:ph idx="1"/>
          </p:nvPr>
        </p:nvSpPr>
        <p:spPr/>
        <p:txBody>
          <a:bodyPr>
            <a:normAutofit fontScale="55000" lnSpcReduction="20000"/>
          </a:bodyPr>
          <a:lstStyle/>
          <a:p>
            <a:pPr marL="514350" indent="-514350" fontAlgn="base">
              <a:buFont typeface="+mj-lt"/>
              <a:buAutoNum type="arabicPeriod" startAt="6"/>
            </a:pPr>
            <a:r>
              <a:rPr lang="en-GB" dirty="0" smtClean="0"/>
              <a:t>Possession of a prohibited substance or prohibited method</a:t>
            </a:r>
          </a:p>
          <a:p>
            <a:pPr marL="514350" indent="-514350" fontAlgn="base">
              <a:buFont typeface="+mj-lt"/>
              <a:buAutoNum type="arabicPeriod" startAt="6"/>
            </a:pPr>
            <a:endParaRPr lang="en-GB" dirty="0" smtClean="0"/>
          </a:p>
          <a:p>
            <a:pPr marL="514350" indent="-514350" fontAlgn="base">
              <a:buFont typeface="+mj-lt"/>
              <a:buAutoNum type="arabicPeriod" startAt="6"/>
            </a:pPr>
            <a:r>
              <a:rPr lang="en-GB" dirty="0" smtClean="0"/>
              <a:t>Trafficking or attempted trafficking in any prohibited substance or prohibited method</a:t>
            </a:r>
          </a:p>
          <a:p>
            <a:pPr marL="514350" indent="-514350" fontAlgn="base">
              <a:buFont typeface="+mj-lt"/>
              <a:buAutoNum type="arabicPeriod" startAt="6"/>
            </a:pPr>
            <a:endParaRPr lang="en-GB" dirty="0" smtClean="0"/>
          </a:p>
          <a:p>
            <a:pPr marL="514350" indent="-514350" fontAlgn="base">
              <a:buFont typeface="+mj-lt"/>
              <a:buAutoNum type="arabicPeriod" startAt="6"/>
            </a:pPr>
            <a:r>
              <a:rPr lang="en-GB" dirty="0" smtClean="0"/>
              <a:t>Administration or attempted administration to any athlete in-competition of any prohibited method or prohibited substance, or administration or attempted administration to any athlete out-of-competition of any prohibited method or any prohibited substance that is prohibited out-of-competition</a:t>
            </a:r>
          </a:p>
          <a:p>
            <a:pPr marL="514350" indent="-514350" fontAlgn="base">
              <a:buFont typeface="+mj-lt"/>
              <a:buAutoNum type="arabicPeriod" startAt="6"/>
            </a:pPr>
            <a:endParaRPr lang="en-GB" dirty="0" smtClean="0"/>
          </a:p>
          <a:p>
            <a:pPr marL="514350" indent="-514350" fontAlgn="base">
              <a:buFont typeface="+mj-lt"/>
              <a:buAutoNum type="arabicPeriod" startAt="6"/>
            </a:pPr>
            <a:r>
              <a:rPr lang="en-GB" dirty="0" smtClean="0"/>
              <a:t>Complicity: assisting, encouraging, aiding, abetting, conspiring, covering up or any other type of intentional complicity involving an ADRV or any attempted ADRV</a:t>
            </a:r>
          </a:p>
          <a:p>
            <a:pPr marL="514350" indent="-514350" fontAlgn="base">
              <a:buFont typeface="+mj-lt"/>
              <a:buAutoNum type="arabicPeriod" startAt="6"/>
            </a:pPr>
            <a:endParaRPr lang="en-GB" dirty="0" smtClean="0"/>
          </a:p>
          <a:p>
            <a:pPr marL="514350" indent="-514350" fontAlgn="base">
              <a:buFont typeface="+mj-lt"/>
              <a:buAutoNum type="arabicPeriod" startAt="6"/>
            </a:pPr>
            <a:r>
              <a:rPr lang="en-GB" dirty="0" smtClean="0"/>
              <a:t>Prohibited Association: associating with a person such as a coach, doctor or </a:t>
            </a:r>
            <a:r>
              <a:rPr lang="en-GB" dirty="0" err="1" smtClean="0"/>
              <a:t>physio</a:t>
            </a:r>
            <a:r>
              <a:rPr lang="en-GB" dirty="0" smtClean="0"/>
              <a:t> who has been found guilty of a criminal or disciplinary offence equivalent to a doping violation</a:t>
            </a:r>
          </a:p>
          <a:p>
            <a:endParaRPr lang="en-GB" dirty="0"/>
          </a:p>
        </p:txBody>
      </p:sp>
    </p:spTree>
    <p:extLst>
      <p:ext uri="{BB962C8B-B14F-4D97-AF65-F5344CB8AC3E}">
        <p14:creationId xmlns:p14="http://schemas.microsoft.com/office/powerpoint/2010/main" val="33840791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Contaminated Products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The 2015 Code acknowledges that doping resulting from the use of a contaminated product deserves special attention. If a ‘Contaminated Product’ (which is defined carefully in the Code) results in a positive test then an athlete may, if they have acted responsibly, be treated more leniently as far as a ban is concerned. Nevertheless, athletes must understand using products such as food supplements is a doping risk and that they must take all appropriate steps to manage that risk.</a:t>
            </a:r>
            <a:endParaRPr lang="en-GB" dirty="0"/>
          </a:p>
        </p:txBody>
      </p:sp>
    </p:spTree>
    <p:extLst>
      <p:ext uri="{BB962C8B-B14F-4D97-AF65-F5344CB8AC3E}">
        <p14:creationId xmlns:p14="http://schemas.microsoft.com/office/powerpoint/2010/main" val="35217109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Supplements</a:t>
            </a:r>
            <a:endParaRPr lang="en-GB" dirty="0"/>
          </a:p>
        </p:txBody>
      </p:sp>
      <p:sp>
        <p:nvSpPr>
          <p:cNvPr id="3" name="Content Placeholder 2"/>
          <p:cNvSpPr>
            <a:spLocks noGrp="1"/>
          </p:cNvSpPr>
          <p:nvPr>
            <p:ph idx="1"/>
          </p:nvPr>
        </p:nvSpPr>
        <p:spPr>
          <a:xfrm>
            <a:off x="457200" y="1600200"/>
            <a:ext cx="8229600" cy="3845023"/>
          </a:xfrm>
        </p:spPr>
        <p:txBody>
          <a:bodyPr>
            <a:normAutofit fontScale="92500" lnSpcReduction="10000"/>
          </a:bodyPr>
          <a:lstStyle/>
          <a:p>
            <a:pPr marL="0" indent="0">
              <a:buNone/>
            </a:pPr>
            <a:r>
              <a:rPr lang="en-GB" dirty="0"/>
              <a:t>An important principle of the Code is that of strict liability, which states that athletes are solely responsible for any prohibited substances they use, attempt to use or is found in their system regardless of how it got there and if there was an intention to cheat</a:t>
            </a:r>
            <a:r>
              <a:rPr lang="en-GB" dirty="0" smtClean="0"/>
              <a:t>.</a:t>
            </a:r>
          </a:p>
          <a:p>
            <a:pPr marL="0" indent="0">
              <a:buNone/>
            </a:pPr>
            <a:endParaRPr lang="en-GB" dirty="0"/>
          </a:p>
          <a:p>
            <a:pPr marL="0" indent="0">
              <a:buNone/>
            </a:pPr>
            <a:r>
              <a:rPr lang="en-GB" dirty="0" smtClean="0"/>
              <a:t>Ignorance is not an excuse</a:t>
            </a:r>
          </a:p>
        </p:txBody>
      </p:sp>
    </p:spTree>
    <p:extLst>
      <p:ext uri="{BB962C8B-B14F-4D97-AF65-F5344CB8AC3E}">
        <p14:creationId xmlns:p14="http://schemas.microsoft.com/office/powerpoint/2010/main" val="28660337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ADRV – </a:t>
            </a:r>
            <a:r>
              <a:rPr lang="en-GB" dirty="0" smtClean="0"/>
              <a:t>Bans?</a:t>
            </a:r>
            <a:endParaRPr lang="en-GB" dirty="0"/>
          </a:p>
        </p:txBody>
      </p:sp>
      <p:sp>
        <p:nvSpPr>
          <p:cNvPr id="3" name="Content Placeholder 2"/>
          <p:cNvSpPr>
            <a:spLocks noGrp="1"/>
          </p:cNvSpPr>
          <p:nvPr>
            <p:ph idx="1"/>
          </p:nvPr>
        </p:nvSpPr>
        <p:spPr>
          <a:xfrm>
            <a:off x="457200" y="1600201"/>
            <a:ext cx="8229600" cy="748680"/>
          </a:xfrm>
        </p:spPr>
        <p:txBody>
          <a:bodyPr/>
          <a:lstStyle/>
          <a:p>
            <a:pPr marL="0" indent="0" algn="ctr">
              <a:buNone/>
            </a:pPr>
            <a:r>
              <a:rPr lang="en-GB" dirty="0" smtClean="0"/>
              <a:t>Up to 4 years</a:t>
            </a:r>
            <a:endParaRPr lang="en-GB" dirty="0"/>
          </a:p>
        </p:txBody>
      </p:sp>
      <p:pic>
        <p:nvPicPr>
          <p:cNvPr id="8196" name="Picture 4" descr="Image result for athlete crying due to dop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6032" y="2276872"/>
            <a:ext cx="5812954" cy="4362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6903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ADRV – Case Study</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4266832029"/>
              </p:ext>
            </p:extLst>
          </p:nvPr>
        </p:nvGraphicFramePr>
        <p:xfrm>
          <a:off x="395536" y="1556792"/>
          <a:ext cx="7848873" cy="4727575"/>
        </p:xfrm>
        <a:graphic>
          <a:graphicData uri="http://schemas.openxmlformats.org/drawingml/2006/table">
            <a:tbl>
              <a:tblPr/>
              <a:tblGrid>
                <a:gridCol w="2712176"/>
                <a:gridCol w="2698478"/>
                <a:gridCol w="2438219"/>
              </a:tblGrid>
              <a:tr h="0">
                <a:tc>
                  <a:txBody>
                    <a:bodyPr/>
                    <a:lstStyle/>
                    <a:p>
                      <a:pPr fontAlgn="t"/>
                      <a:r>
                        <a:rPr lang="en-GB">
                          <a:solidFill>
                            <a:srgbClr val="FFFFFF"/>
                          </a:solidFill>
                          <a:effectLst/>
                        </a:rPr>
                        <a:t>Welsh Rugby Union</a:t>
                      </a:r>
                    </a:p>
                  </a:txBody>
                  <a:tcPr marL="95250" marR="95250" marT="95250" marB="95250">
                    <a:lnL>
                      <a:noFill/>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r>
                        <a:rPr lang="en-GB">
                          <a:solidFill>
                            <a:srgbClr val="FFFFFF"/>
                          </a:solidFill>
                          <a:effectLst/>
                        </a:rPr>
                        <a:t>08/06/2015</a:t>
                      </a:r>
                    </a:p>
                  </a:txBody>
                  <a:tcPr marL="95250" marR="95250" marT="95250" marB="95250">
                    <a:lnL w="9525" cap="flat" cmpd="sng" algn="ctr">
                      <a:solidFill>
                        <a:srgbClr val="EDEDED"/>
                      </a:solidFill>
                      <a:prstDash val="solid"/>
                      <a:round/>
                      <a:headEnd type="none" w="med" len="med"/>
                      <a:tailEnd type="none" w="med" len="med"/>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endParaRPr lang="en-GB" dirty="0">
                        <a:solidFill>
                          <a:srgbClr val="FFFFFF"/>
                        </a:solidFill>
                        <a:effectLst/>
                      </a:endParaRPr>
                    </a:p>
                  </a:txBody>
                  <a:tcPr marL="95250" marR="285750" marT="95250" marB="95250">
                    <a:lnL w="9525" cap="flat" cmpd="sng" algn="ctr">
                      <a:solidFill>
                        <a:srgbClr val="EDEDED"/>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tr>
              <a:tr h="0">
                <a:tc gridSpan="3">
                  <a:txBody>
                    <a:bodyPr/>
                    <a:lstStyle/>
                    <a:p>
                      <a:pPr fontAlgn="base">
                        <a:lnSpc>
                          <a:spcPct val="150000"/>
                        </a:lnSpc>
                        <a:buFont typeface="Arial"/>
                        <a:buChar char="•"/>
                      </a:pPr>
                      <a:r>
                        <a:rPr lang="en-GB" b="1" dirty="0">
                          <a:effectLst/>
                        </a:rPr>
                        <a:t>Date of violation:</a:t>
                      </a:r>
                      <a:r>
                        <a:rPr lang="en-GB" dirty="0">
                          <a:effectLst/>
                        </a:rPr>
                        <a:t> 08/06/2015</a:t>
                      </a:r>
                    </a:p>
                    <a:p>
                      <a:pPr fontAlgn="base">
                        <a:lnSpc>
                          <a:spcPct val="150000"/>
                        </a:lnSpc>
                        <a:buFont typeface="Arial"/>
                        <a:buChar char="•"/>
                      </a:pPr>
                      <a:r>
                        <a:rPr lang="en-GB" b="1" dirty="0">
                          <a:effectLst/>
                        </a:rPr>
                        <a:t>Date added to website:</a:t>
                      </a:r>
                      <a:r>
                        <a:rPr lang="en-GB" dirty="0">
                          <a:effectLst/>
                        </a:rPr>
                        <a:t> 08/03/2016</a:t>
                      </a:r>
                    </a:p>
                    <a:p>
                      <a:pPr fontAlgn="base">
                        <a:lnSpc>
                          <a:spcPct val="150000"/>
                        </a:lnSpc>
                        <a:buFont typeface="Arial"/>
                        <a:buChar char="•"/>
                      </a:pPr>
                      <a:r>
                        <a:rPr lang="en-GB" b="1" dirty="0">
                          <a:effectLst/>
                        </a:rPr>
                        <a:t>Sport:</a:t>
                      </a:r>
                      <a:r>
                        <a:rPr lang="en-GB" dirty="0">
                          <a:effectLst/>
                        </a:rPr>
                        <a:t> Rugby Union</a:t>
                      </a:r>
                    </a:p>
                    <a:p>
                      <a:pPr fontAlgn="base">
                        <a:lnSpc>
                          <a:spcPct val="150000"/>
                        </a:lnSpc>
                        <a:buFont typeface="Arial"/>
                        <a:buChar char="•"/>
                      </a:pPr>
                      <a:r>
                        <a:rPr lang="en-GB" b="1" dirty="0">
                          <a:effectLst/>
                        </a:rPr>
                        <a:t>National Governing Body:</a:t>
                      </a:r>
                      <a:r>
                        <a:rPr lang="en-GB" dirty="0">
                          <a:effectLst/>
                        </a:rPr>
                        <a:t> Welsh Rugby Union</a:t>
                      </a:r>
                    </a:p>
                    <a:p>
                      <a:pPr fontAlgn="base">
                        <a:lnSpc>
                          <a:spcPct val="150000"/>
                        </a:lnSpc>
                        <a:buFont typeface="Arial"/>
                        <a:buChar char="•"/>
                      </a:pPr>
                      <a:r>
                        <a:rPr lang="en-GB" b="1" dirty="0">
                          <a:effectLst/>
                        </a:rPr>
                        <a:t>Rule violated:</a:t>
                      </a:r>
                      <a:r>
                        <a:rPr lang="en-GB" dirty="0">
                          <a:effectLst/>
                        </a:rPr>
                        <a:t> Presence of a prohibited substance or its metabolites or markers in an athlete's sample</a:t>
                      </a:r>
                    </a:p>
                    <a:p>
                      <a:pPr fontAlgn="base">
                        <a:lnSpc>
                          <a:spcPct val="150000"/>
                        </a:lnSpc>
                        <a:buFont typeface="Arial"/>
                        <a:buChar char="•"/>
                      </a:pPr>
                      <a:r>
                        <a:rPr lang="en-GB" b="1" dirty="0">
                          <a:effectLst/>
                        </a:rPr>
                        <a:t>Class of drug:</a:t>
                      </a:r>
                      <a:r>
                        <a:rPr lang="en-GB" dirty="0">
                          <a:effectLst/>
                        </a:rPr>
                        <a:t> Anabolic Agents</a:t>
                      </a:r>
                    </a:p>
                    <a:p>
                      <a:pPr fontAlgn="base">
                        <a:lnSpc>
                          <a:spcPct val="150000"/>
                        </a:lnSpc>
                        <a:buFont typeface="Arial"/>
                        <a:buChar char="•"/>
                      </a:pPr>
                      <a:r>
                        <a:rPr lang="en-GB" b="1" dirty="0">
                          <a:effectLst/>
                        </a:rPr>
                        <a:t>Substance:</a:t>
                      </a:r>
                      <a:r>
                        <a:rPr lang="en-GB" dirty="0">
                          <a:effectLst/>
                        </a:rPr>
                        <a:t> </a:t>
                      </a:r>
                      <a:r>
                        <a:rPr lang="en-GB" dirty="0" err="1">
                          <a:effectLst/>
                        </a:rPr>
                        <a:t>Dehydrochlormethyltestosterone</a:t>
                      </a:r>
                      <a:endParaRPr lang="en-GB" dirty="0">
                        <a:effectLst/>
                      </a:endParaRPr>
                    </a:p>
                    <a:p>
                      <a:pPr fontAlgn="base">
                        <a:lnSpc>
                          <a:spcPct val="150000"/>
                        </a:lnSpc>
                        <a:buFont typeface="Arial"/>
                        <a:buChar char="•"/>
                      </a:pPr>
                      <a:r>
                        <a:rPr lang="en-GB" b="1" dirty="0">
                          <a:effectLst/>
                        </a:rPr>
                        <a:t>Start date of sanction:</a:t>
                      </a:r>
                      <a:r>
                        <a:rPr lang="en-GB" dirty="0">
                          <a:effectLst/>
                        </a:rPr>
                        <a:t> 24/06/2015</a:t>
                      </a:r>
                    </a:p>
                    <a:p>
                      <a:pPr fontAlgn="base">
                        <a:lnSpc>
                          <a:spcPct val="150000"/>
                        </a:lnSpc>
                        <a:buFont typeface="Arial"/>
                        <a:buChar char="•"/>
                      </a:pPr>
                      <a:r>
                        <a:rPr lang="en-GB" b="1" dirty="0">
                          <a:effectLst/>
                        </a:rPr>
                        <a:t>End date of sanction:</a:t>
                      </a:r>
                      <a:r>
                        <a:rPr lang="en-GB" dirty="0">
                          <a:effectLst/>
                        </a:rPr>
                        <a:t> 23/06/2017</a:t>
                      </a:r>
                    </a:p>
                  </a:txBody>
                  <a:tcPr marL="95250" marR="95250" marT="95250" marB="95250">
                    <a:lnL w="19050" cap="flat" cmpd="sng" algn="ctr">
                      <a:solidFill>
                        <a:srgbClr val="E6E6E6"/>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tr>
            </a:tbl>
          </a:graphicData>
        </a:graphic>
      </p:graphicFrame>
    </p:spTree>
    <p:extLst>
      <p:ext uri="{BB962C8B-B14F-4D97-AF65-F5344CB8AC3E}">
        <p14:creationId xmlns:p14="http://schemas.microsoft.com/office/powerpoint/2010/main" val="6542154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ADRV – Case Study</a:t>
            </a:r>
          </a:p>
        </p:txBody>
      </p:sp>
      <p:graphicFrame>
        <p:nvGraphicFramePr>
          <p:cNvPr id="4" name="Table 3"/>
          <p:cNvGraphicFramePr>
            <a:graphicFrameLocks noGrp="1"/>
          </p:cNvGraphicFramePr>
          <p:nvPr>
            <p:extLst>
              <p:ext uri="{D42A27DB-BD31-4B8C-83A1-F6EECF244321}">
                <p14:modId xmlns:p14="http://schemas.microsoft.com/office/powerpoint/2010/main" val="2372765501"/>
              </p:ext>
            </p:extLst>
          </p:nvPr>
        </p:nvGraphicFramePr>
        <p:xfrm>
          <a:off x="467544" y="1268760"/>
          <a:ext cx="6833369" cy="5276215"/>
        </p:xfrm>
        <a:graphic>
          <a:graphicData uri="http://schemas.openxmlformats.org/drawingml/2006/table">
            <a:tbl>
              <a:tblPr/>
              <a:tblGrid>
                <a:gridCol w="2361269"/>
                <a:gridCol w="2349343"/>
                <a:gridCol w="2122757"/>
              </a:tblGrid>
              <a:tr h="891684">
                <a:tc>
                  <a:txBody>
                    <a:bodyPr/>
                    <a:lstStyle/>
                    <a:p>
                      <a:pPr fontAlgn="t">
                        <a:lnSpc>
                          <a:spcPct val="150000"/>
                        </a:lnSpc>
                      </a:pPr>
                      <a:r>
                        <a:rPr lang="en-GB" dirty="0">
                          <a:solidFill>
                            <a:srgbClr val="FFFFFF"/>
                          </a:solidFill>
                          <a:effectLst/>
                        </a:rPr>
                        <a:t>Darts Regulation Authority</a:t>
                      </a:r>
                    </a:p>
                  </a:txBody>
                  <a:tcPr marL="95250" marR="95250" marT="95250" marB="95250">
                    <a:lnL>
                      <a:noFill/>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r>
                        <a:rPr lang="en-GB" dirty="0" err="1" smtClean="0">
                          <a:solidFill>
                            <a:srgbClr val="FFFFFF"/>
                          </a:solidFill>
                          <a:effectLst/>
                        </a:rPr>
                        <a:t>Benzoylecgonine</a:t>
                      </a:r>
                      <a:endParaRPr lang="en-GB" dirty="0">
                        <a:solidFill>
                          <a:srgbClr val="FFFFFF"/>
                        </a:solidFill>
                        <a:effectLst/>
                      </a:endParaRPr>
                    </a:p>
                  </a:txBody>
                  <a:tcPr marL="95250" marR="95250" marT="95250" marB="95250">
                    <a:lnL w="9525" cap="flat" cmpd="sng" algn="ctr">
                      <a:solidFill>
                        <a:srgbClr val="EDEDED"/>
                      </a:solidFill>
                      <a:prstDash val="solid"/>
                      <a:round/>
                      <a:headEnd type="none" w="med" len="med"/>
                      <a:tailEnd type="none" w="med" len="med"/>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endParaRPr lang="en-GB" dirty="0"/>
                    </a:p>
                  </a:txBody>
                  <a:tcPr marL="95250" marR="285750" marT="95250" marB="95250">
                    <a:lnL w="9525" cap="flat" cmpd="sng" algn="ctr">
                      <a:solidFill>
                        <a:srgbClr val="EDEDED"/>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tr>
              <a:tr h="3539157">
                <a:tc gridSpan="3">
                  <a:txBody>
                    <a:bodyPr/>
                    <a:lstStyle/>
                    <a:p>
                      <a:pPr fontAlgn="base">
                        <a:lnSpc>
                          <a:spcPct val="150000"/>
                        </a:lnSpc>
                        <a:buFont typeface="Arial"/>
                        <a:buChar char="•"/>
                      </a:pPr>
                      <a:r>
                        <a:rPr lang="en-GB" b="1" dirty="0">
                          <a:effectLst/>
                        </a:rPr>
                        <a:t>Date of violation:</a:t>
                      </a:r>
                      <a:r>
                        <a:rPr lang="en-GB" dirty="0">
                          <a:effectLst/>
                        </a:rPr>
                        <a:t> 03/11/2014</a:t>
                      </a:r>
                    </a:p>
                    <a:p>
                      <a:pPr fontAlgn="base">
                        <a:lnSpc>
                          <a:spcPct val="150000"/>
                        </a:lnSpc>
                        <a:buFont typeface="Arial"/>
                        <a:buChar char="•"/>
                      </a:pPr>
                      <a:r>
                        <a:rPr lang="en-GB" b="1" dirty="0">
                          <a:effectLst/>
                        </a:rPr>
                        <a:t>Date added to website:</a:t>
                      </a:r>
                      <a:r>
                        <a:rPr lang="en-GB" dirty="0">
                          <a:effectLst/>
                        </a:rPr>
                        <a:t> 21/10/2015</a:t>
                      </a:r>
                    </a:p>
                    <a:p>
                      <a:pPr fontAlgn="base">
                        <a:lnSpc>
                          <a:spcPct val="150000"/>
                        </a:lnSpc>
                        <a:buFont typeface="Arial"/>
                        <a:buChar char="•"/>
                      </a:pPr>
                      <a:r>
                        <a:rPr lang="en-GB" b="1" dirty="0">
                          <a:effectLst/>
                        </a:rPr>
                        <a:t>Sport:</a:t>
                      </a:r>
                      <a:r>
                        <a:rPr lang="en-GB" dirty="0">
                          <a:effectLst/>
                        </a:rPr>
                        <a:t> Darts</a:t>
                      </a:r>
                    </a:p>
                    <a:p>
                      <a:pPr fontAlgn="base">
                        <a:lnSpc>
                          <a:spcPct val="150000"/>
                        </a:lnSpc>
                        <a:buFont typeface="Arial"/>
                        <a:buChar char="•"/>
                      </a:pPr>
                      <a:r>
                        <a:rPr lang="en-GB" b="1" dirty="0">
                          <a:effectLst/>
                        </a:rPr>
                        <a:t>National Governing Body:</a:t>
                      </a:r>
                      <a:r>
                        <a:rPr lang="en-GB" dirty="0">
                          <a:effectLst/>
                        </a:rPr>
                        <a:t> Darts Regulation Authority</a:t>
                      </a:r>
                    </a:p>
                    <a:p>
                      <a:pPr fontAlgn="base">
                        <a:lnSpc>
                          <a:spcPct val="150000"/>
                        </a:lnSpc>
                        <a:buFont typeface="Arial"/>
                        <a:buChar char="•"/>
                      </a:pPr>
                      <a:r>
                        <a:rPr lang="en-GB" b="1" dirty="0">
                          <a:effectLst/>
                        </a:rPr>
                        <a:t>Rule violated:</a:t>
                      </a:r>
                      <a:r>
                        <a:rPr lang="en-GB" dirty="0">
                          <a:effectLst/>
                        </a:rPr>
                        <a:t> Presence of a prohibited substance or its metabolites or markers in an athlete's sample</a:t>
                      </a:r>
                    </a:p>
                    <a:p>
                      <a:pPr fontAlgn="base">
                        <a:lnSpc>
                          <a:spcPct val="150000"/>
                        </a:lnSpc>
                        <a:buFont typeface="Arial"/>
                        <a:buChar char="•"/>
                      </a:pPr>
                      <a:r>
                        <a:rPr lang="en-GB" b="1" dirty="0">
                          <a:effectLst/>
                        </a:rPr>
                        <a:t>Class of drug:</a:t>
                      </a:r>
                      <a:r>
                        <a:rPr lang="en-GB" dirty="0">
                          <a:effectLst/>
                        </a:rPr>
                        <a:t> Stimulants</a:t>
                      </a:r>
                    </a:p>
                    <a:p>
                      <a:pPr fontAlgn="base">
                        <a:lnSpc>
                          <a:spcPct val="150000"/>
                        </a:lnSpc>
                        <a:buFont typeface="Arial"/>
                        <a:buChar char="•"/>
                      </a:pPr>
                      <a:r>
                        <a:rPr lang="en-GB" b="1" dirty="0">
                          <a:effectLst/>
                        </a:rPr>
                        <a:t>Substance:</a:t>
                      </a:r>
                      <a:r>
                        <a:rPr lang="en-GB" dirty="0">
                          <a:effectLst/>
                        </a:rPr>
                        <a:t> </a:t>
                      </a:r>
                      <a:r>
                        <a:rPr lang="en-GB" dirty="0" err="1">
                          <a:effectLst/>
                        </a:rPr>
                        <a:t>Benzoylecgonine</a:t>
                      </a:r>
                      <a:endParaRPr lang="en-GB" dirty="0">
                        <a:effectLst/>
                      </a:endParaRPr>
                    </a:p>
                    <a:p>
                      <a:pPr fontAlgn="base">
                        <a:lnSpc>
                          <a:spcPct val="150000"/>
                        </a:lnSpc>
                        <a:buFont typeface="Arial"/>
                        <a:buChar char="•"/>
                      </a:pPr>
                      <a:r>
                        <a:rPr lang="en-GB" b="1" dirty="0">
                          <a:effectLst/>
                        </a:rPr>
                        <a:t>Start date of sanction:</a:t>
                      </a:r>
                      <a:r>
                        <a:rPr lang="en-GB" dirty="0">
                          <a:effectLst/>
                        </a:rPr>
                        <a:t> 03/11/2014</a:t>
                      </a:r>
                    </a:p>
                    <a:p>
                      <a:pPr fontAlgn="base">
                        <a:lnSpc>
                          <a:spcPct val="150000"/>
                        </a:lnSpc>
                        <a:buFont typeface="Arial"/>
                        <a:buChar char="•"/>
                      </a:pPr>
                      <a:r>
                        <a:rPr lang="en-GB" b="1" dirty="0">
                          <a:effectLst/>
                        </a:rPr>
                        <a:t>End date of sanction:</a:t>
                      </a:r>
                      <a:r>
                        <a:rPr lang="en-GB" dirty="0">
                          <a:effectLst/>
                        </a:rPr>
                        <a:t> 03/05/2016</a:t>
                      </a:r>
                    </a:p>
                  </a:txBody>
                  <a:tcPr marL="95250" marR="95250" marT="95250" marB="95250">
                    <a:lnL w="19050" cap="flat" cmpd="sng" algn="ctr">
                      <a:solidFill>
                        <a:srgbClr val="E6E6E6"/>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tr>
            </a:tbl>
          </a:graphicData>
        </a:graphic>
      </p:graphicFrame>
    </p:spTree>
    <p:extLst>
      <p:ext uri="{BB962C8B-B14F-4D97-AF65-F5344CB8AC3E}">
        <p14:creationId xmlns:p14="http://schemas.microsoft.com/office/powerpoint/2010/main" val="40392643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ADRV – Case Study</a:t>
            </a:r>
          </a:p>
        </p:txBody>
      </p:sp>
      <p:graphicFrame>
        <p:nvGraphicFramePr>
          <p:cNvPr id="4" name="Table 3"/>
          <p:cNvGraphicFramePr>
            <a:graphicFrameLocks noGrp="1"/>
          </p:cNvGraphicFramePr>
          <p:nvPr>
            <p:extLst>
              <p:ext uri="{D42A27DB-BD31-4B8C-83A1-F6EECF244321}">
                <p14:modId xmlns:p14="http://schemas.microsoft.com/office/powerpoint/2010/main" val="129980872"/>
              </p:ext>
            </p:extLst>
          </p:nvPr>
        </p:nvGraphicFramePr>
        <p:xfrm>
          <a:off x="683567" y="1268760"/>
          <a:ext cx="7632848" cy="5434878"/>
        </p:xfrm>
        <a:graphic>
          <a:graphicData uri="http://schemas.openxmlformats.org/drawingml/2006/table">
            <a:tbl>
              <a:tblPr/>
              <a:tblGrid>
                <a:gridCol w="2637528"/>
                <a:gridCol w="2624208"/>
                <a:gridCol w="2371112"/>
              </a:tblGrid>
              <a:tr h="1129578">
                <a:tc>
                  <a:txBody>
                    <a:bodyPr/>
                    <a:lstStyle/>
                    <a:p>
                      <a:pPr fontAlgn="t">
                        <a:lnSpc>
                          <a:spcPct val="150000"/>
                        </a:lnSpc>
                      </a:pPr>
                      <a:r>
                        <a:rPr lang="en-GB" dirty="0">
                          <a:solidFill>
                            <a:srgbClr val="FFFFFF"/>
                          </a:solidFill>
                          <a:effectLst/>
                        </a:rPr>
                        <a:t>Motor Sports Association</a:t>
                      </a:r>
                    </a:p>
                  </a:txBody>
                  <a:tcPr marL="95250" marR="95250" marT="95250" marB="95250">
                    <a:lnL>
                      <a:noFill/>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lnSpc>
                          <a:spcPct val="150000"/>
                        </a:lnSpc>
                      </a:pPr>
                      <a:r>
                        <a:rPr lang="en-GB">
                          <a:solidFill>
                            <a:srgbClr val="FFFFFF"/>
                          </a:solidFill>
                          <a:effectLst/>
                        </a:rPr>
                        <a:t>11/07/2015</a:t>
                      </a:r>
                    </a:p>
                  </a:txBody>
                  <a:tcPr marL="95250" marR="95250" marT="95250" marB="95250">
                    <a:lnL w="9525" cap="flat" cmpd="sng" algn="ctr">
                      <a:solidFill>
                        <a:srgbClr val="EDEDED"/>
                      </a:solidFill>
                      <a:prstDash val="solid"/>
                      <a:round/>
                      <a:headEnd type="none" w="med" len="med"/>
                      <a:tailEnd type="none" w="med" len="med"/>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endParaRPr lang="en-GB" dirty="0">
                        <a:solidFill>
                          <a:srgbClr val="FFFFFF"/>
                        </a:solidFill>
                        <a:effectLst/>
                      </a:endParaRPr>
                    </a:p>
                  </a:txBody>
                  <a:tcPr marL="95250" marR="285750" marT="95250" marB="95250">
                    <a:lnL w="9525" cap="flat" cmpd="sng" algn="ctr">
                      <a:solidFill>
                        <a:srgbClr val="EDEDED"/>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tr>
              <a:tr h="3575583">
                <a:tc gridSpan="3">
                  <a:txBody>
                    <a:bodyPr/>
                    <a:lstStyle/>
                    <a:p>
                      <a:pPr fontAlgn="base">
                        <a:lnSpc>
                          <a:spcPct val="150000"/>
                        </a:lnSpc>
                        <a:buFont typeface="Arial"/>
                        <a:buChar char="•"/>
                      </a:pPr>
                      <a:r>
                        <a:rPr lang="en-GB" b="1" dirty="0">
                          <a:effectLst/>
                        </a:rPr>
                        <a:t>Date of violation:</a:t>
                      </a:r>
                      <a:r>
                        <a:rPr lang="en-GB" dirty="0">
                          <a:effectLst/>
                        </a:rPr>
                        <a:t> 11/07/2015</a:t>
                      </a:r>
                    </a:p>
                    <a:p>
                      <a:pPr fontAlgn="base">
                        <a:lnSpc>
                          <a:spcPct val="150000"/>
                        </a:lnSpc>
                        <a:buFont typeface="Arial"/>
                        <a:buChar char="•"/>
                      </a:pPr>
                      <a:r>
                        <a:rPr lang="en-GB" b="1" dirty="0">
                          <a:effectLst/>
                        </a:rPr>
                        <a:t>Date added to website:</a:t>
                      </a:r>
                      <a:r>
                        <a:rPr lang="en-GB" dirty="0">
                          <a:effectLst/>
                        </a:rPr>
                        <a:t> 23/12/2015</a:t>
                      </a:r>
                    </a:p>
                    <a:p>
                      <a:pPr fontAlgn="base">
                        <a:lnSpc>
                          <a:spcPct val="150000"/>
                        </a:lnSpc>
                        <a:buFont typeface="Arial"/>
                        <a:buChar char="•"/>
                      </a:pPr>
                      <a:r>
                        <a:rPr lang="en-GB" b="1" dirty="0">
                          <a:effectLst/>
                        </a:rPr>
                        <a:t>Sport:</a:t>
                      </a:r>
                      <a:r>
                        <a:rPr lang="en-GB" dirty="0">
                          <a:effectLst/>
                        </a:rPr>
                        <a:t> Motor Sport</a:t>
                      </a:r>
                    </a:p>
                    <a:p>
                      <a:pPr fontAlgn="base">
                        <a:lnSpc>
                          <a:spcPct val="150000"/>
                        </a:lnSpc>
                        <a:buFont typeface="Arial"/>
                        <a:buChar char="•"/>
                      </a:pPr>
                      <a:r>
                        <a:rPr lang="en-GB" b="1" dirty="0">
                          <a:effectLst/>
                        </a:rPr>
                        <a:t>National Governing Body:</a:t>
                      </a:r>
                      <a:r>
                        <a:rPr lang="en-GB" dirty="0">
                          <a:effectLst/>
                        </a:rPr>
                        <a:t> Motor Sports Association</a:t>
                      </a:r>
                    </a:p>
                    <a:p>
                      <a:pPr fontAlgn="base">
                        <a:lnSpc>
                          <a:spcPct val="150000"/>
                        </a:lnSpc>
                        <a:buFont typeface="Arial"/>
                        <a:buChar char="•"/>
                      </a:pPr>
                      <a:r>
                        <a:rPr lang="en-GB" b="1" dirty="0">
                          <a:effectLst/>
                        </a:rPr>
                        <a:t>Rule violated:</a:t>
                      </a:r>
                      <a:r>
                        <a:rPr lang="en-GB" dirty="0">
                          <a:effectLst/>
                        </a:rPr>
                        <a:t> Presence of a prohibited substance or its metabolites or markers in an athlete's sample</a:t>
                      </a:r>
                    </a:p>
                    <a:p>
                      <a:pPr fontAlgn="base">
                        <a:lnSpc>
                          <a:spcPct val="150000"/>
                        </a:lnSpc>
                        <a:buFont typeface="Arial"/>
                        <a:buChar char="•"/>
                      </a:pPr>
                      <a:r>
                        <a:rPr lang="en-GB" b="1" dirty="0">
                          <a:effectLst/>
                        </a:rPr>
                        <a:t>Class of drug:</a:t>
                      </a:r>
                      <a:r>
                        <a:rPr lang="en-GB" dirty="0">
                          <a:effectLst/>
                        </a:rPr>
                        <a:t> Diuretics and Other Masking Agents, Stimulants</a:t>
                      </a:r>
                    </a:p>
                    <a:p>
                      <a:pPr fontAlgn="base">
                        <a:lnSpc>
                          <a:spcPct val="150000"/>
                        </a:lnSpc>
                        <a:buFont typeface="Arial"/>
                        <a:buChar char="•"/>
                      </a:pPr>
                      <a:r>
                        <a:rPr lang="en-GB" b="1" dirty="0">
                          <a:effectLst/>
                        </a:rPr>
                        <a:t>Substance:</a:t>
                      </a:r>
                      <a:r>
                        <a:rPr lang="en-GB" dirty="0">
                          <a:effectLst/>
                        </a:rPr>
                        <a:t> </a:t>
                      </a:r>
                      <a:r>
                        <a:rPr lang="en-GB" dirty="0" err="1">
                          <a:effectLst/>
                        </a:rPr>
                        <a:t>Benzoylecgonine</a:t>
                      </a:r>
                      <a:r>
                        <a:rPr lang="en-GB" dirty="0">
                          <a:effectLst/>
                        </a:rPr>
                        <a:t>, Furosemide</a:t>
                      </a:r>
                    </a:p>
                    <a:p>
                      <a:pPr fontAlgn="base">
                        <a:lnSpc>
                          <a:spcPct val="150000"/>
                        </a:lnSpc>
                        <a:buFont typeface="Arial"/>
                        <a:buChar char="•"/>
                      </a:pPr>
                      <a:r>
                        <a:rPr lang="en-GB" b="1" dirty="0">
                          <a:effectLst/>
                        </a:rPr>
                        <a:t>Start date of sanction:</a:t>
                      </a:r>
                      <a:r>
                        <a:rPr lang="en-GB" dirty="0">
                          <a:effectLst/>
                        </a:rPr>
                        <a:t> 11/07/2015</a:t>
                      </a:r>
                    </a:p>
                    <a:p>
                      <a:pPr fontAlgn="base">
                        <a:lnSpc>
                          <a:spcPct val="150000"/>
                        </a:lnSpc>
                        <a:buFont typeface="Arial"/>
                        <a:buChar char="•"/>
                      </a:pPr>
                      <a:r>
                        <a:rPr lang="en-GB" b="1" dirty="0">
                          <a:effectLst/>
                        </a:rPr>
                        <a:t>End date of sanction:</a:t>
                      </a:r>
                      <a:r>
                        <a:rPr lang="en-GB" dirty="0">
                          <a:effectLst/>
                        </a:rPr>
                        <a:t> 10/07/2017</a:t>
                      </a:r>
                    </a:p>
                  </a:txBody>
                  <a:tcPr marL="95250" marR="95250" marT="95250" marB="95250">
                    <a:lnL w="19050" cap="flat" cmpd="sng" algn="ctr">
                      <a:solidFill>
                        <a:srgbClr val="E6E6E6"/>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tr>
            </a:tbl>
          </a:graphicData>
        </a:graphic>
      </p:graphicFrame>
    </p:spTree>
    <p:extLst>
      <p:ext uri="{BB962C8B-B14F-4D97-AF65-F5344CB8AC3E}">
        <p14:creationId xmlns:p14="http://schemas.microsoft.com/office/powerpoint/2010/main" val="14830677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ADRV – Case Study</a:t>
            </a:r>
          </a:p>
        </p:txBody>
      </p:sp>
      <p:graphicFrame>
        <p:nvGraphicFramePr>
          <p:cNvPr id="4" name="Table 3"/>
          <p:cNvGraphicFramePr>
            <a:graphicFrameLocks noGrp="1"/>
          </p:cNvGraphicFramePr>
          <p:nvPr>
            <p:extLst>
              <p:ext uri="{D42A27DB-BD31-4B8C-83A1-F6EECF244321}">
                <p14:modId xmlns:p14="http://schemas.microsoft.com/office/powerpoint/2010/main" val="207886421"/>
              </p:ext>
            </p:extLst>
          </p:nvPr>
        </p:nvGraphicFramePr>
        <p:xfrm>
          <a:off x="1619672" y="1484784"/>
          <a:ext cx="6537945" cy="4907280"/>
        </p:xfrm>
        <a:graphic>
          <a:graphicData uri="http://schemas.openxmlformats.org/drawingml/2006/table">
            <a:tbl>
              <a:tblPr/>
              <a:tblGrid>
                <a:gridCol w="2259185"/>
                <a:gridCol w="2247775"/>
                <a:gridCol w="2030985"/>
              </a:tblGrid>
              <a:tr h="0">
                <a:tc>
                  <a:txBody>
                    <a:bodyPr/>
                    <a:lstStyle/>
                    <a:p>
                      <a:pPr fontAlgn="t">
                        <a:lnSpc>
                          <a:spcPct val="150000"/>
                        </a:lnSpc>
                      </a:pPr>
                      <a:r>
                        <a:rPr lang="en-GB" dirty="0">
                          <a:solidFill>
                            <a:srgbClr val="FFFFFF"/>
                          </a:solidFill>
                          <a:effectLst/>
                        </a:rPr>
                        <a:t>Football Association</a:t>
                      </a:r>
                    </a:p>
                  </a:txBody>
                  <a:tcPr marL="95250" marR="95250" marT="95250" marB="95250">
                    <a:lnL>
                      <a:noFill/>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lnSpc>
                          <a:spcPct val="150000"/>
                        </a:lnSpc>
                      </a:pPr>
                      <a:r>
                        <a:rPr lang="en-GB">
                          <a:solidFill>
                            <a:srgbClr val="FFFFFF"/>
                          </a:solidFill>
                          <a:effectLst/>
                        </a:rPr>
                        <a:t>19/11/2016</a:t>
                      </a:r>
                    </a:p>
                  </a:txBody>
                  <a:tcPr marL="95250" marR="95250" marT="95250" marB="95250">
                    <a:lnL w="9525" cap="flat" cmpd="sng" algn="ctr">
                      <a:solidFill>
                        <a:srgbClr val="EDEDED"/>
                      </a:solidFill>
                      <a:prstDash val="solid"/>
                      <a:round/>
                      <a:headEnd type="none" w="med" len="med"/>
                      <a:tailEnd type="none" w="med" len="med"/>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lnSpc>
                          <a:spcPct val="150000"/>
                        </a:lnSpc>
                      </a:pPr>
                      <a:endParaRPr lang="en-GB" dirty="0">
                        <a:solidFill>
                          <a:srgbClr val="FFFFFF"/>
                        </a:solidFill>
                        <a:effectLst/>
                      </a:endParaRPr>
                    </a:p>
                  </a:txBody>
                  <a:tcPr marL="95250" marR="285750" marT="95250" marB="95250">
                    <a:lnL w="9525" cap="flat" cmpd="sng" algn="ctr">
                      <a:solidFill>
                        <a:srgbClr val="EDEDED"/>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tr>
              <a:tr h="0">
                <a:tc gridSpan="3">
                  <a:txBody>
                    <a:bodyPr/>
                    <a:lstStyle/>
                    <a:p>
                      <a:pPr fontAlgn="base">
                        <a:lnSpc>
                          <a:spcPct val="150000"/>
                        </a:lnSpc>
                        <a:buFont typeface="Arial"/>
                        <a:buChar char="•"/>
                      </a:pPr>
                      <a:r>
                        <a:rPr lang="en-GB" b="1" dirty="0">
                          <a:effectLst/>
                        </a:rPr>
                        <a:t>Date of violation:</a:t>
                      </a:r>
                      <a:r>
                        <a:rPr lang="en-GB" dirty="0">
                          <a:effectLst/>
                        </a:rPr>
                        <a:t> 19/11/2016</a:t>
                      </a:r>
                    </a:p>
                    <a:p>
                      <a:pPr fontAlgn="base">
                        <a:lnSpc>
                          <a:spcPct val="150000"/>
                        </a:lnSpc>
                        <a:buFont typeface="Arial"/>
                        <a:buChar char="•"/>
                      </a:pPr>
                      <a:r>
                        <a:rPr lang="en-GB" b="1" dirty="0">
                          <a:effectLst/>
                        </a:rPr>
                        <a:t>Date added to website:</a:t>
                      </a:r>
                      <a:r>
                        <a:rPr lang="en-GB" dirty="0">
                          <a:effectLst/>
                        </a:rPr>
                        <a:t> 16/03/2017</a:t>
                      </a:r>
                    </a:p>
                    <a:p>
                      <a:pPr fontAlgn="base">
                        <a:lnSpc>
                          <a:spcPct val="150000"/>
                        </a:lnSpc>
                        <a:buFont typeface="Arial"/>
                        <a:buChar char="•"/>
                      </a:pPr>
                      <a:r>
                        <a:rPr lang="en-GB" b="1" dirty="0">
                          <a:effectLst/>
                        </a:rPr>
                        <a:t>Sport:</a:t>
                      </a:r>
                      <a:r>
                        <a:rPr lang="en-GB" dirty="0">
                          <a:effectLst/>
                        </a:rPr>
                        <a:t> Football</a:t>
                      </a:r>
                    </a:p>
                    <a:p>
                      <a:pPr fontAlgn="base">
                        <a:lnSpc>
                          <a:spcPct val="150000"/>
                        </a:lnSpc>
                        <a:buFont typeface="Arial"/>
                        <a:buChar char="•"/>
                      </a:pPr>
                      <a:r>
                        <a:rPr lang="en-GB" b="1" dirty="0">
                          <a:effectLst/>
                        </a:rPr>
                        <a:t>National Governing Body:</a:t>
                      </a:r>
                      <a:r>
                        <a:rPr lang="en-GB" dirty="0">
                          <a:effectLst/>
                        </a:rPr>
                        <a:t> Football Association</a:t>
                      </a:r>
                    </a:p>
                    <a:p>
                      <a:pPr fontAlgn="base">
                        <a:lnSpc>
                          <a:spcPct val="150000"/>
                        </a:lnSpc>
                        <a:buFont typeface="Arial"/>
                        <a:buChar char="•"/>
                      </a:pPr>
                      <a:r>
                        <a:rPr lang="en-GB" b="1" dirty="0">
                          <a:effectLst/>
                        </a:rPr>
                        <a:t>Rule violated:</a:t>
                      </a:r>
                      <a:r>
                        <a:rPr lang="en-GB" dirty="0">
                          <a:effectLst/>
                        </a:rPr>
                        <a:t> Presence of a prohibited substance or its metabolites or markers in an athlete's sample</a:t>
                      </a:r>
                    </a:p>
                    <a:p>
                      <a:pPr fontAlgn="base">
                        <a:lnSpc>
                          <a:spcPct val="150000"/>
                        </a:lnSpc>
                        <a:buFont typeface="Arial"/>
                        <a:buChar char="•"/>
                      </a:pPr>
                      <a:r>
                        <a:rPr lang="en-GB" b="1" dirty="0">
                          <a:effectLst/>
                        </a:rPr>
                        <a:t>Class of drug:</a:t>
                      </a:r>
                      <a:r>
                        <a:rPr lang="en-GB" dirty="0">
                          <a:effectLst/>
                        </a:rPr>
                        <a:t> Cannabinoids</a:t>
                      </a:r>
                    </a:p>
                    <a:p>
                      <a:pPr fontAlgn="base">
                        <a:lnSpc>
                          <a:spcPct val="150000"/>
                        </a:lnSpc>
                        <a:buFont typeface="Arial"/>
                        <a:buChar char="•"/>
                      </a:pPr>
                      <a:r>
                        <a:rPr lang="en-GB" b="1" dirty="0">
                          <a:effectLst/>
                        </a:rPr>
                        <a:t>Substance:</a:t>
                      </a:r>
                      <a:r>
                        <a:rPr lang="en-GB" dirty="0">
                          <a:effectLst/>
                        </a:rPr>
                        <a:t> Cannabis</a:t>
                      </a:r>
                    </a:p>
                    <a:p>
                      <a:pPr fontAlgn="base">
                        <a:lnSpc>
                          <a:spcPct val="150000"/>
                        </a:lnSpc>
                        <a:buFont typeface="Arial"/>
                        <a:buChar char="•"/>
                      </a:pPr>
                      <a:r>
                        <a:rPr lang="en-GB" b="1" dirty="0">
                          <a:effectLst/>
                        </a:rPr>
                        <a:t>Start date of sanction:</a:t>
                      </a:r>
                      <a:r>
                        <a:rPr lang="en-GB" dirty="0">
                          <a:effectLst/>
                        </a:rPr>
                        <a:t> 09/12/2016</a:t>
                      </a:r>
                    </a:p>
                    <a:p>
                      <a:pPr fontAlgn="base">
                        <a:lnSpc>
                          <a:spcPct val="150000"/>
                        </a:lnSpc>
                        <a:buFont typeface="Arial"/>
                        <a:buChar char="•"/>
                      </a:pPr>
                      <a:r>
                        <a:rPr lang="en-GB" b="1" dirty="0">
                          <a:effectLst/>
                        </a:rPr>
                        <a:t>End date of sanction:</a:t>
                      </a:r>
                      <a:r>
                        <a:rPr lang="en-GB" dirty="0">
                          <a:effectLst/>
                        </a:rPr>
                        <a:t> 28/04/2017</a:t>
                      </a:r>
                    </a:p>
                  </a:txBody>
                  <a:tcPr marL="95250" marR="95250" marT="95250" marB="95250">
                    <a:lnL w="19050" cap="flat" cmpd="sng" algn="ctr">
                      <a:solidFill>
                        <a:srgbClr val="E6E6E6"/>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tr>
            </a:tbl>
          </a:graphicData>
        </a:graphic>
      </p:graphicFrame>
    </p:spTree>
    <p:extLst>
      <p:ext uri="{BB962C8B-B14F-4D97-AF65-F5344CB8AC3E}">
        <p14:creationId xmlns:p14="http://schemas.microsoft.com/office/powerpoint/2010/main" val="25038001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Therapeutic Use Exemptions</a:t>
            </a:r>
            <a:endParaRPr lang="en-GB" dirty="0"/>
          </a:p>
        </p:txBody>
      </p:sp>
      <p:sp>
        <p:nvSpPr>
          <p:cNvPr id="3" name="Content Placeholder 2"/>
          <p:cNvSpPr>
            <a:spLocks noGrp="1"/>
          </p:cNvSpPr>
          <p:nvPr>
            <p:ph idx="1"/>
          </p:nvPr>
        </p:nvSpPr>
        <p:spPr/>
        <p:txBody>
          <a:bodyPr>
            <a:normAutofit fontScale="85000" lnSpcReduction="20000"/>
          </a:bodyPr>
          <a:lstStyle/>
          <a:p>
            <a:pPr marL="0" indent="0" algn="ctr">
              <a:buNone/>
            </a:pPr>
            <a:r>
              <a:rPr lang="en-GB" sz="2400" dirty="0">
                <a:solidFill>
                  <a:srgbClr val="0070C0"/>
                </a:solidFill>
              </a:rPr>
              <a:t>a means by which an athlete can obtain approval to use a prescribed prohibited substance or method for the treatment of a legitimate </a:t>
            </a:r>
            <a:r>
              <a:rPr lang="en-GB" sz="2600" dirty="0" smtClean="0">
                <a:solidFill>
                  <a:srgbClr val="0070C0"/>
                </a:solidFill>
              </a:rPr>
              <a:t>medical </a:t>
            </a:r>
            <a:r>
              <a:rPr lang="en-GB" sz="2600" dirty="0">
                <a:solidFill>
                  <a:srgbClr val="0070C0"/>
                </a:solidFill>
              </a:rPr>
              <a:t>condition</a:t>
            </a:r>
            <a:r>
              <a:rPr lang="en-GB" sz="2600" dirty="0" smtClean="0">
                <a:solidFill>
                  <a:srgbClr val="0070C0"/>
                </a:solidFill>
              </a:rPr>
              <a:t>.</a:t>
            </a:r>
          </a:p>
          <a:p>
            <a:pPr marL="0" indent="0" algn="ctr">
              <a:buNone/>
            </a:pPr>
            <a:endParaRPr lang="en-GB" sz="2600" dirty="0" smtClean="0">
              <a:solidFill>
                <a:srgbClr val="0070C0"/>
              </a:solidFill>
            </a:endParaRPr>
          </a:p>
          <a:p>
            <a:pPr marL="0" indent="0" fontAlgn="base">
              <a:buNone/>
            </a:pPr>
            <a:r>
              <a:rPr lang="en-GB" sz="2600" dirty="0" smtClean="0"/>
              <a:t>Check </a:t>
            </a:r>
            <a:r>
              <a:rPr lang="en-GB" sz="2600" dirty="0"/>
              <a:t>to see if any medications </a:t>
            </a:r>
            <a:r>
              <a:rPr lang="en-GB" sz="2600" dirty="0" smtClean="0"/>
              <a:t>being using </a:t>
            </a:r>
            <a:r>
              <a:rPr lang="en-GB" sz="2600" dirty="0"/>
              <a:t>are prohibited on Global DRO. If the medication is not </a:t>
            </a:r>
            <a:r>
              <a:rPr lang="en-GB" sz="2600" dirty="0" smtClean="0"/>
              <a:t>prohibited then prescribed </a:t>
            </a:r>
            <a:r>
              <a:rPr lang="en-GB" sz="2600" dirty="0"/>
              <a:t>medication or </a:t>
            </a:r>
            <a:r>
              <a:rPr lang="en-GB" sz="2600" dirty="0" smtClean="0"/>
              <a:t>treatment</a:t>
            </a:r>
            <a:r>
              <a:rPr lang="en-GB" sz="2600" dirty="0"/>
              <a:t> </a:t>
            </a:r>
            <a:r>
              <a:rPr lang="en-GB" sz="2600" dirty="0" smtClean="0"/>
              <a:t>can be used immediately.</a:t>
            </a:r>
          </a:p>
          <a:p>
            <a:pPr marL="0" indent="0" fontAlgn="base">
              <a:buNone/>
            </a:pPr>
            <a:endParaRPr lang="en-GB" sz="2600" dirty="0" smtClean="0"/>
          </a:p>
          <a:p>
            <a:pPr marL="0" indent="0" fontAlgn="base">
              <a:buNone/>
            </a:pPr>
            <a:r>
              <a:rPr lang="en-GB" sz="2600" dirty="0" smtClean="0"/>
              <a:t>If </a:t>
            </a:r>
            <a:r>
              <a:rPr lang="en-GB" sz="2600" dirty="0"/>
              <a:t>the medication is prohibited </a:t>
            </a:r>
            <a:r>
              <a:rPr lang="en-GB" sz="2600" dirty="0" smtClean="0"/>
              <a:t>check </a:t>
            </a:r>
            <a:r>
              <a:rPr lang="en-GB" sz="2600" dirty="0"/>
              <a:t>with your prescribing </a:t>
            </a:r>
            <a:r>
              <a:rPr lang="en-GB" sz="2600" dirty="0" smtClean="0"/>
              <a:t>physician </a:t>
            </a:r>
            <a:r>
              <a:rPr lang="en-GB" sz="2600" dirty="0"/>
              <a:t>to see if there are any alternative medications of </a:t>
            </a:r>
            <a:r>
              <a:rPr lang="en-GB" sz="2600" dirty="0" smtClean="0"/>
              <a:t>treatments </a:t>
            </a:r>
            <a:r>
              <a:rPr lang="en-GB" sz="2600" dirty="0"/>
              <a:t>that are prohibited</a:t>
            </a:r>
            <a:r>
              <a:rPr lang="en-GB" sz="2600" dirty="0" smtClean="0"/>
              <a:t>.</a:t>
            </a:r>
          </a:p>
          <a:p>
            <a:pPr marL="0" indent="0" fontAlgn="base">
              <a:buNone/>
            </a:pPr>
            <a:endParaRPr lang="en-GB" sz="2600" dirty="0"/>
          </a:p>
          <a:p>
            <a:pPr marL="0" indent="0" fontAlgn="base">
              <a:buNone/>
            </a:pPr>
            <a:r>
              <a:rPr lang="en-GB" sz="2600" dirty="0" smtClean="0"/>
              <a:t>If </a:t>
            </a:r>
            <a:r>
              <a:rPr lang="en-GB" sz="2600" dirty="0"/>
              <a:t>it is prohibited and there are no permitted alternatives, you </a:t>
            </a:r>
            <a:r>
              <a:rPr lang="en-GB" sz="2600" dirty="0" smtClean="0"/>
              <a:t>now need </a:t>
            </a:r>
            <a:r>
              <a:rPr lang="en-GB" sz="2600" dirty="0"/>
              <a:t>to work out if you need a TUE in advance or </a:t>
            </a:r>
            <a:r>
              <a:rPr lang="en-GB" sz="2600" dirty="0" smtClean="0"/>
              <a:t>a retroactive </a:t>
            </a:r>
            <a:r>
              <a:rPr lang="en-GB" sz="2600" dirty="0"/>
              <a:t>TUE.</a:t>
            </a:r>
          </a:p>
          <a:p>
            <a:pPr marL="0" indent="0" algn="ctr">
              <a:buNone/>
            </a:pPr>
            <a:endParaRPr lang="en-GB" sz="2400" dirty="0">
              <a:solidFill>
                <a:srgbClr val="0070C0"/>
              </a:solidFill>
            </a:endParaRPr>
          </a:p>
        </p:txBody>
      </p:sp>
      <p:sp>
        <p:nvSpPr>
          <p:cNvPr id="4" name="Down Arrow 3"/>
          <p:cNvSpPr/>
          <p:nvPr/>
        </p:nvSpPr>
        <p:spPr>
          <a:xfrm>
            <a:off x="4788024" y="3501008"/>
            <a:ext cx="216024"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4820576" y="4653136"/>
            <a:ext cx="216024"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882439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Anti-doping rule violations are the responsibility of the athlete and are likely to result in a ban.</a:t>
            </a:r>
          </a:p>
          <a:p>
            <a:pPr marL="0" indent="0">
              <a:buNone/>
            </a:pPr>
            <a:endParaRPr lang="en-GB" dirty="0"/>
          </a:p>
          <a:p>
            <a:pPr marL="0" indent="0">
              <a:buNone/>
            </a:pPr>
            <a:r>
              <a:rPr lang="en-GB" dirty="0" smtClean="0"/>
              <a:t>You, as an advisor should have a clear and up to date understanding of the rules and violations and know where to find the prohibited substances list. You can be banned by colluding with an athlete or organisation who is found guilty of using banned substances</a:t>
            </a:r>
          </a:p>
          <a:p>
            <a:pPr marL="0" indent="0">
              <a:buNone/>
            </a:pPr>
            <a:endParaRPr lang="en-GB" dirty="0"/>
          </a:p>
          <a:p>
            <a:pPr marL="0" indent="0" algn="ctr">
              <a:buNone/>
            </a:pPr>
            <a:r>
              <a:rPr lang="en-GB" dirty="0" smtClean="0"/>
              <a:t>Become a UK Ant-doping Advisor</a:t>
            </a:r>
          </a:p>
          <a:p>
            <a:pPr marL="0" indent="0" algn="ctr">
              <a:buNone/>
            </a:pPr>
            <a:endParaRPr lang="en-GB" dirty="0" smtClean="0"/>
          </a:p>
          <a:p>
            <a:pPr marL="0" indent="0" algn="ctr">
              <a:buNone/>
            </a:pPr>
            <a:r>
              <a:rPr lang="en-GB" dirty="0">
                <a:hlinkClick r:id="rId2"/>
              </a:rPr>
              <a:t>http://</a:t>
            </a:r>
            <a:r>
              <a:rPr lang="en-GB" dirty="0" smtClean="0">
                <a:hlinkClick r:id="rId2"/>
              </a:rPr>
              <a:t>ukad.coachwisehub.com/store</a:t>
            </a:r>
            <a:r>
              <a:rPr lang="en-GB" dirty="0" smtClean="0"/>
              <a:t> </a:t>
            </a:r>
            <a:endParaRPr lang="en-GB" dirty="0"/>
          </a:p>
        </p:txBody>
      </p:sp>
    </p:spTree>
    <p:extLst>
      <p:ext uri="{BB962C8B-B14F-4D97-AF65-F5344CB8AC3E}">
        <p14:creationId xmlns:p14="http://schemas.microsoft.com/office/powerpoint/2010/main" val="1349441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Thought?</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Why are many ergogenic aids banned?</a:t>
            </a:r>
          </a:p>
          <a:p>
            <a:pPr marL="0" indent="0">
              <a:buNone/>
            </a:pPr>
            <a:endParaRPr lang="en-GB" dirty="0"/>
          </a:p>
          <a:p>
            <a:pPr marL="0" indent="0">
              <a:buNone/>
            </a:pPr>
            <a:r>
              <a:rPr lang="en-GB" dirty="0" smtClean="0"/>
              <a:t>Do you agree with these bans?</a:t>
            </a:r>
          </a:p>
          <a:p>
            <a:pPr marL="0" indent="0">
              <a:buNone/>
            </a:pPr>
            <a:endParaRPr lang="en-GB" dirty="0"/>
          </a:p>
          <a:p>
            <a:pPr marL="0" indent="0">
              <a:buNone/>
            </a:pPr>
            <a:r>
              <a:rPr lang="en-GB" dirty="0" smtClean="0"/>
              <a:t>Are there aid not banned </a:t>
            </a:r>
            <a:r>
              <a:rPr lang="en-GB" smtClean="0"/>
              <a:t>that should be?</a:t>
            </a:r>
            <a:endParaRPr lang="en-GB"/>
          </a:p>
        </p:txBody>
      </p:sp>
    </p:spTree>
    <p:extLst>
      <p:ext uri="{BB962C8B-B14F-4D97-AF65-F5344CB8AC3E}">
        <p14:creationId xmlns:p14="http://schemas.microsoft.com/office/powerpoint/2010/main" val="10829061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136</TotalTime>
  <Words>980</Words>
  <Application>Microsoft Office PowerPoint</Application>
  <PresentationFormat>On-screen Show (4:3)</PresentationFormat>
  <Paragraphs>199</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Ergogenic Aid  </vt:lpstr>
      <vt:lpstr>Classification of Ergogenic Aids</vt:lpstr>
      <vt:lpstr>Nature of Ergogenic Aid  </vt:lpstr>
      <vt:lpstr>Nutritional Ergogenic Aid </vt:lpstr>
      <vt:lpstr>Physiological Ergogenic Aid  </vt:lpstr>
      <vt:lpstr>Psychological Ergogenic Aid </vt:lpstr>
      <vt:lpstr>Mechanical Ergogenic Aid  </vt:lpstr>
      <vt:lpstr>Pharmacological Ergogenic Aid  </vt:lpstr>
      <vt:lpstr>1985 I.O.C medical commission </vt:lpstr>
      <vt:lpstr>1985 I.O.C medical commission </vt:lpstr>
      <vt:lpstr>Anti-Doping</vt:lpstr>
      <vt:lpstr>WADA Code</vt:lpstr>
      <vt:lpstr>UK Anti-doping</vt:lpstr>
      <vt:lpstr>Anti-doping Rule Violations (ADRV)</vt:lpstr>
      <vt:lpstr>Anti-doping Rule Violations (ADRV)</vt:lpstr>
      <vt:lpstr>Contaminated Products</vt:lpstr>
      <vt:lpstr>Supplements</vt:lpstr>
      <vt:lpstr>ADRV – Bans?</vt:lpstr>
      <vt:lpstr>ADRV – Case Study</vt:lpstr>
      <vt:lpstr>ADRV – Case Study</vt:lpstr>
      <vt:lpstr>ADRV – Case Study</vt:lpstr>
      <vt:lpstr>ADRV – Case Study</vt:lpstr>
      <vt:lpstr>Therapeutic Use Exemptions</vt:lpstr>
      <vt:lpstr>Summary</vt:lpstr>
      <vt:lpstr>Final Thought?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AntiDoping</dc:title>
  <dc:creator>Administrator</dc:creator>
  <cp:lastModifiedBy>Administrator</cp:lastModifiedBy>
  <cp:revision>11</cp:revision>
  <dcterms:created xsi:type="dcterms:W3CDTF">2017-10-11T13:24:41Z</dcterms:created>
  <dcterms:modified xsi:type="dcterms:W3CDTF">2017-10-11T20:32:09Z</dcterms:modified>
</cp:coreProperties>
</file>