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handoutMasterIdLst>
    <p:handoutMasterId r:id="rId19"/>
  </p:handoutMasterIdLst>
  <p:sldIdLst>
    <p:sldId id="264" r:id="rId2"/>
    <p:sldId id="276" r:id="rId3"/>
    <p:sldId id="293" r:id="rId4"/>
    <p:sldId id="294" r:id="rId5"/>
    <p:sldId id="292" r:id="rId6"/>
    <p:sldId id="283" r:id="rId7"/>
    <p:sldId id="284" r:id="rId8"/>
    <p:sldId id="285" r:id="rId9"/>
    <p:sldId id="286" r:id="rId10"/>
    <p:sldId id="287" r:id="rId11"/>
    <p:sldId id="295" r:id="rId12"/>
    <p:sldId id="288" r:id="rId13"/>
    <p:sldId id="289" r:id="rId14"/>
    <p:sldId id="290" r:id="rId15"/>
    <p:sldId id="291" r:id="rId16"/>
    <p:sldId id="296" r:id="rId17"/>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0130" autoAdjust="0"/>
  </p:normalViewPr>
  <p:slideViewPr>
    <p:cSldViewPr showGuides="1">
      <p:cViewPr varScale="1">
        <p:scale>
          <a:sx n="93" d="100"/>
          <a:sy n="93" d="100"/>
        </p:scale>
        <p:origin x="762" y="7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2/21/2024</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2/21/2024</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https://careersmart.org.uk/tools/career-test-skills-audit</a:t>
            </a:r>
          </a:p>
        </p:txBody>
      </p:sp>
      <p:sp>
        <p:nvSpPr>
          <p:cNvPr id="4" name="Slide Number Placeholder 3"/>
          <p:cNvSpPr>
            <a:spLocks noGrp="1"/>
          </p:cNvSpPr>
          <p:nvPr>
            <p:ph type="sldNum" sz="quarter" idx="5"/>
          </p:nvPr>
        </p:nvSpPr>
        <p:spPr/>
        <p:txBody>
          <a:bodyPr/>
          <a:lstStyle/>
          <a:p>
            <a:fld id="{B8796F01-7154-41E0-B48B-A6921757531A}" type="slidenum">
              <a:rPr lang="en-GB" smtClean="0"/>
              <a:pPr/>
              <a:t>13</a:t>
            </a:fld>
            <a:endParaRPr lang="en-GB"/>
          </a:p>
        </p:txBody>
      </p:sp>
    </p:spTree>
    <p:extLst>
      <p:ext uri="{BB962C8B-B14F-4D97-AF65-F5344CB8AC3E}">
        <p14:creationId xmlns:p14="http://schemas.microsoft.com/office/powerpoint/2010/main" val="29320809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2/21/2024</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2/21/2024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2/21/2024</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2/21/2024</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2/21/2024</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2/21/2024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2/21/2024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2/21/2024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2/21/2024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2/21/2024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1.sv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hyperlink" Target="https://nationalcareers.service.gov.uk/skills-assessment" TargetMode="External"/><Relationship Id="rId4" Type="http://schemas.openxmlformats.org/officeDocument/2006/relationships/hyperlink" Target="https://careersmart.org.uk/tools/career-test-skills-audit"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managers.org.uk/wp-content/uploads/2020/04/Personal-Development-Plan-Example-Guide.pdf" TargetMode="External"/><Relationship Id="rId2" Type="http://schemas.openxmlformats.org/officeDocument/2006/relationships/hyperlink" Target="https://www.managers.org.uk/wp-content/uploads/2020/04/CHK-092-Personal_Development_Planning.pdf" TargetMode="External"/><Relationship Id="rId1" Type="http://schemas.openxmlformats.org/officeDocument/2006/relationships/slideLayout" Target="../slideLayouts/slideLayout2.xml"/><Relationship Id="rId5" Type="http://schemas.openxmlformats.org/officeDocument/2006/relationships/hyperlink" Target="https://www.hays.com.au/career-advice/career-development/personal-development-plan" TargetMode="External"/><Relationship Id="rId4" Type="http://schemas.openxmlformats.org/officeDocument/2006/relationships/hyperlink" Target="https://www.reed.co.uk/career-advice/personal-development-planning-what-you-need-to-kno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06349" y="188640"/>
            <a:ext cx="7008574" cy="3298825"/>
          </a:xfrm>
        </p:spPr>
        <p:txBody>
          <a:bodyPr>
            <a:normAutofit/>
          </a:bodyPr>
          <a:lstStyle/>
          <a:p>
            <a:pPr algn="ctr"/>
            <a:r>
              <a:rPr lang="en-GB" sz="3000" b="1" dirty="0">
                <a:effectLst/>
                <a:latin typeface="Arial" panose="020B0604020202020204" pitchFamily="34" charset="0"/>
                <a:ea typeface="Times New Roman" panose="02020603050405020304" pitchFamily="18" charset="0"/>
                <a:cs typeface="Arial" panose="020B0604020202020204" pitchFamily="34" charset="0"/>
              </a:rPr>
              <a:t>Changemakers: </a:t>
            </a:r>
            <a:r>
              <a:rPr lang="en-GB" sz="3000" dirty="0">
                <a:effectLst/>
                <a:latin typeface="Arial" panose="020B0604020202020204" pitchFamily="34" charset="0"/>
                <a:ea typeface="Times New Roman" panose="02020603050405020304" pitchFamily="18" charset="0"/>
                <a:cs typeface="Arial" panose="020B0604020202020204" pitchFamily="34" charset="0"/>
              </a:rPr>
              <a:t>Building your Personal Brand for Sustainable Employment </a:t>
            </a:r>
            <a:br>
              <a:rPr lang="en-GB" sz="3000" dirty="0">
                <a:effectLst/>
                <a:latin typeface="Arial" panose="020B0604020202020204" pitchFamily="34" charset="0"/>
                <a:ea typeface="Times New Roman" panose="02020603050405020304" pitchFamily="18" charset="0"/>
                <a:cs typeface="Times New Roman" panose="02020603050405020304" pitchFamily="18" charset="0"/>
              </a:rPr>
            </a:br>
            <a:endParaRPr lang="en-US" sz="3000" dirty="0"/>
          </a:p>
        </p:txBody>
      </p:sp>
      <p:sp>
        <p:nvSpPr>
          <p:cNvPr id="3" name="Subtitle 2"/>
          <p:cNvSpPr>
            <a:spLocks noGrp="1"/>
          </p:cNvSpPr>
          <p:nvPr>
            <p:ph type="subTitle" idx="1"/>
          </p:nvPr>
        </p:nvSpPr>
        <p:spPr>
          <a:xfrm>
            <a:off x="3790156" y="4005064"/>
            <a:ext cx="8398669" cy="1244600"/>
          </a:xfrm>
        </p:spPr>
        <p:txBody>
          <a:bodyPr>
            <a:normAutofit/>
          </a:bodyPr>
          <a:lstStyle/>
          <a:p>
            <a:pPr algn="ctr"/>
            <a:r>
              <a:rPr lang="en-US" sz="3000" b="1" dirty="0"/>
              <a:t>Assignment 1 </a:t>
            </a:r>
            <a:r>
              <a:rPr lang="en-US" sz="3000" dirty="0"/>
              <a:t>– Personal Development Plan </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549796" y="76200"/>
            <a:ext cx="10873208" cy="1264568"/>
          </a:xfrm>
        </p:spPr>
        <p:txBody>
          <a:bodyPr anchor="b">
            <a:normAutofit/>
          </a:bodyPr>
          <a:lstStyle/>
          <a:p>
            <a:r>
              <a:rPr lang="en-US" b="1" dirty="0">
                <a:latin typeface="Calibri" panose="020F0502020204030204" pitchFamily="34" charset="0"/>
                <a:ea typeface="Calibri" panose="020F0502020204030204" pitchFamily="34" charset="0"/>
                <a:cs typeface="Calibri" panose="020F0502020204030204" pitchFamily="34" charset="0"/>
              </a:rPr>
              <a:t>What is Personal Development?</a:t>
            </a:r>
          </a:p>
        </p:txBody>
      </p:sp>
      <p:sp>
        <p:nvSpPr>
          <p:cNvPr id="14" name="Content Placeholder 13"/>
          <p:cNvSpPr>
            <a:spLocks noGrp="1"/>
          </p:cNvSpPr>
          <p:nvPr>
            <p:ph sz="half" idx="1"/>
          </p:nvPr>
        </p:nvSpPr>
        <p:spPr>
          <a:xfrm>
            <a:off x="549796" y="1701800"/>
            <a:ext cx="5976664" cy="4470400"/>
          </a:xfrm>
        </p:spPr>
        <p:txBody>
          <a:bodyPr>
            <a:normAutofit/>
          </a:bodyPr>
          <a:lstStyle/>
          <a:p>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Personal development is a continuous lifelong process of nurturing, shaping and improving skills and knowledge to ensure maximum effectiveness and ongoing employability.</a:t>
            </a:r>
          </a:p>
          <a:p>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Personal development does not necessarily imply upward movement; rather, it is about enabling individuals to improve their performance and reach their full potential at each stage of their career.</a:t>
            </a:r>
          </a:p>
          <a:p>
            <a:pPr marL="0" indent="0" algn="r">
              <a:buNone/>
            </a:pPr>
            <a:r>
              <a:rPr lang="en-GB" sz="2000" dirty="0">
                <a:solidFill>
                  <a:srgbClr val="002060"/>
                </a:solidFill>
                <a:latin typeface="Calibri" panose="020F0502020204030204" pitchFamily="34" charset="0"/>
                <a:ea typeface="Calibri" panose="020F0502020204030204" pitchFamily="34" charset="0"/>
                <a:cs typeface="Calibri" panose="020F0502020204030204" pitchFamily="34" charset="0"/>
              </a:rPr>
              <a:t>The Chartered Management Institute (CMI)</a:t>
            </a:r>
            <a:endParaRPr lang="en-US" sz="2000"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pic>
        <p:nvPicPr>
          <p:cNvPr id="3" name="Picture 2" descr="Filling out forms on a table">
            <a:extLst>
              <a:ext uri="{FF2B5EF4-FFF2-40B4-BE49-F238E27FC236}">
                <a16:creationId xmlns:a16="http://schemas.microsoft.com/office/drawing/2014/main" id="{3A007505-5D7E-4E0D-B4E4-A8F8F03DD9D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5684"/>
          <a:stretch/>
        </p:blipFill>
        <p:spPr>
          <a:xfrm>
            <a:off x="6598467" y="1701800"/>
            <a:ext cx="5040561" cy="4470400"/>
          </a:xfrm>
          <a:prstGeom prst="rect">
            <a:avLst/>
          </a:prstGeom>
          <a:ln>
            <a:noFill/>
          </a:ln>
          <a:effectLst>
            <a:softEdge rad="112500"/>
          </a:effectLst>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549796" y="76200"/>
            <a:ext cx="10873208" cy="1264568"/>
          </a:xfrm>
        </p:spPr>
        <p:txBody>
          <a:bodyPr anchor="b">
            <a:normAutofit/>
          </a:bodyPr>
          <a:lstStyle/>
          <a:p>
            <a:r>
              <a:rPr lang="en-US" b="1" dirty="0">
                <a:latin typeface="Calibri" panose="020F0502020204030204" pitchFamily="34" charset="0"/>
                <a:ea typeface="Calibri" panose="020F0502020204030204" pitchFamily="34" charset="0"/>
                <a:cs typeface="Calibri" panose="020F0502020204030204" pitchFamily="34" charset="0"/>
              </a:rPr>
              <a:t>What is Personal Development Planning?</a:t>
            </a:r>
          </a:p>
        </p:txBody>
      </p:sp>
      <p:sp>
        <p:nvSpPr>
          <p:cNvPr id="14" name="Content Placeholder 13"/>
          <p:cNvSpPr>
            <a:spLocks noGrp="1"/>
          </p:cNvSpPr>
          <p:nvPr>
            <p:ph sz="half" idx="1"/>
          </p:nvPr>
        </p:nvSpPr>
        <p:spPr>
          <a:xfrm>
            <a:off x="549796" y="1701800"/>
            <a:ext cx="5976664" cy="4470400"/>
          </a:xfrm>
        </p:spPr>
        <p:txBody>
          <a:bodyPr>
            <a:normAutofit fontScale="92500" lnSpcReduction="20000"/>
          </a:bodyPr>
          <a:lstStyle/>
          <a:p>
            <a:pPr marL="0" indent="0" algn="l">
              <a:buNone/>
            </a:pPr>
            <a:r>
              <a:rPr lang="en-GB" b="0" i="0" dirty="0">
                <a:solidFill>
                  <a:srgbClr val="002060"/>
                </a:solidFill>
                <a:effectLst/>
                <a:latin typeface="nunito" pitchFamily="2" charset="0"/>
              </a:rPr>
              <a:t>Personal development planning is the process of:</a:t>
            </a:r>
          </a:p>
          <a:p>
            <a:pPr algn="l">
              <a:buFont typeface="Arial" panose="020B0604020202020204" pitchFamily="34" charset="0"/>
              <a:buChar char="•"/>
            </a:pPr>
            <a:r>
              <a:rPr lang="en-GB" b="0" i="0" dirty="0">
                <a:solidFill>
                  <a:srgbClr val="002060"/>
                </a:solidFill>
                <a:effectLst/>
                <a:latin typeface="nunito" pitchFamily="2" charset="0"/>
              </a:rPr>
              <a:t>establishing aims and objectives (or goals) - what you want to achieve or where you want to go, in the short, medium or long-term in your career</a:t>
            </a:r>
          </a:p>
          <a:p>
            <a:pPr algn="l">
              <a:buFont typeface="Arial" panose="020B0604020202020204" pitchFamily="34" charset="0"/>
              <a:buChar char="•"/>
            </a:pPr>
            <a:r>
              <a:rPr lang="en-GB" b="0" i="0" dirty="0">
                <a:solidFill>
                  <a:srgbClr val="002060"/>
                </a:solidFill>
                <a:effectLst/>
                <a:latin typeface="nunito" pitchFamily="2" charset="0"/>
              </a:rPr>
              <a:t>assessing current realities</a:t>
            </a:r>
          </a:p>
          <a:p>
            <a:pPr algn="l">
              <a:buFont typeface="Arial" panose="020B0604020202020204" pitchFamily="34" charset="0"/>
              <a:buChar char="•"/>
            </a:pPr>
            <a:r>
              <a:rPr lang="en-GB" b="0" i="0" dirty="0">
                <a:solidFill>
                  <a:srgbClr val="002060"/>
                </a:solidFill>
                <a:effectLst/>
                <a:latin typeface="nunito" pitchFamily="2" charset="0"/>
              </a:rPr>
              <a:t>identifying needs for skills, knowledge or competence</a:t>
            </a:r>
          </a:p>
          <a:p>
            <a:pPr algn="l">
              <a:buFont typeface="Arial" panose="020B0604020202020204" pitchFamily="34" charset="0"/>
              <a:buChar char="•"/>
            </a:pPr>
            <a:r>
              <a:rPr lang="en-GB" b="0" i="0" dirty="0">
                <a:solidFill>
                  <a:srgbClr val="002060"/>
                </a:solidFill>
                <a:effectLst/>
                <a:latin typeface="nunito" pitchFamily="2" charset="0"/>
              </a:rPr>
              <a:t>selecting appropriate development activities to meet those perceived needs.</a:t>
            </a:r>
          </a:p>
          <a:p>
            <a:pPr marL="0" indent="0" algn="r">
              <a:buNone/>
            </a:pPr>
            <a:r>
              <a:rPr lang="en-GB" sz="2000" dirty="0">
                <a:solidFill>
                  <a:srgbClr val="002060"/>
                </a:solidFill>
                <a:latin typeface="Calibri" panose="020F0502020204030204" pitchFamily="34" charset="0"/>
                <a:ea typeface="Calibri" panose="020F0502020204030204" pitchFamily="34" charset="0"/>
                <a:cs typeface="Calibri" panose="020F0502020204030204" pitchFamily="34" charset="0"/>
              </a:rPr>
              <a:t>The Chartered Management Institute (CMI)</a:t>
            </a:r>
            <a:endParaRPr lang="en-US" sz="2000"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pic>
        <p:nvPicPr>
          <p:cNvPr id="3" name="Picture 2" descr="Filling out forms on a table">
            <a:extLst>
              <a:ext uri="{FF2B5EF4-FFF2-40B4-BE49-F238E27FC236}">
                <a16:creationId xmlns:a16="http://schemas.microsoft.com/office/drawing/2014/main" id="{3A007505-5D7E-4E0D-B4E4-A8F8F03DD9D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5684"/>
          <a:stretch/>
        </p:blipFill>
        <p:spPr>
          <a:xfrm>
            <a:off x="6598467" y="1701800"/>
            <a:ext cx="5040561" cy="4470400"/>
          </a:xfrm>
          <a:prstGeom prst="rect">
            <a:avLst/>
          </a:prstGeom>
          <a:ln>
            <a:noFill/>
          </a:ln>
          <a:effectLst>
            <a:softEdge rad="112500"/>
          </a:effectLst>
        </p:spPr>
      </p:pic>
    </p:spTree>
    <p:extLst>
      <p:ext uri="{BB962C8B-B14F-4D97-AF65-F5344CB8AC3E}">
        <p14:creationId xmlns:p14="http://schemas.microsoft.com/office/powerpoint/2010/main" val="25174739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549796" y="76200"/>
            <a:ext cx="10873208" cy="1264568"/>
          </a:xfrm>
        </p:spPr>
        <p:txBody>
          <a:bodyPr anchor="b">
            <a:normAutofit/>
          </a:bodyPr>
          <a:lstStyle/>
          <a:p>
            <a:r>
              <a:rPr lang="en-US" b="1" dirty="0">
                <a:latin typeface="Calibri" panose="020F0502020204030204" pitchFamily="34" charset="0"/>
                <a:ea typeface="Calibri" panose="020F0502020204030204" pitchFamily="34" charset="0"/>
                <a:cs typeface="Calibri" panose="020F0502020204030204" pitchFamily="34" charset="0"/>
              </a:rPr>
              <a:t>Personal Development Cycle (CMI)</a:t>
            </a:r>
          </a:p>
        </p:txBody>
      </p:sp>
      <p:sp>
        <p:nvSpPr>
          <p:cNvPr id="14" name="Content Placeholder 13"/>
          <p:cNvSpPr>
            <a:spLocks noGrp="1"/>
          </p:cNvSpPr>
          <p:nvPr>
            <p:ph sz="half" idx="1"/>
          </p:nvPr>
        </p:nvSpPr>
        <p:spPr>
          <a:xfrm>
            <a:off x="549796" y="1701800"/>
            <a:ext cx="10873208" cy="4470400"/>
          </a:xfrm>
        </p:spPr>
        <p:txBody>
          <a:bodyPr>
            <a:normAutofit/>
          </a:bodyPr>
          <a:lstStyle/>
          <a:p>
            <a:pPr marL="0" indent="0" algn="l">
              <a:buNone/>
            </a:pPr>
            <a:endParaRPr lang="en-US" sz="2000"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pic>
        <p:nvPicPr>
          <p:cNvPr id="6" name="Picture 2" descr="Personal Development Planning - CMI">
            <a:extLst>
              <a:ext uri="{FF2B5EF4-FFF2-40B4-BE49-F238E27FC236}">
                <a16:creationId xmlns:a16="http://schemas.microsoft.com/office/drawing/2014/main" id="{CEEFC67B-F816-C4AB-9532-472AA1739B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795" y="1564852"/>
            <a:ext cx="11089233" cy="5216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66493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909836" y="76200"/>
            <a:ext cx="10513168" cy="1264568"/>
          </a:xfrm>
        </p:spPr>
        <p:txBody>
          <a:bodyPr anchor="b">
            <a:normAutofit/>
          </a:bodyPr>
          <a:lstStyle/>
          <a:p>
            <a:r>
              <a:rPr lang="en-US" b="1" dirty="0">
                <a:latin typeface="Calibri" panose="020F0502020204030204" pitchFamily="34" charset="0"/>
                <a:ea typeface="Calibri" panose="020F0502020204030204" pitchFamily="34" charset="0"/>
                <a:cs typeface="Calibri" panose="020F0502020204030204" pitchFamily="34" charset="0"/>
              </a:rPr>
              <a:t>Personal Development Plan (PDP)</a:t>
            </a:r>
          </a:p>
        </p:txBody>
      </p:sp>
      <p:sp>
        <p:nvSpPr>
          <p:cNvPr id="14" name="Content Placeholder 13"/>
          <p:cNvSpPr>
            <a:spLocks noGrp="1"/>
          </p:cNvSpPr>
          <p:nvPr>
            <p:ph sz="half" idx="1"/>
          </p:nvPr>
        </p:nvSpPr>
        <p:spPr>
          <a:xfrm>
            <a:off x="1117309" y="1701800"/>
            <a:ext cx="4977104" cy="4470400"/>
          </a:xfrm>
        </p:spPr>
        <p:txBody>
          <a:bodyPr>
            <a:normAutofit lnSpcReduction="10000"/>
          </a:bodyPr>
          <a:lstStyle/>
          <a:p>
            <a:r>
              <a:rPr lang="en-US" b="1" dirty="0">
                <a:latin typeface="Calibri" panose="020F0502020204030204" pitchFamily="34" charset="0"/>
                <a:ea typeface="Calibri" panose="020F0502020204030204" pitchFamily="34" charset="0"/>
                <a:cs typeface="Calibri" panose="020F0502020204030204" pitchFamily="34" charset="0"/>
              </a:rPr>
              <a:t>What is a PDP?</a:t>
            </a:r>
          </a:p>
          <a:p>
            <a:pPr algn="l"/>
            <a:r>
              <a:rPr lang="en-GB" b="1"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A PDP is a structured framework you can use to:</a:t>
            </a:r>
          </a:p>
          <a:p>
            <a:pPr lvl="1">
              <a:buFont typeface="Arial" panose="020B0604020202020204" pitchFamily="34" charset="0"/>
              <a:buChar char="•"/>
            </a:pPr>
            <a:r>
              <a:rPr lang="en-GB"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become aware of skills you have</a:t>
            </a:r>
          </a:p>
          <a:p>
            <a:pPr lvl="1">
              <a:buFont typeface="Arial" panose="020B0604020202020204" pitchFamily="34" charset="0"/>
              <a:buChar char="•"/>
            </a:pPr>
            <a:r>
              <a:rPr lang="en-GB"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identify and develop skills you need</a:t>
            </a:r>
          </a:p>
          <a:p>
            <a:pPr lvl="1">
              <a:buFont typeface="Arial" panose="020B0604020202020204" pitchFamily="34" charset="0"/>
              <a:buChar char="•"/>
            </a:pPr>
            <a:r>
              <a:rPr lang="en-GB"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work out what you want to achieve and how to achieve it</a:t>
            </a:r>
          </a:p>
          <a:p>
            <a:pPr lvl="1">
              <a:buFont typeface="Arial" panose="020B0604020202020204" pitchFamily="34" charset="0"/>
              <a:buChar char="•"/>
            </a:pPr>
            <a:r>
              <a:rPr lang="en-GB"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focus on potential study, career and personal development options and goals</a:t>
            </a:r>
          </a:p>
          <a:p>
            <a:pPr lvl="1">
              <a:buFont typeface="Arial" panose="020B0604020202020204" pitchFamily="34" charset="0"/>
              <a:buChar char="•"/>
            </a:pPr>
            <a:r>
              <a:rPr lang="en-GB"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develop a source of information……………</a:t>
            </a:r>
          </a:p>
          <a:p>
            <a:endParaRPr lang="en-US" dirty="0"/>
          </a:p>
        </p:txBody>
      </p:sp>
      <p:pic>
        <p:nvPicPr>
          <p:cNvPr id="3" name="Picture 2" descr="Filling out forms on a table">
            <a:extLst>
              <a:ext uri="{FF2B5EF4-FFF2-40B4-BE49-F238E27FC236}">
                <a16:creationId xmlns:a16="http://schemas.microsoft.com/office/drawing/2014/main" id="{3A007505-5D7E-4E0D-B4E4-A8F8F03DD9D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5684"/>
          <a:stretch/>
        </p:blipFill>
        <p:spPr>
          <a:xfrm>
            <a:off x="6297559" y="1701800"/>
            <a:ext cx="4977104" cy="4470400"/>
          </a:xfrm>
          <a:prstGeom prst="rect">
            <a:avLst/>
          </a:prstGeom>
          <a:ln>
            <a:noFill/>
          </a:ln>
          <a:effectLst>
            <a:softEdge rad="112500"/>
          </a:effectLst>
        </p:spPr>
      </p:pic>
    </p:spTree>
    <p:extLst>
      <p:ext uri="{BB962C8B-B14F-4D97-AF65-F5344CB8AC3E}">
        <p14:creationId xmlns:p14="http://schemas.microsoft.com/office/powerpoint/2010/main" val="184164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wo business people communicating">
            <a:extLst>
              <a:ext uri="{FF2B5EF4-FFF2-40B4-BE49-F238E27FC236}">
                <a16:creationId xmlns:a16="http://schemas.microsoft.com/office/drawing/2014/main" id="{7377FAE4-C1B3-40F3-B68B-A33381003170}"/>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25684"/>
          <a:stretch/>
        </p:blipFill>
        <p:spPr>
          <a:xfrm>
            <a:off x="693812" y="1196752"/>
            <a:ext cx="4977104" cy="4614416"/>
          </a:xfrm>
          <a:prstGeom prst="rect">
            <a:avLst/>
          </a:prstGeom>
          <a:ln>
            <a:noFill/>
          </a:ln>
          <a:effectLst>
            <a:softEdge rad="112500"/>
          </a:effectLst>
        </p:spPr>
      </p:pic>
      <p:sp>
        <p:nvSpPr>
          <p:cNvPr id="3" name="Content Placeholder 2">
            <a:extLst>
              <a:ext uri="{FF2B5EF4-FFF2-40B4-BE49-F238E27FC236}">
                <a16:creationId xmlns:a16="http://schemas.microsoft.com/office/drawing/2014/main" id="{2DA3B458-94C9-4876-ACCB-191D9E8D3099}"/>
              </a:ext>
            </a:extLst>
          </p:cNvPr>
          <p:cNvSpPr>
            <a:spLocks noGrp="1"/>
          </p:cNvSpPr>
          <p:nvPr>
            <p:ph sz="half" idx="2"/>
          </p:nvPr>
        </p:nvSpPr>
        <p:spPr>
          <a:xfrm>
            <a:off x="6310436" y="1196752"/>
            <a:ext cx="4977104" cy="4614416"/>
          </a:xfrm>
          <a:ln w="38100"/>
        </p:spPr>
        <p:style>
          <a:lnRef idx="2">
            <a:schemeClr val="accent5"/>
          </a:lnRef>
          <a:fillRef idx="1">
            <a:schemeClr val="lt1"/>
          </a:fillRef>
          <a:effectRef idx="0">
            <a:schemeClr val="accent5"/>
          </a:effectRef>
          <a:fontRef idx="minor">
            <a:schemeClr val="dk1"/>
          </a:fontRef>
        </p:style>
        <p:txBody>
          <a:bodyPr anchor="ctr">
            <a:normAutofit/>
          </a:bodyPr>
          <a:lstStyle/>
          <a:p>
            <a:pPr>
              <a:buFont typeface="Arial" panose="020B0604020202020204" pitchFamily="34" charset="0"/>
              <a:buChar char="•"/>
            </a:pPr>
            <a:r>
              <a:rPr lang="en-GB" sz="2800" b="0" i="0" dirty="0">
                <a:effectLst/>
                <a:latin typeface="Calibri" panose="020F0502020204030204" pitchFamily="34" charset="0"/>
                <a:ea typeface="Calibri" panose="020F0502020204030204" pitchFamily="34" charset="0"/>
                <a:cs typeface="Calibri" panose="020F0502020204030204" pitchFamily="34" charset="0"/>
              </a:rPr>
              <a:t>for CVs, job applications and interviews</a:t>
            </a:r>
          </a:p>
          <a:p>
            <a:pPr>
              <a:buFont typeface="Arial" panose="020B0604020202020204" pitchFamily="34" charset="0"/>
              <a:buChar char="•"/>
            </a:pPr>
            <a:r>
              <a:rPr lang="en-GB" sz="2800" b="0" i="0" dirty="0">
                <a:effectLst/>
                <a:latin typeface="Calibri" panose="020F0502020204030204" pitchFamily="34" charset="0"/>
                <a:ea typeface="Calibri" panose="020F0502020204030204" pitchFamily="34" charset="0"/>
                <a:cs typeface="Calibri" panose="020F0502020204030204" pitchFamily="34" charset="0"/>
              </a:rPr>
              <a:t>to support appraisals at work</a:t>
            </a:r>
          </a:p>
          <a:p>
            <a:pPr>
              <a:buFont typeface="Arial" panose="020B0604020202020204" pitchFamily="34" charset="0"/>
              <a:buChar char="•"/>
            </a:pPr>
            <a:r>
              <a:rPr lang="en-GB" sz="2800" b="0" i="0" dirty="0">
                <a:effectLst/>
                <a:latin typeface="Calibri" panose="020F0502020204030204" pitchFamily="34" charset="0"/>
                <a:ea typeface="Calibri" panose="020F0502020204030204" pitchFamily="34" charset="0"/>
                <a:cs typeface="Calibri" panose="020F0502020204030204" pitchFamily="34" charset="0"/>
              </a:rPr>
              <a:t>to demonstrate your readiness for promotion or for development opportunities</a:t>
            </a:r>
          </a:p>
        </p:txBody>
      </p:sp>
    </p:spTree>
    <p:extLst>
      <p:ext uri="{BB962C8B-B14F-4D97-AF65-F5344CB8AC3E}">
        <p14:creationId xmlns:p14="http://schemas.microsoft.com/office/powerpoint/2010/main" val="3648384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DDDE-AF52-43D8-9D67-DA12735824B9}"/>
              </a:ext>
            </a:extLst>
          </p:cNvPr>
          <p:cNvSpPr>
            <a:spLocks noGrp="1"/>
          </p:cNvSpPr>
          <p:nvPr>
            <p:ph type="title"/>
          </p:nvPr>
        </p:nvSpPr>
        <p:spPr>
          <a:xfrm>
            <a:off x="693812" y="76200"/>
            <a:ext cx="10580851" cy="904528"/>
          </a:xfrm>
        </p:spPr>
        <p:txBody>
          <a:bodyPr anchor="b">
            <a:normAutofit/>
          </a:bodyPr>
          <a:lstStyle/>
          <a:p>
            <a:r>
              <a:rPr lang="en-GB" b="1" dirty="0">
                <a:latin typeface="Calibri" panose="020F0502020204030204" pitchFamily="34" charset="0"/>
                <a:ea typeface="Calibri" panose="020F0502020204030204" pitchFamily="34" charset="0"/>
                <a:cs typeface="Calibri" panose="020F0502020204030204" pitchFamily="34" charset="0"/>
              </a:rPr>
              <a:t>PDP Process</a:t>
            </a:r>
          </a:p>
        </p:txBody>
      </p:sp>
      <p:sp>
        <p:nvSpPr>
          <p:cNvPr id="3" name="Content Placeholder 2">
            <a:extLst>
              <a:ext uri="{FF2B5EF4-FFF2-40B4-BE49-F238E27FC236}">
                <a16:creationId xmlns:a16="http://schemas.microsoft.com/office/drawing/2014/main" id="{B814B8FA-3B22-4077-8635-016D1D880C7C}"/>
              </a:ext>
            </a:extLst>
          </p:cNvPr>
          <p:cNvSpPr>
            <a:spLocks noGrp="1"/>
          </p:cNvSpPr>
          <p:nvPr>
            <p:ph sz="half" idx="1"/>
          </p:nvPr>
        </p:nvSpPr>
        <p:spPr>
          <a:xfrm>
            <a:off x="693812" y="1268760"/>
            <a:ext cx="5400601" cy="4903440"/>
          </a:xfrm>
        </p:spPr>
        <p:txBody>
          <a:bodyPr>
            <a:normAutofit/>
          </a:bodyPr>
          <a:lstStyle/>
          <a:p>
            <a:r>
              <a:rPr lang="en-GB" sz="2000" b="0" i="0" dirty="0">
                <a:effectLst/>
                <a:latin typeface="Calibri" panose="020F0502020204030204" pitchFamily="34" charset="0"/>
                <a:ea typeface="Calibri" panose="020F0502020204030204" pitchFamily="34" charset="0"/>
                <a:cs typeface="Calibri" panose="020F0502020204030204" pitchFamily="34" charset="0"/>
              </a:rPr>
              <a:t>Personal development planning is a process, which can help you to achieve your goals in three key areas.</a:t>
            </a:r>
          </a:p>
          <a:p>
            <a:pPr marL="769545" lvl="1" indent="-342900">
              <a:buFont typeface="+mj-lt"/>
              <a:buAutoNum type="arabicPeriod"/>
            </a:pPr>
            <a:r>
              <a:rPr lang="en-GB" b="0" i="0" dirty="0">
                <a:effectLst/>
                <a:latin typeface="Calibri" panose="020F0502020204030204" pitchFamily="34" charset="0"/>
                <a:ea typeface="Calibri" panose="020F0502020204030204" pitchFamily="34" charset="0"/>
                <a:cs typeface="Calibri" panose="020F0502020204030204" pitchFamily="34" charset="0"/>
              </a:rPr>
              <a:t>Your Career and </a:t>
            </a:r>
            <a:r>
              <a:rPr lang="en-GB" dirty="0">
                <a:latin typeface="Calibri" panose="020F0502020204030204" pitchFamily="34" charset="0"/>
                <a:ea typeface="Calibri" panose="020F0502020204030204" pitchFamily="34" charset="0"/>
                <a:cs typeface="Calibri" panose="020F0502020204030204" pitchFamily="34" charset="0"/>
              </a:rPr>
              <a:t>E</a:t>
            </a:r>
            <a:r>
              <a:rPr lang="en-GB" b="0" i="0" dirty="0">
                <a:effectLst/>
                <a:latin typeface="Calibri" panose="020F0502020204030204" pitchFamily="34" charset="0"/>
                <a:ea typeface="Calibri" panose="020F0502020204030204" pitchFamily="34" charset="0"/>
                <a:cs typeface="Calibri" panose="020F0502020204030204" pitchFamily="34" charset="0"/>
              </a:rPr>
              <a:t>mployability</a:t>
            </a:r>
            <a:r>
              <a:rPr lang="en-GB" dirty="0">
                <a:latin typeface="Calibri" panose="020F0502020204030204" pitchFamily="34" charset="0"/>
                <a:ea typeface="Calibri" panose="020F0502020204030204" pitchFamily="34" charset="0"/>
                <a:cs typeface="Calibri" panose="020F0502020204030204" pitchFamily="34" charset="0"/>
              </a:rPr>
              <a:t>. </a:t>
            </a:r>
          </a:p>
          <a:p>
            <a:pPr marL="769545" lvl="1" indent="-342900">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Y</a:t>
            </a:r>
            <a:r>
              <a:rPr lang="en-GB" b="0" i="0" dirty="0">
                <a:effectLst/>
                <a:latin typeface="Calibri" panose="020F0502020204030204" pitchFamily="34" charset="0"/>
                <a:ea typeface="Calibri" panose="020F0502020204030204" pitchFamily="34" charset="0"/>
                <a:cs typeface="Calibri" panose="020F0502020204030204" pitchFamily="34" charset="0"/>
              </a:rPr>
              <a:t>our Study. </a:t>
            </a:r>
          </a:p>
          <a:p>
            <a:pPr marL="769545" lvl="1" indent="-342900">
              <a:buFont typeface="+mj-lt"/>
              <a:buAutoNum type="arabicPeriod"/>
            </a:pPr>
            <a:r>
              <a:rPr lang="en-GB" b="0" i="0" dirty="0">
                <a:effectLst/>
                <a:latin typeface="Calibri" panose="020F0502020204030204" pitchFamily="34" charset="0"/>
                <a:ea typeface="Calibri" panose="020F0502020204030204" pitchFamily="34" charset="0"/>
                <a:cs typeface="Calibri" panose="020F0502020204030204" pitchFamily="34" charset="0"/>
              </a:rPr>
              <a:t>Your Personal Development.</a:t>
            </a:r>
          </a:p>
          <a:p>
            <a:r>
              <a:rPr lang="en-GB" sz="2000" b="0" i="0" dirty="0">
                <a:effectLst/>
                <a:latin typeface="Calibri" panose="020F0502020204030204" pitchFamily="34" charset="0"/>
                <a:ea typeface="Calibri" panose="020F0502020204030204" pitchFamily="34" charset="0"/>
                <a:cs typeface="Calibri" panose="020F0502020204030204" pitchFamily="34" charset="0"/>
              </a:rPr>
              <a:t>The time and effort you invest in planning around these areas will enable you to continue developing effectively throughout your life.</a:t>
            </a:r>
          </a:p>
          <a:p>
            <a:r>
              <a:rPr lang="en-GB" sz="2000" b="0" i="0" dirty="0">
                <a:effectLst/>
                <a:latin typeface="Calibri" panose="020F0502020204030204" pitchFamily="34" charset="0"/>
                <a:ea typeface="Calibri" panose="020F0502020204030204" pitchFamily="34" charset="0"/>
                <a:cs typeface="Calibri" panose="020F0502020204030204" pitchFamily="34" charset="0"/>
              </a:rPr>
              <a:t>So, what does Personal Development Planning involve? There are five stages.</a:t>
            </a:r>
          </a:p>
          <a:p>
            <a:endParaRPr lang="en-GB" sz="1700" dirty="0"/>
          </a:p>
        </p:txBody>
      </p:sp>
      <p:pic>
        <p:nvPicPr>
          <p:cNvPr id="5" name="Content Placeholder 4" descr="Hand writing on sticky notes">
            <a:extLst>
              <a:ext uri="{FF2B5EF4-FFF2-40B4-BE49-F238E27FC236}">
                <a16:creationId xmlns:a16="http://schemas.microsoft.com/office/drawing/2014/main" id="{FBF9ADDE-6F28-4B22-9F7E-FFE8F3EB5180}"/>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382444" y="1556792"/>
            <a:ext cx="4976812" cy="3318150"/>
          </a:xfrm>
          <a:prstGeom prst="rect">
            <a:avLst/>
          </a:prstGeom>
          <a:ln>
            <a:noFill/>
          </a:ln>
          <a:effectLst>
            <a:softEdge rad="112500"/>
          </a:effectLst>
        </p:spPr>
      </p:pic>
    </p:spTree>
    <p:extLst>
      <p:ext uri="{BB962C8B-B14F-4D97-AF65-F5344CB8AC3E}">
        <p14:creationId xmlns:p14="http://schemas.microsoft.com/office/powerpoint/2010/main" val="2457190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17FDF-976F-4909-AB5B-079EDE065060}"/>
              </a:ext>
            </a:extLst>
          </p:cNvPr>
          <p:cNvSpPr>
            <a:spLocks noGrp="1"/>
          </p:cNvSpPr>
          <p:nvPr>
            <p:ph type="title"/>
          </p:nvPr>
        </p:nvSpPr>
        <p:spPr/>
        <p:txBody>
          <a:bodyPr/>
          <a:lstStyle/>
          <a:p>
            <a:pPr algn="ctr"/>
            <a:r>
              <a:rPr lang="en-GB" sz="4400" b="1" i="0" dirty="0">
                <a:effectLst/>
                <a:latin typeface="Calibri" panose="020F0502020204030204" pitchFamily="34" charset="0"/>
                <a:ea typeface="Calibri" panose="020F0502020204030204" pitchFamily="34" charset="0"/>
                <a:cs typeface="Calibri" panose="020F0502020204030204" pitchFamily="34" charset="0"/>
              </a:rPr>
              <a:t>There are five stages:</a:t>
            </a:r>
            <a:endParaRPr lang="en-GB" b="1" dirty="0">
              <a:latin typeface="Calibri" panose="020F0502020204030204" pitchFamily="34" charset="0"/>
              <a:ea typeface="Calibri" panose="020F0502020204030204" pitchFamily="34" charset="0"/>
              <a:cs typeface="Calibri" panose="020F0502020204030204" pitchFamily="34" charset="0"/>
            </a:endParaRPr>
          </a:p>
        </p:txBody>
      </p:sp>
      <p:grpSp>
        <p:nvGrpSpPr>
          <p:cNvPr id="21" name="Group 20">
            <a:extLst>
              <a:ext uri="{FF2B5EF4-FFF2-40B4-BE49-F238E27FC236}">
                <a16:creationId xmlns:a16="http://schemas.microsoft.com/office/drawing/2014/main" id="{2E420597-22EC-4638-B54B-5C853809D00A}"/>
              </a:ext>
            </a:extLst>
          </p:cNvPr>
          <p:cNvGrpSpPr/>
          <p:nvPr/>
        </p:nvGrpSpPr>
        <p:grpSpPr>
          <a:xfrm>
            <a:off x="765820" y="2558134"/>
            <a:ext cx="10981220" cy="2671066"/>
            <a:chOff x="765820" y="1585181"/>
            <a:chExt cx="10981220" cy="2671066"/>
          </a:xfrm>
        </p:grpSpPr>
        <p:pic>
          <p:nvPicPr>
            <p:cNvPr id="5" name="Graphic 4" descr="Magnifying glass with solid fill">
              <a:extLst>
                <a:ext uri="{FF2B5EF4-FFF2-40B4-BE49-F238E27FC236}">
                  <a16:creationId xmlns:a16="http://schemas.microsoft.com/office/drawing/2014/main" id="{9E456402-F5A3-4B5A-A1BD-8C6A202025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5735" y="1585181"/>
              <a:ext cx="914400" cy="914400"/>
            </a:xfrm>
            <a:prstGeom prst="rect">
              <a:avLst/>
            </a:prstGeom>
          </p:spPr>
        </p:pic>
        <p:pic>
          <p:nvPicPr>
            <p:cNvPr id="7" name="Graphic 6" descr="Blueprint with solid fill">
              <a:extLst>
                <a:ext uri="{FF2B5EF4-FFF2-40B4-BE49-F238E27FC236}">
                  <a16:creationId xmlns:a16="http://schemas.microsoft.com/office/drawing/2014/main" id="{9E97CBE8-4276-4E39-906A-B14F22BC809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400844" y="1693839"/>
              <a:ext cx="914400" cy="914400"/>
            </a:xfrm>
            <a:prstGeom prst="rect">
              <a:avLst/>
            </a:prstGeom>
          </p:spPr>
        </p:pic>
        <p:pic>
          <p:nvPicPr>
            <p:cNvPr id="9" name="Graphic 8" descr="Drawing Figure with solid fill">
              <a:extLst>
                <a:ext uri="{FF2B5EF4-FFF2-40B4-BE49-F238E27FC236}">
                  <a16:creationId xmlns:a16="http://schemas.microsoft.com/office/drawing/2014/main" id="{F6C2411C-BBD0-4F24-908A-19231080506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105170" y="1693839"/>
              <a:ext cx="914400" cy="914400"/>
            </a:xfrm>
            <a:prstGeom prst="rect">
              <a:avLst/>
            </a:prstGeom>
          </p:spPr>
        </p:pic>
        <p:pic>
          <p:nvPicPr>
            <p:cNvPr id="11" name="Graphic 10" descr="Voice with solid fill">
              <a:extLst>
                <a:ext uri="{FF2B5EF4-FFF2-40B4-BE49-F238E27FC236}">
                  <a16:creationId xmlns:a16="http://schemas.microsoft.com/office/drawing/2014/main" id="{BF5A83B7-E61B-4974-9765-A138F3ACB28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398054" y="1693934"/>
              <a:ext cx="914400" cy="914400"/>
            </a:xfrm>
            <a:prstGeom prst="rect">
              <a:avLst/>
            </a:prstGeom>
          </p:spPr>
        </p:pic>
        <p:pic>
          <p:nvPicPr>
            <p:cNvPr id="13" name="Graphic 12" descr="Boardroom with solid fill">
              <a:extLst>
                <a:ext uri="{FF2B5EF4-FFF2-40B4-BE49-F238E27FC236}">
                  <a16:creationId xmlns:a16="http://schemas.microsoft.com/office/drawing/2014/main" id="{CAB5112C-A818-43B7-BAD3-41D966B0F7A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258689" y="1585181"/>
              <a:ext cx="914400" cy="914400"/>
            </a:xfrm>
            <a:prstGeom prst="rect">
              <a:avLst/>
            </a:prstGeom>
          </p:spPr>
        </p:pic>
        <p:sp>
          <p:nvSpPr>
            <p:cNvPr id="14" name="Flowchart: Sequential Access Storage 13">
              <a:extLst>
                <a:ext uri="{FF2B5EF4-FFF2-40B4-BE49-F238E27FC236}">
                  <a16:creationId xmlns:a16="http://schemas.microsoft.com/office/drawing/2014/main" id="{4881D292-5CDB-4ED6-AF5A-DAD3E13E1281}"/>
                </a:ext>
              </a:extLst>
            </p:cNvPr>
            <p:cNvSpPr/>
            <p:nvPr/>
          </p:nvSpPr>
          <p:spPr>
            <a:xfrm>
              <a:off x="765820" y="2852936"/>
              <a:ext cx="1584176" cy="1224136"/>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Identify</a:t>
              </a:r>
            </a:p>
          </p:txBody>
        </p:sp>
        <p:sp>
          <p:nvSpPr>
            <p:cNvPr id="15" name="Flowchart: Sequential Access Storage 14">
              <a:extLst>
                <a:ext uri="{FF2B5EF4-FFF2-40B4-BE49-F238E27FC236}">
                  <a16:creationId xmlns:a16="http://schemas.microsoft.com/office/drawing/2014/main" id="{EDBB9D1B-50AF-45BA-9C6B-A79D5427B2CE}"/>
                </a:ext>
              </a:extLst>
            </p:cNvPr>
            <p:cNvSpPr/>
            <p:nvPr/>
          </p:nvSpPr>
          <p:spPr>
            <a:xfrm>
              <a:off x="3103831" y="2877846"/>
              <a:ext cx="1584175" cy="1224136"/>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Plan</a:t>
              </a:r>
            </a:p>
          </p:txBody>
        </p:sp>
        <p:sp>
          <p:nvSpPr>
            <p:cNvPr id="16" name="Flowchart: Sequential Access Storage 15">
              <a:extLst>
                <a:ext uri="{FF2B5EF4-FFF2-40B4-BE49-F238E27FC236}">
                  <a16:creationId xmlns:a16="http://schemas.microsoft.com/office/drawing/2014/main" id="{3BD239AF-CFCD-44A1-9C2E-22D21593D1BF}"/>
                </a:ext>
              </a:extLst>
            </p:cNvPr>
            <p:cNvSpPr/>
            <p:nvPr/>
          </p:nvSpPr>
          <p:spPr>
            <a:xfrm>
              <a:off x="5659847" y="2948840"/>
              <a:ext cx="1609328" cy="1224136"/>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Action</a:t>
              </a:r>
            </a:p>
          </p:txBody>
        </p:sp>
        <p:sp>
          <p:nvSpPr>
            <p:cNvPr id="17" name="Flowchart: Sequential Access Storage 16">
              <a:extLst>
                <a:ext uri="{FF2B5EF4-FFF2-40B4-BE49-F238E27FC236}">
                  <a16:creationId xmlns:a16="http://schemas.microsoft.com/office/drawing/2014/main" id="{1BFCCDEB-C4B8-4085-BB8D-4E5E56DE4377}"/>
                </a:ext>
              </a:extLst>
            </p:cNvPr>
            <p:cNvSpPr/>
            <p:nvPr/>
          </p:nvSpPr>
          <p:spPr>
            <a:xfrm>
              <a:off x="8050590" y="2888095"/>
              <a:ext cx="1609328" cy="1368152"/>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Record</a:t>
              </a:r>
            </a:p>
          </p:txBody>
        </p:sp>
        <p:sp>
          <p:nvSpPr>
            <p:cNvPr id="18" name="Flowchart: Sequential Access Storage 17">
              <a:extLst>
                <a:ext uri="{FF2B5EF4-FFF2-40B4-BE49-F238E27FC236}">
                  <a16:creationId xmlns:a16="http://schemas.microsoft.com/office/drawing/2014/main" id="{23A33B19-014D-4DDF-9840-FDE3DA68CD49}"/>
                </a:ext>
              </a:extLst>
            </p:cNvPr>
            <p:cNvSpPr/>
            <p:nvPr/>
          </p:nvSpPr>
          <p:spPr>
            <a:xfrm>
              <a:off x="10054852" y="2877846"/>
              <a:ext cx="1692188" cy="1340532"/>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Review</a:t>
              </a:r>
              <a:r>
                <a:rPr lang="en-GB" dirty="0"/>
                <a:t> </a:t>
              </a:r>
            </a:p>
          </p:txBody>
        </p:sp>
      </p:grpSp>
    </p:spTree>
    <p:extLst>
      <p:ext uri="{BB962C8B-B14F-4D97-AF65-F5344CB8AC3E}">
        <p14:creationId xmlns:p14="http://schemas.microsoft.com/office/powerpoint/2010/main" val="3392726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02752B-546D-49EC-BAC9-6EFF200E2355}"/>
              </a:ext>
            </a:extLst>
          </p:cNvPr>
          <p:cNvSpPr>
            <a:spLocks noGrp="1"/>
          </p:cNvSpPr>
          <p:nvPr>
            <p:ph idx="1"/>
          </p:nvPr>
        </p:nvSpPr>
        <p:spPr>
          <a:xfrm>
            <a:off x="0" y="0"/>
            <a:ext cx="12071076" cy="6858000"/>
          </a:xfrm>
          <a:ln w="38100"/>
        </p:spPr>
        <p:style>
          <a:lnRef idx="2">
            <a:schemeClr val="accent1"/>
          </a:lnRef>
          <a:fillRef idx="1">
            <a:schemeClr val="lt1"/>
          </a:fillRef>
          <a:effectRef idx="0">
            <a:schemeClr val="accent1"/>
          </a:effectRef>
          <a:fontRef idx="minor">
            <a:schemeClr val="dk1"/>
          </a:fontRef>
        </p:style>
        <p:txBody>
          <a:bodyPr>
            <a:noAutofit/>
          </a:bodyPr>
          <a:lstStyle/>
          <a:p>
            <a:pPr marL="0" indent="0">
              <a:spcBef>
                <a:spcPts val="1200"/>
              </a:spcBef>
              <a:buNone/>
            </a:pPr>
            <a:r>
              <a:rPr lang="en-GB" sz="2000" b="1" i="1" dirty="0">
                <a:latin typeface="Calibri" panose="020F0502020204030204" pitchFamily="34" charset="0"/>
                <a:ea typeface="Calibri" panose="020F0502020204030204" pitchFamily="34" charset="0"/>
                <a:cs typeface="Calibri" panose="020F0502020204030204" pitchFamily="34" charset="0"/>
              </a:rPr>
              <a:t>Identify:</a:t>
            </a:r>
          </a:p>
          <a:p>
            <a:pPr marL="0" indent="0">
              <a:spcBef>
                <a:spcPts val="1200"/>
              </a:spcBef>
              <a:buNone/>
            </a:pPr>
            <a:r>
              <a:rPr lang="en-GB" sz="20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First identify your strengths, the skills you wish to develop and then set yourself realistic goals for each area you wish to focus on: careers and employability, study, or personal development. </a:t>
            </a:r>
          </a:p>
          <a:p>
            <a:pPr marL="0" indent="0">
              <a:spcBef>
                <a:spcPts val="1200"/>
              </a:spcBef>
              <a:buNone/>
            </a:pPr>
            <a:r>
              <a:rPr lang="en-GB" sz="20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Are there smaller short-term goals that will lead to your larger goals?</a:t>
            </a:r>
          </a:p>
          <a:p>
            <a:pPr marL="0" indent="0">
              <a:spcBef>
                <a:spcPts val="1200"/>
              </a:spcBef>
              <a:buNone/>
            </a:pPr>
            <a:r>
              <a:rPr lang="en-GB" sz="2000" b="1" i="1" dirty="0">
                <a:solidFill>
                  <a:schemeClr val="accent1"/>
                </a:solidFill>
                <a:latin typeface="Calibri" panose="020F0502020204030204" pitchFamily="34" charset="0"/>
                <a:ea typeface="Calibri" panose="020F0502020204030204" pitchFamily="34" charset="0"/>
                <a:cs typeface="Calibri" panose="020F0502020204030204" pitchFamily="34" charset="0"/>
              </a:rPr>
              <a:t>Plan:</a:t>
            </a:r>
          </a:p>
          <a:p>
            <a:pPr marL="0" indent="0">
              <a:spcBef>
                <a:spcPts val="1200"/>
              </a:spcBef>
              <a:buNone/>
            </a:pPr>
            <a:r>
              <a:rPr lang="en-GB" sz="20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Plan what resources you need and when you intend to work on the goals that you’ve set. </a:t>
            </a:r>
          </a:p>
          <a:p>
            <a:pPr marL="0" indent="0">
              <a:spcBef>
                <a:spcPts val="1200"/>
              </a:spcBef>
              <a:buNone/>
            </a:pPr>
            <a:r>
              <a:rPr lang="en-GB" sz="20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Think about how much time you have available each week. Be realistic to ensure your plans are achievable.</a:t>
            </a:r>
          </a:p>
          <a:p>
            <a:pPr marL="0" indent="0">
              <a:spcBef>
                <a:spcPts val="1200"/>
              </a:spcBef>
              <a:buNone/>
            </a:pPr>
            <a:r>
              <a:rPr lang="en-GB" sz="2000" b="1" i="1" dirty="0">
                <a:solidFill>
                  <a:schemeClr val="accent1"/>
                </a:solidFill>
                <a:latin typeface="Calibri" panose="020F0502020204030204" pitchFamily="34" charset="0"/>
                <a:ea typeface="Calibri" panose="020F0502020204030204" pitchFamily="34" charset="0"/>
                <a:cs typeface="Calibri" panose="020F0502020204030204" pitchFamily="34" charset="0"/>
              </a:rPr>
              <a:t>Action:</a:t>
            </a:r>
          </a:p>
          <a:p>
            <a:pPr marL="0" indent="0">
              <a:spcBef>
                <a:spcPts val="1200"/>
              </a:spcBef>
              <a:buNone/>
            </a:pPr>
            <a:r>
              <a:rPr lang="en-GB" sz="20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Carry out the tasks you’ve set yourself for each goal, and be aware of any new skills that you’re picking up along the way.</a:t>
            </a:r>
          </a:p>
          <a:p>
            <a:pPr marL="0" indent="0" algn="l">
              <a:spcBef>
                <a:spcPts val="1200"/>
              </a:spcBef>
              <a:buNone/>
            </a:pPr>
            <a:r>
              <a:rPr lang="en-GB" sz="2000" b="1" i="1"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Record:</a:t>
            </a:r>
          </a:p>
          <a:p>
            <a:pPr marL="0" indent="0" algn="l">
              <a:spcBef>
                <a:spcPts val="1200"/>
              </a:spcBef>
              <a:buNone/>
            </a:pPr>
            <a:r>
              <a:rPr lang="en-GB" sz="20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Record how the process is going: the progress you’ve made and the skills you’re gaining. Where might you need to develop further? Recording your insights will help to inform your CVs, job applications and developmental reviews. It may also reveal other aspects involved in achieving your goals.</a:t>
            </a:r>
          </a:p>
          <a:p>
            <a:pPr marL="0" indent="0" algn="l">
              <a:spcBef>
                <a:spcPts val="1200"/>
              </a:spcBef>
              <a:buNone/>
            </a:pPr>
            <a:r>
              <a:rPr lang="en-GB" sz="2000" b="1"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Review:</a:t>
            </a:r>
          </a:p>
          <a:p>
            <a:pPr marL="0" indent="0" algn="l">
              <a:spcBef>
                <a:spcPts val="1200"/>
              </a:spcBef>
              <a:buNone/>
            </a:pPr>
            <a:r>
              <a:rPr lang="en-GB" sz="20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Take a step back, collate everything you’ve recorded and review what you‘ve learnt. You should be more aware of your skills and be able to identify the next area or skill for development</a:t>
            </a:r>
            <a:r>
              <a:rPr lang="en-GB" sz="2100" b="0"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a:t>
            </a:r>
          </a:p>
          <a:p>
            <a:pPr marL="0" indent="0">
              <a:buNone/>
            </a:pPr>
            <a:endParaRPr lang="en-GB" sz="1700" dirty="0">
              <a:solidFill>
                <a:schemeClr val="accent1"/>
              </a:solidFill>
            </a:endParaRPr>
          </a:p>
        </p:txBody>
      </p:sp>
    </p:spTree>
    <p:extLst>
      <p:ext uri="{BB962C8B-B14F-4D97-AF65-F5344CB8AC3E}">
        <p14:creationId xmlns:p14="http://schemas.microsoft.com/office/powerpoint/2010/main" val="513902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EAE6E5E7-EC27-49AE-B8EB-A61690D5F9F2}"/>
              </a:ext>
            </a:extLst>
          </p:cNvPr>
          <p:cNvSpPr>
            <a:spLocks noGrp="1"/>
          </p:cNvSpPr>
          <p:nvPr>
            <p:ph type="title"/>
          </p:nvPr>
        </p:nvSpPr>
        <p:spPr>
          <a:xfrm>
            <a:off x="1117309" y="76200"/>
            <a:ext cx="10157354" cy="1120552"/>
          </a:xfrm>
        </p:spPr>
        <p:txBody>
          <a:bodyPr/>
          <a:lstStyle/>
          <a:p>
            <a:r>
              <a:rPr lang="en-US" b="1" dirty="0">
                <a:latin typeface="Calibri" panose="020F0502020204030204" pitchFamily="34" charset="0"/>
                <a:ea typeface="Calibri" panose="020F0502020204030204" pitchFamily="34" charset="0"/>
                <a:cs typeface="Calibri" panose="020F0502020204030204" pitchFamily="34" charset="0"/>
              </a:rPr>
              <a:t>Remember ……. </a:t>
            </a:r>
          </a:p>
        </p:txBody>
      </p:sp>
      <p:pic>
        <p:nvPicPr>
          <p:cNvPr id="9" name="Picture 8" descr="Business people pulling a rope">
            <a:extLst>
              <a:ext uri="{FF2B5EF4-FFF2-40B4-BE49-F238E27FC236}">
                <a16:creationId xmlns:a16="http://schemas.microsoft.com/office/drawing/2014/main" id="{D4F5E945-EB75-47A4-BB05-2643FF6DE81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329" r="21355"/>
          <a:stretch/>
        </p:blipFill>
        <p:spPr>
          <a:xfrm>
            <a:off x="1117309" y="1701800"/>
            <a:ext cx="4977104" cy="4470400"/>
          </a:xfrm>
          <a:prstGeom prst="rect">
            <a:avLst/>
          </a:prstGeom>
          <a:ln>
            <a:noFill/>
          </a:ln>
          <a:effectLst>
            <a:softEdge rad="112500"/>
          </a:effectLst>
        </p:spPr>
      </p:pic>
      <p:sp>
        <p:nvSpPr>
          <p:cNvPr id="18" name="Content Placeholder 3">
            <a:extLst>
              <a:ext uri="{FF2B5EF4-FFF2-40B4-BE49-F238E27FC236}">
                <a16:creationId xmlns:a16="http://schemas.microsoft.com/office/drawing/2014/main" id="{B7ECCDBD-D1F4-4C23-976F-355CC96950B5}"/>
              </a:ext>
            </a:extLst>
          </p:cNvPr>
          <p:cNvSpPr>
            <a:spLocks noGrp="1"/>
          </p:cNvSpPr>
          <p:nvPr>
            <p:ph sz="half" idx="2"/>
          </p:nvPr>
        </p:nvSpPr>
        <p:spPr>
          <a:xfrm>
            <a:off x="6742484" y="1701800"/>
            <a:ext cx="4977104" cy="4470400"/>
          </a:xfrm>
          <a:ln w="38100"/>
        </p:spPr>
        <p:style>
          <a:lnRef idx="2">
            <a:schemeClr val="accent1"/>
          </a:lnRef>
          <a:fillRef idx="1">
            <a:schemeClr val="lt1"/>
          </a:fillRef>
          <a:effectRef idx="0">
            <a:schemeClr val="accent1"/>
          </a:effectRef>
          <a:fontRef idx="minor">
            <a:schemeClr val="dk1"/>
          </a:fontRef>
        </p:style>
        <p:txBody>
          <a:bodyPr anchor="ctr">
            <a:normAutofit lnSpcReduction="10000"/>
          </a:bodyPr>
          <a:lstStyle/>
          <a:p>
            <a:pPr marL="0" indent="0" algn="ctr">
              <a:buNone/>
            </a:pPr>
            <a:r>
              <a:rPr lang="en-GB" sz="2800" b="1"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The process is flexible. </a:t>
            </a:r>
          </a:p>
          <a:p>
            <a:pPr marL="0" indent="0" algn="ctr">
              <a:buNone/>
            </a:pPr>
            <a:r>
              <a:rPr lang="en-GB" sz="2800" b="1"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You may identify new areas for development at any time or realise that you’ve gained a new skill through your work or day-to-day activities. </a:t>
            </a:r>
          </a:p>
          <a:p>
            <a:pPr marL="0" indent="0" algn="ctr">
              <a:buNone/>
            </a:pPr>
            <a:r>
              <a:rPr lang="en-GB" sz="2800" b="1" i="0" dirty="0">
                <a:solidFill>
                  <a:schemeClr val="accent1"/>
                </a:solidFill>
                <a:effectLst/>
                <a:latin typeface="Calibri" panose="020F0502020204030204" pitchFamily="34" charset="0"/>
                <a:ea typeface="Calibri" panose="020F0502020204030204" pitchFamily="34" charset="0"/>
                <a:cs typeface="Calibri" panose="020F0502020204030204" pitchFamily="34" charset="0"/>
              </a:rPr>
              <a:t>It's important to record what you’ve achieved and use each stage of the process to help you develop further.</a:t>
            </a:r>
            <a:endParaRPr lang="en-US" sz="2800" b="1" dirty="0">
              <a:solidFill>
                <a:schemeClr val="accent1"/>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8554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EAE6E5E7-EC27-49AE-B8EB-A61690D5F9F2}"/>
              </a:ext>
            </a:extLst>
          </p:cNvPr>
          <p:cNvSpPr>
            <a:spLocks noGrp="1"/>
          </p:cNvSpPr>
          <p:nvPr>
            <p:ph type="title"/>
          </p:nvPr>
        </p:nvSpPr>
        <p:spPr>
          <a:xfrm>
            <a:off x="1117309" y="76200"/>
            <a:ext cx="10157354" cy="1397000"/>
          </a:xfrm>
        </p:spPr>
        <p:txBody>
          <a:bodyPr anchor="b">
            <a:normAutofit/>
          </a:bodyPr>
          <a:lstStyle/>
          <a:p>
            <a:r>
              <a:rPr lang="en-US" b="1" dirty="0"/>
              <a:t>Remember to set SMART goals</a:t>
            </a:r>
          </a:p>
        </p:txBody>
      </p:sp>
      <p:pic>
        <p:nvPicPr>
          <p:cNvPr id="2052" name="Picture 4" descr="SMART GOALS">
            <a:extLst>
              <a:ext uri="{FF2B5EF4-FFF2-40B4-BE49-F238E27FC236}">
                <a16:creationId xmlns:a16="http://schemas.microsoft.com/office/drawing/2014/main" id="{E876A831-52AE-8CF9-42E3-6199C145447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69876" y="1701800"/>
            <a:ext cx="9865096" cy="509195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4311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aper clouds">
            <a:extLst>
              <a:ext uri="{FF2B5EF4-FFF2-40B4-BE49-F238E27FC236}">
                <a16:creationId xmlns:a16="http://schemas.microsoft.com/office/drawing/2014/main" id="{6CF2DAF6-293A-45E3-8D74-11663D68E7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88824" cy="6858000"/>
          </a:xfrm>
          <a:prstGeom prst="rect">
            <a:avLst/>
          </a:prstGeom>
        </p:spPr>
      </p:pic>
      <p:sp>
        <p:nvSpPr>
          <p:cNvPr id="4" name="TextBox 3">
            <a:extLst>
              <a:ext uri="{FF2B5EF4-FFF2-40B4-BE49-F238E27FC236}">
                <a16:creationId xmlns:a16="http://schemas.microsoft.com/office/drawing/2014/main" id="{C8C7E2D9-E288-4EA2-88E6-543AEB2A39CA}"/>
              </a:ext>
            </a:extLst>
          </p:cNvPr>
          <p:cNvSpPr txBox="1"/>
          <p:nvPr/>
        </p:nvSpPr>
        <p:spPr>
          <a:xfrm>
            <a:off x="5230316" y="2348880"/>
            <a:ext cx="2736304" cy="830997"/>
          </a:xfrm>
          <a:prstGeom prst="rect">
            <a:avLst/>
          </a:prstGeom>
          <a:noFill/>
        </p:spPr>
        <p:txBody>
          <a:bodyPr wrap="square" rtlCol="0">
            <a:spAutoFit/>
          </a:bodyPr>
          <a:lstStyle/>
          <a:p>
            <a:pPr algn="ctr"/>
            <a:r>
              <a:rPr lang="en-GB" b="1" dirty="0"/>
              <a:t>How to Identify Your Skills</a:t>
            </a:r>
          </a:p>
        </p:txBody>
      </p:sp>
      <p:pic>
        <p:nvPicPr>
          <p:cNvPr id="1026" name="Picture 2" descr="Careersmart | Careers and job market information">
            <a:extLst>
              <a:ext uri="{FF2B5EF4-FFF2-40B4-BE49-F238E27FC236}">
                <a16:creationId xmlns:a16="http://schemas.microsoft.com/office/drawing/2014/main" id="{786283F3-BB3D-4247-9049-1DA536AED3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8108" y="4797152"/>
            <a:ext cx="5127527" cy="1266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8358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FEF2EFA-7D8B-465D-881F-660D43B84D0C}"/>
              </a:ext>
            </a:extLst>
          </p:cNvPr>
          <p:cNvPicPr>
            <a:picLocks noChangeAspect="1"/>
          </p:cNvPicPr>
          <p:nvPr/>
        </p:nvPicPr>
        <p:blipFill>
          <a:blip r:embed="rId3"/>
          <a:stretch>
            <a:fillRect/>
          </a:stretch>
        </p:blipFill>
        <p:spPr>
          <a:xfrm>
            <a:off x="477788" y="-1528"/>
            <a:ext cx="6541477"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40EF04B9-ADE5-4C3C-BE1C-F80768DA83FD}"/>
              </a:ext>
            </a:extLst>
          </p:cNvPr>
          <p:cNvSpPr txBox="1"/>
          <p:nvPr/>
        </p:nvSpPr>
        <p:spPr>
          <a:xfrm>
            <a:off x="7246540" y="1412776"/>
            <a:ext cx="4608512" cy="2308324"/>
          </a:xfrm>
          <a:prstGeom prst="rect">
            <a:avLst/>
          </a:prstGeom>
          <a:noFill/>
        </p:spPr>
        <p:txBody>
          <a:bodyPr wrap="square" rtlCol="0">
            <a:spAutoFit/>
          </a:bodyPr>
          <a:lstStyle/>
          <a:p>
            <a:pPr algn="ctr"/>
            <a:r>
              <a:rPr lang="en-GB" b="1" dirty="0">
                <a:hlinkClick r:id="rId4"/>
              </a:rPr>
              <a:t>https://careersmart.org.uk/tools/career-test-skills-audit</a:t>
            </a:r>
            <a:endParaRPr lang="en-GB" b="1" dirty="0"/>
          </a:p>
          <a:p>
            <a:pPr algn="ctr"/>
            <a:endParaRPr lang="en-GB" b="1" dirty="0"/>
          </a:p>
          <a:p>
            <a:pPr algn="ctr"/>
            <a:r>
              <a:rPr lang="en-GB" b="1" dirty="0">
                <a:hlinkClick r:id="rId5"/>
              </a:rPr>
              <a:t>Skills assessment | National Careers Service</a:t>
            </a:r>
            <a:endParaRPr lang="en-GB" b="1" dirty="0"/>
          </a:p>
          <a:p>
            <a:pPr algn="ctr"/>
            <a:endParaRPr lang="en-GB" b="1" dirty="0"/>
          </a:p>
        </p:txBody>
      </p:sp>
      <p:pic>
        <p:nvPicPr>
          <p:cNvPr id="5" name="Picture 4">
            <a:extLst>
              <a:ext uri="{FF2B5EF4-FFF2-40B4-BE49-F238E27FC236}">
                <a16:creationId xmlns:a16="http://schemas.microsoft.com/office/drawing/2014/main" id="{3936AD73-D1E1-4B7C-A132-9B965DFE5448}"/>
              </a:ext>
            </a:extLst>
          </p:cNvPr>
          <p:cNvPicPr>
            <a:picLocks noChangeAspect="1"/>
          </p:cNvPicPr>
          <p:nvPr/>
        </p:nvPicPr>
        <p:blipFill>
          <a:blip r:embed="rId6"/>
          <a:stretch>
            <a:fillRect/>
          </a:stretch>
        </p:blipFill>
        <p:spPr>
          <a:xfrm>
            <a:off x="7336431" y="4051184"/>
            <a:ext cx="4608513" cy="24809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643970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2799BE-8EE4-496E-9B0F-089C2FD07656}"/>
              </a:ext>
            </a:extLst>
          </p:cNvPr>
          <p:cNvPicPr>
            <a:picLocks noChangeAspect="1"/>
          </p:cNvPicPr>
          <p:nvPr/>
        </p:nvPicPr>
        <p:blipFill>
          <a:blip r:embed="rId2"/>
          <a:stretch>
            <a:fillRect/>
          </a:stretch>
        </p:blipFill>
        <p:spPr>
          <a:xfrm>
            <a:off x="841375" y="276225"/>
            <a:ext cx="10506075" cy="6305550"/>
          </a:xfrm>
          <a:prstGeom prst="rect">
            <a:avLst/>
          </a:prstGeom>
          <a:ln>
            <a:noFill/>
          </a:ln>
          <a:effectLst>
            <a:softEdge rad="112500"/>
          </a:effectLst>
        </p:spPr>
      </p:pic>
    </p:spTree>
    <p:extLst>
      <p:ext uri="{BB962C8B-B14F-4D97-AF65-F5344CB8AC3E}">
        <p14:creationId xmlns:p14="http://schemas.microsoft.com/office/powerpoint/2010/main" val="3794582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824FF-4D26-4884-9822-4F1225DADC40}"/>
              </a:ext>
            </a:extLst>
          </p:cNvPr>
          <p:cNvSpPr>
            <a:spLocks noGrp="1"/>
          </p:cNvSpPr>
          <p:nvPr>
            <p:ph type="title"/>
          </p:nvPr>
        </p:nvSpPr>
        <p:spPr>
          <a:xfrm>
            <a:off x="477789" y="76200"/>
            <a:ext cx="4968552" cy="976536"/>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Plan </a:t>
            </a:r>
          </a:p>
        </p:txBody>
      </p:sp>
      <p:sp>
        <p:nvSpPr>
          <p:cNvPr id="3" name="Content Placeholder 2">
            <a:extLst>
              <a:ext uri="{FF2B5EF4-FFF2-40B4-BE49-F238E27FC236}">
                <a16:creationId xmlns:a16="http://schemas.microsoft.com/office/drawing/2014/main" id="{25FB5643-BD71-4470-9E60-96B40CDAFB32}"/>
              </a:ext>
            </a:extLst>
          </p:cNvPr>
          <p:cNvSpPr>
            <a:spLocks noGrp="1"/>
          </p:cNvSpPr>
          <p:nvPr>
            <p:ph idx="1"/>
          </p:nvPr>
        </p:nvSpPr>
        <p:spPr>
          <a:xfrm>
            <a:off x="5878388" y="980728"/>
            <a:ext cx="5720647" cy="5337530"/>
          </a:xfrm>
          <a:ln w="38100"/>
        </p:spPr>
        <p:style>
          <a:lnRef idx="2">
            <a:schemeClr val="accent1"/>
          </a:lnRef>
          <a:fillRef idx="1">
            <a:schemeClr val="lt1"/>
          </a:fillRef>
          <a:effectRef idx="0">
            <a:schemeClr val="accent1"/>
          </a:effectRef>
          <a:fontRef idx="minor">
            <a:schemeClr val="dk1"/>
          </a:fontRef>
        </p:style>
        <p:txBody>
          <a:bodyPr>
            <a:noAutofit/>
          </a:bodyPr>
          <a:lstStyle/>
          <a:p>
            <a:pPr>
              <a:lnSpc>
                <a:spcPct val="90000"/>
              </a:lnSpc>
            </a:pPr>
            <a:r>
              <a:rPr lang="en-GB" sz="1800" dirty="0">
                <a:solidFill>
                  <a:schemeClr val="accent1"/>
                </a:solidFill>
                <a:latin typeface="Calibri" panose="020F0502020204030204" pitchFamily="34" charset="0"/>
                <a:ea typeface="Calibri" panose="020F0502020204030204" pitchFamily="34" charset="0"/>
                <a:cs typeface="Calibri" panose="020F0502020204030204" pitchFamily="34" charset="0"/>
              </a:rPr>
              <a:t>Identify a development need in </a:t>
            </a:r>
            <a:r>
              <a:rPr lang="en-GB" sz="1800" b="1" dirty="0">
                <a:solidFill>
                  <a:schemeClr val="accent1"/>
                </a:solidFill>
                <a:latin typeface="Calibri" panose="020F0502020204030204" pitchFamily="34" charset="0"/>
                <a:ea typeface="Calibri" panose="020F0502020204030204" pitchFamily="34" charset="0"/>
                <a:cs typeface="Calibri" panose="020F0502020204030204" pitchFamily="34" charset="0"/>
              </a:rPr>
              <a:t>column 1 </a:t>
            </a:r>
            <a:r>
              <a:rPr lang="en-GB" sz="1800" dirty="0">
                <a:solidFill>
                  <a:schemeClr val="accent1"/>
                </a:solidFill>
                <a:latin typeface="Calibri" panose="020F0502020204030204" pitchFamily="34" charset="0"/>
                <a:ea typeface="Calibri" panose="020F0502020204030204" pitchFamily="34" charset="0"/>
                <a:cs typeface="Calibri" panose="020F0502020204030204" pitchFamily="34" charset="0"/>
              </a:rPr>
              <a:t>– What objective are you specifically going to set yourself?</a:t>
            </a:r>
          </a:p>
          <a:p>
            <a:pPr>
              <a:lnSpc>
                <a:spcPct val="90000"/>
              </a:lnSpc>
            </a:pPr>
            <a:r>
              <a:rPr lang="en-GB" sz="1800" dirty="0">
                <a:solidFill>
                  <a:schemeClr val="accent1"/>
                </a:solidFill>
                <a:latin typeface="Calibri" panose="020F0502020204030204" pitchFamily="34" charset="0"/>
                <a:ea typeface="Calibri" panose="020F0502020204030204" pitchFamily="34" charset="0"/>
                <a:cs typeface="Calibri" panose="020F0502020204030204" pitchFamily="34" charset="0"/>
              </a:rPr>
              <a:t>In </a:t>
            </a:r>
            <a:r>
              <a:rPr lang="en-GB" sz="1800" b="1" dirty="0">
                <a:solidFill>
                  <a:schemeClr val="accent1"/>
                </a:solidFill>
                <a:latin typeface="Calibri" panose="020F0502020204030204" pitchFamily="34" charset="0"/>
                <a:ea typeface="Calibri" panose="020F0502020204030204" pitchFamily="34" charset="0"/>
                <a:cs typeface="Calibri" panose="020F0502020204030204" pitchFamily="34" charset="0"/>
              </a:rPr>
              <a:t>column 2 </a:t>
            </a:r>
            <a:r>
              <a:rPr lang="en-GB" sz="1800" dirty="0">
                <a:solidFill>
                  <a:schemeClr val="accent1"/>
                </a:solidFill>
                <a:latin typeface="Calibri" panose="020F0502020204030204" pitchFamily="34" charset="0"/>
                <a:ea typeface="Calibri" panose="020F0502020204030204" pitchFamily="34" charset="0"/>
                <a:cs typeface="Calibri" panose="020F0502020204030204" pitchFamily="34" charset="0"/>
              </a:rPr>
              <a:t>you will then need to identify the success criteria – how will you know if you have achieved the objective you set yourself? </a:t>
            </a:r>
          </a:p>
          <a:p>
            <a:pPr>
              <a:lnSpc>
                <a:spcPct val="90000"/>
              </a:lnSpc>
            </a:pPr>
            <a:r>
              <a:rPr lang="en-GB" sz="1800" dirty="0">
                <a:solidFill>
                  <a:schemeClr val="accent1"/>
                </a:solidFill>
                <a:latin typeface="Calibri" panose="020F0502020204030204" pitchFamily="34" charset="0"/>
                <a:ea typeface="Calibri" panose="020F0502020204030204" pitchFamily="34" charset="0"/>
                <a:cs typeface="Calibri" panose="020F0502020204030204" pitchFamily="34" charset="0"/>
              </a:rPr>
              <a:t>In </a:t>
            </a:r>
            <a:r>
              <a:rPr lang="en-GB" sz="1800" b="1" dirty="0">
                <a:solidFill>
                  <a:schemeClr val="accent1"/>
                </a:solidFill>
                <a:latin typeface="Calibri" panose="020F0502020204030204" pitchFamily="34" charset="0"/>
                <a:ea typeface="Calibri" panose="020F0502020204030204" pitchFamily="34" charset="0"/>
                <a:cs typeface="Calibri" panose="020F0502020204030204" pitchFamily="34" charset="0"/>
              </a:rPr>
              <a:t>column 3 </a:t>
            </a:r>
            <a:r>
              <a:rPr lang="en-GB" sz="1800" dirty="0">
                <a:solidFill>
                  <a:schemeClr val="accent1"/>
                </a:solidFill>
                <a:latin typeface="Calibri" panose="020F0502020204030204" pitchFamily="34" charset="0"/>
                <a:ea typeface="Calibri" panose="020F0502020204030204" pitchFamily="34" charset="0"/>
                <a:cs typeface="Calibri" panose="020F0502020204030204" pitchFamily="34" charset="0"/>
              </a:rPr>
              <a:t>a development activity is needed to help you with the objective you have set yourself.</a:t>
            </a:r>
          </a:p>
          <a:p>
            <a:pPr>
              <a:lnSpc>
                <a:spcPct val="90000"/>
              </a:lnSpc>
            </a:pPr>
            <a:r>
              <a:rPr lang="en-GB" sz="1800" dirty="0">
                <a:solidFill>
                  <a:schemeClr val="accent1"/>
                </a:solidFill>
                <a:latin typeface="Calibri" panose="020F0502020204030204" pitchFamily="34" charset="0"/>
                <a:ea typeface="Calibri" panose="020F0502020204030204" pitchFamily="34" charset="0"/>
                <a:cs typeface="Calibri" panose="020F0502020204030204" pitchFamily="34" charset="0"/>
              </a:rPr>
              <a:t>In </a:t>
            </a:r>
            <a:r>
              <a:rPr lang="en-GB" sz="1800" b="1" dirty="0">
                <a:solidFill>
                  <a:schemeClr val="accent1"/>
                </a:solidFill>
                <a:latin typeface="Calibri" panose="020F0502020204030204" pitchFamily="34" charset="0"/>
                <a:ea typeface="Calibri" panose="020F0502020204030204" pitchFamily="34" charset="0"/>
                <a:cs typeface="Calibri" panose="020F0502020204030204" pitchFamily="34" charset="0"/>
              </a:rPr>
              <a:t>column 4 </a:t>
            </a:r>
            <a:r>
              <a:rPr lang="en-GB" sz="1800" dirty="0">
                <a:solidFill>
                  <a:schemeClr val="accent1"/>
                </a:solidFill>
                <a:latin typeface="Calibri" panose="020F0502020204030204" pitchFamily="34" charset="0"/>
                <a:ea typeface="Calibri" panose="020F0502020204030204" pitchFamily="34" charset="0"/>
                <a:cs typeface="Calibri" panose="020F0502020204030204" pitchFamily="34" charset="0"/>
              </a:rPr>
              <a:t>you must identify the resources you will need, this could be time, money, help form a particular person, access to specialist IT etc.</a:t>
            </a:r>
          </a:p>
          <a:p>
            <a:pPr>
              <a:lnSpc>
                <a:spcPct val="90000"/>
              </a:lnSpc>
            </a:pPr>
            <a:r>
              <a:rPr lang="en-GB" sz="1800" dirty="0">
                <a:solidFill>
                  <a:schemeClr val="accent1"/>
                </a:solidFill>
                <a:latin typeface="Calibri" panose="020F0502020204030204" pitchFamily="34" charset="0"/>
                <a:ea typeface="Calibri" panose="020F0502020204030204" pitchFamily="34" charset="0"/>
                <a:cs typeface="Calibri" panose="020F0502020204030204" pitchFamily="34" charset="0"/>
              </a:rPr>
              <a:t>In </a:t>
            </a:r>
            <a:r>
              <a:rPr lang="en-GB" sz="1800" b="1" dirty="0">
                <a:solidFill>
                  <a:schemeClr val="accent1"/>
                </a:solidFill>
                <a:latin typeface="Calibri" panose="020F0502020204030204" pitchFamily="34" charset="0"/>
                <a:ea typeface="Calibri" panose="020F0502020204030204" pitchFamily="34" charset="0"/>
                <a:cs typeface="Calibri" panose="020F0502020204030204" pitchFamily="34" charset="0"/>
              </a:rPr>
              <a:t>column 5</a:t>
            </a:r>
            <a:r>
              <a:rPr lang="en-GB" sz="1800" dirty="0">
                <a:solidFill>
                  <a:schemeClr val="accent1"/>
                </a:solidFill>
                <a:latin typeface="Calibri" panose="020F0502020204030204" pitchFamily="34" charset="0"/>
                <a:ea typeface="Calibri" panose="020F0502020204030204" pitchFamily="34" charset="0"/>
                <a:cs typeface="Calibri" panose="020F0502020204030204" pitchFamily="34" charset="0"/>
              </a:rPr>
              <a:t>, prioritise your objectives – High / Medium / Low. </a:t>
            </a:r>
          </a:p>
          <a:p>
            <a:pPr>
              <a:lnSpc>
                <a:spcPct val="90000"/>
              </a:lnSpc>
            </a:pPr>
            <a:r>
              <a:rPr lang="en-GB" sz="1800" b="1" dirty="0">
                <a:solidFill>
                  <a:schemeClr val="accent1"/>
                </a:solidFill>
                <a:latin typeface="Calibri" panose="020F0502020204030204" pitchFamily="34" charset="0"/>
                <a:ea typeface="Calibri" panose="020F0502020204030204" pitchFamily="34" charset="0"/>
                <a:cs typeface="Calibri" panose="020F0502020204030204" pitchFamily="34" charset="0"/>
              </a:rPr>
              <a:t>Columns 5 &amp; 6 </a:t>
            </a:r>
            <a:r>
              <a:rPr lang="en-GB" sz="1800" dirty="0">
                <a:solidFill>
                  <a:schemeClr val="accent1"/>
                </a:solidFill>
                <a:latin typeface="Calibri" panose="020F0502020204030204" pitchFamily="34" charset="0"/>
                <a:ea typeface="Calibri" panose="020F0502020204030204" pitchFamily="34" charset="0"/>
                <a:cs typeface="Calibri" panose="020F0502020204030204" pitchFamily="34" charset="0"/>
              </a:rPr>
              <a:t>is where you record when you will start to work on your objectives and when you predict that you will complete it by – therefore set yourself a time-scale. </a:t>
            </a:r>
          </a:p>
        </p:txBody>
      </p:sp>
      <p:pic>
        <p:nvPicPr>
          <p:cNvPr id="5" name="Graphic 4" descr="Graph and note paper with pencils">
            <a:extLst>
              <a:ext uri="{FF2B5EF4-FFF2-40B4-BE49-F238E27FC236}">
                <a16:creationId xmlns:a16="http://schemas.microsoft.com/office/drawing/2014/main" id="{A0340AE2-BD3B-41B0-A0A9-896FD23C2F1B}"/>
              </a:ext>
            </a:extLst>
          </p:cNvPr>
          <p:cNvPicPr>
            <a:picLocks noChangeAspect="1"/>
          </p:cNvPicPr>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8775" t="20543" r="20389" b="19608"/>
          <a:stretch/>
        </p:blipFill>
        <p:spPr>
          <a:xfrm>
            <a:off x="189756" y="1473200"/>
            <a:ext cx="5135456" cy="5052144"/>
          </a:xfrm>
          <a:prstGeom prst="rect">
            <a:avLst/>
          </a:prstGeom>
        </p:spPr>
      </p:pic>
    </p:spTree>
    <p:extLst>
      <p:ext uri="{BB962C8B-B14F-4D97-AF65-F5344CB8AC3E}">
        <p14:creationId xmlns:p14="http://schemas.microsoft.com/office/powerpoint/2010/main" val="2602661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A2EBA-3AE0-D308-A907-5C9258CD6B95}"/>
              </a:ext>
            </a:extLst>
          </p:cNvPr>
          <p:cNvSpPr>
            <a:spLocks noGrp="1"/>
          </p:cNvSpPr>
          <p:nvPr>
            <p:ph type="title"/>
          </p:nvPr>
        </p:nvSpPr>
        <p:spPr/>
        <p:txBody>
          <a:bodyPr/>
          <a:lstStyle/>
          <a:p>
            <a:r>
              <a:rPr lang="en-GB" dirty="0"/>
              <a:t>Resources</a:t>
            </a:r>
          </a:p>
        </p:txBody>
      </p:sp>
      <p:sp>
        <p:nvSpPr>
          <p:cNvPr id="3" name="Content Placeholder 2">
            <a:extLst>
              <a:ext uri="{FF2B5EF4-FFF2-40B4-BE49-F238E27FC236}">
                <a16:creationId xmlns:a16="http://schemas.microsoft.com/office/drawing/2014/main" id="{77689697-F52D-FB5A-5C0B-D979D6ACF505}"/>
              </a:ext>
            </a:extLst>
          </p:cNvPr>
          <p:cNvSpPr>
            <a:spLocks noGrp="1"/>
          </p:cNvSpPr>
          <p:nvPr>
            <p:ph idx="1"/>
          </p:nvPr>
        </p:nvSpPr>
        <p:spPr/>
        <p:txBody>
          <a:bodyPr/>
          <a:lstStyle/>
          <a:p>
            <a:r>
              <a:rPr lang="en-GB" dirty="0">
                <a:hlinkClick r:id="rId2"/>
              </a:rPr>
              <a:t>Personal Development Planning (managers.org.uk)</a:t>
            </a:r>
            <a:endParaRPr lang="en-GB" dirty="0"/>
          </a:p>
          <a:p>
            <a:r>
              <a:rPr lang="en-GB" dirty="0">
                <a:hlinkClick r:id="rId3"/>
              </a:rPr>
              <a:t>An example of a PDP is included in this pack which you should read in conjunction with the requirements explained below (managers.org.uk)</a:t>
            </a:r>
            <a:endParaRPr lang="en-GB" dirty="0"/>
          </a:p>
          <a:p>
            <a:r>
              <a:rPr lang="en-GB" dirty="0">
                <a:hlinkClick r:id="rId4"/>
              </a:rPr>
              <a:t>Personal development planning: What you need to know | reed.co.uk</a:t>
            </a:r>
            <a:endParaRPr lang="en-GB" dirty="0"/>
          </a:p>
          <a:p>
            <a:r>
              <a:rPr lang="en-GB">
                <a:hlinkClick r:id="rId5"/>
              </a:rPr>
              <a:t>Personal Development Plan | Career Advice | Hays</a:t>
            </a:r>
            <a:endParaRPr lang="en-GB"/>
          </a:p>
        </p:txBody>
      </p:sp>
    </p:spTree>
    <p:extLst>
      <p:ext uri="{BB962C8B-B14F-4D97-AF65-F5344CB8AC3E}">
        <p14:creationId xmlns:p14="http://schemas.microsoft.com/office/powerpoint/2010/main" val="923101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840</Words>
  <Application>Microsoft Office PowerPoint</Application>
  <PresentationFormat>Custom</PresentationFormat>
  <Paragraphs>73</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nunito</vt:lpstr>
      <vt:lpstr>Books 16x9</vt:lpstr>
      <vt:lpstr>Changemakers: Building your Personal Brand for Sustainable Employment  </vt:lpstr>
      <vt:lpstr>What is Personal Development?</vt:lpstr>
      <vt:lpstr>What is Personal Development Planning?</vt:lpstr>
      <vt:lpstr>Personal Development Cycle (CMI)</vt:lpstr>
      <vt:lpstr>Personal Development Plan (PDP)</vt:lpstr>
      <vt:lpstr>PowerPoint Presentation</vt:lpstr>
      <vt:lpstr>PDP Process</vt:lpstr>
      <vt:lpstr>There are five stages:</vt:lpstr>
      <vt:lpstr>PowerPoint Presentation</vt:lpstr>
      <vt:lpstr>Remember ……. </vt:lpstr>
      <vt:lpstr>Remember to set SMART goals</vt:lpstr>
      <vt:lpstr>PowerPoint Presentation</vt:lpstr>
      <vt:lpstr>PowerPoint Presentation</vt:lpstr>
      <vt:lpstr>PowerPoint Presentation</vt:lpstr>
      <vt:lpstr>Plan </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Gwyneth Jones</cp:lastModifiedBy>
  <cp:revision>13</cp:revision>
  <dcterms:created xsi:type="dcterms:W3CDTF">2021-02-28T20:52:57Z</dcterms:created>
  <dcterms:modified xsi:type="dcterms:W3CDTF">2024-02-23T01:21:12Z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