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3" r:id="rId27"/>
    <p:sldId id="284" r:id="rId28"/>
    <p:sldId id="280" r:id="rId29"/>
    <p:sldId id="282" r:id="rId30"/>
    <p:sldId id="285" r:id="rId31"/>
    <p:sldId id="286" r:id="rId32"/>
    <p:sldId id="287" r:id="rId33"/>
    <p:sldId id="288" r:id="rId34"/>
    <p:sldId id="289" r:id="rId35"/>
    <p:sldId id="290" r:id="rId36"/>
    <p:sldId id="291" r:id="rId37"/>
    <p:sldId id="293" r:id="rId38"/>
    <p:sldId id="292"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C5C5"/>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9958" autoAdjust="0"/>
    <p:restoredTop sz="94660"/>
  </p:normalViewPr>
  <p:slideViewPr>
    <p:cSldViewPr snapToGrid="0">
      <p:cViewPr varScale="1">
        <p:scale>
          <a:sx n="80" d="100"/>
          <a:sy n="80" d="100"/>
        </p:scale>
        <p:origin x="-82" y="-18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141523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735523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1773627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354219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885587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1857113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4123455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26919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2140511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3370365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1136161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4776E5-A70E-4AC8-A7D1-BCC653A09AFD}" type="datetimeFigureOut">
              <a:rPr lang="en-GB" smtClean="0"/>
              <a:pPr/>
              <a:t>12/10/2017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08861E-45A0-46BE-BD42-D95E4B22938C}" type="slidenum">
              <a:rPr lang="en-GB" smtClean="0"/>
              <a:pPr/>
              <a:t>‹#›</a:t>
            </a:fld>
            <a:endParaRPr lang="en-GB"/>
          </a:p>
        </p:txBody>
      </p:sp>
    </p:spTree>
    <p:extLst>
      <p:ext uri="{BB962C8B-B14F-4D97-AF65-F5344CB8AC3E}">
        <p14:creationId xmlns:p14="http://schemas.microsoft.com/office/powerpoint/2010/main" xmlns="" val="419013962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Project Strategy</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xmlns="" val="35311818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Procurement methods</a:t>
            </a:r>
            <a:endParaRPr lang="en-GB" u="sng" dirty="0">
              <a:solidFill>
                <a:srgbClr val="7030A0"/>
              </a:solidFill>
            </a:endParaRPr>
          </a:p>
        </p:txBody>
      </p:sp>
      <p:sp>
        <p:nvSpPr>
          <p:cNvPr id="3" name="Content Placeholder 2"/>
          <p:cNvSpPr>
            <a:spLocks noGrp="1"/>
          </p:cNvSpPr>
          <p:nvPr>
            <p:ph idx="1"/>
          </p:nvPr>
        </p:nvSpPr>
        <p:spPr/>
        <p:txBody>
          <a:bodyPr/>
          <a:lstStyle/>
          <a:p>
            <a:r>
              <a:rPr lang="en-GB" dirty="0" smtClean="0"/>
              <a:t>Basically </a:t>
            </a:r>
            <a:r>
              <a:rPr lang="en-GB" sz="3600" b="1" dirty="0" smtClean="0">
                <a:solidFill>
                  <a:srgbClr val="FF0000"/>
                </a:solidFill>
              </a:rPr>
              <a:t>3</a:t>
            </a:r>
            <a:r>
              <a:rPr lang="en-GB" dirty="0" smtClean="0"/>
              <a:t> </a:t>
            </a:r>
            <a:r>
              <a:rPr lang="en-GB" dirty="0"/>
              <a:t>main procurement </a:t>
            </a:r>
            <a:r>
              <a:rPr lang="en-GB" dirty="0" smtClean="0"/>
              <a:t>options</a:t>
            </a:r>
          </a:p>
          <a:p>
            <a:r>
              <a:rPr lang="fr-FR" b="1" dirty="0" err="1" smtClean="0">
                <a:solidFill>
                  <a:srgbClr val="FF0000"/>
                </a:solidFill>
              </a:rPr>
              <a:t>Traditional</a:t>
            </a:r>
            <a:r>
              <a:rPr lang="fr-FR" b="1" dirty="0" smtClean="0">
                <a:solidFill>
                  <a:srgbClr val="FF0000"/>
                </a:solidFill>
              </a:rPr>
              <a:t>  </a:t>
            </a:r>
            <a:r>
              <a:rPr lang="fr-FR" b="1" dirty="0" err="1" smtClean="0">
                <a:solidFill>
                  <a:srgbClr val="FF0000"/>
                </a:solidFill>
              </a:rPr>
              <a:t>procurement</a:t>
            </a:r>
            <a:r>
              <a:rPr lang="fr-FR" b="1" dirty="0" smtClean="0">
                <a:solidFill>
                  <a:srgbClr val="FF0000"/>
                </a:solidFill>
              </a:rPr>
              <a:t>  </a:t>
            </a:r>
            <a:r>
              <a:rPr lang="fr-FR" b="1" dirty="0">
                <a:solidFill>
                  <a:srgbClr val="FF0000"/>
                </a:solidFill>
              </a:rPr>
              <a:t>(</a:t>
            </a:r>
            <a:r>
              <a:rPr lang="fr-FR" b="1" dirty="0" err="1" smtClean="0">
                <a:solidFill>
                  <a:srgbClr val="FF0000"/>
                </a:solidFill>
              </a:rPr>
              <a:t>sometimes</a:t>
            </a:r>
            <a:r>
              <a:rPr lang="fr-FR" b="1" dirty="0" smtClean="0">
                <a:solidFill>
                  <a:srgbClr val="FF0000"/>
                </a:solidFill>
              </a:rPr>
              <a:t> </a:t>
            </a:r>
            <a:r>
              <a:rPr lang="fr-FR" b="1" dirty="0" err="1" smtClean="0">
                <a:solidFill>
                  <a:srgbClr val="FF0000"/>
                </a:solidFill>
              </a:rPr>
              <a:t>called</a:t>
            </a:r>
            <a:r>
              <a:rPr lang="fr-FR" b="1" dirty="0" smtClean="0">
                <a:solidFill>
                  <a:srgbClr val="FF0000"/>
                </a:solidFill>
              </a:rPr>
              <a:t> </a:t>
            </a:r>
            <a:r>
              <a:rPr lang="fr-FR" b="1" dirty="0" err="1" smtClean="0">
                <a:solidFill>
                  <a:srgbClr val="FF0000"/>
                </a:solidFill>
              </a:rPr>
              <a:t>conventional</a:t>
            </a:r>
            <a:r>
              <a:rPr lang="fr-FR" b="1" dirty="0" smtClean="0">
                <a:solidFill>
                  <a:srgbClr val="FF0000"/>
                </a:solidFill>
              </a:rPr>
              <a:t> </a:t>
            </a:r>
            <a:r>
              <a:rPr lang="fr-FR" b="1" dirty="0" err="1">
                <a:solidFill>
                  <a:srgbClr val="FF0000"/>
                </a:solidFill>
              </a:rPr>
              <a:t>procurement</a:t>
            </a:r>
            <a:r>
              <a:rPr lang="fr-FR" b="1" dirty="0" smtClean="0">
                <a:solidFill>
                  <a:srgbClr val="FF0000"/>
                </a:solidFill>
              </a:rPr>
              <a:t>)</a:t>
            </a:r>
          </a:p>
          <a:p>
            <a:r>
              <a:rPr lang="en-GB" b="1" dirty="0">
                <a:solidFill>
                  <a:srgbClr val="7030A0"/>
                </a:solidFill>
              </a:rPr>
              <a:t>Design and build </a:t>
            </a:r>
            <a:r>
              <a:rPr lang="en-GB" b="1" dirty="0" smtClean="0">
                <a:solidFill>
                  <a:srgbClr val="7030A0"/>
                </a:solidFill>
              </a:rPr>
              <a:t>procurement</a:t>
            </a:r>
          </a:p>
          <a:p>
            <a:r>
              <a:rPr lang="en-GB" b="1" dirty="0">
                <a:solidFill>
                  <a:srgbClr val="0070C0"/>
                </a:solidFill>
              </a:rPr>
              <a:t>Management procurement</a:t>
            </a:r>
            <a:endParaRPr lang="en-GB" dirty="0">
              <a:solidFill>
                <a:srgbClr val="0070C0"/>
              </a:solidFill>
            </a:endParaRPr>
          </a:p>
        </p:txBody>
      </p:sp>
    </p:spTree>
    <p:extLst>
      <p:ext uri="{BB962C8B-B14F-4D97-AF65-F5344CB8AC3E}">
        <p14:creationId xmlns:p14="http://schemas.microsoft.com/office/powerpoint/2010/main" xmlns="" val="334177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smtClean="0">
                <a:solidFill>
                  <a:srgbClr val="0070C0"/>
                </a:solidFill>
              </a:rPr>
              <a:t>The </a:t>
            </a:r>
            <a:r>
              <a:rPr lang="en-GB" sz="5400" b="1" u="sng" dirty="0" smtClean="0">
                <a:solidFill>
                  <a:srgbClr val="FF0000"/>
                </a:solidFill>
              </a:rPr>
              <a:t>essential</a:t>
            </a:r>
            <a:r>
              <a:rPr lang="en-GB" sz="5400" b="1" dirty="0" smtClean="0">
                <a:solidFill>
                  <a:srgbClr val="0070C0"/>
                </a:solidFill>
              </a:rPr>
              <a:t> features of each are:</a:t>
            </a: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xmlns="" val="17220887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61" y="212683"/>
            <a:ext cx="9720072" cy="1499616"/>
          </a:xfrm>
        </p:spPr>
        <p:txBody>
          <a:bodyPr>
            <a:normAutofit fontScale="90000"/>
          </a:bodyPr>
          <a:lstStyle/>
          <a:p>
            <a:r>
              <a:rPr lang="en-GB" dirty="0" smtClean="0"/>
              <a:t/>
            </a:r>
            <a:br>
              <a:rPr lang="en-GB" dirty="0" smtClean="0"/>
            </a:br>
            <a:r>
              <a:rPr lang="fr-FR" b="1" dirty="0" err="1" smtClean="0">
                <a:solidFill>
                  <a:srgbClr val="FF0000"/>
                </a:solidFill>
              </a:rPr>
              <a:t>Traditional</a:t>
            </a:r>
            <a:r>
              <a:rPr lang="fr-FR" b="1" dirty="0" smtClean="0">
                <a:solidFill>
                  <a:srgbClr val="FF0000"/>
                </a:solidFill>
              </a:rPr>
              <a:t>  </a:t>
            </a:r>
            <a:r>
              <a:rPr lang="fr-FR" b="1" dirty="0" err="1" smtClean="0">
                <a:solidFill>
                  <a:srgbClr val="FF0000"/>
                </a:solidFill>
              </a:rPr>
              <a:t>Procurement</a:t>
            </a:r>
            <a:r>
              <a:rPr lang="en-GB" b="1" dirty="0" smtClean="0">
                <a:solidFill>
                  <a:srgbClr val="7030A0"/>
                </a:solidFill>
              </a:rPr>
              <a:t/>
            </a:r>
            <a:br>
              <a:rPr lang="en-GB" b="1" dirty="0" smtClean="0">
                <a:solidFill>
                  <a:srgbClr val="7030A0"/>
                </a:solidFill>
              </a:rPr>
            </a:br>
            <a:r>
              <a:rPr lang="en-GB" dirty="0" smtClean="0">
                <a:solidFill>
                  <a:srgbClr val="0070C0"/>
                </a:solidFill>
              </a:rPr>
              <a:t/>
            </a:r>
            <a:br>
              <a:rPr lang="en-GB" dirty="0" smtClean="0">
                <a:solidFill>
                  <a:srgbClr val="0070C0"/>
                </a:solidFill>
              </a:rPr>
            </a:br>
            <a:endParaRPr lang="en-GB" dirty="0"/>
          </a:p>
        </p:txBody>
      </p:sp>
      <p:sp>
        <p:nvSpPr>
          <p:cNvPr id="3" name="Content Placeholder 2"/>
          <p:cNvSpPr>
            <a:spLocks noGrp="1"/>
          </p:cNvSpPr>
          <p:nvPr>
            <p:ph idx="1"/>
          </p:nvPr>
        </p:nvSpPr>
        <p:spPr>
          <a:xfrm>
            <a:off x="524933" y="1185333"/>
            <a:ext cx="10828867" cy="4991630"/>
          </a:xfrm>
        </p:spPr>
        <p:txBody>
          <a:bodyPr>
            <a:normAutofit lnSpcReduction="10000"/>
          </a:bodyPr>
          <a:lstStyle/>
          <a:p>
            <a:r>
              <a:rPr lang="en-GB" dirty="0" smtClean="0">
                <a:solidFill>
                  <a:srgbClr val="7030A0"/>
                </a:solidFill>
              </a:rPr>
              <a:t>Design process is separate from construction, and </a:t>
            </a:r>
            <a:r>
              <a:rPr lang="en-GB" dirty="0">
                <a:solidFill>
                  <a:srgbClr val="7030A0"/>
                </a:solidFill>
              </a:rPr>
              <a:t>full documentation is required before the contractor can </a:t>
            </a:r>
            <a:r>
              <a:rPr lang="en-GB" dirty="0" smtClean="0">
                <a:solidFill>
                  <a:srgbClr val="7030A0"/>
                </a:solidFill>
              </a:rPr>
              <a:t>be invited </a:t>
            </a:r>
            <a:r>
              <a:rPr lang="en-GB" dirty="0">
                <a:solidFill>
                  <a:srgbClr val="7030A0"/>
                </a:solidFill>
              </a:rPr>
              <a:t>to tender for carrying out the work</a:t>
            </a:r>
            <a:r>
              <a:rPr lang="en-GB" dirty="0" smtClean="0">
                <a:solidFill>
                  <a:srgbClr val="7030A0"/>
                </a:solidFill>
              </a:rPr>
              <a:t>.</a:t>
            </a:r>
            <a:r>
              <a:rPr lang="en-GB" dirty="0">
                <a:solidFill>
                  <a:srgbClr val="7030A0"/>
                </a:solidFill>
              </a:rPr>
              <a:t> Appointment of a contractor is commonly by competitive tender, but less usually by negotiation.</a:t>
            </a:r>
          </a:p>
          <a:p>
            <a:r>
              <a:rPr lang="en-GB" dirty="0" smtClean="0"/>
              <a:t> </a:t>
            </a:r>
            <a:r>
              <a:rPr lang="en-GB" dirty="0">
                <a:solidFill>
                  <a:srgbClr val="00B050"/>
                </a:solidFill>
              </a:rPr>
              <a:t>Full documentation is necessary for tendering purposes, including that from specialist sub-contractors, </a:t>
            </a:r>
            <a:r>
              <a:rPr lang="en-GB" dirty="0" smtClean="0">
                <a:solidFill>
                  <a:srgbClr val="00B050"/>
                </a:solidFill>
              </a:rPr>
              <a:t>and adequate </a:t>
            </a:r>
            <a:r>
              <a:rPr lang="en-GB" dirty="0">
                <a:solidFill>
                  <a:srgbClr val="00B050"/>
                </a:solidFill>
              </a:rPr>
              <a:t>time is needed for the preparation of this.</a:t>
            </a:r>
          </a:p>
          <a:p>
            <a:r>
              <a:rPr lang="en-GB" dirty="0" smtClean="0"/>
              <a:t> </a:t>
            </a:r>
            <a:r>
              <a:rPr lang="en-GB" dirty="0">
                <a:solidFill>
                  <a:srgbClr val="0070C0"/>
                </a:solidFill>
              </a:rPr>
              <a:t>The client has control over design, specified quality and standards </a:t>
            </a:r>
            <a:r>
              <a:rPr lang="en-GB" dirty="0" err="1">
                <a:solidFill>
                  <a:srgbClr val="0070C0"/>
                </a:solidFill>
              </a:rPr>
              <a:t>etc</a:t>
            </a:r>
            <a:r>
              <a:rPr lang="en-GB" dirty="0">
                <a:solidFill>
                  <a:srgbClr val="0070C0"/>
                </a:solidFill>
              </a:rPr>
              <a:t> through his appointed consultants.</a:t>
            </a:r>
          </a:p>
          <a:p>
            <a:r>
              <a:rPr lang="en-GB" dirty="0"/>
              <a:t>Generally there is no design responsibility on the contractor.</a:t>
            </a:r>
          </a:p>
          <a:p>
            <a:r>
              <a:rPr lang="en-GB" dirty="0" smtClean="0"/>
              <a:t> </a:t>
            </a:r>
            <a:r>
              <a:rPr lang="en-GB" dirty="0">
                <a:solidFill>
                  <a:srgbClr val="FFC000"/>
                </a:solidFill>
              </a:rPr>
              <a:t>Because design and construction are separate sequential processes, the overall programme for the </a:t>
            </a:r>
            <a:r>
              <a:rPr lang="en-GB" dirty="0" smtClean="0">
                <a:solidFill>
                  <a:srgbClr val="FFC000"/>
                </a:solidFill>
              </a:rPr>
              <a:t>project tends to be relatively long.</a:t>
            </a:r>
            <a:endParaRPr lang="en-GB" dirty="0">
              <a:solidFill>
                <a:srgbClr val="FFC000"/>
              </a:solidFill>
            </a:endParaRPr>
          </a:p>
        </p:txBody>
      </p:sp>
    </p:spTree>
    <p:extLst>
      <p:ext uri="{BB962C8B-B14F-4D97-AF65-F5344CB8AC3E}">
        <p14:creationId xmlns:p14="http://schemas.microsoft.com/office/powerpoint/2010/main" xmlns="" val="35600914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667" y="440267"/>
            <a:ext cx="11015133" cy="5736696"/>
          </a:xfrm>
        </p:spPr>
        <p:txBody>
          <a:bodyPr>
            <a:normAutofit/>
          </a:bodyPr>
          <a:lstStyle/>
          <a:p>
            <a:r>
              <a:rPr lang="en-GB" dirty="0" smtClean="0">
                <a:solidFill>
                  <a:srgbClr val="FF0000"/>
                </a:solidFill>
              </a:rPr>
              <a:t>There is for the client </a:t>
            </a:r>
            <a:r>
              <a:rPr lang="en-GB" b="1" u="sng" dirty="0" smtClean="0">
                <a:solidFill>
                  <a:srgbClr val="FF0000"/>
                </a:solidFill>
              </a:rPr>
              <a:t>reasonable certainty </a:t>
            </a:r>
            <a:r>
              <a:rPr lang="en-GB" dirty="0" smtClean="0">
                <a:solidFill>
                  <a:srgbClr val="FF0000"/>
                </a:solidFill>
              </a:rPr>
              <a:t>on construction costs, because a contract figure is usually known at the outset, although this may need to be adjusted later, as provided for in the contract.</a:t>
            </a:r>
          </a:p>
          <a:p>
            <a:endParaRPr lang="en-GB" dirty="0" smtClean="0"/>
          </a:p>
          <a:p>
            <a:r>
              <a:rPr lang="en-GB" dirty="0" smtClean="0"/>
              <a:t> </a:t>
            </a:r>
            <a:r>
              <a:rPr lang="en-GB" dirty="0" smtClean="0">
                <a:solidFill>
                  <a:srgbClr val="0070C0"/>
                </a:solidFill>
              </a:rPr>
              <a:t>The terms of many traditional contracts require the client to appoint a professional consultant to act as an independent contract administrator.</a:t>
            </a:r>
          </a:p>
          <a:p>
            <a:endParaRPr lang="en-GB" dirty="0" smtClean="0">
              <a:solidFill>
                <a:srgbClr val="00B050"/>
              </a:solidFill>
            </a:endParaRPr>
          </a:p>
          <a:p>
            <a:r>
              <a:rPr lang="en-GB" dirty="0" smtClean="0">
                <a:solidFill>
                  <a:srgbClr val="00B050"/>
                </a:solidFill>
              </a:rPr>
              <a:t>Although making design decisions before work has commenced may appear to bring a measure of inflexibility, changes or variations are possible during construction of the work, usually at a price in terms of</a:t>
            </a:r>
          </a:p>
          <a:p>
            <a:pPr marL="0" indent="0">
              <a:buNone/>
            </a:pPr>
            <a:r>
              <a:rPr lang="en-GB" dirty="0">
                <a:solidFill>
                  <a:srgbClr val="00B050"/>
                </a:solidFill>
              </a:rPr>
              <a:t> </a:t>
            </a:r>
            <a:r>
              <a:rPr lang="en-GB" dirty="0" smtClean="0">
                <a:solidFill>
                  <a:srgbClr val="00B050"/>
                </a:solidFill>
              </a:rPr>
              <a:t>   direct and related costs and extra time.</a:t>
            </a:r>
          </a:p>
        </p:txBody>
      </p:sp>
    </p:spTree>
    <p:extLst>
      <p:ext uri="{BB962C8B-B14F-4D97-AF65-F5344CB8AC3E}">
        <p14:creationId xmlns:p14="http://schemas.microsoft.com/office/powerpoint/2010/main" xmlns="" val="41795146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3" y="203200"/>
            <a:ext cx="11235267" cy="5973763"/>
          </a:xfrm>
        </p:spPr>
        <p:txBody>
          <a:bodyPr>
            <a:normAutofit/>
          </a:bodyPr>
          <a:lstStyle/>
          <a:p>
            <a:r>
              <a:rPr lang="en-GB" dirty="0" smtClean="0"/>
              <a:t> </a:t>
            </a:r>
            <a:r>
              <a:rPr lang="en-GB" dirty="0" smtClean="0">
                <a:solidFill>
                  <a:srgbClr val="FF0000"/>
                </a:solidFill>
              </a:rPr>
              <a:t>Administrative matters relating to valuations and payments are in the hands of the client’s consultants.</a:t>
            </a:r>
          </a:p>
          <a:p>
            <a:r>
              <a:rPr lang="en-GB" dirty="0" smtClean="0">
                <a:solidFill>
                  <a:srgbClr val="0070C0"/>
                </a:solidFill>
              </a:rPr>
              <a:t> Completion within the contract period is an obligation, although the contract administrator may need to revise the date for completion to take account of delays due to reasons listed in the contract.</a:t>
            </a:r>
          </a:p>
          <a:p>
            <a:r>
              <a:rPr lang="en-GB" dirty="0" smtClean="0">
                <a:solidFill>
                  <a:srgbClr val="7030A0"/>
                </a:solidFill>
              </a:rPr>
              <a:t>Speculative risks are balanced as between the parties, more in the client’s favour on a lump sum contract, but less so with a measurement contract. </a:t>
            </a:r>
          </a:p>
          <a:p>
            <a:endParaRPr lang="en-GB" dirty="0"/>
          </a:p>
          <a:p>
            <a:r>
              <a:rPr lang="en-GB" b="1" dirty="0" smtClean="0">
                <a:solidFill>
                  <a:srgbClr val="00B050"/>
                </a:solidFill>
              </a:rPr>
              <a:t>The traditional lump sum approach in terms of </a:t>
            </a:r>
            <a:r>
              <a:rPr lang="en-GB" b="1" dirty="0" smtClean="0">
                <a:solidFill>
                  <a:srgbClr val="FFC000"/>
                </a:solidFill>
              </a:rPr>
              <a:t>cost, design and</a:t>
            </a:r>
          </a:p>
          <a:p>
            <a:pPr marL="0" indent="0">
              <a:buNone/>
            </a:pPr>
            <a:r>
              <a:rPr lang="en-GB" b="1" dirty="0" smtClean="0">
                <a:solidFill>
                  <a:srgbClr val="FFC000"/>
                </a:solidFill>
              </a:rPr>
              <a:t>quality</a:t>
            </a:r>
            <a:r>
              <a:rPr lang="en-GB" b="1" dirty="0" smtClean="0">
                <a:solidFill>
                  <a:srgbClr val="00B050"/>
                </a:solidFill>
              </a:rPr>
              <a:t> is a relatively </a:t>
            </a:r>
            <a:r>
              <a:rPr lang="en-GB" b="1" u="sng" dirty="0" smtClean="0">
                <a:solidFill>
                  <a:srgbClr val="00B050"/>
                </a:solidFill>
              </a:rPr>
              <a:t>low risk </a:t>
            </a:r>
            <a:r>
              <a:rPr lang="en-GB" b="1" dirty="0" smtClean="0">
                <a:solidFill>
                  <a:srgbClr val="00B050"/>
                </a:solidFill>
              </a:rPr>
              <a:t>procurement option for the client, but the time needed for the project overall is  likely to be relatively longer than that of other procurement methods.</a:t>
            </a:r>
          </a:p>
          <a:p>
            <a:endParaRPr lang="en-GB" dirty="0" smtClean="0"/>
          </a:p>
          <a:p>
            <a:endParaRPr lang="en-GB" dirty="0"/>
          </a:p>
        </p:txBody>
      </p:sp>
    </p:spTree>
    <p:extLst>
      <p:ext uri="{BB962C8B-B14F-4D97-AF65-F5344CB8AC3E}">
        <p14:creationId xmlns:p14="http://schemas.microsoft.com/office/powerpoint/2010/main" xmlns="" val="913541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338667"/>
            <a:ext cx="10947400" cy="5838296"/>
          </a:xfrm>
        </p:spPr>
        <p:txBody>
          <a:bodyPr>
            <a:noAutofit/>
          </a:bodyPr>
          <a:lstStyle/>
          <a:p>
            <a:r>
              <a:rPr lang="en-GB" sz="4800" b="1" dirty="0">
                <a:solidFill>
                  <a:srgbClr val="FF0000"/>
                </a:solidFill>
              </a:rPr>
              <a:t>Traditional procurement</a:t>
            </a:r>
            <a:r>
              <a:rPr lang="en-GB" sz="4000" dirty="0"/>
              <a:t>, however, can be used in a wide range of situations, whether the basis for pricing </a:t>
            </a:r>
            <a:r>
              <a:rPr lang="en-GB" sz="4000" dirty="0" smtClean="0"/>
              <a:t>results in </a:t>
            </a:r>
            <a:r>
              <a:rPr lang="en-GB" sz="4000" dirty="0"/>
              <a:t>a lump sum contract, a measurement contract or a cost plus contract, and whether the project is a single </a:t>
            </a:r>
            <a:r>
              <a:rPr lang="en-GB" sz="4000" dirty="0" smtClean="0"/>
              <a:t>‘</a:t>
            </a:r>
            <a:r>
              <a:rPr lang="en-GB" sz="4000" dirty="0" err="1" smtClean="0"/>
              <a:t>oneoff’project</a:t>
            </a:r>
            <a:r>
              <a:rPr lang="en-GB" sz="4000" dirty="0"/>
              <a:t>, or part of a programme under a specific term or other form of serial or continuity contract.</a:t>
            </a:r>
          </a:p>
        </p:txBody>
      </p:sp>
    </p:spTree>
    <p:extLst>
      <p:ext uri="{BB962C8B-B14F-4D97-AF65-F5344CB8AC3E}">
        <p14:creationId xmlns:p14="http://schemas.microsoft.com/office/powerpoint/2010/main" xmlns="" val="36173145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Design and build procurement</a:t>
            </a:r>
            <a:r>
              <a:rPr lang="en-GB" b="1" dirty="0" smtClean="0"/>
              <a:t/>
            </a:r>
            <a:br>
              <a:rPr lang="en-GB" b="1" dirty="0" smtClean="0"/>
            </a:br>
            <a:endParaRPr lang="en-GB" dirty="0"/>
          </a:p>
        </p:txBody>
      </p:sp>
      <p:sp>
        <p:nvSpPr>
          <p:cNvPr id="3" name="Content Placeholder 2"/>
          <p:cNvSpPr>
            <a:spLocks noGrp="1"/>
          </p:cNvSpPr>
          <p:nvPr>
            <p:ph idx="1"/>
          </p:nvPr>
        </p:nvSpPr>
        <p:spPr/>
        <p:txBody>
          <a:bodyPr>
            <a:normAutofit/>
          </a:bodyPr>
          <a:lstStyle/>
          <a:p>
            <a:r>
              <a:rPr lang="en-GB" b="1" dirty="0" smtClean="0"/>
              <a:t> </a:t>
            </a:r>
            <a:r>
              <a:rPr lang="en-GB" sz="4400" dirty="0">
                <a:solidFill>
                  <a:srgbClr val="0070C0"/>
                </a:solidFill>
              </a:rPr>
              <a:t>A method where the contractor is responsible for undertaking both the design and the construction of the work </a:t>
            </a:r>
            <a:r>
              <a:rPr lang="en-GB" sz="4400" dirty="0" smtClean="0">
                <a:solidFill>
                  <a:srgbClr val="0070C0"/>
                </a:solidFill>
              </a:rPr>
              <a:t>in return </a:t>
            </a:r>
            <a:r>
              <a:rPr lang="en-GB" sz="4400" dirty="0">
                <a:solidFill>
                  <a:srgbClr val="0070C0"/>
                </a:solidFill>
              </a:rPr>
              <a:t>for a lump sum price. There are variants on this option depending on the degree to which initial design </a:t>
            </a:r>
            <a:r>
              <a:rPr lang="en-GB" sz="4400" dirty="0" smtClean="0">
                <a:solidFill>
                  <a:srgbClr val="0070C0"/>
                </a:solidFill>
              </a:rPr>
              <a:t>is included </a:t>
            </a:r>
            <a:r>
              <a:rPr lang="en-GB" sz="4400" dirty="0">
                <a:solidFill>
                  <a:srgbClr val="0070C0"/>
                </a:solidFill>
              </a:rPr>
              <a:t>in the client’s requirements.</a:t>
            </a:r>
          </a:p>
        </p:txBody>
      </p:sp>
    </p:spTree>
    <p:extLst>
      <p:ext uri="{BB962C8B-B14F-4D97-AF65-F5344CB8AC3E}">
        <p14:creationId xmlns:p14="http://schemas.microsoft.com/office/powerpoint/2010/main" xmlns="" val="10249858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867" y="0"/>
            <a:ext cx="11065933" cy="6176963"/>
          </a:xfrm>
        </p:spPr>
        <p:txBody>
          <a:bodyPr>
            <a:normAutofit/>
          </a:bodyPr>
          <a:lstStyle/>
          <a:p>
            <a:r>
              <a:rPr lang="en-GB" sz="4400" dirty="0">
                <a:solidFill>
                  <a:srgbClr val="7030A0"/>
                </a:solidFill>
              </a:rPr>
              <a:t>Appointment of a contractor is often by two stage tendering, thus keeping a competitive element, but </a:t>
            </a:r>
            <a:r>
              <a:rPr lang="en-GB" sz="4400" dirty="0" smtClean="0">
                <a:solidFill>
                  <a:srgbClr val="7030A0"/>
                </a:solidFill>
              </a:rPr>
              <a:t>not expecting </a:t>
            </a:r>
            <a:r>
              <a:rPr lang="en-GB" sz="4400" dirty="0">
                <a:solidFill>
                  <a:srgbClr val="7030A0"/>
                </a:solidFill>
              </a:rPr>
              <a:t>every tenderer to produce full proposals.</a:t>
            </a:r>
          </a:p>
          <a:p>
            <a:r>
              <a:rPr lang="en-GB" sz="4400" dirty="0" smtClean="0">
                <a:solidFill>
                  <a:srgbClr val="FF0000"/>
                </a:solidFill>
              </a:rPr>
              <a:t>The </a:t>
            </a:r>
            <a:r>
              <a:rPr lang="en-GB" sz="4400" dirty="0">
                <a:solidFill>
                  <a:srgbClr val="FF0000"/>
                </a:solidFill>
              </a:rPr>
              <a:t>client’s requirements can range from a simple accommodation schedule to a fully worked out </a:t>
            </a:r>
            <a:r>
              <a:rPr lang="en-GB" sz="4400" dirty="0" smtClean="0">
                <a:solidFill>
                  <a:srgbClr val="FF0000"/>
                </a:solidFill>
              </a:rPr>
              <a:t>scheme design</a:t>
            </a:r>
            <a:r>
              <a:rPr lang="en-GB" sz="4400" dirty="0">
                <a:solidFill>
                  <a:srgbClr val="FF0000"/>
                </a:solidFill>
              </a:rPr>
              <a:t>, but generally should be matched by the contractor’s proposals. </a:t>
            </a:r>
            <a:endParaRPr lang="en-GB" sz="4400" dirty="0" smtClean="0">
              <a:solidFill>
                <a:srgbClr val="FF0000"/>
              </a:solidFill>
            </a:endParaRPr>
          </a:p>
          <a:p>
            <a:endParaRPr lang="en-GB" sz="4400" dirty="0"/>
          </a:p>
        </p:txBody>
      </p:sp>
    </p:spTree>
    <p:extLst>
      <p:ext uri="{BB962C8B-B14F-4D97-AF65-F5344CB8AC3E}">
        <p14:creationId xmlns:p14="http://schemas.microsoft.com/office/powerpoint/2010/main" xmlns="" val="9692896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524933"/>
            <a:ext cx="10930467" cy="5652030"/>
          </a:xfrm>
        </p:spPr>
        <p:txBody>
          <a:bodyPr/>
          <a:lstStyle/>
          <a:p>
            <a:r>
              <a:rPr lang="en-GB" sz="3200" dirty="0">
                <a:solidFill>
                  <a:srgbClr val="0070C0"/>
                </a:solidFill>
              </a:rPr>
              <a:t>Adequate time must be allowed for the client’s requirements to be prepared to the appropriate level, and professional consultants will usually </a:t>
            </a:r>
            <a:r>
              <a:rPr lang="en-GB" sz="3200" dirty="0" smtClean="0">
                <a:solidFill>
                  <a:srgbClr val="0070C0"/>
                </a:solidFill>
              </a:rPr>
              <a:t>be required</a:t>
            </a:r>
            <a:r>
              <a:rPr lang="en-GB" sz="3200" dirty="0">
                <a:solidFill>
                  <a:srgbClr val="0070C0"/>
                </a:solidFill>
              </a:rPr>
              <a:t>. </a:t>
            </a:r>
            <a:endParaRPr lang="en-GB" sz="3200" dirty="0" smtClean="0">
              <a:solidFill>
                <a:srgbClr val="0070C0"/>
              </a:solidFill>
            </a:endParaRPr>
          </a:p>
          <a:p>
            <a:endParaRPr lang="en-GB" sz="3200" dirty="0" smtClean="0">
              <a:solidFill>
                <a:srgbClr val="0070C0"/>
              </a:solidFill>
            </a:endParaRPr>
          </a:p>
          <a:p>
            <a:r>
              <a:rPr lang="en-GB" sz="3200" dirty="0" smtClean="0">
                <a:solidFill>
                  <a:srgbClr val="FF0000"/>
                </a:solidFill>
              </a:rPr>
              <a:t>The </a:t>
            </a:r>
            <a:r>
              <a:rPr lang="en-GB" sz="3200" dirty="0">
                <a:solidFill>
                  <a:srgbClr val="FF0000"/>
                </a:solidFill>
              </a:rPr>
              <a:t>contractor must be given adequate time to prepare his proposals, together with an analysis of his tender figure. It should also be remembered that evaluating tenders for design and build may be </a:t>
            </a:r>
            <a:r>
              <a:rPr lang="en-GB" sz="3200" dirty="0" smtClean="0">
                <a:solidFill>
                  <a:srgbClr val="FF0000"/>
                </a:solidFill>
              </a:rPr>
              <a:t>difficult, because </a:t>
            </a:r>
            <a:r>
              <a:rPr lang="en-GB" sz="3200" dirty="0">
                <a:solidFill>
                  <a:srgbClr val="FF0000"/>
                </a:solidFill>
              </a:rPr>
              <a:t>design proposals need to be balanced against price, and it is vital to check that the proposals satisfy the client’s requirements.</a:t>
            </a:r>
          </a:p>
          <a:p>
            <a:endParaRPr lang="en-GB" dirty="0"/>
          </a:p>
        </p:txBody>
      </p:sp>
    </p:spTree>
    <p:extLst>
      <p:ext uri="{BB962C8B-B14F-4D97-AF65-F5344CB8AC3E}">
        <p14:creationId xmlns:p14="http://schemas.microsoft.com/office/powerpoint/2010/main" xmlns="" val="22539246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423333"/>
            <a:ext cx="10981267" cy="5753630"/>
          </a:xfrm>
        </p:spPr>
        <p:txBody>
          <a:bodyPr>
            <a:normAutofit/>
          </a:bodyPr>
          <a:lstStyle/>
          <a:p>
            <a:r>
              <a:rPr lang="en-GB" dirty="0"/>
              <a:t>The client has control over the design element included as part of his requirements, but, once the contract </a:t>
            </a:r>
            <a:r>
              <a:rPr lang="en-GB" dirty="0" smtClean="0"/>
              <a:t>is let</a:t>
            </a:r>
            <a:r>
              <a:rPr lang="en-GB" dirty="0"/>
              <a:t>, has no direct control over the </a:t>
            </a:r>
            <a:r>
              <a:rPr lang="en-GB" dirty="0">
                <a:solidFill>
                  <a:srgbClr val="FF0000"/>
                </a:solidFill>
              </a:rPr>
              <a:t>development of the contractor’s detail design</a:t>
            </a:r>
            <a:r>
              <a:rPr lang="en-GB" dirty="0"/>
              <a:t>. The contractor assumes</a:t>
            </a:r>
          </a:p>
          <a:p>
            <a:pPr marL="0" indent="0">
              <a:buNone/>
            </a:pPr>
            <a:r>
              <a:rPr lang="en-GB" dirty="0" smtClean="0"/>
              <a:t> responsibility </a:t>
            </a:r>
            <a:r>
              <a:rPr lang="en-GB" dirty="0"/>
              <a:t>for design at this point, and usually appoints his own </a:t>
            </a:r>
            <a:r>
              <a:rPr lang="en-GB" dirty="0" smtClean="0"/>
              <a:t>   consultants </a:t>
            </a:r>
            <a:r>
              <a:rPr lang="en-GB" dirty="0"/>
              <a:t>(although the designers </a:t>
            </a:r>
            <a:r>
              <a:rPr lang="en-GB" dirty="0" smtClean="0"/>
              <a:t>may be </a:t>
            </a:r>
            <a:r>
              <a:rPr lang="en-GB" dirty="0"/>
              <a:t>in-house) to formulate a design or </a:t>
            </a:r>
            <a:r>
              <a:rPr lang="en-GB" dirty="0">
                <a:solidFill>
                  <a:srgbClr val="FF0000"/>
                </a:solidFill>
              </a:rPr>
              <a:t>to develop the design in the client’s require</a:t>
            </a:r>
            <a:r>
              <a:rPr lang="en-GB" dirty="0"/>
              <a:t>ments as necessary.</a:t>
            </a:r>
          </a:p>
          <a:p>
            <a:endParaRPr lang="en-GB" dirty="0" smtClean="0"/>
          </a:p>
          <a:p>
            <a:r>
              <a:rPr lang="en-GB" dirty="0" smtClean="0">
                <a:solidFill>
                  <a:srgbClr val="0070C0"/>
                </a:solidFill>
              </a:rPr>
              <a:t>Although </a:t>
            </a:r>
            <a:r>
              <a:rPr lang="en-GB" dirty="0">
                <a:solidFill>
                  <a:srgbClr val="0070C0"/>
                </a:solidFill>
              </a:rPr>
              <a:t>it is a common practice for the client to ask the contractor to take over his own consultants under </a:t>
            </a:r>
            <a:r>
              <a:rPr lang="en-GB" dirty="0" smtClean="0">
                <a:solidFill>
                  <a:srgbClr val="0070C0"/>
                </a:solidFill>
              </a:rPr>
              <a:t>a novation </a:t>
            </a:r>
            <a:r>
              <a:rPr lang="en-GB" dirty="0">
                <a:solidFill>
                  <a:srgbClr val="0070C0"/>
                </a:solidFill>
              </a:rPr>
              <a:t>agreement, there can be problems in such arrangements in terms of design accountability.</a:t>
            </a:r>
          </a:p>
        </p:txBody>
      </p:sp>
    </p:spTree>
    <p:extLst>
      <p:ext uri="{BB962C8B-B14F-4D97-AF65-F5344CB8AC3E}">
        <p14:creationId xmlns:p14="http://schemas.microsoft.com/office/powerpoint/2010/main" xmlns="" val="31912177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067" y="118533"/>
            <a:ext cx="11116733" cy="6058430"/>
          </a:xfrm>
        </p:spPr>
        <p:txBody>
          <a:bodyPr>
            <a:normAutofit/>
          </a:bodyPr>
          <a:lstStyle/>
          <a:p>
            <a:r>
              <a:rPr lang="en-GB" sz="3200" dirty="0">
                <a:solidFill>
                  <a:srgbClr val="FF0000"/>
                </a:solidFill>
              </a:rPr>
              <a:t>Because design and construction may proceed in parallel, it may be possible for the overall programme </a:t>
            </a:r>
            <a:r>
              <a:rPr lang="en-GB" sz="3200" dirty="0" smtClean="0">
                <a:solidFill>
                  <a:srgbClr val="FF0000"/>
                </a:solidFill>
              </a:rPr>
              <a:t>time for </a:t>
            </a:r>
            <a:r>
              <a:rPr lang="en-GB" sz="3200" dirty="0">
                <a:solidFill>
                  <a:srgbClr val="FF0000"/>
                </a:solidFill>
              </a:rPr>
              <a:t>the project to be shortened; by how much will depend on the extent to which the contractor is </a:t>
            </a:r>
            <a:r>
              <a:rPr lang="en-GB" sz="3200" dirty="0" smtClean="0">
                <a:solidFill>
                  <a:srgbClr val="FF0000"/>
                </a:solidFill>
              </a:rPr>
              <a:t>responsible    for </a:t>
            </a:r>
            <a:r>
              <a:rPr lang="en-GB" sz="3200" dirty="0">
                <a:solidFill>
                  <a:srgbClr val="FF0000"/>
                </a:solidFill>
              </a:rPr>
              <a:t>design, and for design development.</a:t>
            </a:r>
          </a:p>
          <a:p>
            <a:endParaRPr lang="en-GB" b="1" dirty="0"/>
          </a:p>
          <a:p>
            <a:r>
              <a:rPr lang="en-GB" b="1" dirty="0" smtClean="0"/>
              <a:t> </a:t>
            </a:r>
            <a:r>
              <a:rPr lang="en-GB" dirty="0">
                <a:solidFill>
                  <a:srgbClr val="0070C0"/>
                </a:solidFill>
              </a:rPr>
              <a:t>There can be </a:t>
            </a:r>
            <a:r>
              <a:rPr lang="en-GB" b="1" u="sng" dirty="0">
                <a:solidFill>
                  <a:srgbClr val="0070C0"/>
                </a:solidFill>
              </a:rPr>
              <a:t>reasonable certainty over construction costs </a:t>
            </a:r>
            <a:r>
              <a:rPr lang="en-GB" dirty="0">
                <a:solidFill>
                  <a:srgbClr val="0070C0"/>
                </a:solidFill>
              </a:rPr>
              <a:t>because a contract price is known at the </a:t>
            </a:r>
            <a:r>
              <a:rPr lang="en-GB" dirty="0" smtClean="0">
                <a:solidFill>
                  <a:srgbClr val="0070C0"/>
                </a:solidFill>
              </a:rPr>
              <a:t>outset. Provided </a:t>
            </a:r>
            <a:r>
              <a:rPr lang="en-GB" dirty="0">
                <a:solidFill>
                  <a:srgbClr val="0070C0"/>
                </a:solidFill>
              </a:rPr>
              <a:t>that the client refrains from ordering changes during the construction of the work, the contractor </a:t>
            </a:r>
            <a:r>
              <a:rPr lang="en-GB" dirty="0" smtClean="0">
                <a:solidFill>
                  <a:srgbClr val="0070C0"/>
                </a:solidFill>
              </a:rPr>
              <a:t>will be </a:t>
            </a:r>
            <a:r>
              <a:rPr lang="en-GB" dirty="0">
                <a:solidFill>
                  <a:srgbClr val="0070C0"/>
                </a:solidFill>
              </a:rPr>
              <a:t>obliged, subject to the conditions, to complete the project for the contract sum.</a:t>
            </a:r>
          </a:p>
        </p:txBody>
      </p:sp>
    </p:spTree>
    <p:extLst>
      <p:ext uri="{BB962C8B-B14F-4D97-AF65-F5344CB8AC3E}">
        <p14:creationId xmlns:p14="http://schemas.microsoft.com/office/powerpoint/2010/main" xmlns="" val="33870077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067" y="186267"/>
            <a:ext cx="11116733" cy="5990696"/>
          </a:xfrm>
        </p:spPr>
        <p:txBody>
          <a:bodyPr>
            <a:normAutofit/>
          </a:bodyPr>
          <a:lstStyle/>
          <a:p>
            <a:r>
              <a:rPr lang="en-GB" dirty="0">
                <a:solidFill>
                  <a:srgbClr val="FF0000"/>
                </a:solidFill>
              </a:rPr>
              <a:t>The terms of a design and build contract make no provision for an independent contract administrator.</a:t>
            </a:r>
          </a:p>
          <a:p>
            <a:endParaRPr lang="en-GB" dirty="0" smtClean="0"/>
          </a:p>
          <a:p>
            <a:r>
              <a:rPr lang="en-GB" dirty="0" smtClean="0">
                <a:solidFill>
                  <a:srgbClr val="0070C0"/>
                </a:solidFill>
              </a:rPr>
              <a:t>Decisions </a:t>
            </a:r>
            <a:r>
              <a:rPr lang="en-GB" dirty="0">
                <a:solidFill>
                  <a:srgbClr val="0070C0"/>
                </a:solidFill>
              </a:rPr>
              <a:t>or instructions may be required of the client from time to time, and the client may decide to </a:t>
            </a:r>
            <a:r>
              <a:rPr lang="en-GB" dirty="0" smtClean="0">
                <a:solidFill>
                  <a:srgbClr val="0070C0"/>
                </a:solidFill>
              </a:rPr>
              <a:t>appoint an </a:t>
            </a:r>
            <a:r>
              <a:rPr lang="en-GB" dirty="0">
                <a:solidFill>
                  <a:srgbClr val="0070C0"/>
                </a:solidFill>
              </a:rPr>
              <a:t>agent either to advise or to act on his behalf</a:t>
            </a:r>
            <a:r>
              <a:rPr lang="en-GB" dirty="0" smtClean="0">
                <a:solidFill>
                  <a:srgbClr val="0070C0"/>
                </a:solidFill>
              </a:rPr>
              <a:t>.</a:t>
            </a:r>
          </a:p>
          <a:p>
            <a:endParaRPr lang="en-GB" dirty="0">
              <a:solidFill>
                <a:srgbClr val="0070C0"/>
              </a:solidFill>
            </a:endParaRPr>
          </a:p>
          <a:p>
            <a:r>
              <a:rPr lang="en-GB" b="1" dirty="0" smtClean="0">
                <a:solidFill>
                  <a:schemeClr val="accent2">
                    <a:lumMod val="50000"/>
                  </a:schemeClr>
                </a:solidFill>
              </a:rPr>
              <a:t> </a:t>
            </a:r>
            <a:r>
              <a:rPr lang="en-GB" dirty="0">
                <a:solidFill>
                  <a:schemeClr val="accent2">
                    <a:lumMod val="50000"/>
                  </a:schemeClr>
                </a:solidFill>
              </a:rPr>
              <a:t>It might be possible for the client to order design or specification changes during construction, but </a:t>
            </a:r>
            <a:r>
              <a:rPr lang="en-GB" dirty="0" smtClean="0">
                <a:solidFill>
                  <a:schemeClr val="accent2">
                    <a:lumMod val="50000"/>
                  </a:schemeClr>
                </a:solidFill>
              </a:rPr>
              <a:t>the consequences </a:t>
            </a:r>
            <a:r>
              <a:rPr lang="en-GB" dirty="0">
                <a:solidFill>
                  <a:schemeClr val="accent2">
                    <a:lumMod val="50000"/>
                  </a:schemeClr>
                </a:solidFill>
              </a:rPr>
              <a:t>in terms of direct costs, cost of disturbance and additional time needed will be largely for </a:t>
            </a:r>
            <a:r>
              <a:rPr lang="en-GB" dirty="0" smtClean="0">
                <a:solidFill>
                  <a:schemeClr val="accent2">
                    <a:lumMod val="50000"/>
                  </a:schemeClr>
                </a:solidFill>
              </a:rPr>
              <a:t>the contractor </a:t>
            </a:r>
            <a:r>
              <a:rPr lang="en-GB" dirty="0">
                <a:solidFill>
                  <a:schemeClr val="accent2">
                    <a:lumMod val="50000"/>
                  </a:schemeClr>
                </a:solidFill>
              </a:rPr>
              <a:t>to advise upon.</a:t>
            </a:r>
          </a:p>
        </p:txBody>
      </p:sp>
    </p:spTree>
    <p:extLst>
      <p:ext uri="{BB962C8B-B14F-4D97-AF65-F5344CB8AC3E}">
        <p14:creationId xmlns:p14="http://schemas.microsoft.com/office/powerpoint/2010/main" xmlns="" val="42660250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4000" y="118533"/>
            <a:ext cx="11099800" cy="6058430"/>
          </a:xfrm>
        </p:spPr>
        <p:txBody>
          <a:bodyPr>
            <a:normAutofit/>
          </a:bodyPr>
          <a:lstStyle/>
          <a:p>
            <a:r>
              <a:rPr lang="en-GB" dirty="0">
                <a:solidFill>
                  <a:srgbClr val="0070C0"/>
                </a:solidFill>
              </a:rPr>
              <a:t>Matters relating to valuation and payments are often left largely in the hands of the contractor. The client </a:t>
            </a:r>
            <a:r>
              <a:rPr lang="en-GB" dirty="0" smtClean="0">
                <a:solidFill>
                  <a:srgbClr val="0070C0"/>
                </a:solidFill>
              </a:rPr>
              <a:t>may appoint </a:t>
            </a:r>
            <a:r>
              <a:rPr lang="en-GB" dirty="0">
                <a:solidFill>
                  <a:srgbClr val="0070C0"/>
                </a:solidFill>
              </a:rPr>
              <a:t>his own consultant to advise, but the contract conditions do not recognise a role for such a person.</a:t>
            </a:r>
          </a:p>
          <a:p>
            <a:r>
              <a:rPr lang="en-GB" b="1" dirty="0" smtClean="0">
                <a:solidFill>
                  <a:srgbClr val="00B050"/>
                </a:solidFill>
              </a:rPr>
              <a:t> </a:t>
            </a:r>
            <a:r>
              <a:rPr lang="en-GB" dirty="0">
                <a:solidFill>
                  <a:srgbClr val="00B050"/>
                </a:solidFill>
              </a:rPr>
              <a:t>Completion within the contract period is an obligation on the contractor, although the client may have </a:t>
            </a:r>
            <a:r>
              <a:rPr lang="en-GB" dirty="0" smtClean="0">
                <a:solidFill>
                  <a:srgbClr val="00B050"/>
                </a:solidFill>
              </a:rPr>
              <a:t>to accept </a:t>
            </a:r>
            <a:r>
              <a:rPr lang="en-GB" dirty="0">
                <a:solidFill>
                  <a:srgbClr val="00B050"/>
                </a:solidFill>
              </a:rPr>
              <a:t>a later completion to take account of delays due to reasons listed in the contract</a:t>
            </a:r>
            <a:r>
              <a:rPr lang="en-GB" dirty="0" smtClean="0">
                <a:solidFill>
                  <a:srgbClr val="00B050"/>
                </a:solidFill>
              </a:rPr>
              <a:t>.</a:t>
            </a:r>
          </a:p>
          <a:p>
            <a:pPr marL="0" indent="0">
              <a:buNone/>
            </a:pPr>
            <a:endParaRPr lang="en-GB" dirty="0"/>
          </a:p>
          <a:p>
            <a:r>
              <a:rPr lang="en-GB" b="1" dirty="0" smtClean="0">
                <a:solidFill>
                  <a:srgbClr val="FF0000"/>
                </a:solidFill>
              </a:rPr>
              <a:t> </a:t>
            </a:r>
            <a:r>
              <a:rPr lang="en-GB" b="1" dirty="0">
                <a:solidFill>
                  <a:srgbClr val="FF0000"/>
                </a:solidFill>
              </a:rPr>
              <a:t>Speculative risks are largely with the contractor</a:t>
            </a:r>
            <a:r>
              <a:rPr lang="en-GB" dirty="0">
                <a:solidFill>
                  <a:srgbClr val="FF0000"/>
                </a:solidFill>
              </a:rPr>
              <a:t>, but can reduce according to the extent of the </a:t>
            </a:r>
            <a:r>
              <a:rPr lang="en-GB" dirty="0">
                <a:solidFill>
                  <a:srgbClr val="0070C0"/>
                </a:solidFill>
              </a:rPr>
              <a:t>design input </a:t>
            </a:r>
            <a:r>
              <a:rPr lang="en-GB" dirty="0" smtClean="0">
                <a:solidFill>
                  <a:srgbClr val="0070C0"/>
                </a:solidFill>
              </a:rPr>
              <a:t>by the </a:t>
            </a:r>
            <a:r>
              <a:rPr lang="en-GB" dirty="0">
                <a:solidFill>
                  <a:srgbClr val="0070C0"/>
                </a:solidFill>
              </a:rPr>
              <a:t>client</a:t>
            </a:r>
            <a:r>
              <a:rPr lang="en-GB" dirty="0">
                <a:solidFill>
                  <a:srgbClr val="FF0000"/>
                </a:solidFill>
              </a:rPr>
              <a:t>. In terms of </a:t>
            </a:r>
            <a:r>
              <a:rPr lang="en-GB" b="1" dirty="0">
                <a:solidFill>
                  <a:srgbClr val="7030A0"/>
                </a:solidFill>
              </a:rPr>
              <a:t>cost and time </a:t>
            </a:r>
            <a:r>
              <a:rPr lang="en-GB" dirty="0">
                <a:solidFill>
                  <a:srgbClr val="FF0000"/>
                </a:solidFill>
              </a:rPr>
              <a:t>this is a relatively low risk procurement option for the client, but there </a:t>
            </a:r>
            <a:r>
              <a:rPr lang="en-GB" dirty="0" smtClean="0">
                <a:solidFill>
                  <a:srgbClr val="FF0000"/>
                </a:solidFill>
              </a:rPr>
              <a:t>can be </a:t>
            </a:r>
            <a:r>
              <a:rPr lang="en-GB" b="1" dirty="0">
                <a:solidFill>
                  <a:srgbClr val="FF0000"/>
                </a:solidFill>
              </a:rPr>
              <a:t>uncertainty over design and quality</a:t>
            </a:r>
            <a:r>
              <a:rPr lang="en-GB" dirty="0">
                <a:solidFill>
                  <a:srgbClr val="FF0000"/>
                </a:solidFill>
              </a:rPr>
              <a:t>, particularly if insufficient attention was paid </a:t>
            </a:r>
            <a:r>
              <a:rPr lang="en-GB" dirty="0">
                <a:solidFill>
                  <a:srgbClr val="002060"/>
                </a:solidFill>
              </a:rPr>
              <a:t>initially to the </a:t>
            </a:r>
            <a:r>
              <a:rPr lang="en-GB" dirty="0" smtClean="0">
                <a:solidFill>
                  <a:srgbClr val="002060"/>
                </a:solidFill>
              </a:rPr>
              <a:t>preparation of </a:t>
            </a:r>
            <a:r>
              <a:rPr lang="en-GB" dirty="0">
                <a:solidFill>
                  <a:srgbClr val="002060"/>
                </a:solidFill>
              </a:rPr>
              <a:t>the client’s requirements </a:t>
            </a:r>
            <a:r>
              <a:rPr lang="en-GB" dirty="0">
                <a:solidFill>
                  <a:srgbClr val="FF0000"/>
                </a:solidFill>
              </a:rPr>
              <a:t>and the checking of the contractor’s proposals.</a:t>
            </a:r>
          </a:p>
        </p:txBody>
      </p:sp>
    </p:spTree>
    <p:extLst>
      <p:ext uri="{BB962C8B-B14F-4D97-AF65-F5344CB8AC3E}">
        <p14:creationId xmlns:p14="http://schemas.microsoft.com/office/powerpoint/2010/main" xmlns="" val="11953577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321733"/>
            <a:ext cx="10930467" cy="5855230"/>
          </a:xfrm>
        </p:spPr>
        <p:txBody>
          <a:bodyPr>
            <a:normAutofit/>
          </a:bodyPr>
          <a:lstStyle/>
          <a:p>
            <a:r>
              <a:rPr lang="en-GB" sz="3600" dirty="0">
                <a:solidFill>
                  <a:srgbClr val="00B0F0"/>
                </a:solidFill>
              </a:rPr>
              <a:t>Design and build arrangements can take </a:t>
            </a:r>
            <a:r>
              <a:rPr lang="en-GB" sz="3600" dirty="0">
                <a:solidFill>
                  <a:srgbClr val="FF0000"/>
                </a:solidFill>
              </a:rPr>
              <a:t>various forms</a:t>
            </a:r>
            <a:r>
              <a:rPr lang="en-GB" sz="3600" dirty="0">
                <a:solidFill>
                  <a:srgbClr val="00B0F0"/>
                </a:solidFill>
              </a:rPr>
              <a:t>. </a:t>
            </a:r>
            <a:endParaRPr lang="en-GB" sz="3600" dirty="0" smtClean="0">
              <a:solidFill>
                <a:srgbClr val="00B0F0"/>
              </a:solidFill>
            </a:endParaRPr>
          </a:p>
          <a:p>
            <a:r>
              <a:rPr lang="en-GB" sz="3600" dirty="0" smtClean="0">
                <a:solidFill>
                  <a:srgbClr val="00B0F0"/>
                </a:solidFill>
              </a:rPr>
              <a:t>The </a:t>
            </a:r>
            <a:r>
              <a:rPr lang="en-GB" sz="3600" dirty="0">
                <a:solidFill>
                  <a:srgbClr val="00B0F0"/>
                </a:solidFill>
              </a:rPr>
              <a:t>client may take a standard design from </a:t>
            </a:r>
            <a:r>
              <a:rPr lang="en-GB" sz="3600" dirty="0" smtClean="0">
                <a:solidFill>
                  <a:srgbClr val="00B0F0"/>
                </a:solidFill>
              </a:rPr>
              <a:t>a manufacturer</a:t>
            </a:r>
            <a:r>
              <a:rPr lang="en-GB" sz="3600" dirty="0">
                <a:solidFill>
                  <a:srgbClr val="00B0F0"/>
                </a:solidFill>
              </a:rPr>
              <a:t>, sometimes called a </a:t>
            </a:r>
            <a:r>
              <a:rPr lang="en-GB" sz="3600" dirty="0">
                <a:solidFill>
                  <a:srgbClr val="FF0000"/>
                </a:solidFill>
              </a:rPr>
              <a:t>‘package deal</a:t>
            </a:r>
            <a:r>
              <a:rPr lang="en-GB" sz="3600" dirty="0">
                <a:solidFill>
                  <a:srgbClr val="00B0F0"/>
                </a:solidFill>
              </a:rPr>
              <a:t>’, or enter into a turnkey contract. </a:t>
            </a:r>
            <a:endParaRPr lang="en-GB" sz="3600" dirty="0" smtClean="0">
              <a:solidFill>
                <a:srgbClr val="00B0F0"/>
              </a:solidFill>
            </a:endParaRPr>
          </a:p>
          <a:p>
            <a:r>
              <a:rPr lang="en-GB" sz="3600" dirty="0" smtClean="0">
                <a:solidFill>
                  <a:srgbClr val="00B0F0"/>
                </a:solidFill>
              </a:rPr>
              <a:t>The </a:t>
            </a:r>
            <a:r>
              <a:rPr lang="en-GB" sz="3600" dirty="0">
                <a:solidFill>
                  <a:srgbClr val="00B0F0"/>
                </a:solidFill>
              </a:rPr>
              <a:t>client may decide to </a:t>
            </a:r>
            <a:r>
              <a:rPr lang="en-GB" sz="3600" dirty="0" smtClean="0">
                <a:solidFill>
                  <a:srgbClr val="00B0F0"/>
                </a:solidFill>
              </a:rPr>
              <a:t>place the </a:t>
            </a:r>
            <a:r>
              <a:rPr lang="en-GB" sz="3600" dirty="0">
                <a:solidFill>
                  <a:srgbClr val="00B0F0"/>
                </a:solidFill>
              </a:rPr>
              <a:t>design decision making with the contractor, thereby in theory opting for a </a:t>
            </a:r>
            <a:r>
              <a:rPr lang="en-GB" sz="3600" dirty="0">
                <a:solidFill>
                  <a:srgbClr val="FF0000"/>
                </a:solidFill>
              </a:rPr>
              <a:t>single point responsibility</a:t>
            </a:r>
            <a:r>
              <a:rPr lang="en-GB" sz="3600" dirty="0">
                <a:solidFill>
                  <a:srgbClr val="00B0F0"/>
                </a:solidFill>
              </a:rPr>
              <a:t>; </a:t>
            </a:r>
            <a:r>
              <a:rPr lang="en-GB" sz="3600" dirty="0" smtClean="0">
                <a:solidFill>
                  <a:srgbClr val="00B0F0"/>
                </a:solidFill>
              </a:rPr>
              <a:t>in practice</a:t>
            </a:r>
            <a:r>
              <a:rPr lang="en-GB" sz="3600" dirty="0">
                <a:solidFill>
                  <a:srgbClr val="00B0F0"/>
                </a:solidFill>
              </a:rPr>
              <a:t>, single point responsibility is not often achieved.</a:t>
            </a:r>
          </a:p>
        </p:txBody>
      </p:sp>
    </p:spTree>
    <p:extLst>
      <p:ext uri="{BB962C8B-B14F-4D97-AF65-F5344CB8AC3E}">
        <p14:creationId xmlns:p14="http://schemas.microsoft.com/office/powerpoint/2010/main" xmlns="" val="27304030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b="1" u="sng" dirty="0">
                <a:solidFill>
                  <a:srgbClr val="0070C0"/>
                </a:solidFill>
              </a:rPr>
              <a:t>Management procurement</a:t>
            </a:r>
            <a:r>
              <a:rPr lang="en-GB" b="1" dirty="0"/>
              <a:t/>
            </a:r>
            <a:br>
              <a:rPr lang="en-GB" b="1" dirty="0"/>
            </a:br>
            <a:endParaRPr lang="en-GB" dirty="0"/>
          </a:p>
        </p:txBody>
      </p:sp>
      <p:sp>
        <p:nvSpPr>
          <p:cNvPr id="3" name="Content Placeholder 2"/>
          <p:cNvSpPr>
            <a:spLocks noGrp="1"/>
          </p:cNvSpPr>
          <p:nvPr>
            <p:ph idx="1"/>
          </p:nvPr>
        </p:nvSpPr>
        <p:spPr/>
        <p:txBody>
          <a:bodyPr/>
          <a:lstStyle/>
          <a:p>
            <a:r>
              <a:rPr lang="en-GB" b="1" dirty="0" smtClean="0"/>
              <a:t> </a:t>
            </a:r>
            <a:r>
              <a:rPr lang="en-GB" sz="4000" dirty="0"/>
              <a:t>A method where overall design is the responsibility of the client’s consultants, and the contractor is </a:t>
            </a:r>
            <a:r>
              <a:rPr lang="en-GB" sz="4000" dirty="0" smtClean="0"/>
              <a:t>responsible both </a:t>
            </a:r>
            <a:r>
              <a:rPr lang="en-GB" sz="4000" dirty="0">
                <a:solidFill>
                  <a:srgbClr val="FF0000"/>
                </a:solidFill>
              </a:rPr>
              <a:t>for defining packages of work </a:t>
            </a:r>
            <a:r>
              <a:rPr lang="en-GB" sz="4000" dirty="0"/>
              <a:t>and then for</a:t>
            </a:r>
            <a:r>
              <a:rPr lang="en-GB" sz="4000" b="1" dirty="0">
                <a:solidFill>
                  <a:srgbClr val="00B0F0"/>
                </a:solidFill>
              </a:rPr>
              <a:t> managing </a:t>
            </a:r>
            <a:r>
              <a:rPr lang="en-GB" sz="4000" dirty="0">
                <a:solidFill>
                  <a:srgbClr val="FF0000"/>
                </a:solidFill>
              </a:rPr>
              <a:t>the carrying out of this work through separate </a:t>
            </a:r>
            <a:r>
              <a:rPr lang="en-GB" sz="4000" dirty="0" smtClean="0">
                <a:solidFill>
                  <a:srgbClr val="FF0000"/>
                </a:solidFill>
              </a:rPr>
              <a:t>trades or </a:t>
            </a:r>
            <a:r>
              <a:rPr lang="en-GB" sz="4000" dirty="0">
                <a:solidFill>
                  <a:srgbClr val="FF0000"/>
                </a:solidFill>
              </a:rPr>
              <a:t>works contracts</a:t>
            </a:r>
            <a:r>
              <a:rPr lang="en-GB" sz="4000" dirty="0"/>
              <a:t>.</a:t>
            </a:r>
          </a:p>
        </p:txBody>
      </p:sp>
    </p:spTree>
    <p:extLst>
      <p:ext uri="{BB962C8B-B14F-4D97-AF65-F5344CB8AC3E}">
        <p14:creationId xmlns:p14="http://schemas.microsoft.com/office/powerpoint/2010/main" xmlns="" val="5794682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35467"/>
            <a:ext cx="11150600" cy="6041496"/>
          </a:xfrm>
        </p:spPr>
        <p:txBody>
          <a:bodyPr>
            <a:normAutofit/>
          </a:bodyPr>
          <a:lstStyle/>
          <a:p>
            <a:r>
              <a:rPr lang="en-GB" dirty="0" smtClean="0"/>
              <a:t> </a:t>
            </a:r>
            <a:r>
              <a:rPr lang="en-GB" sz="3200" dirty="0">
                <a:solidFill>
                  <a:srgbClr val="00B0F0"/>
                </a:solidFill>
              </a:rPr>
              <a:t>Appointment of the contractor is usually by negotiation or tender, and interview. He is paid a </a:t>
            </a:r>
            <a:r>
              <a:rPr lang="en-GB" sz="3200" dirty="0" smtClean="0">
                <a:solidFill>
                  <a:srgbClr val="FF0000"/>
                </a:solidFill>
              </a:rPr>
              <a:t>management fee</a:t>
            </a:r>
            <a:r>
              <a:rPr lang="en-GB" sz="3200" dirty="0">
                <a:solidFill>
                  <a:srgbClr val="00B0F0"/>
                </a:solidFill>
              </a:rPr>
              <a:t>. The work packages are let by competitive tender.</a:t>
            </a:r>
          </a:p>
          <a:p>
            <a:pPr marL="0" indent="0">
              <a:buNone/>
            </a:pPr>
            <a:endParaRPr lang="en-GB" sz="3200" dirty="0"/>
          </a:p>
          <a:p>
            <a:r>
              <a:rPr lang="en-GB" sz="3200" dirty="0" smtClean="0">
                <a:solidFill>
                  <a:srgbClr val="00B050"/>
                </a:solidFill>
              </a:rPr>
              <a:t> </a:t>
            </a:r>
            <a:r>
              <a:rPr lang="en-GB" sz="3200" dirty="0">
                <a:solidFill>
                  <a:srgbClr val="00B050"/>
                </a:solidFill>
              </a:rPr>
              <a:t>The client will start by appointing consultants to prepare project drawings, a project specification and a </a:t>
            </a:r>
            <a:r>
              <a:rPr lang="en-GB" sz="3200" dirty="0" smtClean="0">
                <a:solidFill>
                  <a:srgbClr val="00B050"/>
                </a:solidFill>
              </a:rPr>
              <a:t>cost plan</a:t>
            </a:r>
            <a:r>
              <a:rPr lang="en-GB" sz="3200" dirty="0">
                <a:solidFill>
                  <a:srgbClr val="00B050"/>
                </a:solidFill>
              </a:rPr>
              <a:t>. Involvement of the contractor at an early stage can be beneficial through </a:t>
            </a:r>
            <a:r>
              <a:rPr lang="en-GB" sz="3200" dirty="0" smtClean="0">
                <a:solidFill>
                  <a:srgbClr val="00B050"/>
                </a:solidFill>
              </a:rPr>
              <a:t>his/her </a:t>
            </a:r>
            <a:r>
              <a:rPr lang="en-GB" sz="3200" dirty="0">
                <a:solidFill>
                  <a:srgbClr val="00B050"/>
                </a:solidFill>
              </a:rPr>
              <a:t>expertise in such </a:t>
            </a:r>
            <a:r>
              <a:rPr lang="en-GB" sz="3200" dirty="0" smtClean="0">
                <a:solidFill>
                  <a:srgbClr val="00B050"/>
                </a:solidFill>
              </a:rPr>
              <a:t>matters as </a:t>
            </a:r>
            <a:r>
              <a:rPr lang="en-GB" sz="3200" dirty="0">
                <a:solidFill>
                  <a:srgbClr val="00B050"/>
                </a:solidFill>
              </a:rPr>
              <a:t>buildability and programming of work packages.</a:t>
            </a:r>
          </a:p>
          <a:p>
            <a:pPr marL="0" indent="0">
              <a:buNone/>
            </a:pPr>
            <a:endParaRPr lang="en-GB" sz="3200" dirty="0" smtClean="0"/>
          </a:p>
          <a:p>
            <a:r>
              <a:rPr lang="en-GB" sz="3200" dirty="0" smtClean="0">
                <a:solidFill>
                  <a:srgbClr val="7030A0"/>
                </a:solidFill>
              </a:rPr>
              <a:t>The </a:t>
            </a:r>
            <a:r>
              <a:rPr lang="en-GB" sz="3200" dirty="0">
                <a:solidFill>
                  <a:srgbClr val="7030A0"/>
                </a:solidFill>
              </a:rPr>
              <a:t>client retains overall </a:t>
            </a:r>
            <a:r>
              <a:rPr lang="en-GB" sz="3200" b="1" dirty="0">
                <a:solidFill>
                  <a:srgbClr val="7030A0"/>
                </a:solidFill>
              </a:rPr>
              <a:t>design control </a:t>
            </a:r>
            <a:r>
              <a:rPr lang="en-GB" sz="3200" dirty="0">
                <a:solidFill>
                  <a:srgbClr val="7030A0"/>
                </a:solidFill>
              </a:rPr>
              <a:t>through the professional team.</a:t>
            </a:r>
          </a:p>
        </p:txBody>
      </p:sp>
    </p:spTree>
    <p:extLst>
      <p:ext uri="{BB962C8B-B14F-4D97-AF65-F5344CB8AC3E}">
        <p14:creationId xmlns:p14="http://schemas.microsoft.com/office/powerpoint/2010/main" xmlns="" val="5740993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355600"/>
            <a:ext cx="10930467" cy="5821363"/>
          </a:xfrm>
        </p:spPr>
        <p:txBody>
          <a:bodyPr>
            <a:normAutofit/>
          </a:bodyPr>
          <a:lstStyle/>
          <a:p>
            <a:r>
              <a:rPr lang="en-GB" sz="3200" dirty="0" smtClean="0">
                <a:solidFill>
                  <a:srgbClr val="7030A0"/>
                </a:solidFill>
              </a:rPr>
              <a:t>Appointment </a:t>
            </a:r>
            <a:r>
              <a:rPr lang="en-GB" sz="3200" dirty="0">
                <a:solidFill>
                  <a:srgbClr val="7030A0"/>
                </a:solidFill>
              </a:rPr>
              <a:t>of the contractor is usually by negotiation or tender, and interview. He is paid a </a:t>
            </a:r>
            <a:r>
              <a:rPr lang="en-GB" sz="3200" dirty="0" smtClean="0">
                <a:solidFill>
                  <a:srgbClr val="7030A0"/>
                </a:solidFill>
              </a:rPr>
              <a:t>management fee</a:t>
            </a:r>
            <a:r>
              <a:rPr lang="en-GB" sz="3200" dirty="0">
                <a:solidFill>
                  <a:srgbClr val="7030A0"/>
                </a:solidFill>
              </a:rPr>
              <a:t>. The work packages are let by competitive tender.</a:t>
            </a:r>
          </a:p>
          <a:p>
            <a:r>
              <a:rPr lang="en-GB" sz="3200" dirty="0" smtClean="0">
                <a:solidFill>
                  <a:srgbClr val="0070C0"/>
                </a:solidFill>
              </a:rPr>
              <a:t>The </a:t>
            </a:r>
            <a:r>
              <a:rPr lang="en-GB" sz="3200" dirty="0">
                <a:solidFill>
                  <a:srgbClr val="0070C0"/>
                </a:solidFill>
              </a:rPr>
              <a:t>client will start by appointing consultants to prepare project drawings, a project specification and a </a:t>
            </a:r>
            <a:r>
              <a:rPr lang="en-GB" sz="3200" dirty="0" smtClean="0">
                <a:solidFill>
                  <a:srgbClr val="0070C0"/>
                </a:solidFill>
              </a:rPr>
              <a:t>cost plan</a:t>
            </a:r>
            <a:r>
              <a:rPr lang="en-GB" sz="3200" dirty="0">
                <a:solidFill>
                  <a:srgbClr val="0070C0"/>
                </a:solidFill>
              </a:rPr>
              <a:t>. Involvement of the contractor at an early stage can be beneficial through his expertise in such </a:t>
            </a:r>
            <a:r>
              <a:rPr lang="en-GB" sz="3200" dirty="0" smtClean="0">
                <a:solidFill>
                  <a:srgbClr val="0070C0"/>
                </a:solidFill>
              </a:rPr>
              <a:t>matters as </a:t>
            </a:r>
            <a:r>
              <a:rPr lang="en-GB" sz="3200" dirty="0">
                <a:solidFill>
                  <a:srgbClr val="0070C0"/>
                </a:solidFill>
              </a:rPr>
              <a:t>buildability and programming of work packages.</a:t>
            </a:r>
          </a:p>
          <a:p>
            <a:r>
              <a:rPr lang="en-GB" sz="3200" dirty="0" smtClean="0"/>
              <a:t> </a:t>
            </a:r>
            <a:r>
              <a:rPr lang="en-GB" sz="3200" dirty="0"/>
              <a:t>The client retains </a:t>
            </a:r>
            <a:r>
              <a:rPr lang="en-GB" sz="3200" dirty="0">
                <a:solidFill>
                  <a:srgbClr val="FF0000"/>
                </a:solidFill>
              </a:rPr>
              <a:t>overall design control </a:t>
            </a:r>
            <a:r>
              <a:rPr lang="en-GB" sz="3200" dirty="0"/>
              <a:t>through the professional team</a:t>
            </a:r>
            <a:r>
              <a:rPr lang="en-GB" dirty="0"/>
              <a:t>.</a:t>
            </a:r>
          </a:p>
        </p:txBody>
      </p:sp>
    </p:spTree>
    <p:extLst>
      <p:ext uri="{BB962C8B-B14F-4D97-AF65-F5344CB8AC3E}">
        <p14:creationId xmlns:p14="http://schemas.microsoft.com/office/powerpoint/2010/main" xmlns="" val="24081760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186267"/>
            <a:ext cx="11032067" cy="5990696"/>
          </a:xfrm>
        </p:spPr>
        <p:txBody>
          <a:bodyPr>
            <a:normAutofit/>
          </a:bodyPr>
          <a:lstStyle/>
          <a:p>
            <a:r>
              <a:rPr lang="en-GB" dirty="0">
                <a:solidFill>
                  <a:srgbClr val="7030A0"/>
                </a:solidFill>
              </a:rPr>
              <a:t>Design changes are possible as construction proceeds, always provided that the changes do not affect </a:t>
            </a:r>
            <a:r>
              <a:rPr lang="en-GB" dirty="0" smtClean="0">
                <a:solidFill>
                  <a:srgbClr val="7030A0"/>
                </a:solidFill>
              </a:rPr>
              <a:t>work packages </a:t>
            </a:r>
            <a:r>
              <a:rPr lang="en-GB" dirty="0">
                <a:solidFill>
                  <a:srgbClr val="7030A0"/>
                </a:solidFill>
              </a:rPr>
              <a:t>already let so as to result in abortive work.</a:t>
            </a:r>
          </a:p>
          <a:p>
            <a:endParaRPr lang="en-GB" dirty="0" smtClean="0"/>
          </a:p>
          <a:p>
            <a:r>
              <a:rPr lang="en-GB" dirty="0" smtClean="0">
                <a:solidFill>
                  <a:srgbClr val="0070C0"/>
                </a:solidFill>
              </a:rPr>
              <a:t> </a:t>
            </a:r>
            <a:r>
              <a:rPr lang="en-GB" dirty="0">
                <a:solidFill>
                  <a:srgbClr val="0070C0"/>
                </a:solidFill>
              </a:rPr>
              <a:t>With management contracts</a:t>
            </a:r>
            <a:r>
              <a:rPr lang="en-GB" dirty="0">
                <a:solidFill>
                  <a:srgbClr val="FF0000"/>
                </a:solidFill>
              </a:rPr>
              <a:t>, administrative matters relating to valuations and payments </a:t>
            </a:r>
            <a:r>
              <a:rPr lang="en-GB" dirty="0">
                <a:solidFill>
                  <a:srgbClr val="0070C0"/>
                </a:solidFill>
              </a:rPr>
              <a:t>are in the hands </a:t>
            </a:r>
            <a:r>
              <a:rPr lang="en-GB" dirty="0" smtClean="0">
                <a:solidFill>
                  <a:srgbClr val="0070C0"/>
                </a:solidFill>
              </a:rPr>
              <a:t>of the </a:t>
            </a:r>
            <a:r>
              <a:rPr lang="en-GB" dirty="0">
                <a:solidFill>
                  <a:srgbClr val="0070C0"/>
                </a:solidFill>
              </a:rPr>
              <a:t>client’s consultants.</a:t>
            </a:r>
          </a:p>
          <a:p>
            <a:endParaRPr lang="en-GB" dirty="0" smtClean="0"/>
          </a:p>
          <a:p>
            <a:r>
              <a:rPr lang="en-GB" dirty="0" smtClean="0"/>
              <a:t> </a:t>
            </a:r>
            <a:r>
              <a:rPr lang="en-GB" dirty="0">
                <a:solidFill>
                  <a:srgbClr val="00B050"/>
                </a:solidFill>
              </a:rPr>
              <a:t>Completion within the contract period is an obligation of the management contractor, who may not </a:t>
            </a:r>
            <a:r>
              <a:rPr lang="en-GB" dirty="0" smtClean="0">
                <a:solidFill>
                  <a:srgbClr val="00B050"/>
                </a:solidFill>
              </a:rPr>
              <a:t>award extensions </a:t>
            </a:r>
            <a:r>
              <a:rPr lang="en-GB" dirty="0">
                <a:solidFill>
                  <a:srgbClr val="00B050"/>
                </a:solidFill>
              </a:rPr>
              <a:t>of time in relation to work packages without the prior approval of the contract administrator.</a:t>
            </a:r>
          </a:p>
        </p:txBody>
      </p:sp>
    </p:spTree>
    <p:extLst>
      <p:ext uri="{BB962C8B-B14F-4D97-AF65-F5344CB8AC3E}">
        <p14:creationId xmlns:p14="http://schemas.microsoft.com/office/powerpoint/2010/main" xmlns="" val="38506980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558800"/>
            <a:ext cx="10981267" cy="5618163"/>
          </a:xfrm>
        </p:spPr>
        <p:txBody>
          <a:bodyPr>
            <a:normAutofit/>
          </a:bodyPr>
          <a:lstStyle/>
          <a:p>
            <a:r>
              <a:rPr lang="en-GB" sz="3600" dirty="0"/>
              <a:t>Speculative risks are </a:t>
            </a:r>
            <a:r>
              <a:rPr lang="en-GB" sz="3600" dirty="0">
                <a:solidFill>
                  <a:srgbClr val="FF0000"/>
                </a:solidFill>
              </a:rPr>
              <a:t>largely with the client</a:t>
            </a:r>
            <a:r>
              <a:rPr lang="en-GB" sz="3600" dirty="0"/>
              <a:t>, and this procurement method calls for a measure of </a:t>
            </a:r>
            <a:r>
              <a:rPr lang="en-GB" sz="3600" dirty="0" err="1" smtClean="0"/>
              <a:t>trust,goodwill</a:t>
            </a:r>
            <a:r>
              <a:rPr lang="en-GB" sz="3600" dirty="0" smtClean="0"/>
              <a:t> </a:t>
            </a:r>
            <a:r>
              <a:rPr lang="en-GB" sz="3600" dirty="0"/>
              <a:t>and in-house expertise</a:t>
            </a:r>
            <a:r>
              <a:rPr lang="en-GB" sz="3600" dirty="0" smtClean="0"/>
              <a:t>.</a:t>
            </a:r>
          </a:p>
          <a:p>
            <a:endParaRPr lang="en-GB" sz="3600" dirty="0"/>
          </a:p>
          <a:p>
            <a:r>
              <a:rPr lang="en-GB" sz="3600" dirty="0" smtClean="0">
                <a:solidFill>
                  <a:srgbClr val="00B0F0"/>
                </a:solidFill>
              </a:rPr>
              <a:t> </a:t>
            </a:r>
            <a:r>
              <a:rPr lang="en-GB" sz="3600" dirty="0">
                <a:solidFill>
                  <a:srgbClr val="00B0F0"/>
                </a:solidFill>
              </a:rPr>
              <a:t>In terms of </a:t>
            </a:r>
            <a:r>
              <a:rPr lang="en-GB" sz="3600" b="1" u="sng" dirty="0">
                <a:solidFill>
                  <a:srgbClr val="00B0F0"/>
                </a:solidFill>
              </a:rPr>
              <a:t>design and quality </a:t>
            </a:r>
            <a:r>
              <a:rPr lang="en-GB" sz="3600" dirty="0">
                <a:solidFill>
                  <a:srgbClr val="00B0F0"/>
                </a:solidFill>
              </a:rPr>
              <a:t>it is </a:t>
            </a:r>
            <a:r>
              <a:rPr lang="en-GB" sz="3600" dirty="0">
                <a:solidFill>
                  <a:srgbClr val="FF0000"/>
                </a:solidFill>
              </a:rPr>
              <a:t>a relatively low risk option for the </a:t>
            </a:r>
            <a:r>
              <a:rPr lang="en-GB" sz="3600" dirty="0" smtClean="0">
                <a:solidFill>
                  <a:srgbClr val="FF0000"/>
                </a:solidFill>
              </a:rPr>
              <a:t>client</a:t>
            </a:r>
            <a:r>
              <a:rPr lang="en-GB" sz="3600" dirty="0" smtClean="0">
                <a:solidFill>
                  <a:srgbClr val="00B0F0"/>
                </a:solidFill>
              </a:rPr>
              <a:t>, but </a:t>
            </a:r>
            <a:r>
              <a:rPr lang="en-GB" sz="3600" dirty="0">
                <a:solidFill>
                  <a:srgbClr val="00B0F0"/>
                </a:solidFill>
              </a:rPr>
              <a:t>there is generally a </a:t>
            </a:r>
            <a:r>
              <a:rPr lang="en-GB" sz="3600" dirty="0">
                <a:solidFill>
                  <a:srgbClr val="FF0000"/>
                </a:solidFill>
              </a:rPr>
              <a:t>higher risk in respect of </a:t>
            </a:r>
            <a:r>
              <a:rPr lang="en-GB" sz="3600" u="sng" dirty="0">
                <a:solidFill>
                  <a:srgbClr val="FF0000"/>
                </a:solidFill>
              </a:rPr>
              <a:t>costs and time</a:t>
            </a:r>
            <a:r>
              <a:rPr lang="en-GB" sz="3600" dirty="0">
                <a:solidFill>
                  <a:srgbClr val="FF0000"/>
                </a:solidFill>
              </a:rPr>
              <a:t>.</a:t>
            </a:r>
          </a:p>
        </p:txBody>
      </p:sp>
    </p:spTree>
    <p:extLst>
      <p:ext uri="{BB962C8B-B14F-4D97-AF65-F5344CB8AC3E}">
        <p14:creationId xmlns:p14="http://schemas.microsoft.com/office/powerpoint/2010/main" xmlns="" val="20974288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6334" y="335492"/>
            <a:ext cx="10515600" cy="6522508"/>
          </a:xfrm>
        </p:spPr>
        <p:txBody>
          <a:bodyPr>
            <a:normAutofit lnSpcReduction="10000"/>
          </a:bodyPr>
          <a:lstStyle/>
          <a:p>
            <a:r>
              <a:rPr lang="en-GB" sz="4400" b="1" u="sng" dirty="0">
                <a:solidFill>
                  <a:srgbClr val="FF0000"/>
                </a:solidFill>
              </a:rPr>
              <a:t>Management procurement </a:t>
            </a:r>
            <a:r>
              <a:rPr lang="en-GB" sz="4400" b="1" dirty="0">
                <a:solidFill>
                  <a:srgbClr val="7030A0"/>
                </a:solidFill>
              </a:rPr>
              <a:t>can take a variety of forms</a:t>
            </a:r>
            <a:r>
              <a:rPr lang="en-GB" sz="4400" b="1" dirty="0" smtClean="0">
                <a:solidFill>
                  <a:srgbClr val="7030A0"/>
                </a:solidFill>
              </a:rPr>
              <a:t>.</a:t>
            </a:r>
          </a:p>
          <a:p>
            <a:r>
              <a:rPr lang="en-GB" dirty="0" smtClean="0"/>
              <a:t> </a:t>
            </a:r>
            <a:r>
              <a:rPr lang="en-GB" sz="3600" dirty="0">
                <a:solidFill>
                  <a:srgbClr val="00B0F0"/>
                </a:solidFill>
              </a:rPr>
              <a:t>With management contracts, the client appoints a </a:t>
            </a:r>
            <a:r>
              <a:rPr lang="en-GB" sz="3600" dirty="0" smtClean="0">
                <a:solidFill>
                  <a:srgbClr val="00B0F0"/>
                </a:solidFill>
              </a:rPr>
              <a:t>full professional </a:t>
            </a:r>
            <a:r>
              <a:rPr lang="en-GB" sz="3600" dirty="0">
                <a:solidFill>
                  <a:srgbClr val="00B0F0"/>
                </a:solidFill>
              </a:rPr>
              <a:t>team and a management contractor who is responsible for managing the carrying out of the works.</a:t>
            </a:r>
          </a:p>
          <a:p>
            <a:r>
              <a:rPr lang="en-GB" sz="3600" dirty="0">
                <a:solidFill>
                  <a:srgbClr val="00B050"/>
                </a:solidFill>
              </a:rPr>
              <a:t>The management contractor does not directly undertake any of the construction work, which is broken down </a:t>
            </a:r>
            <a:r>
              <a:rPr lang="en-GB" sz="3600" dirty="0" smtClean="0">
                <a:solidFill>
                  <a:srgbClr val="00B050"/>
                </a:solidFill>
              </a:rPr>
              <a:t>into packages </a:t>
            </a:r>
            <a:r>
              <a:rPr lang="en-GB" sz="3600" dirty="0">
                <a:solidFill>
                  <a:srgbClr val="00B050"/>
                </a:solidFill>
              </a:rPr>
              <a:t>and carried out by works contractors. </a:t>
            </a:r>
            <a:endParaRPr lang="en-GB" sz="3600" dirty="0" smtClean="0">
              <a:solidFill>
                <a:srgbClr val="00B050"/>
              </a:solidFill>
            </a:endParaRPr>
          </a:p>
          <a:p>
            <a:r>
              <a:rPr lang="en-GB" sz="3600" dirty="0" smtClean="0">
                <a:solidFill>
                  <a:srgbClr val="FF0000"/>
                </a:solidFill>
              </a:rPr>
              <a:t>These </a:t>
            </a:r>
            <a:r>
              <a:rPr lang="en-GB" sz="3600" dirty="0">
                <a:solidFill>
                  <a:srgbClr val="FF0000"/>
                </a:solidFill>
              </a:rPr>
              <a:t>are appointed by the management contractor, and </a:t>
            </a:r>
            <a:r>
              <a:rPr lang="en-GB" sz="3600" dirty="0" smtClean="0">
                <a:solidFill>
                  <a:srgbClr val="FF0000"/>
                </a:solidFill>
              </a:rPr>
              <a:t>are directly </a:t>
            </a:r>
            <a:r>
              <a:rPr lang="en-GB" sz="3600" dirty="0">
                <a:solidFill>
                  <a:srgbClr val="FF0000"/>
                </a:solidFill>
              </a:rPr>
              <a:t>and contractually accountable to </a:t>
            </a:r>
            <a:r>
              <a:rPr lang="en-GB" sz="3600" dirty="0" smtClean="0">
                <a:solidFill>
                  <a:srgbClr val="FF0000"/>
                </a:solidFill>
              </a:rPr>
              <a:t>him/her.</a:t>
            </a:r>
            <a:endParaRPr lang="en-GB" sz="3600" dirty="0">
              <a:solidFill>
                <a:srgbClr val="FF0000"/>
              </a:solidFill>
            </a:endParaRPr>
          </a:p>
        </p:txBody>
      </p:sp>
    </p:spTree>
    <p:extLst>
      <p:ext uri="{BB962C8B-B14F-4D97-AF65-F5344CB8AC3E}">
        <p14:creationId xmlns:p14="http://schemas.microsoft.com/office/powerpoint/2010/main" xmlns="" val="11677321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52400"/>
            <a:ext cx="11150600" cy="6024563"/>
          </a:xfrm>
        </p:spPr>
        <p:txBody>
          <a:bodyPr>
            <a:normAutofit/>
          </a:bodyPr>
          <a:lstStyle/>
          <a:p>
            <a:r>
              <a:rPr lang="en-GB" sz="3600" b="1" u="sng" dirty="0">
                <a:solidFill>
                  <a:srgbClr val="FF0000"/>
                </a:solidFill>
              </a:rPr>
              <a:t>Construction management</a:t>
            </a:r>
            <a:r>
              <a:rPr lang="en-GB" sz="3200" b="1" u="sng" dirty="0">
                <a:solidFill>
                  <a:srgbClr val="FF0000"/>
                </a:solidFill>
              </a:rPr>
              <a:t> </a:t>
            </a:r>
            <a:r>
              <a:rPr lang="en-GB" sz="3200" dirty="0"/>
              <a:t>is a type of management procurement where the client appoints a design team </a:t>
            </a:r>
            <a:r>
              <a:rPr lang="en-GB" sz="3200" dirty="0" smtClean="0"/>
              <a:t>and enters </a:t>
            </a:r>
            <a:r>
              <a:rPr lang="en-GB" sz="3200" dirty="0"/>
              <a:t>into an agreement with the construction manager or appoints an in-house manager. The </a:t>
            </a:r>
            <a:r>
              <a:rPr lang="en-GB" sz="3200" dirty="0" smtClean="0"/>
              <a:t>construction manager </a:t>
            </a:r>
            <a:r>
              <a:rPr lang="en-GB" sz="3200" dirty="0"/>
              <a:t>does not directly undertake any of the construction work, which is broken down into packages </a:t>
            </a:r>
            <a:r>
              <a:rPr lang="en-GB" sz="3200" dirty="0" smtClean="0"/>
              <a:t>and carried </a:t>
            </a:r>
            <a:r>
              <a:rPr lang="en-GB" sz="3200" dirty="0"/>
              <a:t>out </a:t>
            </a:r>
            <a:r>
              <a:rPr lang="en-GB" sz="3200" dirty="0">
                <a:solidFill>
                  <a:srgbClr val="FF0000"/>
                </a:solidFill>
              </a:rPr>
              <a:t>by trade contractors. </a:t>
            </a:r>
            <a:endParaRPr lang="en-GB" sz="3200" dirty="0" smtClean="0">
              <a:solidFill>
                <a:srgbClr val="FF0000"/>
              </a:solidFill>
            </a:endParaRPr>
          </a:p>
          <a:p>
            <a:endParaRPr lang="en-GB" sz="3200" dirty="0" smtClean="0">
              <a:solidFill>
                <a:srgbClr val="FF0000"/>
              </a:solidFill>
            </a:endParaRPr>
          </a:p>
          <a:p>
            <a:r>
              <a:rPr lang="en-GB" sz="3200" dirty="0" smtClean="0"/>
              <a:t>These </a:t>
            </a:r>
            <a:r>
              <a:rPr lang="en-GB" sz="3200" dirty="0"/>
              <a:t>trade contractors are appointed by the client, and are </a:t>
            </a:r>
            <a:r>
              <a:rPr lang="en-GB" sz="3200" dirty="0">
                <a:solidFill>
                  <a:srgbClr val="FF0000"/>
                </a:solidFill>
              </a:rPr>
              <a:t>directly </a:t>
            </a:r>
            <a:r>
              <a:rPr lang="en-GB" sz="3200" dirty="0" smtClean="0">
                <a:solidFill>
                  <a:srgbClr val="FF0000"/>
                </a:solidFill>
              </a:rPr>
              <a:t>and contractually</a:t>
            </a:r>
            <a:r>
              <a:rPr lang="en-GB" sz="3200" dirty="0" smtClean="0"/>
              <a:t> </a:t>
            </a:r>
            <a:r>
              <a:rPr lang="en-GB" sz="3200" dirty="0"/>
              <a:t>responsible to </a:t>
            </a:r>
            <a:r>
              <a:rPr lang="en-GB" sz="3200" dirty="0" smtClean="0"/>
              <a:t>him/her. </a:t>
            </a:r>
            <a:r>
              <a:rPr lang="en-GB" sz="3200" dirty="0"/>
              <a:t>The client therefore assumes a major role in directing the project, whilst </a:t>
            </a:r>
            <a:r>
              <a:rPr lang="en-GB" sz="3200" dirty="0" smtClean="0"/>
              <a:t>leaving the </a:t>
            </a:r>
            <a:r>
              <a:rPr lang="en-GB" sz="3200" dirty="0"/>
              <a:t>management of it to the construction manager.</a:t>
            </a:r>
          </a:p>
        </p:txBody>
      </p:sp>
    </p:spTree>
    <p:extLst>
      <p:ext uri="{BB962C8B-B14F-4D97-AF65-F5344CB8AC3E}">
        <p14:creationId xmlns:p14="http://schemas.microsoft.com/office/powerpoint/2010/main" xmlns="" val="14835240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5600" y="592667"/>
            <a:ext cx="10998200" cy="5584296"/>
          </a:xfrm>
        </p:spPr>
        <p:txBody>
          <a:bodyPr/>
          <a:lstStyle/>
          <a:p>
            <a:r>
              <a:rPr lang="en-GB" dirty="0"/>
              <a:t>With ‘</a:t>
            </a:r>
            <a:r>
              <a:rPr lang="en-GB" sz="3600" b="1" dirty="0">
                <a:solidFill>
                  <a:srgbClr val="FF0000"/>
                </a:solidFill>
              </a:rPr>
              <a:t>design and manage</a:t>
            </a:r>
            <a:r>
              <a:rPr lang="en-GB" dirty="0"/>
              <a:t>’ procurement, the management contractor not only assumes responsibility </a:t>
            </a:r>
            <a:r>
              <a:rPr lang="en-GB" dirty="0" smtClean="0"/>
              <a:t>for </a:t>
            </a:r>
            <a:r>
              <a:rPr lang="en-GB" dirty="0" smtClean="0">
                <a:solidFill>
                  <a:srgbClr val="0070C0"/>
                </a:solidFill>
              </a:rPr>
              <a:t>managing </a:t>
            </a:r>
            <a:r>
              <a:rPr lang="en-GB" dirty="0">
                <a:solidFill>
                  <a:srgbClr val="0070C0"/>
                </a:solidFill>
              </a:rPr>
              <a:t>the works packages, </a:t>
            </a:r>
            <a:r>
              <a:rPr lang="en-GB" dirty="0"/>
              <a:t>but is also responsible for the </a:t>
            </a:r>
            <a:r>
              <a:rPr lang="en-GB" dirty="0">
                <a:solidFill>
                  <a:srgbClr val="FF0000"/>
                </a:solidFill>
              </a:rPr>
              <a:t>design team.</a:t>
            </a:r>
          </a:p>
        </p:txBody>
      </p:sp>
    </p:spTree>
    <p:extLst>
      <p:ext uri="{BB962C8B-B14F-4D97-AF65-F5344CB8AC3E}">
        <p14:creationId xmlns:p14="http://schemas.microsoft.com/office/powerpoint/2010/main" xmlns="" val="25585648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Types of contract</a:t>
            </a:r>
            <a:endParaRPr lang="en-GB" u="sng" dirty="0">
              <a:solidFill>
                <a:srgbClr val="FF0000"/>
              </a:solidFill>
            </a:endParaRPr>
          </a:p>
        </p:txBody>
      </p:sp>
      <p:sp>
        <p:nvSpPr>
          <p:cNvPr id="3" name="Content Placeholder 2"/>
          <p:cNvSpPr>
            <a:spLocks noGrp="1"/>
          </p:cNvSpPr>
          <p:nvPr>
            <p:ph idx="1"/>
          </p:nvPr>
        </p:nvSpPr>
        <p:spPr/>
        <p:txBody>
          <a:bodyPr>
            <a:normAutofit/>
          </a:bodyPr>
          <a:lstStyle/>
          <a:p>
            <a:r>
              <a:rPr lang="en-GB" dirty="0"/>
              <a:t>For </a:t>
            </a:r>
            <a:r>
              <a:rPr lang="en-GB" sz="3600" b="1" u="sng" dirty="0">
                <a:solidFill>
                  <a:srgbClr val="FF0000"/>
                </a:solidFill>
              </a:rPr>
              <a:t>traditional procurement </a:t>
            </a:r>
            <a:r>
              <a:rPr lang="en-GB" dirty="0"/>
              <a:t>there are three main types of contract</a:t>
            </a:r>
            <a:r>
              <a:rPr lang="en-GB" dirty="0" smtClean="0"/>
              <a:t>:</a:t>
            </a:r>
          </a:p>
          <a:p>
            <a:r>
              <a:rPr lang="en-GB" dirty="0" smtClean="0"/>
              <a:t>  </a:t>
            </a:r>
            <a:r>
              <a:rPr lang="en-GB" b="1" dirty="0"/>
              <a:t>Lump sum contracts </a:t>
            </a:r>
            <a:endParaRPr lang="en-GB" b="1" dirty="0" smtClean="0"/>
          </a:p>
          <a:p>
            <a:endParaRPr lang="en-GB" b="1" dirty="0" smtClean="0"/>
          </a:p>
          <a:p>
            <a:r>
              <a:rPr lang="en-GB" b="1" dirty="0"/>
              <a:t>Measurement </a:t>
            </a:r>
            <a:r>
              <a:rPr lang="en-GB" b="1" dirty="0" smtClean="0"/>
              <a:t>contracts</a:t>
            </a:r>
          </a:p>
          <a:p>
            <a:endParaRPr lang="en-GB" b="1" dirty="0"/>
          </a:p>
          <a:p>
            <a:r>
              <a:rPr lang="en-GB" b="1" dirty="0"/>
              <a:t>Cost reimbursement contracts</a:t>
            </a:r>
            <a:endParaRPr lang="en-GB" b="1" dirty="0" smtClean="0"/>
          </a:p>
          <a:p>
            <a:endParaRPr lang="en-GB" dirty="0"/>
          </a:p>
        </p:txBody>
      </p:sp>
    </p:spTree>
    <p:extLst>
      <p:ext uri="{BB962C8B-B14F-4D97-AF65-F5344CB8AC3E}">
        <p14:creationId xmlns:p14="http://schemas.microsoft.com/office/powerpoint/2010/main" xmlns="" val="1530848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406400"/>
            <a:ext cx="11032067" cy="5770563"/>
          </a:xfrm>
        </p:spPr>
        <p:txBody>
          <a:bodyPr>
            <a:normAutofit/>
          </a:bodyPr>
          <a:lstStyle/>
          <a:p>
            <a:r>
              <a:rPr lang="en-GB" sz="4800" b="1" u="sng" dirty="0" smtClean="0">
                <a:solidFill>
                  <a:srgbClr val="00B0F0"/>
                </a:solidFill>
              </a:rPr>
              <a:t>Lump </a:t>
            </a:r>
            <a:r>
              <a:rPr lang="en-GB" sz="4800" b="1" u="sng" dirty="0">
                <a:solidFill>
                  <a:srgbClr val="00B0F0"/>
                </a:solidFill>
              </a:rPr>
              <a:t>sum </a:t>
            </a:r>
            <a:r>
              <a:rPr lang="en-GB" sz="4800" b="1" u="sng" dirty="0" smtClean="0">
                <a:solidFill>
                  <a:srgbClr val="00B0F0"/>
                </a:solidFill>
              </a:rPr>
              <a:t>contracts</a:t>
            </a:r>
          </a:p>
          <a:p>
            <a:endParaRPr lang="en-GB" b="1" dirty="0">
              <a:solidFill>
                <a:srgbClr val="00B0F0"/>
              </a:solidFill>
            </a:endParaRPr>
          </a:p>
          <a:p>
            <a:r>
              <a:rPr lang="en-GB" b="1" dirty="0" smtClean="0">
                <a:solidFill>
                  <a:srgbClr val="00B0F0"/>
                </a:solidFill>
              </a:rPr>
              <a:t> </a:t>
            </a:r>
            <a:r>
              <a:rPr lang="en-GB" b="1" dirty="0">
                <a:solidFill>
                  <a:srgbClr val="FF0000"/>
                </a:solidFill>
              </a:rPr>
              <a:t>– </a:t>
            </a:r>
            <a:r>
              <a:rPr lang="en-GB" i="1" dirty="0">
                <a:solidFill>
                  <a:srgbClr val="FF0000"/>
                </a:solidFill>
              </a:rPr>
              <a:t>where the contract sum is determined before construction work is started</a:t>
            </a:r>
            <a:r>
              <a:rPr lang="en-GB" i="1" dirty="0" smtClean="0">
                <a:solidFill>
                  <a:srgbClr val="FF0000"/>
                </a:solidFill>
              </a:rPr>
              <a:t>.</a:t>
            </a:r>
          </a:p>
          <a:p>
            <a:endParaRPr lang="en-GB" i="1" dirty="0">
              <a:solidFill>
                <a:srgbClr val="FF0000"/>
              </a:solidFill>
            </a:endParaRPr>
          </a:p>
          <a:p>
            <a:r>
              <a:rPr lang="en-GB" dirty="0"/>
              <a:t>The contractor undertakes a defined amount of work in return for an agreed sum. Contracts ‘</a:t>
            </a:r>
            <a:r>
              <a:rPr lang="en-GB" u="sng" dirty="0">
                <a:solidFill>
                  <a:srgbClr val="00B0F0"/>
                </a:solidFill>
              </a:rPr>
              <a:t>with </a:t>
            </a:r>
            <a:r>
              <a:rPr lang="en-GB" u="sng" dirty="0" smtClean="0">
                <a:solidFill>
                  <a:srgbClr val="00B0F0"/>
                </a:solidFill>
              </a:rPr>
              <a:t>quantities</a:t>
            </a:r>
            <a:r>
              <a:rPr lang="en-GB" dirty="0" smtClean="0"/>
              <a:t>’ are </a:t>
            </a:r>
            <a:r>
              <a:rPr lang="en-GB" dirty="0"/>
              <a:t>priced on the basis of </a:t>
            </a:r>
            <a:r>
              <a:rPr lang="en-GB" dirty="0">
                <a:solidFill>
                  <a:srgbClr val="00B0F0"/>
                </a:solidFill>
              </a:rPr>
              <a:t>drawings and a firm bill of quantities</a:t>
            </a:r>
            <a:r>
              <a:rPr lang="en-GB" dirty="0" smtClean="0"/>
              <a:t>.</a:t>
            </a:r>
          </a:p>
          <a:p>
            <a:pPr marL="0" indent="0">
              <a:buNone/>
            </a:pPr>
            <a:endParaRPr lang="en-GB" dirty="0" smtClean="0"/>
          </a:p>
          <a:p>
            <a:r>
              <a:rPr lang="en-GB" dirty="0" smtClean="0"/>
              <a:t> </a:t>
            </a:r>
            <a:r>
              <a:rPr lang="en-GB" dirty="0"/>
              <a:t>Contracts ‘</a:t>
            </a:r>
            <a:r>
              <a:rPr lang="en-GB" u="sng" dirty="0">
                <a:solidFill>
                  <a:srgbClr val="00B050"/>
                </a:solidFill>
              </a:rPr>
              <a:t>without quantities</a:t>
            </a:r>
            <a:r>
              <a:rPr lang="en-GB" dirty="0"/>
              <a:t>’ are priced </a:t>
            </a:r>
            <a:r>
              <a:rPr lang="en-GB" dirty="0" smtClean="0"/>
              <a:t>on the </a:t>
            </a:r>
            <a:r>
              <a:rPr lang="en-GB" dirty="0">
                <a:solidFill>
                  <a:srgbClr val="7030A0"/>
                </a:solidFill>
              </a:rPr>
              <a:t>basis of drawings and another document </a:t>
            </a:r>
            <a:r>
              <a:rPr lang="en-GB" dirty="0"/>
              <a:t>— usually a specification or work schedules.</a:t>
            </a:r>
          </a:p>
          <a:p>
            <a:endParaRPr lang="en-GB" dirty="0"/>
          </a:p>
        </p:txBody>
      </p:sp>
    </p:spTree>
    <p:extLst>
      <p:ext uri="{BB962C8B-B14F-4D97-AF65-F5344CB8AC3E}">
        <p14:creationId xmlns:p14="http://schemas.microsoft.com/office/powerpoint/2010/main" xmlns="" val="6525229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Measurement contracts</a:t>
            </a:r>
          </a:p>
        </p:txBody>
      </p:sp>
      <p:sp>
        <p:nvSpPr>
          <p:cNvPr id="3" name="Content Placeholder 2"/>
          <p:cNvSpPr>
            <a:spLocks noGrp="1"/>
          </p:cNvSpPr>
          <p:nvPr>
            <p:ph idx="1"/>
          </p:nvPr>
        </p:nvSpPr>
        <p:spPr>
          <a:xfrm>
            <a:off x="372533" y="1405467"/>
            <a:ext cx="10981267" cy="4771496"/>
          </a:xfrm>
        </p:spPr>
        <p:txBody>
          <a:bodyPr>
            <a:normAutofit/>
          </a:bodyPr>
          <a:lstStyle/>
          <a:p>
            <a:r>
              <a:rPr lang="en-GB" i="1" dirty="0" smtClean="0">
                <a:solidFill>
                  <a:srgbClr val="FF0000"/>
                </a:solidFill>
              </a:rPr>
              <a:t>where </a:t>
            </a:r>
            <a:r>
              <a:rPr lang="en-GB" i="1" dirty="0">
                <a:solidFill>
                  <a:srgbClr val="FF0000"/>
                </a:solidFill>
              </a:rPr>
              <a:t>the contract sum is not finalised until after completion, but is assessed </a:t>
            </a:r>
            <a:r>
              <a:rPr lang="en-GB" i="1" dirty="0" smtClean="0">
                <a:solidFill>
                  <a:srgbClr val="FF0000"/>
                </a:solidFill>
              </a:rPr>
              <a:t>on </a:t>
            </a:r>
            <a:r>
              <a:rPr lang="en-GB" i="1" dirty="0" err="1" smtClean="0">
                <a:solidFill>
                  <a:srgbClr val="FF0000"/>
                </a:solidFill>
              </a:rPr>
              <a:t>remeasurement</a:t>
            </a:r>
            <a:r>
              <a:rPr lang="en-GB" i="1" dirty="0" smtClean="0">
                <a:solidFill>
                  <a:srgbClr val="FF0000"/>
                </a:solidFill>
              </a:rPr>
              <a:t> </a:t>
            </a:r>
            <a:r>
              <a:rPr lang="en-GB" i="1" dirty="0">
                <a:solidFill>
                  <a:srgbClr val="FF0000"/>
                </a:solidFill>
              </a:rPr>
              <a:t>to a previously agreed basis</a:t>
            </a:r>
            <a:r>
              <a:rPr lang="en-GB" i="1" dirty="0" smtClean="0"/>
              <a:t>.</a:t>
            </a:r>
          </a:p>
          <a:p>
            <a:endParaRPr lang="en-GB" i="1" dirty="0"/>
          </a:p>
          <a:p>
            <a:r>
              <a:rPr lang="en-GB" dirty="0">
                <a:solidFill>
                  <a:srgbClr val="7030A0"/>
                </a:solidFill>
              </a:rPr>
              <a:t>This type of contract can arise because the work which the contractor undertakes cannot for </a:t>
            </a:r>
            <a:r>
              <a:rPr lang="en-GB" b="1" u="sng" dirty="0">
                <a:solidFill>
                  <a:srgbClr val="7030A0"/>
                </a:solidFill>
              </a:rPr>
              <a:t>good reason </a:t>
            </a:r>
            <a:r>
              <a:rPr lang="en-GB" b="1" u="sng" dirty="0" smtClean="0">
                <a:solidFill>
                  <a:srgbClr val="7030A0"/>
                </a:solidFill>
              </a:rPr>
              <a:t>be measured </a:t>
            </a:r>
            <a:r>
              <a:rPr lang="en-GB" b="1" u="sng" dirty="0">
                <a:solidFill>
                  <a:srgbClr val="7030A0"/>
                </a:solidFill>
              </a:rPr>
              <a:t>accurately </a:t>
            </a:r>
            <a:r>
              <a:rPr lang="en-GB" dirty="0">
                <a:solidFill>
                  <a:srgbClr val="7030A0"/>
                </a:solidFill>
              </a:rPr>
              <a:t>before tenders are invited. Design will be reasonably complete and an accurate </a:t>
            </a:r>
            <a:r>
              <a:rPr lang="en-GB" dirty="0" smtClean="0">
                <a:solidFill>
                  <a:srgbClr val="7030A0"/>
                </a:solidFill>
              </a:rPr>
              <a:t>picture of </a:t>
            </a:r>
            <a:r>
              <a:rPr lang="en-GB" dirty="0">
                <a:solidFill>
                  <a:srgbClr val="7030A0"/>
                </a:solidFill>
              </a:rPr>
              <a:t>the </a:t>
            </a:r>
            <a:r>
              <a:rPr lang="en-GB" dirty="0" smtClean="0">
                <a:solidFill>
                  <a:srgbClr val="7030A0"/>
                </a:solidFill>
              </a:rPr>
              <a:t>quality </a:t>
            </a:r>
            <a:r>
              <a:rPr lang="en-GB" dirty="0">
                <a:solidFill>
                  <a:srgbClr val="7030A0"/>
                </a:solidFill>
              </a:rPr>
              <a:t>required will be available to the tenderer. Probably the contract of this type with </a:t>
            </a:r>
            <a:r>
              <a:rPr lang="en-GB" b="1" u="sng" dirty="0">
                <a:solidFill>
                  <a:srgbClr val="7030A0"/>
                </a:solidFill>
              </a:rPr>
              <a:t>least risk to </a:t>
            </a:r>
            <a:r>
              <a:rPr lang="en-GB" b="1" u="sng" dirty="0" smtClean="0">
                <a:solidFill>
                  <a:srgbClr val="7030A0"/>
                </a:solidFill>
              </a:rPr>
              <a:t>the client </a:t>
            </a:r>
            <a:r>
              <a:rPr lang="en-GB" b="1" u="sng" dirty="0">
                <a:solidFill>
                  <a:srgbClr val="7030A0"/>
                </a:solidFill>
              </a:rPr>
              <a:t>is that based on drawings and approximate quantities</a:t>
            </a:r>
            <a:r>
              <a:rPr lang="en-GB" dirty="0">
                <a:solidFill>
                  <a:srgbClr val="7030A0"/>
                </a:solidFill>
              </a:rPr>
              <a:t>. </a:t>
            </a:r>
            <a:endParaRPr lang="en-GB" dirty="0" smtClean="0">
              <a:solidFill>
                <a:srgbClr val="7030A0"/>
              </a:solidFill>
            </a:endParaRPr>
          </a:p>
        </p:txBody>
      </p:sp>
    </p:spTree>
    <p:extLst>
      <p:ext uri="{BB962C8B-B14F-4D97-AF65-F5344CB8AC3E}">
        <p14:creationId xmlns:p14="http://schemas.microsoft.com/office/powerpoint/2010/main" xmlns="" val="6032445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Measurement contracts</a:t>
            </a:r>
            <a:endParaRPr lang="en-GB" dirty="0"/>
          </a:p>
        </p:txBody>
      </p:sp>
      <p:sp>
        <p:nvSpPr>
          <p:cNvPr id="3" name="Content Placeholder 2"/>
          <p:cNvSpPr>
            <a:spLocks noGrp="1"/>
          </p:cNvSpPr>
          <p:nvPr>
            <p:ph idx="1"/>
          </p:nvPr>
        </p:nvSpPr>
        <p:spPr/>
        <p:txBody>
          <a:bodyPr/>
          <a:lstStyle/>
          <a:p>
            <a:r>
              <a:rPr lang="en-GB" dirty="0"/>
              <a:t>Measurement contracts can also be based on drawings and a schedule of rates or prices. A variant of this is </a:t>
            </a:r>
            <a:r>
              <a:rPr lang="en-GB" dirty="0">
                <a:solidFill>
                  <a:srgbClr val="FF0000"/>
                </a:solidFill>
              </a:rPr>
              <a:t>the measured term contract</a:t>
            </a:r>
            <a:r>
              <a:rPr lang="en-GB" dirty="0"/>
              <a:t> under </a:t>
            </a:r>
            <a:r>
              <a:rPr lang="en-GB" dirty="0" smtClean="0"/>
              <a:t>which individual </a:t>
            </a:r>
            <a:r>
              <a:rPr lang="en-GB" dirty="0"/>
              <a:t>works can be initiated by instructions as part of a </a:t>
            </a:r>
            <a:r>
              <a:rPr lang="en-GB" dirty="0">
                <a:solidFill>
                  <a:srgbClr val="FF0000"/>
                </a:solidFill>
              </a:rPr>
              <a:t>programme of work</a:t>
            </a:r>
            <a:r>
              <a:rPr lang="en-GB" dirty="0"/>
              <a:t>, and priced according </a:t>
            </a:r>
            <a:r>
              <a:rPr lang="en-GB" dirty="0" smtClean="0"/>
              <a:t>to </a:t>
            </a:r>
            <a:r>
              <a:rPr lang="en-GB" dirty="0" smtClean="0">
                <a:solidFill>
                  <a:srgbClr val="FF0000"/>
                </a:solidFill>
              </a:rPr>
              <a:t>rates </a:t>
            </a:r>
            <a:r>
              <a:rPr lang="en-GB" dirty="0">
                <a:solidFill>
                  <a:srgbClr val="FF0000"/>
                </a:solidFill>
              </a:rPr>
              <a:t>related to the categories of work likely to form part of the programme.</a:t>
            </a:r>
          </a:p>
          <a:p>
            <a:endParaRPr lang="en-GB" dirty="0">
              <a:solidFill>
                <a:srgbClr val="FF0000"/>
              </a:solidFill>
            </a:endParaRPr>
          </a:p>
        </p:txBody>
      </p:sp>
    </p:spTree>
    <p:extLst>
      <p:ext uri="{BB962C8B-B14F-4D97-AF65-F5344CB8AC3E}">
        <p14:creationId xmlns:p14="http://schemas.microsoft.com/office/powerpoint/2010/main" xmlns="" val="33739408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B0F0"/>
                </a:solidFill>
              </a:rPr>
              <a:t>Cost </a:t>
            </a:r>
            <a:r>
              <a:rPr lang="en-GB" b="1" u="sng" dirty="0">
                <a:solidFill>
                  <a:srgbClr val="00B0F0"/>
                </a:solidFill>
              </a:rPr>
              <a:t>reimbursement </a:t>
            </a:r>
            <a:r>
              <a:rPr lang="en-GB" b="1" u="sng" dirty="0" smtClean="0">
                <a:solidFill>
                  <a:srgbClr val="00B0F0"/>
                </a:solidFill>
              </a:rPr>
              <a:t>contracts</a:t>
            </a:r>
            <a:endParaRPr lang="en-GB" b="1" u="sng" dirty="0">
              <a:solidFill>
                <a:srgbClr val="00B0F0"/>
              </a:solidFill>
            </a:endParaRPr>
          </a:p>
        </p:txBody>
      </p:sp>
      <p:sp>
        <p:nvSpPr>
          <p:cNvPr id="3" name="Content Placeholder 2"/>
          <p:cNvSpPr>
            <a:spLocks noGrp="1"/>
          </p:cNvSpPr>
          <p:nvPr>
            <p:ph idx="1"/>
          </p:nvPr>
        </p:nvSpPr>
        <p:spPr>
          <a:xfrm>
            <a:off x="677333" y="1422400"/>
            <a:ext cx="10676467" cy="4754563"/>
          </a:xfrm>
        </p:spPr>
        <p:txBody>
          <a:bodyPr>
            <a:normAutofit/>
          </a:bodyPr>
          <a:lstStyle/>
          <a:p>
            <a:r>
              <a:rPr lang="en-GB" b="1" dirty="0">
                <a:solidFill>
                  <a:srgbClr val="FF0000"/>
                </a:solidFill>
              </a:rPr>
              <a:t>where the sum is arrived at on the basis of prime (actual) costs of </a:t>
            </a:r>
            <a:r>
              <a:rPr lang="en-GB" b="1" dirty="0" smtClean="0">
                <a:solidFill>
                  <a:srgbClr val="FF0000"/>
                </a:solidFill>
              </a:rPr>
              <a:t>labour, plant </a:t>
            </a:r>
            <a:r>
              <a:rPr lang="en-GB" b="1" dirty="0">
                <a:solidFill>
                  <a:srgbClr val="FF0000"/>
                </a:solidFill>
              </a:rPr>
              <a:t>and materials, to which there is added an amount to cover overheads and profit.</a:t>
            </a:r>
          </a:p>
          <a:p>
            <a:r>
              <a:rPr lang="en-GB" dirty="0"/>
              <a:t>Sometimes referred to as a </a:t>
            </a:r>
            <a:r>
              <a:rPr lang="en-GB" dirty="0">
                <a:solidFill>
                  <a:srgbClr val="FF0000"/>
                </a:solidFill>
              </a:rPr>
              <a:t>‘</a:t>
            </a:r>
            <a:r>
              <a:rPr lang="en-GB" b="1" dirty="0">
                <a:solidFill>
                  <a:srgbClr val="FF0000"/>
                </a:solidFill>
              </a:rPr>
              <a:t>cost-plus</a:t>
            </a:r>
            <a:r>
              <a:rPr lang="en-GB" dirty="0"/>
              <a:t>’ or a ‘</a:t>
            </a:r>
            <a:r>
              <a:rPr lang="en-GB" b="1" dirty="0">
                <a:solidFill>
                  <a:srgbClr val="FF0000"/>
                </a:solidFill>
              </a:rPr>
              <a:t>prime cost</a:t>
            </a:r>
            <a:r>
              <a:rPr lang="en-GB" dirty="0"/>
              <a:t>’ contract; the amount or fee added to cover </a:t>
            </a:r>
            <a:r>
              <a:rPr lang="en-GB" dirty="0" smtClean="0"/>
              <a:t>overheads and </a:t>
            </a:r>
            <a:r>
              <a:rPr lang="en-GB" dirty="0"/>
              <a:t>profit can be a fixed sum, a percentage, or on some other reimbursement basis</a:t>
            </a:r>
            <a:r>
              <a:rPr lang="en-GB" dirty="0">
                <a:solidFill>
                  <a:srgbClr val="00B0F0"/>
                </a:solidFill>
              </a:rPr>
              <a:t>. Where the full extent </a:t>
            </a:r>
            <a:r>
              <a:rPr lang="en-GB" dirty="0" smtClean="0">
                <a:solidFill>
                  <a:srgbClr val="00B0F0"/>
                </a:solidFill>
              </a:rPr>
              <a:t>of the </a:t>
            </a:r>
            <a:r>
              <a:rPr lang="en-GB" dirty="0">
                <a:solidFill>
                  <a:srgbClr val="00B0F0"/>
                </a:solidFill>
              </a:rPr>
              <a:t>work is not known or cannot be designed pre-tender, this is a </a:t>
            </a:r>
            <a:r>
              <a:rPr lang="en-GB" b="1" dirty="0">
                <a:solidFill>
                  <a:srgbClr val="FF0000"/>
                </a:solidFill>
              </a:rPr>
              <a:t>relatively high risk option for the client </a:t>
            </a:r>
            <a:r>
              <a:rPr lang="en-GB" dirty="0" smtClean="0">
                <a:solidFill>
                  <a:srgbClr val="00B0F0"/>
                </a:solidFill>
              </a:rPr>
              <a:t>and only </a:t>
            </a:r>
            <a:r>
              <a:rPr lang="en-GB" dirty="0">
                <a:solidFill>
                  <a:srgbClr val="00B0F0"/>
                </a:solidFill>
              </a:rPr>
              <a:t>generally acceptable where the circumstances preclude other alternatives or where a partnering ethos </a:t>
            </a:r>
            <a:r>
              <a:rPr lang="en-GB" dirty="0" smtClean="0">
                <a:solidFill>
                  <a:srgbClr val="00B0F0"/>
                </a:solidFill>
              </a:rPr>
              <a:t>is established</a:t>
            </a:r>
            <a:r>
              <a:rPr lang="en-GB" dirty="0"/>
              <a:t>.</a:t>
            </a:r>
          </a:p>
        </p:txBody>
      </p:sp>
    </p:spTree>
    <p:extLst>
      <p:ext uri="{BB962C8B-B14F-4D97-AF65-F5344CB8AC3E}">
        <p14:creationId xmlns:p14="http://schemas.microsoft.com/office/powerpoint/2010/main" xmlns="" val="19744949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b="1" u="sng" dirty="0">
                <a:solidFill>
                  <a:srgbClr val="00B050"/>
                </a:solidFill>
              </a:rPr>
              <a:t>Design and build</a:t>
            </a:r>
            <a:r>
              <a:rPr lang="en-GB" b="1" dirty="0"/>
              <a:t/>
            </a:r>
            <a:br>
              <a:rPr lang="en-GB" b="1" dirty="0"/>
            </a:br>
            <a:endParaRPr lang="en-GB" dirty="0">
              <a:solidFill>
                <a:srgbClr val="FF0000"/>
              </a:solidFill>
            </a:endParaRPr>
          </a:p>
        </p:txBody>
      </p:sp>
      <p:sp>
        <p:nvSpPr>
          <p:cNvPr id="3" name="Content Placeholder 2"/>
          <p:cNvSpPr>
            <a:spLocks noGrp="1"/>
          </p:cNvSpPr>
          <p:nvPr>
            <p:ph idx="1"/>
          </p:nvPr>
        </p:nvSpPr>
        <p:spPr>
          <a:xfrm>
            <a:off x="558800" y="1490133"/>
            <a:ext cx="10795000" cy="4686830"/>
          </a:xfrm>
        </p:spPr>
        <p:txBody>
          <a:bodyPr>
            <a:normAutofit/>
          </a:bodyPr>
          <a:lstStyle/>
          <a:p>
            <a:endParaRPr lang="en-GB" dirty="0"/>
          </a:p>
          <a:p>
            <a:r>
              <a:rPr lang="en-GB" dirty="0" smtClean="0"/>
              <a:t>For </a:t>
            </a:r>
            <a:r>
              <a:rPr lang="en-GB" dirty="0"/>
              <a:t>design and build procurement there are </a:t>
            </a:r>
            <a:r>
              <a:rPr lang="en-GB" sz="3600" b="1" dirty="0" smtClean="0">
                <a:solidFill>
                  <a:srgbClr val="FF0000"/>
                </a:solidFill>
              </a:rPr>
              <a:t>3 </a:t>
            </a:r>
            <a:r>
              <a:rPr lang="en-GB" sz="3600" b="1" dirty="0">
                <a:solidFill>
                  <a:srgbClr val="FF0000"/>
                </a:solidFill>
              </a:rPr>
              <a:t>main types </a:t>
            </a:r>
            <a:r>
              <a:rPr lang="en-GB" dirty="0"/>
              <a:t>of contract</a:t>
            </a:r>
            <a:r>
              <a:rPr lang="en-GB" dirty="0" smtClean="0"/>
              <a:t>:</a:t>
            </a:r>
          </a:p>
          <a:p>
            <a:r>
              <a:rPr lang="en-GB" b="1" dirty="0">
                <a:solidFill>
                  <a:srgbClr val="7030A0"/>
                </a:solidFill>
              </a:rPr>
              <a:t>Package deal or turnkey </a:t>
            </a:r>
            <a:r>
              <a:rPr lang="en-GB" b="1" dirty="0" smtClean="0">
                <a:solidFill>
                  <a:srgbClr val="7030A0"/>
                </a:solidFill>
              </a:rPr>
              <a:t>contract</a:t>
            </a:r>
          </a:p>
          <a:p>
            <a:endParaRPr lang="en-GB" b="1" dirty="0">
              <a:solidFill>
                <a:srgbClr val="7030A0"/>
              </a:solidFill>
            </a:endParaRPr>
          </a:p>
          <a:p>
            <a:r>
              <a:rPr lang="en-GB" b="1" dirty="0"/>
              <a:t>Design and build </a:t>
            </a:r>
            <a:r>
              <a:rPr lang="en-GB" b="1" dirty="0" smtClean="0"/>
              <a:t>contracts</a:t>
            </a:r>
          </a:p>
          <a:p>
            <a:endParaRPr lang="en-GB" b="1" dirty="0">
              <a:solidFill>
                <a:srgbClr val="7030A0"/>
              </a:solidFill>
            </a:endParaRPr>
          </a:p>
          <a:p>
            <a:r>
              <a:rPr lang="en-GB" b="1" dirty="0">
                <a:solidFill>
                  <a:srgbClr val="00B0F0"/>
                </a:solidFill>
              </a:rPr>
              <a:t>Contractor’s design for specific elements only</a:t>
            </a:r>
            <a:endParaRPr lang="en-GB" dirty="0">
              <a:solidFill>
                <a:srgbClr val="00B0F0"/>
              </a:solidFill>
            </a:endParaRPr>
          </a:p>
        </p:txBody>
      </p:sp>
    </p:spTree>
    <p:extLst>
      <p:ext uri="{BB962C8B-B14F-4D97-AF65-F5344CB8AC3E}">
        <p14:creationId xmlns:p14="http://schemas.microsoft.com/office/powerpoint/2010/main" xmlns="" val="217069104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Package deal or turnkey contract</a:t>
            </a:r>
            <a:endParaRPr lang="en-GB" u="sng" dirty="0">
              <a:solidFill>
                <a:srgbClr val="FF0000"/>
              </a:solidFill>
            </a:endParaRPr>
          </a:p>
        </p:txBody>
      </p:sp>
      <p:sp>
        <p:nvSpPr>
          <p:cNvPr id="3" name="Content Placeholder 2"/>
          <p:cNvSpPr>
            <a:spLocks noGrp="1"/>
          </p:cNvSpPr>
          <p:nvPr>
            <p:ph idx="1"/>
          </p:nvPr>
        </p:nvSpPr>
        <p:spPr/>
        <p:txBody>
          <a:bodyPr/>
          <a:lstStyle/>
          <a:p>
            <a:r>
              <a:rPr lang="en-GB" b="1" dirty="0" smtClean="0"/>
              <a:t> </a:t>
            </a:r>
            <a:r>
              <a:rPr lang="en-GB" i="1" dirty="0"/>
              <a:t>where the client settles on a complete package, usually to some</a:t>
            </a:r>
          </a:p>
          <a:p>
            <a:r>
              <a:rPr lang="en-GB" i="1" dirty="0"/>
              <a:t>standard specification from a commercial firm.</a:t>
            </a:r>
          </a:p>
          <a:p>
            <a:r>
              <a:rPr lang="en-GB" dirty="0">
                <a:solidFill>
                  <a:srgbClr val="00B0F0"/>
                </a:solidFill>
              </a:rPr>
              <a:t>Such arrangements sometimes result in a specially drafted contract, but they will usually be based on </a:t>
            </a:r>
            <a:r>
              <a:rPr lang="en-GB" dirty="0" smtClean="0">
                <a:solidFill>
                  <a:srgbClr val="00B0F0"/>
                </a:solidFill>
              </a:rPr>
              <a:t>the provider’s </a:t>
            </a:r>
            <a:r>
              <a:rPr lang="en-GB" dirty="0">
                <a:solidFill>
                  <a:srgbClr val="00B0F0"/>
                </a:solidFill>
              </a:rPr>
              <a:t>standard terms</a:t>
            </a:r>
          </a:p>
        </p:txBody>
      </p:sp>
    </p:spTree>
    <p:extLst>
      <p:ext uri="{BB962C8B-B14F-4D97-AF65-F5344CB8AC3E}">
        <p14:creationId xmlns:p14="http://schemas.microsoft.com/office/powerpoint/2010/main" xmlns="" val="28089122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Design and build contracts</a:t>
            </a:r>
            <a:endParaRPr lang="en-GB" u="sng" dirty="0">
              <a:solidFill>
                <a:srgbClr val="FF0000"/>
              </a:solidFill>
            </a:endParaRPr>
          </a:p>
        </p:txBody>
      </p:sp>
      <p:sp>
        <p:nvSpPr>
          <p:cNvPr id="3" name="Content Placeholder 2"/>
          <p:cNvSpPr>
            <a:spLocks noGrp="1"/>
          </p:cNvSpPr>
          <p:nvPr>
            <p:ph idx="1"/>
          </p:nvPr>
        </p:nvSpPr>
        <p:spPr/>
        <p:txBody>
          <a:bodyPr>
            <a:normAutofit/>
          </a:bodyPr>
          <a:lstStyle/>
          <a:p>
            <a:r>
              <a:rPr lang="en-GB" b="1" dirty="0" smtClean="0">
                <a:solidFill>
                  <a:srgbClr val="7030A0"/>
                </a:solidFill>
              </a:rPr>
              <a:t> </a:t>
            </a:r>
            <a:r>
              <a:rPr lang="en-GB" i="1" dirty="0">
                <a:solidFill>
                  <a:srgbClr val="7030A0"/>
                </a:solidFill>
              </a:rPr>
              <a:t>where project documents will be written with the contractor’s design</a:t>
            </a:r>
          </a:p>
          <a:p>
            <a:r>
              <a:rPr lang="en-GB" i="1" dirty="0">
                <a:solidFill>
                  <a:srgbClr val="7030A0"/>
                </a:solidFill>
              </a:rPr>
              <a:t>obligations relating to the whole of the works in mind</a:t>
            </a:r>
            <a:r>
              <a:rPr lang="en-GB" i="1" dirty="0" smtClean="0">
                <a:solidFill>
                  <a:srgbClr val="7030A0"/>
                </a:solidFill>
              </a:rPr>
              <a:t>.</a:t>
            </a:r>
          </a:p>
          <a:p>
            <a:endParaRPr lang="en-GB" i="1" dirty="0"/>
          </a:p>
          <a:p>
            <a:r>
              <a:rPr lang="en-GB" dirty="0">
                <a:solidFill>
                  <a:srgbClr val="0070C0"/>
                </a:solidFill>
              </a:rPr>
              <a:t>These contracts differ fundamentally from traditional ‘work and materials’ contracts in that they </a:t>
            </a:r>
            <a:r>
              <a:rPr lang="en-GB" dirty="0" smtClean="0">
                <a:solidFill>
                  <a:srgbClr val="0070C0"/>
                </a:solidFill>
              </a:rPr>
              <a:t>expressly provide </a:t>
            </a:r>
            <a:r>
              <a:rPr lang="en-GB" dirty="0">
                <a:solidFill>
                  <a:srgbClr val="0070C0"/>
                </a:solidFill>
              </a:rPr>
              <a:t>for contractor’s design obligations. The wording used in contracts which require a material level </a:t>
            </a:r>
            <a:r>
              <a:rPr lang="en-GB" dirty="0" smtClean="0">
                <a:solidFill>
                  <a:srgbClr val="0070C0"/>
                </a:solidFill>
              </a:rPr>
              <a:t>of design </a:t>
            </a:r>
            <a:r>
              <a:rPr lang="en-GB" dirty="0">
                <a:solidFill>
                  <a:srgbClr val="0070C0"/>
                </a:solidFill>
              </a:rPr>
              <a:t>input from the contractor is often the same as in those which are used for a ‘develop and </a:t>
            </a:r>
            <a:r>
              <a:rPr lang="en-GB" dirty="0" smtClean="0">
                <a:solidFill>
                  <a:srgbClr val="0070C0"/>
                </a:solidFill>
              </a:rPr>
              <a:t>construct’ approach</a:t>
            </a:r>
            <a:r>
              <a:rPr lang="en-GB" dirty="0">
                <a:solidFill>
                  <a:srgbClr val="0070C0"/>
                </a:solidFill>
              </a:rPr>
              <a:t>.</a:t>
            </a:r>
          </a:p>
        </p:txBody>
      </p:sp>
    </p:spTree>
    <p:extLst>
      <p:ext uri="{BB962C8B-B14F-4D97-AF65-F5344CB8AC3E}">
        <p14:creationId xmlns:p14="http://schemas.microsoft.com/office/powerpoint/2010/main" xmlns="" val="10847780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Contractor’s design for specific elements only</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4000" dirty="0" smtClean="0">
                <a:solidFill>
                  <a:srgbClr val="00B0F0"/>
                </a:solidFill>
              </a:rPr>
              <a:t>Strictly</a:t>
            </a:r>
            <a:r>
              <a:rPr lang="en-GB" sz="4000" dirty="0">
                <a:solidFill>
                  <a:srgbClr val="00B0F0"/>
                </a:solidFill>
              </a:rPr>
              <a:t>, these are not design and build contracts, but traditional ‘work and materials’ contracts which </a:t>
            </a:r>
            <a:r>
              <a:rPr lang="en-GB" sz="4000" dirty="0" smtClean="0">
                <a:solidFill>
                  <a:srgbClr val="00B0F0"/>
                </a:solidFill>
              </a:rPr>
              <a:t>include for </a:t>
            </a:r>
            <a:r>
              <a:rPr lang="en-GB" sz="4000" dirty="0">
                <a:solidFill>
                  <a:srgbClr val="00B0F0"/>
                </a:solidFill>
              </a:rPr>
              <a:t>limited design provision relating to an identified portion of the work.</a:t>
            </a:r>
          </a:p>
        </p:txBody>
      </p:sp>
    </p:spTree>
    <p:extLst>
      <p:ext uri="{BB962C8B-B14F-4D97-AF65-F5344CB8AC3E}">
        <p14:creationId xmlns:p14="http://schemas.microsoft.com/office/powerpoint/2010/main" xmlns="" val="13206547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u="sng" dirty="0">
                <a:solidFill>
                  <a:srgbClr val="FF0000"/>
                </a:solidFill>
              </a:rPr>
              <a:t>Management</a:t>
            </a:r>
            <a:r>
              <a:rPr lang="en-GB" b="1" dirty="0"/>
              <a:t/>
            </a:r>
            <a:br>
              <a:rPr lang="en-GB" b="1" dirty="0"/>
            </a:br>
            <a:endParaRPr lang="en-GB" dirty="0"/>
          </a:p>
        </p:txBody>
      </p:sp>
      <p:sp>
        <p:nvSpPr>
          <p:cNvPr id="3" name="Content Placeholder 2"/>
          <p:cNvSpPr>
            <a:spLocks noGrp="1"/>
          </p:cNvSpPr>
          <p:nvPr>
            <p:ph idx="1"/>
          </p:nvPr>
        </p:nvSpPr>
        <p:spPr/>
        <p:txBody>
          <a:bodyPr/>
          <a:lstStyle/>
          <a:p>
            <a:pPr marL="0" indent="0">
              <a:buNone/>
            </a:pPr>
            <a:r>
              <a:rPr lang="en-GB" dirty="0" smtClean="0"/>
              <a:t>For </a:t>
            </a:r>
            <a:r>
              <a:rPr lang="en-GB" dirty="0"/>
              <a:t>management procurement there are </a:t>
            </a:r>
            <a:r>
              <a:rPr lang="en-GB" sz="3600" b="1" dirty="0" smtClean="0">
                <a:solidFill>
                  <a:srgbClr val="FF0000"/>
                </a:solidFill>
              </a:rPr>
              <a:t>2 main </a:t>
            </a:r>
            <a:r>
              <a:rPr lang="en-GB" sz="3600" b="1" dirty="0">
                <a:solidFill>
                  <a:srgbClr val="FF0000"/>
                </a:solidFill>
              </a:rPr>
              <a:t>types of contract</a:t>
            </a:r>
            <a:r>
              <a:rPr lang="en-GB" dirty="0"/>
              <a:t>, but variants </a:t>
            </a:r>
            <a:r>
              <a:rPr lang="en-GB" dirty="0" smtClean="0"/>
              <a:t>do </a:t>
            </a:r>
            <a:r>
              <a:rPr lang="en-GB" dirty="0"/>
              <a:t>exist</a:t>
            </a:r>
            <a:r>
              <a:rPr lang="en-GB" dirty="0" smtClean="0"/>
              <a:t>:</a:t>
            </a:r>
          </a:p>
          <a:p>
            <a:pPr marL="0" indent="0">
              <a:buNone/>
            </a:pPr>
            <a:endParaRPr lang="en-GB" dirty="0"/>
          </a:p>
          <a:p>
            <a:pPr marL="0" indent="0">
              <a:buNone/>
            </a:pPr>
            <a:r>
              <a:rPr lang="en-GB" b="1" dirty="0">
                <a:solidFill>
                  <a:srgbClr val="00B0F0"/>
                </a:solidFill>
              </a:rPr>
              <a:t>Management </a:t>
            </a:r>
            <a:r>
              <a:rPr lang="en-GB" b="1" dirty="0" smtClean="0">
                <a:solidFill>
                  <a:srgbClr val="00B0F0"/>
                </a:solidFill>
              </a:rPr>
              <a:t>contracts</a:t>
            </a:r>
          </a:p>
          <a:p>
            <a:pPr marL="0" indent="0">
              <a:buNone/>
            </a:pPr>
            <a:r>
              <a:rPr lang="en-GB" b="1" dirty="0">
                <a:solidFill>
                  <a:srgbClr val="00B050"/>
                </a:solidFill>
              </a:rPr>
              <a:t>Construction </a:t>
            </a:r>
            <a:r>
              <a:rPr lang="en-GB" b="1" dirty="0" smtClean="0">
                <a:solidFill>
                  <a:srgbClr val="00B050"/>
                </a:solidFill>
              </a:rPr>
              <a:t>Management</a:t>
            </a:r>
          </a:p>
          <a:p>
            <a:pPr marL="0" indent="0">
              <a:buNone/>
            </a:pPr>
            <a:r>
              <a:rPr lang="en-GB" b="1" dirty="0">
                <a:solidFill>
                  <a:srgbClr val="7030A0"/>
                </a:solidFill>
              </a:rPr>
              <a:t>Design – manage – construct</a:t>
            </a:r>
            <a:endParaRPr lang="en-GB" dirty="0">
              <a:solidFill>
                <a:srgbClr val="7030A0"/>
              </a:solidFill>
            </a:endParaRPr>
          </a:p>
        </p:txBody>
      </p:sp>
    </p:spTree>
    <p:extLst>
      <p:ext uri="{BB962C8B-B14F-4D97-AF65-F5344CB8AC3E}">
        <p14:creationId xmlns:p14="http://schemas.microsoft.com/office/powerpoint/2010/main" xmlns="" val="305287566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7030A0"/>
                </a:solidFill>
              </a:rPr>
              <a:t>Management contracts</a:t>
            </a:r>
            <a:r>
              <a:rPr lang="en-GB" b="1" dirty="0" smtClean="0"/>
              <a:t/>
            </a:r>
            <a:br>
              <a:rPr lang="en-GB" b="1" dirty="0" smtClean="0"/>
            </a:br>
            <a:endParaRPr lang="en-GB" dirty="0"/>
          </a:p>
        </p:txBody>
      </p:sp>
      <p:sp>
        <p:nvSpPr>
          <p:cNvPr id="3" name="Content Placeholder 2"/>
          <p:cNvSpPr>
            <a:spLocks noGrp="1"/>
          </p:cNvSpPr>
          <p:nvPr>
            <p:ph idx="1"/>
          </p:nvPr>
        </p:nvSpPr>
        <p:spPr>
          <a:xfrm>
            <a:off x="558800" y="1066800"/>
            <a:ext cx="10795000" cy="5110163"/>
          </a:xfrm>
        </p:spPr>
        <p:txBody>
          <a:bodyPr>
            <a:normAutofit/>
          </a:bodyPr>
          <a:lstStyle/>
          <a:p>
            <a:r>
              <a:rPr lang="en-GB" b="1" dirty="0" smtClean="0"/>
              <a:t>– </a:t>
            </a:r>
            <a:r>
              <a:rPr lang="en-GB" i="1" dirty="0">
                <a:solidFill>
                  <a:schemeClr val="accent1">
                    <a:lumMod val="75000"/>
                  </a:schemeClr>
                </a:solidFill>
              </a:rPr>
              <a:t>where the management contractor undertakes to manage the carrying out of </a:t>
            </a:r>
            <a:r>
              <a:rPr lang="en-GB" i="1" dirty="0" smtClean="0">
                <a:solidFill>
                  <a:schemeClr val="accent1">
                    <a:lumMod val="75000"/>
                  </a:schemeClr>
                </a:solidFill>
              </a:rPr>
              <a:t>the work </a:t>
            </a:r>
            <a:r>
              <a:rPr lang="en-GB" i="1" dirty="0">
                <a:solidFill>
                  <a:schemeClr val="accent1">
                    <a:lumMod val="75000"/>
                  </a:schemeClr>
                </a:solidFill>
              </a:rPr>
              <a:t>through works contractors, who are contractually accountable to </a:t>
            </a:r>
            <a:r>
              <a:rPr lang="en-GB" i="1" dirty="0" smtClean="0">
                <a:solidFill>
                  <a:schemeClr val="accent1">
                    <a:lumMod val="75000"/>
                  </a:schemeClr>
                </a:solidFill>
              </a:rPr>
              <a:t>him/her.</a:t>
            </a:r>
          </a:p>
          <a:p>
            <a:endParaRPr lang="en-GB" i="1" dirty="0">
              <a:solidFill>
                <a:schemeClr val="accent1">
                  <a:lumMod val="75000"/>
                </a:schemeClr>
              </a:solidFill>
            </a:endParaRPr>
          </a:p>
          <a:p>
            <a:r>
              <a:rPr lang="en-GB" dirty="0"/>
              <a:t>The contract will usually include both a pre-construction phase and the construction phase. </a:t>
            </a:r>
            <a:r>
              <a:rPr lang="en-GB" dirty="0" smtClean="0"/>
              <a:t>Documentation will </a:t>
            </a:r>
            <a:r>
              <a:rPr lang="en-GB" dirty="0"/>
              <a:t>start with project drawings, a project specification and a cost plan, and this information will allow </a:t>
            </a:r>
            <a:r>
              <a:rPr lang="en-GB" dirty="0" smtClean="0"/>
              <a:t>the transmutation </a:t>
            </a:r>
            <a:r>
              <a:rPr lang="en-GB" dirty="0"/>
              <a:t>into documents on which competitive tenders can be obtained for the work packages. </a:t>
            </a:r>
          </a:p>
        </p:txBody>
      </p:sp>
    </p:spTree>
    <p:extLst>
      <p:ext uri="{BB962C8B-B14F-4D97-AF65-F5344CB8AC3E}">
        <p14:creationId xmlns:p14="http://schemas.microsoft.com/office/powerpoint/2010/main" xmlns="" val="29522502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Management </a:t>
            </a:r>
            <a:r>
              <a:rPr lang="en-GB" b="1" u="sng" dirty="0" smtClean="0">
                <a:solidFill>
                  <a:srgbClr val="7030A0"/>
                </a:solidFill>
              </a:rPr>
              <a:t>contracts (</a:t>
            </a:r>
            <a:r>
              <a:rPr lang="en-GB" b="1" u="sng" dirty="0" err="1" smtClean="0">
                <a:solidFill>
                  <a:srgbClr val="7030A0"/>
                </a:solidFill>
              </a:rPr>
              <a:t>contd</a:t>
            </a:r>
            <a:r>
              <a:rPr lang="en-GB" b="1" u="sng" dirty="0" smtClean="0">
                <a:solidFill>
                  <a:srgbClr val="7030A0"/>
                </a:solidFill>
              </a:rPr>
              <a:t>)</a:t>
            </a:r>
            <a:endParaRPr lang="en-GB" dirty="0"/>
          </a:p>
        </p:txBody>
      </p:sp>
      <p:sp>
        <p:nvSpPr>
          <p:cNvPr id="3" name="Content Placeholder 2"/>
          <p:cNvSpPr>
            <a:spLocks noGrp="1"/>
          </p:cNvSpPr>
          <p:nvPr>
            <p:ph idx="1"/>
          </p:nvPr>
        </p:nvSpPr>
        <p:spPr/>
        <p:txBody>
          <a:bodyPr/>
          <a:lstStyle/>
          <a:p>
            <a:r>
              <a:rPr lang="en-GB" dirty="0" smtClean="0">
                <a:solidFill>
                  <a:schemeClr val="accent1">
                    <a:lumMod val="75000"/>
                  </a:schemeClr>
                </a:solidFill>
              </a:rPr>
              <a:t>The management </a:t>
            </a:r>
            <a:r>
              <a:rPr lang="en-GB" dirty="0">
                <a:solidFill>
                  <a:schemeClr val="accent1">
                    <a:lumMod val="75000"/>
                  </a:schemeClr>
                </a:solidFill>
              </a:rPr>
              <a:t>contractor is responsible for the administration and operation of the works contractors.</a:t>
            </a:r>
          </a:p>
          <a:p>
            <a:r>
              <a:rPr lang="en-GB" dirty="0">
                <a:solidFill>
                  <a:srgbClr val="00B0F0"/>
                </a:solidFill>
              </a:rPr>
              <a:t>However, the management contractor is not liable for the consequences of any default by a works </a:t>
            </a:r>
            <a:r>
              <a:rPr lang="en-GB" dirty="0" smtClean="0">
                <a:solidFill>
                  <a:srgbClr val="00B0F0"/>
                </a:solidFill>
              </a:rPr>
              <a:t>contractor so </a:t>
            </a:r>
            <a:r>
              <a:rPr lang="en-GB" dirty="0">
                <a:solidFill>
                  <a:srgbClr val="00B0F0"/>
                </a:solidFill>
              </a:rPr>
              <a:t>long as the management contractor has complied with the particular requirements of the </a:t>
            </a:r>
            <a:r>
              <a:rPr lang="en-GB" dirty="0" smtClean="0">
                <a:solidFill>
                  <a:srgbClr val="00B0F0"/>
                </a:solidFill>
              </a:rPr>
              <a:t>management contract</a:t>
            </a:r>
            <a:r>
              <a:rPr lang="en-GB" dirty="0">
                <a:solidFill>
                  <a:srgbClr val="00B0F0"/>
                </a:solidFill>
              </a:rPr>
              <a:t>. </a:t>
            </a:r>
            <a:endParaRPr lang="en-GB" dirty="0" smtClean="0">
              <a:solidFill>
                <a:srgbClr val="00B0F0"/>
              </a:solidFill>
            </a:endParaRPr>
          </a:p>
          <a:p>
            <a:r>
              <a:rPr lang="en-GB" dirty="0" smtClean="0">
                <a:solidFill>
                  <a:srgbClr val="FF0000"/>
                </a:solidFill>
              </a:rPr>
              <a:t>Obviously </a:t>
            </a:r>
            <a:r>
              <a:rPr lang="en-GB" dirty="0">
                <a:solidFill>
                  <a:srgbClr val="FF0000"/>
                </a:solidFill>
              </a:rPr>
              <a:t>the management contract and the works contracts for each package must be compatible.</a:t>
            </a:r>
          </a:p>
          <a:p>
            <a:endParaRPr lang="en-GB" dirty="0"/>
          </a:p>
        </p:txBody>
      </p:sp>
    </p:spTree>
    <p:extLst>
      <p:ext uri="{BB962C8B-B14F-4D97-AF65-F5344CB8AC3E}">
        <p14:creationId xmlns:p14="http://schemas.microsoft.com/office/powerpoint/2010/main" xmlns="" val="23178105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Construction Management</a:t>
            </a:r>
            <a:endParaRPr lang="en-GB" u="sng" dirty="0">
              <a:solidFill>
                <a:srgbClr val="7030A0"/>
              </a:solidFill>
            </a:endParaRPr>
          </a:p>
        </p:txBody>
      </p:sp>
      <p:sp>
        <p:nvSpPr>
          <p:cNvPr id="3" name="Content Placeholder 2"/>
          <p:cNvSpPr>
            <a:spLocks noGrp="1"/>
          </p:cNvSpPr>
          <p:nvPr>
            <p:ph idx="1"/>
          </p:nvPr>
        </p:nvSpPr>
        <p:spPr/>
        <p:txBody>
          <a:bodyPr>
            <a:normAutofit/>
          </a:bodyPr>
          <a:lstStyle/>
          <a:p>
            <a:r>
              <a:rPr lang="en-GB" sz="3600" b="1" dirty="0" smtClean="0"/>
              <a:t>– </a:t>
            </a:r>
            <a:r>
              <a:rPr lang="en-GB" sz="3600" b="1" i="1" dirty="0">
                <a:solidFill>
                  <a:srgbClr val="00B0F0"/>
                </a:solidFill>
              </a:rPr>
              <a:t>where the construction manager undertakes to manage the carrying out of </a:t>
            </a:r>
            <a:r>
              <a:rPr lang="en-GB" sz="3600" b="1" i="1" dirty="0" smtClean="0">
                <a:solidFill>
                  <a:srgbClr val="00B0F0"/>
                </a:solidFill>
              </a:rPr>
              <a:t>the work </a:t>
            </a:r>
            <a:r>
              <a:rPr lang="en-GB" sz="3600" b="1" i="1" dirty="0">
                <a:solidFill>
                  <a:srgbClr val="00B0F0"/>
                </a:solidFill>
              </a:rPr>
              <a:t>through trade contractors but the client is involved in the directing of the project, and the contracts </a:t>
            </a:r>
            <a:r>
              <a:rPr lang="en-GB" sz="3600" b="1" i="1" dirty="0" smtClean="0">
                <a:solidFill>
                  <a:srgbClr val="00B0F0"/>
                </a:solidFill>
              </a:rPr>
              <a:t>with the </a:t>
            </a:r>
            <a:r>
              <a:rPr lang="en-GB" sz="3600" b="1" i="1" dirty="0">
                <a:solidFill>
                  <a:srgbClr val="00B0F0"/>
                </a:solidFill>
              </a:rPr>
              <a:t>trade contractors are directly with </a:t>
            </a:r>
            <a:r>
              <a:rPr lang="en-GB" sz="3600" i="1" dirty="0" smtClean="0">
                <a:solidFill>
                  <a:srgbClr val="00B0F0"/>
                </a:solidFill>
              </a:rPr>
              <a:t>him/her.</a:t>
            </a:r>
            <a:endParaRPr lang="en-GB" sz="3600" i="1" dirty="0">
              <a:solidFill>
                <a:srgbClr val="00B0F0"/>
              </a:solidFill>
            </a:endParaRPr>
          </a:p>
          <a:p>
            <a:endParaRPr lang="en-GB" dirty="0"/>
          </a:p>
        </p:txBody>
      </p:sp>
    </p:spTree>
    <p:extLst>
      <p:ext uri="{BB962C8B-B14F-4D97-AF65-F5344CB8AC3E}">
        <p14:creationId xmlns:p14="http://schemas.microsoft.com/office/powerpoint/2010/main" xmlns="" val="1992320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Construction </a:t>
            </a:r>
            <a:r>
              <a:rPr lang="en-GB" b="1" u="sng" dirty="0" smtClean="0">
                <a:solidFill>
                  <a:srgbClr val="7030A0"/>
                </a:solidFill>
              </a:rPr>
              <a:t>Management(</a:t>
            </a:r>
            <a:r>
              <a:rPr lang="en-GB" b="1" u="sng" dirty="0" err="1" smtClean="0">
                <a:solidFill>
                  <a:srgbClr val="7030A0"/>
                </a:solidFill>
              </a:rPr>
              <a:t>contd</a:t>
            </a:r>
            <a:r>
              <a:rPr lang="en-GB" b="1" u="sng" dirty="0" smtClean="0">
                <a:solidFill>
                  <a:srgbClr val="7030A0"/>
                </a:solidFill>
              </a:rPr>
              <a:t>)</a:t>
            </a:r>
            <a:endParaRPr lang="en-GB" dirty="0"/>
          </a:p>
        </p:txBody>
      </p:sp>
      <p:sp>
        <p:nvSpPr>
          <p:cNvPr id="3" name="Content Placeholder 2"/>
          <p:cNvSpPr>
            <a:spLocks noGrp="1"/>
          </p:cNvSpPr>
          <p:nvPr>
            <p:ph idx="1"/>
          </p:nvPr>
        </p:nvSpPr>
        <p:spPr/>
        <p:txBody>
          <a:bodyPr>
            <a:normAutofit/>
          </a:bodyPr>
          <a:lstStyle/>
          <a:p>
            <a:r>
              <a:rPr lang="en-GB" sz="3600" dirty="0">
                <a:solidFill>
                  <a:srgbClr val="00B050"/>
                </a:solidFill>
              </a:rPr>
              <a:t>The construction management appointment will be for the services as defined in that document</a:t>
            </a:r>
            <a:r>
              <a:rPr lang="en-GB" sz="3600" dirty="0" smtClean="0">
                <a:solidFill>
                  <a:srgbClr val="00B050"/>
                </a:solidFill>
              </a:rPr>
              <a:t>.</a:t>
            </a:r>
          </a:p>
          <a:p>
            <a:r>
              <a:rPr lang="en-GB" sz="3600" dirty="0" smtClean="0">
                <a:solidFill>
                  <a:srgbClr val="00B050"/>
                </a:solidFill>
              </a:rPr>
              <a:t> </a:t>
            </a:r>
            <a:r>
              <a:rPr lang="en-GB" sz="3600" dirty="0"/>
              <a:t>Although </a:t>
            </a:r>
            <a:r>
              <a:rPr lang="en-GB" sz="3600" dirty="0" smtClean="0"/>
              <a:t>the trades </a:t>
            </a:r>
            <a:r>
              <a:rPr lang="en-GB" sz="3600" dirty="0"/>
              <a:t>contracts are arranged and administered by the construction manager, contractually they are </a:t>
            </a:r>
            <a:r>
              <a:rPr lang="en-GB" sz="3600" dirty="0" smtClean="0">
                <a:solidFill>
                  <a:srgbClr val="00B0F0"/>
                </a:solidFill>
              </a:rPr>
              <a:t>the client’s </a:t>
            </a:r>
            <a:r>
              <a:rPr lang="en-GB" sz="3600" dirty="0">
                <a:solidFill>
                  <a:srgbClr val="00B0F0"/>
                </a:solidFill>
              </a:rPr>
              <a:t>risk</a:t>
            </a:r>
            <a:r>
              <a:rPr lang="en-GB" sz="3600" dirty="0"/>
              <a:t>. Obviously the construction management appointment and the trade contract for each </a:t>
            </a:r>
            <a:r>
              <a:rPr lang="en-GB" sz="3600" dirty="0" smtClean="0"/>
              <a:t>package must </a:t>
            </a:r>
            <a:r>
              <a:rPr lang="en-GB" sz="3600" dirty="0"/>
              <a:t>be </a:t>
            </a:r>
            <a:r>
              <a:rPr lang="en-GB" sz="3600" dirty="0" smtClean="0"/>
              <a:t>compatible.</a:t>
            </a:r>
            <a:endParaRPr lang="en-GB" sz="3600" dirty="0"/>
          </a:p>
        </p:txBody>
      </p:sp>
    </p:spTree>
    <p:extLst>
      <p:ext uri="{BB962C8B-B14F-4D97-AF65-F5344CB8AC3E}">
        <p14:creationId xmlns:p14="http://schemas.microsoft.com/office/powerpoint/2010/main" xmlns="" val="235196636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Design – manage – construct</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4400" dirty="0" smtClean="0">
                <a:solidFill>
                  <a:srgbClr val="00B0F0"/>
                </a:solidFill>
              </a:rPr>
              <a:t>This </a:t>
            </a:r>
            <a:r>
              <a:rPr lang="en-GB" sz="4400" dirty="0">
                <a:solidFill>
                  <a:srgbClr val="00B0F0"/>
                </a:solidFill>
              </a:rPr>
              <a:t>and other variants of management procurement exist but such contracts are invariably on the basis </a:t>
            </a:r>
            <a:r>
              <a:rPr lang="en-GB" sz="4400" dirty="0" smtClean="0">
                <a:solidFill>
                  <a:srgbClr val="00B0F0"/>
                </a:solidFill>
              </a:rPr>
              <a:t>of specially </a:t>
            </a:r>
            <a:r>
              <a:rPr lang="en-GB" sz="4400" dirty="0">
                <a:solidFill>
                  <a:srgbClr val="00B0F0"/>
                </a:solidFill>
              </a:rPr>
              <a:t>drafted forms to suit the particular situations.</a:t>
            </a:r>
          </a:p>
        </p:txBody>
      </p:sp>
    </p:spTree>
    <p:extLst>
      <p:ext uri="{BB962C8B-B14F-4D97-AF65-F5344CB8AC3E}">
        <p14:creationId xmlns:p14="http://schemas.microsoft.com/office/powerpoint/2010/main" xmlns="" val="2634611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8800" b="1" u="sng" dirty="0">
                <a:solidFill>
                  <a:srgbClr val="00B0F0"/>
                </a:solidFill>
              </a:rPr>
              <a:t>Matters which might influence choice</a:t>
            </a:r>
            <a:endParaRPr lang="en-GB" sz="8800" u="sng" dirty="0">
              <a:solidFill>
                <a:srgbClr val="00B0F0"/>
              </a:solidFill>
            </a:endParaRPr>
          </a:p>
        </p:txBody>
      </p:sp>
    </p:spTree>
    <p:extLst>
      <p:ext uri="{BB962C8B-B14F-4D97-AF65-F5344CB8AC3E}">
        <p14:creationId xmlns:p14="http://schemas.microsoft.com/office/powerpoint/2010/main" xmlns="" val="193690122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choice of an appropriate procurement method and type of contract might be greatly influenced by external</a:t>
            </a:r>
          </a:p>
          <a:p>
            <a:r>
              <a:rPr lang="en-GB" dirty="0"/>
              <a:t>factors</a:t>
            </a:r>
            <a:r>
              <a:rPr lang="en-GB"/>
              <a:t>. </a:t>
            </a:r>
            <a:endParaRPr lang="en-GB" smtClean="0"/>
          </a:p>
          <a:p>
            <a:r>
              <a:rPr lang="en-GB" smtClean="0"/>
              <a:t>Choice </a:t>
            </a:r>
            <a:r>
              <a:rPr lang="en-GB" dirty="0"/>
              <a:t>should never be made on some arbitrary basis but always after a careful analysis of the situation,</a:t>
            </a:r>
          </a:p>
          <a:p>
            <a:r>
              <a:rPr lang="en-GB" dirty="0"/>
              <a:t>and taking into account considerations such as the following</a:t>
            </a:r>
          </a:p>
        </p:txBody>
      </p:sp>
    </p:spTree>
    <p:extLst>
      <p:ext uri="{BB962C8B-B14F-4D97-AF65-F5344CB8AC3E}">
        <p14:creationId xmlns:p14="http://schemas.microsoft.com/office/powerpoint/2010/main" xmlns="" val="22363382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109</TotalTime>
  <Words>2655</Words>
  <Application>Microsoft Office PowerPoint</Application>
  <PresentationFormat>Custom</PresentationFormat>
  <Paragraphs>146</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Project Strategy</vt:lpstr>
      <vt:lpstr>Procurement methods</vt:lpstr>
      <vt:lpstr>The essential features of each are: </vt:lpstr>
      <vt:lpstr> Traditional  Procurement  </vt:lpstr>
      <vt:lpstr>Slide 5</vt:lpstr>
      <vt:lpstr>Slide 6</vt:lpstr>
      <vt:lpstr>Slide 7</vt:lpstr>
      <vt:lpstr>Design and build procurement </vt:lpstr>
      <vt:lpstr>Slide 9</vt:lpstr>
      <vt:lpstr>Slide 10</vt:lpstr>
      <vt:lpstr>Slide 11</vt:lpstr>
      <vt:lpstr>Slide 12</vt:lpstr>
      <vt:lpstr>Slide 13</vt:lpstr>
      <vt:lpstr>Slide 14</vt:lpstr>
      <vt:lpstr>Slide 15</vt:lpstr>
      <vt:lpstr>Management procurement </vt:lpstr>
      <vt:lpstr>Slide 17</vt:lpstr>
      <vt:lpstr>Slide 18</vt:lpstr>
      <vt:lpstr>Slide 19</vt:lpstr>
      <vt:lpstr>Slide 20</vt:lpstr>
      <vt:lpstr>Slide 21</vt:lpstr>
      <vt:lpstr>Slide 22</vt:lpstr>
      <vt:lpstr>Slide 23</vt:lpstr>
      <vt:lpstr>Types of contract</vt:lpstr>
      <vt:lpstr>Slide 25</vt:lpstr>
      <vt:lpstr>Measurement contracts</vt:lpstr>
      <vt:lpstr>Measurement contracts</vt:lpstr>
      <vt:lpstr>Cost reimbursement contracts</vt:lpstr>
      <vt:lpstr>Design and build </vt:lpstr>
      <vt:lpstr>Package deal or turnkey contract</vt:lpstr>
      <vt:lpstr>Design and build contracts</vt:lpstr>
      <vt:lpstr>Contractor’s design for specific elements only </vt:lpstr>
      <vt:lpstr>Management </vt:lpstr>
      <vt:lpstr>Management contracts </vt:lpstr>
      <vt:lpstr>Management contracts (contd)</vt:lpstr>
      <vt:lpstr>Construction Management</vt:lpstr>
      <vt:lpstr>Construction Management(contd)</vt:lpstr>
      <vt:lpstr>Design – manage – construct </vt:lpstr>
      <vt:lpstr>Slide 39</vt:lpstr>
      <vt:lpstr>Slide 40</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Strategy</dc:title>
  <dc:creator>Lindsay Richards</dc:creator>
  <cp:lastModifiedBy>Windows User</cp:lastModifiedBy>
  <cp:revision>14</cp:revision>
  <dcterms:created xsi:type="dcterms:W3CDTF">2016-11-23T16:07:50Z</dcterms:created>
  <dcterms:modified xsi:type="dcterms:W3CDTF">2017-10-12T10:59:23Z</dcterms:modified>
</cp:coreProperties>
</file>