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387" r:id="rId24"/>
    <p:sldId id="415"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8" d="100"/>
          <a:sy n="118" d="100"/>
        </p:scale>
        <p:origin x="210" y="6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8DFAF779-45BC-4135-A5F4-1DE34F216EEF}"/>
    <pc:docChg chg="modSld">
      <pc:chgData name="Munyaradzi Nicholas Murira" userId="6ab3fae5-94bd-47ef-9f25-6c1f645127cf" providerId="ADAL" clId="{8DFAF779-45BC-4135-A5F4-1DE34F216EEF}" dt="2023-11-28T06:26:34.992" v="2" actId="20577"/>
      <pc:docMkLst>
        <pc:docMk/>
      </pc:docMkLst>
      <pc:sldChg chg="modSp mod">
        <pc:chgData name="Munyaradzi Nicholas Murira" userId="6ab3fae5-94bd-47ef-9f25-6c1f645127cf" providerId="ADAL" clId="{8DFAF779-45BC-4135-A5F4-1DE34F216EEF}" dt="2023-11-28T06:26:34.992" v="2" actId="20577"/>
        <pc:sldMkLst>
          <pc:docMk/>
          <pc:sldMk cId="660449210" sldId="256"/>
        </pc:sldMkLst>
        <pc:spChg chg="mod">
          <ac:chgData name="Munyaradzi Nicholas Murira" userId="6ab3fae5-94bd-47ef-9f25-6c1f645127cf" providerId="ADAL" clId="{8DFAF779-45BC-4135-A5F4-1DE34F216EEF}" dt="2023-11-28T06:26:34.992" v="2" actId="20577"/>
          <ac:spMkLst>
            <pc:docMk/>
            <pc:sldMk cId="660449210" sldId="256"/>
            <ac:spMk id="3" creationId="{00000000-0000-0000-0000-000000000000}"/>
          </ac:spMkLst>
        </pc:spChg>
        <pc:spChg chg="mod">
          <ac:chgData name="Munyaradzi Nicholas Murira" userId="6ab3fae5-94bd-47ef-9f25-6c1f645127cf" providerId="ADAL" clId="{8DFAF779-45BC-4135-A5F4-1DE34F216EEF}" dt="2023-11-28T06:26:30.684" v="0" actId="6549"/>
          <ac:spMkLst>
            <pc:docMk/>
            <pc:sldMk cId="66044921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11/28/2023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Security can only be achieved trough constant change, through discarding old ideas that have outlived their usefulness and adapting others to current facts. ~WILLIAM O. DOUGLAS, U.S.</a:t>
            </a:r>
            <a:r>
              <a:rPr lang="en-GB" baseline="0" dirty="0"/>
              <a:t> SUPREME COURT JUSTICE (1898-1980)</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communities of interest accountable for the security of an organization’s information assets must design a working security plan and then implement a management model to execute and maintain that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may begin with the creation or validation of a security framework, followed by an InfoSec blueprint that describes existing controls and identifies other necessary security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framework or security model is the outline of the more thorough and organization-specific blueprint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documents form the basis for the design, selection, and initial and ongoing implementation of all subsequent security controls, including policy, SETA, and technologies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generate a usable security blueprint, most organizations draw on established security frameworks, models, and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way to create a blueprint is to look at the paths taken by other organizations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kind of benchmarking, you follow the recommended practices or industry standards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is the comparison of two related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describes both internal and external comparisons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Internal benchmarking, known as baselining, involves comparing organizational performance at some defined state against current or expected performance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benchmarking involves comparing one’s organizational results against other similar organizations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392143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p:cNvSpPr>
            <a:spLocks noGrp="1" noRot="1" noChangeAspect="1" noTextEdit="1"/>
          </p:cNvSpPr>
          <p:nvPr>
            <p:ph type="sldImg"/>
          </p:nvPr>
        </p:nvSpPr>
        <p:spPr>
          <a:ln/>
        </p:spPr>
      </p:sp>
      <p:sp>
        <p:nvSpPr>
          <p:cNvPr id="1075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75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51A5EB-31DE-4AEB-B7BE-75A9A0E0707F}" type="slidenum">
              <a:rPr lang="en-US" altLang="en-US" sz="1200" smtClean="0"/>
              <a:pPr eaLnBrk="1" hangingPunct="1"/>
              <a:t>4</a:t>
            </a:fld>
            <a:endParaRPr lang="en-US" altLang="en-US" sz="1200" dirty="0"/>
          </a:p>
        </p:txBody>
      </p:sp>
    </p:spTree>
    <p:extLst>
      <p:ext uri="{BB962C8B-B14F-4D97-AF65-F5344CB8AC3E}">
        <p14:creationId xmlns:p14="http://schemas.microsoft.com/office/powerpoint/2010/main" val="2199971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 ISO/IEC 27002 is focused on a broad overview of the various areas of security, providing information on 127 controls over 10 areas, ISO/IEC 27001 provides information on how to implement ISO/IEC 27002 and how to set up an information security management system (ISMS)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way to determine how closely an organization is complying with ISO 27002 is to use the SANS SCORE (Security Consensus Operational Readiness Evaluation) Audit Checklist, which is based on 17799:2005</a:t>
            </a:r>
          </a:p>
          <a:p>
            <a:pPr eaLnBrk="1" hangingPunct="1"/>
            <a:endParaRPr lang="en-US" dirty="0"/>
          </a:p>
        </p:txBody>
      </p:sp>
      <p:sp>
        <p:nvSpPr>
          <p:cNvPr id="108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A45160-ACC3-4BAF-8B3F-3466FF14AEF6}" type="slidenum">
              <a:rPr lang="en-US" altLang="en-US" sz="1200" smtClean="0"/>
              <a:pPr eaLnBrk="1" hangingPunct="1"/>
              <a:t>5</a:t>
            </a:fld>
            <a:endParaRPr lang="en-US" altLang="en-US" sz="1200" dirty="0"/>
          </a:p>
        </p:txBody>
      </p:sp>
    </p:spTree>
    <p:extLst>
      <p:ext uri="{BB962C8B-B14F-4D97-AF65-F5344CB8AC3E}">
        <p14:creationId xmlns:p14="http://schemas.microsoft.com/office/powerpoint/2010/main" val="2743977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F2070B-A748-44CF-A8B9-A0E82369C390}" type="slidenum">
              <a:rPr lang="en-US" sz="1200" smtClean="0"/>
              <a:pPr eaLnBrk="1" hangingPunct="1"/>
              <a:t>7</a:t>
            </a:fld>
            <a:endParaRPr 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04792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ln/>
        </p:spPr>
      </p:sp>
      <p:sp>
        <p:nvSpPr>
          <p:cNvPr id="1300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COBIT 5 framework also incorporates a series of “enablers” to support the principles: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Principles, policies, and frameworks are the vehicle to translate the desired behavior into practical guidance for day-to-day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Processes describe an organized set of practices and activities to achieve certain objectives and produce a set of outputs in support of achieving overall IT-related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structures are the key decision-making entities in an enterprise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Culture, ethics, and behavior of individuals and of the enterprise are very often underestimated as a success factor in governance and management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is required for keeping the organization running and well governed, but at the operational level, information is very often the key product of the enterprise itself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Services, infrastructure, and applications include the infrastructure, technology, and applications that provide the enterprise with information technology processing and services</a:t>
            </a:r>
          </a:p>
          <a:p>
            <a:pPr eaLnBrk="1" hangingPunct="1"/>
            <a:endParaRPr lang="en-US" dirty="0"/>
          </a:p>
        </p:txBody>
      </p:sp>
      <p:sp>
        <p:nvSpPr>
          <p:cNvPr id="1300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242D947-3A5F-4152-90AB-6CBBD9E34656}" type="slidenum">
              <a:rPr lang="en-US" altLang="en-US" sz="1200" smtClean="0"/>
              <a:pPr eaLnBrk="1" hangingPunct="1"/>
              <a:t>11</a:t>
            </a:fld>
            <a:endParaRPr lang="en-US" altLang="en-US" sz="1200" dirty="0"/>
          </a:p>
        </p:txBody>
      </p:sp>
    </p:spTree>
    <p:extLst>
      <p:ext uri="{BB962C8B-B14F-4D97-AF65-F5344CB8AC3E}">
        <p14:creationId xmlns:p14="http://schemas.microsoft.com/office/powerpoint/2010/main" val="1326887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p:cNvSpPr>
            <a:spLocks noGrp="1" noRot="1" noChangeAspect="1" noTextEdit="1"/>
          </p:cNvSpPr>
          <p:nvPr>
            <p:ph type="sldImg"/>
          </p:nvPr>
        </p:nvSpPr>
        <p:spPr>
          <a:ln/>
        </p:spPr>
      </p:sp>
      <p:sp>
        <p:nvSpPr>
          <p:cNvPr id="135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COSO’s framework is built on five interrelated components: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environment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and communication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a:t>
            </a:r>
          </a:p>
          <a:p>
            <a:pPr eaLnBrk="1" hangingPunct="1"/>
            <a:endParaRPr lang="en-US" dirty="0"/>
          </a:p>
        </p:txBody>
      </p:sp>
      <p:sp>
        <p:nvSpPr>
          <p:cNvPr id="135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AE6B250-C6F9-4E4A-9C2D-3B59C0E54828}" type="slidenum">
              <a:rPr lang="en-US" altLang="en-US" sz="1200" smtClean="0"/>
              <a:pPr eaLnBrk="1" hangingPunct="1"/>
              <a:t>12</a:t>
            </a:fld>
            <a:endParaRPr lang="en-US" altLang="en-US" sz="1200" dirty="0"/>
          </a:p>
        </p:txBody>
      </p:sp>
    </p:spTree>
    <p:extLst>
      <p:ext uri="{BB962C8B-B14F-4D97-AF65-F5344CB8AC3E}">
        <p14:creationId xmlns:p14="http://schemas.microsoft.com/office/powerpoint/2010/main" val="3651525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7C02F28-C9C0-4144-AAA8-09B0FA349923}" type="slidenum">
              <a:rPr lang="en-US" sz="1200" smtClean="0"/>
              <a:pPr eaLnBrk="1" hangingPunct="1"/>
              <a:t>13</a:t>
            </a:fld>
            <a:endParaRPr lang="en-US" sz="1200" dirty="0"/>
          </a:p>
        </p:txBody>
      </p:sp>
    </p:spTree>
    <p:extLst>
      <p:ext uri="{BB962C8B-B14F-4D97-AF65-F5344CB8AC3E}">
        <p14:creationId xmlns:p14="http://schemas.microsoft.com/office/powerpoint/2010/main" val="1152746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ln/>
        </p:spPr>
      </p:sp>
      <p:sp>
        <p:nvSpPr>
          <p:cNvPr id="138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8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D49CC4-AAD9-46FC-9A32-9E853C199805}" type="slidenum">
              <a:rPr lang="en-US" sz="1200" smtClean="0"/>
              <a:pPr eaLnBrk="1" hangingPunct="1"/>
              <a:t>14</a:t>
            </a:fld>
            <a:endParaRPr lang="en-US" sz="1200" dirty="0"/>
          </a:p>
        </p:txBody>
      </p:sp>
    </p:spTree>
    <p:extLst>
      <p:ext uri="{BB962C8B-B14F-4D97-AF65-F5344CB8AC3E}">
        <p14:creationId xmlns:p14="http://schemas.microsoft.com/office/powerpoint/2010/main" val="1264531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Trusted Computer System Evaluation Criteria (TCSEC) is an older DoD standard that defines the criteria for assessing the access controls in a computer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standard is part of a larger series of standards collectively referred to as the Rainbow Series, due to the color-coding used to uniquely identify each document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is also known as the “Orange Book” and is considered the cornerstone of the series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was replaced by the “Common Criteria” in 2005</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TCSEC defines a trusted computing base (TCB) as the combination of all hardware, firmware, and software responsible for enforcing the security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context, security policy refers to the rules of configuration for a system, rather than a managerial guidance document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TCB is made up of the hardware and software that has been implemented to provide security for a particular information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TCB is a conceptual object known as the reference monitor to mediate access to objects by subjects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administrators must be able to audit or periodically review the reference monitor to ensure it is functioning effectively, without unauthorized modification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biggest challenges in TCB is the existence of covert channels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Information Technology System Evaluation Criteria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international standard Information Technology System Evaluation Criteria (ITSEC) is very similar to TCSEC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Under ITSEC, Targets of Evaluation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ToE</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compared to detailed security function specifications, resulting in an assessment of systems functionality and comprehensive penetration testing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TCSEC, ITSEC was, for the most part, functionally replaced by the Common Criteria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Criteria for Information Technology Security Evaluation (“Common Criteria” or “CC”) is an international standard (ISO/IEC 15408) for computer security certification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widely considered the successor to both TCSEC and ITSEC in that it reconciles some of the differences between the various other standards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CC process assures that the specification, implementation, and evaluation of computer security products are performed in a rigorous and standard manner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C0ACEB9-EEDB-417F-A6EF-802D3A07695F}" type="slidenum">
              <a:rPr lang="en-US" sz="1200" smtClean="0"/>
              <a:pPr eaLnBrk="1" hangingPunct="1"/>
              <a:t>15</a:t>
            </a:fld>
            <a:endParaRPr lang="en-US" sz="1200" dirty="0"/>
          </a:p>
        </p:txBody>
      </p:sp>
    </p:spTree>
    <p:extLst>
      <p:ext uri="{BB962C8B-B14F-4D97-AF65-F5344CB8AC3E}">
        <p14:creationId xmlns:p14="http://schemas.microsoft.com/office/powerpoint/2010/main" val="18777559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general application of access control comprises four processes: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Obtaining the identity of the entity requesting access to a logical or physical area (identification)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Confirming the identity of the entity seeking access to a logical or physical area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Determining which actions an authenticated entity can perform in that physical or logical area (authorization)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Documenting the activities of the authorized individual and systems (accountability)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 is built on several key principles: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Least privilege: The principle by which members of the organization can access the minimum amount of information for the minimum amount of time necessary to perform their required duties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Need to know: Limits a user’s access to the specific information required to perform the currently assigned task, and not merely to the category of data required for a general work function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Separation of duties: A control requiring that significant tasks be split up in such a way that more than one individual is responsible for their completion</a:t>
            </a:r>
          </a:p>
          <a:p>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5481C6-8F3E-41C4-B2BB-D852DAAE7A1C}" type="slidenum">
              <a:rPr lang="en-US" sz="1200" smtClean="0"/>
              <a:pPr eaLnBrk="1" hangingPunct="1"/>
              <a:t>16</a:t>
            </a:fld>
            <a:endParaRPr lang="en-US" sz="1200" dirty="0"/>
          </a:p>
        </p:txBody>
      </p:sp>
    </p:spTree>
    <p:extLst>
      <p:ext uri="{BB962C8B-B14F-4D97-AF65-F5344CB8AC3E}">
        <p14:creationId xmlns:p14="http://schemas.microsoft.com/office/powerpoint/2010/main" val="4196103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Directive—Employs administrative controls such as policy and training designed to proscribe certain user behavior 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Deterrent—Discourages or deters an incipient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Preventative—Helps an organization avoid an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Detective—Detects or identifies an incident or a threat when it occurs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Corrective—Remedies a circumstance or mitigates damage done during an incident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Recovery—Restores operating conditions back to normal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Compensating—Resolves shortcomings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Mandatory Access Controls (MACs)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Mandatory Access Control (MAC) is required and is structured and coordinated within a data classification scheme that rates each collection of information as well as each user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ratings are often referred to as sensitivity levels or classification levels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MACs are implemented, users and data owners have limited control over access to information resources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Data Classification Model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owners must classify the information assets for which they are responsible and review the classifications periodically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U.S. government uses a three-level classification scheme for information deemed to be National Security Information (NSI), as defined in Executive Order 13526: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Top Secret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Secret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Confidential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Simple scheme for other organizations: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official (or internal) use only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Confidential (or Sensitive)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Clearances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component of a data classification scheme is the personnel security clearance structure, in which each user of an information asset is assigned an authorization level that identifies the level of information classification he or she can access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have developed roles and corresponding security clearances so individuals are assigned into authorization levels correlating with the classifications of the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Beyond a simple reliance on the security clearance is the incorporation of the need-to-know principle, based on the requirement that people are not allowed to view data simply because it falls within their level of clearance; they must also have a business-related need-to-know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Managing Classified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an information asset includes all aspects of its life cycle—from specification to design, acquisition, implementation, use, storage, distribution, backup, recovery, retirement, and destruction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information asset that has a classification designation other than unclassified or public must be clearly marked as such—with a cover page and headers and footers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maintain the confidentiality of classified documents, managers can implement a clean desk policy—requiring employees to secure all information in an appropriate storage container at the end of each business day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copies of classified information are no longer valuable or too many copies exist, care should be taken to destroy them properly to discourage dumpster diving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bins stored on private property can be protected from trespassers, in 1998, in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California v. Greenwood</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Supreme Court ruled that there is no expectation of privacy for items thrown away in trash or refuse containers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Lattice-Based Access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Lattice-based access control, a variation on the MAC form of access control, assigns users a matrix of authorizations for particular areas of access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level of authorization may vary depending on the classification authorizations that individuals possess for each group of information assets or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lattice structure contains subjects and objects, and the boundaries associated with each subject/object pair are clearly demarcated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Nondiscretionary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Nondiscretionary controls are determined by a central authority in the organization and can be based on roles—called role-based access controls or RBAC—or on a specified set of tasks—called task-based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Role-based controls are tied to the role that a particular user performs in an organization, whereas task-based controls are tied to a particular assignment or responsibility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Discretionary Access Controls (DACs)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Discretionary Access Controls (DACs) are implemented at the discretion or option of the data user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personal computer operating systems are designed based on the DAC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discretionary model is rule-based access controls where access is granted based on a set of rules specified by the central authority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Other Forms of Access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Content-dependent access controls—As the name suggests, access to a specific set of information may be dependent on its content (e.g., Marketing information for the Marketing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Constrained user interfaces—Some systems are designed specifically to restrict what information an individual user can access (e.g., ATMs)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Temporal (time-based) isolation—In some cases, access to information is limited by a time-of-day constraint (e.g., time-release safes)</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641995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Bell-</a:t>
            </a: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LaPadula</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(BLP) confidentiality model is a state machine reference model that helps ensure the confidentiality of an information system by means of mandatory access controls (MACs), data classification, and security clearances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 state machine model is one in which the design follows a conceptual approach in which the state of the content of the system being modeled is always in a known secure condition, in other words, this kind of model is provably secure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system that serves as a reference monitor compares the level of classification of the data with the clearance of the entity requesting access; it allows access only if the clearance is equal to or higher than the classification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BLP security rules prevent information from being moved from a level of higher security level to a level of lower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modes can be one of two types: simple security and the * (star) property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Simple security (also called the read property) prohibits a subject of lower clearance from reading an object of higher classification, but allows a subject with a higher clearance level to read an object at a lower level (read down)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 property (the write property) prohibits a high-level subject from sending messages to a lower-level object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short, the principle is “no read up, no write down”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Biba</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Integrity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integrity model is similar to BLP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intent is to provide access controls to ensure that objects or subjects cannot have less integrity as a result of read/write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ensures that no information from a subject can be passed on to an object in a higher security level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prevents contaminating data of higher integrity with data of lower integrity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Biba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assigns integrity levels to subjects and objects using two properties: the simple integrity (read) property or the integrity * property (write)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 integrity property permits a subject to have read access to an object only if the security level of the subject is either lower or equal to the level of the object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integrity * property permits a subject to have write access to an object only if the security level of the subject is equal to or higher than that of the object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short “no write up, no read down”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Clark-Wilson Integrity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Clark-Wilson integrity model, which is built upon principles of change control rather than integrity levels, was designed for the commercial environment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change control principles upon which it operates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 changes by unauthorized subjects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 unauthorized changes by authorized subjects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maintenance of internal and external consistency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controls are part of the CWI model: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Subject authentication and identification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to objects by means of well-formed transactions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Execution by subjects on a restricted set of programs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elements of the Clark-Wilson model are: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Constrained data item (CDI)—Data item with protected integrity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Unconstrained data item—Data not controlled by Clark-Wilson;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nonvalidated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input or any output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Integrity verification procedure (IVP)—Procedure that scans data and confirms its integrity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Transformation procedure (TP)—Procedure that only allows changes to a constrained data item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Graham-Denning Access Control Model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Graham-Denning access control model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has three parts: a set of objects, a set of subjects, and a set of rights; subjects are composed of two things: a process and a domain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eight primitive protection rights are:</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object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subject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object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subject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Read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Grant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Delete access right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Transfer access right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Harrison-</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Ruzzo</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-Ullman (HRU) model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Harrison-</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Ruzzo</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-Ullman (HRU) model defines a method to allow changes to access rights and the addition and removal of subjects and objects, a process that the Bell-</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LaPadula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model does not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systems change over time, their protective states need to change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HRU is built on an access control matrix and includes a set of generic rights and a specific set of commands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Brewer-Nash (Chinese Wall)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Brewer-Nash model—commonly known as a Chinese Wall—is designed to prevent a conflict of interest between two parties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Brewer-Nash model requires users to select one of two conflicting sets of data, after which they cannot access the conflicting data</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7E634-A8F4-46CC-A16A-A21E0DAE1205}" type="slidenum">
              <a:rPr lang="en-US" sz="1200" smtClean="0"/>
              <a:pPr eaLnBrk="1" hangingPunct="1"/>
              <a:t>18</a:t>
            </a:fld>
            <a:endParaRPr lang="en-US" sz="1200" dirty="0"/>
          </a:p>
        </p:txBody>
      </p:sp>
    </p:spTree>
    <p:extLst>
      <p:ext uri="{BB962C8B-B14F-4D97-AF65-F5344CB8AC3E}">
        <p14:creationId xmlns:p14="http://schemas.microsoft.com/office/powerpoint/2010/main" val="6438534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19</a:t>
            </a:fld>
            <a:endParaRPr lang="en-US" sz="1200" dirty="0"/>
          </a:p>
        </p:txBody>
      </p:sp>
    </p:spTree>
    <p:extLst>
      <p:ext uri="{BB962C8B-B14F-4D97-AF65-F5344CB8AC3E}">
        <p14:creationId xmlns:p14="http://schemas.microsoft.com/office/powerpoint/2010/main" val="2347151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20</a:t>
            </a:fld>
            <a:endParaRPr lang="en-US" sz="1200" dirty="0"/>
          </a:p>
        </p:txBody>
      </p:sp>
    </p:spTree>
    <p:extLst>
      <p:ext uri="{BB962C8B-B14F-4D97-AF65-F5344CB8AC3E}">
        <p14:creationId xmlns:p14="http://schemas.microsoft.com/office/powerpoint/2010/main" val="4041606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21</a:t>
            </a:fld>
            <a:endParaRPr lang="en-US" sz="1200" dirty="0"/>
          </a:p>
        </p:txBody>
      </p:sp>
    </p:spTree>
    <p:extLst>
      <p:ext uri="{BB962C8B-B14F-4D97-AF65-F5344CB8AC3E}">
        <p14:creationId xmlns:p14="http://schemas.microsoft.com/office/powerpoint/2010/main" val="752939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p:cNvSpPr>
            <a:spLocks noGrp="1" noRot="1" noChangeAspect="1" noTextEdit="1"/>
          </p:cNvSpPr>
          <p:nvPr>
            <p:ph type="sldImg"/>
          </p:nvPr>
        </p:nvSpPr>
        <p:spPr>
          <a:ln/>
        </p:spPr>
      </p:sp>
      <p:sp>
        <p:nvSpPr>
          <p:cNvPr id="140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40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94E3ECA-E2D3-41E3-98D0-EE2A499237E4}" type="slidenum">
              <a:rPr lang="en-US" sz="1200" smtClean="0"/>
              <a:pPr eaLnBrk="1" hangingPunct="1"/>
              <a:t>22</a:t>
            </a:fld>
            <a:endParaRPr lang="en-US" sz="1200" dirty="0"/>
          </a:p>
        </p:txBody>
      </p:sp>
    </p:spTree>
    <p:extLst>
      <p:ext uri="{BB962C8B-B14F-4D97-AF65-F5344CB8AC3E}">
        <p14:creationId xmlns:p14="http://schemas.microsoft.com/office/powerpoint/2010/main" val="3979874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11/28/2023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3237" y="1079500"/>
            <a:ext cx="8204200" cy="3039827"/>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Management Models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53747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9</a:t>
            </a:r>
          </a:p>
        </p:txBody>
      </p:sp>
      <p:sp>
        <p:nvSpPr>
          <p:cNvPr id="4" name="TextBox 3"/>
          <p:cNvSpPr txBox="1"/>
          <p:nvPr/>
        </p:nvSpPr>
        <p:spPr>
          <a:xfrm>
            <a:off x="3314700" y="5372100"/>
            <a:ext cx="2581275" cy="369332"/>
          </a:xfrm>
          <a:prstGeom prst="rect">
            <a:avLst/>
          </a:prstGeom>
          <a:noFill/>
        </p:spPr>
        <p:txBody>
          <a:bodyPr wrap="square" rtlCol="0">
            <a:spAutoFit/>
          </a:bodyPr>
          <a:lstStyle/>
          <a:p>
            <a:endParaRPr lang="en-GB" b="1" dirty="0"/>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296092" y="1039091"/>
            <a:ext cx="8555808"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dominant InfoSec management models, including national and international standards-based models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why access control is an essential element of InfoSec management</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Recommend an InfoSec management model and explain how it can be customized to meet the needs of a particular organization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fundamental elements of key InfoSec management practices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122" y="1529493"/>
            <a:ext cx="8691327" cy="3991862"/>
          </a:xfrm>
        </p:spPr>
        <p:txBody>
          <a:bodyPr>
            <a:normAutofit lnSpcReduction="10000"/>
          </a:bodyPr>
          <a:lstStyle/>
          <a:p>
            <a:pPr algn="just"/>
            <a:r>
              <a:rPr lang="en-US" dirty="0"/>
              <a:t>InfoSec models are standards that are used for reference or comparison and often serve as the stepping-off point for emulation and adoption</a:t>
            </a:r>
          </a:p>
          <a:p>
            <a:pPr algn="just"/>
            <a:r>
              <a:rPr lang="en-US" dirty="0"/>
              <a:t>One way to select a methodology is to adapt or adopt an existing security management model or set of practices</a:t>
            </a:r>
          </a:p>
          <a:p>
            <a:pPr algn="just"/>
            <a:r>
              <a:rPr lang="en-US" dirty="0"/>
              <a:t>Because each InfoSec environment is unique, you may need to modify or adapt portions of several frameworks; what works well for one organization may not precisely fit another</a:t>
            </a:r>
          </a:p>
        </p:txBody>
      </p:sp>
      <p:sp>
        <p:nvSpPr>
          <p:cNvPr id="2" name="Title 1"/>
          <p:cNvSpPr>
            <a:spLocks noGrp="1"/>
          </p:cNvSpPr>
          <p:nvPr>
            <p:ph type="title"/>
          </p:nvPr>
        </p:nvSpPr>
        <p:spPr>
          <a:xfrm>
            <a:off x="235390" y="0"/>
            <a:ext cx="8646060" cy="1176233"/>
          </a:xfrm>
        </p:spPr>
        <p:txBody>
          <a:bodyPr/>
          <a:lstStyle/>
          <a:p>
            <a:r>
              <a:rPr lang="en-US" sz="3600" dirty="0"/>
              <a:t>Introduction to Blueprints, Frameworks, and Security Models</a:t>
            </a:r>
          </a:p>
        </p:txBody>
      </p:sp>
    </p:spTree>
    <p:extLst>
      <p:ext uri="{BB962C8B-B14F-4D97-AF65-F5344CB8AC3E}">
        <p14:creationId xmlns:p14="http://schemas.microsoft.com/office/powerpoint/2010/main" val="29741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Grp="1" noChangeArrowheads="1"/>
          </p:cNvSpPr>
          <p:nvPr>
            <p:ph type="body" idx="1"/>
          </p:nvPr>
        </p:nvSpPr>
        <p:spPr>
          <a:xfrm>
            <a:off x="217714" y="1119718"/>
            <a:ext cx="8752115" cy="4518160"/>
          </a:xfrm>
        </p:spPr>
        <p:txBody>
          <a:bodyPr>
            <a:normAutofit fontScale="92500" lnSpcReduction="20000"/>
          </a:bodyPr>
          <a:lstStyle/>
          <a:p>
            <a:pPr algn="just"/>
            <a:r>
              <a:rPr lang="en-US" sz="2400" dirty="0"/>
              <a:t>One of the most widely referenced and often discussed security models is Information Technology—Code of Practice for Information Security Management, which was originally published as British Standard BS 7799, later published as ISO/IEC 17799, and then as ISO/IEC 27002</a:t>
            </a:r>
          </a:p>
          <a:p>
            <a:pPr algn="just"/>
            <a:r>
              <a:rPr lang="en-US" sz="2400" dirty="0"/>
              <a:t>The original purpose of ISO/IEC 27002 was to offer guidance for the management of InfoSec to individuals responsible for their organization’s security programs</a:t>
            </a:r>
          </a:p>
          <a:p>
            <a:pPr algn="just"/>
            <a:r>
              <a:rPr lang="en-US" sz="2400" dirty="0"/>
              <a:t>According to 27000.org, the standard was “intended to provide a common basis for developing organizational security standards and effective security management practice and to provide confidence in inter-organizational dealings”</a:t>
            </a:r>
          </a:p>
        </p:txBody>
      </p:sp>
      <p:sp>
        <p:nvSpPr>
          <p:cNvPr id="37891" name="Rectangle 2"/>
          <p:cNvSpPr>
            <a:spLocks noGrp="1" noChangeArrowheads="1"/>
          </p:cNvSpPr>
          <p:nvPr>
            <p:ph type="title"/>
          </p:nvPr>
        </p:nvSpPr>
        <p:spPr>
          <a:xfrm>
            <a:off x="549275" y="107576"/>
            <a:ext cx="8042276" cy="794124"/>
          </a:xfrm>
        </p:spPr>
        <p:txBody>
          <a:bodyPr/>
          <a:lstStyle/>
          <a:p>
            <a:r>
              <a:rPr lang="en-US" dirty="0"/>
              <a:t>The ISO 27000 Series </a:t>
            </a:r>
          </a:p>
        </p:txBody>
      </p:sp>
    </p:spTree>
    <p:extLst>
      <p:ext uri="{BB962C8B-B14F-4D97-AF65-F5344CB8AC3E}">
        <p14:creationId xmlns:p14="http://schemas.microsoft.com/office/powerpoint/2010/main" val="112806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300" y="253999"/>
            <a:ext cx="8724900" cy="6503851"/>
            <a:chOff x="2095500" y="0"/>
            <a:chExt cx="5321300" cy="5651500"/>
          </a:xfrm>
        </p:grpSpPr>
        <p:pic>
          <p:nvPicPr>
            <p:cNvPr id="2" name="Picture 1" descr="The I S O slash I E C 27001:2013 major process steps. Communication with interested parties and records of communication is connected to the steps. The deliverables connect to monitoring and measurements and records of the results. The steps are: Obtain management support, Establish the project (optional), Identify requirements Define scope, management, intention responsibilities, Implement support procedures, Design the process of risk assessment and treatment, Perform risk assessment and treatment, Develop a security profile of the company, Accept residual risks &amp; develop a plan for control implementation, Implement all required controls Perform training and awareness programs,  Operate the ISMS, Conduct internal audit, Management review Stage 1 certification audit(Doc review), Stage 2 certification audit (Main audit). The deliverables are: Project plan (optional) Budget: Human Resources plan, List of interested parties, legal regulatory and contractual requirements, Information security policy and scope document information security objectives, Procedures for document control, internal audit, corrective action (optional) Risk assessment methodology, risk acceptance criteria, Risk assessment table, risk treatment table, risk assessment and treatment report, Statement of applicability Risk treatment plan; acceptance of residual risks, Records of implementation Training records, Various records required by I S M S documentation, Internal audit report; corrective actions, Management review minutes Stage 1 audit report; corrective actions, Stage 2 audit report; corrective actions. Stage 1 and 2 are Mandatory for organizations undergoing certific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95500" y="0"/>
              <a:ext cx="5321300" cy="5651500"/>
            </a:xfrm>
            <a:prstGeom prst="rect">
              <a:avLst/>
            </a:prstGeom>
          </p:spPr>
        </p:pic>
        <p:sp>
          <p:nvSpPr>
            <p:cNvPr id="3" name="TextBox 2"/>
            <p:cNvSpPr txBox="1"/>
            <p:nvPr/>
          </p:nvSpPr>
          <p:spPr>
            <a:xfrm>
              <a:off x="2095500" y="5270500"/>
              <a:ext cx="850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87487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107576"/>
            <a:ext cx="8042276" cy="692524"/>
          </a:xfrm>
        </p:spPr>
        <p:txBody>
          <a:bodyPr/>
          <a:lstStyle/>
          <a:p>
            <a:r>
              <a:rPr lang="en-US" sz="3200" dirty="0"/>
              <a:t>ISO 27000 Series current and planned</a:t>
            </a:r>
          </a:p>
        </p:txBody>
      </p:sp>
      <p:sp>
        <p:nvSpPr>
          <p:cNvPr id="8" name="Content Placeholder 7"/>
          <p:cNvSpPr>
            <a:spLocks noGrp="1"/>
          </p:cNvSpPr>
          <p:nvPr>
            <p:ph sz="half" idx="2"/>
          </p:nvPr>
        </p:nvSpPr>
        <p:spPr>
          <a:xfrm>
            <a:off x="304800" y="990600"/>
            <a:ext cx="4257676" cy="4546600"/>
          </a:xfrm>
        </p:spPr>
        <p:txBody>
          <a:bodyPr>
            <a:normAutofit fontScale="62500" lnSpcReduction="20000"/>
          </a:bodyPr>
          <a:lstStyle/>
          <a:p>
            <a:r>
              <a:rPr lang="en-US" sz="1600" dirty="0"/>
              <a:t>27000:2016 Series Overview and Terminology </a:t>
            </a:r>
          </a:p>
          <a:p>
            <a:r>
              <a:rPr lang="en-US" sz="1600" dirty="0"/>
              <a:t>27001:2013 InfoSec Mgmt System Specification</a:t>
            </a:r>
          </a:p>
          <a:p>
            <a:r>
              <a:rPr lang="en-US" sz="1600" dirty="0"/>
              <a:t>27002:2013 Code of Practice for InfoSec Mgmt</a:t>
            </a:r>
          </a:p>
          <a:p>
            <a:r>
              <a:rPr lang="en-US" sz="1600" dirty="0"/>
              <a:t>27003:2017 InfoSec Mgmt Systems Implementation Guidance</a:t>
            </a:r>
          </a:p>
          <a:p>
            <a:r>
              <a:rPr lang="en-US" sz="1600" dirty="0"/>
              <a:t>27004:2016 InfoSec Measurements </a:t>
            </a:r>
          </a:p>
          <a:p>
            <a:r>
              <a:rPr lang="en-US" sz="1600" dirty="0"/>
              <a:t>27005:2011 ISMS Risk Management </a:t>
            </a:r>
          </a:p>
          <a:p>
            <a:r>
              <a:rPr lang="en-US" sz="1600" dirty="0"/>
              <a:t>27006:2015 Requirements for Bodies Providing Audit and Certification of an ISMS</a:t>
            </a:r>
          </a:p>
          <a:p>
            <a:r>
              <a:rPr lang="en-US" sz="1600" dirty="0"/>
              <a:t>27007:2011 Guidelines for ISMS Auditing </a:t>
            </a:r>
          </a:p>
          <a:p>
            <a:r>
              <a:rPr lang="en-US" sz="1600" dirty="0"/>
              <a:t>27008:2011 Guidelines for InfoSec Auditing</a:t>
            </a:r>
          </a:p>
          <a:p>
            <a:r>
              <a:rPr lang="en-US" sz="1600" dirty="0"/>
              <a:t>27010:2015 Guidelines for Inter-sector and Inter-organizational Communications</a:t>
            </a:r>
          </a:p>
          <a:p>
            <a:r>
              <a:rPr lang="en-US" sz="1600" dirty="0"/>
              <a:t>27011:2016 Guidelines for Telecomm orgs</a:t>
            </a:r>
          </a:p>
          <a:p>
            <a:r>
              <a:rPr lang="en-US" sz="1600" dirty="0"/>
              <a:t>27013:2015 Guideline on the Integrated Implementation of ISO/IEC 20000-1 and ISO/IEC 27001</a:t>
            </a:r>
          </a:p>
        </p:txBody>
      </p:sp>
      <p:sp>
        <p:nvSpPr>
          <p:cNvPr id="10" name="Content Placeholder 9"/>
          <p:cNvSpPr>
            <a:spLocks noGrp="1"/>
          </p:cNvSpPr>
          <p:nvPr>
            <p:ph sz="quarter" idx="4"/>
          </p:nvPr>
        </p:nvSpPr>
        <p:spPr>
          <a:xfrm>
            <a:off x="4710113" y="990600"/>
            <a:ext cx="4281487" cy="4762500"/>
          </a:xfrm>
        </p:spPr>
        <p:txBody>
          <a:bodyPr>
            <a:normAutofit fontScale="62500" lnSpcReduction="20000"/>
          </a:bodyPr>
          <a:lstStyle/>
          <a:p>
            <a:r>
              <a:rPr lang="en-US" sz="1600" dirty="0"/>
              <a:t>27014:2013 InfoSec Governance Framework</a:t>
            </a:r>
          </a:p>
          <a:p>
            <a:r>
              <a:rPr lang="en-US" sz="1600" dirty="0"/>
              <a:t>27015:2012 InfoSec Mgmt Guidelines for Financial Services </a:t>
            </a:r>
          </a:p>
          <a:p>
            <a:r>
              <a:rPr lang="en-US" sz="1600" dirty="0"/>
              <a:t>27016: 2014 InfoSec and Organizational Economics</a:t>
            </a:r>
          </a:p>
          <a:p>
            <a:r>
              <a:rPr lang="en-US" sz="1600" dirty="0"/>
              <a:t>27017:2015 Code of practice for InfoSec controls for cloud computing services based on ISO/IEC 27002</a:t>
            </a:r>
          </a:p>
          <a:p>
            <a:r>
              <a:rPr lang="en-US" sz="1600" dirty="0"/>
              <a:t>27018:2014 Code of practice for PII protection in public clouds acting as PII processors</a:t>
            </a:r>
          </a:p>
          <a:p>
            <a:r>
              <a:rPr lang="en-US" sz="1600" dirty="0"/>
              <a:t>27019:2013 InfoSec mgmt guidelines for process control systems specific to the energy industry</a:t>
            </a:r>
          </a:p>
          <a:p>
            <a:r>
              <a:rPr lang="en-US" sz="1600" dirty="0"/>
              <a:t>27023:2015 Mapping the revised editions of ISO/IEC 27001 and 27002</a:t>
            </a:r>
          </a:p>
          <a:p>
            <a:r>
              <a:rPr lang="en-US" sz="1600" dirty="0"/>
              <a:t>27031:2012 Guidelines for information and communication technology readiness for business continuity</a:t>
            </a:r>
          </a:p>
          <a:p>
            <a:r>
              <a:rPr lang="en-US" sz="1600" dirty="0"/>
              <a:t>27032:2012 Guidelines for cybersecurity </a:t>
            </a:r>
          </a:p>
          <a:p>
            <a:endParaRPr lang="en-US" sz="1600" dirty="0"/>
          </a:p>
        </p:txBody>
      </p:sp>
    </p:spTree>
    <p:extLst>
      <p:ext uri="{BB962C8B-B14F-4D97-AF65-F5344CB8AC3E}">
        <p14:creationId xmlns:p14="http://schemas.microsoft.com/office/powerpoint/2010/main" val="123992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1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Rectangle 5"/>
          <p:cNvSpPr>
            <a:spLocks noGrp="1" noChangeArrowheads="1"/>
          </p:cNvSpPr>
          <p:nvPr>
            <p:ph type="body" idx="1"/>
          </p:nvPr>
        </p:nvSpPr>
        <p:spPr>
          <a:xfrm>
            <a:off x="362744" y="1312481"/>
            <a:ext cx="8415338" cy="3757952"/>
          </a:xfrm>
        </p:spPr>
        <p:txBody>
          <a:bodyPr>
            <a:normAutofit lnSpcReduction="10000"/>
          </a:bodyPr>
          <a:lstStyle/>
          <a:p>
            <a:pPr algn="just"/>
            <a:r>
              <a:rPr lang="en-US" dirty="0"/>
              <a:t>NIST documents have two notable advantages:</a:t>
            </a:r>
          </a:p>
          <a:p>
            <a:pPr lvl="1" algn="just"/>
            <a:r>
              <a:rPr lang="en-US" dirty="0"/>
              <a:t>they are publicly available at no charge</a:t>
            </a:r>
          </a:p>
          <a:p>
            <a:pPr lvl="1" algn="just"/>
            <a:r>
              <a:rPr lang="en-US" dirty="0"/>
              <a:t>they have been available for some time; thus they have been broadly reviewed (and updated) by government and industry professionals</a:t>
            </a:r>
          </a:p>
          <a:p>
            <a:pPr algn="just"/>
            <a:r>
              <a:rPr lang="en-US" dirty="0"/>
              <a:t>You can use the NIST SP (Special Publication) documents listed earlier, along with the discussion provided in this book, to help design a custom security framework for your organization’s InfoSec program</a:t>
            </a:r>
          </a:p>
        </p:txBody>
      </p:sp>
      <p:sp>
        <p:nvSpPr>
          <p:cNvPr id="48131" name="Rectangle 4"/>
          <p:cNvSpPr>
            <a:spLocks noGrp="1" noChangeArrowheads="1"/>
          </p:cNvSpPr>
          <p:nvPr>
            <p:ph type="title"/>
          </p:nvPr>
        </p:nvSpPr>
        <p:spPr>
          <a:xfrm>
            <a:off x="549275" y="107576"/>
            <a:ext cx="8042276" cy="870324"/>
          </a:xfrm>
        </p:spPr>
        <p:txBody>
          <a:bodyPr/>
          <a:lstStyle/>
          <a:p>
            <a:r>
              <a:rPr lang="en-US" dirty="0"/>
              <a:t>NIST Security Models</a:t>
            </a:r>
          </a:p>
        </p:txBody>
      </p:sp>
    </p:spTree>
    <p:extLst>
      <p:ext uri="{BB962C8B-B14F-4D97-AF65-F5344CB8AC3E}">
        <p14:creationId xmlns:p14="http://schemas.microsoft.com/office/powerpoint/2010/main" val="25715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9274" y="107576"/>
            <a:ext cx="8042276" cy="616324"/>
          </a:xfrm>
        </p:spPr>
        <p:txBody>
          <a:bodyPr/>
          <a:lstStyle/>
          <a:p>
            <a:r>
              <a:rPr lang="en-US" dirty="0"/>
              <a:t>Key NIST SPs</a:t>
            </a:r>
          </a:p>
        </p:txBody>
      </p:sp>
      <p:sp>
        <p:nvSpPr>
          <p:cNvPr id="5" name="Content Placeholder 4"/>
          <p:cNvSpPr>
            <a:spLocks noGrp="1"/>
          </p:cNvSpPr>
          <p:nvPr>
            <p:ph sz="half" idx="2"/>
          </p:nvPr>
        </p:nvSpPr>
        <p:spPr>
          <a:xfrm>
            <a:off x="457200" y="914401"/>
            <a:ext cx="4040188" cy="4610100"/>
          </a:xfrm>
        </p:spPr>
        <p:txBody>
          <a:bodyPr>
            <a:normAutofit fontScale="85000" lnSpcReduction="20000"/>
          </a:bodyPr>
          <a:lstStyle/>
          <a:p>
            <a:r>
              <a:rPr lang="en-US" sz="2000" dirty="0"/>
              <a:t>SP 800-12, Rev. 1: Computer Security Handbook </a:t>
            </a:r>
          </a:p>
          <a:p>
            <a:r>
              <a:rPr lang="en-US" sz="2000" dirty="0"/>
              <a:t>SP 800-14: Generally Accepted Security Principles and Practices</a:t>
            </a:r>
          </a:p>
          <a:p>
            <a:r>
              <a:rPr lang="en-US" sz="2000" dirty="0"/>
              <a:t>SP 800-18, Rev. 1: Guide for Developing Security Plans for Federal IS </a:t>
            </a:r>
          </a:p>
          <a:p>
            <a:r>
              <a:rPr lang="en-US" sz="2000" dirty="0"/>
              <a:t>SP 800-30, Rev. 1: Guide for Conducting Risk Assessments</a:t>
            </a:r>
          </a:p>
          <a:p>
            <a:r>
              <a:rPr lang="en-US" sz="2000" dirty="0"/>
              <a:t>SP 800-34, Rev. 1: Contingency Planning Guide for Federal IS</a:t>
            </a:r>
          </a:p>
          <a:p>
            <a:pPr marL="171450" lvl="1">
              <a:spcBef>
                <a:spcPts val="1200"/>
              </a:spcBef>
              <a:buClr>
                <a:schemeClr val="accent2"/>
              </a:buClr>
            </a:pPr>
            <a:r>
              <a:rPr lang="en-US" sz="2000" dirty="0"/>
              <a:t>SP 800-37, Rev. 1: Guide for Applying the Risk Management Framework to Federal IS</a:t>
            </a:r>
          </a:p>
          <a:p>
            <a:pPr marL="171450" lvl="1">
              <a:spcBef>
                <a:spcPts val="1200"/>
              </a:spcBef>
              <a:buClr>
                <a:schemeClr val="accent2"/>
              </a:buClr>
            </a:pPr>
            <a:r>
              <a:rPr lang="en-US" dirty="0"/>
              <a:t>SP 800-39: Managing InfoSec Risk: Organization, Mission, and IS View </a:t>
            </a:r>
            <a:endParaRPr lang="en-US" sz="2000" dirty="0"/>
          </a:p>
        </p:txBody>
      </p:sp>
      <p:sp>
        <p:nvSpPr>
          <p:cNvPr id="7" name="Content Placeholder 6"/>
          <p:cNvSpPr>
            <a:spLocks noGrp="1"/>
          </p:cNvSpPr>
          <p:nvPr>
            <p:ph sz="quarter" idx="4"/>
          </p:nvPr>
        </p:nvSpPr>
        <p:spPr>
          <a:xfrm>
            <a:off x="4645025" y="914401"/>
            <a:ext cx="4041775" cy="4813300"/>
          </a:xfrm>
        </p:spPr>
        <p:txBody>
          <a:bodyPr>
            <a:normAutofit fontScale="85000" lnSpcReduction="10000"/>
          </a:bodyPr>
          <a:lstStyle/>
          <a:p>
            <a:pPr marL="171450" lvl="1">
              <a:spcBef>
                <a:spcPts val="1200"/>
              </a:spcBef>
              <a:buClr>
                <a:schemeClr val="accent2"/>
              </a:buClr>
            </a:pPr>
            <a:r>
              <a:rPr lang="en-US" dirty="0"/>
              <a:t>SP 800-53, Rev. 4: Security and Privacy Controls for Federal IS and Orgs</a:t>
            </a:r>
          </a:p>
          <a:p>
            <a:pPr marL="171450" lvl="1">
              <a:spcBef>
                <a:spcPts val="1200"/>
              </a:spcBef>
              <a:buClr>
                <a:schemeClr val="accent2"/>
              </a:buClr>
            </a:pPr>
            <a:r>
              <a:rPr lang="en-US" dirty="0"/>
              <a:t>SP 800-53A, Rev. 4: Assessing Security and Privacy Controls in Federal Information Systems and Organizations: Building Effective Assessment Plans</a:t>
            </a:r>
          </a:p>
          <a:p>
            <a:r>
              <a:rPr lang="en-US" sz="2000" dirty="0"/>
              <a:t>SP 800-55. Rev. 1: Performance Measurement Guide for InfoSec</a:t>
            </a:r>
          </a:p>
          <a:p>
            <a:r>
              <a:rPr lang="en-US" sz="2000" dirty="0"/>
              <a:t>SP 800-61, Rev. 2: Computer Security Incident Handling Guide</a:t>
            </a:r>
          </a:p>
          <a:p>
            <a:r>
              <a:rPr lang="en-US" sz="2000" dirty="0"/>
              <a:t>SP 800-100: Information Security Handbook: A Guide for Managers</a:t>
            </a:r>
          </a:p>
          <a:p>
            <a:r>
              <a:rPr lang="en-US" sz="2000" dirty="0"/>
              <a:t>SP 800-184: Guide for Cybersecurity Event Recovery</a:t>
            </a:r>
          </a:p>
        </p:txBody>
      </p:sp>
    </p:spTree>
    <p:extLst>
      <p:ext uri="{BB962C8B-B14F-4D97-AF65-F5344CB8AC3E}">
        <p14:creationId xmlns:p14="http://schemas.microsoft.com/office/powerpoint/2010/main" val="3616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734720" y="127000"/>
            <a:ext cx="4584659" cy="6617732"/>
            <a:chOff x="2734720" y="127000"/>
            <a:chExt cx="4584659" cy="6617732"/>
          </a:xfrm>
        </p:grpSpPr>
        <p:pic>
          <p:nvPicPr>
            <p:cNvPr id="3" name="Picture 2" descr="A chart identifies the security control assessment process overview of N I S T. Approved system security plan, ORGANIZATION PREPARATION includes: Implement the security controls in the information system. Notify key organizational officials of impending assessment. Establish and open communications channels among stakeholders. Identify and allocate necessary assessment resources; assemble assessment team. Establish key milestones to effectively manage the assessment. Assemble artifacts for assessment. Approved system security plan, ASSESSOR PREPARATION:  Establish appropriate organizational points of contact. Understand organization’s mission, functions, and business processes. Understand information system structure (system architecture). Understand security controls under assessment and relevant N I S T standards and guidelines. Develop security assessment plan. Obtain artifacts for assessment. ASSESSMENT- Implement security assessment plan. Execute assessment procedures to achieve assessment objectives. Maintain impartiality and report objectively. Produce assessment findings.  Recommend specific remediation actions (corrective actions or improvements in control implementation or in operation). Produce initial (draft) and final security assessment reports. Assessment procedure development: Assessment objectives. Selected assessment methods and objects. Assigned depth and coverage attributes. Procedures tailored with organization and system specific information. Assessment cases for specific assessor actions. Schedule and milestones. ORGANIZATION APPROVAL: Ensure assessment plan is appropriately tailored. Involve senior leadership. Balance schedule, performance, cost. These are the Initial draft report and Final report with organizational annotations. S P 800-53 A and Artifacts lead to Security assessment plan which leads to ORGANIZATION APPROVAL leading to Assessment which in turn leads to Security assessment report and Organization oversight leading to Plan of action and milestones and System security plan. Post assessment process, ORGANIZATION OVERSIGHT: Review assessor findings and assess risk of weaknesses and deficiencies. Consult with organizational officials regarding security control effectiveness. Initiate remediation actions. Develop or update plan of action and milestones. Update system security plan (including risk assessmen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34720" y="127000"/>
              <a:ext cx="4584659" cy="6489700"/>
            </a:xfrm>
            <a:prstGeom prst="rect">
              <a:avLst/>
            </a:prstGeom>
          </p:spPr>
        </p:pic>
        <p:sp>
          <p:nvSpPr>
            <p:cNvPr id="2" name="TextBox 1"/>
            <p:cNvSpPr txBox="1"/>
            <p:nvPr/>
          </p:nvSpPr>
          <p:spPr>
            <a:xfrm>
              <a:off x="2734720" y="6375400"/>
              <a:ext cx="70698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48396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84155" y="0"/>
            <a:ext cx="8523220" cy="6743700"/>
            <a:chOff x="184155" y="0"/>
            <a:chExt cx="8523220" cy="6743700"/>
          </a:xfrm>
        </p:grpSpPr>
        <p:pic>
          <p:nvPicPr>
            <p:cNvPr id="4" name="Picture 3" descr="The table has 3 columns and 18 rows. The column headings are as follows from left to right: Identifier, Family, Class. The row entries are as follows. Row 1. Identifier, A C. Family, Access Control. Class, Technical. Row 2. Identifier, A T. Family, Awareness and Training. Class, Operational. Row 3. Identifier, A U. Family, Audit and Accountability. Class Technical. Row 4. Identifier, C A. Family, Security Assessment and Authorization. Class, Management. Row 5. Identifier, C M. Family, Configuration Management. Class, Operational. Row 6. Identifier, C P. Family, Contingency Planning. Class, Operational. Row 7. Identifier, I A. Family, Identification and Authentication. Class, Technical. Row 8. Identifier, I R. Family, Incident Response. Class, Operational. Row 9. Identifier, M A. Family, Maintenance. Class, Operational. Row 10. Identifier, M P. Family, Media Protection. Class, Operational. Row 11. Identifier, P E. Family, Physical and Environmental Security. Class, Operational. Row 12. Identifier, P L. Family, Planning. Class, Management. Row 13. Identifier, P S. Family, Personnel Security. Class, Operational. Row 14. Identifier, R A. Family, Risk Assessment. Class, Management. Row 15. Identifier, S A. Family, System and Services Acquisition. Class, Management. Row 16. Identifier, S C. Family, System and Communication Protection. Class, Technical. Row 17, Identifier, S I. Family, System and Information Integrity. Class, Operational. Row 18. Identifier, P M. Family, Program Management. Class, Management.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84155" y="0"/>
              <a:ext cx="8523220" cy="6743700"/>
            </a:xfrm>
            <a:prstGeom prst="rect">
              <a:avLst/>
            </a:prstGeom>
          </p:spPr>
        </p:pic>
        <p:sp>
          <p:nvSpPr>
            <p:cNvPr id="2" name="TextBox 1"/>
            <p:cNvSpPr txBox="1"/>
            <p:nvPr/>
          </p:nvSpPr>
          <p:spPr>
            <a:xfrm>
              <a:off x="457200" y="0"/>
              <a:ext cx="1117600" cy="5080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877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373062" y="1145118"/>
            <a:ext cx="8415338" cy="4366682"/>
          </a:xfrm>
        </p:spPr>
        <p:txBody>
          <a:bodyPr>
            <a:normAutofit fontScale="92500" lnSpcReduction="20000"/>
          </a:bodyPr>
          <a:lstStyle/>
          <a:p>
            <a:pPr algn="just"/>
            <a:r>
              <a:rPr lang="en-US" dirty="0"/>
              <a:t>Control Objectives for Information and Related Technology (COBIT) also provides advice about the implementation of sound controls and control objectives for InfoSec</a:t>
            </a:r>
          </a:p>
          <a:p>
            <a:pPr algn="just"/>
            <a:r>
              <a:rPr lang="en-US" dirty="0"/>
              <a:t>COBIT was created by the Information Systems Audit and Control Association (ISACA) and the IT Governance Institute (ITGI) in 1992</a:t>
            </a:r>
          </a:p>
          <a:p>
            <a:pPr algn="just"/>
            <a:r>
              <a:rPr lang="en-GB" dirty="0"/>
              <a:t>COBIT 5 provides five principles focused on the governance and management of IT in an organization:</a:t>
            </a:r>
          </a:p>
          <a:p>
            <a:pPr lvl="1" algn="just"/>
            <a:r>
              <a:rPr lang="en-GB" dirty="0"/>
              <a:t>Principle 1: Meeting Stakeholder Needs</a:t>
            </a:r>
          </a:p>
          <a:p>
            <a:pPr lvl="1" algn="just"/>
            <a:r>
              <a:rPr lang="en-GB" dirty="0"/>
              <a:t>Principle 2: Covering the Enterprise End-to- End</a:t>
            </a:r>
          </a:p>
          <a:p>
            <a:pPr lvl="1" algn="just"/>
            <a:r>
              <a:rPr lang="en-GB" dirty="0"/>
              <a:t>Principle 3: Applying a Single, Integrated Framework</a:t>
            </a:r>
          </a:p>
          <a:p>
            <a:pPr lvl="1" algn="just"/>
            <a:r>
              <a:rPr lang="en-GB" dirty="0"/>
              <a:t>Principle 4: Enabling a Holistic Approach</a:t>
            </a:r>
          </a:p>
          <a:p>
            <a:pPr lvl="1" algn="just"/>
            <a:r>
              <a:rPr lang="en-GB" dirty="0"/>
              <a:t>Principle 5: Separating Governance from Management</a:t>
            </a:r>
          </a:p>
          <a:p>
            <a:pPr lvl="1" algn="just"/>
            <a:endParaRPr lang="en-US" dirty="0"/>
          </a:p>
        </p:txBody>
      </p:sp>
      <p:sp>
        <p:nvSpPr>
          <p:cNvPr id="60418" name="Rectangle 2"/>
          <p:cNvSpPr>
            <a:spLocks noGrp="1" noChangeArrowheads="1"/>
          </p:cNvSpPr>
          <p:nvPr>
            <p:ph type="title"/>
          </p:nvPr>
        </p:nvSpPr>
        <p:spPr>
          <a:xfrm>
            <a:off x="762000" y="645322"/>
            <a:ext cx="8026400" cy="383378"/>
          </a:xfrm>
        </p:spPr>
        <p:txBody>
          <a:bodyPr/>
          <a:lstStyle/>
          <a:p>
            <a:r>
              <a:rPr lang="en-US" sz="3200" dirty="0"/>
              <a:t>Control Objectives for Information and Related Technology (COBIT)</a:t>
            </a:r>
          </a:p>
        </p:txBody>
      </p:sp>
    </p:spTree>
    <p:extLst>
      <p:ext uri="{BB962C8B-B14F-4D97-AF65-F5344CB8AC3E}">
        <p14:creationId xmlns:p14="http://schemas.microsoft.com/office/powerpoint/2010/main" val="166508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04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4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0419">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0419">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0419">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0419">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04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3"/>
          <p:cNvSpPr>
            <a:spLocks noGrp="1" noChangeArrowheads="1"/>
          </p:cNvSpPr>
          <p:nvPr>
            <p:ph type="body" idx="1"/>
          </p:nvPr>
        </p:nvSpPr>
        <p:spPr>
          <a:xfrm>
            <a:off x="365125" y="687918"/>
            <a:ext cx="8415338" cy="4734982"/>
          </a:xfrm>
        </p:spPr>
        <p:txBody>
          <a:bodyPr>
            <a:normAutofit fontScale="85000" lnSpcReduction="20000"/>
          </a:bodyPr>
          <a:lstStyle/>
          <a:p>
            <a:pPr algn="just"/>
            <a:r>
              <a:rPr lang="en-US" dirty="0"/>
              <a:t>COSO of the Treadway Commission is a U.S. private-sector initiative formed in 1985</a:t>
            </a:r>
          </a:p>
          <a:p>
            <a:pPr algn="just"/>
            <a:r>
              <a:rPr lang="en-US" dirty="0"/>
              <a:t>Its major objective is to identify the factors that cause fraudulent financial reporting and to make recommendations to reduce its incidence</a:t>
            </a:r>
          </a:p>
          <a:p>
            <a:pPr algn="just"/>
            <a:r>
              <a:rPr lang="en-US" dirty="0"/>
              <a:t>COSO has established a common definition of internal controls, standards, and criteria, and helps organizations comply with critical regulations like Sarbanes-Oxley</a:t>
            </a:r>
          </a:p>
          <a:p>
            <a:pPr algn="just"/>
            <a:r>
              <a:rPr lang="en-GB" dirty="0"/>
              <a:t>Internal control is a process, effected by an entity’s board of directors, management, and other personnel, designed to provide reasonable assurance regarding the achievement of objectives in the following categories:</a:t>
            </a:r>
          </a:p>
          <a:p>
            <a:pPr lvl="1" algn="just"/>
            <a:r>
              <a:rPr lang="en-GB" dirty="0"/>
              <a:t>Effectiveness and efficiency of operations</a:t>
            </a:r>
          </a:p>
          <a:p>
            <a:pPr lvl="1" algn="just"/>
            <a:r>
              <a:rPr lang="en-GB" dirty="0"/>
              <a:t>Reliability of financial reporting</a:t>
            </a:r>
          </a:p>
          <a:p>
            <a:pPr lvl="1" algn="just"/>
            <a:r>
              <a:rPr lang="en-GB" dirty="0"/>
              <a:t>Compliance with applicable laws and regulations</a:t>
            </a:r>
          </a:p>
          <a:p>
            <a:pPr algn="just"/>
            <a:endParaRPr lang="en-US" dirty="0"/>
          </a:p>
        </p:txBody>
      </p:sp>
      <p:sp>
        <p:nvSpPr>
          <p:cNvPr id="65539" name="Rectangle 2"/>
          <p:cNvSpPr>
            <a:spLocks noGrp="1" noChangeArrowheads="1"/>
          </p:cNvSpPr>
          <p:nvPr>
            <p:ph type="title"/>
          </p:nvPr>
        </p:nvSpPr>
        <p:spPr>
          <a:xfrm>
            <a:off x="190124" y="107576"/>
            <a:ext cx="8814176" cy="540124"/>
          </a:xfrm>
        </p:spPr>
        <p:txBody>
          <a:bodyPr/>
          <a:lstStyle/>
          <a:p>
            <a:r>
              <a:rPr lang="en-US" sz="2800" dirty="0"/>
              <a:t>Committee of Sponsoring Organizations (COSO)</a:t>
            </a:r>
          </a:p>
        </p:txBody>
      </p:sp>
    </p:spTree>
    <p:extLst>
      <p:ext uri="{BB962C8B-B14F-4D97-AF65-F5344CB8AC3E}">
        <p14:creationId xmlns:p14="http://schemas.microsoft.com/office/powerpoint/2010/main" val="47424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4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4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40">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5540">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554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40"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Content Placeholder 2"/>
          <p:cNvSpPr>
            <a:spLocks noGrp="1"/>
          </p:cNvSpPr>
          <p:nvPr>
            <p:ph idx="1"/>
          </p:nvPr>
        </p:nvSpPr>
        <p:spPr>
          <a:xfrm>
            <a:off x="365125" y="1132418"/>
            <a:ext cx="8415338" cy="3991862"/>
          </a:xfrm>
        </p:spPr>
        <p:txBody>
          <a:bodyPr/>
          <a:lstStyle/>
          <a:p>
            <a:pPr algn="just"/>
            <a:r>
              <a:rPr lang="en-US" dirty="0"/>
              <a:t>The Information Technology Infrastructure Library (ITIL) is a collection of methods and practices useful for managing the development and operation of information technology infrastructures</a:t>
            </a:r>
          </a:p>
          <a:p>
            <a:pPr algn="just"/>
            <a:r>
              <a:rPr lang="en-US" dirty="0"/>
              <a:t>The ITIL has been produced as a series of books, each of which covers an IT management topic</a:t>
            </a:r>
          </a:p>
          <a:p>
            <a:pPr algn="just"/>
            <a:r>
              <a:rPr lang="en-US" dirty="0"/>
              <a:t>Since it includes a detailed description of a many significant IT-related practices, it can be tailored to many IT organizations</a:t>
            </a:r>
          </a:p>
        </p:txBody>
      </p:sp>
      <p:sp>
        <p:nvSpPr>
          <p:cNvPr id="67586" name="Title 1"/>
          <p:cNvSpPr>
            <a:spLocks noGrp="1"/>
          </p:cNvSpPr>
          <p:nvPr>
            <p:ph type="title"/>
          </p:nvPr>
        </p:nvSpPr>
        <p:spPr>
          <a:xfrm>
            <a:off x="549274" y="107576"/>
            <a:ext cx="8493125" cy="971924"/>
          </a:xfrm>
        </p:spPr>
        <p:txBody>
          <a:bodyPr/>
          <a:lstStyle/>
          <a:p>
            <a:r>
              <a:rPr lang="en-US" sz="3600" dirty="0"/>
              <a:t>Information Technology Infrastructure Library (ITIL)</a:t>
            </a:r>
          </a:p>
        </p:txBody>
      </p:sp>
    </p:spTree>
    <p:extLst>
      <p:ext uri="{BB962C8B-B14F-4D97-AF65-F5344CB8AC3E}">
        <p14:creationId xmlns:p14="http://schemas.microsoft.com/office/powerpoint/2010/main" val="4240272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Content Placeholder 2"/>
          <p:cNvSpPr>
            <a:spLocks noGrp="1"/>
          </p:cNvSpPr>
          <p:nvPr>
            <p:ph idx="1"/>
          </p:nvPr>
        </p:nvSpPr>
        <p:spPr>
          <a:xfrm>
            <a:off x="365125" y="1371601"/>
            <a:ext cx="8415338" cy="4127500"/>
          </a:xfrm>
        </p:spPr>
        <p:txBody>
          <a:bodyPr>
            <a:normAutofit fontScale="92500" lnSpcReduction="20000"/>
          </a:bodyPr>
          <a:lstStyle/>
          <a:p>
            <a:pPr algn="just"/>
            <a:r>
              <a:rPr lang="en-US" dirty="0"/>
              <a:t>The Information Security Governance Framework is a managerial model that provides guidance in the development and implementation of an organizational information security governance structure</a:t>
            </a:r>
          </a:p>
          <a:p>
            <a:pPr algn="just"/>
            <a:r>
              <a:rPr lang="en-US" dirty="0"/>
              <a:t>The core of the Information Security Governance Framework includes recommendations for the responsibilities of members of an organization including:</a:t>
            </a:r>
          </a:p>
          <a:p>
            <a:pPr lvl="1" algn="just"/>
            <a:r>
              <a:rPr lang="en-US" dirty="0"/>
              <a:t>Board of directors/trustees</a:t>
            </a:r>
          </a:p>
          <a:p>
            <a:pPr lvl="1" algn="just"/>
            <a:r>
              <a:rPr lang="en-US" dirty="0"/>
              <a:t>Senior executives</a:t>
            </a:r>
          </a:p>
          <a:p>
            <a:pPr lvl="1" algn="just"/>
            <a:r>
              <a:rPr lang="en-US" dirty="0"/>
              <a:t>Executive team members who report to a senior executive</a:t>
            </a:r>
          </a:p>
          <a:p>
            <a:pPr lvl="1" algn="just"/>
            <a:r>
              <a:rPr lang="en-US" dirty="0"/>
              <a:t>Senior managers</a:t>
            </a:r>
          </a:p>
          <a:p>
            <a:pPr lvl="1" algn="just"/>
            <a:r>
              <a:rPr lang="en-US" dirty="0"/>
              <a:t>All employees and users</a:t>
            </a:r>
          </a:p>
        </p:txBody>
      </p:sp>
      <p:sp>
        <p:nvSpPr>
          <p:cNvPr id="68610" name="Title 1"/>
          <p:cNvSpPr>
            <a:spLocks noGrp="1"/>
          </p:cNvSpPr>
          <p:nvPr>
            <p:ph type="title"/>
          </p:nvPr>
        </p:nvSpPr>
        <p:spPr>
          <a:xfrm>
            <a:off x="549275" y="107576"/>
            <a:ext cx="8042276" cy="1124324"/>
          </a:xfrm>
        </p:spPr>
        <p:txBody>
          <a:bodyPr/>
          <a:lstStyle/>
          <a:p>
            <a:r>
              <a:rPr lang="en-US" sz="4000" dirty="0"/>
              <a:t>Information Security Governance Framework</a:t>
            </a:r>
          </a:p>
        </p:txBody>
      </p:sp>
    </p:spTree>
    <p:extLst>
      <p:ext uri="{BB962C8B-B14F-4D97-AF65-F5344CB8AC3E}">
        <p14:creationId xmlns:p14="http://schemas.microsoft.com/office/powerpoint/2010/main" val="2694209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8611">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861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8611">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86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a:xfrm>
            <a:off x="549275" y="992718"/>
            <a:ext cx="8415338" cy="3991862"/>
          </a:xfrm>
        </p:spPr>
        <p:txBody>
          <a:bodyPr>
            <a:normAutofit lnSpcReduction="10000"/>
          </a:bodyPr>
          <a:lstStyle/>
          <a:p>
            <a:pPr algn="just"/>
            <a:r>
              <a:rPr lang="en-US" dirty="0"/>
              <a:t>Security architecture models illustrate information security implementations and can help organizations to quickly make improvements through adaptation</a:t>
            </a:r>
          </a:p>
          <a:p>
            <a:pPr algn="just"/>
            <a:r>
              <a:rPr lang="en-US" dirty="0"/>
              <a:t>Some models are implemented into computer hardware and software, some are implemented as policies and practices, and some are implemented in both</a:t>
            </a:r>
          </a:p>
          <a:p>
            <a:pPr algn="just"/>
            <a:r>
              <a:rPr lang="en-US" dirty="0"/>
              <a:t>Some models focus on the confidentiality of information, while other focus on the integrity of the information as it is being processed</a:t>
            </a:r>
          </a:p>
        </p:txBody>
      </p:sp>
      <p:sp>
        <p:nvSpPr>
          <p:cNvPr id="20482" name="Title 1"/>
          <p:cNvSpPr>
            <a:spLocks noGrp="1"/>
          </p:cNvSpPr>
          <p:nvPr>
            <p:ph type="title"/>
          </p:nvPr>
        </p:nvSpPr>
        <p:spPr>
          <a:xfrm>
            <a:off x="549275" y="107576"/>
            <a:ext cx="8314068" cy="806824"/>
          </a:xfrm>
        </p:spPr>
        <p:txBody>
          <a:bodyPr/>
          <a:lstStyle/>
          <a:p>
            <a:r>
              <a:rPr lang="en-US" sz="4400" dirty="0"/>
              <a:t>Security Architecture Models</a:t>
            </a:r>
          </a:p>
        </p:txBody>
      </p:sp>
    </p:spTree>
    <p:extLst>
      <p:ext uri="{BB962C8B-B14F-4D97-AF65-F5344CB8AC3E}">
        <p14:creationId xmlns:p14="http://schemas.microsoft.com/office/powerpoint/2010/main" val="1712635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549275" y="1600201"/>
            <a:ext cx="8042276" cy="3838574"/>
          </a:xfrm>
        </p:spPr>
        <p:txBody>
          <a:bodyPr/>
          <a:lstStyle/>
          <a:p>
            <a:r>
              <a:rPr lang="en-US" dirty="0"/>
              <a:t>Access controls regulate the admission of users into trusted areas of the organization—both the logical access to the information systems, or the physical access to the organization’s facilities</a:t>
            </a:r>
          </a:p>
          <a:p>
            <a:r>
              <a:rPr lang="en-US" dirty="0"/>
              <a:t>Access control is maintained by means of a collection of policies, programs to carry out those policies, and technologies that enforce policies</a:t>
            </a:r>
          </a:p>
        </p:txBody>
      </p:sp>
      <p:sp>
        <p:nvSpPr>
          <p:cNvPr id="6146" name="Title 1"/>
          <p:cNvSpPr>
            <a:spLocks noGrp="1"/>
          </p:cNvSpPr>
          <p:nvPr>
            <p:ph type="title"/>
          </p:nvPr>
        </p:nvSpPr>
        <p:spPr/>
        <p:txBody>
          <a:bodyPr/>
          <a:lstStyle/>
          <a:p>
            <a:r>
              <a:rPr lang="en-US" dirty="0"/>
              <a:t>Access Control Models</a:t>
            </a:r>
          </a:p>
        </p:txBody>
      </p:sp>
    </p:spTree>
    <p:extLst>
      <p:ext uri="{BB962C8B-B14F-4D97-AF65-F5344CB8AC3E}">
        <p14:creationId xmlns:p14="http://schemas.microsoft.com/office/powerpoint/2010/main" val="157125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54329" y="825500"/>
            <a:ext cx="8635342" cy="3810000"/>
            <a:chOff x="254329" y="825500"/>
            <a:chExt cx="8635342" cy="3810000"/>
          </a:xfrm>
        </p:grpSpPr>
        <p:pic>
          <p:nvPicPr>
            <p:cNvPr id="3" name="Picture 2" descr="The table provides Categories of Access Controls. The table has 7 columns and 3 rows. The column headings are as follows from left to right: Deterrent, Preventative, Detective, Corrective, Recovery, Compensation. The row entries are as follows. Row 1, Management. Deterrent, Policies. Preventative, Registration Procedures. Detective, Periodic violation report reviews. Corrective, Employee or account termination. Recovery, Disaster recovery plan. Compensation, Separation of duties, job rotation. Row 2, Operational. Deterrent, Warning signs. Preventative, Gates, fences, and guards. Detective, Sentries, C C T V. Corrective, Fire suppression systems. Recovery, Disaster recovery procedures. Compensation, Defense in depth. Row 3, Technical. Deterrent, Warning banners. Preventative, Login systems, Kerberos. Detective, Log monitors and I D P S. Corrective, Forensics procedures. Recovery, Data backups. Compensation, Key logging and keystroke monitoring.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54329" y="825500"/>
              <a:ext cx="8635342" cy="3810000"/>
            </a:xfrm>
            <a:prstGeom prst="rect">
              <a:avLst/>
            </a:prstGeom>
          </p:spPr>
        </p:pic>
        <p:sp>
          <p:nvSpPr>
            <p:cNvPr id="2" name="TextBox 1"/>
            <p:cNvSpPr txBox="1"/>
            <p:nvPr/>
          </p:nvSpPr>
          <p:spPr>
            <a:xfrm>
              <a:off x="558800" y="990600"/>
              <a:ext cx="1079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169962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a:xfrm>
            <a:off x="1123949" y="1538818"/>
            <a:ext cx="7656513" cy="4247317"/>
          </a:xfrm>
        </p:spPr>
        <p:txBody>
          <a:bodyPr/>
          <a:lstStyle/>
          <a:p>
            <a:r>
              <a:rPr lang="en-US" dirty="0"/>
              <a:t>Bell-</a:t>
            </a:r>
            <a:r>
              <a:rPr lang="en-US" dirty="0" err="1"/>
              <a:t>LaPadula</a:t>
            </a:r>
            <a:r>
              <a:rPr lang="en-US" dirty="0"/>
              <a:t> Confidentiality Model</a:t>
            </a:r>
          </a:p>
          <a:p>
            <a:r>
              <a:rPr lang="en-US" dirty="0" err="1"/>
              <a:t>Biba</a:t>
            </a:r>
            <a:r>
              <a:rPr lang="en-US" dirty="0"/>
              <a:t> Integrity Model</a:t>
            </a:r>
          </a:p>
          <a:p>
            <a:r>
              <a:rPr lang="en-US" dirty="0"/>
              <a:t>Clark-Wilson Integrity Model</a:t>
            </a:r>
          </a:p>
        </p:txBody>
      </p:sp>
      <p:sp>
        <p:nvSpPr>
          <p:cNvPr id="25602" name="Title 1"/>
          <p:cNvSpPr>
            <a:spLocks noGrp="1"/>
          </p:cNvSpPr>
          <p:nvPr>
            <p:ph type="title"/>
          </p:nvPr>
        </p:nvSpPr>
        <p:spPr>
          <a:xfrm>
            <a:off x="69670" y="107576"/>
            <a:ext cx="9013370" cy="1336956"/>
          </a:xfrm>
        </p:spPr>
        <p:txBody>
          <a:bodyPr/>
          <a:lstStyle/>
          <a:p>
            <a:br>
              <a:rPr lang="en-US" dirty="0"/>
            </a:br>
            <a:r>
              <a:rPr lang="en-US" dirty="0"/>
              <a:t>Academic Access Control Models</a:t>
            </a:r>
          </a:p>
        </p:txBody>
      </p:sp>
    </p:spTree>
    <p:extLst>
      <p:ext uri="{BB962C8B-B14F-4D97-AF65-F5344CB8AC3E}">
        <p14:creationId xmlns:p14="http://schemas.microsoft.com/office/powerpoint/2010/main" val="9859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454025" y="827618"/>
            <a:ext cx="8415338" cy="4518160"/>
          </a:xfrm>
        </p:spPr>
        <p:txBody>
          <a:bodyPr>
            <a:normAutofit fontScale="92500" lnSpcReduction="20000"/>
          </a:bodyPr>
          <a:lstStyle/>
          <a:p>
            <a:pPr algn="just"/>
            <a:r>
              <a:rPr lang="en-US" sz="2400" dirty="0"/>
              <a:t>A framework is the outline of a more thorough blueprint used in the creation of the InfoSec environment. A security model is a generic blueprint offered by a service organization</a:t>
            </a:r>
          </a:p>
          <a:p>
            <a:pPr algn="just"/>
            <a:r>
              <a:rPr lang="en-US" sz="2400" dirty="0"/>
              <a:t>One of the most widely referenced security models is “ISO/IEC 27001: 2005 Information Technology—Code of Practice for InfoSec Management,” which is designed to give recommendations for InfoSec management. Other approaches to structuring InfoSec management are found in the many documents available from NIST’s Computer Security Resource Center</a:t>
            </a:r>
          </a:p>
          <a:p>
            <a:pPr algn="just"/>
            <a:r>
              <a:rPr lang="en-US" sz="2400" dirty="0"/>
              <a:t>Control Objectives for Information and Related Technology (COBIT) provides advice about the implementation of sound controls and control objectives for InfoSec</a:t>
            </a:r>
          </a:p>
        </p:txBody>
      </p:sp>
      <p:sp>
        <p:nvSpPr>
          <p:cNvPr id="70659" name="Rectangle 8"/>
          <p:cNvSpPr>
            <a:spLocks noGrp="1" noChangeArrowheads="1"/>
          </p:cNvSpPr>
          <p:nvPr>
            <p:ph type="title"/>
          </p:nvPr>
        </p:nvSpPr>
        <p:spPr>
          <a:xfrm>
            <a:off x="549275" y="107576"/>
            <a:ext cx="8042276" cy="692524"/>
          </a:xfrm>
        </p:spPr>
        <p:txBody>
          <a:bodyPr/>
          <a:lstStyle/>
          <a:p>
            <a:r>
              <a:rPr lang="en-US" dirty="0"/>
              <a:t>Summary</a:t>
            </a:r>
          </a:p>
        </p:txBody>
      </p:sp>
    </p:spTree>
    <p:extLst>
      <p:ext uri="{BB962C8B-B14F-4D97-AF65-F5344CB8AC3E}">
        <p14:creationId xmlns:p14="http://schemas.microsoft.com/office/powerpoint/2010/main" val="3136876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4" y="749300"/>
            <a:ext cx="8550275" cy="4810548"/>
          </a:xfrm>
        </p:spPr>
        <p:txBody>
          <a:bodyPr>
            <a:normAutofit fontScale="92500" lnSpcReduction="10000"/>
          </a:bodyPr>
          <a:lstStyle/>
          <a:p>
            <a:pPr algn="just"/>
            <a:r>
              <a:rPr lang="en-US" sz="2200" dirty="0"/>
              <a:t>The Committee of Sponsoring Organizations (COSO) of the Treadway Commission has established a common definition of internal controls, standards, and criteria against which companies and organizations can assess their control systems. The Information Technology Infrastructure Library (ITIL) is a collection of methods and practices useful for managing the development and operation of information technology infrastructures</a:t>
            </a:r>
          </a:p>
          <a:p>
            <a:pPr algn="just"/>
            <a:r>
              <a:rPr lang="en-US" sz="2200" dirty="0"/>
              <a:t>The Information Security Governance Framework is a managerial model provided by an industry working group that provides guidance in the development and implementation of an organizational InfoSec governance structure</a:t>
            </a:r>
          </a:p>
          <a:p>
            <a:pPr algn="just"/>
            <a:r>
              <a:rPr lang="en-US" sz="2200" dirty="0"/>
              <a:t>Security architecture models illustrate InfoSec implementations and can help organizations make quick improvements through adaptation. The most common model is the Trusted Computer System Evaluation Criteria (TCSEC)</a:t>
            </a:r>
          </a:p>
        </p:txBody>
      </p:sp>
      <p:sp>
        <p:nvSpPr>
          <p:cNvPr id="70659" name="Rectangle 8"/>
          <p:cNvSpPr>
            <a:spLocks noGrp="1" noChangeArrowheads="1"/>
          </p:cNvSpPr>
          <p:nvPr>
            <p:ph type="title"/>
          </p:nvPr>
        </p:nvSpPr>
        <p:spPr>
          <a:xfrm>
            <a:off x="549275" y="107576"/>
            <a:ext cx="8042276" cy="641724"/>
          </a:xfrm>
        </p:spPr>
        <p:txBody>
          <a:bodyPr/>
          <a:lstStyle/>
          <a:p>
            <a:r>
              <a:rPr lang="en-US" dirty="0"/>
              <a:t>Summary</a:t>
            </a:r>
          </a:p>
        </p:txBody>
      </p:sp>
    </p:spTree>
    <p:extLst>
      <p:ext uri="{BB962C8B-B14F-4D97-AF65-F5344CB8AC3E}">
        <p14:creationId xmlns:p14="http://schemas.microsoft.com/office/powerpoint/2010/main" val="2054884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5" y="878418"/>
            <a:ext cx="8415338" cy="4672048"/>
          </a:xfrm>
        </p:spPr>
        <p:txBody>
          <a:bodyPr>
            <a:normAutofit fontScale="92500" lnSpcReduction="20000"/>
          </a:bodyPr>
          <a:lstStyle/>
          <a:p>
            <a:pPr algn="just"/>
            <a:r>
              <a:rPr lang="en-US" sz="2400" dirty="0"/>
              <a:t>Access controls regulate the admission of users into trusted areas of the organization. Access control comprises four elements: identification, authentication, authorization, and accountability</a:t>
            </a:r>
          </a:p>
          <a:p>
            <a:pPr algn="just"/>
            <a:r>
              <a:rPr lang="en-US" sz="2400" dirty="0"/>
              <a:t>Access control is built on the principles of least privilege, need-to-know, and separation of duties</a:t>
            </a:r>
          </a:p>
          <a:p>
            <a:pPr algn="just"/>
            <a:r>
              <a:rPr lang="en-US" sz="2400" dirty="0"/>
              <a:t>Approaches to access control include directive, deterrent, preventative, detective, corrective, recovery, and compensating. Access controls may be classified as management, operational (or administrative), or technical</a:t>
            </a:r>
          </a:p>
          <a:p>
            <a:pPr algn="just"/>
            <a:r>
              <a:rPr lang="en-US" sz="2400" dirty="0"/>
              <a:t>Mandatory access controls (MACs) are controls required by the system that operate within a data classification and personnel clearance scheme</a:t>
            </a:r>
          </a:p>
        </p:txBody>
      </p:sp>
      <p:sp>
        <p:nvSpPr>
          <p:cNvPr id="70659" name="Rectangle 8"/>
          <p:cNvSpPr>
            <a:spLocks noGrp="1" noChangeArrowheads="1"/>
          </p:cNvSpPr>
          <p:nvPr>
            <p:ph type="title"/>
          </p:nvPr>
        </p:nvSpPr>
        <p:spPr>
          <a:xfrm>
            <a:off x="549275" y="107576"/>
            <a:ext cx="8042276" cy="717924"/>
          </a:xfrm>
        </p:spPr>
        <p:txBody>
          <a:bodyPr/>
          <a:lstStyle/>
          <a:p>
            <a:r>
              <a:rPr lang="en-US" dirty="0"/>
              <a:t>Summary</a:t>
            </a:r>
          </a:p>
        </p:txBody>
      </p:sp>
    </p:spTree>
    <p:extLst>
      <p:ext uri="{BB962C8B-B14F-4D97-AF65-F5344CB8AC3E}">
        <p14:creationId xmlns:p14="http://schemas.microsoft.com/office/powerpoint/2010/main" val="1257956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9"/>
          <p:cNvSpPr>
            <a:spLocks noGrp="1" noChangeArrowheads="1"/>
          </p:cNvSpPr>
          <p:nvPr>
            <p:ph type="body" idx="1"/>
          </p:nvPr>
        </p:nvSpPr>
        <p:spPr>
          <a:xfrm>
            <a:off x="365125" y="992718"/>
            <a:ext cx="8415338" cy="3816429"/>
          </a:xfrm>
        </p:spPr>
        <p:txBody>
          <a:bodyPr>
            <a:normAutofit fontScale="92500" lnSpcReduction="10000"/>
          </a:bodyPr>
          <a:lstStyle/>
          <a:p>
            <a:pPr algn="just"/>
            <a:r>
              <a:rPr lang="en-US" sz="2400" dirty="0"/>
              <a:t>Nondiscretionary controls are determined by a central authority in the organization and can be based on roles or on a specified set of tasks</a:t>
            </a:r>
          </a:p>
          <a:p>
            <a:pPr algn="just"/>
            <a:r>
              <a:rPr lang="en-US" sz="2400" dirty="0"/>
              <a:t>Discretionary access controls (DACs) are implemented at the discretion or option of the data user</a:t>
            </a:r>
          </a:p>
          <a:p>
            <a:pPr algn="just"/>
            <a:r>
              <a:rPr lang="en-US" sz="2400" dirty="0"/>
              <a:t>Common academic access control models include the Bell-LaPadula (BLP) confidentiality model, the Biba integrity model, the Clark-Wilson integrity model, the Graham-Denning access control model, the Harrison-Ruzzo-Ullman (HRU) model for access rights, and the Brewer-Nash model</a:t>
            </a:r>
          </a:p>
        </p:txBody>
      </p:sp>
      <p:sp>
        <p:nvSpPr>
          <p:cNvPr id="70659" name="Rectangle 8"/>
          <p:cNvSpPr>
            <a:spLocks noGrp="1" noChangeArrowheads="1"/>
          </p:cNvSpPr>
          <p:nvPr>
            <p:ph type="title"/>
          </p:nvPr>
        </p:nvSpPr>
        <p:spPr>
          <a:xfrm>
            <a:off x="549275" y="107576"/>
            <a:ext cx="8042276" cy="743324"/>
          </a:xfrm>
        </p:spPr>
        <p:txBody>
          <a:bodyPr/>
          <a:lstStyle/>
          <a:p>
            <a:r>
              <a:rPr lang="en-US" dirty="0"/>
              <a:t>Summary</a:t>
            </a:r>
          </a:p>
        </p:txBody>
      </p:sp>
    </p:spTree>
    <p:extLst>
      <p:ext uri="{BB962C8B-B14F-4D97-AF65-F5344CB8AC3E}">
        <p14:creationId xmlns:p14="http://schemas.microsoft.com/office/powerpoint/2010/main" val="2087123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8431</TotalTime>
  <Words>4242</Words>
  <Application>Microsoft Office PowerPoint</Application>
  <PresentationFormat>On-screen Show (4:3)</PresentationFormat>
  <Paragraphs>305</Paragraphs>
  <Slides>24</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News Gothic MT</vt:lpstr>
      <vt:lpstr>Times New Roman</vt:lpstr>
      <vt:lpstr>Wingdings 2</vt:lpstr>
      <vt:lpstr>Breeze</vt:lpstr>
      <vt:lpstr>  Security Management Models   Data Security</vt:lpstr>
      <vt:lpstr> Learning Outcome</vt:lpstr>
      <vt:lpstr>Introduction to Blueprints, Frameworks, and Security Models</vt:lpstr>
      <vt:lpstr>The ISO 27000 Series </vt:lpstr>
      <vt:lpstr>PowerPoint Presentation</vt:lpstr>
      <vt:lpstr>ISO 27000 Series current and planned</vt:lpstr>
      <vt:lpstr>NIST Security Models</vt:lpstr>
      <vt:lpstr>Key NIST SPs</vt:lpstr>
      <vt:lpstr>PowerPoint Presentation</vt:lpstr>
      <vt:lpstr>PowerPoint Presentation</vt:lpstr>
      <vt:lpstr>Control Objectives for Information and Related Technology (COBIT)</vt:lpstr>
      <vt:lpstr>Committee of Sponsoring Organizations (COSO)</vt:lpstr>
      <vt:lpstr>Information Technology Infrastructure Library (ITIL)</vt:lpstr>
      <vt:lpstr>Information Security Governance Framework</vt:lpstr>
      <vt:lpstr>Security Architecture Models</vt:lpstr>
      <vt:lpstr>Access Control Models</vt:lpstr>
      <vt:lpstr>PowerPoint Presentation</vt:lpstr>
      <vt:lpstr> Academic Access Control Models</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616</cp:revision>
  <dcterms:created xsi:type="dcterms:W3CDTF">2011-10-03T10:20:59Z</dcterms:created>
  <dcterms:modified xsi:type="dcterms:W3CDTF">2023-11-28T06:26:41Z</dcterms:modified>
</cp:coreProperties>
</file>