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y="6858000" cx="12192000"/>
  <p:notesSz cx="6858000" cy="9144000"/>
  <p:embeddedFontLst>
    <p:embeddedFont>
      <p:font typeface="Arial Black"/>
      <p:regular r:id="rId20"/>
    </p:embeddedFont>
    <p:embeddedFont>
      <p:font typeface="Century Gothic"/>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5" roundtripDataSignature="AMtx7miwcKN3QCoX3FSw2VTDeHAxO3i4L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ArialBlack-regular.fntdata"/><Relationship Id="rId22" Type="http://schemas.openxmlformats.org/officeDocument/2006/relationships/font" Target="fonts/CenturyGothic-bold.fntdata"/><Relationship Id="rId21" Type="http://schemas.openxmlformats.org/officeDocument/2006/relationships/font" Target="fonts/CenturyGothic-regular.fntdata"/><Relationship Id="rId24" Type="http://schemas.openxmlformats.org/officeDocument/2006/relationships/font" Target="fonts/CenturyGothic-boldItalic.fntdata"/><Relationship Id="rId23" Type="http://schemas.openxmlformats.org/officeDocument/2006/relationships/font" Target="fonts/CenturyGothic-italic.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5" Type="http://customschemas.google.com/relationships/presentationmetadata" Target="meta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g399011e71df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66" name="Google Shape;166;g399011e71df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7" name="Google Shape;167;g399011e71df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3" name="Google Shape;173;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8" name="Google Shape;178;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Over the past decade, all services in the NHS have increased in speed in terms of digital transformation. The Urgent and Emergency Care Recovery Plan was a nationwide introduction of virtual wards as a measure to assist in minimizing the overcrowding of hospitals, enhance patient outcomes, and enable more efficient service delivery. Virtual wards are a combination of remote monitoring technology, teleconsultations, and real-time information communications among the multidisciplinary team. This presentation assesses the way this innovation has transformed professional practice, service delivery, patient experience, and community health (Office for National Statistics, 2024).</a:t>
            </a:r>
            <a:endParaRPr/>
          </a:p>
          <a:p>
            <a:pPr indent="0" lvl="0" marL="0" rtl="0" algn="l">
              <a:spcBef>
                <a:spcPts val="0"/>
              </a:spcBef>
              <a:spcAft>
                <a:spcPts val="0"/>
              </a:spcAft>
              <a:buNone/>
            </a:pPr>
            <a:r>
              <a:t/>
            </a:r>
            <a:endParaRPr/>
          </a:p>
        </p:txBody>
      </p:sp>
      <p:sp>
        <p:nvSpPr>
          <p:cNvPr id="179" name="Google Shape;179;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6" name="Google Shape;186;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Virtual wards combine telemedicine and wearable health devices to provide continuous clinical care beyond the physical hospital. Bio-metric information is sent through the secure digital dashboard to clinicians upon monitoring equipment. These systems guarantee the timely interventions and facilitate person-centred care. The model expanded very fast during the COVID-19 when hospitals needed something other than inpatient treatment (Department of Health and Social Care, 2023).</a:t>
            </a:r>
            <a:endParaRPr/>
          </a:p>
          <a:p>
            <a:pPr indent="0" lvl="0" marL="0" rtl="0" algn="l">
              <a:spcBef>
                <a:spcPts val="0"/>
              </a:spcBef>
              <a:spcAft>
                <a:spcPts val="0"/>
              </a:spcAft>
              <a:buNone/>
            </a:pPr>
            <a:r>
              <a:t/>
            </a:r>
            <a:endParaRPr/>
          </a:p>
        </p:txBody>
      </p:sp>
      <p:sp>
        <p:nvSpPr>
          <p:cNvPr id="187" name="Google Shape;187;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3" name="Google Shape;193;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Virtual wards are playing a key role in transforming the functions of the healthcare personnel. Physical bedside practices are substituted with digital clinical evaluations, remote decision-making, and constant information monitoring. Allied health professionals and nurses should be able to become digital literate, familiar with the trends in biometric data, and purchase teleconsultation tools. It is also a model that will promote more interdisciplinary collaborative efforts since clinical decisions will be exchanged through digital platforms that would interlink GPs, consultants, community nurses, and pharmacists (McGlen et al., 2023).</a:t>
            </a:r>
            <a:endParaRPr/>
          </a:p>
          <a:p>
            <a:pPr indent="0" lvl="0" marL="0" rtl="0" algn="l">
              <a:spcBef>
                <a:spcPts val="0"/>
              </a:spcBef>
              <a:spcAft>
                <a:spcPts val="0"/>
              </a:spcAft>
              <a:buNone/>
            </a:pPr>
            <a:r>
              <a:t/>
            </a:r>
            <a:endParaRPr/>
          </a:p>
        </p:txBody>
      </p:sp>
      <p:sp>
        <p:nvSpPr>
          <p:cNvPr id="194" name="Google Shape;194;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0" name="Google Shape;200;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Virtual wards have the potential to optimize workforce usage since clinicians will be able to handle more than one patient at a time, as they no longer have to be physically at the physical wards. Lack of face-to-face communication may also influence the precision of physical examination and non-verbal communication. Digital disparity among the staff may result into inconsistency in care delivery (Department of Health and Social Care, 2022).</a:t>
            </a:r>
            <a:endParaRPr/>
          </a:p>
          <a:p>
            <a:pPr indent="0" lvl="0" marL="0" rtl="0" algn="l">
              <a:spcBef>
                <a:spcPts val="0"/>
              </a:spcBef>
              <a:spcAft>
                <a:spcPts val="0"/>
              </a:spcAft>
              <a:buNone/>
            </a:pPr>
            <a:r>
              <a:t/>
            </a:r>
            <a:endParaRPr/>
          </a:p>
        </p:txBody>
      </p:sp>
      <p:sp>
        <p:nvSpPr>
          <p:cNvPr id="201" name="Google Shape;201;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8" name="Google Shape;208;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The virtual wards also significantly improve care coordination since real-time information flow in the practice is shared among hospital teams, community services, and general practice. Timely identification of clinical worsening is beneficial in providing clinicians with an opportunity to intervene promptly to avoid unwarranted hospital readmission. The Leicester pilot evidence indicated a 30 percent decrease in length of stay in the hospital. Virtual wards promote effective working processes and are compatible with the NHS Digital Strategy to provide more care at home (Bhattad and Pacifico, 2022).</a:t>
            </a:r>
            <a:endParaRPr/>
          </a:p>
          <a:p>
            <a:pPr indent="0" lvl="0" marL="0" rtl="0" algn="l">
              <a:spcBef>
                <a:spcPts val="0"/>
              </a:spcBef>
              <a:spcAft>
                <a:spcPts val="0"/>
              </a:spcAft>
              <a:buNone/>
            </a:pPr>
            <a:r>
              <a:t/>
            </a:r>
            <a:endParaRPr/>
          </a:p>
        </p:txBody>
      </p:sp>
      <p:sp>
        <p:nvSpPr>
          <p:cNvPr id="209" name="Google Shape;209;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5" name="Google Shape;215;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Even in spite of the improvements, the challenges of implementation are still high. Various electronic systems are used at NHS Trusts, and thus clinical information is not (necessarily) transferred seamlessly. There are areas that do not have the IT infrastructure that is needed to operate virtual wards effectively. Rise in the utilization of digital tools is also accompanied by cybersecurity and GDPR issues. Unequal access gaps are further increased by inconsistent regional funding (Shi et al., 2024).</a:t>
            </a:r>
            <a:endParaRPr/>
          </a:p>
          <a:p>
            <a:pPr indent="0" lvl="0" marL="0" rtl="0" algn="l">
              <a:spcBef>
                <a:spcPts val="0"/>
              </a:spcBef>
              <a:spcAft>
                <a:spcPts val="0"/>
              </a:spcAft>
              <a:buNone/>
            </a:pPr>
            <a:r>
              <a:t/>
            </a:r>
            <a:endParaRPr/>
          </a:p>
        </p:txBody>
      </p:sp>
      <p:sp>
        <p:nvSpPr>
          <p:cNvPr id="216" name="Google Shape;216;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2" name="Google Shape;222;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Care provided at home makes the patients experience quicker recovery, less anxiety and more comfort. Virtual wards lower the infection rate, as well as, can help with the long-term care of chronic diseases. Continuous digital communication and shared decision-making make the patients more engaged. This is in line with the principles of co-production, which provide the service users with a voice in their care (O’Malley et al., 2022).</a:t>
            </a:r>
            <a:endParaRPr/>
          </a:p>
          <a:p>
            <a:pPr indent="0" lvl="0" marL="0" rtl="0" algn="l">
              <a:spcBef>
                <a:spcPts val="0"/>
              </a:spcBef>
              <a:spcAft>
                <a:spcPts val="0"/>
              </a:spcAft>
              <a:buNone/>
            </a:pPr>
            <a:r>
              <a:t/>
            </a:r>
            <a:endParaRPr/>
          </a:p>
        </p:txBody>
      </p:sp>
      <p:sp>
        <p:nvSpPr>
          <p:cNvPr id="223" name="Google Shape;223;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7" name="Shape 227"/>
        <p:cNvGrpSpPr/>
        <p:nvPr/>
      </p:nvGrpSpPr>
      <p:grpSpPr>
        <a:xfrm>
          <a:off x="0" y="0"/>
          <a:ext cx="0" cy="0"/>
          <a:chOff x="0" y="0"/>
          <a:chExt cx="0" cy="0"/>
        </a:xfrm>
      </p:grpSpPr>
      <p:sp>
        <p:nvSpPr>
          <p:cNvPr id="228" name="Google Shape;22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9" name="Google Shape;229;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Remote care can also decrease emotional reassurance that is traditionally achieved in the face of face interaction. NHS Trusts make efforts to mitigate the existence of such barriers by device-loan schemes and digital literacy support, but disparities persist (Müller et al., 2024).</a:t>
            </a:r>
            <a:endParaRPr/>
          </a:p>
          <a:p>
            <a:pPr indent="0" lvl="0" marL="0" rtl="0" algn="l">
              <a:spcBef>
                <a:spcPts val="0"/>
              </a:spcBef>
              <a:spcAft>
                <a:spcPts val="0"/>
              </a:spcAft>
              <a:buNone/>
            </a:pPr>
            <a:r>
              <a:t/>
            </a:r>
            <a:endParaRPr/>
          </a:p>
        </p:txBody>
      </p:sp>
      <p:sp>
        <p:nvSpPr>
          <p:cNvPr id="230" name="Google Shape;230;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6" name="Google Shape;236;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This may help to enhance the involvement of families but also create caregiver burden. The regional differences are also present: rural communities have worse connectivity and limited digital opportunities whereas the urban ones also add virtual wards much easier. This poses equity issues on a community basis (Floerkemeier et al., 2021).</a:t>
            </a:r>
            <a:endParaRPr/>
          </a:p>
          <a:p>
            <a:pPr indent="0" lvl="0" marL="0" rtl="0" algn="l">
              <a:spcBef>
                <a:spcPts val="0"/>
              </a:spcBef>
              <a:spcAft>
                <a:spcPts val="0"/>
              </a:spcAft>
              <a:buNone/>
            </a:pPr>
            <a:r>
              <a:t/>
            </a:r>
            <a:endParaRPr/>
          </a:p>
        </p:txBody>
      </p:sp>
      <p:sp>
        <p:nvSpPr>
          <p:cNvPr id="237" name="Google Shape;237;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2" name="Shape 242"/>
        <p:cNvGrpSpPr/>
        <p:nvPr/>
      </p:nvGrpSpPr>
      <p:grpSpPr>
        <a:xfrm>
          <a:off x="0" y="0"/>
          <a:ext cx="0" cy="0"/>
          <a:chOff x="0" y="0"/>
          <a:chExt cx="0" cy="0"/>
        </a:xfrm>
      </p:grpSpPr>
      <p:sp>
        <p:nvSpPr>
          <p:cNvPr id="243" name="Google Shape;243;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4" name="Google Shape;244;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Remote models are not to substitute the necessary face-to-face care but supplement it. The success of virtual wards is subject to the balance between the digital innovation and human-centred care (Capello and Cerisola, 2021).</a:t>
            </a:r>
            <a:endParaRPr/>
          </a:p>
          <a:p>
            <a:pPr indent="0" lvl="0" marL="0" rtl="0" algn="l">
              <a:spcBef>
                <a:spcPts val="0"/>
              </a:spcBef>
              <a:spcAft>
                <a:spcPts val="0"/>
              </a:spcAft>
              <a:buNone/>
            </a:pPr>
            <a:r>
              <a:t/>
            </a:r>
            <a:endParaRPr/>
          </a:p>
        </p:txBody>
      </p:sp>
      <p:sp>
        <p:nvSpPr>
          <p:cNvPr id="245" name="Google Shape;245;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9" name="Shape 249"/>
        <p:cNvGrpSpPr/>
        <p:nvPr/>
      </p:nvGrpSpPr>
      <p:grpSpPr>
        <a:xfrm>
          <a:off x="0" y="0"/>
          <a:ext cx="0" cy="0"/>
          <a:chOff x="0" y="0"/>
          <a:chExt cx="0" cy="0"/>
        </a:xfrm>
      </p:grpSpPr>
      <p:sp>
        <p:nvSpPr>
          <p:cNvPr id="250" name="Google Shape;250;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1" name="Google Shape;251;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The following are the main recommendations: enhance digital training of the staff and service users; enhance IT infrastructure and its ability to interoperate with other systems; enhance cybersecurity in accordance with the GDPR; enhance digital inclusion initiatives faced by vulnerable groups; and create programmes to manage digital exhaustion among employees. Such measures will have maximum benefits of virtual wards but less risks and inequalities (Bhattad and Pacifico, 2022).</a:t>
            </a:r>
            <a:endParaRPr/>
          </a:p>
          <a:p>
            <a:pPr indent="0" lvl="0" marL="0" rtl="0" algn="l">
              <a:spcBef>
                <a:spcPts val="0"/>
              </a:spcBef>
              <a:spcAft>
                <a:spcPts val="0"/>
              </a:spcAft>
              <a:buNone/>
            </a:pPr>
            <a:r>
              <a:t/>
            </a:r>
            <a:endParaRPr/>
          </a:p>
        </p:txBody>
      </p:sp>
      <p:sp>
        <p:nvSpPr>
          <p:cNvPr id="252" name="Google Shape;252;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6" name="Shape 256"/>
        <p:cNvGrpSpPr/>
        <p:nvPr/>
      </p:nvGrpSpPr>
      <p:grpSpPr>
        <a:xfrm>
          <a:off x="0" y="0"/>
          <a:ext cx="0" cy="0"/>
          <a:chOff x="0" y="0"/>
          <a:chExt cx="0" cy="0"/>
        </a:xfrm>
      </p:grpSpPr>
      <p:sp>
        <p:nvSpPr>
          <p:cNvPr id="257" name="Google Shape;257;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8" name="Google Shape;258;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The virtual wards are one significant revolution in technology-enabled preventative care in NHS. They enhance patient care, facilitate effective service provision and decrease strain on the system. </a:t>
            </a:r>
            <a:endParaRPr/>
          </a:p>
          <a:p>
            <a:pPr indent="0" lvl="0" marL="0" rtl="0" algn="l">
              <a:spcBef>
                <a:spcPts val="0"/>
              </a:spcBef>
              <a:spcAft>
                <a:spcPts val="0"/>
              </a:spcAft>
              <a:buNone/>
            </a:pPr>
            <a:r>
              <a:t/>
            </a:r>
            <a:endParaRPr/>
          </a:p>
        </p:txBody>
      </p:sp>
      <p:sp>
        <p:nvSpPr>
          <p:cNvPr id="259" name="Google Shape;259;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3" name="Shape 263"/>
        <p:cNvGrpSpPr/>
        <p:nvPr/>
      </p:nvGrpSpPr>
      <p:grpSpPr>
        <a:xfrm>
          <a:off x="0" y="0"/>
          <a:ext cx="0" cy="0"/>
          <a:chOff x="0" y="0"/>
          <a:chExt cx="0" cy="0"/>
        </a:xfrm>
      </p:grpSpPr>
      <p:sp>
        <p:nvSpPr>
          <p:cNvPr id="264" name="Google Shape;264;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5" name="Google Shape;265;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42" name="Shape 42"/>
        <p:cNvGrpSpPr/>
        <p:nvPr/>
      </p:nvGrpSpPr>
      <p:grpSpPr>
        <a:xfrm>
          <a:off x="0" y="0"/>
          <a:ext cx="0" cy="0"/>
          <a:chOff x="0" y="0"/>
          <a:chExt cx="0" cy="0"/>
        </a:xfrm>
      </p:grpSpPr>
      <p:sp>
        <p:nvSpPr>
          <p:cNvPr id="43" name="Google Shape;43;p16"/>
          <p:cNvSpPr txBox="1"/>
          <p:nvPr>
            <p:ph type="ctrTitle"/>
          </p:nvPr>
        </p:nvSpPr>
        <p:spPr>
          <a:xfrm>
            <a:off x="2589213" y="2514600"/>
            <a:ext cx="8915399" cy="226278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262626"/>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6"/>
          <p:cNvSpPr txBox="1"/>
          <p:nvPr>
            <p:ph idx="1" type="subTitle"/>
          </p:nvPr>
        </p:nvSpPr>
        <p:spPr>
          <a:xfrm>
            <a:off x="2589213" y="4777379"/>
            <a:ext cx="8915399" cy="1126283"/>
          </a:xfrm>
          <a:prstGeom prst="rect">
            <a:avLst/>
          </a:prstGeom>
          <a:noFill/>
          <a:ln>
            <a:noFill/>
          </a:ln>
        </p:spPr>
        <p:txBody>
          <a:bodyPr anchorCtr="0" anchor="t" bIns="45700" lIns="91425" spcFirstLastPara="1" rIns="91425" wrap="square" tIns="45700">
            <a:normAutofit/>
          </a:bodyPr>
          <a:lstStyle>
            <a:lvl1pPr lvl="0" algn="l">
              <a:spcBef>
                <a:spcPts val="1000"/>
              </a:spcBef>
              <a:spcAft>
                <a:spcPts val="0"/>
              </a:spcAft>
              <a:buSzPts val="1800"/>
              <a:buNone/>
              <a:defRPr>
                <a:solidFill>
                  <a:srgbClr val="595959"/>
                </a:solidFill>
              </a:defRPr>
            </a:lvl1pPr>
            <a:lvl2pPr lvl="1" algn="ctr">
              <a:spcBef>
                <a:spcPts val="1000"/>
              </a:spcBef>
              <a:spcAft>
                <a:spcPts val="0"/>
              </a:spcAft>
              <a:buSzPts val="1600"/>
              <a:buNone/>
              <a:defRPr>
                <a:solidFill>
                  <a:srgbClr val="888888"/>
                </a:solidFill>
              </a:defRPr>
            </a:lvl2pPr>
            <a:lvl3pPr lvl="2" algn="ctr">
              <a:spcBef>
                <a:spcPts val="1000"/>
              </a:spcBef>
              <a:spcAft>
                <a:spcPts val="0"/>
              </a:spcAft>
              <a:buSzPts val="1400"/>
              <a:buNone/>
              <a:defRPr>
                <a:solidFill>
                  <a:srgbClr val="888888"/>
                </a:solidFill>
              </a:defRPr>
            </a:lvl3pPr>
            <a:lvl4pPr lvl="3" algn="ctr">
              <a:spcBef>
                <a:spcPts val="1000"/>
              </a:spcBef>
              <a:spcAft>
                <a:spcPts val="0"/>
              </a:spcAft>
              <a:buSzPts val="1200"/>
              <a:buNone/>
              <a:defRPr>
                <a:solidFill>
                  <a:srgbClr val="888888"/>
                </a:solidFill>
              </a:defRPr>
            </a:lvl4pPr>
            <a:lvl5pPr lvl="4" algn="ctr">
              <a:spcBef>
                <a:spcPts val="1000"/>
              </a:spcBef>
              <a:spcAft>
                <a:spcPts val="0"/>
              </a:spcAft>
              <a:buSzPts val="1200"/>
              <a:buNone/>
              <a:defRPr>
                <a:solidFill>
                  <a:srgbClr val="888888"/>
                </a:solidFill>
              </a:defRPr>
            </a:lvl5pPr>
            <a:lvl6pPr lvl="5" algn="ctr">
              <a:spcBef>
                <a:spcPts val="1000"/>
              </a:spcBef>
              <a:spcAft>
                <a:spcPts val="0"/>
              </a:spcAft>
              <a:buSzPts val="1200"/>
              <a:buNone/>
              <a:defRPr>
                <a:solidFill>
                  <a:srgbClr val="888888"/>
                </a:solidFill>
              </a:defRPr>
            </a:lvl6pPr>
            <a:lvl7pPr lvl="6" algn="ctr">
              <a:spcBef>
                <a:spcPts val="1000"/>
              </a:spcBef>
              <a:spcAft>
                <a:spcPts val="0"/>
              </a:spcAft>
              <a:buSzPts val="1200"/>
              <a:buNone/>
              <a:defRPr>
                <a:solidFill>
                  <a:srgbClr val="888888"/>
                </a:solidFill>
              </a:defRPr>
            </a:lvl7pPr>
            <a:lvl8pPr lvl="7" algn="ctr">
              <a:spcBef>
                <a:spcPts val="1000"/>
              </a:spcBef>
              <a:spcAft>
                <a:spcPts val="0"/>
              </a:spcAft>
              <a:buSzPts val="1200"/>
              <a:buNone/>
              <a:defRPr>
                <a:solidFill>
                  <a:srgbClr val="888888"/>
                </a:solidFill>
              </a:defRPr>
            </a:lvl8pPr>
            <a:lvl9pPr lvl="8" algn="ctr">
              <a:spcBef>
                <a:spcPts val="1000"/>
              </a:spcBef>
              <a:spcAft>
                <a:spcPts val="0"/>
              </a:spcAft>
              <a:buSzPts val="1200"/>
              <a:buNone/>
              <a:defRPr>
                <a:solidFill>
                  <a:srgbClr val="888888"/>
                </a:solidFill>
              </a:defRPr>
            </a:lvl9pPr>
          </a:lstStyle>
          <a:p/>
        </p:txBody>
      </p:sp>
      <p:sp>
        <p:nvSpPr>
          <p:cNvPr id="45" name="Google Shape;45;p16"/>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16"/>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6"/>
          <p:cNvSpPr/>
          <p:nvPr/>
        </p:nvSpPr>
        <p:spPr>
          <a:xfrm>
            <a:off x="0" y="4323810"/>
            <a:ext cx="1744652" cy="778589"/>
          </a:xfrm>
          <a:custGeom>
            <a:rect b="b" l="l" r="r" t="t"/>
            <a:pathLst>
              <a:path extrusionOk="0" h="166" w="372">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16"/>
          <p:cNvSpPr txBox="1"/>
          <p:nvPr>
            <p:ph idx="12" type="sldNum"/>
          </p:nvPr>
        </p:nvSpPr>
        <p:spPr>
          <a:xfrm>
            <a:off x="531812" y="4529540"/>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9" name="Shape 49"/>
        <p:cNvGrpSpPr/>
        <p:nvPr/>
      </p:nvGrpSpPr>
      <p:grpSpPr>
        <a:xfrm>
          <a:off x="0" y="0"/>
          <a:ext cx="0" cy="0"/>
          <a:chOff x="0" y="0"/>
          <a:chExt cx="0" cy="0"/>
        </a:xfrm>
      </p:grpSpPr>
      <p:sp>
        <p:nvSpPr>
          <p:cNvPr id="50" name="Google Shape;50;p17"/>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7"/>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52" name="Google Shape;52;p17"/>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7"/>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7"/>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17"/>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6" name="Shape 56"/>
        <p:cNvGrpSpPr/>
        <p:nvPr/>
      </p:nvGrpSpPr>
      <p:grpSpPr>
        <a:xfrm>
          <a:off x="0" y="0"/>
          <a:ext cx="0" cy="0"/>
          <a:chOff x="0" y="0"/>
          <a:chExt cx="0" cy="0"/>
        </a:xfrm>
      </p:grpSpPr>
      <p:sp>
        <p:nvSpPr>
          <p:cNvPr id="57" name="Google Shape;57;p18"/>
          <p:cNvSpPr txBox="1"/>
          <p:nvPr>
            <p:ph type="title"/>
          </p:nvPr>
        </p:nvSpPr>
        <p:spPr>
          <a:xfrm>
            <a:off x="2589212" y="2058750"/>
            <a:ext cx="8915399" cy="1468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262626"/>
              </a:buClr>
              <a:buSzPts val="4000"/>
              <a:buFont typeface="Century Gothic"/>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18"/>
          <p:cNvSpPr txBox="1"/>
          <p:nvPr>
            <p:ph idx="1" type="body"/>
          </p:nvPr>
        </p:nvSpPr>
        <p:spPr>
          <a:xfrm>
            <a:off x="2589212" y="3530129"/>
            <a:ext cx="8915399"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2000"/>
              <a:buNone/>
              <a:defRPr sz="20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59" name="Google Shape;59;p18"/>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8"/>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18"/>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18"/>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3" name="Shape 63"/>
        <p:cNvGrpSpPr/>
        <p:nvPr/>
      </p:nvGrpSpPr>
      <p:grpSpPr>
        <a:xfrm>
          <a:off x="0" y="0"/>
          <a:ext cx="0" cy="0"/>
          <a:chOff x="0" y="0"/>
          <a:chExt cx="0" cy="0"/>
        </a:xfrm>
      </p:grpSpPr>
      <p:sp>
        <p:nvSpPr>
          <p:cNvPr id="64" name="Google Shape;64;p19"/>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19"/>
          <p:cNvSpPr txBox="1"/>
          <p:nvPr>
            <p:ph idx="1" type="body"/>
          </p:nvPr>
        </p:nvSpPr>
        <p:spPr>
          <a:xfrm>
            <a:off x="2589212" y="2133600"/>
            <a:ext cx="4313864"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66" name="Google Shape;66;p19"/>
          <p:cNvSpPr txBox="1"/>
          <p:nvPr>
            <p:ph idx="2" type="body"/>
          </p:nvPr>
        </p:nvSpPr>
        <p:spPr>
          <a:xfrm>
            <a:off x="7190747" y="2126222"/>
            <a:ext cx="4313864"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67" name="Google Shape;67;p19"/>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19"/>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9"/>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19"/>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71" name="Shape 71"/>
        <p:cNvGrpSpPr/>
        <p:nvPr/>
      </p:nvGrpSpPr>
      <p:grpSpPr>
        <a:xfrm>
          <a:off x="0" y="0"/>
          <a:ext cx="0" cy="0"/>
          <a:chOff x="0" y="0"/>
          <a:chExt cx="0" cy="0"/>
        </a:xfrm>
      </p:grpSpPr>
      <p:sp>
        <p:nvSpPr>
          <p:cNvPr id="72" name="Google Shape;72;p20"/>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0"/>
          <p:cNvSpPr txBox="1"/>
          <p:nvPr>
            <p:ph idx="1" type="body"/>
          </p:nvPr>
        </p:nvSpPr>
        <p:spPr>
          <a:xfrm>
            <a:off x="2939373" y="1972703"/>
            <a:ext cx="3992732"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None/>
              <a:defRPr b="0" sz="24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0"/>
              </a:spcAft>
              <a:buSzPts val="1600"/>
              <a:buNone/>
              <a:defRPr b="1" sz="1600"/>
            </a:lvl9pPr>
          </a:lstStyle>
          <a:p/>
        </p:txBody>
      </p:sp>
      <p:sp>
        <p:nvSpPr>
          <p:cNvPr id="74" name="Google Shape;74;p20"/>
          <p:cNvSpPr txBox="1"/>
          <p:nvPr>
            <p:ph idx="2" type="body"/>
          </p:nvPr>
        </p:nvSpPr>
        <p:spPr>
          <a:xfrm>
            <a:off x="2589212" y="2548966"/>
            <a:ext cx="4342893" cy="335406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75" name="Google Shape;75;p20"/>
          <p:cNvSpPr txBox="1"/>
          <p:nvPr>
            <p:ph idx="3" type="body"/>
          </p:nvPr>
        </p:nvSpPr>
        <p:spPr>
          <a:xfrm>
            <a:off x="7506629" y="1969475"/>
            <a:ext cx="3999001"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None/>
              <a:defRPr b="0" sz="24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0"/>
              </a:spcAft>
              <a:buSzPts val="1600"/>
              <a:buNone/>
              <a:defRPr b="1" sz="1600"/>
            </a:lvl9pPr>
          </a:lstStyle>
          <a:p/>
        </p:txBody>
      </p:sp>
      <p:sp>
        <p:nvSpPr>
          <p:cNvPr id="76" name="Google Shape;76;p20"/>
          <p:cNvSpPr txBox="1"/>
          <p:nvPr>
            <p:ph idx="4" type="body"/>
          </p:nvPr>
        </p:nvSpPr>
        <p:spPr>
          <a:xfrm>
            <a:off x="7166957" y="2545738"/>
            <a:ext cx="4338674" cy="335406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77" name="Google Shape;77;p20"/>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0"/>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0"/>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20"/>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1" name="Shape 81"/>
        <p:cNvGrpSpPr/>
        <p:nvPr/>
      </p:nvGrpSpPr>
      <p:grpSpPr>
        <a:xfrm>
          <a:off x="0" y="0"/>
          <a:ext cx="0" cy="0"/>
          <a:chOff x="0" y="0"/>
          <a:chExt cx="0" cy="0"/>
        </a:xfrm>
      </p:grpSpPr>
      <p:sp>
        <p:nvSpPr>
          <p:cNvPr id="82" name="Google Shape;82;p21"/>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1"/>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1"/>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1"/>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21"/>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7" name="Shape 87"/>
        <p:cNvGrpSpPr/>
        <p:nvPr/>
      </p:nvGrpSpPr>
      <p:grpSpPr>
        <a:xfrm>
          <a:off x="0" y="0"/>
          <a:ext cx="0" cy="0"/>
          <a:chOff x="0" y="0"/>
          <a:chExt cx="0" cy="0"/>
        </a:xfrm>
      </p:grpSpPr>
      <p:sp>
        <p:nvSpPr>
          <p:cNvPr id="88" name="Google Shape;88;p22"/>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22"/>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22"/>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22"/>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92" name="Shape 92"/>
        <p:cNvGrpSpPr/>
        <p:nvPr/>
      </p:nvGrpSpPr>
      <p:grpSpPr>
        <a:xfrm>
          <a:off x="0" y="0"/>
          <a:ext cx="0" cy="0"/>
          <a:chOff x="0" y="0"/>
          <a:chExt cx="0" cy="0"/>
        </a:xfrm>
      </p:grpSpPr>
      <p:sp>
        <p:nvSpPr>
          <p:cNvPr id="93" name="Google Shape;93;p23"/>
          <p:cNvSpPr txBox="1"/>
          <p:nvPr>
            <p:ph type="title"/>
          </p:nvPr>
        </p:nvSpPr>
        <p:spPr>
          <a:xfrm>
            <a:off x="2589212" y="446088"/>
            <a:ext cx="3505199" cy="97631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262626"/>
              </a:buClr>
              <a:buSzPts val="2000"/>
              <a:buFont typeface="Century Gothic"/>
              <a:buNone/>
              <a:defRPr b="0"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23"/>
          <p:cNvSpPr txBox="1"/>
          <p:nvPr>
            <p:ph idx="1" type="body"/>
          </p:nvPr>
        </p:nvSpPr>
        <p:spPr>
          <a:xfrm>
            <a:off x="6323012" y="446088"/>
            <a:ext cx="5181600" cy="5414963"/>
          </a:xfrm>
          <a:prstGeom prst="rect">
            <a:avLst/>
          </a:prstGeom>
          <a:noFill/>
          <a:ln>
            <a:noFill/>
          </a:ln>
        </p:spPr>
        <p:txBody>
          <a:bodyPr anchorCtr="0" anchor="ctr"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95" name="Google Shape;95;p23"/>
          <p:cNvSpPr txBox="1"/>
          <p:nvPr>
            <p:ph idx="2" type="body"/>
          </p:nvPr>
        </p:nvSpPr>
        <p:spPr>
          <a:xfrm>
            <a:off x="2589212" y="1598613"/>
            <a:ext cx="3505199" cy="4262436"/>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00"/>
              <a:buNone/>
              <a:defRPr sz="14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0"/>
              </a:spcAft>
              <a:buSzPts val="900"/>
              <a:buNone/>
              <a:defRPr sz="900"/>
            </a:lvl9pPr>
          </a:lstStyle>
          <a:p/>
        </p:txBody>
      </p:sp>
      <p:sp>
        <p:nvSpPr>
          <p:cNvPr id="96" name="Google Shape;96;p23"/>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23"/>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23"/>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23"/>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00" name="Shape 100"/>
        <p:cNvGrpSpPr/>
        <p:nvPr/>
      </p:nvGrpSpPr>
      <p:grpSpPr>
        <a:xfrm>
          <a:off x="0" y="0"/>
          <a:ext cx="0" cy="0"/>
          <a:chOff x="0" y="0"/>
          <a:chExt cx="0" cy="0"/>
        </a:xfrm>
      </p:grpSpPr>
      <p:sp>
        <p:nvSpPr>
          <p:cNvPr id="101" name="Google Shape;101;p24"/>
          <p:cNvSpPr txBox="1"/>
          <p:nvPr>
            <p:ph type="title"/>
          </p:nvPr>
        </p:nvSpPr>
        <p:spPr>
          <a:xfrm>
            <a:off x="2589213" y="4800600"/>
            <a:ext cx="8915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262626"/>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24"/>
          <p:cNvSpPr/>
          <p:nvPr>
            <p:ph idx="2" type="pic"/>
          </p:nvPr>
        </p:nvSpPr>
        <p:spPr>
          <a:xfrm>
            <a:off x="2589212" y="634965"/>
            <a:ext cx="8915400" cy="3854970"/>
          </a:xfrm>
          <a:prstGeom prst="rect">
            <a:avLst/>
          </a:prstGeom>
          <a:noFill/>
          <a:ln>
            <a:noFill/>
          </a:ln>
        </p:spPr>
      </p:sp>
      <p:sp>
        <p:nvSpPr>
          <p:cNvPr id="103" name="Google Shape;103;p24"/>
          <p:cNvSpPr txBox="1"/>
          <p:nvPr>
            <p:ph idx="1" type="body"/>
          </p:nvPr>
        </p:nvSpPr>
        <p:spPr>
          <a:xfrm>
            <a:off x="2589213" y="5367338"/>
            <a:ext cx="8915400" cy="49371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200"/>
              <a:buNone/>
              <a:defRPr sz="12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0"/>
              </a:spcAft>
              <a:buSzPts val="900"/>
              <a:buNone/>
              <a:defRPr sz="900"/>
            </a:lvl9pPr>
          </a:lstStyle>
          <a:p/>
        </p:txBody>
      </p:sp>
      <p:sp>
        <p:nvSpPr>
          <p:cNvPr id="104" name="Google Shape;104;p24"/>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24"/>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24"/>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24"/>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108" name="Shape 108"/>
        <p:cNvGrpSpPr/>
        <p:nvPr/>
      </p:nvGrpSpPr>
      <p:grpSpPr>
        <a:xfrm>
          <a:off x="0" y="0"/>
          <a:ext cx="0" cy="0"/>
          <a:chOff x="0" y="0"/>
          <a:chExt cx="0" cy="0"/>
        </a:xfrm>
      </p:grpSpPr>
      <p:sp>
        <p:nvSpPr>
          <p:cNvPr id="109" name="Google Shape;109;p25"/>
          <p:cNvSpPr txBox="1"/>
          <p:nvPr>
            <p:ph type="title"/>
          </p:nvPr>
        </p:nvSpPr>
        <p:spPr>
          <a:xfrm>
            <a:off x="2589212" y="609600"/>
            <a:ext cx="8915399" cy="311704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262626"/>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0" name="Google Shape;110;p25"/>
          <p:cNvSpPr txBox="1"/>
          <p:nvPr>
            <p:ph idx="1" type="body"/>
          </p:nvPr>
        </p:nvSpPr>
        <p:spPr>
          <a:xfrm>
            <a:off x="2589212" y="4354046"/>
            <a:ext cx="8915399" cy="1555864"/>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800"/>
              <a:buNone/>
              <a:defRPr sz="18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111" name="Google Shape;111;p25"/>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25"/>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25"/>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25"/>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15" name="Shape 115"/>
        <p:cNvGrpSpPr/>
        <p:nvPr/>
      </p:nvGrpSpPr>
      <p:grpSpPr>
        <a:xfrm>
          <a:off x="0" y="0"/>
          <a:ext cx="0" cy="0"/>
          <a:chOff x="0" y="0"/>
          <a:chExt cx="0" cy="0"/>
        </a:xfrm>
      </p:grpSpPr>
      <p:sp>
        <p:nvSpPr>
          <p:cNvPr id="116" name="Google Shape;116;p26"/>
          <p:cNvSpPr txBox="1"/>
          <p:nvPr>
            <p:ph type="title"/>
          </p:nvPr>
        </p:nvSpPr>
        <p:spPr>
          <a:xfrm>
            <a:off x="2849949" y="609600"/>
            <a:ext cx="8393926" cy="2895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262626"/>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26"/>
          <p:cNvSpPr txBox="1"/>
          <p:nvPr>
            <p:ph idx="1" type="body"/>
          </p:nvPr>
        </p:nvSpPr>
        <p:spPr>
          <a:xfrm>
            <a:off x="3275012" y="3505200"/>
            <a:ext cx="7536554"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1000"/>
              </a:spcBef>
              <a:spcAft>
                <a:spcPts val="0"/>
              </a:spcAft>
              <a:buSzPts val="1600"/>
              <a:buFont typeface="Century Gothic"/>
              <a:buNone/>
              <a:defRPr sz="1600">
                <a:solidFill>
                  <a:srgbClr val="7F7F7F"/>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18" name="Google Shape;118;p26"/>
          <p:cNvSpPr txBox="1"/>
          <p:nvPr>
            <p:ph idx="2" type="body"/>
          </p:nvPr>
        </p:nvSpPr>
        <p:spPr>
          <a:xfrm>
            <a:off x="2589212" y="4354046"/>
            <a:ext cx="8915399" cy="1555864"/>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800"/>
              <a:buNone/>
              <a:defRPr sz="18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119" name="Google Shape;119;p26"/>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26"/>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26"/>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26"/>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23" name="Google Shape;123;p26"/>
          <p:cNvSpPr txBox="1"/>
          <p:nvPr/>
        </p:nvSpPr>
        <p:spPr>
          <a:xfrm>
            <a:off x="2467652" y="648005"/>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chemeClr val="accent1"/>
                </a:solidFill>
                <a:latin typeface="Arial"/>
                <a:ea typeface="Arial"/>
                <a:cs typeface="Arial"/>
                <a:sym typeface="Arial"/>
              </a:rPr>
              <a:t>“</a:t>
            </a:r>
            <a:endParaRPr/>
          </a:p>
        </p:txBody>
      </p:sp>
      <p:sp>
        <p:nvSpPr>
          <p:cNvPr id="124" name="Google Shape;124;p26"/>
          <p:cNvSpPr txBox="1"/>
          <p:nvPr/>
        </p:nvSpPr>
        <p:spPr>
          <a:xfrm>
            <a:off x="11114852" y="290530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chemeClr val="accent1"/>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25" name="Shape 125"/>
        <p:cNvGrpSpPr/>
        <p:nvPr/>
      </p:nvGrpSpPr>
      <p:grpSpPr>
        <a:xfrm>
          <a:off x="0" y="0"/>
          <a:ext cx="0" cy="0"/>
          <a:chOff x="0" y="0"/>
          <a:chExt cx="0" cy="0"/>
        </a:xfrm>
      </p:grpSpPr>
      <p:sp>
        <p:nvSpPr>
          <p:cNvPr id="126" name="Google Shape;126;p27"/>
          <p:cNvSpPr txBox="1"/>
          <p:nvPr>
            <p:ph type="title"/>
          </p:nvPr>
        </p:nvSpPr>
        <p:spPr>
          <a:xfrm>
            <a:off x="2589213" y="2438400"/>
            <a:ext cx="8915400" cy="2724845"/>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262626"/>
              </a:buClr>
              <a:buSzPts val="4800"/>
              <a:buFont typeface="Century Gothic"/>
              <a:buNone/>
              <a:defRPr b="0"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7" name="Google Shape;127;p27"/>
          <p:cNvSpPr txBox="1"/>
          <p:nvPr>
            <p:ph idx="1"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28" name="Google Shape;128;p27"/>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27"/>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27"/>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27"/>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32" name="Shape 132"/>
        <p:cNvGrpSpPr/>
        <p:nvPr/>
      </p:nvGrpSpPr>
      <p:grpSpPr>
        <a:xfrm>
          <a:off x="0" y="0"/>
          <a:ext cx="0" cy="0"/>
          <a:chOff x="0" y="0"/>
          <a:chExt cx="0" cy="0"/>
        </a:xfrm>
      </p:grpSpPr>
      <p:sp>
        <p:nvSpPr>
          <p:cNvPr id="133" name="Google Shape;133;p28"/>
          <p:cNvSpPr txBox="1"/>
          <p:nvPr>
            <p:ph type="title"/>
          </p:nvPr>
        </p:nvSpPr>
        <p:spPr>
          <a:xfrm>
            <a:off x="2849949" y="609600"/>
            <a:ext cx="8393926" cy="2895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262626"/>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28"/>
          <p:cNvSpPr txBox="1"/>
          <p:nvPr>
            <p:ph idx="1" type="body"/>
          </p:nvPr>
        </p:nvSpPr>
        <p:spPr>
          <a:xfrm>
            <a:off x="2589212" y="4343400"/>
            <a:ext cx="8915400" cy="838200"/>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Font typeface="Century Gothic"/>
              <a:buNone/>
              <a:defRPr sz="2400">
                <a:solidFill>
                  <a:schemeClr val="accent1"/>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35" name="Google Shape;135;p28"/>
          <p:cNvSpPr txBox="1"/>
          <p:nvPr>
            <p:ph idx="2"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36" name="Google Shape;136;p28"/>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7" name="Google Shape;137;p28"/>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8" name="Google Shape;138;p28"/>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28"/>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40" name="Google Shape;140;p28"/>
          <p:cNvSpPr txBox="1"/>
          <p:nvPr/>
        </p:nvSpPr>
        <p:spPr>
          <a:xfrm>
            <a:off x="2467652" y="648005"/>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chemeClr val="accent1"/>
                </a:solidFill>
                <a:latin typeface="Arial"/>
                <a:ea typeface="Arial"/>
                <a:cs typeface="Arial"/>
                <a:sym typeface="Arial"/>
              </a:rPr>
              <a:t>“</a:t>
            </a:r>
            <a:endParaRPr/>
          </a:p>
        </p:txBody>
      </p:sp>
      <p:sp>
        <p:nvSpPr>
          <p:cNvPr id="141" name="Google Shape;141;p28"/>
          <p:cNvSpPr txBox="1"/>
          <p:nvPr/>
        </p:nvSpPr>
        <p:spPr>
          <a:xfrm>
            <a:off x="11114852" y="290530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42" name="Shape 142"/>
        <p:cNvGrpSpPr/>
        <p:nvPr/>
      </p:nvGrpSpPr>
      <p:grpSpPr>
        <a:xfrm>
          <a:off x="0" y="0"/>
          <a:ext cx="0" cy="0"/>
          <a:chOff x="0" y="0"/>
          <a:chExt cx="0" cy="0"/>
        </a:xfrm>
      </p:grpSpPr>
      <p:sp>
        <p:nvSpPr>
          <p:cNvPr id="143" name="Google Shape;143;p29"/>
          <p:cNvSpPr txBox="1"/>
          <p:nvPr>
            <p:ph type="title"/>
          </p:nvPr>
        </p:nvSpPr>
        <p:spPr>
          <a:xfrm>
            <a:off x="2589212" y="627407"/>
            <a:ext cx="8915399" cy="288002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262626"/>
              </a:buClr>
              <a:buSzPts val="4800"/>
              <a:buFont typeface="Century Gothic"/>
              <a:buNone/>
              <a:defRPr b="0"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4" name="Google Shape;144;p29"/>
          <p:cNvSpPr txBox="1"/>
          <p:nvPr>
            <p:ph idx="1" type="body"/>
          </p:nvPr>
        </p:nvSpPr>
        <p:spPr>
          <a:xfrm>
            <a:off x="2589212" y="4343400"/>
            <a:ext cx="8915400" cy="838200"/>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Font typeface="Century Gothic"/>
              <a:buNone/>
              <a:defRPr sz="2400">
                <a:solidFill>
                  <a:schemeClr val="accent1"/>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45" name="Google Shape;145;p29"/>
          <p:cNvSpPr txBox="1"/>
          <p:nvPr>
            <p:ph idx="2"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46" name="Google Shape;146;p29"/>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7" name="Google Shape;147;p29"/>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8" name="Google Shape;148;p29"/>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29"/>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50" name="Shape 150"/>
        <p:cNvGrpSpPr/>
        <p:nvPr/>
      </p:nvGrpSpPr>
      <p:grpSpPr>
        <a:xfrm>
          <a:off x="0" y="0"/>
          <a:ext cx="0" cy="0"/>
          <a:chOff x="0" y="0"/>
          <a:chExt cx="0" cy="0"/>
        </a:xfrm>
      </p:grpSpPr>
      <p:sp>
        <p:nvSpPr>
          <p:cNvPr id="151" name="Google Shape;151;p30"/>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2" name="Google Shape;152;p30"/>
          <p:cNvSpPr txBox="1"/>
          <p:nvPr>
            <p:ph idx="1" type="body"/>
          </p:nvPr>
        </p:nvSpPr>
        <p:spPr>
          <a:xfrm rot="5400000">
            <a:off x="5103812" y="-381000"/>
            <a:ext cx="3886200" cy="891540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53" name="Google Shape;153;p30"/>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4" name="Google Shape;154;p30"/>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5" name="Google Shape;155;p30"/>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30"/>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57" name="Shape 157"/>
        <p:cNvGrpSpPr/>
        <p:nvPr/>
      </p:nvGrpSpPr>
      <p:grpSpPr>
        <a:xfrm>
          <a:off x="0" y="0"/>
          <a:ext cx="0" cy="0"/>
          <a:chOff x="0" y="0"/>
          <a:chExt cx="0" cy="0"/>
        </a:xfrm>
      </p:grpSpPr>
      <p:sp>
        <p:nvSpPr>
          <p:cNvPr id="158" name="Google Shape;158;p31"/>
          <p:cNvSpPr txBox="1"/>
          <p:nvPr>
            <p:ph type="title"/>
          </p:nvPr>
        </p:nvSpPr>
        <p:spPr>
          <a:xfrm rot="5400000">
            <a:off x="7756704" y="2165513"/>
            <a:ext cx="5283817" cy="2207601"/>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9" name="Google Shape;159;p31"/>
          <p:cNvSpPr txBox="1"/>
          <p:nvPr>
            <p:ph idx="1" type="body"/>
          </p:nvPr>
        </p:nvSpPr>
        <p:spPr>
          <a:xfrm rot="5400000">
            <a:off x="3185803" y="30814"/>
            <a:ext cx="5283817" cy="647700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60" name="Google Shape;160;p31"/>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1" name="Google Shape;161;p31"/>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2" name="Google Shape;162;p31"/>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31"/>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2.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FFFFF"/>
            </a:gs>
            <a:gs pos="100000">
              <a:srgbClr val="DDE6C3"/>
            </a:gs>
          </a:gsLst>
          <a:path path="circle">
            <a:fillToRect b="100%" l="0%" r="100%" t="0%"/>
          </a:path>
          <a:tileRect b="0%" l="-100%" r="0%" t="-100%"/>
        </a:gradFill>
      </p:bgPr>
    </p:bg>
    <p:spTree>
      <p:nvGrpSpPr>
        <p:cNvPr id="9" name="Shape 9"/>
        <p:cNvGrpSpPr/>
        <p:nvPr/>
      </p:nvGrpSpPr>
      <p:grpSpPr>
        <a:xfrm>
          <a:off x="0" y="0"/>
          <a:ext cx="0" cy="0"/>
          <a:chOff x="0" y="0"/>
          <a:chExt cx="0" cy="0"/>
        </a:xfrm>
      </p:grpSpPr>
      <p:grpSp>
        <p:nvGrpSpPr>
          <p:cNvPr id="10" name="Google Shape;10;p15"/>
          <p:cNvGrpSpPr/>
          <p:nvPr/>
        </p:nvGrpSpPr>
        <p:grpSpPr>
          <a:xfrm>
            <a:off x="1" y="228600"/>
            <a:ext cx="2851516" cy="6638628"/>
            <a:chOff x="2487613" y="285750"/>
            <a:chExt cx="2428875" cy="5654676"/>
          </a:xfrm>
        </p:grpSpPr>
        <p:sp>
          <p:nvSpPr>
            <p:cNvPr id="11" name="Google Shape;11;p15"/>
            <p:cNvSpPr/>
            <p:nvPr/>
          </p:nvSpPr>
          <p:spPr>
            <a:xfrm>
              <a:off x="2487613" y="2284413"/>
              <a:ext cx="85725" cy="533400"/>
            </a:xfrm>
            <a:custGeom>
              <a:rect b="b" l="l" r="r" t="t"/>
              <a:pathLst>
                <a:path extrusionOk="0" h="136" w="22">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15"/>
            <p:cNvSpPr/>
            <p:nvPr/>
          </p:nvSpPr>
          <p:spPr>
            <a:xfrm>
              <a:off x="2597151" y="2779713"/>
              <a:ext cx="550863" cy="1978025"/>
            </a:xfrm>
            <a:custGeom>
              <a:rect b="b" l="l" r="r" t="t"/>
              <a:pathLst>
                <a:path extrusionOk="0" h="504" w="14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15"/>
            <p:cNvSpPr/>
            <p:nvPr/>
          </p:nvSpPr>
          <p:spPr>
            <a:xfrm>
              <a:off x="3175001" y="4730750"/>
              <a:ext cx="519113" cy="1209675"/>
            </a:xfrm>
            <a:custGeom>
              <a:rect b="b" l="l" r="r" t="t"/>
              <a:pathLst>
                <a:path extrusionOk="0" h="308" w="132">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15"/>
            <p:cNvSpPr/>
            <p:nvPr/>
          </p:nvSpPr>
          <p:spPr>
            <a:xfrm>
              <a:off x="3305176" y="5630863"/>
              <a:ext cx="146050" cy="309563"/>
            </a:xfrm>
            <a:custGeom>
              <a:rect b="b" l="l" r="r" t="t"/>
              <a:pathLst>
                <a:path extrusionOk="0" h="79" w="37">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15"/>
            <p:cNvSpPr/>
            <p:nvPr/>
          </p:nvSpPr>
          <p:spPr>
            <a:xfrm>
              <a:off x="2573338" y="2817813"/>
              <a:ext cx="700088" cy="2835275"/>
            </a:xfrm>
            <a:custGeom>
              <a:rect b="b" l="l" r="r" t="t"/>
              <a:pathLst>
                <a:path extrusionOk="0" h="722" w="178">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5"/>
            <p:cNvSpPr/>
            <p:nvPr/>
          </p:nvSpPr>
          <p:spPr>
            <a:xfrm>
              <a:off x="2506663" y="285750"/>
              <a:ext cx="90488" cy="2493963"/>
            </a:xfrm>
            <a:custGeom>
              <a:rect b="b" l="l" r="r" t="t"/>
              <a:pathLst>
                <a:path extrusionOk="0" h="635" w="23">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15"/>
            <p:cNvSpPr/>
            <p:nvPr/>
          </p:nvSpPr>
          <p:spPr>
            <a:xfrm>
              <a:off x="2554288" y="2598738"/>
              <a:ext cx="66675" cy="420688"/>
            </a:xfrm>
            <a:custGeom>
              <a:rect b="b" l="l" r="r" t="t"/>
              <a:pathLst>
                <a:path extrusionOk="0" h="107" w="1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 name="Google Shape;18;p15"/>
            <p:cNvSpPr/>
            <p:nvPr/>
          </p:nvSpPr>
          <p:spPr>
            <a:xfrm>
              <a:off x="3143251" y="4757738"/>
              <a:ext cx="161925" cy="873125"/>
            </a:xfrm>
            <a:custGeom>
              <a:rect b="b" l="l" r="r" t="t"/>
              <a:pathLst>
                <a:path extrusionOk="0" h="222" w="41">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 name="Google Shape;19;p15"/>
            <p:cNvSpPr/>
            <p:nvPr/>
          </p:nvSpPr>
          <p:spPr>
            <a:xfrm>
              <a:off x="3148013" y="1282700"/>
              <a:ext cx="1768475" cy="3448050"/>
            </a:xfrm>
            <a:custGeom>
              <a:rect b="b" l="l" r="r" t="t"/>
              <a:pathLst>
                <a:path extrusionOk="0" h="878" w="45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15"/>
            <p:cNvSpPr/>
            <p:nvPr/>
          </p:nvSpPr>
          <p:spPr>
            <a:xfrm>
              <a:off x="3273426" y="5653088"/>
              <a:ext cx="138113" cy="287338"/>
            </a:xfrm>
            <a:custGeom>
              <a:rect b="b" l="l" r="r" t="t"/>
              <a:pathLst>
                <a:path extrusionOk="0" h="73" w="35">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15"/>
            <p:cNvSpPr/>
            <p:nvPr/>
          </p:nvSpPr>
          <p:spPr>
            <a:xfrm>
              <a:off x="3143251" y="4656138"/>
              <a:ext cx="31750" cy="188913"/>
            </a:xfrm>
            <a:custGeom>
              <a:rect b="b" l="l" r="r" t="t"/>
              <a:pathLst>
                <a:path extrusionOk="0" h="48" w="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15"/>
            <p:cNvSpPr/>
            <p:nvPr/>
          </p:nvSpPr>
          <p:spPr>
            <a:xfrm>
              <a:off x="3211513" y="5410200"/>
              <a:ext cx="203200" cy="530225"/>
            </a:xfrm>
            <a:custGeom>
              <a:rect b="b" l="l" r="r" t="t"/>
              <a:pathLst>
                <a:path extrusionOk="0" h="135" w="52">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 name="Google Shape;23;p15"/>
          <p:cNvGrpSpPr/>
          <p:nvPr/>
        </p:nvGrpSpPr>
        <p:grpSpPr>
          <a:xfrm>
            <a:off x="27221" y="-786"/>
            <a:ext cx="2356674" cy="6854039"/>
            <a:chOff x="6627813" y="194833"/>
            <a:chExt cx="1952625" cy="5678918"/>
          </a:xfrm>
        </p:grpSpPr>
        <p:sp>
          <p:nvSpPr>
            <p:cNvPr id="24" name="Google Shape;24;p15"/>
            <p:cNvSpPr/>
            <p:nvPr/>
          </p:nvSpPr>
          <p:spPr>
            <a:xfrm>
              <a:off x="6627813" y="194833"/>
              <a:ext cx="409575" cy="3646488"/>
            </a:xfrm>
            <a:custGeom>
              <a:rect b="b" l="l" r="r" t="t"/>
              <a:pathLst>
                <a:path extrusionOk="0" h="920" w="103">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15"/>
            <p:cNvSpPr/>
            <p:nvPr/>
          </p:nvSpPr>
          <p:spPr>
            <a:xfrm>
              <a:off x="7061201" y="3771900"/>
              <a:ext cx="350838" cy="1309688"/>
            </a:xfrm>
            <a:custGeom>
              <a:rect b="b" l="l" r="r" t="t"/>
              <a:pathLst>
                <a:path extrusionOk="0" h="330" w="88">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15"/>
            <p:cNvSpPr/>
            <p:nvPr/>
          </p:nvSpPr>
          <p:spPr>
            <a:xfrm>
              <a:off x="7439026" y="5053013"/>
              <a:ext cx="357188" cy="820738"/>
            </a:xfrm>
            <a:custGeom>
              <a:rect b="b" l="l" r="r" t="t"/>
              <a:pathLst>
                <a:path extrusionOk="0" h="207" w="9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15"/>
            <p:cNvSpPr/>
            <p:nvPr/>
          </p:nvSpPr>
          <p:spPr>
            <a:xfrm>
              <a:off x="7037388" y="3811588"/>
              <a:ext cx="457200" cy="1852613"/>
            </a:xfrm>
            <a:custGeom>
              <a:rect b="b" l="l" r="r" t="t"/>
              <a:pathLst>
                <a:path extrusionOk="0" h="467" w="115">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15"/>
            <p:cNvSpPr/>
            <p:nvPr/>
          </p:nvSpPr>
          <p:spPr>
            <a:xfrm>
              <a:off x="6992938" y="1263650"/>
              <a:ext cx="144463" cy="2508250"/>
            </a:xfrm>
            <a:custGeom>
              <a:rect b="b" l="l" r="r" t="t"/>
              <a:pathLst>
                <a:path extrusionOk="0" h="633" w="36">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15"/>
            <p:cNvSpPr/>
            <p:nvPr/>
          </p:nvSpPr>
          <p:spPr>
            <a:xfrm>
              <a:off x="7526338" y="5640388"/>
              <a:ext cx="111125" cy="233363"/>
            </a:xfrm>
            <a:custGeom>
              <a:rect b="b" l="l" r="r" t="t"/>
              <a:pathLst>
                <a:path extrusionOk="0" h="59" w="28">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15"/>
            <p:cNvSpPr/>
            <p:nvPr/>
          </p:nvSpPr>
          <p:spPr>
            <a:xfrm>
              <a:off x="7021513" y="3598863"/>
              <a:ext cx="68263" cy="423863"/>
            </a:xfrm>
            <a:custGeom>
              <a:rect b="b" l="l" r="r" t="t"/>
              <a:pathLst>
                <a:path extrusionOk="0" h="107" w="1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15"/>
            <p:cNvSpPr/>
            <p:nvPr/>
          </p:nvSpPr>
          <p:spPr>
            <a:xfrm>
              <a:off x="7412038" y="2801938"/>
              <a:ext cx="1168400" cy="2251075"/>
            </a:xfrm>
            <a:custGeom>
              <a:rect b="b" l="l" r="r" t="t"/>
              <a:pathLst>
                <a:path extrusionOk="0" h="568" w="294">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15"/>
            <p:cNvSpPr/>
            <p:nvPr/>
          </p:nvSpPr>
          <p:spPr>
            <a:xfrm>
              <a:off x="7494588" y="5664200"/>
              <a:ext cx="100013" cy="209550"/>
            </a:xfrm>
            <a:custGeom>
              <a:rect b="b" l="l" r="r" t="t"/>
              <a:pathLst>
                <a:path extrusionOk="0" h="53" w="25">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15"/>
            <p:cNvSpPr/>
            <p:nvPr/>
          </p:nvSpPr>
          <p:spPr>
            <a:xfrm>
              <a:off x="7412038" y="5081588"/>
              <a:ext cx="114300" cy="558800"/>
            </a:xfrm>
            <a:custGeom>
              <a:rect b="b" l="l" r="r" t="t"/>
              <a:pathLst>
                <a:path extrusionOk="0" h="141" w="29">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15"/>
            <p:cNvSpPr/>
            <p:nvPr/>
          </p:nvSpPr>
          <p:spPr>
            <a:xfrm>
              <a:off x="7412038" y="4978400"/>
              <a:ext cx="31750" cy="188913"/>
            </a:xfrm>
            <a:custGeom>
              <a:rect b="b" l="l" r="r" t="t"/>
              <a:pathLst>
                <a:path extrusionOk="0" h="48" w="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15"/>
            <p:cNvSpPr/>
            <p:nvPr/>
          </p:nvSpPr>
          <p:spPr>
            <a:xfrm>
              <a:off x="7439026" y="5434013"/>
              <a:ext cx="174625" cy="439738"/>
            </a:xfrm>
            <a:custGeom>
              <a:rect b="b" l="l" r="r" t="t"/>
              <a:pathLst>
                <a:path extrusionOk="0" h="111" w="44">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15"/>
          <p:cNvSpPr/>
          <p:nvPr/>
        </p:nvSpPr>
        <p:spPr>
          <a:xfrm>
            <a:off x="0" y="0"/>
            <a:ext cx="182880"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15"/>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rgbClr val="262626"/>
              </a:buClr>
              <a:buSzPts val="3600"/>
              <a:buFont typeface="Century Gothic"/>
              <a:buNone/>
              <a:defRPr b="0" i="0" sz="3600" u="none" cap="none" strike="noStrike">
                <a:solidFill>
                  <a:srgbClr val="262626"/>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38" name="Google Shape;38;p15"/>
          <p:cNvSpPr txBox="1"/>
          <p:nvPr>
            <p:ph idx="1" type="body"/>
          </p:nvPr>
        </p:nvSpPr>
        <p:spPr>
          <a:xfrm>
            <a:off x="2589212" y="2133600"/>
            <a:ext cx="8915400" cy="3886200"/>
          </a:xfrm>
          <a:prstGeom prst="rect">
            <a:avLst/>
          </a:prstGeom>
          <a:noFill/>
          <a:ln>
            <a:noFill/>
          </a:ln>
        </p:spPr>
        <p:txBody>
          <a:bodyPr anchorCtr="0" anchor="t" bIns="45700" lIns="91425" spcFirstLastPara="1" rIns="91425" wrap="square" tIns="45700">
            <a:normAutofit/>
          </a:bodyPr>
          <a:lstStyle>
            <a:lvl1pPr indent="-342900" lvl="0" marL="457200" marR="0" rtl="0" algn="l">
              <a:spcBef>
                <a:spcPts val="1000"/>
              </a:spcBef>
              <a:spcAft>
                <a:spcPts val="0"/>
              </a:spcAft>
              <a:buClr>
                <a:schemeClr val="accent1"/>
              </a:buClr>
              <a:buSzPts val="1800"/>
              <a:buFont typeface="Noto Sans Symbols"/>
              <a:buChar char="🠶"/>
              <a:defRPr b="0" i="0" sz="1800" u="none" cap="none" strike="noStrike">
                <a:solidFill>
                  <a:srgbClr val="3F3F3F"/>
                </a:solidFill>
                <a:latin typeface="Century Gothic"/>
                <a:ea typeface="Century Gothic"/>
                <a:cs typeface="Century Gothic"/>
                <a:sym typeface="Century Gothic"/>
              </a:defRPr>
            </a:lvl1pPr>
            <a:lvl2pPr indent="-330200" lvl="1" marL="914400" marR="0" rtl="0" algn="l">
              <a:spcBef>
                <a:spcPts val="1000"/>
              </a:spcBef>
              <a:spcAft>
                <a:spcPts val="0"/>
              </a:spcAft>
              <a:buClr>
                <a:schemeClr val="accent1"/>
              </a:buClr>
              <a:buSzPts val="1600"/>
              <a:buFont typeface="Noto Sans Symbols"/>
              <a:buChar char="🠶"/>
              <a:defRPr b="0" i="0" sz="1600" u="none" cap="none" strike="noStrike">
                <a:solidFill>
                  <a:srgbClr val="3F3F3F"/>
                </a:solidFill>
                <a:latin typeface="Century Gothic"/>
                <a:ea typeface="Century Gothic"/>
                <a:cs typeface="Century Gothic"/>
                <a:sym typeface="Century Gothic"/>
              </a:defRPr>
            </a:lvl2pPr>
            <a:lvl3pPr indent="-317500" lvl="2" marL="1371600" marR="0" rtl="0" algn="l">
              <a:spcBef>
                <a:spcPts val="1000"/>
              </a:spcBef>
              <a:spcAft>
                <a:spcPts val="0"/>
              </a:spcAft>
              <a:buClr>
                <a:schemeClr val="accent1"/>
              </a:buClr>
              <a:buSzPts val="1400"/>
              <a:buFont typeface="Noto Sans Symbols"/>
              <a:buChar char="🠶"/>
              <a:defRPr b="0" i="0" sz="1400" u="none" cap="none" strike="noStrike">
                <a:solidFill>
                  <a:srgbClr val="3F3F3F"/>
                </a:solidFill>
                <a:latin typeface="Century Gothic"/>
                <a:ea typeface="Century Gothic"/>
                <a:cs typeface="Century Gothic"/>
                <a:sym typeface="Century Gothic"/>
              </a:defRPr>
            </a:lvl3pPr>
            <a:lvl4pPr indent="-304800" lvl="3" marL="18288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4pPr>
            <a:lvl5pPr indent="-304800" lvl="4" marL="22860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5pPr>
            <a:lvl6pPr indent="-304800" lvl="5" marL="27432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6pPr>
            <a:lvl7pPr indent="-304800" lvl="6" marL="32004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7pPr>
            <a:lvl8pPr indent="-304800" lvl="7" marL="36576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8pPr>
            <a:lvl9pPr indent="-304800" lvl="8" marL="41148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9pPr>
          </a:lstStyle>
          <a:p/>
        </p:txBody>
      </p:sp>
      <p:sp>
        <p:nvSpPr>
          <p:cNvPr id="39" name="Google Shape;39;p15"/>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888888"/>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40" name="Google Shape;40;p15"/>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888888"/>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41" name="Google Shape;41;p15"/>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2000" u="none" cap="none" strike="noStrike">
                <a:solidFill>
                  <a:srgbClr val="FEFFFF"/>
                </a:solidFill>
                <a:latin typeface="Century Gothic"/>
                <a:ea typeface="Century Gothic"/>
                <a:cs typeface="Century Gothic"/>
                <a:sym typeface="Century Gothic"/>
              </a:defRPr>
            </a:lvl1pPr>
            <a:lvl2pPr indent="0" lvl="1" marL="0" marR="0" rtl="0" algn="r">
              <a:spcBef>
                <a:spcPts val="0"/>
              </a:spcBef>
              <a:buNone/>
              <a:defRPr b="0" i="0" sz="2000" u="none" cap="none" strike="noStrike">
                <a:solidFill>
                  <a:srgbClr val="FEFFFF"/>
                </a:solidFill>
                <a:latin typeface="Century Gothic"/>
                <a:ea typeface="Century Gothic"/>
                <a:cs typeface="Century Gothic"/>
                <a:sym typeface="Century Gothic"/>
              </a:defRPr>
            </a:lvl2pPr>
            <a:lvl3pPr indent="0" lvl="2" marL="0" marR="0" rtl="0" algn="r">
              <a:spcBef>
                <a:spcPts val="0"/>
              </a:spcBef>
              <a:buNone/>
              <a:defRPr b="0" i="0" sz="2000" u="none" cap="none" strike="noStrike">
                <a:solidFill>
                  <a:srgbClr val="FEFFFF"/>
                </a:solidFill>
                <a:latin typeface="Century Gothic"/>
                <a:ea typeface="Century Gothic"/>
                <a:cs typeface="Century Gothic"/>
                <a:sym typeface="Century Gothic"/>
              </a:defRPr>
            </a:lvl3pPr>
            <a:lvl4pPr indent="0" lvl="3" marL="0" marR="0" rtl="0" algn="r">
              <a:spcBef>
                <a:spcPts val="0"/>
              </a:spcBef>
              <a:buNone/>
              <a:defRPr b="0" i="0" sz="2000" u="none" cap="none" strike="noStrike">
                <a:solidFill>
                  <a:srgbClr val="FEFFFF"/>
                </a:solidFill>
                <a:latin typeface="Century Gothic"/>
                <a:ea typeface="Century Gothic"/>
                <a:cs typeface="Century Gothic"/>
                <a:sym typeface="Century Gothic"/>
              </a:defRPr>
            </a:lvl4pPr>
            <a:lvl5pPr indent="0" lvl="4" marL="0" marR="0" rtl="0" algn="r">
              <a:spcBef>
                <a:spcPts val="0"/>
              </a:spcBef>
              <a:buNone/>
              <a:defRPr b="0" i="0" sz="2000" u="none" cap="none" strike="noStrike">
                <a:solidFill>
                  <a:srgbClr val="FEFFFF"/>
                </a:solidFill>
                <a:latin typeface="Century Gothic"/>
                <a:ea typeface="Century Gothic"/>
                <a:cs typeface="Century Gothic"/>
                <a:sym typeface="Century Gothic"/>
              </a:defRPr>
            </a:lvl5pPr>
            <a:lvl6pPr indent="0" lvl="5" marL="0" marR="0" rtl="0" algn="r">
              <a:spcBef>
                <a:spcPts val="0"/>
              </a:spcBef>
              <a:buNone/>
              <a:defRPr b="0" i="0" sz="2000" u="none" cap="none" strike="noStrike">
                <a:solidFill>
                  <a:srgbClr val="FEFFFF"/>
                </a:solidFill>
                <a:latin typeface="Century Gothic"/>
                <a:ea typeface="Century Gothic"/>
                <a:cs typeface="Century Gothic"/>
                <a:sym typeface="Century Gothic"/>
              </a:defRPr>
            </a:lvl6pPr>
            <a:lvl7pPr indent="0" lvl="6" marL="0" marR="0" rtl="0" algn="r">
              <a:spcBef>
                <a:spcPts val="0"/>
              </a:spcBef>
              <a:buNone/>
              <a:defRPr b="0" i="0" sz="2000" u="none" cap="none" strike="noStrike">
                <a:solidFill>
                  <a:srgbClr val="FEFFFF"/>
                </a:solidFill>
                <a:latin typeface="Century Gothic"/>
                <a:ea typeface="Century Gothic"/>
                <a:cs typeface="Century Gothic"/>
                <a:sym typeface="Century Gothic"/>
              </a:defRPr>
            </a:lvl7pPr>
            <a:lvl8pPr indent="0" lvl="7" marL="0" marR="0" rtl="0" algn="r">
              <a:spcBef>
                <a:spcPts val="0"/>
              </a:spcBef>
              <a:buNone/>
              <a:defRPr b="0" i="0" sz="2000" u="none" cap="none" strike="noStrike">
                <a:solidFill>
                  <a:srgbClr val="FEFFFF"/>
                </a:solidFill>
                <a:latin typeface="Century Gothic"/>
                <a:ea typeface="Century Gothic"/>
                <a:cs typeface="Century Gothic"/>
                <a:sym typeface="Century Gothic"/>
              </a:defRPr>
            </a:lvl8pPr>
            <a:lvl9pPr indent="0" lvl="8" marL="0" marR="0" rtl="0" algn="r">
              <a:spcBef>
                <a:spcPts val="0"/>
              </a:spcBef>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g399011e71df_0_0"/>
          <p:cNvSpPr txBox="1"/>
          <p:nvPr>
            <p:ph type="ctrTitle"/>
          </p:nvPr>
        </p:nvSpPr>
        <p:spPr>
          <a:xfrm>
            <a:off x="2589213" y="2514600"/>
            <a:ext cx="8915400" cy="2262900"/>
          </a:xfrm>
          <a:prstGeom prst="rect">
            <a:avLst/>
          </a:prstGeom>
        </p:spPr>
        <p:txBody>
          <a:bodyPr anchorCtr="0" anchor="b" bIns="45700" lIns="91425" spcFirstLastPara="1" rIns="91425" wrap="square" tIns="45700">
            <a:normAutofit fontScale="90000"/>
          </a:bodyPr>
          <a:lstStyle/>
          <a:p>
            <a:pPr indent="0" lvl="0" marL="0" rtl="0" algn="l">
              <a:spcBef>
                <a:spcPts val="0"/>
              </a:spcBef>
              <a:spcAft>
                <a:spcPts val="0"/>
              </a:spcAft>
              <a:buNone/>
            </a:pPr>
            <a:r>
              <a:rPr lang="en-US"/>
              <a:t>Student Name: Franca Nwaeke</a:t>
            </a:r>
            <a:endParaRPr/>
          </a:p>
          <a:p>
            <a:pPr indent="0" lvl="0" marL="0" rtl="0" algn="l">
              <a:spcBef>
                <a:spcPts val="0"/>
              </a:spcBef>
              <a:spcAft>
                <a:spcPts val="0"/>
              </a:spcAft>
              <a:buNone/>
            </a:pPr>
            <a:r>
              <a:rPr lang="en-US"/>
              <a:t>Student ID:2315879</a:t>
            </a:r>
            <a:endParaRPr/>
          </a:p>
          <a:p>
            <a:pPr indent="0" lvl="0" marL="0" rtl="0" algn="l">
              <a:spcBef>
                <a:spcPts val="0"/>
              </a:spcBef>
              <a:spcAft>
                <a:spcPts val="0"/>
              </a:spcAft>
              <a:buNone/>
            </a:pPr>
            <a:r>
              <a:rPr lang="en-US"/>
              <a:t>Lecturer:Martin Svejda</a:t>
            </a:r>
            <a:endParaRPr/>
          </a:p>
          <a:p>
            <a:pPr indent="0" lvl="0" marL="0" rtl="0" algn="l">
              <a:spcBef>
                <a:spcPts val="0"/>
              </a:spcBef>
              <a:spcAft>
                <a:spcPts val="0"/>
              </a:spcAft>
              <a:buNone/>
            </a:pPr>
            <a:r>
              <a:rPr lang="en-US"/>
              <a:t>Module:BMHP6026</a:t>
            </a:r>
            <a:endParaRPr/>
          </a:p>
          <a:p>
            <a:pPr indent="0" lvl="0" marL="0" rtl="0" algn="l">
              <a:spcBef>
                <a:spcPts val="0"/>
              </a:spcBef>
              <a:spcAft>
                <a:spcPts val="0"/>
              </a:spcAft>
              <a:buNone/>
            </a:pPr>
            <a:r>
              <a:rPr lang="en-US"/>
              <a:t>Title:Component 2 presentation.</a:t>
            </a:r>
            <a:endParaRPr/>
          </a:p>
        </p:txBody>
      </p:sp>
      <p:sp>
        <p:nvSpPr>
          <p:cNvPr id="170" name="Google Shape;170;g399011e71df_0_0"/>
          <p:cNvSpPr txBox="1"/>
          <p:nvPr>
            <p:ph idx="1" type="subTitle"/>
          </p:nvPr>
        </p:nvSpPr>
        <p:spPr>
          <a:xfrm>
            <a:off x="2589213" y="4777379"/>
            <a:ext cx="8915400" cy="1126200"/>
          </a:xfrm>
          <a:prstGeom prst="rect">
            <a:avLst/>
          </a:prstGeom>
        </p:spPr>
        <p:txBody>
          <a:bodyPr anchorCtr="0" anchor="t" bIns="45700" lIns="91425" spcFirstLastPara="1" rIns="91425" wrap="square" tIns="45700">
            <a:normAutofit/>
          </a:bodyPr>
          <a:lstStyle/>
          <a:p>
            <a:pPr indent="0" lvl="0" marL="0" rtl="0" algn="l">
              <a:spcBef>
                <a:spcPts val="100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1"/>
          <p:cNvSpPr txBox="1"/>
          <p:nvPr>
            <p:ph type="ctrTitle"/>
          </p:nvPr>
        </p:nvSpPr>
        <p:spPr>
          <a:xfrm>
            <a:off x="2589213" y="2514600"/>
            <a:ext cx="8915399" cy="2262781"/>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rgbClr val="262626"/>
              </a:buClr>
              <a:buSzPts val="4400"/>
              <a:buFont typeface="Arial Black"/>
              <a:buNone/>
            </a:pPr>
            <a:r>
              <a:rPr lang="en-US" sz="4400">
                <a:latin typeface="Arial Black"/>
                <a:ea typeface="Arial Black"/>
                <a:cs typeface="Arial Black"/>
                <a:sym typeface="Arial Black"/>
              </a:rPr>
              <a:t>Virtual Wards and Hospital-at-Home Models in the NHS</a:t>
            </a:r>
            <a:br>
              <a:rPr lang="en-US" sz="4400">
                <a:latin typeface="Arial Black"/>
                <a:ea typeface="Arial Black"/>
                <a:cs typeface="Arial Black"/>
                <a:sym typeface="Arial Black"/>
              </a:rPr>
            </a:br>
            <a:endParaRPr sz="4400">
              <a:latin typeface="Arial Black"/>
              <a:ea typeface="Arial Black"/>
              <a:cs typeface="Arial Black"/>
              <a:sym typeface="Arial Black"/>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2"/>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b="1" lang="en-US"/>
              <a:t>Introduction</a:t>
            </a:r>
            <a:endParaRPr b="1"/>
          </a:p>
        </p:txBody>
      </p:sp>
      <p:sp>
        <p:nvSpPr>
          <p:cNvPr id="182" name="Google Shape;182;p2"/>
          <p:cNvSpPr txBox="1"/>
          <p:nvPr>
            <p:ph idx="1" type="body"/>
          </p:nvPr>
        </p:nvSpPr>
        <p:spPr>
          <a:xfrm>
            <a:off x="2589212" y="1388962"/>
            <a:ext cx="5269998" cy="4522260"/>
          </a:xfrm>
          <a:prstGeom prst="rect">
            <a:avLst/>
          </a:prstGeom>
          <a:noFill/>
          <a:ln>
            <a:noFill/>
          </a:ln>
        </p:spPr>
        <p:txBody>
          <a:bodyPr anchorCtr="0" anchor="t" bIns="45700" lIns="91425" spcFirstLastPara="1" rIns="91425" wrap="square" tIns="45700">
            <a:normAutofit fontScale="77500" lnSpcReduction="20000"/>
          </a:bodyPr>
          <a:lstStyle/>
          <a:p>
            <a:pPr indent="-342900" lvl="0" marL="342900" rtl="0" algn="l">
              <a:spcBef>
                <a:spcPts val="0"/>
              </a:spcBef>
              <a:spcAft>
                <a:spcPts val="0"/>
              </a:spcAft>
              <a:buSzPct val="100000"/>
              <a:buChar char="🠶"/>
            </a:pPr>
            <a:r>
              <a:rPr lang="en-US"/>
              <a:t>The emergence of digital transformation in the field of health and social care has greatly influenced the nature of service delivery and management. Among the innovations, the introduction of virtual wards should be mentioned, which was nationally implemented in 2021. </a:t>
            </a:r>
            <a:endParaRPr/>
          </a:p>
          <a:p>
            <a:pPr indent="-342900" lvl="0" marL="342900" rtl="0" algn="l">
              <a:spcBef>
                <a:spcPts val="1000"/>
              </a:spcBef>
              <a:spcAft>
                <a:spcPts val="0"/>
              </a:spcAft>
              <a:buSzPct val="100000"/>
              <a:buChar char="🠶"/>
            </a:pPr>
            <a:r>
              <a:rPr lang="en-US"/>
              <a:t>These virtual wards would be meant to give patients the level of care that they can receive in hospitals in their homes so that pressure on physical hospital resources is relieved and overall patient experience is enhanced. </a:t>
            </a:r>
            <a:endParaRPr/>
          </a:p>
          <a:p>
            <a:pPr indent="-342900" lvl="0" marL="342900" rtl="0" algn="l">
              <a:spcBef>
                <a:spcPts val="1000"/>
              </a:spcBef>
              <a:spcAft>
                <a:spcPts val="0"/>
              </a:spcAft>
              <a:buSzPct val="100000"/>
              <a:buChar char="🠶"/>
            </a:pPr>
            <a:r>
              <a:rPr lang="en-US"/>
              <a:t>Remote monitoring, digital communication, and coordinated care plans can help healthcare professionals to monitor the health of patients, identify the first signs of worsening, and respond within a short period of time (Shi et al., 2024). </a:t>
            </a:r>
            <a:endParaRPr/>
          </a:p>
          <a:p>
            <a:pPr indent="-342900" lvl="0" marL="342900" rtl="0" algn="l">
              <a:spcBef>
                <a:spcPts val="1000"/>
              </a:spcBef>
              <a:spcAft>
                <a:spcPts val="0"/>
              </a:spcAft>
              <a:buSzPct val="100000"/>
              <a:buChar char="🠶"/>
            </a:pPr>
            <a:r>
              <a:rPr lang="en-US"/>
              <a:t>With the digital technologies as the new norm of care delivery, the healthcare system will become more responsive to demand and will be able to lessen the waiting time and enhance outcomes, which proves the massive impact of digital transformation change on the health and social care of the present days (Peterson and Lundquist, 2021).</a:t>
            </a:r>
            <a:endParaRPr/>
          </a:p>
          <a:p>
            <a:pPr indent="-254317" lvl="0" marL="342900" rtl="0" algn="l">
              <a:spcBef>
                <a:spcPts val="1000"/>
              </a:spcBef>
              <a:spcAft>
                <a:spcPts val="0"/>
              </a:spcAft>
              <a:buSzPct val="100000"/>
              <a:buNone/>
            </a:pPr>
            <a:r>
              <a:t/>
            </a:r>
            <a:endParaRPr/>
          </a:p>
        </p:txBody>
      </p:sp>
      <p:pic>
        <p:nvPicPr>
          <p:cNvPr descr="Bringing hospital care home: Virtual Wards and Hospital at Home for older  people | British Geriatrics Society" id="183" name="Google Shape;183;p2"/>
          <p:cNvPicPr preferRelativeResize="0"/>
          <p:nvPr/>
        </p:nvPicPr>
        <p:blipFill rotWithShape="1">
          <a:blip r:embed="rId3">
            <a:alphaModFix/>
          </a:blip>
          <a:srcRect b="0" l="0" r="0" t="0"/>
          <a:stretch/>
        </p:blipFill>
        <p:spPr>
          <a:xfrm>
            <a:off x="8130532" y="2357338"/>
            <a:ext cx="3374080" cy="238839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3"/>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b="1" lang="en-US"/>
              <a:t>What Are Virtual Wards?</a:t>
            </a:r>
            <a:endParaRPr b="1"/>
          </a:p>
        </p:txBody>
      </p:sp>
      <p:sp>
        <p:nvSpPr>
          <p:cNvPr id="190" name="Google Shape;190;p3"/>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92500" lnSpcReduction="20000"/>
          </a:bodyPr>
          <a:lstStyle/>
          <a:p>
            <a:pPr indent="-342900" lvl="0" marL="342900" rtl="0" algn="l">
              <a:spcBef>
                <a:spcPts val="0"/>
              </a:spcBef>
              <a:spcAft>
                <a:spcPts val="0"/>
              </a:spcAft>
              <a:buSzPct val="100000"/>
              <a:buChar char="🠶"/>
            </a:pPr>
            <a:r>
              <a:rPr lang="en-US"/>
              <a:t>Virtual wards are care delivery systems that offer hospital-like care in the homes of patients, thus ensuring that healthcare delivery is safe and efficient even when patients are not at the traditional hospitals. </a:t>
            </a:r>
            <a:endParaRPr/>
          </a:p>
          <a:p>
            <a:pPr indent="-342900" lvl="0" marL="342900" rtl="0" algn="l">
              <a:spcBef>
                <a:spcPts val="1000"/>
              </a:spcBef>
              <a:spcAft>
                <a:spcPts val="0"/>
              </a:spcAft>
              <a:buSzPct val="100000"/>
              <a:buChar char="🠶"/>
            </a:pPr>
            <a:r>
              <a:rPr lang="en-US"/>
              <a:t>The most important elements are remote tracking of vital signs, which are the blood pressure, oxygen saturation and heart rate, allowing health care professionals to monitor the health status of patients in real time. </a:t>
            </a:r>
            <a:endParaRPr/>
          </a:p>
          <a:p>
            <a:pPr indent="-342900" lvl="0" marL="342900" rtl="0" algn="l">
              <a:spcBef>
                <a:spcPts val="1000"/>
              </a:spcBef>
              <a:spcAft>
                <a:spcPts val="0"/>
              </a:spcAft>
              <a:buSzPct val="100000"/>
              <a:buChar char="🠶"/>
            </a:pPr>
            <a:r>
              <a:rPr lang="en-US"/>
              <a:t>Digital dashboards and consultations via telemedicine provide clinicians with the opportunity to examine patient data, make timely decision-making, and modify treatment plans accordingly (O’Malley et al., 2022). </a:t>
            </a:r>
            <a:endParaRPr/>
          </a:p>
          <a:p>
            <a:pPr indent="-342900" lvl="0" marL="342900" rtl="0" algn="l">
              <a:spcBef>
                <a:spcPts val="1000"/>
              </a:spcBef>
              <a:spcAft>
                <a:spcPts val="0"/>
              </a:spcAft>
              <a:buSzPct val="100000"/>
              <a:buChar char="🠶"/>
            </a:pPr>
            <a:r>
              <a:rPr lang="en-US"/>
              <a:t>Virtual wards with the incorporation of remote monitoring and digital tools contribute to a higher level of patient safety, better patient outcomes, and efficiency in healthcare. </a:t>
            </a:r>
            <a:endParaRPr/>
          </a:p>
          <a:p>
            <a:pPr indent="-342900" lvl="0" marL="342900" rtl="0" algn="l">
              <a:spcBef>
                <a:spcPts val="1000"/>
              </a:spcBef>
              <a:spcAft>
                <a:spcPts val="0"/>
              </a:spcAft>
              <a:buSzPct val="100000"/>
              <a:buChar char="🠶"/>
            </a:pPr>
            <a:r>
              <a:rPr lang="en-US"/>
              <a:t>They also provide the patient with the advantage of staying at home and at the same time, receive high-quality ongoing medical care, which proves the possibilities of digital innovation in the modern health care (Norman et al., 2023).</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5" name="Shape 195"/>
        <p:cNvGrpSpPr/>
        <p:nvPr/>
      </p:nvGrpSpPr>
      <p:grpSpPr>
        <a:xfrm>
          <a:off x="0" y="0"/>
          <a:ext cx="0" cy="0"/>
          <a:chOff x="0" y="0"/>
          <a:chExt cx="0" cy="0"/>
        </a:xfrm>
      </p:grpSpPr>
      <p:sp>
        <p:nvSpPr>
          <p:cNvPr id="196" name="Google Shape;196;p4"/>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b="1" lang="en-US"/>
              <a:t>Workforce Impact: Role Transformation</a:t>
            </a:r>
            <a:endParaRPr b="1"/>
          </a:p>
        </p:txBody>
      </p:sp>
      <p:sp>
        <p:nvSpPr>
          <p:cNvPr id="197" name="Google Shape;197;p4"/>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spcBef>
                <a:spcPts val="0"/>
              </a:spcBef>
              <a:spcAft>
                <a:spcPts val="0"/>
              </a:spcAft>
              <a:buSzPct val="100000"/>
              <a:buChar char="🠶"/>
            </a:pPr>
            <a:r>
              <a:rPr lang="en-US"/>
              <a:t>The practice of health and social care is changing with the transition of the traditional bedside care to the application of technology-enabled care. </a:t>
            </a:r>
            <a:endParaRPr/>
          </a:p>
          <a:p>
            <a:pPr indent="-342900" lvl="0" marL="342900" rtl="0" algn="l">
              <a:spcBef>
                <a:spcPts val="1000"/>
              </a:spcBef>
              <a:spcAft>
                <a:spcPts val="0"/>
              </a:spcAft>
              <a:buSzPct val="100000"/>
              <a:buChar char="🠶"/>
            </a:pPr>
            <a:r>
              <a:rPr lang="en-US"/>
              <a:t>Right now, healthcare professionals need to acquire new skills, such as digital literacy and the capacity to analyze the data exchanged via a remote monitoring apparatus, electronic health records, and telemedicine platforms. </a:t>
            </a:r>
            <a:endParaRPr/>
          </a:p>
          <a:p>
            <a:pPr indent="-342900" lvl="0" marL="342900" rtl="0" algn="l">
              <a:spcBef>
                <a:spcPts val="1000"/>
              </a:spcBef>
              <a:spcAft>
                <a:spcPts val="0"/>
              </a:spcAft>
              <a:buSzPct val="100000"/>
              <a:buChar char="🠶"/>
            </a:pPr>
            <a:r>
              <a:rPr lang="en-US"/>
              <a:t>Technology helps to make multidisciplinary integration more integrated, as doctors, nurses, dietitians, physiotherapists, and social workers can communicate more efficiently and exchange data using common digital resources and real-time data dashboards (NHS England, 2024). </a:t>
            </a:r>
            <a:endParaRPr/>
          </a:p>
          <a:p>
            <a:pPr indent="-342900" lvl="0" marL="342900" rtl="0" algn="l">
              <a:spcBef>
                <a:spcPts val="1000"/>
              </a:spcBef>
              <a:spcAft>
                <a:spcPts val="0"/>
              </a:spcAft>
              <a:buSzPct val="100000"/>
              <a:buChar char="🠶"/>
            </a:pPr>
            <a:r>
              <a:rPr lang="en-US"/>
              <a:t>All in all, a workforce that is flexible, digitally competent, and interdisciplinary teamwork is necessary as a result of technology adoption in healthcare, which not only enhances the efficiency and patient outcomes but also represents a tremendous shift in the provision of the modern health and social care services (Müller et al., 2024).</a:t>
            </a:r>
            <a:endParaRPr/>
          </a:p>
          <a:p>
            <a:pPr indent="0" lvl="0" marL="0" rtl="0" algn="l">
              <a:spcBef>
                <a:spcPts val="1000"/>
              </a:spcBef>
              <a:spcAft>
                <a:spcPts val="0"/>
              </a:spcAft>
              <a:buSzPct val="100000"/>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p5"/>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b="1" lang="en-US"/>
              <a:t>Workforce Impact: Efficiency and Challenges</a:t>
            </a:r>
            <a:endParaRPr b="1"/>
          </a:p>
        </p:txBody>
      </p:sp>
      <p:sp>
        <p:nvSpPr>
          <p:cNvPr id="204" name="Google Shape;204;p5"/>
          <p:cNvSpPr txBox="1"/>
          <p:nvPr>
            <p:ph idx="1" type="body"/>
          </p:nvPr>
        </p:nvSpPr>
        <p:spPr>
          <a:xfrm>
            <a:off x="2265121" y="1905000"/>
            <a:ext cx="4957482" cy="4463970"/>
          </a:xfrm>
          <a:prstGeom prst="rect">
            <a:avLst/>
          </a:prstGeom>
          <a:noFill/>
          <a:ln>
            <a:noFill/>
          </a:ln>
        </p:spPr>
        <p:txBody>
          <a:bodyPr anchorCtr="0" anchor="t" bIns="45700" lIns="91425" spcFirstLastPara="1" rIns="91425" wrap="square" tIns="45700">
            <a:normAutofit fontScale="70000" lnSpcReduction="20000"/>
          </a:bodyPr>
          <a:lstStyle/>
          <a:p>
            <a:pPr indent="-342900" lvl="0" marL="342900" rtl="0" algn="l">
              <a:spcBef>
                <a:spcPts val="0"/>
              </a:spcBef>
              <a:spcAft>
                <a:spcPts val="0"/>
              </a:spcAft>
              <a:buSzPct val="100000"/>
              <a:buChar char="🠶"/>
            </a:pPr>
            <a:r>
              <a:rPr lang="en-US"/>
              <a:t>The practice of health and social care is changing with the transition of the traditional bedside care to the application of technology-enabled care. </a:t>
            </a:r>
            <a:endParaRPr/>
          </a:p>
          <a:p>
            <a:pPr indent="-342900" lvl="0" marL="342900" rtl="0" algn="l">
              <a:spcBef>
                <a:spcPts val="1000"/>
              </a:spcBef>
              <a:spcAft>
                <a:spcPts val="0"/>
              </a:spcAft>
              <a:buSzPct val="100000"/>
              <a:buChar char="🠶"/>
            </a:pPr>
            <a:r>
              <a:rPr lang="en-US"/>
              <a:t>Right now, healthcare professionals need to acquire new skills, such as digital literacy and the capacity to analyze the data exchanged via a remote monitoring apparatus, electronic health records, and telemedicine platforms. </a:t>
            </a:r>
            <a:endParaRPr/>
          </a:p>
          <a:p>
            <a:pPr indent="-342900" lvl="0" marL="342900" rtl="0" algn="l">
              <a:spcBef>
                <a:spcPts val="1000"/>
              </a:spcBef>
              <a:spcAft>
                <a:spcPts val="0"/>
              </a:spcAft>
              <a:buSzPct val="100000"/>
              <a:buChar char="🠶"/>
            </a:pPr>
            <a:r>
              <a:rPr lang="en-US"/>
              <a:t>These competencies will allow clinicians to make knowledgeable choices, quickly address the needs of patients and offer individual care in a virtual setting (Health Education England, 2022). </a:t>
            </a:r>
            <a:endParaRPr/>
          </a:p>
          <a:p>
            <a:pPr indent="-342900" lvl="0" marL="342900" rtl="0" algn="l">
              <a:spcBef>
                <a:spcPts val="1000"/>
              </a:spcBef>
              <a:spcAft>
                <a:spcPts val="0"/>
              </a:spcAft>
              <a:buSzPct val="100000"/>
              <a:buChar char="🠶"/>
            </a:pPr>
            <a:r>
              <a:rPr lang="en-US"/>
              <a:t>This integration improves communication, eliminates redundancy of efforts and the care plans are holistic and coordinated. </a:t>
            </a:r>
            <a:endParaRPr/>
          </a:p>
          <a:p>
            <a:pPr indent="-342900" lvl="0" marL="342900" rtl="0" algn="l">
              <a:spcBef>
                <a:spcPts val="1000"/>
              </a:spcBef>
              <a:spcAft>
                <a:spcPts val="0"/>
              </a:spcAft>
              <a:buSzPct val="100000"/>
              <a:buChar char="🠶"/>
            </a:pPr>
            <a:r>
              <a:rPr lang="en-US"/>
              <a:t>All in all, a workforce that is flexible, digitally competent, and interdisciplinary teamwork is necessary as a result of technology adoption in healthcare, which not only enhances the efficiency and patient outcomes but also represents a tremendous shift in the provision of the modern health and social care services (Floerkemeier et al., 2021).</a:t>
            </a:r>
            <a:endParaRPr/>
          </a:p>
        </p:txBody>
      </p:sp>
      <p:pic>
        <p:nvPicPr>
          <p:cNvPr descr="Productivity vs. Efficiency: What's More Important in the Workplace? |  Monitask" id="205" name="Google Shape;205;p5"/>
          <p:cNvPicPr preferRelativeResize="0"/>
          <p:nvPr/>
        </p:nvPicPr>
        <p:blipFill rotWithShape="1">
          <a:blip r:embed="rId3">
            <a:alphaModFix/>
          </a:blip>
          <a:srcRect b="0" l="0" r="0" t="0"/>
          <a:stretch/>
        </p:blipFill>
        <p:spPr>
          <a:xfrm>
            <a:off x="7422652" y="2615094"/>
            <a:ext cx="3881910" cy="225784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6"/>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b="1" lang="en-US"/>
              <a:t>Impact on Service Delivery: Benefits</a:t>
            </a:r>
            <a:endParaRPr b="1"/>
          </a:p>
        </p:txBody>
      </p:sp>
      <p:sp>
        <p:nvSpPr>
          <p:cNvPr id="212" name="Google Shape;212;p6"/>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lnSpcReduction="10000"/>
          </a:bodyPr>
          <a:lstStyle/>
          <a:p>
            <a:pPr indent="-342900" lvl="0" marL="342900" rtl="0" algn="l">
              <a:spcBef>
                <a:spcPts val="0"/>
              </a:spcBef>
              <a:spcAft>
                <a:spcPts val="0"/>
              </a:spcAft>
              <a:buSzPts val="1800"/>
              <a:buChar char="🠶"/>
            </a:pPr>
            <a:r>
              <a:rPr lang="en-US"/>
              <a:t>Virtual wards enhance coordination of care by providing multidisciplinary teams with real-time patient information and allowing them to coordinate better. </a:t>
            </a:r>
            <a:endParaRPr/>
          </a:p>
          <a:p>
            <a:pPr indent="-342900" lvl="0" marL="342900" rtl="0" algn="l">
              <a:spcBef>
                <a:spcPts val="1000"/>
              </a:spcBef>
              <a:spcAft>
                <a:spcPts val="0"/>
              </a:spcAft>
              <a:buSzPts val="1800"/>
              <a:buChar char="🠶"/>
            </a:pPr>
            <a:r>
              <a:rPr lang="en-US"/>
              <a:t>Such improved communication will enable medical workers to take prompt clinical decisions, responding to the changes in the state of a patient in a timely manner and changing treatment schemes as necessary. </a:t>
            </a:r>
            <a:endParaRPr/>
          </a:p>
          <a:p>
            <a:pPr indent="-342900" lvl="0" marL="342900" rtl="0" algn="l">
              <a:spcBef>
                <a:spcPts val="1000"/>
              </a:spcBef>
              <a:spcAft>
                <a:spcPts val="0"/>
              </a:spcAft>
              <a:buSzPts val="1800"/>
              <a:buChar char="🠶"/>
            </a:pPr>
            <a:r>
              <a:rPr lang="en-US"/>
              <a:t>As seen in evidence given by pilots, like the Leicester virtual ward, these systems can greatly decrease hospital stays and release more beds to patients with more urgent needs (Capello and Cerisola, 2021). </a:t>
            </a:r>
            <a:endParaRPr/>
          </a:p>
          <a:p>
            <a:pPr indent="-342900" lvl="0" marL="342900" rtl="0" algn="l">
              <a:spcBef>
                <a:spcPts val="1000"/>
              </a:spcBef>
              <a:spcAft>
                <a:spcPts val="0"/>
              </a:spcAft>
              <a:buSzPts val="1800"/>
              <a:buChar char="🠶"/>
            </a:pPr>
            <a:r>
              <a:rPr lang="en-US"/>
              <a:t>In general, they can serve as an example of how to care in homes and offer the highest quality of care and decrease the work of hospitals and enhance health outcomes among various groups of patients (Bostock, 2024).</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7"/>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b="1" lang="en-US"/>
              <a:t>Service Delivery: Challenges</a:t>
            </a:r>
            <a:endParaRPr b="1"/>
          </a:p>
        </p:txBody>
      </p:sp>
      <p:sp>
        <p:nvSpPr>
          <p:cNvPr id="219" name="Google Shape;219;p7"/>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US"/>
              <a:t>Although digital transformation is advantageous to health and social care, there are still a number of challenges. </a:t>
            </a:r>
            <a:endParaRPr/>
          </a:p>
          <a:p>
            <a:pPr indent="-342900" lvl="0" marL="342900" rtl="0" algn="l">
              <a:spcBef>
                <a:spcPts val="1000"/>
              </a:spcBef>
              <a:spcAft>
                <a:spcPts val="0"/>
              </a:spcAft>
              <a:buSzPts val="1800"/>
              <a:buChar char="🠶"/>
            </a:pPr>
            <a:r>
              <a:rPr lang="en-US"/>
              <a:t>The problem of interoperability between the NHS Trusts tends to hinder patient information exchange, thereby slowing down care organization and resulting in disjointed treatment. </a:t>
            </a:r>
            <a:endParaRPr/>
          </a:p>
          <a:p>
            <a:pPr indent="-342900" lvl="0" marL="342900" rtl="0" algn="l">
              <a:spcBef>
                <a:spcPts val="1000"/>
              </a:spcBef>
              <a:spcAft>
                <a:spcPts val="0"/>
              </a:spcAft>
              <a:buSzPts val="1800"/>
              <a:buChar char="🠶"/>
            </a:pPr>
            <a:r>
              <a:rPr lang="en-US"/>
              <a:t>Some facilities have the limitation of ageing IT infrastructure, which prevents the adoption of modern digital solutions, thereby lowering the efficiency and reliability of technology-driven care (Bhattad and Pacifico, 2022). </a:t>
            </a:r>
            <a:endParaRPr/>
          </a:p>
          <a:p>
            <a:pPr indent="-342900" lvl="0" marL="342900" rtl="0" algn="l">
              <a:spcBef>
                <a:spcPts val="1000"/>
              </a:spcBef>
              <a:spcAft>
                <a:spcPts val="0"/>
              </a:spcAft>
              <a:buSzPts val="1800"/>
              <a:buChar char="🠶"/>
            </a:pPr>
            <a:r>
              <a:rPr lang="en-US"/>
              <a:t>These challenges should be addressed fully to make sure that digital healthcare innovations will be able to provide safe, reliable, and efficient care and protect patient data (Yahya et al., 2025).</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8"/>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fontScale="90000"/>
          </a:bodyPr>
          <a:lstStyle/>
          <a:p>
            <a:pPr indent="0" lvl="0" marL="0" rtl="0" algn="l">
              <a:spcBef>
                <a:spcPts val="0"/>
              </a:spcBef>
              <a:spcAft>
                <a:spcPts val="0"/>
              </a:spcAft>
              <a:buClr>
                <a:srgbClr val="262626"/>
              </a:buClr>
              <a:buSzPct val="100000"/>
              <a:buFont typeface="Century Gothic"/>
              <a:buNone/>
            </a:pPr>
            <a:r>
              <a:rPr b="1" lang="en-US"/>
              <a:t>Patient Impact: Outcomes and Empowerment</a:t>
            </a:r>
            <a:br>
              <a:rPr b="1" lang="en-US"/>
            </a:br>
            <a:endParaRPr b="1"/>
          </a:p>
        </p:txBody>
      </p:sp>
      <p:sp>
        <p:nvSpPr>
          <p:cNvPr id="226" name="Google Shape;226;p8"/>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92500" lnSpcReduction="20000"/>
          </a:bodyPr>
          <a:lstStyle/>
          <a:p>
            <a:pPr indent="-342900" lvl="0" marL="342900" rtl="0" algn="l">
              <a:spcBef>
                <a:spcPts val="0"/>
              </a:spcBef>
              <a:spcAft>
                <a:spcPts val="0"/>
              </a:spcAft>
              <a:buSzPct val="100000"/>
              <a:buChar char="🠶"/>
            </a:pPr>
            <a:r>
              <a:rPr lang="en-US"/>
              <a:t>There are a number of advantages to offering hospital-level care at home through virtual wards with respect to patients. </a:t>
            </a:r>
            <a:endParaRPr/>
          </a:p>
          <a:p>
            <a:pPr indent="-342900" lvl="0" marL="342900" rtl="0" algn="l">
              <a:spcBef>
                <a:spcPts val="1000"/>
              </a:spcBef>
              <a:spcAft>
                <a:spcPts val="0"/>
              </a:spcAft>
              <a:buSzPct val="100000"/>
              <a:buChar char="🠶"/>
            </a:pPr>
            <a:r>
              <a:rPr lang="en-US"/>
              <a:t>At home, recovery can be quicker since the patient is surrounding by familiar environment thus causing fewer stresses hence ensuring comfort that helps in healing. </a:t>
            </a:r>
            <a:endParaRPr/>
          </a:p>
          <a:p>
            <a:pPr indent="-342900" lvl="0" marL="342900" rtl="0" algn="l">
              <a:spcBef>
                <a:spcPts val="1000"/>
              </a:spcBef>
              <a:spcAft>
                <a:spcPts val="0"/>
              </a:spcAft>
              <a:buSzPct val="100000"/>
              <a:buChar char="🠶"/>
            </a:pPr>
            <a:r>
              <a:rPr lang="en-US"/>
              <a:t>Virtual wards make patients more proactive about their health and enhance their self-management by routinely monitoring vital signs and complying with treatment programs (Peterson and Lundquist, 2021). </a:t>
            </a:r>
            <a:endParaRPr/>
          </a:p>
          <a:p>
            <a:pPr indent="-342900" lvl="0" marL="342900" rtl="0" algn="l">
              <a:spcBef>
                <a:spcPts val="1000"/>
              </a:spcBef>
              <a:spcAft>
                <a:spcPts val="0"/>
              </a:spcAft>
              <a:buSzPct val="100000"/>
              <a:buChar char="🠶"/>
            </a:pPr>
            <a:r>
              <a:rPr lang="en-US"/>
              <a:t>Also the home-based services tend to bring greater satisfaction to the patients and their families because of the personalized care, convenience, and continuity of care. </a:t>
            </a:r>
            <a:endParaRPr/>
          </a:p>
          <a:p>
            <a:pPr indent="-342900" lvl="0" marL="342900" rtl="0" algn="l">
              <a:spcBef>
                <a:spcPts val="1000"/>
              </a:spcBef>
              <a:spcAft>
                <a:spcPts val="0"/>
              </a:spcAft>
              <a:buSzPct val="100000"/>
              <a:buChar char="🠶"/>
            </a:pPr>
            <a:r>
              <a:rPr lang="en-US"/>
              <a:t>Altogether, virtual wards combine patient-centered and clinical effectiveness, which proves the effectiveness of technology-based healthcare to improve the outcomes, safety as well as the general patient experience without compromising the quality of care (Office for National Statistics, 2024).</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1" name="Shape 231"/>
        <p:cNvGrpSpPr/>
        <p:nvPr/>
      </p:nvGrpSpPr>
      <p:grpSpPr>
        <a:xfrm>
          <a:off x="0" y="0"/>
          <a:ext cx="0" cy="0"/>
          <a:chOff x="0" y="0"/>
          <a:chExt cx="0" cy="0"/>
        </a:xfrm>
      </p:grpSpPr>
      <p:sp>
        <p:nvSpPr>
          <p:cNvPr id="232" name="Google Shape;232;p9"/>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b="1" lang="en-US"/>
              <a:t>Patient Impact: Inequalities and Barriers</a:t>
            </a:r>
            <a:endParaRPr b="1"/>
          </a:p>
        </p:txBody>
      </p:sp>
      <p:sp>
        <p:nvSpPr>
          <p:cNvPr id="233" name="Google Shape;233;p9"/>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US"/>
              <a:t>Though digital healthcare has numerous advantages, it may also worsen inequalities in healthcare because of digital divide. </a:t>
            </a:r>
            <a:endParaRPr/>
          </a:p>
          <a:p>
            <a:pPr indent="-342900" lvl="0" marL="342900" rtl="0" algn="l">
              <a:spcBef>
                <a:spcPts val="1000"/>
              </a:spcBef>
              <a:spcAft>
                <a:spcPts val="0"/>
              </a:spcAft>
              <a:buSzPts val="1800"/>
              <a:buChar char="🠶"/>
            </a:pPr>
            <a:r>
              <a:rPr lang="en-US"/>
              <a:t>The most common victims are usually older adults and low-income groups of people because they might lack access to devices, to the internet, or the expertise of operating digital health devices (Norman et al., 2023). </a:t>
            </a:r>
            <a:endParaRPr/>
          </a:p>
          <a:p>
            <a:pPr indent="-342900" lvl="0" marL="342900" rtl="0" algn="l">
              <a:spcBef>
                <a:spcPts val="1000"/>
              </a:spcBef>
              <a:spcAft>
                <a:spcPts val="0"/>
              </a:spcAft>
              <a:buSzPts val="1800"/>
              <a:buChar char="🠶"/>
            </a:pPr>
            <a:r>
              <a:rPr lang="en-US"/>
              <a:t>This may lead to decreased access to services like virtual wards or telemedicine, and the vulnerable population will be disadvantaged. </a:t>
            </a:r>
            <a:endParaRPr/>
          </a:p>
          <a:p>
            <a:pPr indent="-342900" lvl="0" marL="342900" rtl="0" algn="l">
              <a:spcBef>
                <a:spcPts val="1000"/>
              </a:spcBef>
              <a:spcAft>
                <a:spcPts val="0"/>
              </a:spcAft>
              <a:buSzPts val="1800"/>
              <a:buChar char="🠶"/>
            </a:pPr>
            <a:r>
              <a:rPr lang="en-US"/>
              <a:t>To achieve fair care, healthcare providers should mitigate these obstacles by providing training, technical assistance, and support to those cannot or do not want to use digital systems and allow all patients to access technology-enabled healthcare (NHS England, 2024).</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8" name="Shape 238"/>
        <p:cNvGrpSpPr/>
        <p:nvPr/>
      </p:nvGrpSpPr>
      <p:grpSpPr>
        <a:xfrm>
          <a:off x="0" y="0"/>
          <a:ext cx="0" cy="0"/>
          <a:chOff x="0" y="0"/>
          <a:chExt cx="0" cy="0"/>
        </a:xfrm>
      </p:grpSpPr>
      <p:sp>
        <p:nvSpPr>
          <p:cNvPr id="239" name="Google Shape;239;p10"/>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b="1" lang="en-US"/>
              <a:t>Community Impact</a:t>
            </a:r>
            <a:br>
              <a:rPr b="1" lang="en-US"/>
            </a:br>
            <a:endParaRPr b="1"/>
          </a:p>
        </p:txBody>
      </p:sp>
      <p:sp>
        <p:nvSpPr>
          <p:cNvPr id="240" name="Google Shape;240;p10"/>
          <p:cNvSpPr txBox="1"/>
          <p:nvPr>
            <p:ph idx="1" type="body"/>
          </p:nvPr>
        </p:nvSpPr>
        <p:spPr>
          <a:xfrm>
            <a:off x="2589212" y="2133599"/>
            <a:ext cx="4911183" cy="3943109"/>
          </a:xfrm>
          <a:prstGeom prst="rect">
            <a:avLst/>
          </a:prstGeom>
          <a:noFill/>
          <a:ln>
            <a:noFill/>
          </a:ln>
        </p:spPr>
        <p:txBody>
          <a:bodyPr anchorCtr="0" anchor="t" bIns="45700" lIns="91425" spcFirstLastPara="1" rIns="91425" wrap="square" tIns="45700">
            <a:normAutofit fontScale="77500" lnSpcReduction="20000"/>
          </a:bodyPr>
          <a:lstStyle/>
          <a:p>
            <a:pPr indent="-342900" lvl="0" marL="342900" rtl="0" algn="l">
              <a:spcBef>
                <a:spcPts val="0"/>
              </a:spcBef>
              <a:spcAft>
                <a:spcPts val="0"/>
              </a:spcAft>
              <a:buSzPct val="100000"/>
              <a:buChar char="🠶"/>
            </a:pPr>
            <a:r>
              <a:rPr lang="en-US"/>
              <a:t>Technology-enabled care and virtual wards have the capability of decongesting hospitals because patients will be treated at home, leaving more severe cases to fill the vacated bed. </a:t>
            </a:r>
            <a:endParaRPr/>
          </a:p>
          <a:p>
            <a:pPr indent="-342900" lvl="0" marL="342900" rtl="0" algn="l">
              <a:spcBef>
                <a:spcPts val="1000"/>
              </a:spcBef>
              <a:spcAft>
                <a:spcPts val="0"/>
              </a:spcAft>
              <a:buSzPct val="100000"/>
              <a:buChar char="🠶"/>
            </a:pPr>
            <a:r>
              <a:rPr lang="en-US"/>
              <a:t>Such a strategy, however, tends to put a greater burden on family caregivers, who might experience more physical and emotional and financial strains as they attend to the patients at home. </a:t>
            </a:r>
            <a:endParaRPr/>
          </a:p>
          <a:p>
            <a:pPr indent="-342900" lvl="0" marL="342900" rtl="0" algn="l">
              <a:spcBef>
                <a:spcPts val="1000"/>
              </a:spcBef>
              <a:spcAft>
                <a:spcPts val="0"/>
              </a:spcAft>
              <a:buSzPct val="100000"/>
              <a:buChar char="🠶"/>
            </a:pPr>
            <a:r>
              <a:rPr lang="en-US"/>
              <a:t>Home-based care also may possess regional variation in terms of its success because the availability of digital tools, healthcare resources and available trained personnel varies among regions (McGlen et al., 2023). </a:t>
            </a:r>
            <a:endParaRPr/>
          </a:p>
          <a:p>
            <a:pPr indent="-342900" lvl="0" marL="342900" rtl="0" algn="l">
              <a:spcBef>
                <a:spcPts val="1000"/>
              </a:spcBef>
              <a:spcAft>
                <a:spcPts val="0"/>
              </a:spcAft>
              <a:buSzPct val="100000"/>
              <a:buChar char="🠶"/>
            </a:pPr>
            <a:r>
              <a:rPr lang="en-US"/>
              <a:t>In order to ensure the maximum advantages of the technology-enabled healthcare, the family caregivers should be properly supported and access to resources and digital solutions should be consistent in all the regions (Health Education England, 2022).</a:t>
            </a:r>
            <a:endParaRPr/>
          </a:p>
        </p:txBody>
      </p:sp>
      <p:pic>
        <p:nvPicPr>
          <p:cNvPr descr="5 Key Strategies for Achieving Community Impact" id="241" name="Google Shape;241;p10"/>
          <p:cNvPicPr preferRelativeResize="0"/>
          <p:nvPr/>
        </p:nvPicPr>
        <p:blipFill rotWithShape="1">
          <a:blip r:embed="rId3">
            <a:alphaModFix/>
          </a:blip>
          <a:srcRect b="0" l="0" r="0" t="0"/>
          <a:stretch/>
        </p:blipFill>
        <p:spPr>
          <a:xfrm>
            <a:off x="7673331" y="2777924"/>
            <a:ext cx="3507129" cy="233808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6" name="Shape 246"/>
        <p:cNvGrpSpPr/>
        <p:nvPr/>
      </p:nvGrpSpPr>
      <p:grpSpPr>
        <a:xfrm>
          <a:off x="0" y="0"/>
          <a:ext cx="0" cy="0"/>
          <a:chOff x="0" y="0"/>
          <a:chExt cx="0" cy="0"/>
        </a:xfrm>
      </p:grpSpPr>
      <p:sp>
        <p:nvSpPr>
          <p:cNvPr id="247" name="Google Shape;247;p11"/>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b="1" lang="en-US"/>
              <a:t>Critical Evaluation</a:t>
            </a:r>
            <a:endParaRPr b="1"/>
          </a:p>
        </p:txBody>
      </p:sp>
      <p:sp>
        <p:nvSpPr>
          <p:cNvPr id="248" name="Google Shape;248;p11"/>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85000" lnSpcReduction="20000"/>
          </a:bodyPr>
          <a:lstStyle/>
          <a:p>
            <a:pPr indent="0" lvl="0" marL="0" rtl="0" algn="l">
              <a:spcBef>
                <a:spcPts val="0"/>
              </a:spcBef>
              <a:spcAft>
                <a:spcPts val="0"/>
              </a:spcAft>
              <a:buSzPct val="100000"/>
              <a:buNone/>
            </a:pPr>
            <a:r>
              <a:rPr b="1" lang="en-US"/>
              <a:t>Positives</a:t>
            </a:r>
            <a:endParaRPr/>
          </a:p>
          <a:p>
            <a:pPr indent="-342900" lvl="0" marL="342900" rtl="0" algn="l">
              <a:spcBef>
                <a:spcPts val="1000"/>
              </a:spcBef>
              <a:spcAft>
                <a:spcPts val="0"/>
              </a:spcAft>
              <a:buSzPct val="100000"/>
              <a:buChar char="🠶"/>
            </a:pPr>
            <a:r>
              <a:rPr lang="en-US"/>
              <a:t>Patient-centred care: care within home conditions enhances comfort and interaction.</a:t>
            </a:r>
            <a:endParaRPr/>
          </a:p>
          <a:p>
            <a:pPr indent="-342900" lvl="0" marL="342900" rtl="0" algn="l">
              <a:spcBef>
                <a:spcPts val="1000"/>
              </a:spcBef>
              <a:spcAft>
                <a:spcPts val="0"/>
              </a:spcAft>
              <a:buSzPct val="100000"/>
              <a:buChar char="🠶"/>
            </a:pPr>
            <a:r>
              <a:rPr lang="en-US"/>
              <a:t>Efficient and cost-effective: will minimise hospital admissions and will free some resources to acute cases.</a:t>
            </a:r>
            <a:endParaRPr/>
          </a:p>
          <a:p>
            <a:pPr indent="-342900" lvl="0" marL="342900" rtl="0" algn="l">
              <a:spcBef>
                <a:spcPts val="1000"/>
              </a:spcBef>
              <a:spcAft>
                <a:spcPts val="0"/>
              </a:spcAft>
              <a:buSzPct val="100000"/>
              <a:buChar char="🠶"/>
            </a:pPr>
            <a:r>
              <a:rPr lang="en-US"/>
              <a:t>Ensures NHS digital transformation and sustainability objectives: incorporates remote monitoring, telemedicine, and data-driven care (Department of Health and Social Care, 2023).</a:t>
            </a:r>
            <a:endParaRPr/>
          </a:p>
          <a:p>
            <a:pPr indent="0" lvl="0" marL="0" rtl="0" algn="l">
              <a:spcBef>
                <a:spcPts val="1000"/>
              </a:spcBef>
              <a:spcAft>
                <a:spcPts val="0"/>
              </a:spcAft>
              <a:buSzPct val="100000"/>
              <a:buNone/>
            </a:pPr>
            <a:r>
              <a:rPr b="1" lang="en-US"/>
              <a:t>Negatives</a:t>
            </a:r>
            <a:endParaRPr/>
          </a:p>
          <a:p>
            <a:pPr indent="-342900" lvl="0" marL="342900" rtl="0" algn="l">
              <a:spcBef>
                <a:spcPts val="1000"/>
              </a:spcBef>
              <a:spcAft>
                <a:spcPts val="0"/>
              </a:spcAft>
              <a:buSzPct val="100000"/>
              <a:buChar char="🠶"/>
            </a:pPr>
            <a:r>
              <a:rPr lang="en-US"/>
              <a:t>Digital inequality: not all patients (especially older adults and low-income populations) can use technology.</a:t>
            </a:r>
            <a:endParaRPr/>
          </a:p>
          <a:p>
            <a:pPr indent="-342900" lvl="0" marL="342900" rtl="0" algn="l">
              <a:spcBef>
                <a:spcPts val="1000"/>
              </a:spcBef>
              <a:spcAft>
                <a:spcPts val="0"/>
              </a:spcAft>
              <a:buSzPct val="100000"/>
              <a:buChar char="🠶"/>
            </a:pPr>
            <a:r>
              <a:rPr lang="en-US"/>
              <a:t>Concerns about data privacy: digital bulky patient information makes it more likely to be breached. </a:t>
            </a:r>
            <a:endParaRPr/>
          </a:p>
          <a:p>
            <a:pPr indent="-342900" lvl="0" marL="342900" rtl="0" algn="l">
              <a:spcBef>
                <a:spcPts val="1000"/>
              </a:spcBef>
              <a:spcAft>
                <a:spcPts val="0"/>
              </a:spcAft>
              <a:buSzPct val="100000"/>
              <a:buChar char="🠶"/>
            </a:pPr>
            <a:r>
              <a:rPr lang="en-US"/>
              <a:t>Staff burnout: new workloads and stresses may be perceived as the extra work and strain on staff and their specialization in monitoring and controlling digital systems (Department of Health and Social Care, 2022).</a:t>
            </a:r>
            <a:endParaRPr/>
          </a:p>
          <a:p>
            <a:pPr indent="-245745" lvl="0" marL="342900" rtl="0" algn="l">
              <a:spcBef>
                <a:spcPts val="1000"/>
              </a:spcBef>
              <a:spcAft>
                <a:spcPts val="0"/>
              </a:spcAft>
              <a:buSzPct val="100000"/>
              <a:buNone/>
            </a:pPr>
            <a:r>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3" name="Shape 253"/>
        <p:cNvGrpSpPr/>
        <p:nvPr/>
      </p:nvGrpSpPr>
      <p:grpSpPr>
        <a:xfrm>
          <a:off x="0" y="0"/>
          <a:ext cx="0" cy="0"/>
          <a:chOff x="0" y="0"/>
          <a:chExt cx="0" cy="0"/>
        </a:xfrm>
      </p:grpSpPr>
      <p:sp>
        <p:nvSpPr>
          <p:cNvPr id="254" name="Google Shape;254;p12"/>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b="1" lang="en-US"/>
              <a:t>Recommendations</a:t>
            </a:r>
            <a:endParaRPr b="1"/>
          </a:p>
        </p:txBody>
      </p:sp>
      <p:sp>
        <p:nvSpPr>
          <p:cNvPr id="255" name="Google Shape;255;p12"/>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lnSpcReduction="10000"/>
          </a:bodyPr>
          <a:lstStyle/>
          <a:p>
            <a:pPr indent="-342900" lvl="0" marL="342900" rtl="0" algn="l">
              <a:spcBef>
                <a:spcPts val="0"/>
              </a:spcBef>
              <a:spcAft>
                <a:spcPts val="0"/>
              </a:spcAft>
              <a:buSzPts val="1800"/>
              <a:buChar char="🠶"/>
            </a:pPr>
            <a:r>
              <a:rPr lang="en-US"/>
              <a:t>In order to fully enjoy the use of digital healthcare, a number of most important steps exist. To make sure that the use of technology is safe and efficient, it is necessary to strengthen digital literacy among staff and patients. </a:t>
            </a:r>
            <a:endParaRPr/>
          </a:p>
          <a:p>
            <a:pPr indent="-342900" lvl="0" marL="342900" rtl="0" algn="l">
              <a:spcBef>
                <a:spcPts val="1000"/>
              </a:spcBef>
              <a:spcAft>
                <a:spcPts val="0"/>
              </a:spcAft>
              <a:buSzPts val="1800"/>
              <a:buChar char="🠶"/>
            </a:pPr>
            <a:r>
              <a:rPr lang="en-US"/>
              <a:t>Enhancing the cross-NHS Trusts interoperability will enable the seamless exchange of patient data, which will then improve the coordination of care as well as minimize delays. </a:t>
            </a:r>
            <a:endParaRPr/>
          </a:p>
          <a:p>
            <a:pPr indent="-342900" lvl="0" marL="342900" rtl="0" algn="l">
              <a:spcBef>
                <a:spcPts val="1000"/>
              </a:spcBef>
              <a:spcAft>
                <a:spcPts val="0"/>
              </a:spcAft>
              <a:buSzPts val="1800"/>
              <a:buChar char="🠶"/>
            </a:pPr>
            <a:r>
              <a:rPr lang="en-US"/>
              <a:t>Cybersecurity is an essential investment to ensure the safety of sensitive patient information and not to lose the trust in digital systems (Capello and Cerisola, 2021). </a:t>
            </a:r>
            <a:endParaRPr/>
          </a:p>
          <a:p>
            <a:pPr indent="-342900" lvl="0" marL="342900" rtl="0" algn="l">
              <a:spcBef>
                <a:spcPts val="1000"/>
              </a:spcBef>
              <a:spcAft>
                <a:spcPts val="0"/>
              </a:spcAft>
              <a:buSzPts val="1800"/>
              <a:buChar char="🠶"/>
            </a:pPr>
            <a:r>
              <a:rPr lang="en-US"/>
              <a:t>These measures can be effective in supporting the safe, efficient, and inclusive use of technology in healthcare that is patient-centred and that is beneficial to the NHS objectives (Bostock, 2024).</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0" name="Shape 260"/>
        <p:cNvGrpSpPr/>
        <p:nvPr/>
      </p:nvGrpSpPr>
      <p:grpSpPr>
        <a:xfrm>
          <a:off x="0" y="0"/>
          <a:ext cx="0" cy="0"/>
          <a:chOff x="0" y="0"/>
          <a:chExt cx="0" cy="0"/>
        </a:xfrm>
      </p:grpSpPr>
      <p:sp>
        <p:nvSpPr>
          <p:cNvPr id="261" name="Google Shape;261;p13"/>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b="1" lang="en-US"/>
              <a:t>Conclusion</a:t>
            </a:r>
            <a:endParaRPr b="1"/>
          </a:p>
        </p:txBody>
      </p:sp>
      <p:sp>
        <p:nvSpPr>
          <p:cNvPr id="262" name="Google Shape;262;p13"/>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US"/>
              <a:t>Virtual wards are a significant online innovation in the NHS, which provides patients with care at the hospital level at home. </a:t>
            </a:r>
            <a:endParaRPr/>
          </a:p>
          <a:p>
            <a:pPr indent="-342900" lvl="0" marL="342900" rtl="0" algn="l">
              <a:spcBef>
                <a:spcPts val="1000"/>
              </a:spcBef>
              <a:spcAft>
                <a:spcPts val="0"/>
              </a:spcAft>
              <a:buSzPts val="1800"/>
              <a:buChar char="🠶"/>
            </a:pPr>
            <a:r>
              <a:rPr lang="en-US"/>
              <a:t>The objectives of them are to enhance the patient outcomes through timely, personalized, and continuous care and increase the overall effectiveness of the healthcare system. </a:t>
            </a:r>
            <a:endParaRPr/>
          </a:p>
          <a:p>
            <a:pPr indent="-342900" lvl="0" marL="342900" rtl="0" algn="l">
              <a:spcBef>
                <a:spcPts val="1000"/>
              </a:spcBef>
              <a:spcAft>
                <a:spcPts val="0"/>
              </a:spcAft>
              <a:buSzPts val="1800"/>
              <a:buChar char="🠶"/>
            </a:pPr>
            <a:r>
              <a:rPr lang="en-US"/>
              <a:t>Virtual wards can also help release resources by lowering hospital admissions and assisting patients with acute needs of care. </a:t>
            </a:r>
            <a:endParaRPr/>
          </a:p>
          <a:p>
            <a:pPr indent="-342900" lvl="0" marL="342900" rtl="0" algn="l">
              <a:spcBef>
                <a:spcPts val="1000"/>
              </a:spcBef>
              <a:spcAft>
                <a:spcPts val="0"/>
              </a:spcAft>
              <a:buSzPts val="1800"/>
              <a:buChar char="🠶"/>
            </a:pPr>
            <a:r>
              <a:rPr lang="en-US"/>
              <a:t>Nevertheless, they will succeed based on inclusive and secure implementation. Digital inequalities should be avoided by ensuring that all patients have fair access (especially the old and the poor).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6" name="Shape 266"/>
        <p:cNvGrpSpPr/>
        <p:nvPr/>
      </p:nvGrpSpPr>
      <p:grpSpPr>
        <a:xfrm>
          <a:off x="0" y="0"/>
          <a:ext cx="0" cy="0"/>
          <a:chOff x="0" y="0"/>
          <a:chExt cx="0" cy="0"/>
        </a:xfrm>
      </p:grpSpPr>
      <p:sp>
        <p:nvSpPr>
          <p:cNvPr id="267" name="Google Shape;267;p14"/>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b="1" lang="en-US"/>
              <a:t>References</a:t>
            </a:r>
            <a:endParaRPr b="1"/>
          </a:p>
        </p:txBody>
      </p:sp>
      <p:sp>
        <p:nvSpPr>
          <p:cNvPr id="268" name="Google Shape;268;p14"/>
          <p:cNvSpPr txBox="1"/>
          <p:nvPr>
            <p:ph idx="1" type="body"/>
          </p:nvPr>
        </p:nvSpPr>
        <p:spPr>
          <a:xfrm>
            <a:off x="2589212" y="1446836"/>
            <a:ext cx="8915400" cy="4695880"/>
          </a:xfrm>
          <a:prstGeom prst="rect">
            <a:avLst/>
          </a:prstGeom>
          <a:noFill/>
          <a:ln>
            <a:noFill/>
          </a:ln>
        </p:spPr>
        <p:txBody>
          <a:bodyPr anchorCtr="0" anchor="t" bIns="45700" lIns="91425" spcFirstLastPara="1" rIns="91425" wrap="square" tIns="45700">
            <a:normAutofit fontScale="47500" lnSpcReduction="20000"/>
          </a:bodyPr>
          <a:lstStyle/>
          <a:p>
            <a:pPr indent="-342900" lvl="0" marL="342900" rtl="0" algn="l">
              <a:spcBef>
                <a:spcPts val="0"/>
              </a:spcBef>
              <a:spcAft>
                <a:spcPts val="0"/>
              </a:spcAft>
              <a:buSzPct val="100000"/>
              <a:buChar char="🠶"/>
            </a:pPr>
            <a:r>
              <a:rPr lang="en-US"/>
              <a:t>Bhattad, P.B. and Pacifico, L., 2022. Empowering patients: promoting patient education and health literacy. </a:t>
            </a:r>
            <a:r>
              <a:rPr i="1" lang="en-US"/>
              <a:t>Cureus</a:t>
            </a:r>
            <a:r>
              <a:rPr lang="en-US"/>
              <a:t>, </a:t>
            </a:r>
            <a:r>
              <a:rPr i="1" lang="en-US"/>
              <a:t>14</a:t>
            </a:r>
            <a:r>
              <a:rPr lang="en-US"/>
              <a:t>(7).</a:t>
            </a:r>
            <a:endParaRPr/>
          </a:p>
          <a:p>
            <a:pPr indent="-342900" lvl="0" marL="342900" rtl="0" algn="l">
              <a:spcBef>
                <a:spcPts val="1000"/>
              </a:spcBef>
              <a:spcAft>
                <a:spcPts val="0"/>
              </a:spcAft>
              <a:buSzPct val="100000"/>
              <a:buChar char="🠶"/>
            </a:pPr>
            <a:r>
              <a:rPr lang="en-US"/>
              <a:t>Bostock, C., 2024. Hospital at home: Opportunity knocks or opportunity costs?. </a:t>
            </a:r>
            <a:r>
              <a:rPr i="1" lang="en-US"/>
              <a:t>Journal of the Royal College of Physicians of Edinburgh</a:t>
            </a:r>
            <a:r>
              <a:rPr lang="en-US"/>
              <a:t>, </a:t>
            </a:r>
            <a:r>
              <a:rPr i="1" lang="en-US"/>
              <a:t>54</a:t>
            </a:r>
            <a:r>
              <a:rPr lang="en-US"/>
              <a:t>(1), pp.94-97.</a:t>
            </a:r>
            <a:endParaRPr/>
          </a:p>
          <a:p>
            <a:pPr indent="-342900" lvl="0" marL="342900" rtl="0" algn="l">
              <a:spcBef>
                <a:spcPts val="1000"/>
              </a:spcBef>
              <a:spcAft>
                <a:spcPts val="0"/>
              </a:spcAft>
              <a:buSzPct val="100000"/>
              <a:buChar char="🠶"/>
            </a:pPr>
            <a:r>
              <a:rPr lang="en-US"/>
              <a:t>Capello, R. and Cerisola, S., 2021. Catching-up and regional disparities: A resource-allocation approach. </a:t>
            </a:r>
            <a:r>
              <a:rPr i="1" lang="en-US"/>
              <a:t>European Planning Studies</a:t>
            </a:r>
            <a:r>
              <a:rPr lang="en-US"/>
              <a:t>, </a:t>
            </a:r>
            <a:r>
              <a:rPr i="1" lang="en-US"/>
              <a:t>29</a:t>
            </a:r>
            <a:r>
              <a:rPr lang="en-US"/>
              <a:t>(1), pp.94-116.</a:t>
            </a:r>
            <a:endParaRPr/>
          </a:p>
          <a:p>
            <a:pPr indent="-342900" lvl="0" marL="342900" rtl="0" algn="l">
              <a:spcBef>
                <a:spcPts val="1000"/>
              </a:spcBef>
              <a:spcAft>
                <a:spcPts val="0"/>
              </a:spcAft>
              <a:buSzPct val="100000"/>
              <a:buChar char="🠶"/>
            </a:pPr>
            <a:r>
              <a:rPr lang="en-US"/>
              <a:t>Department of Health and Social Care (DHSC). (2022) </a:t>
            </a:r>
            <a:r>
              <a:rPr i="1" lang="en-US"/>
              <a:t>Data saves lives: Reshaping health and social care with data</a:t>
            </a:r>
            <a:r>
              <a:rPr lang="en-US"/>
              <a:t>. London: DHSC.</a:t>
            </a:r>
            <a:endParaRPr/>
          </a:p>
          <a:p>
            <a:pPr indent="-342900" lvl="0" marL="342900" rtl="0" algn="l">
              <a:spcBef>
                <a:spcPts val="1000"/>
              </a:spcBef>
              <a:spcAft>
                <a:spcPts val="0"/>
              </a:spcAft>
              <a:buSzPct val="100000"/>
              <a:buChar char="🠶"/>
            </a:pPr>
            <a:r>
              <a:rPr lang="en-US"/>
              <a:t>Department of Health and Social Care (DHSC). (2023) </a:t>
            </a:r>
            <a:r>
              <a:rPr i="1" lang="en-US"/>
              <a:t>Transforming community care through digital innovation</a:t>
            </a:r>
            <a:r>
              <a:rPr lang="en-US"/>
              <a:t>. London: DHSC.</a:t>
            </a:r>
            <a:endParaRPr/>
          </a:p>
          <a:p>
            <a:pPr indent="-342900" lvl="0" marL="342900" rtl="0" algn="l">
              <a:spcBef>
                <a:spcPts val="1000"/>
              </a:spcBef>
              <a:spcAft>
                <a:spcPts val="0"/>
              </a:spcAft>
              <a:buSzPct val="100000"/>
              <a:buChar char="🠶"/>
            </a:pPr>
            <a:r>
              <a:rPr lang="en-US"/>
              <a:t>Floerkemeier, H., Spatafora, N. and Venables, A., 2021. Regional Disparities. </a:t>
            </a:r>
            <a:r>
              <a:rPr i="1" lang="en-US"/>
              <a:t>Growth, and Inclusiveness. IMF eLibrary</a:t>
            </a:r>
            <a:r>
              <a:rPr lang="en-US"/>
              <a:t>.</a:t>
            </a:r>
            <a:endParaRPr/>
          </a:p>
          <a:p>
            <a:pPr indent="-342900" lvl="0" marL="342900" rtl="0" algn="l">
              <a:spcBef>
                <a:spcPts val="1000"/>
              </a:spcBef>
              <a:spcAft>
                <a:spcPts val="0"/>
              </a:spcAft>
              <a:buSzPct val="100000"/>
              <a:buChar char="🠶"/>
            </a:pPr>
            <a:r>
              <a:rPr lang="en-US"/>
              <a:t>Health Education England (HEE). (2022) </a:t>
            </a:r>
            <a:r>
              <a:rPr i="1" lang="en-US"/>
              <a:t>The Digital Literacy Framework for the Health and Care Workforce</a:t>
            </a:r>
            <a:r>
              <a:rPr lang="en-US"/>
              <a:t>. London: HEE.</a:t>
            </a:r>
            <a:endParaRPr/>
          </a:p>
          <a:p>
            <a:pPr indent="-342900" lvl="0" marL="342900" rtl="0" algn="l">
              <a:spcBef>
                <a:spcPts val="1000"/>
              </a:spcBef>
              <a:spcAft>
                <a:spcPts val="0"/>
              </a:spcAft>
              <a:buSzPct val="100000"/>
              <a:buChar char="🠶"/>
            </a:pPr>
            <a:r>
              <a:rPr lang="en-US"/>
              <a:t>McGlen, S., Woolley, S., Currie, G. and Lasserson, D., 2023. NHS England Midlands virtual ward evaluation project Literature review on barriers and facilitators to implementation of virtual wards.</a:t>
            </a:r>
            <a:endParaRPr/>
          </a:p>
          <a:p>
            <a:pPr indent="-342900" lvl="0" marL="342900" rtl="0" algn="l">
              <a:spcBef>
                <a:spcPts val="1000"/>
              </a:spcBef>
              <a:spcAft>
                <a:spcPts val="0"/>
              </a:spcAft>
              <a:buSzPct val="100000"/>
              <a:buChar char="🠶"/>
            </a:pPr>
            <a:r>
              <a:rPr lang="en-US"/>
              <a:t>Müller, S.D., Konzag, H., Nielsen, J.A. and Sandholt, H.B., 2024. Digital transformation leadership competencies: A contingency approach. </a:t>
            </a:r>
            <a:r>
              <a:rPr i="1" lang="en-US"/>
              <a:t>International Journal of Information Management</a:t>
            </a:r>
            <a:r>
              <a:rPr lang="en-US"/>
              <a:t>, </a:t>
            </a:r>
            <a:r>
              <a:rPr i="1" lang="en-US"/>
              <a:t>75</a:t>
            </a:r>
            <a:r>
              <a:rPr lang="en-US"/>
              <a:t>, p.102734.</a:t>
            </a:r>
            <a:endParaRPr/>
          </a:p>
          <a:p>
            <a:pPr indent="-342900" lvl="0" marL="342900" rtl="0" algn="l">
              <a:spcBef>
                <a:spcPts val="1000"/>
              </a:spcBef>
              <a:spcAft>
                <a:spcPts val="0"/>
              </a:spcAft>
              <a:buSzPct val="100000"/>
              <a:buChar char="🠶"/>
            </a:pPr>
            <a:r>
              <a:rPr lang="en-US"/>
              <a:t>NHS England. (2024) </a:t>
            </a:r>
            <a:r>
              <a:rPr i="1" lang="en-US"/>
              <a:t>NHS@Home Programme Evaluation Report</a:t>
            </a:r>
            <a:r>
              <a:rPr lang="en-US"/>
              <a:t>. London: NHS England.</a:t>
            </a:r>
            <a:endParaRPr/>
          </a:p>
          <a:p>
            <a:pPr indent="-342900" lvl="0" marL="342900" rtl="0" algn="l">
              <a:spcBef>
                <a:spcPts val="1000"/>
              </a:spcBef>
              <a:spcAft>
                <a:spcPts val="0"/>
              </a:spcAft>
              <a:buSzPct val="100000"/>
              <a:buChar char="🠶"/>
            </a:pPr>
            <a:r>
              <a:rPr lang="en-US"/>
              <a:t>Norman, G., Bennett, P. and Vardy, E.R., 2023. Virtual wards: a rapid evidence synthesis and implications for the care of older people. </a:t>
            </a:r>
            <a:r>
              <a:rPr i="1" lang="en-US"/>
              <a:t>Age and Ageing</a:t>
            </a:r>
            <a:r>
              <a:rPr lang="en-US"/>
              <a:t>, </a:t>
            </a:r>
            <a:r>
              <a:rPr i="1" lang="en-US"/>
              <a:t>52</a:t>
            </a:r>
            <a:r>
              <a:rPr lang="en-US"/>
              <a:t>(1), p.afac319.</a:t>
            </a:r>
            <a:endParaRPr/>
          </a:p>
          <a:p>
            <a:pPr indent="-342900" lvl="0" marL="342900" rtl="0" algn="l">
              <a:spcBef>
                <a:spcPts val="1000"/>
              </a:spcBef>
              <a:spcAft>
                <a:spcPts val="0"/>
              </a:spcAft>
              <a:buSzPct val="100000"/>
              <a:buChar char="🠶"/>
            </a:pPr>
            <a:r>
              <a:rPr lang="en-US"/>
              <a:t>O’Malley, E.J., Hansjee, S., Abdel-Hadi, B., Kendrick, E. and Lok, S., 2022. A Covid-19 virtual ward model: A preliminary retrospective clinical evaluation from a UK district general hospital. </a:t>
            </a:r>
            <a:r>
              <a:rPr i="1" lang="en-US"/>
              <a:t>Journal of Primary Care &amp; Community Health</a:t>
            </a:r>
            <a:r>
              <a:rPr lang="en-US"/>
              <a:t>, </a:t>
            </a:r>
            <a:r>
              <a:rPr i="1" lang="en-US"/>
              <a:t>13</a:t>
            </a:r>
            <a:r>
              <a:rPr lang="en-US"/>
              <a:t>, p.21501319211066667.</a:t>
            </a:r>
            <a:endParaRPr/>
          </a:p>
          <a:p>
            <a:pPr indent="-342900" lvl="0" marL="342900" rtl="0" algn="l">
              <a:spcBef>
                <a:spcPts val="1000"/>
              </a:spcBef>
              <a:spcAft>
                <a:spcPts val="0"/>
              </a:spcAft>
              <a:buSzPct val="100000"/>
              <a:buChar char="🠶"/>
            </a:pPr>
            <a:r>
              <a:rPr lang="en-US"/>
              <a:t>Office for National Statistics (ONS). (2024) </a:t>
            </a:r>
            <a:r>
              <a:rPr i="1" lang="en-US"/>
              <a:t>Exploring the UK’s digital divide 2024</a:t>
            </a:r>
            <a:r>
              <a:rPr lang="en-US"/>
              <a:t>. London: ONS.</a:t>
            </a:r>
            <a:endParaRPr/>
          </a:p>
          <a:p>
            <a:pPr indent="-342900" lvl="0" marL="342900" rtl="0" algn="l">
              <a:spcBef>
                <a:spcPts val="1000"/>
              </a:spcBef>
              <a:spcAft>
                <a:spcPts val="0"/>
              </a:spcAft>
              <a:buSzPct val="100000"/>
              <a:buChar char="🠶"/>
            </a:pPr>
            <a:r>
              <a:rPr lang="en-US"/>
              <a:t>Peterson, L.T. and Lundquist, M., 2021. Competency as outcome and process through transformative learning experiences. </a:t>
            </a:r>
            <a:r>
              <a:rPr i="1" lang="en-US"/>
              <a:t>Journal of Teaching in Social Work</a:t>
            </a:r>
            <a:r>
              <a:rPr lang="en-US"/>
              <a:t>, </a:t>
            </a:r>
            <a:r>
              <a:rPr i="1" lang="en-US"/>
              <a:t>41</a:t>
            </a:r>
            <a:r>
              <a:rPr lang="en-US"/>
              <a:t>(4), pp.373-388.</a:t>
            </a:r>
            <a:endParaRPr/>
          </a:p>
          <a:p>
            <a:pPr indent="-342900" lvl="0" marL="342900" rtl="0" algn="l">
              <a:spcBef>
                <a:spcPts val="1000"/>
              </a:spcBef>
              <a:spcAft>
                <a:spcPts val="0"/>
              </a:spcAft>
              <a:buSzPct val="100000"/>
              <a:buChar char="🠶"/>
            </a:pPr>
            <a:r>
              <a:rPr lang="en-US"/>
              <a:t>Shi, C., Dumville, J., Rubinstein, F., Norman, G., Ullah, A., Bashir, S., Bower, P. and Vardy, E.R., 2024. Inpatient-level care at home delivered by virtual wards and hospital at home: a systematic review and meta-analysis of complex interventions and their components. </a:t>
            </a:r>
            <a:r>
              <a:rPr i="1" lang="en-US"/>
              <a:t>BMC medicine</a:t>
            </a:r>
            <a:r>
              <a:rPr lang="en-US"/>
              <a:t>, </a:t>
            </a:r>
            <a:r>
              <a:rPr i="1" lang="en-US"/>
              <a:t>22</a:t>
            </a:r>
            <a:r>
              <a:rPr lang="en-US"/>
              <a:t>(1), p.145.</a:t>
            </a:r>
            <a:endParaRPr/>
          </a:p>
          <a:p>
            <a:pPr indent="-342900" lvl="0" marL="342900" rtl="0" algn="l">
              <a:spcBef>
                <a:spcPts val="1000"/>
              </a:spcBef>
              <a:spcAft>
                <a:spcPts val="0"/>
              </a:spcAft>
              <a:buSzPct val="100000"/>
              <a:buChar char="🠶"/>
            </a:pPr>
            <a:r>
              <a:rPr lang="en-US"/>
              <a:t>Yahya, F., Cooper, M. and Nazar, H., 2025. Hospital at home (virtual wards): developing a logic model and dark logic model. </a:t>
            </a:r>
            <a:r>
              <a:rPr i="1" lang="en-US"/>
              <a:t>BMC Health Services Research</a:t>
            </a:r>
            <a:r>
              <a:rPr lang="en-US"/>
              <a:t>, </a:t>
            </a:r>
            <a:r>
              <a:rPr i="1" lang="en-US"/>
              <a:t>25</a:t>
            </a:r>
            <a:r>
              <a:rPr lang="en-US"/>
              <a:t>(1), p.714.</a:t>
            </a:r>
            <a:endParaRPr/>
          </a:p>
          <a:p>
            <a:pPr indent="-288607" lvl="0" marL="342900" rtl="0" algn="l">
              <a:spcBef>
                <a:spcPts val="1000"/>
              </a:spcBef>
              <a:spcAft>
                <a:spcPts val="0"/>
              </a:spcAft>
              <a:buSzPct val="100000"/>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Wisp">
  <a:themeElements>
    <a:clrScheme name="Wisp">
      <a:dk1>
        <a:srgbClr val="000000"/>
      </a:dk1>
      <a:lt1>
        <a:srgbClr val="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2025-11-09T15:59:27Z</dcterms:created>
  <dc:creator>me</dc:creator>
</cp:coreProperties>
</file>