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notesMasterIdLst>
    <p:notesMasterId r:id="rId7"/>
  </p:notesMasterIdLst>
  <p:sldIdLst>
    <p:sldId id="256" r:id="rId2"/>
    <p:sldId id="258" r:id="rId3"/>
    <p:sldId id="260" r:id="rId4"/>
    <p:sldId id="261"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26"/>
  </p:normalViewPr>
  <p:slideViewPr>
    <p:cSldViewPr snapToGrid="0">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DCF92F-6E9B-5146-A762-77EE03337814}" type="datetimeFigureOut">
              <a:rPr lang="en-US" smtClean="0"/>
              <a:t>10/21/22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BBF497-CDF7-C549-A181-C69DBD7D0532}" type="slidenum">
              <a:rPr lang="en-US" smtClean="0"/>
              <a:t>‹#›</a:t>
            </a:fld>
            <a:endParaRPr lang="en-US" dirty="0"/>
          </a:p>
        </p:txBody>
      </p:sp>
    </p:spTree>
    <p:extLst>
      <p:ext uri="{BB962C8B-B14F-4D97-AF65-F5344CB8AC3E}">
        <p14:creationId xmlns:p14="http://schemas.microsoft.com/office/powerpoint/2010/main" val="2939879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BF497-CDF7-C549-A181-C69DBD7D0532}" type="slidenum">
              <a:rPr lang="en-US" smtClean="0"/>
              <a:t>3</a:t>
            </a:fld>
            <a:endParaRPr lang="en-US" dirty="0"/>
          </a:p>
        </p:txBody>
      </p:sp>
    </p:spTree>
    <p:extLst>
      <p:ext uri="{BB962C8B-B14F-4D97-AF65-F5344CB8AC3E}">
        <p14:creationId xmlns:p14="http://schemas.microsoft.com/office/powerpoint/2010/main" val="28461972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GB"/>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3265405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944258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GB"/>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2126877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853131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GB"/>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607299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3328279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334908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494182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91269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327647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1439574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AD9F4EEE-4304-1B45-847B-C882A5D13BBB}"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084048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3222646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GB"/>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2456664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972206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A28B137-153A-BE40-A9B0-2076EB83034F}" type="datetimeFigureOut">
              <a:rPr lang="en-US" smtClean="0"/>
              <a:t>10/21/22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9F4EEE-4304-1B45-847B-C882A5D13BBB}" type="slidenum">
              <a:rPr lang="en-US" smtClean="0"/>
              <a:t>‹#›</a:t>
            </a:fld>
            <a:endParaRPr lang="en-US" dirty="0"/>
          </a:p>
        </p:txBody>
      </p:sp>
    </p:spTree>
    <p:extLst>
      <p:ext uri="{BB962C8B-B14F-4D97-AF65-F5344CB8AC3E}">
        <p14:creationId xmlns:p14="http://schemas.microsoft.com/office/powerpoint/2010/main" val="2498514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0A28B137-153A-BE40-A9B0-2076EB83034F}" type="datetimeFigureOut">
              <a:rPr lang="en-US" smtClean="0"/>
              <a:t>10/21/22</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D9F4EEE-4304-1B45-847B-C882A5D13BBB}" type="slidenum">
              <a:rPr lang="en-US" smtClean="0"/>
              <a:t>‹#›</a:t>
            </a:fld>
            <a:endParaRPr lang="en-US" dirty="0"/>
          </a:p>
        </p:txBody>
      </p:sp>
    </p:spTree>
    <p:extLst>
      <p:ext uri="{BB962C8B-B14F-4D97-AF65-F5344CB8AC3E}">
        <p14:creationId xmlns:p14="http://schemas.microsoft.com/office/powerpoint/2010/main" val="1520144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A28B137-153A-BE40-A9B0-2076EB83034F}" type="datetimeFigureOut">
              <a:rPr lang="en-US" smtClean="0"/>
              <a:t>10/21/22</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D9F4EEE-4304-1B45-847B-C882A5D13BBB}" type="slidenum">
              <a:rPr lang="en-US" smtClean="0"/>
              <a:t>‹#›</a:t>
            </a:fld>
            <a:endParaRPr lang="en-US" dirty="0"/>
          </a:p>
        </p:txBody>
      </p:sp>
    </p:spTree>
    <p:extLst>
      <p:ext uri="{BB962C8B-B14F-4D97-AF65-F5344CB8AC3E}">
        <p14:creationId xmlns:p14="http://schemas.microsoft.com/office/powerpoint/2010/main" val="3317244334"/>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s://www.nhs.uk/conditions/genetic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EFDDB4-F7E1-2CB5-EAA0-2E8090C216DA}"/>
              </a:ext>
            </a:extLst>
          </p:cNvPr>
          <p:cNvSpPr txBox="1"/>
          <p:nvPr/>
        </p:nvSpPr>
        <p:spPr>
          <a:xfrm>
            <a:off x="256032" y="560832"/>
            <a:ext cx="6242304" cy="923330"/>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Amina Bibi 1807446</a:t>
            </a:r>
          </a:p>
          <a:p>
            <a:r>
              <a:rPr lang="en-US" sz="1200" dirty="0">
                <a:latin typeface="Arial" panose="020B0604020202020204" pitchFamily="34" charset="0"/>
                <a:cs typeface="Arial" panose="020B0604020202020204" pitchFamily="34" charset="0"/>
              </a:rPr>
              <a:t>BMHP5003</a:t>
            </a:r>
          </a:p>
          <a:p>
            <a:r>
              <a:rPr lang="en-US" sz="1200" dirty="0">
                <a:latin typeface="Arial" panose="020B0604020202020204" pitchFamily="34" charset="0"/>
                <a:cs typeface="Arial" panose="020B0604020202020204" pitchFamily="34" charset="0"/>
              </a:rPr>
              <a:t>Rachel Rivers  </a:t>
            </a:r>
          </a:p>
          <a:p>
            <a:endParaRPr lang="en-US" dirty="0"/>
          </a:p>
        </p:txBody>
      </p:sp>
      <p:pic>
        <p:nvPicPr>
          <p:cNvPr id="2" name="Picture 1">
            <a:extLst>
              <a:ext uri="{FF2B5EF4-FFF2-40B4-BE49-F238E27FC236}">
                <a16:creationId xmlns:a16="http://schemas.microsoft.com/office/drawing/2014/main" id="{D4315E58-0915-1744-7B65-F54F4DF7856F}"/>
              </a:ext>
            </a:extLst>
          </p:cNvPr>
          <p:cNvPicPr>
            <a:picLocks noChangeAspect="1"/>
          </p:cNvPicPr>
          <p:nvPr/>
        </p:nvPicPr>
        <p:blipFill>
          <a:blip r:embed="rId2"/>
          <a:stretch>
            <a:fillRect/>
          </a:stretch>
        </p:blipFill>
        <p:spPr>
          <a:xfrm>
            <a:off x="6705601" y="0"/>
            <a:ext cx="5486399" cy="6858000"/>
          </a:xfrm>
          <a:prstGeom prst="rect">
            <a:avLst/>
          </a:prstGeom>
        </p:spPr>
      </p:pic>
      <p:sp>
        <p:nvSpPr>
          <p:cNvPr id="3" name="Rectangle 2">
            <a:extLst>
              <a:ext uri="{FF2B5EF4-FFF2-40B4-BE49-F238E27FC236}">
                <a16:creationId xmlns:a16="http://schemas.microsoft.com/office/drawing/2014/main" id="{5FF75481-565C-E2AE-EB99-6A53D1E4D0B3}"/>
              </a:ext>
            </a:extLst>
          </p:cNvPr>
          <p:cNvSpPr/>
          <p:nvPr/>
        </p:nvSpPr>
        <p:spPr>
          <a:xfrm>
            <a:off x="321662" y="2967335"/>
            <a:ext cx="5774338"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Digestive system </a:t>
            </a:r>
          </a:p>
        </p:txBody>
      </p:sp>
    </p:spTree>
    <p:extLst>
      <p:ext uri="{BB962C8B-B14F-4D97-AF65-F5344CB8AC3E}">
        <p14:creationId xmlns:p14="http://schemas.microsoft.com/office/powerpoint/2010/main" val="736862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28000"/>
              </a:schemeClr>
            </a:gs>
            <a:gs pos="50000">
              <a:schemeClr val="bg2">
                <a:shade val="100000"/>
                <a:hueMod val="100000"/>
                <a:satMod val="110000"/>
                <a:lumMod val="130000"/>
              </a:schemeClr>
            </a:gs>
            <a:gs pos="100000">
              <a:schemeClr val="bg2">
                <a:shade val="78000"/>
                <a:hueMod val="118000"/>
                <a:satMod val="120000"/>
                <a:lumMod val="69000"/>
              </a:schemeClr>
            </a:gs>
          </a:gsLst>
          <a:lin ang="2520000" scaled="0"/>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DCA3673-CDE4-40C5-9FA8-F89874CFBA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95756E8F-499C-4533-BBE8-309C3E8D985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16" name="Rectangle 15">
            <a:extLst>
              <a:ext uri="{FF2B5EF4-FFF2-40B4-BE49-F238E27FC236}">
                <a16:creationId xmlns:a16="http://schemas.microsoft.com/office/drawing/2014/main" id="{0FFFD040-32A9-4D2B-86CA-599D030A4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863205CA-B7FF-4C25-A4C8-3BBBCE19D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0" name="Picture 19">
            <a:extLst>
              <a:ext uri="{FF2B5EF4-FFF2-40B4-BE49-F238E27FC236}">
                <a16:creationId xmlns:a16="http://schemas.microsoft.com/office/drawing/2014/main" id="{306E3F32-3C1A-4B6E-AF26-8A15A78856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TextBox 2">
            <a:extLst>
              <a:ext uri="{FF2B5EF4-FFF2-40B4-BE49-F238E27FC236}">
                <a16:creationId xmlns:a16="http://schemas.microsoft.com/office/drawing/2014/main" id="{4A02325B-DF8D-0E67-1C1B-F8B541A21C92}"/>
              </a:ext>
            </a:extLst>
          </p:cNvPr>
          <p:cNvSpPr txBox="1"/>
          <p:nvPr/>
        </p:nvSpPr>
        <p:spPr>
          <a:xfrm>
            <a:off x="142875" y="1977794"/>
            <a:ext cx="4193735" cy="3958395"/>
          </a:xfrm>
          <a:prstGeom prst="rect">
            <a:avLst/>
          </a:prstGeom>
        </p:spPr>
        <p:txBody>
          <a:bodyPr vert="horz" lIns="91440" tIns="45720" rIns="91440" bIns="45720" rtlCol="0">
            <a:normAutofit fontScale="55000" lnSpcReduction="20000"/>
          </a:bodyPr>
          <a:lstStyle/>
          <a:p>
            <a:pPr indent="-228600" defTabSz="9144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During this presentation it will talk about the function of the digestive system and how that works with our body everyday. </a:t>
            </a:r>
          </a:p>
          <a:p>
            <a:pPr indent="-228600" defTabSz="914400">
              <a:lnSpc>
                <a:spcPct val="90000"/>
              </a:lnSpc>
              <a:spcAft>
                <a:spcPts val="600"/>
              </a:spcAft>
              <a:buFont typeface="Arial" panose="020B0604020202020204" pitchFamily="34" charset="0"/>
              <a:buChar char="•"/>
            </a:pPr>
            <a:r>
              <a:rPr lang="en-US" sz="2000" b="1" u="sng" dirty="0">
                <a:latin typeface="Arial" panose="020B0604020202020204" pitchFamily="34" charset="0"/>
                <a:cs typeface="Arial" panose="020B0604020202020204" pitchFamily="34" charset="0"/>
              </a:rPr>
              <a:t>T</a:t>
            </a:r>
            <a:r>
              <a:rPr lang="en-US" sz="2000" u="sng" dirty="0">
                <a:latin typeface="Arial" panose="020B0604020202020204" pitchFamily="34" charset="0"/>
                <a:cs typeface="Arial" panose="020B0604020202020204" pitchFamily="34" charset="0"/>
              </a:rPr>
              <a:t>he human digestive system consists of the gastrointestinal tract plus the accessory organs of digestion. </a:t>
            </a:r>
          </a:p>
          <a:p>
            <a:pPr indent="-228600" defTabSz="914400">
              <a:lnSpc>
                <a:spcPct val="90000"/>
              </a:lnSpc>
              <a:spcAft>
                <a:spcPts val="600"/>
              </a:spcAft>
              <a:buFont typeface="Arial" panose="020B0604020202020204" pitchFamily="34" charset="0"/>
              <a:buChar char="•"/>
            </a:pPr>
            <a:r>
              <a:rPr lang="en-US" sz="2000" b="1" u="sng" dirty="0">
                <a:latin typeface="Arial" panose="020B0604020202020204" pitchFamily="34" charset="0"/>
                <a:cs typeface="Arial" panose="020B0604020202020204" pitchFamily="34" charset="0"/>
              </a:rPr>
              <a:t>What is the digestive system?</a:t>
            </a:r>
          </a:p>
          <a:p>
            <a:pPr defTabSz="914400">
              <a:lnSpc>
                <a:spcPct val="90000"/>
              </a:lnSpc>
              <a:spcAft>
                <a:spcPts val="600"/>
              </a:spcAft>
            </a:pPr>
            <a:r>
              <a:rPr lang="en-US" sz="2000" b="1" dirty="0">
                <a:latin typeface="Arial" panose="020B0604020202020204" pitchFamily="34" charset="0"/>
                <a:cs typeface="Arial" panose="020B0604020202020204" pitchFamily="34" charset="0"/>
              </a:rPr>
              <a:t>The digestive system is there to breakdown food into nutrients which then passes into the circulatory system and are taken to where they are needed in the body. The digestive system is made up of organs that help break down and absorb our foods. </a:t>
            </a: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importance of the digestive system </a:t>
            </a: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digestive system is a very important part of the body  for breaking down foods and uses it for energy growth and cell repair.</a:t>
            </a: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system is important to break down food into nutrients, which the body uses for energy, growth and cell repair. </a:t>
            </a:r>
            <a:r>
              <a:rPr lang="en-GB" sz="2000" b="0" i="0" u="none" strike="noStrike" dirty="0">
                <a:solidFill>
                  <a:srgbClr val="000000"/>
                </a:solidFill>
                <a:effectLst/>
                <a:latin typeface="Arial" panose="020B0604020202020204" pitchFamily="34" charset="0"/>
                <a:cs typeface="Arial" panose="020B0604020202020204" pitchFamily="34" charset="0"/>
              </a:rPr>
              <a:t>(Digestive System (for Parents) - Nemours 2022)</a:t>
            </a:r>
            <a:endParaRPr lang="en-US" sz="2000" b="1" dirty="0">
              <a:latin typeface="Arial" panose="020B0604020202020204" pitchFamily="34" charset="0"/>
              <a:cs typeface="Arial" panose="020B0604020202020204" pitchFamily="34" charset="0"/>
            </a:endParaRP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important part of the digestive system is the small intestine as it serves both for the digestion and absorption.</a:t>
            </a: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three main functions of the gastrointestinal tract, including transportation digestion and absorbation of food.</a:t>
            </a:r>
          </a:p>
          <a:p>
            <a:pPr indent="-228600" defTabSz="9144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The digestive system is essential for breaking down foods the digestive enzymes are cataylsts that enable molecules to change forms.</a:t>
            </a:r>
            <a:r>
              <a:rPr lang="en-GB" sz="2000" b="0" i="0" u="none" strike="noStrike" dirty="0">
                <a:solidFill>
                  <a:srgbClr val="000000"/>
                </a:solidFill>
                <a:effectLst/>
                <a:latin typeface="Arial" panose="020B0604020202020204" pitchFamily="34" charset="0"/>
                <a:cs typeface="Arial" panose="020B0604020202020204" pitchFamily="34" charset="0"/>
              </a:rPr>
              <a:t> (Your Digestive System (for Kids) - Nemours Kids Health, 2022)</a:t>
            </a:r>
            <a:endParaRPr lang="en-US" sz="2000" b="1" dirty="0">
              <a:latin typeface="Arial" panose="020B0604020202020204" pitchFamily="34" charset="0"/>
              <a:cs typeface="Arial" panose="020B0604020202020204" pitchFamily="34" charset="0"/>
            </a:endParaRPr>
          </a:p>
          <a:p>
            <a:pPr indent="-228600" defTabSz="914400">
              <a:lnSpc>
                <a:spcPct val="90000"/>
              </a:lnSpc>
              <a:spcAft>
                <a:spcPts val="600"/>
              </a:spcAft>
              <a:buFont typeface="Arial" panose="020B0604020202020204" pitchFamily="34" charset="0"/>
              <a:buChar char="•"/>
            </a:pPr>
            <a:endParaRPr lang="en-US" sz="2000" b="1" dirty="0">
              <a:latin typeface="Arial" panose="020B0604020202020204" pitchFamily="34" charset="0"/>
              <a:cs typeface="Arial" panose="020B0604020202020204" pitchFamily="34" charset="0"/>
            </a:endParaRPr>
          </a:p>
          <a:p>
            <a:pPr indent="-228600" defTabSz="914400">
              <a:lnSpc>
                <a:spcPct val="90000"/>
              </a:lnSpc>
              <a:spcAft>
                <a:spcPts val="600"/>
              </a:spcAft>
              <a:buFont typeface="Arial" panose="020B0604020202020204" pitchFamily="34" charset="0"/>
              <a:buChar char="•"/>
            </a:pPr>
            <a:endParaRPr lang="en-US" sz="1600" b="1" dirty="0">
              <a:latin typeface="Arial" panose="020B0604020202020204" pitchFamily="34" charset="0"/>
              <a:cs typeface="Arial" panose="020B0604020202020204" pitchFamily="34" charset="0"/>
            </a:endParaRPr>
          </a:p>
          <a:p>
            <a:pPr indent="-228600" defTabSz="914400">
              <a:lnSpc>
                <a:spcPct val="90000"/>
              </a:lnSpc>
              <a:spcAft>
                <a:spcPts val="600"/>
              </a:spcAft>
              <a:buFont typeface="Arial" panose="020B0604020202020204" pitchFamily="34" charset="0"/>
              <a:buChar char="•"/>
            </a:pPr>
            <a:endParaRPr lang="en-US" sz="900" dirty="0"/>
          </a:p>
        </p:txBody>
      </p:sp>
      <p:pic>
        <p:nvPicPr>
          <p:cNvPr id="7" name="Picture 2" descr="Digestive System - Structure and Function">
            <a:extLst>
              <a:ext uri="{FF2B5EF4-FFF2-40B4-BE49-F238E27FC236}">
                <a16:creationId xmlns:a16="http://schemas.microsoft.com/office/drawing/2014/main" id="{1E8C1BE9-F282-87DB-C578-64D90646983F}"/>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5998464" y="73485"/>
            <a:ext cx="5050408" cy="6127731"/>
          </a:xfrm>
          <a:prstGeom prst="rect">
            <a:avLst/>
          </a:prstGeom>
          <a:noFill/>
          <a:ln>
            <a:noFill/>
          </a:ln>
          <a:effectLst>
            <a:outerShdw blurRad="76200" dist="63500" dir="5040000" algn="tl" rotWithShape="0">
              <a:srgbClr val="000000">
                <a:alpha val="41000"/>
              </a:srgbClr>
            </a:outerShdw>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B309E29-A228-8F69-CF51-363D1EFDE467}"/>
              </a:ext>
            </a:extLst>
          </p:cNvPr>
          <p:cNvSpPr/>
          <p:nvPr/>
        </p:nvSpPr>
        <p:spPr>
          <a:xfrm>
            <a:off x="220874" y="828256"/>
            <a:ext cx="4416594"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Introduction </a:t>
            </a:r>
          </a:p>
        </p:txBody>
      </p:sp>
    </p:spTree>
    <p:extLst>
      <p:ext uri="{BB962C8B-B14F-4D97-AF65-F5344CB8AC3E}">
        <p14:creationId xmlns:p14="http://schemas.microsoft.com/office/powerpoint/2010/main" val="54683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CF667-55C4-798A-162E-04DC559F0912}"/>
              </a:ext>
            </a:extLst>
          </p:cNvPr>
          <p:cNvSpPr>
            <a:spLocks noGrp="1"/>
          </p:cNvSpPr>
          <p:nvPr>
            <p:ph type="title"/>
          </p:nvPr>
        </p:nvSpPr>
        <p:spPr/>
        <p:txBody>
          <a:bodyPr/>
          <a:lstStyle/>
          <a:p>
            <a:r>
              <a:rPr lang="en-US" dirty="0"/>
              <a:t>What diseases effect the digestive system </a:t>
            </a:r>
          </a:p>
        </p:txBody>
      </p:sp>
      <p:sp>
        <p:nvSpPr>
          <p:cNvPr id="3" name="Content Placeholder 2">
            <a:extLst>
              <a:ext uri="{FF2B5EF4-FFF2-40B4-BE49-F238E27FC236}">
                <a16:creationId xmlns:a16="http://schemas.microsoft.com/office/drawing/2014/main" id="{F558AFB7-479A-8D0D-1964-DBDA5E4F3DB7}"/>
              </a:ext>
            </a:extLst>
          </p:cNvPr>
          <p:cNvSpPr>
            <a:spLocks noGrp="1"/>
          </p:cNvSpPr>
          <p:nvPr>
            <p:ph idx="1"/>
          </p:nvPr>
        </p:nvSpPr>
        <p:spPr>
          <a:xfrm>
            <a:off x="0" y="2032073"/>
            <a:ext cx="10294181" cy="2991762"/>
          </a:xfrm>
        </p:spPr>
        <p:txBody>
          <a:bodyPr>
            <a:noAutofit/>
          </a:bodyPr>
          <a:lstStyle/>
          <a:p>
            <a:pPr marL="0" indent="0">
              <a:buNone/>
            </a:pPr>
            <a:r>
              <a:rPr lang="en-GB" sz="1100" b="1" i="0" u="none" strike="noStrike" dirty="0">
                <a:solidFill>
                  <a:srgbClr val="212B32"/>
                </a:solidFill>
                <a:effectLst/>
                <a:latin typeface="Arial" panose="020B0604020202020204" pitchFamily="34" charset="0"/>
                <a:cs typeface="Arial" panose="020B0604020202020204" pitchFamily="34" charset="0"/>
              </a:rPr>
              <a:t>Coeliac disease is a condition where the immume system attacks its own body from taking in the nutrients. </a:t>
            </a:r>
            <a:r>
              <a:rPr lang="en-GB" sz="1100" b="1" i="0" u="none" strike="noStrike" dirty="0">
                <a:solidFill>
                  <a:srgbClr val="202124"/>
                </a:solidFill>
                <a:effectLst/>
                <a:latin typeface="Arial" panose="020B0604020202020204" pitchFamily="34" charset="0"/>
                <a:cs typeface="Arial" panose="020B0604020202020204" pitchFamily="34" charset="0"/>
              </a:rPr>
              <a:t>Coeliac disease is caused by an adverse reaction to gluten, which is a dietary protein found in 3 types of cereal: </a:t>
            </a:r>
            <a:r>
              <a:rPr lang="en-GB" sz="1100" b="0" i="0" u="none" strike="noStrike" dirty="0">
                <a:solidFill>
                  <a:srgbClr val="000000"/>
                </a:solidFill>
                <a:effectLst/>
                <a:latin typeface="Arial" panose="020B0604020202020204" pitchFamily="34" charset="0"/>
                <a:cs typeface="Arial" panose="020B0604020202020204" pitchFamily="34" charset="0"/>
              </a:rPr>
              <a:t>(Works, 2022)</a:t>
            </a:r>
            <a:r>
              <a:rPr lang="en-GB" sz="1100" b="0" i="0" u="none" strike="noStrike" dirty="0">
                <a:solidFill>
                  <a:srgbClr val="202124"/>
                </a:solidFill>
                <a:effectLst/>
                <a:latin typeface="Arial" panose="020B0604020202020204" pitchFamily="34" charset="0"/>
                <a:cs typeface="Arial" panose="020B0604020202020204" pitchFamily="34" charset="0"/>
              </a:rPr>
              <a:t>wheat. ,barley. ,rye.</a:t>
            </a: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coeliac disease is an autoimmune condition. This is where the immune system (the body's defence against infection) mistakenly attacks healthy tissue.</a:t>
            </a: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In coeliac disease, the immune system mistakes substances found inside gluten as a threat to the body and attacks them. </a:t>
            </a:r>
            <a:r>
              <a:rPr lang="en-GB" sz="1100" b="0" i="0" u="none" strike="noStrike" dirty="0">
                <a:solidFill>
                  <a:srgbClr val="000000"/>
                </a:solidFill>
                <a:effectLst/>
                <a:latin typeface="Arial" panose="020B0604020202020204" pitchFamily="34" charset="0"/>
                <a:cs typeface="Arial" panose="020B0604020202020204" pitchFamily="34" charset="0"/>
              </a:rPr>
              <a:t>(</a:t>
            </a:r>
            <a:r>
              <a:rPr lang="en-GB" sz="1100" b="0" i="1" u="none" strike="noStrike" dirty="0">
                <a:solidFill>
                  <a:srgbClr val="000000"/>
                </a:solidFill>
                <a:effectLst/>
                <a:latin typeface="Arial" panose="020B0604020202020204" pitchFamily="34" charset="0"/>
                <a:cs typeface="Arial" panose="020B0604020202020204" pitchFamily="34" charset="0"/>
              </a:rPr>
              <a:t>NHS choices</a:t>
            </a:r>
            <a:r>
              <a:rPr lang="en-GB" sz="1100" b="0" i="0" u="none" strike="noStrike" dirty="0">
                <a:solidFill>
                  <a:srgbClr val="000000"/>
                </a:solidFill>
                <a:effectLst/>
                <a:latin typeface="Arial" panose="020B0604020202020204" pitchFamily="34" charset="0"/>
                <a:cs typeface="Arial" panose="020B0604020202020204" pitchFamily="34" charset="0"/>
              </a:rPr>
              <a:t>)</a:t>
            </a:r>
            <a:endParaRPr lang="en-GB" sz="1100" b="0" i="0" u="none" strike="noStrike" dirty="0">
              <a:solidFill>
                <a:srgbClr val="212B32"/>
              </a:solidFill>
              <a:effectLst/>
              <a:latin typeface="Arial" panose="020B0604020202020204" pitchFamily="34" charset="0"/>
              <a:cs typeface="Arial" panose="020B0604020202020204" pitchFamily="34" charset="0"/>
            </a:endParaRP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This damages the surface of the small bowel (intestines), disrupting the body's ability to take in nutrients from food.</a:t>
            </a:r>
            <a:r>
              <a:rPr lang="en-GB" sz="1100" b="0" i="0" u="none" strike="noStrike" dirty="0">
                <a:solidFill>
                  <a:srgbClr val="000000"/>
                </a:solidFill>
                <a:effectLst/>
                <a:latin typeface="Arial" panose="020B0604020202020204" pitchFamily="34" charset="0"/>
                <a:cs typeface="Arial" panose="020B0604020202020204" pitchFamily="34" charset="0"/>
              </a:rPr>
              <a:t> (Hirsch, </a:t>
            </a:r>
            <a:r>
              <a:rPr lang="en-GB" sz="1100" b="0" i="1" u="none" strike="noStrike" dirty="0">
                <a:solidFill>
                  <a:srgbClr val="000000"/>
                </a:solidFill>
                <a:effectLst/>
                <a:latin typeface="Arial" panose="020B0604020202020204" pitchFamily="34" charset="0"/>
                <a:cs typeface="Arial" panose="020B0604020202020204" pitchFamily="34" charset="0"/>
              </a:rPr>
              <a:t>Digestive system (for parents) - nemours kidshealth</a:t>
            </a:r>
            <a:r>
              <a:rPr lang="en-GB" sz="1100" b="0" i="0" u="none" strike="noStrike" dirty="0">
                <a:solidFill>
                  <a:srgbClr val="000000"/>
                </a:solidFill>
                <a:effectLst/>
                <a:latin typeface="Arial" panose="020B0604020202020204" pitchFamily="34" charset="0"/>
                <a:cs typeface="Arial" panose="020B0604020202020204" pitchFamily="34" charset="0"/>
              </a:rPr>
              <a:t> 2022)</a:t>
            </a:r>
            <a:endParaRPr lang="en-GB" sz="1100" b="0" i="0" u="none" strike="noStrike" dirty="0">
              <a:solidFill>
                <a:srgbClr val="212B32"/>
              </a:solidFill>
              <a:effectLst/>
              <a:latin typeface="Arial" panose="020B0604020202020204" pitchFamily="34" charset="0"/>
              <a:cs typeface="Arial" panose="020B0604020202020204" pitchFamily="34" charset="0"/>
            </a:endParaRP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It's not entirely clear what causes the immune system to act this way, but a combination of </a:t>
            </a:r>
            <a:r>
              <a:rPr lang="en-GB" sz="1100" b="0" i="0" u="none" strike="noStrike" dirty="0">
                <a:solidFill>
                  <a:srgbClr val="330072"/>
                </a:solidFill>
                <a:effectLst/>
                <a:latin typeface="Arial" panose="020B0604020202020204" pitchFamily="34" charset="0"/>
                <a:cs typeface="Arial" panose="020B0604020202020204" pitchFamily="34" charset="0"/>
                <a:hlinkClick r:id="rId3"/>
              </a:rPr>
              <a:t>genetics</a:t>
            </a:r>
            <a:r>
              <a:rPr lang="en-GB" sz="1100" b="0" i="0" u="none" strike="noStrike" dirty="0">
                <a:solidFill>
                  <a:srgbClr val="212B32"/>
                </a:solidFill>
                <a:effectLst/>
                <a:latin typeface="Arial" panose="020B0604020202020204" pitchFamily="34" charset="0"/>
                <a:cs typeface="Arial" panose="020B0604020202020204" pitchFamily="34" charset="0"/>
              </a:rPr>
              <a:t> and the environment appear to play a part.</a:t>
            </a:r>
          </a:p>
          <a:p>
            <a:pPr marL="0" indent="0">
              <a:buNone/>
            </a:pPr>
            <a:r>
              <a:rPr lang="en-GB" sz="1100" dirty="0">
                <a:effectLst/>
                <a:latin typeface="Arial" panose="020B0604020202020204" pitchFamily="34" charset="0"/>
                <a:cs typeface="Arial" panose="020B0604020202020204" pitchFamily="34" charset="0"/>
              </a:rPr>
              <a:t>here's no cure for coeliac disease, but following a gluten-free diet should help control symptoms and prevent the long-term complications of the condition.</a:t>
            </a:r>
          </a:p>
          <a:p>
            <a:pPr marL="0" indent="0">
              <a:buNone/>
            </a:pPr>
            <a:r>
              <a:rPr lang="en-GB" sz="1100" dirty="0">
                <a:effectLst/>
                <a:latin typeface="Arial" panose="020B0604020202020204" pitchFamily="34" charset="0"/>
                <a:cs typeface="Arial" panose="020B0604020202020204" pitchFamily="34" charset="0"/>
              </a:rPr>
              <a:t>Even if you have mild symptoms, changing your diet is still recommended because continuing to eat gluten can lead to serious complications. This may also be the case if tests show that you have some degree of coeliac disease even if you do not have noticeable symptoms.</a:t>
            </a:r>
          </a:p>
          <a:p>
            <a:pPr marL="0" indent="0">
              <a:buNone/>
            </a:pPr>
            <a:r>
              <a:rPr lang="en-GB" sz="1100" dirty="0">
                <a:effectLst/>
                <a:latin typeface="Arial" panose="020B0604020202020204" pitchFamily="34" charset="0"/>
                <a:cs typeface="Arial" panose="020B0604020202020204" pitchFamily="34" charset="0"/>
              </a:rPr>
              <a:t>It's important to ensure that your gluten-free diet is healthy and balanced</a:t>
            </a:r>
          </a:p>
          <a:p>
            <a:pPr marL="0" indent="0">
              <a:buNone/>
            </a:pPr>
            <a:r>
              <a:rPr lang="en-GB" sz="1100" b="0" i="0" u="none" strike="noStrike" dirty="0">
                <a:solidFill>
                  <a:srgbClr val="000000"/>
                </a:solidFill>
                <a:effectLst/>
                <a:latin typeface="Arial" panose="020B0604020202020204" pitchFamily="34" charset="0"/>
                <a:cs typeface="Arial" panose="020B0604020202020204" pitchFamily="34" charset="0"/>
              </a:rPr>
              <a:t>(Your Digestive System (for Kids) - Nemours Kids Health, 2022)</a:t>
            </a:r>
            <a:endParaRPr lang="en-GB" sz="1100" dirty="0">
              <a:effectLst/>
              <a:latin typeface="Arial" panose="020B0604020202020204" pitchFamily="34" charset="0"/>
              <a:cs typeface="Arial" panose="020B0604020202020204" pitchFamily="34" charset="0"/>
            </a:endParaRPr>
          </a:p>
          <a:p>
            <a:pPr marL="0" indent="0">
              <a:buNone/>
            </a:pPr>
            <a:r>
              <a:rPr lang="en-GB" sz="1100" dirty="0">
                <a:effectLst/>
                <a:latin typeface="Arial" panose="020B0604020202020204" pitchFamily="34" charset="0"/>
                <a:cs typeface="Arial" panose="020B0604020202020204" pitchFamily="34" charset="0"/>
              </a:rPr>
              <a:t>An increase in the range of available gluten-free foods in recent years has made it possible to eat both a healthy and varied gluten-free diet.</a:t>
            </a: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Complications of coeliac disease only tend to affect people who continue to eat gluten, or those who have not yet been diagnosed with the condition, which can be a common problem in milder cases.</a:t>
            </a:r>
          </a:p>
          <a:p>
            <a:pPr marL="0" indent="0">
              <a:buNone/>
            </a:pPr>
            <a:r>
              <a:rPr lang="en-GB" sz="1100" b="0" i="0" u="none" strike="noStrike" dirty="0">
                <a:solidFill>
                  <a:srgbClr val="212B32"/>
                </a:solidFill>
                <a:effectLst/>
                <a:latin typeface="Arial" panose="020B0604020202020204" pitchFamily="34" charset="0"/>
                <a:cs typeface="Arial" panose="020B0604020202020204" pitchFamily="34" charset="0"/>
              </a:rPr>
              <a:t>Potential long-term complications include:</a:t>
            </a:r>
          </a:p>
          <a:p>
            <a:pPr marL="0" indent="0">
              <a:buNone/>
            </a:pPr>
            <a:r>
              <a:rPr lang="en-GB" sz="1100" dirty="0">
                <a:solidFill>
                  <a:srgbClr val="212B32"/>
                </a:solidFill>
                <a:latin typeface="Arial" panose="020B0604020202020204" pitchFamily="34" charset="0"/>
                <a:cs typeface="Arial" panose="020B0604020202020204" pitchFamily="34" charset="0"/>
              </a:rPr>
              <a:t>Weakened bones. </a:t>
            </a:r>
          </a:p>
          <a:p>
            <a:pPr marL="0" indent="0">
              <a:buNone/>
            </a:pPr>
            <a:endParaRPr lang="en-GB" sz="1100" b="0" i="0" u="none" strike="noStrike" dirty="0">
              <a:solidFill>
                <a:srgbClr val="33007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9850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618C6-B12A-865E-A97F-0510A6E673C3}"/>
              </a:ext>
            </a:extLst>
          </p:cNvPr>
          <p:cNvSpPr>
            <a:spLocks noGrp="1"/>
          </p:cNvSpPr>
          <p:nvPr>
            <p:ph type="title"/>
          </p:nvPr>
        </p:nvSpPr>
        <p:spPr/>
        <p:txBody>
          <a:bodyPr/>
          <a:lstStyle/>
          <a:p>
            <a:r>
              <a:rPr lang="en-US" dirty="0"/>
              <a:t>How to protect your digestive system </a:t>
            </a:r>
          </a:p>
        </p:txBody>
      </p:sp>
      <p:sp>
        <p:nvSpPr>
          <p:cNvPr id="3" name="Content Placeholder 2">
            <a:extLst>
              <a:ext uri="{FF2B5EF4-FFF2-40B4-BE49-F238E27FC236}">
                <a16:creationId xmlns:a16="http://schemas.microsoft.com/office/drawing/2014/main" id="{535E4AE5-2738-4D5D-2371-4565063CC67F}"/>
              </a:ext>
            </a:extLst>
          </p:cNvPr>
          <p:cNvSpPr>
            <a:spLocks noGrp="1"/>
          </p:cNvSpPr>
          <p:nvPr>
            <p:ph idx="1"/>
          </p:nvPr>
        </p:nvSpPr>
        <p:spPr>
          <a:xfrm>
            <a:off x="0" y="1999488"/>
            <a:ext cx="3852672" cy="2706623"/>
          </a:xfrm>
        </p:spPr>
        <p:txBody>
          <a:bodyPr>
            <a:normAutofit/>
          </a:bodyPr>
          <a:lstStyle/>
          <a:p>
            <a:pPr marL="0" indent="0">
              <a:buNone/>
            </a:pPr>
            <a:endParaRPr lang="en-US" sz="1100" dirty="0">
              <a:latin typeface="Arial" panose="020B0604020202020204" pitchFamily="34" charset="0"/>
              <a:cs typeface="Arial" panose="020B0604020202020204" pitchFamily="34" charset="0"/>
            </a:endParaRPr>
          </a:p>
          <a:p>
            <a:pPr marL="0" indent="0">
              <a:buNone/>
            </a:pPr>
            <a:r>
              <a:rPr lang="en-US" sz="1100" dirty="0">
                <a:latin typeface="Arial" panose="020B0604020202020204" pitchFamily="34" charset="0"/>
                <a:cs typeface="Arial" panose="020B0604020202020204" pitchFamily="34" charset="0"/>
              </a:rPr>
              <a:t>To keep your digestive system healthy and avoid problems eat better high fiber diet. </a:t>
            </a: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Be sure you're getting both soluble and insoluble </a:t>
            </a:r>
            <a:r>
              <a:rPr lang="en-GB" sz="1100" dirty="0">
                <a:solidFill>
                  <a:srgbClr val="202124"/>
                </a:solidFill>
                <a:latin typeface="Arial" panose="020B0604020202020204" pitchFamily="34" charset="0"/>
                <a:cs typeface="Arial" panose="020B0604020202020204" pitchFamily="34" charset="0"/>
              </a:rPr>
              <a:t>Fiber </a:t>
            </a:r>
            <a:endParaRPr lang="en-GB" sz="1100" i="0" u="none" strike="noStrike" dirty="0">
              <a:solidFill>
                <a:srgbClr val="202124"/>
              </a:solidFill>
              <a:effectLst/>
              <a:latin typeface="Arial" panose="020B0604020202020204" pitchFamily="34" charset="0"/>
              <a:cs typeface="Arial" panose="020B0604020202020204" pitchFamily="34" charset="0"/>
            </a:endParaRP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Minimize your intake of foods high in fat. ... </a:t>
            </a: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Select lean meats. ... </a:t>
            </a: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Add probiotics to your diet. ... </a:t>
            </a: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Follow a regular eating schedule. ... </a:t>
            </a:r>
          </a:p>
          <a:p>
            <a:pPr marL="0" indent="0" algn="l">
              <a:buNone/>
            </a:pPr>
            <a:r>
              <a:rPr lang="en-GB" sz="1100" i="0" u="none" strike="noStrike" dirty="0">
                <a:solidFill>
                  <a:srgbClr val="202124"/>
                </a:solidFill>
                <a:effectLst/>
                <a:latin typeface="Arial" panose="020B0604020202020204" pitchFamily="34" charset="0"/>
                <a:cs typeface="Arial" panose="020B0604020202020204" pitchFamily="34" charset="0"/>
              </a:rPr>
              <a:t>Drink plenty of water.</a:t>
            </a:r>
          </a:p>
          <a:p>
            <a:pPr marL="0" indent="0" algn="l">
              <a:buNone/>
            </a:pPr>
            <a:r>
              <a:rPr lang="en-GB" sz="1000" b="0" i="0" u="none" strike="noStrike" dirty="0">
                <a:solidFill>
                  <a:srgbClr val="000000"/>
                </a:solidFill>
                <a:effectLst/>
                <a:latin typeface="Open Sans" panose="020B0606030504020204" pitchFamily="34" charset="0"/>
              </a:rPr>
              <a:t>(Digestive System (for Parents) - Nemours Kids Health, 2022)</a:t>
            </a:r>
            <a:endParaRPr lang="en-GB" sz="1100" i="0" u="none" strike="noStrike" dirty="0">
              <a:solidFill>
                <a:srgbClr val="202124"/>
              </a:solidFill>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8A205D9-E25E-6568-BE09-4B6C2C4D16CD}"/>
              </a:ext>
            </a:extLst>
          </p:cNvPr>
          <p:cNvSpPr txBox="1"/>
          <p:nvPr/>
        </p:nvSpPr>
        <p:spPr>
          <a:xfrm>
            <a:off x="4218432" y="2133599"/>
            <a:ext cx="4230624" cy="1046440"/>
          </a:xfrm>
          <a:prstGeom prst="rect">
            <a:avLst/>
          </a:prstGeom>
          <a:noFill/>
        </p:spPr>
        <p:txBody>
          <a:bodyPr wrap="square" rtlCol="0">
            <a:spAutoFit/>
          </a:bodyPr>
          <a:lstStyle/>
          <a:p>
            <a:pPr algn="l"/>
            <a:r>
              <a:rPr lang="en-GB" sz="1100" b="0" i="0" u="none" strike="noStrike" dirty="0">
                <a:solidFill>
                  <a:srgbClr val="202124"/>
                </a:solidFill>
                <a:effectLst/>
                <a:latin typeface="arial" panose="020B0604020202020204" pitchFamily="34" charset="0"/>
              </a:rPr>
              <a:t>How can you protect yourself from celiac disease?</a:t>
            </a:r>
          </a:p>
          <a:p>
            <a:pPr algn="l"/>
            <a:r>
              <a:rPr lang="en-GB" sz="1100" b="0" i="0" u="none" strike="noStrike" dirty="0">
                <a:solidFill>
                  <a:srgbClr val="202124"/>
                </a:solidFill>
                <a:effectLst/>
                <a:latin typeface="arial" panose="020B0604020202020204" pitchFamily="34" charset="0"/>
              </a:rPr>
              <a:t>You cannot prevent celiac disease. But you can stop and reverse the damage to the small intestine by </a:t>
            </a:r>
            <a:r>
              <a:rPr lang="en-GB" sz="1100" b="1" i="0" u="none" strike="noStrike" dirty="0">
                <a:solidFill>
                  <a:srgbClr val="202124"/>
                </a:solidFill>
                <a:effectLst/>
                <a:latin typeface="arial" panose="020B0604020202020204" pitchFamily="34" charset="0"/>
              </a:rPr>
              <a:t>eating a strict gluten-free diet</a:t>
            </a:r>
            <a:r>
              <a:rPr lang="en-GB" b="0" i="0" u="none" strike="noStrike" dirty="0">
                <a:solidFill>
                  <a:srgbClr val="202124"/>
                </a:solidFill>
                <a:effectLst/>
                <a:latin typeface="arial" panose="020B0604020202020204" pitchFamily="34" charset="0"/>
              </a:rPr>
              <a:t>.</a:t>
            </a:r>
            <a:r>
              <a:rPr lang="en-GB" b="0" i="0" u="none" strike="noStrike" dirty="0">
                <a:solidFill>
                  <a:srgbClr val="000000"/>
                </a:solidFill>
                <a:effectLst/>
                <a:latin typeface="Open Sans" panose="020B0606030504020204" pitchFamily="34" charset="0"/>
              </a:rPr>
              <a:t> </a:t>
            </a:r>
            <a:r>
              <a:rPr lang="en-GB" sz="1100" b="0" i="0" u="none" strike="noStrike" dirty="0">
                <a:solidFill>
                  <a:srgbClr val="000000"/>
                </a:solidFill>
                <a:effectLst/>
                <a:latin typeface="Arial" panose="020B0604020202020204" pitchFamily="34" charset="0"/>
                <a:cs typeface="Arial" panose="020B0604020202020204" pitchFamily="34" charset="0"/>
              </a:rPr>
              <a:t>Digestive System (for Parents) - Nemours Kids Health, 2022)</a:t>
            </a:r>
            <a:endParaRPr lang="en-GB" sz="1100" b="0" i="0" u="none" strike="noStrike" dirty="0">
              <a:solidFill>
                <a:srgbClr val="202124"/>
              </a:solidFill>
              <a:effectLst/>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FECEC8A-ACA3-3CC6-EEE5-0FEB00C73204}"/>
              </a:ext>
            </a:extLst>
          </p:cNvPr>
          <p:cNvPicPr>
            <a:picLocks noChangeAspect="1"/>
          </p:cNvPicPr>
          <p:nvPr/>
        </p:nvPicPr>
        <p:blipFill>
          <a:blip r:embed="rId2"/>
          <a:stretch>
            <a:fillRect/>
          </a:stretch>
        </p:blipFill>
        <p:spPr>
          <a:xfrm>
            <a:off x="7587488" y="3241263"/>
            <a:ext cx="3565144" cy="3565144"/>
          </a:xfrm>
          <a:prstGeom prst="rect">
            <a:avLst/>
          </a:prstGeom>
        </p:spPr>
      </p:pic>
    </p:spTree>
    <p:extLst>
      <p:ext uri="{BB962C8B-B14F-4D97-AF65-F5344CB8AC3E}">
        <p14:creationId xmlns:p14="http://schemas.microsoft.com/office/powerpoint/2010/main" val="347204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BFAA2-B0D4-ED6A-F270-99316A7CA9A2}"/>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23731146-04EA-EC5C-C6AA-0D0BC1B7CC2B}"/>
              </a:ext>
            </a:extLst>
          </p:cNvPr>
          <p:cNvSpPr>
            <a:spLocks noGrp="1"/>
          </p:cNvSpPr>
          <p:nvPr>
            <p:ph idx="1"/>
          </p:nvPr>
        </p:nvSpPr>
        <p:spPr>
          <a:xfrm>
            <a:off x="229217" y="1834166"/>
            <a:ext cx="10804543" cy="4953943"/>
          </a:xfrm>
        </p:spPr>
        <p:txBody>
          <a:bodyPr>
            <a:normAutofit fontScale="25000" lnSpcReduction="20000"/>
          </a:bodyPr>
          <a:lstStyle/>
          <a:p>
            <a:pPr marL="0" indent="0">
              <a:buNone/>
            </a:pPr>
            <a:endParaRPr lang="en-GB" sz="4800" dirty="0">
              <a:solidFill>
                <a:srgbClr val="000000"/>
              </a:solidFill>
              <a:latin typeface="Arial" panose="020B0604020202020204" pitchFamily="34" charset="0"/>
              <a:cs typeface="Arial" panose="020B0604020202020204" pitchFamily="34" charset="0"/>
            </a:endParaRPr>
          </a:p>
          <a:p>
            <a:endParaRPr lang="en-GB" sz="4800" b="0" i="0" u="none" strike="noStrike" dirty="0">
              <a:solidFill>
                <a:srgbClr val="000000"/>
              </a:solidFill>
              <a:effectLst/>
              <a:latin typeface="Arial" panose="020B0604020202020204" pitchFamily="34" charset="0"/>
              <a:cs typeface="Arial" panose="020B0604020202020204" pitchFamily="34" charset="0"/>
            </a:endParaRPr>
          </a:p>
          <a:p>
            <a:r>
              <a:rPr lang="en-GB" sz="4800" b="0" i="0" u="none" strike="noStrike" dirty="0">
                <a:solidFill>
                  <a:srgbClr val="000000"/>
                </a:solidFill>
                <a:effectLst/>
                <a:latin typeface="Arial" panose="020B0604020202020204" pitchFamily="34" charset="0"/>
                <a:cs typeface="Arial" panose="020B0604020202020204" pitchFamily="34" charset="0"/>
              </a:rPr>
              <a:t>Hirsch, L. (ed.) (2022) </a:t>
            </a:r>
            <a:r>
              <a:rPr lang="en-GB" sz="4800" b="0" i="1" u="none" strike="noStrike" dirty="0">
                <a:solidFill>
                  <a:srgbClr val="000000"/>
                </a:solidFill>
                <a:effectLst/>
                <a:latin typeface="Arial" panose="020B0604020202020204" pitchFamily="34" charset="0"/>
                <a:cs typeface="Arial" panose="020B0604020202020204" pitchFamily="34" charset="0"/>
              </a:rPr>
              <a:t>Digestive system (for parents) - nemours kidshealth</a:t>
            </a:r>
            <a:r>
              <a:rPr lang="en-GB" sz="4800" b="0" i="0" u="none" strike="noStrike" dirty="0">
                <a:solidFill>
                  <a:srgbClr val="000000"/>
                </a:solidFill>
                <a:effectLst/>
                <a:latin typeface="Arial" panose="020B0604020202020204" pitchFamily="34" charset="0"/>
                <a:cs typeface="Arial" panose="020B0604020202020204" pitchFamily="34" charset="0"/>
              </a:rPr>
              <a:t>, </a:t>
            </a:r>
            <a:r>
              <a:rPr lang="en-GB" sz="4800" b="0" i="1" u="none" strike="noStrike" dirty="0">
                <a:solidFill>
                  <a:srgbClr val="000000"/>
                </a:solidFill>
                <a:effectLst/>
                <a:latin typeface="Arial" panose="020B0604020202020204" pitchFamily="34" charset="0"/>
                <a:cs typeface="Arial" panose="020B0604020202020204" pitchFamily="34" charset="0"/>
              </a:rPr>
              <a:t>KidsHealth</a:t>
            </a:r>
            <a:r>
              <a:rPr lang="en-GB" sz="4800" b="0" i="0" u="none" strike="noStrike" dirty="0">
                <a:solidFill>
                  <a:srgbClr val="000000"/>
                </a:solidFill>
                <a:effectLst/>
                <a:latin typeface="Arial" panose="020B0604020202020204" pitchFamily="34" charset="0"/>
                <a:cs typeface="Arial" panose="020B0604020202020204" pitchFamily="34" charset="0"/>
              </a:rPr>
              <a:t>. The Nemours Foundation. Available at: https://kidshealth.org/en/parents/digestive.html (Accessed: October 21, 2022). </a:t>
            </a:r>
          </a:p>
          <a:p>
            <a:endParaRPr lang="en-US" sz="4800" dirty="0">
              <a:latin typeface="Arial" panose="020B0604020202020204" pitchFamily="34" charset="0"/>
              <a:cs typeface="Arial" panose="020B0604020202020204" pitchFamily="34" charset="0"/>
            </a:endParaRPr>
          </a:p>
          <a:p>
            <a:r>
              <a:rPr lang="en-GB" sz="4800" b="0" i="0" u="none" strike="noStrike" dirty="0">
                <a:solidFill>
                  <a:srgbClr val="000000"/>
                </a:solidFill>
                <a:effectLst/>
                <a:latin typeface="Arial" panose="020B0604020202020204" pitchFamily="34" charset="0"/>
                <a:cs typeface="Arial" panose="020B0604020202020204" pitchFamily="34" charset="0"/>
              </a:rPr>
              <a:t>OpenStax, L.L.&amp; (no date) </a:t>
            </a:r>
            <a:r>
              <a:rPr lang="en-GB" sz="4800" b="0" i="1" u="none" strike="noStrike" dirty="0">
                <a:solidFill>
                  <a:srgbClr val="000000"/>
                </a:solidFill>
                <a:effectLst/>
                <a:latin typeface="Arial" panose="020B0604020202020204" pitchFamily="34" charset="0"/>
                <a:cs typeface="Arial" panose="020B0604020202020204" pitchFamily="34" charset="0"/>
              </a:rPr>
              <a:t>Anatomy and physiology II</a:t>
            </a:r>
            <a:r>
              <a:rPr lang="en-GB" sz="4800" b="0" i="0" u="none" strike="noStrike" dirty="0">
                <a:solidFill>
                  <a:srgbClr val="000000"/>
                </a:solidFill>
                <a:effectLst/>
                <a:latin typeface="Arial" panose="020B0604020202020204" pitchFamily="34" charset="0"/>
                <a:cs typeface="Arial" panose="020B0604020202020204" pitchFamily="34" charset="0"/>
              </a:rPr>
              <a:t>, </a:t>
            </a:r>
            <a:r>
              <a:rPr lang="en-GB" sz="4800" b="0" i="1" u="none" strike="noStrike" dirty="0">
                <a:solidFill>
                  <a:srgbClr val="000000"/>
                </a:solidFill>
                <a:effectLst/>
                <a:latin typeface="Arial" panose="020B0604020202020204" pitchFamily="34" charset="0"/>
                <a:cs typeface="Arial" panose="020B0604020202020204" pitchFamily="34" charset="0"/>
              </a:rPr>
              <a:t>Digestive System Processes and Regulation | Anatomy and Physiology II</a:t>
            </a:r>
            <a:r>
              <a:rPr lang="en-GB" sz="4800" b="0" i="0" u="none" strike="noStrike" dirty="0">
                <a:solidFill>
                  <a:srgbClr val="000000"/>
                </a:solidFill>
                <a:effectLst/>
                <a:latin typeface="Arial" panose="020B0604020202020204" pitchFamily="34" charset="0"/>
                <a:cs typeface="Arial" panose="020B0604020202020204" pitchFamily="34" charset="0"/>
              </a:rPr>
              <a:t>. Available at: https://courses.lumenlearning.com/suny-ap2/chapter/digestive-system-processes-and-regulation/ (Accessed: October 21, 2022). </a:t>
            </a:r>
          </a:p>
          <a:p>
            <a:endParaRPr lang="en-US" sz="4800" dirty="0">
              <a:latin typeface="Arial" panose="020B0604020202020204" pitchFamily="34" charset="0"/>
              <a:cs typeface="Arial" panose="020B0604020202020204" pitchFamily="34" charset="0"/>
            </a:endParaRPr>
          </a:p>
          <a:p>
            <a:r>
              <a:rPr lang="en-GB" sz="4800" b="0" i="1" u="none" strike="noStrike" dirty="0">
                <a:solidFill>
                  <a:srgbClr val="000000"/>
                </a:solidFill>
                <a:effectLst/>
                <a:latin typeface="Arial" panose="020B0604020202020204" pitchFamily="34" charset="0"/>
                <a:cs typeface="Arial" panose="020B0604020202020204" pitchFamily="34" charset="0"/>
              </a:rPr>
              <a:t>Human digestive system</a:t>
            </a:r>
            <a:r>
              <a:rPr lang="en-GB" sz="4800" b="0" i="0" u="none" strike="noStrike" dirty="0">
                <a:solidFill>
                  <a:srgbClr val="000000"/>
                </a:solidFill>
                <a:effectLst/>
                <a:latin typeface="Arial" panose="020B0604020202020204" pitchFamily="34" charset="0"/>
                <a:cs typeface="Arial" panose="020B0604020202020204" pitchFamily="34" charset="0"/>
              </a:rPr>
              <a:t> (2022) </a:t>
            </a:r>
            <a:r>
              <a:rPr lang="en-GB" sz="4800" b="0" i="1" u="none" strike="noStrike" dirty="0">
                <a:solidFill>
                  <a:srgbClr val="000000"/>
                </a:solidFill>
                <a:effectLst/>
                <a:latin typeface="Arial" panose="020B0604020202020204" pitchFamily="34" charset="0"/>
                <a:cs typeface="Arial" panose="020B0604020202020204" pitchFamily="34" charset="0"/>
              </a:rPr>
              <a:t>Wikipedia</a:t>
            </a:r>
            <a:r>
              <a:rPr lang="en-GB" sz="4800" b="0" i="0" u="none" strike="noStrike" dirty="0">
                <a:solidFill>
                  <a:srgbClr val="000000"/>
                </a:solidFill>
                <a:effectLst/>
                <a:latin typeface="Arial" panose="020B0604020202020204" pitchFamily="34" charset="0"/>
                <a:cs typeface="Arial" panose="020B0604020202020204" pitchFamily="34" charset="0"/>
              </a:rPr>
              <a:t>. Wikimedia Foundation. Available at: https://en.wikipedia.org/wiki/Human_digestive_system (Accessed: October 21, 2022). </a:t>
            </a:r>
          </a:p>
          <a:p>
            <a:endParaRPr lang="en-US" sz="4800" dirty="0">
              <a:latin typeface="Arial" panose="020B0604020202020204" pitchFamily="34" charset="0"/>
              <a:cs typeface="Arial" panose="020B0604020202020204" pitchFamily="34" charset="0"/>
            </a:endParaRPr>
          </a:p>
          <a:p>
            <a:r>
              <a:rPr lang="en-GB" sz="4800" b="0" i="1" u="none" strike="noStrike" dirty="0">
                <a:solidFill>
                  <a:srgbClr val="000000"/>
                </a:solidFill>
                <a:effectLst/>
                <a:latin typeface="Arial" panose="020B0604020202020204" pitchFamily="34" charset="0"/>
                <a:cs typeface="Arial" panose="020B0604020202020204" pitchFamily="34" charset="0"/>
              </a:rPr>
              <a:t>Digestive system</a:t>
            </a:r>
            <a:r>
              <a:rPr lang="en-GB" sz="4800" b="0" i="0" u="none" strike="noStrike" dirty="0">
                <a:solidFill>
                  <a:srgbClr val="000000"/>
                </a:solidFill>
                <a:effectLst/>
                <a:latin typeface="Arial" panose="020B0604020202020204" pitchFamily="34" charset="0"/>
                <a:cs typeface="Arial" panose="020B0604020202020204" pitchFamily="34" charset="0"/>
              </a:rPr>
              <a:t> (no date) </a:t>
            </a:r>
            <a:r>
              <a:rPr lang="en-GB" sz="4800" b="0" i="1" u="none" strike="noStrike" dirty="0">
                <a:solidFill>
                  <a:srgbClr val="000000"/>
                </a:solidFill>
                <a:effectLst/>
                <a:latin typeface="Arial" panose="020B0604020202020204" pitchFamily="34" charset="0"/>
                <a:cs typeface="Arial" panose="020B0604020202020204" pitchFamily="34" charset="0"/>
              </a:rPr>
              <a:t>healthdirect</a:t>
            </a:r>
            <a:r>
              <a:rPr lang="en-GB" sz="4800" b="0" i="0" u="none" strike="noStrike" dirty="0">
                <a:solidFill>
                  <a:srgbClr val="000000"/>
                </a:solidFill>
                <a:effectLst/>
                <a:latin typeface="Arial" panose="020B0604020202020204" pitchFamily="34" charset="0"/>
                <a:cs typeface="Arial" panose="020B0604020202020204" pitchFamily="34" charset="0"/>
              </a:rPr>
              <a:t>. Healthdirect Australia. Available at: https://www.healthdirect.gov.au/digestive-system (Accessed: October 21, 2022). </a:t>
            </a:r>
          </a:p>
          <a:p>
            <a:endParaRPr lang="en-US" sz="4800" dirty="0">
              <a:latin typeface="Arial" panose="020B0604020202020204" pitchFamily="34" charset="0"/>
              <a:cs typeface="Arial" panose="020B0604020202020204" pitchFamily="34" charset="0"/>
            </a:endParaRPr>
          </a:p>
          <a:p>
            <a:r>
              <a:rPr lang="en-GB" sz="4800" b="0" i="0" u="none" strike="noStrike" dirty="0">
                <a:solidFill>
                  <a:srgbClr val="000000"/>
                </a:solidFill>
                <a:effectLst/>
                <a:latin typeface="Arial" panose="020B0604020202020204" pitchFamily="34" charset="0"/>
                <a:cs typeface="Arial" panose="020B0604020202020204" pitchFamily="34" charset="0"/>
              </a:rPr>
              <a:t>(</a:t>
            </a:r>
            <a:r>
              <a:rPr lang="en-GB" sz="4800" b="0" i="1" u="none" strike="noStrike" dirty="0">
                <a:solidFill>
                  <a:srgbClr val="000000"/>
                </a:solidFill>
                <a:effectLst/>
                <a:latin typeface="Arial" panose="020B0604020202020204" pitchFamily="34" charset="0"/>
                <a:cs typeface="Arial" panose="020B0604020202020204" pitchFamily="34" charset="0"/>
              </a:rPr>
              <a:t>Inflammatory bowel disease clinic</a:t>
            </a:r>
            <a:r>
              <a:rPr lang="en-GB" sz="4800" b="0" i="0" u="none" strike="noStrike" dirty="0">
                <a:solidFill>
                  <a:srgbClr val="000000"/>
                </a:solidFill>
                <a:effectLst/>
                <a:latin typeface="Arial" panose="020B0604020202020204" pitchFamily="34" charset="0"/>
                <a:cs typeface="Arial" panose="020B0604020202020204" pitchFamily="34" charset="0"/>
              </a:rPr>
              <a:t>) </a:t>
            </a:r>
            <a:r>
              <a:rPr lang="en-GB" sz="4800" b="0" i="1" u="none" strike="noStrike" dirty="0">
                <a:solidFill>
                  <a:srgbClr val="000000"/>
                </a:solidFill>
                <a:effectLst/>
                <a:latin typeface="Arial" panose="020B0604020202020204" pitchFamily="34" charset="0"/>
                <a:cs typeface="Arial" panose="020B0604020202020204" pitchFamily="34" charset="0"/>
              </a:rPr>
              <a:t>Inflammatory bowel disease clinic</a:t>
            </a:r>
            <a:r>
              <a:rPr lang="en-GB" sz="4800" b="0" i="0" u="none" strike="noStrike" dirty="0">
                <a:solidFill>
                  <a:srgbClr val="000000"/>
                </a:solidFill>
                <a:effectLst/>
                <a:latin typeface="Arial" panose="020B0604020202020204" pitchFamily="34" charset="0"/>
                <a:cs typeface="Arial" panose="020B0604020202020204" pitchFamily="34" charset="0"/>
              </a:rPr>
              <a:t> (no date) </a:t>
            </a:r>
            <a:r>
              <a:rPr lang="en-GB" sz="4800" b="0" i="1" u="none" strike="noStrike" dirty="0">
                <a:solidFill>
                  <a:srgbClr val="000000"/>
                </a:solidFill>
                <a:effectLst/>
                <a:latin typeface="Arial" panose="020B0604020202020204" pitchFamily="34" charset="0"/>
                <a:cs typeface="Arial" panose="020B0604020202020204" pitchFamily="34" charset="0"/>
              </a:rPr>
              <a:t>Digestive system and its function | IBD Clinic</a:t>
            </a:r>
            <a:r>
              <a:rPr lang="en-GB" sz="4800" b="0" i="0" u="none" strike="noStrike" dirty="0">
                <a:solidFill>
                  <a:srgbClr val="000000"/>
                </a:solidFill>
                <a:effectLst/>
                <a:latin typeface="Arial" panose="020B0604020202020204" pitchFamily="34" charset="0"/>
                <a:cs typeface="Arial" panose="020B0604020202020204" pitchFamily="34" charset="0"/>
              </a:rPr>
              <a:t>. Available at: http://www.ibdclinic.ca/what-is-ibd/digestive-system-and-its-function (Accessed: October 21, 2022). </a:t>
            </a:r>
          </a:p>
          <a:p>
            <a:endParaRPr lang="en-US" sz="4800" dirty="0">
              <a:latin typeface="Arial" panose="020B0604020202020204" pitchFamily="34" charset="0"/>
              <a:cs typeface="Arial" panose="020B0604020202020204" pitchFamily="34" charset="0"/>
            </a:endParaRPr>
          </a:p>
          <a:p>
            <a:r>
              <a:rPr lang="en-GB" sz="4800" b="0" i="0" u="none" strike="noStrike" dirty="0">
                <a:solidFill>
                  <a:srgbClr val="000000"/>
                </a:solidFill>
                <a:effectLst/>
                <a:latin typeface="Arial" panose="020B0604020202020204" pitchFamily="34" charset="0"/>
                <a:cs typeface="Arial" panose="020B0604020202020204" pitchFamily="34" charset="0"/>
              </a:rPr>
              <a:t>(no date) </a:t>
            </a:r>
            <a:r>
              <a:rPr lang="en-GB" sz="4800" b="0" i="1" u="none" strike="noStrike" dirty="0">
                <a:solidFill>
                  <a:srgbClr val="000000"/>
                </a:solidFill>
                <a:effectLst/>
                <a:latin typeface="Arial" panose="020B0604020202020204" pitchFamily="34" charset="0"/>
                <a:cs typeface="Arial" panose="020B0604020202020204" pitchFamily="34" charset="0"/>
              </a:rPr>
              <a:t>NHS choices</a:t>
            </a:r>
            <a:r>
              <a:rPr lang="en-GB" sz="4800" b="0" i="0" u="none" strike="noStrike" dirty="0">
                <a:solidFill>
                  <a:srgbClr val="000000"/>
                </a:solidFill>
                <a:effectLst/>
                <a:latin typeface="Arial" panose="020B0604020202020204" pitchFamily="34" charset="0"/>
                <a:cs typeface="Arial" panose="020B0604020202020204" pitchFamily="34" charset="0"/>
              </a:rPr>
              <a:t>. NHS. Available at: https://www.nhs.uk/conditions/coeliac-disease/ (Accessed: October 21, 2022). </a:t>
            </a:r>
          </a:p>
          <a:p>
            <a:endParaRPr lang="en-US" sz="4800" dirty="0">
              <a:latin typeface="Arial" panose="020B0604020202020204" pitchFamily="34" charset="0"/>
              <a:cs typeface="Arial" panose="020B0604020202020204" pitchFamily="34" charset="0"/>
            </a:endParaRPr>
          </a:p>
          <a:p>
            <a:r>
              <a:rPr lang="en-GB" sz="4800" b="0" i="0" u="none" strike="noStrike" dirty="0">
                <a:solidFill>
                  <a:srgbClr val="000000"/>
                </a:solidFill>
                <a:effectLst/>
                <a:latin typeface="Arial" panose="020B0604020202020204" pitchFamily="34" charset="0"/>
                <a:cs typeface="Arial" panose="020B0604020202020204" pitchFamily="34" charset="0"/>
              </a:rPr>
              <a:t>Hirsch, L. (ed.) (2022) </a:t>
            </a:r>
            <a:r>
              <a:rPr lang="en-GB" sz="4800" b="0" i="1" u="none" strike="noStrike" dirty="0">
                <a:solidFill>
                  <a:srgbClr val="000000"/>
                </a:solidFill>
                <a:effectLst/>
                <a:latin typeface="Arial" panose="020B0604020202020204" pitchFamily="34" charset="0"/>
                <a:cs typeface="Arial" panose="020B0604020202020204" pitchFamily="34" charset="0"/>
              </a:rPr>
              <a:t>Digestive system (for parents) - nemours kidshealth</a:t>
            </a:r>
            <a:r>
              <a:rPr lang="en-GB" sz="4800" b="0" i="0" u="none" strike="noStrike" dirty="0">
                <a:solidFill>
                  <a:srgbClr val="000000"/>
                </a:solidFill>
                <a:effectLst/>
                <a:latin typeface="Arial" panose="020B0604020202020204" pitchFamily="34" charset="0"/>
                <a:cs typeface="Arial" panose="020B0604020202020204" pitchFamily="34" charset="0"/>
              </a:rPr>
              <a:t>, </a:t>
            </a:r>
            <a:r>
              <a:rPr lang="en-GB" sz="4800" b="0" i="1" u="none" strike="noStrike" dirty="0">
                <a:solidFill>
                  <a:srgbClr val="000000"/>
                </a:solidFill>
                <a:effectLst/>
                <a:latin typeface="Arial" panose="020B0604020202020204" pitchFamily="34" charset="0"/>
                <a:cs typeface="Arial" panose="020B0604020202020204" pitchFamily="34" charset="0"/>
              </a:rPr>
              <a:t>KidsHealth</a:t>
            </a:r>
            <a:r>
              <a:rPr lang="en-GB" sz="4800" b="0" i="0" u="none" strike="noStrike" dirty="0">
                <a:solidFill>
                  <a:srgbClr val="000000"/>
                </a:solidFill>
                <a:effectLst/>
                <a:latin typeface="Arial" panose="020B0604020202020204" pitchFamily="34" charset="0"/>
                <a:cs typeface="Arial" panose="020B0604020202020204" pitchFamily="34" charset="0"/>
              </a:rPr>
              <a:t>. The Nemours Foundation. Available at: https://kidshealth.org/en/parents/digestive.html (Accessed: October 21, 2022). </a:t>
            </a:r>
          </a:p>
          <a:p>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840354"/>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{A42D29B7-BD49-6148-834D-C46673FCADEA}tf10001057</Template>
  <TotalTime>641</TotalTime>
  <Words>1012</Words>
  <Application>Microsoft Macintosh PowerPoint</Application>
  <PresentationFormat>Widescreen</PresentationFormat>
  <Paragraphs>59</Paragraphs>
  <Slides>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arial</vt:lpstr>
      <vt:lpstr>Calibri</vt:lpstr>
      <vt:lpstr>Open Sans</vt:lpstr>
      <vt:lpstr>Trebuchet MS</vt:lpstr>
      <vt:lpstr>Berlin</vt:lpstr>
      <vt:lpstr>PowerPoint Presentation</vt:lpstr>
      <vt:lpstr>PowerPoint Presentation</vt:lpstr>
      <vt:lpstr>What diseases effect the digestive system </vt:lpstr>
      <vt:lpstr>How to protect your digestive system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Mohammad Iqrar</dc:creator>
  <cp:lastModifiedBy>Mohammad Iqrar</cp:lastModifiedBy>
  <cp:revision>10</cp:revision>
  <dcterms:created xsi:type="dcterms:W3CDTF">2022-10-10T08:27:16Z</dcterms:created>
  <dcterms:modified xsi:type="dcterms:W3CDTF">2022-10-21T11:02:00Z</dcterms:modified>
</cp:coreProperties>
</file>