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no"?><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22"/>
    <p:sldId id="257" r:id="rId23"/>
    <p:sldId id="258" r:id="rId24"/>
    <p:sldId id="259" r:id="rId25"/>
    <p:sldId id="260" r:id="rId26"/>
    <p:sldId id="261" r:id="rId27"/>
    <p:sldId id="262" r:id="rId28"/>
    <p:sldId id="263" r:id="rId29"/>
    <p:sldId id="264" r:id="rId30"/>
    <p:sldId id="265" r:id="rId31"/>
    <p:sldId id="266" r:id="rId32"/>
  </p:sldIdLst>
  <p:sldSz cx="18288000" cy="10287000"/>
  <p:notesSz cx="6858000" cy="9144000"/>
  <p:embeddedFontLst>
    <p:embeddedFont>
      <p:font typeface="Arimo" charset="1" panose="020B0604020202020204"/>
      <p:regular r:id="rId6"/>
    </p:embeddedFont>
    <p:embeddedFont>
      <p:font typeface="Arimo Bold" charset="1" panose="020B0704020202020204"/>
      <p:regular r:id="rId7"/>
    </p:embeddedFont>
    <p:embeddedFont>
      <p:font typeface="Arimo Italics" charset="1" panose="020B0604020202090204"/>
      <p:regular r:id="rId8"/>
    </p:embeddedFont>
    <p:embeddedFont>
      <p:font typeface="Arimo Bold Italics" charset="1" panose="020B0704020202090204"/>
      <p:regular r:id="rId9"/>
    </p:embeddedFont>
    <p:embeddedFont>
      <p:font typeface="Canva Sans" charset="1" panose="020B0503030501040103"/>
      <p:regular r:id="rId10"/>
    </p:embeddedFont>
    <p:embeddedFont>
      <p:font typeface="Canva Sans Bold" charset="1" panose="020B0803030501040103"/>
      <p:regular r:id="rId11"/>
    </p:embeddedFont>
    <p:embeddedFont>
      <p:font typeface="Canva Sans Italics" charset="1" panose="020B0503030501040103"/>
      <p:regular r:id="rId12"/>
    </p:embeddedFont>
    <p:embeddedFont>
      <p:font typeface="Canva Sans Bold Italics" charset="1" panose="020B0803030501040103"/>
      <p:regular r:id="rId13"/>
    </p:embeddedFont>
    <p:embeddedFont>
      <p:font typeface="Canva Sans Medium" charset="1" panose="020B0603030501040103"/>
      <p:regular r:id="rId14"/>
    </p:embeddedFont>
    <p:embeddedFont>
      <p:font typeface="Canva Sans Medium Italics" charset="1" panose="020B0603030501040103"/>
      <p:regular r:id="rId15"/>
    </p:embeddedFont>
    <p:embeddedFont>
      <p:font typeface="Inter" charset="1" panose="020B0502030000000004"/>
      <p:regular r:id="rId16"/>
    </p:embeddedFont>
    <p:embeddedFont>
      <p:font typeface="Inter Bold" charset="1" panose="020B0802030000000004"/>
      <p:regular r:id="rId17"/>
    </p:embeddedFont>
    <p:embeddedFont>
      <p:font typeface="Inter Italics" charset="1" panose="020B0502030000000004"/>
      <p:regular r:id="rId18"/>
    </p:embeddedFont>
    <p:embeddedFont>
      <p:font typeface="Inter Bold Italics" charset="1" panose="020B0802030000000004"/>
      <p:regular r:id="rId19"/>
    </p:embeddedFont>
    <p:embeddedFont>
      <p:font typeface="Inter Thin" charset="1" panose="020B0A02050000000004"/>
      <p:regular r:id="rId20"/>
    </p:embeddedFont>
    <p:embeddedFont>
      <p:font typeface="Inter Thin Italics" charset="1" panose="020B0A02050000000004"/>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no"?><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slides/slide1.xml" Type="http://schemas.openxmlformats.org/officeDocument/2006/relationships/slide"/><Relationship Id="rId23" Target="slides/slide2.xml" Type="http://schemas.openxmlformats.org/officeDocument/2006/relationships/slide"/><Relationship Id="rId24" Target="slides/slide3.xml" Type="http://schemas.openxmlformats.org/officeDocument/2006/relationships/slide"/><Relationship Id="rId25" Target="slides/slide4.xml" Type="http://schemas.openxmlformats.org/officeDocument/2006/relationships/slide"/><Relationship Id="rId26" Target="slides/slide5.xml" Type="http://schemas.openxmlformats.org/officeDocument/2006/relationships/slide"/><Relationship Id="rId27" Target="slides/slide6.xml" Type="http://schemas.openxmlformats.org/officeDocument/2006/relationships/slide"/><Relationship Id="rId28" Target="slides/slide7.xml" Type="http://schemas.openxmlformats.org/officeDocument/2006/relationships/slide"/><Relationship Id="rId29" Target="slides/slide8.xml" Type="http://schemas.openxmlformats.org/officeDocument/2006/relationships/slide"/><Relationship Id="rId3" Target="viewProps.xml" Type="http://schemas.openxmlformats.org/officeDocument/2006/relationships/viewProps"/><Relationship Id="rId30" Target="slides/slide9.xml" Type="http://schemas.openxmlformats.org/officeDocument/2006/relationships/slide"/><Relationship Id="rId31" Target="slides/slide10.xml" Type="http://schemas.openxmlformats.org/officeDocument/2006/relationships/slide"/><Relationship Id="rId32" Target="slides/slide11.xml" Type="http://schemas.openxmlformats.org/officeDocument/2006/relationships/slide"/><Relationship Id="rId4" Target="theme/theme1.xml" Type="http://schemas.openxmlformats.org/officeDocument/2006/relationships/theme"/><Relationship Id="rId5" Target="tableStyles.xml" Type="http://schemas.openxmlformats.org/officeDocument/2006/relationships/tableStyles"/><Relationship Id="rId6" Target="fonts/font6.fntdata" Type="http://schemas.openxmlformats.org/officeDocument/2006/relationships/font"/><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no"?><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2.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jpeg" Type="http://schemas.openxmlformats.org/officeDocument/2006/relationships/image"/></Relationships>
</file>

<file path=ppt/slides/_rels/slide4.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5.jpeg" Type="http://schemas.openxmlformats.org/officeDocument/2006/relationships/image"/><Relationship Id="rId3" Target="../media/image6.png" Type="http://schemas.openxmlformats.org/officeDocument/2006/relationships/image"/></Relationships>
</file>

<file path=ppt/slides/_rels/slide5.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s>
</file>

<file path=ppt/slides/_rels/slide6.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s>
</file>

<file path=ppt/slides/_rels/slide7.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8.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s>
</file>

<file path=ppt/slides/_rels/slide9.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292828"/>
        </a:solidFill>
      </p:bgPr>
    </p:bg>
    <p:spTree>
      <p:nvGrpSpPr>
        <p:cNvPr id="1" name=""/>
        <p:cNvGrpSpPr/>
        <p:nvPr/>
      </p:nvGrpSpPr>
      <p:grpSpPr>
        <a:xfrm>
          <a:off x="0" y="0"/>
          <a:ext cx="0" cy="0"/>
          <a:chOff x="0" y="0"/>
          <a:chExt cx="0" cy="0"/>
        </a:xfrm>
      </p:grpSpPr>
      <p:sp>
        <p:nvSpPr>
          <p:cNvPr name="Freeform 2" id="2"/>
          <p:cNvSpPr/>
          <p:nvPr/>
        </p:nvSpPr>
        <p:spPr>
          <a:xfrm flipH="false" flipV="false" rot="299526">
            <a:off x="-1005568" y="1619159"/>
            <a:ext cx="20666348" cy="5885343"/>
          </a:xfrm>
          <a:custGeom>
            <a:avLst/>
            <a:gdLst/>
            <a:ahLst/>
            <a:cxnLst/>
            <a:rect r="r" b="b" t="t" l="l"/>
            <a:pathLst>
              <a:path h="5885343" w="20666348">
                <a:moveTo>
                  <a:pt x="0" y="0"/>
                </a:moveTo>
                <a:lnTo>
                  <a:pt x="20666348" y="0"/>
                </a:lnTo>
                <a:lnTo>
                  <a:pt x="20666348" y="5885343"/>
                </a:lnTo>
                <a:lnTo>
                  <a:pt x="0" y="5885343"/>
                </a:lnTo>
                <a:lnTo>
                  <a:pt x="0" y="0"/>
                </a:lnTo>
                <a:close/>
              </a:path>
            </a:pathLst>
          </a:custGeom>
          <a:blipFill>
            <a:blip r:embed="rId2">
              <a:alphaModFix amt="13000"/>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2673842" y="2205721"/>
            <a:ext cx="12940316" cy="5866032"/>
          </a:xfrm>
          <a:prstGeom prst="rect">
            <a:avLst/>
          </a:prstGeom>
        </p:spPr>
        <p:txBody>
          <a:bodyPr anchor="t" rtlCol="false" tIns="0" lIns="0" bIns="0" rIns="0">
            <a:spAutoFit/>
          </a:bodyPr>
          <a:lstStyle/>
          <a:p>
            <a:pPr algn="ctr">
              <a:lnSpc>
                <a:spcPts val="7663"/>
              </a:lnSpc>
            </a:pPr>
            <a:r>
              <a:rPr lang="en-US" sz="6386">
                <a:solidFill>
                  <a:srgbClr val="FFFFFF"/>
                </a:solidFill>
                <a:latin typeface="Inter"/>
              </a:rPr>
              <a:t>NAME - YASH CHOUDHARY </a:t>
            </a:r>
          </a:p>
          <a:p>
            <a:pPr algn="ctr">
              <a:lnSpc>
                <a:spcPts val="7663"/>
              </a:lnSpc>
            </a:pPr>
            <a:r>
              <a:rPr lang="en-US" sz="6386">
                <a:solidFill>
                  <a:srgbClr val="FFFFFF"/>
                </a:solidFill>
                <a:latin typeface="Inter"/>
              </a:rPr>
              <a:t>STUDENT ID - 2240571 </a:t>
            </a:r>
          </a:p>
          <a:p>
            <a:pPr algn="ctr">
              <a:lnSpc>
                <a:spcPts val="7663"/>
              </a:lnSpc>
            </a:pPr>
            <a:r>
              <a:rPr lang="en-US" sz="6386">
                <a:solidFill>
                  <a:srgbClr val="FFFFFF"/>
                </a:solidFill>
                <a:latin typeface="Inter"/>
              </a:rPr>
              <a:t>MODULE - HUMAN RESOURCE MANAGEMENT</a:t>
            </a:r>
          </a:p>
          <a:p>
            <a:pPr algn="ctr">
              <a:lnSpc>
                <a:spcPts val="7663"/>
              </a:lnSpc>
            </a:pPr>
            <a:r>
              <a:rPr lang="en-US" sz="6386">
                <a:solidFill>
                  <a:srgbClr val="FFFFFF"/>
                </a:solidFill>
                <a:latin typeface="Inter"/>
              </a:rPr>
              <a:t>MODULE CODE - LCMB7000</a:t>
            </a:r>
          </a:p>
          <a:p>
            <a:pPr algn="ctr">
              <a:lnSpc>
                <a:spcPts val="7663"/>
              </a:lnSpc>
            </a:pPr>
            <a:r>
              <a:rPr lang="en-US" sz="6386">
                <a:solidFill>
                  <a:srgbClr val="FFFFFF"/>
                </a:solidFill>
                <a:latin typeface="Inter"/>
              </a:rPr>
              <a:t>LECTURER - D G PEPPLE</a:t>
            </a:r>
            <a:r>
              <a:rPr lang="en-US" sz="6386">
                <a:solidFill>
                  <a:srgbClr val="FFFFFF"/>
                </a:solidFill>
                <a:latin typeface="Inter"/>
              </a:rPr>
              <a:t> </a:t>
            </a:r>
          </a:p>
          <a:p>
            <a:pPr algn="ctr">
              <a:lnSpc>
                <a:spcPts val="223"/>
              </a:lnSpc>
            </a:pP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292828"/>
        </a:solidFill>
      </p:bgPr>
    </p:bg>
    <p:spTree>
      <p:nvGrpSpPr>
        <p:cNvPr id="1" name=""/>
        <p:cNvGrpSpPr/>
        <p:nvPr/>
      </p:nvGrpSpPr>
      <p:grpSpPr>
        <a:xfrm>
          <a:off x="0" y="0"/>
          <a:ext cx="0" cy="0"/>
          <a:chOff x="0" y="0"/>
          <a:chExt cx="0" cy="0"/>
        </a:xfrm>
      </p:grpSpPr>
      <p:sp>
        <p:nvSpPr>
          <p:cNvPr name="TextBox 2" id="2"/>
          <p:cNvSpPr txBox="true"/>
          <p:nvPr/>
        </p:nvSpPr>
        <p:spPr>
          <a:xfrm rot="0">
            <a:off x="6838504" y="29630"/>
            <a:ext cx="4610993" cy="1295389"/>
          </a:xfrm>
          <a:prstGeom prst="rect">
            <a:avLst/>
          </a:prstGeom>
        </p:spPr>
        <p:txBody>
          <a:bodyPr anchor="t" rtlCol="false" tIns="0" lIns="0" bIns="0" rIns="0">
            <a:spAutoFit/>
          </a:bodyPr>
          <a:lstStyle/>
          <a:p>
            <a:pPr algn="ctr">
              <a:lnSpc>
                <a:spcPts val="10500"/>
              </a:lnSpc>
            </a:pPr>
            <a:r>
              <a:rPr lang="en-US" sz="7500">
                <a:solidFill>
                  <a:srgbClr val="FFFFFF"/>
                </a:solidFill>
                <a:latin typeface="Canva Sans Bold"/>
              </a:rPr>
              <a:t>CONTENT</a:t>
            </a:r>
          </a:p>
        </p:txBody>
      </p:sp>
      <p:sp>
        <p:nvSpPr>
          <p:cNvPr name="TextBox 3" id="3"/>
          <p:cNvSpPr txBox="true"/>
          <p:nvPr/>
        </p:nvSpPr>
        <p:spPr>
          <a:xfrm rot="0">
            <a:off x="2357363" y="3233102"/>
            <a:ext cx="12858899" cy="4582795"/>
          </a:xfrm>
          <a:prstGeom prst="rect">
            <a:avLst/>
          </a:prstGeom>
        </p:spPr>
        <p:txBody>
          <a:bodyPr anchor="t" rtlCol="false" tIns="0" lIns="0" bIns="0" rIns="0">
            <a:spAutoFit/>
          </a:bodyPr>
          <a:lstStyle/>
          <a:p>
            <a:pPr algn="ctr" marL="1122679" indent="-561340" lvl="1">
              <a:lnSpc>
                <a:spcPts val="7279"/>
              </a:lnSpc>
              <a:buFont typeface="Arial"/>
              <a:buChar char="•"/>
            </a:pPr>
            <a:r>
              <a:rPr lang="en-US" sz="5199">
                <a:solidFill>
                  <a:srgbClr val="FFFFFF"/>
                </a:solidFill>
                <a:latin typeface="Canva Sans Bold"/>
              </a:rPr>
              <a:t>Definition </a:t>
            </a:r>
          </a:p>
          <a:p>
            <a:pPr algn="ctr" marL="1122679" indent="-561340" lvl="1">
              <a:lnSpc>
                <a:spcPts val="7279"/>
              </a:lnSpc>
              <a:buFont typeface="Arial"/>
              <a:buChar char="•"/>
            </a:pPr>
            <a:r>
              <a:rPr lang="en-US" sz="5199">
                <a:solidFill>
                  <a:srgbClr val="FFFFFF"/>
                </a:solidFill>
                <a:latin typeface="Canva Sans Bold"/>
              </a:rPr>
              <a:t>Sector's and there overview</a:t>
            </a:r>
          </a:p>
          <a:p>
            <a:pPr algn="ctr" marL="1122679" indent="-561340" lvl="1">
              <a:lnSpc>
                <a:spcPts val="7279"/>
              </a:lnSpc>
              <a:buFont typeface="Arial"/>
              <a:buChar char="•"/>
            </a:pPr>
            <a:r>
              <a:rPr lang="en-US" sz="5199">
                <a:solidFill>
                  <a:srgbClr val="FFFFFF"/>
                </a:solidFill>
                <a:latin typeface="Canva Sans Bold"/>
              </a:rPr>
              <a:t>     How Diffrent HRM Strategy Works</a:t>
            </a:r>
          </a:p>
          <a:p>
            <a:pPr algn="ctr" marL="1122679" indent="-561340" lvl="1">
              <a:lnSpc>
                <a:spcPts val="7279"/>
              </a:lnSpc>
              <a:buFont typeface="Arial"/>
              <a:buChar char="•"/>
            </a:pPr>
            <a:r>
              <a:rPr lang="en-US" sz="5199">
                <a:solidFill>
                  <a:srgbClr val="FFFFFF"/>
                </a:solidFill>
                <a:latin typeface="Canva Sans Bold"/>
              </a:rPr>
              <a:t>Conclusion</a:t>
            </a:r>
          </a:p>
          <a:p>
            <a:pPr algn="ctr" marL="1122679" indent="-561340" lvl="1">
              <a:lnSpc>
                <a:spcPts val="7279"/>
              </a:lnSpc>
              <a:buFont typeface="Arial"/>
              <a:buChar char="•"/>
            </a:pPr>
            <a:r>
              <a:rPr lang="en-US" sz="5199">
                <a:solidFill>
                  <a:srgbClr val="FFFFFF"/>
                </a:solidFill>
                <a:latin typeface="Canva Sans Bold"/>
              </a:rPr>
              <a:t>Reference</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292828"/>
        </a:solidFill>
      </p:bgPr>
    </p:bg>
    <p:spTree>
      <p:nvGrpSpPr>
        <p:cNvPr id="1" name=""/>
        <p:cNvGrpSpPr/>
        <p:nvPr/>
      </p:nvGrpSpPr>
      <p:grpSpPr>
        <a:xfrm>
          <a:off x="0" y="0"/>
          <a:ext cx="0" cy="0"/>
          <a:chOff x="0" y="0"/>
          <a:chExt cx="0" cy="0"/>
        </a:xfrm>
      </p:grpSpPr>
      <p:sp>
        <p:nvSpPr>
          <p:cNvPr name="AutoShape 2" id="2"/>
          <p:cNvSpPr/>
          <p:nvPr/>
        </p:nvSpPr>
        <p:spPr>
          <a:xfrm>
            <a:off x="9144000" y="1028700"/>
            <a:ext cx="0" cy="10287000"/>
          </a:xfrm>
          <a:prstGeom prst="line">
            <a:avLst/>
          </a:prstGeom>
          <a:ln cap="flat" w="38100">
            <a:solidFill>
              <a:srgbClr val="FFFFFF"/>
            </a:solidFill>
            <a:prstDash val="solid"/>
            <a:headEnd type="none" len="sm" w="sm"/>
            <a:tailEnd type="none" len="sm" w="sm"/>
          </a:ln>
        </p:spPr>
      </p:sp>
      <p:sp>
        <p:nvSpPr>
          <p:cNvPr name="Freeform 3" id="3"/>
          <p:cNvSpPr/>
          <p:nvPr/>
        </p:nvSpPr>
        <p:spPr>
          <a:xfrm flipH="false" flipV="false" rot="0">
            <a:off x="3386312" y="1028700"/>
            <a:ext cx="2716360" cy="2716360"/>
          </a:xfrm>
          <a:custGeom>
            <a:avLst/>
            <a:gdLst/>
            <a:ahLst/>
            <a:cxnLst/>
            <a:rect r="r" b="b" t="t" l="l"/>
            <a:pathLst>
              <a:path h="2716360" w="2716360">
                <a:moveTo>
                  <a:pt x="0" y="0"/>
                </a:moveTo>
                <a:lnTo>
                  <a:pt x="2716360" y="0"/>
                </a:lnTo>
                <a:lnTo>
                  <a:pt x="2716360" y="2716360"/>
                </a:lnTo>
                <a:lnTo>
                  <a:pt x="0" y="2716360"/>
                </a:lnTo>
                <a:lnTo>
                  <a:pt x="0" y="0"/>
                </a:lnTo>
                <a:close/>
              </a:path>
            </a:pathLst>
          </a:custGeom>
          <a:blipFill>
            <a:blip r:embed="rId2"/>
            <a:stretch>
              <a:fillRect l="0" t="0" r="0" b="0"/>
            </a:stretch>
          </a:blipFill>
        </p:spPr>
      </p:sp>
      <p:sp>
        <p:nvSpPr>
          <p:cNvPr name="Freeform 4" id="4"/>
          <p:cNvSpPr/>
          <p:nvPr/>
        </p:nvSpPr>
        <p:spPr>
          <a:xfrm flipH="false" flipV="false" rot="0">
            <a:off x="12222089" y="1028700"/>
            <a:ext cx="2716360" cy="2716360"/>
          </a:xfrm>
          <a:custGeom>
            <a:avLst/>
            <a:gdLst/>
            <a:ahLst/>
            <a:cxnLst/>
            <a:rect r="r" b="b" t="t" l="l"/>
            <a:pathLst>
              <a:path h="2716360" w="2716360">
                <a:moveTo>
                  <a:pt x="0" y="0"/>
                </a:moveTo>
                <a:lnTo>
                  <a:pt x="2716360" y="0"/>
                </a:lnTo>
                <a:lnTo>
                  <a:pt x="2716360" y="2716360"/>
                </a:lnTo>
                <a:lnTo>
                  <a:pt x="0" y="2716360"/>
                </a:lnTo>
                <a:lnTo>
                  <a:pt x="0" y="0"/>
                </a:lnTo>
                <a:close/>
              </a:path>
            </a:pathLst>
          </a:custGeom>
          <a:blipFill>
            <a:blip r:embed="rId3"/>
            <a:stretch>
              <a:fillRect l="0" t="0" r="0" b="0"/>
            </a:stretch>
          </a:blipFill>
        </p:spPr>
      </p:sp>
      <p:sp>
        <p:nvSpPr>
          <p:cNvPr name="TextBox 5" id="5"/>
          <p:cNvSpPr txBox="true"/>
          <p:nvPr/>
        </p:nvSpPr>
        <p:spPr>
          <a:xfrm rot="0">
            <a:off x="1028700" y="3962717"/>
            <a:ext cx="7431584" cy="4780915"/>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rPr>
              <a:t>A position of human leadership in any business that is not owned by the government is known as private sector management. Smaller departmental managers and large-scale corporate managerial overseers are both common in the private sector. </a:t>
            </a:r>
          </a:p>
        </p:txBody>
      </p:sp>
      <p:sp>
        <p:nvSpPr>
          <p:cNvPr name="TextBox 6" id="6"/>
          <p:cNvSpPr txBox="true"/>
          <p:nvPr/>
        </p:nvSpPr>
        <p:spPr>
          <a:xfrm rot="0">
            <a:off x="9901238" y="3877310"/>
            <a:ext cx="7358062" cy="5380990"/>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rPr>
              <a:t>The businesses and occupations that the UK government possesses or works are alluded to as being in the public area. The majority of public sector businesses do not operate for profit; Instead, their mission is to provide services to the general public, which is why they use the term.</a:t>
            </a:r>
          </a:p>
        </p:txBody>
      </p:sp>
      <p:sp>
        <p:nvSpPr>
          <p:cNvPr name="TextBox 7" id="7"/>
          <p:cNvSpPr txBox="true"/>
          <p:nvPr/>
        </p:nvSpPr>
        <p:spPr>
          <a:xfrm rot="0">
            <a:off x="7224638" y="141605"/>
            <a:ext cx="3876824" cy="887095"/>
          </a:xfrm>
          <a:prstGeom prst="rect">
            <a:avLst/>
          </a:prstGeom>
        </p:spPr>
        <p:txBody>
          <a:bodyPr anchor="t" rtlCol="false" tIns="0" lIns="0" bIns="0" rIns="0">
            <a:spAutoFit/>
          </a:bodyPr>
          <a:lstStyle/>
          <a:p>
            <a:pPr algn="ctr">
              <a:lnSpc>
                <a:spcPts val="7279"/>
              </a:lnSpc>
            </a:pPr>
            <a:r>
              <a:rPr lang="en-US" sz="5199">
                <a:solidFill>
                  <a:srgbClr val="FFFFFF"/>
                </a:solidFill>
                <a:latin typeface="Canva Sans Bold"/>
              </a:rPr>
              <a:t>DEFINITION</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292828"/>
        </a:solidFill>
      </p:bgPr>
    </p:bg>
    <p:spTree>
      <p:nvGrpSpPr>
        <p:cNvPr id="1" name=""/>
        <p:cNvGrpSpPr/>
        <p:nvPr/>
      </p:nvGrpSpPr>
      <p:grpSpPr>
        <a:xfrm>
          <a:off x="0" y="0"/>
          <a:ext cx="0" cy="0"/>
          <a:chOff x="0" y="0"/>
          <a:chExt cx="0" cy="0"/>
        </a:xfrm>
      </p:grpSpPr>
      <p:sp>
        <p:nvSpPr>
          <p:cNvPr name="Freeform 2" id="2"/>
          <p:cNvSpPr/>
          <p:nvPr/>
        </p:nvSpPr>
        <p:spPr>
          <a:xfrm flipH="false" flipV="false" rot="0">
            <a:off x="559608" y="1489742"/>
            <a:ext cx="4474206" cy="2985134"/>
          </a:xfrm>
          <a:custGeom>
            <a:avLst/>
            <a:gdLst/>
            <a:ahLst/>
            <a:cxnLst/>
            <a:rect r="r" b="b" t="t" l="l"/>
            <a:pathLst>
              <a:path h="2985134" w="4474206">
                <a:moveTo>
                  <a:pt x="0" y="0"/>
                </a:moveTo>
                <a:lnTo>
                  <a:pt x="4474206" y="0"/>
                </a:lnTo>
                <a:lnTo>
                  <a:pt x="4474206" y="2985134"/>
                </a:lnTo>
                <a:lnTo>
                  <a:pt x="0" y="2985134"/>
                </a:lnTo>
                <a:lnTo>
                  <a:pt x="0" y="0"/>
                </a:lnTo>
                <a:close/>
              </a:path>
            </a:pathLst>
          </a:custGeom>
          <a:blipFill>
            <a:blip r:embed="rId2"/>
            <a:stretch>
              <a:fillRect l="0" t="0" r="0" b="0"/>
            </a:stretch>
          </a:blipFill>
        </p:spPr>
      </p:sp>
      <p:sp>
        <p:nvSpPr>
          <p:cNvPr name="Freeform 3" id="3"/>
          <p:cNvSpPr/>
          <p:nvPr/>
        </p:nvSpPr>
        <p:spPr>
          <a:xfrm flipH="false" flipV="false" rot="0">
            <a:off x="462684" y="5863434"/>
            <a:ext cx="4668053" cy="2915071"/>
          </a:xfrm>
          <a:custGeom>
            <a:avLst/>
            <a:gdLst/>
            <a:ahLst/>
            <a:cxnLst/>
            <a:rect r="r" b="b" t="t" l="l"/>
            <a:pathLst>
              <a:path h="2915071" w="4668053">
                <a:moveTo>
                  <a:pt x="0" y="0"/>
                </a:moveTo>
                <a:lnTo>
                  <a:pt x="4668053" y="0"/>
                </a:lnTo>
                <a:lnTo>
                  <a:pt x="4668053" y="2915072"/>
                </a:lnTo>
                <a:lnTo>
                  <a:pt x="0" y="2915072"/>
                </a:lnTo>
                <a:lnTo>
                  <a:pt x="0" y="0"/>
                </a:lnTo>
                <a:close/>
              </a:path>
            </a:pathLst>
          </a:custGeom>
          <a:blipFill>
            <a:blip r:embed="rId3"/>
            <a:stretch>
              <a:fillRect l="-9473" t="0" r="-9473" b="0"/>
            </a:stretch>
          </a:blipFill>
        </p:spPr>
      </p:sp>
      <p:sp>
        <p:nvSpPr>
          <p:cNvPr name="TextBox 4" id="4"/>
          <p:cNvSpPr txBox="true"/>
          <p:nvPr/>
        </p:nvSpPr>
        <p:spPr>
          <a:xfrm rot="0">
            <a:off x="5033814" y="233693"/>
            <a:ext cx="8220373" cy="795007"/>
          </a:xfrm>
          <a:prstGeom prst="rect">
            <a:avLst/>
          </a:prstGeom>
        </p:spPr>
        <p:txBody>
          <a:bodyPr anchor="t" rtlCol="false" tIns="0" lIns="0" bIns="0" rIns="0">
            <a:spAutoFit/>
          </a:bodyPr>
          <a:lstStyle/>
          <a:p>
            <a:pPr algn="ctr">
              <a:lnSpc>
                <a:spcPts val="6580"/>
              </a:lnSpc>
            </a:pPr>
            <a:r>
              <a:rPr lang="en-US" sz="4700">
                <a:solidFill>
                  <a:srgbClr val="FFFFFF"/>
                </a:solidFill>
                <a:latin typeface="Canva Sans Bold"/>
              </a:rPr>
              <a:t>Sector's and there Overview</a:t>
            </a:r>
          </a:p>
        </p:txBody>
      </p:sp>
      <p:sp>
        <p:nvSpPr>
          <p:cNvPr name="TextBox 5" id="5"/>
          <p:cNvSpPr txBox="true"/>
          <p:nvPr/>
        </p:nvSpPr>
        <p:spPr>
          <a:xfrm rot="0">
            <a:off x="4982159" y="1545077"/>
            <a:ext cx="13305841" cy="2249034"/>
          </a:xfrm>
          <a:prstGeom prst="rect">
            <a:avLst/>
          </a:prstGeom>
        </p:spPr>
        <p:txBody>
          <a:bodyPr anchor="t" rtlCol="false" tIns="0" lIns="0" bIns="0" rIns="0">
            <a:spAutoFit/>
          </a:bodyPr>
          <a:lstStyle/>
          <a:p>
            <a:pPr algn="ctr">
              <a:lnSpc>
                <a:spcPts val="4477"/>
              </a:lnSpc>
            </a:pPr>
            <a:r>
              <a:rPr lang="en-US" sz="3198">
                <a:solidFill>
                  <a:srgbClr val="FFFFFF"/>
                </a:solidFill>
                <a:latin typeface="Canva Sans Bold"/>
              </a:rPr>
              <a:t>An Indian central PSU owned by the Ministry of Power, Government of India, NTPC Limited, formerly known as National Thermal Power Corporation, engages in the production of electricity and related operations.</a:t>
            </a:r>
          </a:p>
        </p:txBody>
      </p:sp>
      <p:sp>
        <p:nvSpPr>
          <p:cNvPr name="TextBox 6" id="6"/>
          <p:cNvSpPr txBox="true"/>
          <p:nvPr/>
        </p:nvSpPr>
        <p:spPr>
          <a:xfrm rot="0">
            <a:off x="5668514" y="5845736"/>
            <a:ext cx="12619486" cy="2303786"/>
          </a:xfrm>
          <a:prstGeom prst="rect">
            <a:avLst/>
          </a:prstGeom>
        </p:spPr>
        <p:txBody>
          <a:bodyPr anchor="t" rtlCol="false" tIns="0" lIns="0" bIns="0" rIns="0">
            <a:spAutoFit/>
          </a:bodyPr>
          <a:lstStyle/>
          <a:p>
            <a:pPr algn="ctr">
              <a:lnSpc>
                <a:spcPts val="4570"/>
              </a:lnSpc>
            </a:pPr>
            <a:r>
              <a:rPr lang="en-US" sz="3264">
                <a:solidFill>
                  <a:srgbClr val="FFFFFF"/>
                </a:solidFill>
                <a:latin typeface="Canva Sans Bold"/>
              </a:rPr>
              <a:t>A central public sector organization with its headquarters in New Delhi, India is called Bharat Sanchar Nigam Limited. Government of India's Department of Telecommunications, Ministry of Communications, is the owner.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292828"/>
        </a:solidFill>
      </p:bgPr>
    </p:bg>
    <p:spTree>
      <p:nvGrpSpPr>
        <p:cNvPr id="1" name=""/>
        <p:cNvGrpSpPr/>
        <p:nvPr/>
      </p:nvGrpSpPr>
      <p:grpSpPr>
        <a:xfrm>
          <a:off x="0" y="0"/>
          <a:ext cx="0" cy="0"/>
          <a:chOff x="0" y="0"/>
          <a:chExt cx="0" cy="0"/>
        </a:xfrm>
      </p:grpSpPr>
      <p:sp>
        <p:nvSpPr>
          <p:cNvPr name="Freeform 2" id="2"/>
          <p:cNvSpPr/>
          <p:nvPr/>
        </p:nvSpPr>
        <p:spPr>
          <a:xfrm flipH="false" flipV="false" rot="0">
            <a:off x="5664504" y="342480"/>
            <a:ext cx="6958993" cy="3636074"/>
          </a:xfrm>
          <a:custGeom>
            <a:avLst/>
            <a:gdLst/>
            <a:ahLst/>
            <a:cxnLst/>
            <a:rect r="r" b="b" t="t" l="l"/>
            <a:pathLst>
              <a:path h="3636074" w="6958993">
                <a:moveTo>
                  <a:pt x="0" y="0"/>
                </a:moveTo>
                <a:lnTo>
                  <a:pt x="6958992" y="0"/>
                </a:lnTo>
                <a:lnTo>
                  <a:pt x="6958992" y="3636073"/>
                </a:lnTo>
                <a:lnTo>
                  <a:pt x="0" y="3636073"/>
                </a:lnTo>
                <a:lnTo>
                  <a:pt x="0" y="0"/>
                </a:lnTo>
                <a:close/>
              </a:path>
            </a:pathLst>
          </a:custGeom>
          <a:blipFill>
            <a:blip r:embed="rId2"/>
            <a:stretch>
              <a:fillRect l="0" t="0" r="0" b="0"/>
            </a:stretch>
          </a:blipFill>
        </p:spPr>
      </p:sp>
      <p:sp>
        <p:nvSpPr>
          <p:cNvPr name="TextBox 3" id="3"/>
          <p:cNvSpPr txBox="true"/>
          <p:nvPr/>
        </p:nvSpPr>
        <p:spPr>
          <a:xfrm rot="0">
            <a:off x="1028700" y="4625881"/>
            <a:ext cx="16230600" cy="4182343"/>
          </a:xfrm>
          <a:prstGeom prst="rect">
            <a:avLst/>
          </a:prstGeom>
        </p:spPr>
        <p:txBody>
          <a:bodyPr anchor="t" rtlCol="false" tIns="0" lIns="0" bIns="0" rIns="0">
            <a:spAutoFit/>
          </a:bodyPr>
          <a:lstStyle/>
          <a:p>
            <a:pPr algn="ctr">
              <a:lnSpc>
                <a:spcPts val="5523"/>
              </a:lnSpc>
            </a:pPr>
            <a:r>
              <a:rPr lang="en-US" sz="3945">
                <a:solidFill>
                  <a:srgbClr val="FFFFFF"/>
                </a:solidFill>
                <a:latin typeface="Canva Sans Bold"/>
              </a:rPr>
              <a:t>With its corporate headquarters in Mumbai, Maharashtra, Tata Consultancy Services is a multinational Indian provider of consulting and information technology services. It operates in 150 locations throughout 46 countries as a part of the Tata Group. TCS reportedly had more than 600,000 employees worldwide as of July 2022.</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292828"/>
        </a:solidFill>
      </p:bgPr>
    </p:bg>
    <p:spTree>
      <p:nvGrpSpPr>
        <p:cNvPr id="1" name=""/>
        <p:cNvGrpSpPr/>
        <p:nvPr/>
      </p:nvGrpSpPr>
      <p:grpSpPr>
        <a:xfrm>
          <a:off x="0" y="0"/>
          <a:ext cx="0" cy="0"/>
          <a:chOff x="0" y="0"/>
          <a:chExt cx="0" cy="0"/>
        </a:xfrm>
      </p:grpSpPr>
      <p:sp>
        <p:nvSpPr>
          <p:cNvPr name="Freeform 2" id="2"/>
          <p:cNvSpPr/>
          <p:nvPr/>
        </p:nvSpPr>
        <p:spPr>
          <a:xfrm flipH="false" flipV="false" rot="0">
            <a:off x="792968" y="1714239"/>
            <a:ext cx="5668419" cy="3046775"/>
          </a:xfrm>
          <a:custGeom>
            <a:avLst/>
            <a:gdLst/>
            <a:ahLst/>
            <a:cxnLst/>
            <a:rect r="r" b="b" t="t" l="l"/>
            <a:pathLst>
              <a:path h="3046775" w="5668419">
                <a:moveTo>
                  <a:pt x="0" y="0"/>
                </a:moveTo>
                <a:lnTo>
                  <a:pt x="5668419" y="0"/>
                </a:lnTo>
                <a:lnTo>
                  <a:pt x="5668419" y="3046775"/>
                </a:lnTo>
                <a:lnTo>
                  <a:pt x="0" y="3046775"/>
                </a:lnTo>
                <a:lnTo>
                  <a:pt x="0" y="0"/>
                </a:lnTo>
                <a:close/>
              </a:path>
            </a:pathLst>
          </a:custGeom>
          <a:blipFill>
            <a:blip r:embed="rId2"/>
            <a:stretch>
              <a:fillRect l="0" t="0" r="0" b="0"/>
            </a:stretch>
          </a:blipFill>
        </p:spPr>
      </p:sp>
      <p:sp>
        <p:nvSpPr>
          <p:cNvPr name="TextBox 3" id="3"/>
          <p:cNvSpPr txBox="true"/>
          <p:nvPr/>
        </p:nvSpPr>
        <p:spPr>
          <a:xfrm rot="0">
            <a:off x="792968" y="209545"/>
            <a:ext cx="16702064" cy="819155"/>
          </a:xfrm>
          <a:prstGeom prst="rect">
            <a:avLst/>
          </a:prstGeom>
        </p:spPr>
        <p:txBody>
          <a:bodyPr anchor="t" rtlCol="false" tIns="0" lIns="0" bIns="0" rIns="0">
            <a:spAutoFit/>
          </a:bodyPr>
          <a:lstStyle/>
          <a:p>
            <a:pPr algn="ctr">
              <a:lnSpc>
                <a:spcPts val="6771"/>
              </a:lnSpc>
            </a:pPr>
            <a:r>
              <a:rPr lang="en-US" sz="4836">
                <a:solidFill>
                  <a:srgbClr val="FFFFFF"/>
                </a:solidFill>
                <a:latin typeface="Canva Sans Bold"/>
              </a:rPr>
              <a:t>HOW DIFFRENT HRM STRATEGY WORKS </a:t>
            </a:r>
          </a:p>
        </p:txBody>
      </p:sp>
      <p:sp>
        <p:nvSpPr>
          <p:cNvPr name="TextBox 4" id="4"/>
          <p:cNvSpPr txBox="true"/>
          <p:nvPr/>
        </p:nvSpPr>
        <p:spPr>
          <a:xfrm rot="0">
            <a:off x="7007608" y="1636365"/>
            <a:ext cx="11280392" cy="3145371"/>
          </a:xfrm>
          <a:prstGeom prst="rect">
            <a:avLst/>
          </a:prstGeom>
        </p:spPr>
        <p:txBody>
          <a:bodyPr anchor="t" rtlCol="false" tIns="0" lIns="0" bIns="0" rIns="0">
            <a:spAutoFit/>
          </a:bodyPr>
          <a:lstStyle/>
          <a:p>
            <a:pPr algn="ctr">
              <a:lnSpc>
                <a:spcPts val="4154"/>
              </a:lnSpc>
            </a:pPr>
            <a:r>
              <a:rPr lang="en-US" sz="2967">
                <a:solidFill>
                  <a:srgbClr val="FFFFFF"/>
                </a:solidFill>
                <a:latin typeface="Canva Sans Bold"/>
              </a:rPr>
              <a:t>To accomplish its corporate objective of becoming one of the most amazing power utilities on the planet, NTPC's human asset strategy has been firmly related with it. "Enabling the employees to become a family of committed world-class professionals thus making the company a learning organization" was the objective of its HR vision.</a:t>
            </a:r>
          </a:p>
        </p:txBody>
      </p:sp>
      <p:sp>
        <p:nvSpPr>
          <p:cNvPr name="TextBox 5" id="5"/>
          <p:cNvSpPr txBox="true"/>
          <p:nvPr/>
        </p:nvSpPr>
        <p:spPr>
          <a:xfrm rot="0">
            <a:off x="477082" y="5677536"/>
            <a:ext cx="17810918" cy="3580764"/>
          </a:xfrm>
          <a:prstGeom prst="rect">
            <a:avLst/>
          </a:prstGeom>
        </p:spPr>
        <p:txBody>
          <a:bodyPr anchor="t" rtlCol="false" tIns="0" lIns="0" bIns="0" rIns="0">
            <a:spAutoFit/>
          </a:bodyPr>
          <a:lstStyle/>
          <a:p>
            <a:pPr algn="ctr">
              <a:lnSpc>
                <a:spcPts val="4760"/>
              </a:lnSpc>
              <a:spcBef>
                <a:spcPct val="0"/>
              </a:spcBef>
            </a:pPr>
            <a:r>
              <a:rPr lang="en-US" sz="3400">
                <a:solidFill>
                  <a:srgbClr val="FFFFFF"/>
                </a:solidFill>
                <a:latin typeface="Canva Sans Bold"/>
              </a:rPr>
              <a:t>The four mainstays of the organization's human asset procedure were perceived as capability, responsibility, culture, and framework. "Create a culture of team work, empowerment, and responsibility to convert knowledge into productive action with speed, creativity, and flexibility" was stated as the company's goal for human resource management in its corporate plan, giving it a competitive advantage based on knowledge.</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292828"/>
        </a:solidFill>
      </p:bgPr>
    </p:bg>
    <p:spTree>
      <p:nvGrpSpPr>
        <p:cNvPr id="1" name=""/>
        <p:cNvGrpSpPr/>
        <p:nvPr/>
      </p:nvGrpSpPr>
      <p:grpSpPr>
        <a:xfrm>
          <a:off x="0" y="0"/>
          <a:ext cx="0" cy="0"/>
          <a:chOff x="0" y="0"/>
          <a:chExt cx="0" cy="0"/>
        </a:xfrm>
      </p:grpSpPr>
      <p:sp>
        <p:nvSpPr>
          <p:cNvPr name="Freeform 2" id="2"/>
          <p:cNvSpPr/>
          <p:nvPr/>
        </p:nvSpPr>
        <p:spPr>
          <a:xfrm flipH="false" flipV="false" rot="0">
            <a:off x="509867" y="1028700"/>
            <a:ext cx="5664521" cy="2973873"/>
          </a:xfrm>
          <a:custGeom>
            <a:avLst/>
            <a:gdLst/>
            <a:ahLst/>
            <a:cxnLst/>
            <a:rect r="r" b="b" t="t" l="l"/>
            <a:pathLst>
              <a:path h="2973873" w="5664521">
                <a:moveTo>
                  <a:pt x="0" y="0"/>
                </a:moveTo>
                <a:lnTo>
                  <a:pt x="5664520" y="0"/>
                </a:lnTo>
                <a:lnTo>
                  <a:pt x="5664520" y="2973873"/>
                </a:lnTo>
                <a:lnTo>
                  <a:pt x="0" y="2973873"/>
                </a:lnTo>
                <a:lnTo>
                  <a:pt x="0" y="0"/>
                </a:lnTo>
                <a:close/>
              </a:path>
            </a:pathLst>
          </a:custGeom>
          <a:blipFill>
            <a:blip r:embed="rId2"/>
            <a:stretch>
              <a:fillRect l="0" t="0" r="0" b="0"/>
            </a:stretch>
          </a:blipFill>
        </p:spPr>
      </p:sp>
      <p:sp>
        <p:nvSpPr>
          <p:cNvPr name="TextBox 3" id="3"/>
          <p:cNvSpPr txBox="true"/>
          <p:nvPr/>
        </p:nvSpPr>
        <p:spPr>
          <a:xfrm rot="0">
            <a:off x="6043612" y="570548"/>
            <a:ext cx="12244388" cy="3553243"/>
          </a:xfrm>
          <a:prstGeom prst="rect">
            <a:avLst/>
          </a:prstGeom>
        </p:spPr>
        <p:txBody>
          <a:bodyPr anchor="t" rtlCol="false" tIns="0" lIns="0" bIns="0" rIns="0">
            <a:spAutoFit/>
          </a:bodyPr>
          <a:lstStyle/>
          <a:p>
            <a:pPr algn="ctr" marL="619534" indent="-309767" lvl="1">
              <a:lnSpc>
                <a:spcPts val="4017"/>
              </a:lnSpc>
              <a:buFont typeface="Arial"/>
              <a:buChar char="•"/>
            </a:pPr>
            <a:r>
              <a:rPr lang="en-US" sz="2869">
                <a:solidFill>
                  <a:srgbClr val="FFFFFF"/>
                </a:solidFill>
                <a:latin typeface="Canva Sans"/>
              </a:rPr>
              <a:t>As on 01.06.2021, Bharat Sanchar Nigam Limited had a large pool of approximately 63966 highly qualified and experienced employees.</a:t>
            </a:r>
          </a:p>
          <a:p>
            <a:pPr algn="ctr" marL="619534" indent="-309767" lvl="1">
              <a:lnSpc>
                <a:spcPts val="4017"/>
              </a:lnSpc>
              <a:buFont typeface="Arial"/>
              <a:buChar char="•"/>
            </a:pPr>
            <a:r>
              <a:rPr lang="en-US" sz="2869">
                <a:solidFill>
                  <a:srgbClr val="FFFFFF"/>
                </a:solidFill>
                <a:latin typeface="Canva Sans"/>
              </a:rPr>
              <a:t>They think our greatest asset is our workforce, which is among the best trained in the telecom industry.</a:t>
            </a:r>
          </a:p>
          <a:p>
            <a:pPr algn="ctr" marL="619534" indent="-309767" lvl="1">
              <a:lnSpc>
                <a:spcPts val="4017"/>
              </a:lnSpc>
              <a:buFont typeface="Arial"/>
              <a:buChar char="•"/>
            </a:pPr>
            <a:r>
              <a:rPr lang="en-US" sz="2869">
                <a:solidFill>
                  <a:srgbClr val="FFFFFF"/>
                </a:solidFill>
                <a:latin typeface="Canva Sans"/>
              </a:rPr>
              <a:t>They think that their future depends on the employees that serve and maintain contact with our esteemed consumers.</a:t>
            </a:r>
          </a:p>
        </p:txBody>
      </p:sp>
      <p:sp>
        <p:nvSpPr>
          <p:cNvPr name="TextBox 4" id="4"/>
          <p:cNvSpPr txBox="true"/>
          <p:nvPr/>
        </p:nvSpPr>
        <p:spPr>
          <a:xfrm rot="0">
            <a:off x="1028700" y="5540974"/>
            <a:ext cx="16439915" cy="4251110"/>
          </a:xfrm>
          <a:prstGeom prst="rect">
            <a:avLst/>
          </a:prstGeom>
        </p:spPr>
        <p:txBody>
          <a:bodyPr anchor="t" rtlCol="false" tIns="0" lIns="0" bIns="0" rIns="0">
            <a:spAutoFit/>
          </a:bodyPr>
          <a:lstStyle/>
          <a:p>
            <a:pPr algn="ctr" marL="648611" indent="-324305" lvl="1">
              <a:lnSpc>
                <a:spcPts val="4205"/>
              </a:lnSpc>
              <a:buFont typeface="Arial"/>
              <a:buChar char="•"/>
            </a:pPr>
            <a:r>
              <a:rPr lang="en-US" sz="3004">
                <a:solidFill>
                  <a:srgbClr val="FFFFFF"/>
                </a:solidFill>
                <a:latin typeface="Canva Sans"/>
              </a:rPr>
              <a:t>Employees are trained for technological advancement in telecom infrastructure, enrichment of personal skill through computer learning, inculcation of managerial talent, etc. in BSNL's training centers dispersed throughout the country to tackle the technological challenges. These facilities are well outfitted with the necessary infrastructure, including lecture halls, cutting-edge audio-visual equipment, libraries, dormitories, etc.</a:t>
            </a:r>
          </a:p>
          <a:p>
            <a:pPr algn="ctr">
              <a:lnSpc>
                <a:spcPts val="4205"/>
              </a:lnSpc>
            </a:pPr>
          </a:p>
          <a:p>
            <a:pPr algn="ctr">
              <a:lnSpc>
                <a:spcPts val="4205"/>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292828"/>
        </a:solidFill>
      </p:bgPr>
    </p:bg>
    <p:spTree>
      <p:nvGrpSpPr>
        <p:cNvPr id="1" name=""/>
        <p:cNvGrpSpPr/>
        <p:nvPr/>
      </p:nvGrpSpPr>
      <p:grpSpPr>
        <a:xfrm>
          <a:off x="0" y="0"/>
          <a:ext cx="0" cy="0"/>
          <a:chOff x="0" y="0"/>
          <a:chExt cx="0" cy="0"/>
        </a:xfrm>
      </p:grpSpPr>
      <p:sp>
        <p:nvSpPr>
          <p:cNvPr name="Freeform 2" id="2"/>
          <p:cNvSpPr/>
          <p:nvPr/>
        </p:nvSpPr>
        <p:spPr>
          <a:xfrm flipH="false" flipV="false" rot="0">
            <a:off x="6461894" y="682276"/>
            <a:ext cx="5364213" cy="2802801"/>
          </a:xfrm>
          <a:custGeom>
            <a:avLst/>
            <a:gdLst/>
            <a:ahLst/>
            <a:cxnLst/>
            <a:rect r="r" b="b" t="t" l="l"/>
            <a:pathLst>
              <a:path h="2802801" w="5364213">
                <a:moveTo>
                  <a:pt x="0" y="0"/>
                </a:moveTo>
                <a:lnTo>
                  <a:pt x="5364212" y="0"/>
                </a:lnTo>
                <a:lnTo>
                  <a:pt x="5364212" y="2802801"/>
                </a:lnTo>
                <a:lnTo>
                  <a:pt x="0" y="2802801"/>
                </a:lnTo>
                <a:lnTo>
                  <a:pt x="0" y="0"/>
                </a:lnTo>
                <a:close/>
              </a:path>
            </a:pathLst>
          </a:custGeom>
          <a:blipFill>
            <a:blip r:embed="rId2"/>
            <a:stretch>
              <a:fillRect l="0" t="0" r="0" b="0"/>
            </a:stretch>
          </a:blipFill>
        </p:spPr>
      </p:sp>
      <p:sp>
        <p:nvSpPr>
          <p:cNvPr name="TextBox 3" id="3"/>
          <p:cNvSpPr txBox="true"/>
          <p:nvPr/>
        </p:nvSpPr>
        <p:spPr>
          <a:xfrm rot="0">
            <a:off x="540468" y="4401858"/>
            <a:ext cx="17207063" cy="4001586"/>
          </a:xfrm>
          <a:prstGeom prst="rect">
            <a:avLst/>
          </a:prstGeom>
        </p:spPr>
        <p:txBody>
          <a:bodyPr anchor="t" rtlCol="false" tIns="0" lIns="0" bIns="0" rIns="0">
            <a:spAutoFit/>
          </a:bodyPr>
          <a:lstStyle/>
          <a:p>
            <a:pPr algn="ctr">
              <a:lnSpc>
                <a:spcPts val="3965"/>
              </a:lnSpc>
            </a:pPr>
            <a:r>
              <a:rPr lang="en-US" sz="2832">
                <a:solidFill>
                  <a:srgbClr val="FFFFFF"/>
                </a:solidFill>
                <a:latin typeface="Canva Sans Bold"/>
              </a:rPr>
              <a:t>TCS is a market leader in software with a broad customer base. To meet client expectations and carry out various corporate duties, TCS needs a wide pool of talent from different sources.</a:t>
            </a:r>
          </a:p>
          <a:p>
            <a:pPr algn="ctr">
              <a:lnSpc>
                <a:spcPts val="3965"/>
              </a:lnSpc>
            </a:pPr>
          </a:p>
          <a:p>
            <a:pPr algn="ctr">
              <a:lnSpc>
                <a:spcPts val="3965"/>
              </a:lnSpc>
            </a:pPr>
            <a:r>
              <a:rPr lang="en-US" sz="2832">
                <a:solidFill>
                  <a:srgbClr val="FFFFFF"/>
                </a:solidFill>
                <a:latin typeface="Canva Sans Bold"/>
              </a:rPr>
              <a:t> The HR process needs to be modified periodically for this diversified workplace culture and diverse workforce, and TCS has demonstrated their superior performance in this area. The HR process faces new obstacles every day in the software sector, therefore I'll evaluate TCS's hiring, retention, motivation, and corporate strategy practices rigorously in order to improve the organization's long-term prospects and everyday operations. (Yajun ZHAO, Wen BAI).</a:t>
            </a: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292828"/>
        </a:solidFill>
      </p:bgPr>
    </p:bg>
    <p:spTree>
      <p:nvGrpSpPr>
        <p:cNvPr id="1" name=""/>
        <p:cNvGrpSpPr/>
        <p:nvPr/>
      </p:nvGrpSpPr>
      <p:grpSpPr>
        <a:xfrm>
          <a:off x="0" y="0"/>
          <a:ext cx="0" cy="0"/>
          <a:chOff x="0" y="0"/>
          <a:chExt cx="0" cy="0"/>
        </a:xfrm>
      </p:grpSpPr>
      <p:sp>
        <p:nvSpPr>
          <p:cNvPr name="TextBox 2" id="2"/>
          <p:cNvSpPr txBox="true"/>
          <p:nvPr/>
        </p:nvSpPr>
        <p:spPr>
          <a:xfrm rot="0">
            <a:off x="362259" y="320548"/>
            <a:ext cx="17563482" cy="3756270"/>
          </a:xfrm>
          <a:prstGeom prst="rect">
            <a:avLst/>
          </a:prstGeom>
        </p:spPr>
        <p:txBody>
          <a:bodyPr anchor="t" rtlCol="false" tIns="0" lIns="0" bIns="0" rIns="0">
            <a:spAutoFit/>
          </a:bodyPr>
          <a:lstStyle/>
          <a:p>
            <a:pPr algn="ctr">
              <a:lnSpc>
                <a:spcPts val="4250"/>
              </a:lnSpc>
            </a:pPr>
            <a:r>
              <a:rPr lang="en-US" sz="3036">
                <a:solidFill>
                  <a:srgbClr val="FFFFFF"/>
                </a:solidFill>
                <a:latin typeface="Canva Sans"/>
              </a:rPr>
              <a:t>Retaining employees and avoiding them to leave is a big challenge for the companies.</a:t>
            </a:r>
          </a:p>
          <a:p>
            <a:pPr algn="ctr">
              <a:lnSpc>
                <a:spcPts val="4250"/>
              </a:lnSpc>
            </a:pPr>
            <a:r>
              <a:rPr lang="en-US" sz="3036">
                <a:solidFill>
                  <a:srgbClr val="FFFFFF"/>
                </a:solidFill>
                <a:latin typeface="Canva Sans"/>
              </a:rPr>
              <a:t>TCS is third largest employer in India which proves the retention policies in the company are</a:t>
            </a:r>
          </a:p>
          <a:p>
            <a:pPr algn="ctr">
              <a:lnSpc>
                <a:spcPts val="4250"/>
              </a:lnSpc>
            </a:pPr>
            <a:r>
              <a:rPr lang="en-US" sz="3036">
                <a:solidFill>
                  <a:srgbClr val="FFFFFF"/>
                </a:solidFill>
                <a:latin typeface="Canva Sans"/>
              </a:rPr>
              <a:t>highly appreciable. TCS has one of the lowest resigning percent in IT industry, because of the</a:t>
            </a:r>
          </a:p>
          <a:p>
            <a:pPr algn="ctr">
              <a:lnSpc>
                <a:spcPts val="4250"/>
              </a:lnSpc>
            </a:pPr>
            <a:r>
              <a:rPr lang="en-US" sz="3036">
                <a:solidFill>
                  <a:srgbClr val="FFFFFF"/>
                </a:solidFill>
                <a:latin typeface="Canva Sans"/>
              </a:rPr>
              <a:t>values added by this company in the life of employees. Work culture maintained in the company</a:t>
            </a:r>
          </a:p>
          <a:p>
            <a:pPr algn="ctr">
              <a:lnSpc>
                <a:spcPts val="4250"/>
              </a:lnSpc>
            </a:pPr>
            <a:r>
              <a:rPr lang="en-US" sz="3036">
                <a:solidFill>
                  <a:srgbClr val="FFFFFF"/>
                </a:solidFill>
                <a:latin typeface="Canva Sans"/>
              </a:rPr>
              <a:t>is extraordinary and highly demanded by the employees.( Roger E. Herman)</a:t>
            </a:r>
          </a:p>
          <a:p>
            <a:pPr algn="ctr">
              <a:lnSpc>
                <a:spcPts val="4250"/>
              </a:lnSpc>
            </a:pPr>
          </a:p>
        </p:txBody>
      </p:sp>
      <p:sp>
        <p:nvSpPr>
          <p:cNvPr name="TextBox 3" id="3"/>
          <p:cNvSpPr txBox="true"/>
          <p:nvPr/>
        </p:nvSpPr>
        <p:spPr>
          <a:xfrm rot="0">
            <a:off x="1028700" y="3667673"/>
            <a:ext cx="16230600" cy="6065885"/>
          </a:xfrm>
          <a:prstGeom prst="rect">
            <a:avLst/>
          </a:prstGeom>
        </p:spPr>
        <p:txBody>
          <a:bodyPr anchor="t" rtlCol="false" tIns="0" lIns="0" bIns="0" rIns="0">
            <a:spAutoFit/>
          </a:bodyPr>
          <a:lstStyle/>
          <a:p>
            <a:pPr algn="ctr">
              <a:lnSpc>
                <a:spcPts val="4360"/>
              </a:lnSpc>
            </a:pPr>
            <a:r>
              <a:rPr lang="en-US" sz="3114">
                <a:solidFill>
                  <a:srgbClr val="FFFFFF"/>
                </a:solidFill>
                <a:latin typeface="Canva Sans Bold"/>
              </a:rPr>
              <a:t>RETENTION TACTICS USED BY TCS:-</a:t>
            </a:r>
          </a:p>
          <a:p>
            <a:pPr algn="ctr">
              <a:lnSpc>
                <a:spcPts val="4360"/>
              </a:lnSpc>
            </a:pPr>
            <a:r>
              <a:rPr lang="en-US" sz="3114">
                <a:solidFill>
                  <a:srgbClr val="FFFFFF"/>
                </a:solidFill>
                <a:latin typeface="Canva Sans Bold"/>
              </a:rPr>
              <a:t>1. INCENTIVES </a:t>
            </a:r>
          </a:p>
          <a:p>
            <a:pPr algn="ctr">
              <a:lnSpc>
                <a:spcPts val="4360"/>
              </a:lnSpc>
            </a:pPr>
            <a:r>
              <a:rPr lang="en-US" sz="3114">
                <a:solidFill>
                  <a:srgbClr val="FFFFFF"/>
                </a:solidFill>
                <a:latin typeface="Canva Sans Bold"/>
              </a:rPr>
              <a:t>2. FREQUENT PROMOTIONS </a:t>
            </a:r>
          </a:p>
          <a:p>
            <a:pPr algn="ctr">
              <a:lnSpc>
                <a:spcPts val="4360"/>
              </a:lnSpc>
            </a:pPr>
            <a:r>
              <a:rPr lang="en-US" sz="3114">
                <a:solidFill>
                  <a:srgbClr val="FFFFFF"/>
                </a:solidFill>
                <a:latin typeface="Canva Sans Bold"/>
              </a:rPr>
              <a:t>3. PROVIDING WORK LIFE BALANCE TO EMPLOYEES </a:t>
            </a:r>
          </a:p>
          <a:p>
            <a:pPr algn="ctr">
              <a:lnSpc>
                <a:spcPts val="4360"/>
              </a:lnSpc>
            </a:pPr>
            <a:r>
              <a:rPr lang="en-US" sz="3114">
                <a:solidFill>
                  <a:srgbClr val="FFFFFF"/>
                </a:solidFill>
                <a:latin typeface="Canva Sans Bold"/>
              </a:rPr>
              <a:t>4. DOING SOCIAL ACTIVITIES, WHICH HELPS TO BUILD THE POSITIVE </a:t>
            </a:r>
          </a:p>
          <a:p>
            <a:pPr algn="ctr">
              <a:lnSpc>
                <a:spcPts val="4360"/>
              </a:lnSpc>
            </a:pPr>
            <a:r>
              <a:rPr lang="en-US" sz="3114">
                <a:solidFill>
                  <a:srgbClr val="FFFFFF"/>
                </a:solidFill>
                <a:latin typeface="Canva Sans Bold"/>
              </a:rPr>
              <a:t>IMAGE OF COMPANY.</a:t>
            </a:r>
          </a:p>
          <a:p>
            <a:pPr algn="ctr">
              <a:lnSpc>
                <a:spcPts val="4360"/>
              </a:lnSpc>
            </a:pPr>
            <a:r>
              <a:rPr lang="en-US" sz="3114">
                <a:solidFill>
                  <a:srgbClr val="FFFFFF"/>
                </a:solidFill>
                <a:latin typeface="Canva Sans Bold"/>
              </a:rPr>
              <a:t>5. ADOPTING VARIOUS JOB SHIFT’S FOR EMPLOYEES. </a:t>
            </a:r>
          </a:p>
          <a:p>
            <a:pPr algn="ctr">
              <a:lnSpc>
                <a:spcPts val="4360"/>
              </a:lnSpc>
            </a:pPr>
            <a:r>
              <a:rPr lang="en-US" sz="3114">
                <a:solidFill>
                  <a:srgbClr val="FFFFFF"/>
                </a:solidFill>
                <a:latin typeface="Canva Sans Bold"/>
              </a:rPr>
              <a:t>6. OFFERING VARIOUS GIFTS ON JOINING. </a:t>
            </a:r>
          </a:p>
          <a:p>
            <a:pPr algn="ctr">
              <a:lnSpc>
                <a:spcPts val="4360"/>
              </a:lnSpc>
            </a:pPr>
            <a:r>
              <a:rPr lang="en-US" sz="3114">
                <a:solidFill>
                  <a:srgbClr val="FFFFFF"/>
                </a:solidFill>
                <a:latin typeface="Canva Sans Bold"/>
              </a:rPr>
              <a:t>7. POSITIVE BOND BETWEEN EMPLOYEES AND MANAGEMENT. </a:t>
            </a:r>
          </a:p>
          <a:p>
            <a:pPr algn="ctr">
              <a:lnSpc>
                <a:spcPts val="4360"/>
              </a:lnSpc>
            </a:pPr>
            <a:r>
              <a:rPr lang="en-US" sz="3114">
                <a:solidFill>
                  <a:srgbClr val="FFFFFF"/>
                </a:solidFill>
                <a:latin typeface="Canva Sans Bold"/>
              </a:rPr>
              <a:t>8. OFFERING ONSITE, WORKFROMHOME, HYBRID CULTURE.</a:t>
            </a:r>
          </a:p>
          <a:p>
            <a:pPr algn="ctr">
              <a:lnSpc>
                <a:spcPts val="4360"/>
              </a:lnSpc>
            </a:pP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292828"/>
        </a:solidFill>
      </p:bgPr>
    </p:bg>
    <p:spTree>
      <p:nvGrpSpPr>
        <p:cNvPr id="1" name=""/>
        <p:cNvGrpSpPr/>
        <p:nvPr/>
      </p:nvGrpSpPr>
      <p:grpSpPr>
        <a:xfrm>
          <a:off x="0" y="0"/>
          <a:ext cx="0" cy="0"/>
          <a:chOff x="0" y="0"/>
          <a:chExt cx="0" cy="0"/>
        </a:xfrm>
      </p:grpSpPr>
      <p:sp>
        <p:nvSpPr>
          <p:cNvPr name="TextBox 2" id="2"/>
          <p:cNvSpPr txBox="true"/>
          <p:nvPr/>
        </p:nvSpPr>
        <p:spPr>
          <a:xfrm rot="0">
            <a:off x="5153174" y="213997"/>
            <a:ext cx="8517434" cy="1467481"/>
          </a:xfrm>
          <a:prstGeom prst="rect">
            <a:avLst/>
          </a:prstGeom>
        </p:spPr>
        <p:txBody>
          <a:bodyPr anchor="t" rtlCol="false" tIns="0" lIns="0" bIns="0" rIns="0">
            <a:spAutoFit/>
          </a:bodyPr>
          <a:lstStyle/>
          <a:p>
            <a:pPr algn="ctr">
              <a:lnSpc>
                <a:spcPts val="12040"/>
              </a:lnSpc>
            </a:pPr>
            <a:r>
              <a:rPr lang="en-US" sz="8600">
                <a:solidFill>
                  <a:srgbClr val="FFFFFF"/>
                </a:solidFill>
                <a:latin typeface="Canva Sans Bold"/>
              </a:rPr>
              <a:t>Conclusion .</a:t>
            </a:r>
          </a:p>
        </p:txBody>
      </p:sp>
      <p:sp>
        <p:nvSpPr>
          <p:cNvPr name="TextBox 3" id="3"/>
          <p:cNvSpPr txBox="true"/>
          <p:nvPr/>
        </p:nvSpPr>
        <p:spPr>
          <a:xfrm rot="0">
            <a:off x="1028700" y="1586228"/>
            <a:ext cx="16230600" cy="8278495"/>
          </a:xfrm>
          <a:prstGeom prst="rect">
            <a:avLst/>
          </a:prstGeom>
        </p:spPr>
        <p:txBody>
          <a:bodyPr anchor="t" rtlCol="false" tIns="0" lIns="0" bIns="0" rIns="0">
            <a:spAutoFit/>
          </a:bodyPr>
          <a:lstStyle/>
          <a:p>
            <a:pPr algn="ctr" marL="1122679" indent="-561340" lvl="1">
              <a:lnSpc>
                <a:spcPts val="7279"/>
              </a:lnSpc>
              <a:buFont typeface="Arial"/>
              <a:buChar char="•"/>
            </a:pPr>
            <a:r>
              <a:rPr lang="en-US" sz="5199">
                <a:solidFill>
                  <a:srgbClr val="FFFFFF"/>
                </a:solidFill>
                <a:latin typeface="Canva Sans Bold"/>
              </a:rPr>
              <a:t> Public sector focous on employee and to suport public they are less focoused on Profit they are sharing the Culture, Releigion , position.</a:t>
            </a:r>
          </a:p>
          <a:p>
            <a:pPr algn="ctr" marL="1122679" indent="-561340" lvl="1">
              <a:lnSpc>
                <a:spcPts val="7279"/>
              </a:lnSpc>
              <a:buFont typeface="Arial"/>
              <a:buChar char="•"/>
            </a:pPr>
            <a:r>
              <a:rPr lang="en-US" sz="5199">
                <a:solidFill>
                  <a:srgbClr val="FFFFFF"/>
                </a:solidFill>
                <a:latin typeface="Canva Sans Bold"/>
              </a:rPr>
              <a:t>Private sector are more focoused on profit they work on Function, Regularity , Discipline. They don't provide that much of liberty to employe because it effects on the profits of Company</a:t>
            </a: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292828"/>
        </a:solidFill>
      </p:bgPr>
    </p:bg>
    <p:spTree>
      <p:nvGrpSpPr>
        <p:cNvPr id="1" name=""/>
        <p:cNvGrpSpPr/>
        <p:nvPr/>
      </p:nvGrpSpPr>
      <p:grpSpPr>
        <a:xfrm>
          <a:off x="0" y="0"/>
          <a:ext cx="0" cy="0"/>
          <a:chOff x="0" y="0"/>
          <a:chExt cx="0" cy="0"/>
        </a:xfrm>
      </p:grpSpPr>
      <p:sp>
        <p:nvSpPr>
          <p:cNvPr name="TextBox 2" id="2"/>
          <p:cNvSpPr txBox="true"/>
          <p:nvPr/>
        </p:nvSpPr>
        <p:spPr>
          <a:xfrm rot="0">
            <a:off x="5237113" y="159703"/>
            <a:ext cx="7813774" cy="1566544"/>
          </a:xfrm>
          <a:prstGeom prst="rect">
            <a:avLst/>
          </a:prstGeom>
        </p:spPr>
        <p:txBody>
          <a:bodyPr anchor="t" rtlCol="false" tIns="0" lIns="0" bIns="0" rIns="0">
            <a:spAutoFit/>
          </a:bodyPr>
          <a:lstStyle/>
          <a:p>
            <a:pPr algn="ctr">
              <a:lnSpc>
                <a:spcPts val="12880"/>
              </a:lnSpc>
            </a:pPr>
            <a:r>
              <a:rPr lang="en-US" sz="9200">
                <a:solidFill>
                  <a:srgbClr val="FFFFFF"/>
                </a:solidFill>
                <a:latin typeface="Canva Sans Bold"/>
              </a:rPr>
              <a:t>Reference</a:t>
            </a:r>
          </a:p>
        </p:txBody>
      </p:sp>
      <p:sp>
        <p:nvSpPr>
          <p:cNvPr name="TextBox 3" id="3"/>
          <p:cNvSpPr txBox="true"/>
          <p:nvPr/>
        </p:nvSpPr>
        <p:spPr>
          <a:xfrm rot="0">
            <a:off x="497932" y="2282984"/>
            <a:ext cx="17790068" cy="6919037"/>
          </a:xfrm>
          <a:prstGeom prst="rect">
            <a:avLst/>
          </a:prstGeom>
        </p:spPr>
        <p:txBody>
          <a:bodyPr anchor="t" rtlCol="false" tIns="0" lIns="0" bIns="0" rIns="0">
            <a:spAutoFit/>
          </a:bodyPr>
          <a:lstStyle/>
          <a:p>
            <a:pPr algn="ctr" marL="504066" indent="-252033" lvl="1">
              <a:lnSpc>
                <a:spcPts val="3268"/>
              </a:lnSpc>
              <a:spcBef>
                <a:spcPct val="0"/>
              </a:spcBef>
              <a:buFont typeface="Arial"/>
              <a:buChar char="•"/>
            </a:pPr>
            <a:r>
              <a:rPr lang="en-US" sz="2334">
                <a:solidFill>
                  <a:srgbClr val="FFFFFF"/>
                </a:solidFill>
                <a:latin typeface="Canva Sans Bold"/>
              </a:rPr>
              <a:t>Bai, W., &amp; Zhao, Y. J. (2016, August). A Critical Appraisal of Human Resource Planning, recruitment and selection processes at Hotel Kong. In 3d International Conference on Applied Social Science Research (ICASSR 2015) (pp. 575-577). Atlantis Press. </a:t>
            </a:r>
          </a:p>
          <a:p>
            <a:pPr algn="ctr" marL="504066" indent="-252033" lvl="1">
              <a:lnSpc>
                <a:spcPts val="3268"/>
              </a:lnSpc>
              <a:spcBef>
                <a:spcPct val="0"/>
              </a:spcBef>
              <a:buFont typeface="Arial"/>
              <a:buChar char="•"/>
            </a:pPr>
            <a:r>
              <a:rPr lang="en-US" sz="2334">
                <a:solidFill>
                  <a:srgbClr val="FFFFFF"/>
                </a:solidFill>
                <a:latin typeface="Canva Sans Bold"/>
              </a:rPr>
              <a:t>Herman, R. E. (2005). HR managers as employee-retention specialists. Employment</a:t>
            </a:r>
          </a:p>
          <a:p>
            <a:pPr algn="ctr">
              <a:lnSpc>
                <a:spcPts val="3268"/>
              </a:lnSpc>
              <a:spcBef>
                <a:spcPct val="0"/>
              </a:spcBef>
            </a:pPr>
            <a:r>
              <a:rPr lang="en-US" sz="2334">
                <a:solidFill>
                  <a:srgbClr val="FFFFFF"/>
                </a:solidFill>
                <a:latin typeface="Canva Sans Bold"/>
              </a:rPr>
              <a:t>relations today, 32 (2), 1.</a:t>
            </a:r>
          </a:p>
          <a:p>
            <a:pPr algn="ctr" marL="504066" indent="-252033" lvl="1">
              <a:lnSpc>
                <a:spcPts val="3268"/>
              </a:lnSpc>
              <a:spcBef>
                <a:spcPct val="0"/>
              </a:spcBef>
              <a:buFont typeface="Arial"/>
              <a:buChar char="•"/>
            </a:pPr>
            <a:r>
              <a:rPr lang="en-US" sz="2334">
                <a:solidFill>
                  <a:srgbClr val="FFFFFF"/>
                </a:solidFill>
                <a:latin typeface="Canva Sans Bold"/>
              </a:rPr>
              <a:t>Webdeveloper (2023). HRM Case Study - Human Resource Management Practices at the National thermal Power Corporation (NTPC) in India|Human Resource|Organization Behavior|Case Study|Case Studies. [online] Icmrindia.org. Available at: https://www.icmrindia.org/casestudies/catalogue/Human%20Resource%20and%20Organization%20Behavior/HRM%20-%20National%20thermal%20Power%20Corporation%20-%20NTPC%20in%20India.htm [Accessed 6 Jul. 2023].</a:t>
            </a:r>
          </a:p>
          <a:p>
            <a:pPr algn="ctr" marL="504066" indent="-252033" lvl="1">
              <a:lnSpc>
                <a:spcPts val="3268"/>
              </a:lnSpc>
              <a:spcBef>
                <a:spcPct val="0"/>
              </a:spcBef>
              <a:buFont typeface="Arial"/>
              <a:buChar char="•"/>
            </a:pPr>
            <a:r>
              <a:rPr lang="en-US" sz="2334">
                <a:solidFill>
                  <a:srgbClr val="FFFFFF"/>
                </a:solidFill>
                <a:latin typeface="Canva Sans Bold"/>
              </a:rPr>
              <a:t>Bsnl.co.in. (2021). Human Resources Development. [online] Available at: https://www.bsnl.co.in/opencms/bsnl/BSNL/about_us/hrd/index.html [Accessed 6 Jul. 2023].</a:t>
            </a:r>
          </a:p>
          <a:p>
            <a:pPr algn="ctr" marL="504066" indent="-252033" lvl="1">
              <a:lnSpc>
                <a:spcPts val="3268"/>
              </a:lnSpc>
              <a:spcBef>
                <a:spcPct val="0"/>
              </a:spcBef>
              <a:buFont typeface="Arial"/>
              <a:buChar char="•"/>
            </a:pPr>
            <a:r>
              <a:rPr lang="en-US" sz="2334">
                <a:solidFill>
                  <a:srgbClr val="FFFFFF"/>
                </a:solidFill>
                <a:latin typeface="Canva Sans Bold"/>
              </a:rPr>
              <a:t>Studocu. (n.d.). Hr TCS - HUMAN RESOURCE MANAGEMENT OF TATA CONSULTANCY SERVICES (TCS) TABLE OF CONTENT CRITICAL - Studocu. [online] Available at: https://www.studocu.com/en-gb/document/heriot-watt-university/construction-practice-and-information-technology/hr-tcs/48499477.</a:t>
            </a:r>
          </a:p>
          <a:p>
            <a:pPr algn="ctr">
              <a:lnSpc>
                <a:spcPts val="3268"/>
              </a:lnSpc>
              <a:spcBef>
                <a:spcPct val="0"/>
              </a:spcBef>
            </a:pPr>
          </a:p>
          <a:p>
            <a:pPr algn="ctr">
              <a:lnSpc>
                <a:spcPts val="3268"/>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DAFnzhXQZtc</dc:identifier>
  <dcterms:modified xsi:type="dcterms:W3CDTF">2011-08-01T06:04:30Z</dcterms:modified>
  <cp:revision>1</cp:revision>
  <dc:title>Dark Grey Purple Technology Patterns Technology in Education Technology Presentation</dc:title>
</cp:coreProperties>
</file>