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89" r:id="rId3"/>
    <p:sldId id="290" r:id="rId4"/>
    <p:sldId id="285" r:id="rId5"/>
    <p:sldId id="286" r:id="rId6"/>
    <p:sldId id="273" r:id="rId7"/>
    <p:sldId id="274" r:id="rId8"/>
    <p:sldId id="287" r:id="rId9"/>
    <p:sldId id="293" r:id="rId10"/>
    <p:sldId id="259" r:id="rId11"/>
    <p:sldId id="294" r:id="rId12"/>
    <p:sldId id="301" r:id="rId13"/>
    <p:sldId id="260" r:id="rId14"/>
    <p:sldId id="271" r:id="rId15"/>
    <p:sldId id="297" r:id="rId16"/>
    <p:sldId id="29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147"/>
    <p:restoredTop sz="94795"/>
  </p:normalViewPr>
  <p:slideViewPr>
    <p:cSldViewPr snapToGrid="0" snapToObjects="1">
      <p:cViewPr varScale="1">
        <p:scale>
          <a:sx n="116" d="100"/>
          <a:sy n="116" d="100"/>
        </p:scale>
        <p:origin x="224" y="280"/>
      </p:cViewPr>
      <p:guideLst/>
    </p:cSldViewPr>
  </p:slideViewPr>
  <p:notesTextViewPr>
    <p:cViewPr>
      <p:scale>
        <a:sx n="1" d="1"/>
        <a:sy n="1" d="1"/>
      </p:scale>
      <p:origin x="0" y="0"/>
    </p:cViewPr>
  </p:notesTextViewPr>
  <p:notesViewPr>
    <p:cSldViewPr snapToGrid="0" snapToObjects="1">
      <p:cViewPr varScale="1">
        <p:scale>
          <a:sx n="97" d="100"/>
          <a:sy n="97" d="100"/>
        </p:scale>
        <p:origin x="3120"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Coode" userId="e5a45405-9a7c-42fe-972f-cf9e071f7760" providerId="ADAL" clId="{913E130D-CAC2-514A-9E43-653B2C1FC672}"/>
    <pc:docChg chg="undo redo custSel addSld delSld modSld sldOrd">
      <pc:chgData name="Kate Coode" userId="e5a45405-9a7c-42fe-972f-cf9e071f7760" providerId="ADAL" clId="{913E130D-CAC2-514A-9E43-653B2C1FC672}" dt="2026-09-16T13:04:05.621" v="6039" actId="20577"/>
      <pc:docMkLst>
        <pc:docMk/>
      </pc:docMkLst>
      <pc:sldChg chg="modSp mod">
        <pc:chgData name="Kate Coode" userId="e5a45405-9a7c-42fe-972f-cf9e071f7760" providerId="ADAL" clId="{913E130D-CAC2-514A-9E43-653B2C1FC672}" dt="2026-09-16T13:02:30.209" v="6004" actId="20577"/>
        <pc:sldMkLst>
          <pc:docMk/>
          <pc:sldMk cId="1136301084" sldId="286"/>
        </pc:sldMkLst>
        <pc:spChg chg="mod">
          <ac:chgData name="Kate Coode" userId="e5a45405-9a7c-42fe-972f-cf9e071f7760" providerId="ADAL" clId="{913E130D-CAC2-514A-9E43-653B2C1FC672}" dt="2026-09-16T13:02:13.192" v="5996" actId="20577"/>
          <ac:spMkLst>
            <pc:docMk/>
            <pc:sldMk cId="1136301084" sldId="286"/>
            <ac:spMk id="3" creationId="{97940023-73D1-97B7-2359-2773DFC2BBE5}"/>
          </ac:spMkLst>
        </pc:spChg>
        <pc:spChg chg="mod">
          <ac:chgData name="Kate Coode" userId="e5a45405-9a7c-42fe-972f-cf9e071f7760" providerId="ADAL" clId="{913E130D-CAC2-514A-9E43-653B2C1FC672}" dt="2026-09-16T13:02:30.209" v="6004" actId="20577"/>
          <ac:spMkLst>
            <pc:docMk/>
            <pc:sldMk cId="1136301084" sldId="286"/>
            <ac:spMk id="4" creationId="{6E93A620-A800-E848-9698-6D46C8741403}"/>
          </ac:spMkLst>
        </pc:spChg>
      </pc:sldChg>
      <pc:sldChg chg="modSp add mod">
        <pc:chgData name="Kate Coode" userId="e5a45405-9a7c-42fe-972f-cf9e071f7760" providerId="ADAL" clId="{913E130D-CAC2-514A-9E43-653B2C1FC672}" dt="2026-09-16T13:04:05.621" v="6039" actId="20577"/>
        <pc:sldMkLst>
          <pc:docMk/>
          <pc:sldMk cId="1894086067" sldId="287"/>
        </pc:sldMkLst>
        <pc:spChg chg="mod">
          <ac:chgData name="Kate Coode" userId="e5a45405-9a7c-42fe-972f-cf9e071f7760" providerId="ADAL" clId="{913E130D-CAC2-514A-9E43-653B2C1FC672}" dt="2026-09-16T13:04:05.621" v="6039" actId="20577"/>
          <ac:spMkLst>
            <pc:docMk/>
            <pc:sldMk cId="1894086067" sldId="287"/>
            <ac:spMk id="3" creationId="{8F56999F-1183-0881-0800-CA697AE61AD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4553C0-9A6B-D543-BA65-6F8B5F1CAC5B}" type="datetimeFigureOut">
              <a:rPr lang="en-US" smtClean="0"/>
              <a:t>9/16/26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D73B24-58CB-0D4C-94E7-4EDC7CCB4D49}" type="slidenum">
              <a:rPr lang="en-US" smtClean="0"/>
              <a:t>‹#›</a:t>
            </a:fld>
            <a:endParaRPr lang="en-US"/>
          </a:p>
        </p:txBody>
      </p:sp>
    </p:spTree>
    <p:extLst>
      <p:ext uri="{BB962C8B-B14F-4D97-AF65-F5344CB8AC3E}">
        <p14:creationId xmlns:p14="http://schemas.microsoft.com/office/powerpoint/2010/main" val="3493783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D73B24-58CB-0D4C-94E7-4EDC7CCB4D49}" type="slidenum">
              <a:rPr lang="en-US" smtClean="0"/>
              <a:t>14</a:t>
            </a:fld>
            <a:endParaRPr lang="en-US"/>
          </a:p>
        </p:txBody>
      </p:sp>
    </p:spTree>
    <p:extLst>
      <p:ext uri="{BB962C8B-B14F-4D97-AF65-F5344CB8AC3E}">
        <p14:creationId xmlns:p14="http://schemas.microsoft.com/office/powerpoint/2010/main" val="2512093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1637D9-A712-D9E1-9538-4B30CF03D2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3B14A9-C4F4-6BF1-4594-7A4FD46675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5800A7-D3E3-C759-72F0-8D1EE256E7E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E71370F-2D05-F226-B90F-B249EB02305F}"/>
              </a:ext>
            </a:extLst>
          </p:cNvPr>
          <p:cNvSpPr>
            <a:spLocks noGrp="1"/>
          </p:cNvSpPr>
          <p:nvPr>
            <p:ph type="sldNum" sz="quarter" idx="5"/>
          </p:nvPr>
        </p:nvSpPr>
        <p:spPr/>
        <p:txBody>
          <a:bodyPr/>
          <a:lstStyle/>
          <a:p>
            <a:fld id="{2AD73B24-58CB-0D4C-94E7-4EDC7CCB4D49}" type="slidenum">
              <a:rPr lang="en-US" smtClean="0"/>
              <a:t>15</a:t>
            </a:fld>
            <a:endParaRPr lang="en-US"/>
          </a:p>
        </p:txBody>
      </p:sp>
    </p:spTree>
    <p:extLst>
      <p:ext uri="{BB962C8B-B14F-4D97-AF65-F5344CB8AC3E}">
        <p14:creationId xmlns:p14="http://schemas.microsoft.com/office/powerpoint/2010/main" val="515424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D337F-81CE-22D3-C75B-978E81DCEA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D6CEED-FA49-9DAC-5803-6C5AFDBA94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D6683A-DA7A-4C06-F093-3EED3EB9A5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5BB6F99-B98C-6924-C2FC-319E424A56FC}"/>
              </a:ext>
            </a:extLst>
          </p:cNvPr>
          <p:cNvSpPr>
            <a:spLocks noGrp="1"/>
          </p:cNvSpPr>
          <p:nvPr>
            <p:ph type="sldNum" sz="quarter" idx="5"/>
          </p:nvPr>
        </p:nvSpPr>
        <p:spPr/>
        <p:txBody>
          <a:bodyPr/>
          <a:lstStyle/>
          <a:p>
            <a:fld id="{2AD73B24-58CB-0D4C-94E7-4EDC7CCB4D49}" type="slidenum">
              <a:rPr lang="en-US" smtClean="0"/>
              <a:t>16</a:t>
            </a:fld>
            <a:endParaRPr lang="en-US"/>
          </a:p>
        </p:txBody>
      </p:sp>
    </p:spTree>
    <p:extLst>
      <p:ext uri="{BB962C8B-B14F-4D97-AF65-F5344CB8AC3E}">
        <p14:creationId xmlns:p14="http://schemas.microsoft.com/office/powerpoint/2010/main" val="2011314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2A13B-D412-0945-B41D-F41C04FA6FA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1332290-D8DB-B748-B4E2-76813FDE79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F734895-1603-CD44-8BE8-F10AFDECB8AC}"/>
              </a:ext>
            </a:extLst>
          </p:cNvPr>
          <p:cNvSpPr>
            <a:spLocks noGrp="1"/>
          </p:cNvSpPr>
          <p:nvPr>
            <p:ph type="dt" sz="half" idx="10"/>
          </p:nvPr>
        </p:nvSpPr>
        <p:spPr/>
        <p:txBody>
          <a:bodyPr/>
          <a:lstStyle/>
          <a:p>
            <a:fld id="{0E1BE84D-64AE-4A45-A975-1139821167E5}" type="datetimeFigureOut">
              <a:rPr lang="en-US" smtClean="0"/>
              <a:t>9/16/26</a:t>
            </a:fld>
            <a:endParaRPr lang="en-US"/>
          </a:p>
        </p:txBody>
      </p:sp>
      <p:sp>
        <p:nvSpPr>
          <p:cNvPr id="5" name="Footer Placeholder 4">
            <a:extLst>
              <a:ext uri="{FF2B5EF4-FFF2-40B4-BE49-F238E27FC236}">
                <a16:creationId xmlns:a16="http://schemas.microsoft.com/office/drawing/2014/main" id="{3DFE9C4D-70E6-5F46-B502-F85BB11A00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9CF412-D4ED-C745-B7EB-C6FF0059ECE5}"/>
              </a:ext>
            </a:extLst>
          </p:cNvPr>
          <p:cNvSpPr>
            <a:spLocks noGrp="1"/>
          </p:cNvSpPr>
          <p:nvPr>
            <p:ph type="sldNum" sz="quarter" idx="12"/>
          </p:nvPr>
        </p:nvSpPr>
        <p:spPr/>
        <p:txBody>
          <a:bodyPr/>
          <a:lstStyle/>
          <a:p>
            <a:fld id="{680889F6-8AA7-734C-8CF0-94ABCD7D6DF0}" type="slidenum">
              <a:rPr lang="en-US" smtClean="0"/>
              <a:t>‹#›</a:t>
            </a:fld>
            <a:endParaRPr lang="en-US"/>
          </a:p>
        </p:txBody>
      </p:sp>
    </p:spTree>
    <p:extLst>
      <p:ext uri="{BB962C8B-B14F-4D97-AF65-F5344CB8AC3E}">
        <p14:creationId xmlns:p14="http://schemas.microsoft.com/office/powerpoint/2010/main" val="49625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F883-1149-F045-BF43-4FD1F8E52C5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FB7696-CD84-B547-A952-30324C76C58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54CC23-5A00-974A-9781-32D6F5A77847}"/>
              </a:ext>
            </a:extLst>
          </p:cNvPr>
          <p:cNvSpPr>
            <a:spLocks noGrp="1"/>
          </p:cNvSpPr>
          <p:nvPr>
            <p:ph type="dt" sz="half" idx="10"/>
          </p:nvPr>
        </p:nvSpPr>
        <p:spPr/>
        <p:txBody>
          <a:bodyPr/>
          <a:lstStyle/>
          <a:p>
            <a:fld id="{0E1BE84D-64AE-4A45-A975-1139821167E5}" type="datetimeFigureOut">
              <a:rPr lang="en-US" smtClean="0"/>
              <a:t>9/16/26</a:t>
            </a:fld>
            <a:endParaRPr lang="en-US"/>
          </a:p>
        </p:txBody>
      </p:sp>
      <p:sp>
        <p:nvSpPr>
          <p:cNvPr id="5" name="Footer Placeholder 4">
            <a:extLst>
              <a:ext uri="{FF2B5EF4-FFF2-40B4-BE49-F238E27FC236}">
                <a16:creationId xmlns:a16="http://schemas.microsoft.com/office/drawing/2014/main" id="{E770630F-CCEF-8547-AD9B-9E8D0A70AE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786C4-D300-D94C-8959-A8D46B2693B6}"/>
              </a:ext>
            </a:extLst>
          </p:cNvPr>
          <p:cNvSpPr>
            <a:spLocks noGrp="1"/>
          </p:cNvSpPr>
          <p:nvPr>
            <p:ph type="sldNum" sz="quarter" idx="12"/>
          </p:nvPr>
        </p:nvSpPr>
        <p:spPr/>
        <p:txBody>
          <a:bodyPr/>
          <a:lstStyle/>
          <a:p>
            <a:fld id="{680889F6-8AA7-734C-8CF0-94ABCD7D6DF0}" type="slidenum">
              <a:rPr lang="en-US" smtClean="0"/>
              <a:t>‹#›</a:t>
            </a:fld>
            <a:endParaRPr lang="en-US"/>
          </a:p>
        </p:txBody>
      </p:sp>
    </p:spTree>
    <p:extLst>
      <p:ext uri="{BB962C8B-B14F-4D97-AF65-F5344CB8AC3E}">
        <p14:creationId xmlns:p14="http://schemas.microsoft.com/office/powerpoint/2010/main" val="3734814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0BAB-962D-8443-9062-FECAEEBF54C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332FC0A-EC69-D747-8176-40B803BA516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015219-71E8-7C4F-80BF-46E34BBB0DE3}"/>
              </a:ext>
            </a:extLst>
          </p:cNvPr>
          <p:cNvSpPr>
            <a:spLocks noGrp="1"/>
          </p:cNvSpPr>
          <p:nvPr>
            <p:ph type="dt" sz="half" idx="10"/>
          </p:nvPr>
        </p:nvSpPr>
        <p:spPr/>
        <p:txBody>
          <a:bodyPr/>
          <a:lstStyle/>
          <a:p>
            <a:fld id="{0E1BE84D-64AE-4A45-A975-1139821167E5}" type="datetimeFigureOut">
              <a:rPr lang="en-US" smtClean="0"/>
              <a:t>9/16/26</a:t>
            </a:fld>
            <a:endParaRPr lang="en-US"/>
          </a:p>
        </p:txBody>
      </p:sp>
      <p:sp>
        <p:nvSpPr>
          <p:cNvPr id="5" name="Footer Placeholder 4">
            <a:extLst>
              <a:ext uri="{FF2B5EF4-FFF2-40B4-BE49-F238E27FC236}">
                <a16:creationId xmlns:a16="http://schemas.microsoft.com/office/drawing/2014/main" id="{96D0D595-1C68-0143-A955-C7B83A3FD9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AB13A3-2605-D64F-9AE0-232F964F6A3E}"/>
              </a:ext>
            </a:extLst>
          </p:cNvPr>
          <p:cNvSpPr>
            <a:spLocks noGrp="1"/>
          </p:cNvSpPr>
          <p:nvPr>
            <p:ph type="sldNum" sz="quarter" idx="12"/>
          </p:nvPr>
        </p:nvSpPr>
        <p:spPr/>
        <p:txBody>
          <a:bodyPr/>
          <a:lstStyle/>
          <a:p>
            <a:fld id="{680889F6-8AA7-734C-8CF0-94ABCD7D6DF0}" type="slidenum">
              <a:rPr lang="en-US" smtClean="0"/>
              <a:t>‹#›</a:t>
            </a:fld>
            <a:endParaRPr lang="en-US"/>
          </a:p>
        </p:txBody>
      </p:sp>
    </p:spTree>
    <p:extLst>
      <p:ext uri="{BB962C8B-B14F-4D97-AF65-F5344CB8AC3E}">
        <p14:creationId xmlns:p14="http://schemas.microsoft.com/office/powerpoint/2010/main" val="3313473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2506E-A9F2-074B-89C6-4F11466B1F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9242FCE-A7E5-8B42-BEC7-8DF0B077350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0A74491-C1CF-CD42-9A15-245DC8EE32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5B04C1E-319B-CA43-87CE-47E3E1DC4F4F}"/>
              </a:ext>
            </a:extLst>
          </p:cNvPr>
          <p:cNvSpPr>
            <a:spLocks noGrp="1"/>
          </p:cNvSpPr>
          <p:nvPr>
            <p:ph type="dt" sz="half" idx="10"/>
          </p:nvPr>
        </p:nvSpPr>
        <p:spPr/>
        <p:txBody>
          <a:bodyPr/>
          <a:lstStyle/>
          <a:p>
            <a:fld id="{0E1BE84D-64AE-4A45-A975-1139821167E5}" type="datetimeFigureOut">
              <a:rPr lang="en-US" smtClean="0"/>
              <a:t>9/16/26</a:t>
            </a:fld>
            <a:endParaRPr lang="en-US"/>
          </a:p>
        </p:txBody>
      </p:sp>
      <p:sp>
        <p:nvSpPr>
          <p:cNvPr id="6" name="Footer Placeholder 5">
            <a:extLst>
              <a:ext uri="{FF2B5EF4-FFF2-40B4-BE49-F238E27FC236}">
                <a16:creationId xmlns:a16="http://schemas.microsoft.com/office/drawing/2014/main" id="{05712A89-053C-A748-8206-8CBBE99212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EF83D4-A2DE-F145-964D-1DFED9EFB047}"/>
              </a:ext>
            </a:extLst>
          </p:cNvPr>
          <p:cNvSpPr>
            <a:spLocks noGrp="1"/>
          </p:cNvSpPr>
          <p:nvPr>
            <p:ph type="sldNum" sz="quarter" idx="12"/>
          </p:nvPr>
        </p:nvSpPr>
        <p:spPr/>
        <p:txBody>
          <a:bodyPr/>
          <a:lstStyle/>
          <a:p>
            <a:fld id="{680889F6-8AA7-734C-8CF0-94ABCD7D6DF0}" type="slidenum">
              <a:rPr lang="en-US" smtClean="0"/>
              <a:t>‹#›</a:t>
            </a:fld>
            <a:endParaRPr lang="en-US"/>
          </a:p>
        </p:txBody>
      </p:sp>
    </p:spTree>
    <p:extLst>
      <p:ext uri="{BB962C8B-B14F-4D97-AF65-F5344CB8AC3E}">
        <p14:creationId xmlns:p14="http://schemas.microsoft.com/office/powerpoint/2010/main" val="3193272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32E88-A546-8E43-AC49-29D9A671FE4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41034D6-DE1E-6B4A-A592-50F788417A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59F8D4-4A00-3C4A-9730-ACCB957596B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CC6BE68-C164-CF45-BBB1-DB6FA1EA2C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590050D-946F-354F-9DF6-6F29D37524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98FA8D8-FEAF-B24C-8803-D2811AFB10D2}"/>
              </a:ext>
            </a:extLst>
          </p:cNvPr>
          <p:cNvSpPr>
            <a:spLocks noGrp="1"/>
          </p:cNvSpPr>
          <p:nvPr>
            <p:ph type="dt" sz="half" idx="10"/>
          </p:nvPr>
        </p:nvSpPr>
        <p:spPr/>
        <p:txBody>
          <a:bodyPr/>
          <a:lstStyle/>
          <a:p>
            <a:fld id="{0E1BE84D-64AE-4A45-A975-1139821167E5}" type="datetimeFigureOut">
              <a:rPr lang="en-US" smtClean="0"/>
              <a:t>9/16/26</a:t>
            </a:fld>
            <a:endParaRPr lang="en-US"/>
          </a:p>
        </p:txBody>
      </p:sp>
      <p:sp>
        <p:nvSpPr>
          <p:cNvPr id="8" name="Footer Placeholder 7">
            <a:extLst>
              <a:ext uri="{FF2B5EF4-FFF2-40B4-BE49-F238E27FC236}">
                <a16:creationId xmlns:a16="http://schemas.microsoft.com/office/drawing/2014/main" id="{DDE7E47B-8BB5-6A42-8D22-5D4FC3E0B2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6AF5592-E855-6941-8791-3E8BDC6FDB06}"/>
              </a:ext>
            </a:extLst>
          </p:cNvPr>
          <p:cNvSpPr>
            <a:spLocks noGrp="1"/>
          </p:cNvSpPr>
          <p:nvPr>
            <p:ph type="sldNum" sz="quarter" idx="12"/>
          </p:nvPr>
        </p:nvSpPr>
        <p:spPr/>
        <p:txBody>
          <a:bodyPr/>
          <a:lstStyle/>
          <a:p>
            <a:fld id="{680889F6-8AA7-734C-8CF0-94ABCD7D6DF0}" type="slidenum">
              <a:rPr lang="en-US" smtClean="0"/>
              <a:t>‹#›</a:t>
            </a:fld>
            <a:endParaRPr lang="en-US"/>
          </a:p>
        </p:txBody>
      </p:sp>
    </p:spTree>
    <p:extLst>
      <p:ext uri="{BB962C8B-B14F-4D97-AF65-F5344CB8AC3E}">
        <p14:creationId xmlns:p14="http://schemas.microsoft.com/office/powerpoint/2010/main" val="1837511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702E2-D95E-3D42-BF29-8240AAD482C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2153844-9D0B-0F45-9E10-D968EA354D4C}"/>
              </a:ext>
            </a:extLst>
          </p:cNvPr>
          <p:cNvSpPr>
            <a:spLocks noGrp="1"/>
          </p:cNvSpPr>
          <p:nvPr>
            <p:ph type="dt" sz="half" idx="10"/>
          </p:nvPr>
        </p:nvSpPr>
        <p:spPr/>
        <p:txBody>
          <a:bodyPr/>
          <a:lstStyle/>
          <a:p>
            <a:fld id="{0E1BE84D-64AE-4A45-A975-1139821167E5}" type="datetimeFigureOut">
              <a:rPr lang="en-US" smtClean="0"/>
              <a:t>9/16/26</a:t>
            </a:fld>
            <a:endParaRPr lang="en-US"/>
          </a:p>
        </p:txBody>
      </p:sp>
      <p:sp>
        <p:nvSpPr>
          <p:cNvPr id="4" name="Footer Placeholder 3">
            <a:extLst>
              <a:ext uri="{FF2B5EF4-FFF2-40B4-BE49-F238E27FC236}">
                <a16:creationId xmlns:a16="http://schemas.microsoft.com/office/drawing/2014/main" id="{56474C0E-6346-8549-BB17-1F182730D28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B1BCE70-E765-0248-BBAE-0EA44AB30F8D}"/>
              </a:ext>
            </a:extLst>
          </p:cNvPr>
          <p:cNvSpPr>
            <a:spLocks noGrp="1"/>
          </p:cNvSpPr>
          <p:nvPr>
            <p:ph type="sldNum" sz="quarter" idx="12"/>
          </p:nvPr>
        </p:nvSpPr>
        <p:spPr/>
        <p:txBody>
          <a:bodyPr/>
          <a:lstStyle/>
          <a:p>
            <a:fld id="{680889F6-8AA7-734C-8CF0-94ABCD7D6DF0}" type="slidenum">
              <a:rPr lang="en-US" smtClean="0"/>
              <a:t>‹#›</a:t>
            </a:fld>
            <a:endParaRPr lang="en-US"/>
          </a:p>
        </p:txBody>
      </p:sp>
    </p:spTree>
    <p:extLst>
      <p:ext uri="{BB962C8B-B14F-4D97-AF65-F5344CB8AC3E}">
        <p14:creationId xmlns:p14="http://schemas.microsoft.com/office/powerpoint/2010/main" val="70021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15E8AF-D3FE-9141-A39B-8134BBAF2201}"/>
              </a:ext>
            </a:extLst>
          </p:cNvPr>
          <p:cNvSpPr>
            <a:spLocks noGrp="1"/>
          </p:cNvSpPr>
          <p:nvPr>
            <p:ph type="dt" sz="half" idx="10"/>
          </p:nvPr>
        </p:nvSpPr>
        <p:spPr/>
        <p:txBody>
          <a:bodyPr/>
          <a:lstStyle/>
          <a:p>
            <a:fld id="{0E1BE84D-64AE-4A45-A975-1139821167E5}" type="datetimeFigureOut">
              <a:rPr lang="en-US" smtClean="0"/>
              <a:t>9/16/26</a:t>
            </a:fld>
            <a:endParaRPr lang="en-US"/>
          </a:p>
        </p:txBody>
      </p:sp>
      <p:sp>
        <p:nvSpPr>
          <p:cNvPr id="3" name="Footer Placeholder 2">
            <a:extLst>
              <a:ext uri="{FF2B5EF4-FFF2-40B4-BE49-F238E27FC236}">
                <a16:creationId xmlns:a16="http://schemas.microsoft.com/office/drawing/2014/main" id="{4BFF077A-EA28-334E-9878-CB1A954A61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EA12C50-BF6A-9D4F-B79C-797387D57650}"/>
              </a:ext>
            </a:extLst>
          </p:cNvPr>
          <p:cNvSpPr>
            <a:spLocks noGrp="1"/>
          </p:cNvSpPr>
          <p:nvPr>
            <p:ph type="sldNum" sz="quarter" idx="12"/>
          </p:nvPr>
        </p:nvSpPr>
        <p:spPr/>
        <p:txBody>
          <a:bodyPr/>
          <a:lstStyle/>
          <a:p>
            <a:fld id="{680889F6-8AA7-734C-8CF0-94ABCD7D6DF0}" type="slidenum">
              <a:rPr lang="en-US" smtClean="0"/>
              <a:t>‹#›</a:t>
            </a:fld>
            <a:endParaRPr lang="en-US"/>
          </a:p>
        </p:txBody>
      </p:sp>
    </p:spTree>
    <p:extLst>
      <p:ext uri="{BB962C8B-B14F-4D97-AF65-F5344CB8AC3E}">
        <p14:creationId xmlns:p14="http://schemas.microsoft.com/office/powerpoint/2010/main" val="1260729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4A7B0-6596-964A-ACDA-68642160E9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5124FA5-8CAD-CE42-A2A0-5F095930AC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B10248C-F7B3-2A4F-8853-84673FC88F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4046E8-D6CC-C248-A7C6-2D9E1C5C5C11}"/>
              </a:ext>
            </a:extLst>
          </p:cNvPr>
          <p:cNvSpPr>
            <a:spLocks noGrp="1"/>
          </p:cNvSpPr>
          <p:nvPr>
            <p:ph type="dt" sz="half" idx="10"/>
          </p:nvPr>
        </p:nvSpPr>
        <p:spPr/>
        <p:txBody>
          <a:bodyPr/>
          <a:lstStyle/>
          <a:p>
            <a:fld id="{0E1BE84D-64AE-4A45-A975-1139821167E5}" type="datetimeFigureOut">
              <a:rPr lang="en-US" smtClean="0"/>
              <a:t>9/16/26</a:t>
            </a:fld>
            <a:endParaRPr lang="en-US"/>
          </a:p>
        </p:txBody>
      </p:sp>
      <p:sp>
        <p:nvSpPr>
          <p:cNvPr id="6" name="Footer Placeholder 5">
            <a:extLst>
              <a:ext uri="{FF2B5EF4-FFF2-40B4-BE49-F238E27FC236}">
                <a16:creationId xmlns:a16="http://schemas.microsoft.com/office/drawing/2014/main" id="{904A644B-3F0A-204A-A25A-6348B74A32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CD88C6-1ADA-DC41-91DA-975E16F192E3}"/>
              </a:ext>
            </a:extLst>
          </p:cNvPr>
          <p:cNvSpPr>
            <a:spLocks noGrp="1"/>
          </p:cNvSpPr>
          <p:nvPr>
            <p:ph type="sldNum" sz="quarter" idx="12"/>
          </p:nvPr>
        </p:nvSpPr>
        <p:spPr/>
        <p:txBody>
          <a:bodyPr/>
          <a:lstStyle/>
          <a:p>
            <a:fld id="{680889F6-8AA7-734C-8CF0-94ABCD7D6DF0}" type="slidenum">
              <a:rPr lang="en-US" smtClean="0"/>
              <a:t>‹#›</a:t>
            </a:fld>
            <a:endParaRPr lang="en-US"/>
          </a:p>
        </p:txBody>
      </p:sp>
    </p:spTree>
    <p:extLst>
      <p:ext uri="{BB962C8B-B14F-4D97-AF65-F5344CB8AC3E}">
        <p14:creationId xmlns:p14="http://schemas.microsoft.com/office/powerpoint/2010/main" val="3417429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B6399-6D84-6B4A-9E0A-F5BB2C21A70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EA7CB9C-8D89-7640-82A6-A422EBCDB4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1812FFB-9070-F84E-AB8A-D3255C7770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C5DEA4-C81C-934F-88AA-C3AE310F2A7F}"/>
              </a:ext>
            </a:extLst>
          </p:cNvPr>
          <p:cNvSpPr>
            <a:spLocks noGrp="1"/>
          </p:cNvSpPr>
          <p:nvPr>
            <p:ph type="dt" sz="half" idx="10"/>
          </p:nvPr>
        </p:nvSpPr>
        <p:spPr/>
        <p:txBody>
          <a:bodyPr/>
          <a:lstStyle/>
          <a:p>
            <a:fld id="{0E1BE84D-64AE-4A45-A975-1139821167E5}" type="datetimeFigureOut">
              <a:rPr lang="en-US" smtClean="0"/>
              <a:t>9/16/26</a:t>
            </a:fld>
            <a:endParaRPr lang="en-US"/>
          </a:p>
        </p:txBody>
      </p:sp>
      <p:sp>
        <p:nvSpPr>
          <p:cNvPr id="6" name="Footer Placeholder 5">
            <a:extLst>
              <a:ext uri="{FF2B5EF4-FFF2-40B4-BE49-F238E27FC236}">
                <a16:creationId xmlns:a16="http://schemas.microsoft.com/office/drawing/2014/main" id="{100F9695-458E-7D42-83DB-E6D2C281B4E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A4CF82-06D8-FC49-86CE-9D53579DB8B0}"/>
              </a:ext>
            </a:extLst>
          </p:cNvPr>
          <p:cNvSpPr>
            <a:spLocks noGrp="1"/>
          </p:cNvSpPr>
          <p:nvPr>
            <p:ph type="sldNum" sz="quarter" idx="12"/>
          </p:nvPr>
        </p:nvSpPr>
        <p:spPr/>
        <p:txBody>
          <a:bodyPr/>
          <a:lstStyle/>
          <a:p>
            <a:fld id="{680889F6-8AA7-734C-8CF0-94ABCD7D6DF0}" type="slidenum">
              <a:rPr lang="en-US" smtClean="0"/>
              <a:t>‹#›</a:t>
            </a:fld>
            <a:endParaRPr lang="en-US"/>
          </a:p>
        </p:txBody>
      </p:sp>
    </p:spTree>
    <p:extLst>
      <p:ext uri="{BB962C8B-B14F-4D97-AF65-F5344CB8AC3E}">
        <p14:creationId xmlns:p14="http://schemas.microsoft.com/office/powerpoint/2010/main" val="530118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E17A6-8553-FD49-BD97-3F885E250AC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B8236C0-2BA9-F746-B988-B08DF0FBA46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3BE0A9-8042-6B46-9A89-E0C326CBFF78}"/>
              </a:ext>
            </a:extLst>
          </p:cNvPr>
          <p:cNvSpPr>
            <a:spLocks noGrp="1"/>
          </p:cNvSpPr>
          <p:nvPr>
            <p:ph type="dt" sz="half" idx="10"/>
          </p:nvPr>
        </p:nvSpPr>
        <p:spPr/>
        <p:txBody>
          <a:bodyPr/>
          <a:lstStyle/>
          <a:p>
            <a:fld id="{0E1BE84D-64AE-4A45-A975-1139821167E5}" type="datetimeFigureOut">
              <a:rPr lang="en-US" smtClean="0"/>
              <a:t>9/16/26</a:t>
            </a:fld>
            <a:endParaRPr lang="en-US"/>
          </a:p>
        </p:txBody>
      </p:sp>
      <p:sp>
        <p:nvSpPr>
          <p:cNvPr id="5" name="Footer Placeholder 4">
            <a:extLst>
              <a:ext uri="{FF2B5EF4-FFF2-40B4-BE49-F238E27FC236}">
                <a16:creationId xmlns:a16="http://schemas.microsoft.com/office/drawing/2014/main" id="{9C59C06A-AFCA-8C4C-9AE9-AEFEEBEC99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CD122A-446A-4944-AF5D-00005A208928}"/>
              </a:ext>
            </a:extLst>
          </p:cNvPr>
          <p:cNvSpPr>
            <a:spLocks noGrp="1"/>
          </p:cNvSpPr>
          <p:nvPr>
            <p:ph type="sldNum" sz="quarter" idx="12"/>
          </p:nvPr>
        </p:nvSpPr>
        <p:spPr/>
        <p:txBody>
          <a:bodyPr/>
          <a:lstStyle/>
          <a:p>
            <a:fld id="{680889F6-8AA7-734C-8CF0-94ABCD7D6DF0}" type="slidenum">
              <a:rPr lang="en-US" smtClean="0"/>
              <a:t>‹#›</a:t>
            </a:fld>
            <a:endParaRPr lang="en-US"/>
          </a:p>
        </p:txBody>
      </p:sp>
    </p:spTree>
    <p:extLst>
      <p:ext uri="{BB962C8B-B14F-4D97-AF65-F5344CB8AC3E}">
        <p14:creationId xmlns:p14="http://schemas.microsoft.com/office/powerpoint/2010/main" val="1741321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E20C87-66E7-CF43-AC5D-F52B7FF047F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C2BBFB7-BFC9-084E-B7B8-65AF0013117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3C1EA3-C5FC-6641-8055-57C66316E49A}"/>
              </a:ext>
            </a:extLst>
          </p:cNvPr>
          <p:cNvSpPr>
            <a:spLocks noGrp="1"/>
          </p:cNvSpPr>
          <p:nvPr>
            <p:ph type="dt" sz="half" idx="10"/>
          </p:nvPr>
        </p:nvSpPr>
        <p:spPr/>
        <p:txBody>
          <a:bodyPr/>
          <a:lstStyle/>
          <a:p>
            <a:fld id="{0E1BE84D-64AE-4A45-A975-1139821167E5}" type="datetimeFigureOut">
              <a:rPr lang="en-US" smtClean="0"/>
              <a:t>9/16/26</a:t>
            </a:fld>
            <a:endParaRPr lang="en-US"/>
          </a:p>
        </p:txBody>
      </p:sp>
      <p:sp>
        <p:nvSpPr>
          <p:cNvPr id="5" name="Footer Placeholder 4">
            <a:extLst>
              <a:ext uri="{FF2B5EF4-FFF2-40B4-BE49-F238E27FC236}">
                <a16:creationId xmlns:a16="http://schemas.microsoft.com/office/drawing/2014/main" id="{014B43AD-FDF4-F94C-9F90-3F8D353A65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619171-2A60-2A4F-BBEB-DC0F7DF77C6C}"/>
              </a:ext>
            </a:extLst>
          </p:cNvPr>
          <p:cNvSpPr>
            <a:spLocks noGrp="1"/>
          </p:cNvSpPr>
          <p:nvPr>
            <p:ph type="sldNum" sz="quarter" idx="12"/>
          </p:nvPr>
        </p:nvSpPr>
        <p:spPr/>
        <p:txBody>
          <a:bodyPr/>
          <a:lstStyle/>
          <a:p>
            <a:fld id="{680889F6-8AA7-734C-8CF0-94ABCD7D6DF0}" type="slidenum">
              <a:rPr lang="en-US" smtClean="0"/>
              <a:t>‹#›</a:t>
            </a:fld>
            <a:endParaRPr lang="en-US"/>
          </a:p>
        </p:txBody>
      </p:sp>
    </p:spTree>
    <p:extLst>
      <p:ext uri="{BB962C8B-B14F-4D97-AF65-F5344CB8AC3E}">
        <p14:creationId xmlns:p14="http://schemas.microsoft.com/office/powerpoint/2010/main" val="11351904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9CA1E9-3FD0-0D45-BB64-7B0D08945C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FCA7E6-5714-BD49-A5C1-C7EFA84161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725CD0-E151-0044-8563-3DB858DD01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1BE84D-64AE-4A45-A975-1139821167E5}" type="datetimeFigureOut">
              <a:rPr lang="en-US" smtClean="0"/>
              <a:t>9/16/26</a:t>
            </a:fld>
            <a:endParaRPr lang="en-US"/>
          </a:p>
        </p:txBody>
      </p:sp>
      <p:sp>
        <p:nvSpPr>
          <p:cNvPr id="5" name="Footer Placeholder 4">
            <a:extLst>
              <a:ext uri="{FF2B5EF4-FFF2-40B4-BE49-F238E27FC236}">
                <a16:creationId xmlns:a16="http://schemas.microsoft.com/office/drawing/2014/main" id="{100217C5-163C-5749-AC67-10DCA4CD9A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9434D31-56F6-9444-BC91-D8BE3264B1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0889F6-8AA7-734C-8CF0-94ABCD7D6DF0}" type="slidenum">
              <a:rPr lang="en-US" smtClean="0"/>
              <a:t>‹#›</a:t>
            </a:fld>
            <a:endParaRPr lang="en-US"/>
          </a:p>
        </p:txBody>
      </p:sp>
    </p:spTree>
    <p:extLst>
      <p:ext uri="{BB962C8B-B14F-4D97-AF65-F5344CB8AC3E}">
        <p14:creationId xmlns:p14="http://schemas.microsoft.com/office/powerpoint/2010/main" val="8146940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wgsn.com/mywgsn"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tiff"/><Relationship Id="rId1" Type="http://schemas.openxmlformats.org/officeDocument/2006/relationships/slideLayout" Target="../slideLayouts/slideLayout7.xml"/><Relationship Id="rId4" Type="http://schemas.openxmlformats.org/officeDocument/2006/relationships/image" Target="../media/image7.tiff"/></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tiff"/><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24.jpg"/><Relationship Id="rId4" Type="http://schemas.openxmlformats.org/officeDocument/2006/relationships/image" Target="../media/image23.jp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AE81D-2622-1B45-AC1B-2EE0A1EAC70A}"/>
              </a:ext>
            </a:extLst>
          </p:cNvPr>
          <p:cNvSpPr>
            <a:spLocks noGrp="1"/>
          </p:cNvSpPr>
          <p:nvPr>
            <p:ph type="ctrTitle"/>
          </p:nvPr>
        </p:nvSpPr>
        <p:spPr>
          <a:xfrm>
            <a:off x="1524000" y="1146344"/>
            <a:ext cx="9144000" cy="1260749"/>
          </a:xfrm>
        </p:spPr>
        <p:txBody>
          <a:bodyPr>
            <a:normAutofit fontScale="90000"/>
          </a:bodyPr>
          <a:lstStyle/>
          <a:p>
            <a:r>
              <a:rPr lang="en-US" dirty="0">
                <a:solidFill>
                  <a:schemeClr val="tx1">
                    <a:lumMod val="65000"/>
                    <a:lumOff val="35000"/>
                  </a:schemeClr>
                </a:solidFill>
                <a:latin typeface="Helvetica" pitchFamily="2" charset="0"/>
              </a:rPr>
              <a:t>Visual and Material Culture</a:t>
            </a:r>
            <a:br>
              <a:rPr lang="en-US" dirty="0">
                <a:solidFill>
                  <a:schemeClr val="tx1">
                    <a:lumMod val="65000"/>
                    <a:lumOff val="35000"/>
                  </a:schemeClr>
                </a:solidFill>
                <a:latin typeface="Helvetica" pitchFamily="2" charset="0"/>
              </a:rPr>
            </a:br>
            <a:r>
              <a:rPr lang="en-US" dirty="0">
                <a:solidFill>
                  <a:schemeClr val="tx1">
                    <a:lumMod val="65000"/>
                    <a:lumOff val="35000"/>
                  </a:schemeClr>
                </a:solidFill>
                <a:latin typeface="Helvetica" pitchFamily="2" charset="0"/>
              </a:rPr>
              <a:t>ADDA4016</a:t>
            </a:r>
          </a:p>
        </p:txBody>
      </p:sp>
    </p:spTree>
    <p:extLst>
      <p:ext uri="{BB962C8B-B14F-4D97-AF65-F5344CB8AC3E}">
        <p14:creationId xmlns:p14="http://schemas.microsoft.com/office/powerpoint/2010/main" val="1486999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B1639-2D31-E745-93F9-E34B2399A59E}"/>
              </a:ext>
            </a:extLst>
          </p:cNvPr>
          <p:cNvSpPr>
            <a:spLocks noGrp="1"/>
          </p:cNvSpPr>
          <p:nvPr>
            <p:ph type="title"/>
          </p:nvPr>
        </p:nvSpPr>
        <p:spPr>
          <a:xfrm>
            <a:off x="838200" y="365125"/>
            <a:ext cx="10515600" cy="1201208"/>
          </a:xfrm>
        </p:spPr>
        <p:txBody>
          <a:bodyPr anchor="t">
            <a:normAutofit fontScale="90000"/>
          </a:bodyPr>
          <a:lstStyle/>
          <a:p>
            <a:r>
              <a:rPr lang="en-US" dirty="0">
                <a:solidFill>
                  <a:schemeClr val="tx1">
                    <a:lumMod val="65000"/>
                    <a:lumOff val="35000"/>
                  </a:schemeClr>
                </a:solidFill>
                <a:latin typeface="Helvetica" pitchFamily="2" charset="0"/>
                <a:ea typeface="Brush Script MT" panose="03060802040406070304" pitchFamily="66" charset="-122"/>
                <a:cs typeface="Ink Free" panose="020F0502020204030204" pitchFamily="34" charset="0"/>
              </a:rPr>
              <a:t>Surface Pattern &amp; Textiles</a:t>
            </a:r>
            <a:br>
              <a:rPr lang="en-US" dirty="0">
                <a:solidFill>
                  <a:schemeClr val="tx1">
                    <a:lumMod val="65000"/>
                    <a:lumOff val="35000"/>
                  </a:schemeClr>
                </a:solidFill>
                <a:latin typeface="Helvetica" pitchFamily="2" charset="0"/>
              </a:rPr>
            </a:br>
            <a:r>
              <a:rPr lang="en-US" sz="2200" dirty="0">
                <a:solidFill>
                  <a:schemeClr val="tx1">
                    <a:lumMod val="65000"/>
                    <a:lumOff val="35000"/>
                  </a:schemeClr>
                </a:solidFill>
                <a:latin typeface="Helvetica" pitchFamily="2" charset="0"/>
              </a:rPr>
              <a:t>Visual and Material Culture ADDA4016 </a:t>
            </a:r>
            <a:r>
              <a:rPr lang="en-GB" sz="1100" dirty="0">
                <a:solidFill>
                  <a:schemeClr val="tx1">
                    <a:lumMod val="65000"/>
                    <a:lumOff val="35000"/>
                  </a:schemeClr>
                </a:solidFill>
                <a:latin typeface="Helvetica" pitchFamily="2" charset="0"/>
              </a:rPr>
              <a:t>is designed to introduce the notion of primary research and exploration through an openness to visual and material culture, encouraging personal enquiry and the development of fundamental visual skills.</a:t>
            </a:r>
            <a:br>
              <a:rPr lang="en-GB" sz="1100" dirty="0">
                <a:solidFill>
                  <a:schemeClr val="tx1">
                    <a:lumMod val="65000"/>
                    <a:lumOff val="35000"/>
                  </a:schemeClr>
                </a:solidFill>
                <a:latin typeface="Helvetica" pitchFamily="2" charset="0"/>
              </a:rPr>
            </a:br>
            <a:br>
              <a:rPr lang="en-US" sz="1200" strike="sngStrike" dirty="0">
                <a:solidFill>
                  <a:schemeClr val="tx1">
                    <a:lumMod val="65000"/>
                    <a:lumOff val="35000"/>
                  </a:schemeClr>
                </a:solidFill>
                <a:latin typeface="Helvetica" pitchFamily="2" charset="0"/>
              </a:rPr>
            </a:br>
            <a:br>
              <a:rPr lang="en-US" sz="1200" strike="sngStrike" dirty="0">
                <a:solidFill>
                  <a:schemeClr val="tx1">
                    <a:lumMod val="65000"/>
                    <a:lumOff val="35000"/>
                  </a:schemeClr>
                </a:solidFill>
                <a:latin typeface="Helvetica" pitchFamily="2" charset="0"/>
              </a:rPr>
            </a:br>
            <a:br>
              <a:rPr lang="en-US" sz="1200" dirty="0">
                <a:solidFill>
                  <a:schemeClr val="tx1">
                    <a:lumMod val="65000"/>
                    <a:lumOff val="35000"/>
                  </a:schemeClr>
                </a:solidFill>
                <a:latin typeface="Helvetica" pitchFamily="2" charset="0"/>
              </a:rPr>
            </a:br>
            <a:br>
              <a:rPr lang="en-US" sz="1200" dirty="0">
                <a:solidFill>
                  <a:schemeClr val="tx1">
                    <a:lumMod val="65000"/>
                    <a:lumOff val="35000"/>
                  </a:schemeClr>
                </a:solidFill>
                <a:latin typeface="Helvetica" pitchFamily="2" charset="0"/>
              </a:rPr>
            </a:br>
            <a:br>
              <a:rPr lang="en-US" dirty="0">
                <a:solidFill>
                  <a:schemeClr val="tx1">
                    <a:lumMod val="65000"/>
                    <a:lumOff val="35000"/>
                  </a:schemeClr>
                </a:solidFill>
                <a:latin typeface="Helvetica" pitchFamily="2" charset="0"/>
              </a:rPr>
            </a:br>
            <a:br>
              <a:rPr lang="en-US" dirty="0">
                <a:solidFill>
                  <a:schemeClr val="tx1">
                    <a:lumMod val="65000"/>
                    <a:lumOff val="35000"/>
                  </a:schemeClr>
                </a:solidFill>
                <a:latin typeface="Helvetica" pitchFamily="2" charset="0"/>
              </a:rPr>
            </a:br>
            <a:endParaRPr lang="en-US" dirty="0">
              <a:solidFill>
                <a:schemeClr val="tx1">
                  <a:lumMod val="65000"/>
                  <a:lumOff val="35000"/>
                </a:schemeClr>
              </a:solidFill>
              <a:latin typeface="Helvetica" pitchFamily="2" charset="0"/>
            </a:endParaRPr>
          </a:p>
        </p:txBody>
      </p:sp>
      <p:sp>
        <p:nvSpPr>
          <p:cNvPr id="3" name="Title 1">
            <a:extLst>
              <a:ext uri="{FF2B5EF4-FFF2-40B4-BE49-F238E27FC236}">
                <a16:creationId xmlns:a16="http://schemas.microsoft.com/office/drawing/2014/main" id="{B5210EA2-4C9A-4BCF-94C1-B727B623A877}"/>
              </a:ext>
            </a:extLst>
          </p:cNvPr>
          <p:cNvSpPr txBox="1">
            <a:spLocks/>
          </p:cNvSpPr>
          <p:nvPr/>
        </p:nvSpPr>
        <p:spPr>
          <a:xfrm>
            <a:off x="838200" y="1566335"/>
            <a:ext cx="10515600" cy="1665963"/>
          </a:xfrm>
          <a:prstGeom prst="rect">
            <a:avLst/>
          </a:prstGeom>
        </p:spPr>
        <p:txBody>
          <a:bodyPr vert="horz" lIns="91440" tIns="45720" rIns="91440" bIns="45720" rtlCol="0" anchor="t">
            <a:normAutofit fontScale="6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b="1" dirty="0">
                <a:solidFill>
                  <a:schemeClr val="tx1">
                    <a:lumMod val="65000"/>
                    <a:lumOff val="35000"/>
                  </a:schemeClr>
                </a:solidFill>
                <a:latin typeface="Helvetica" pitchFamily="2" charset="0"/>
              </a:rPr>
              <a:t>To support the learning there are:</a:t>
            </a:r>
            <a:br>
              <a:rPr lang="en-US" sz="1600" dirty="0">
                <a:solidFill>
                  <a:schemeClr val="tx1">
                    <a:lumMod val="65000"/>
                    <a:lumOff val="35000"/>
                  </a:schemeClr>
                </a:solidFill>
                <a:latin typeface="Helvetica" pitchFamily="2" charset="0"/>
              </a:rPr>
            </a:br>
            <a:endParaRPr lang="en-US" sz="1600" dirty="0">
              <a:solidFill>
                <a:schemeClr val="tx1">
                  <a:lumMod val="65000"/>
                  <a:lumOff val="35000"/>
                </a:schemeClr>
              </a:solidFill>
              <a:latin typeface="Helvetica" pitchFamily="2" charset="0"/>
            </a:endParaRPr>
          </a:p>
          <a:p>
            <a:pPr marL="171450" indent="-171450">
              <a:spcBef>
                <a:spcPts val="200"/>
              </a:spcBef>
              <a:spcAft>
                <a:spcPts val="200"/>
              </a:spcAft>
              <a:buFont typeface="Arial" panose="020B0604020202020204" pitchFamily="34" charset="0"/>
              <a:buChar char="•"/>
            </a:pPr>
            <a:r>
              <a:rPr lang="en-US" sz="1400" dirty="0">
                <a:solidFill>
                  <a:schemeClr val="tx1">
                    <a:lumMod val="65000"/>
                    <a:lumOff val="35000"/>
                  </a:schemeClr>
                </a:solidFill>
                <a:latin typeface="Helvetica" pitchFamily="2" charset="0"/>
              </a:rPr>
              <a:t>Taught workshop sessions in workshops and studio spaces</a:t>
            </a:r>
          </a:p>
          <a:p>
            <a:pPr marL="171450" indent="-171450">
              <a:spcBef>
                <a:spcPts val="200"/>
              </a:spcBef>
              <a:spcAft>
                <a:spcPts val="200"/>
              </a:spcAft>
              <a:buFont typeface="Arial" panose="020B0604020202020204" pitchFamily="34" charset="0"/>
              <a:buChar char="•"/>
            </a:pPr>
            <a:r>
              <a:rPr lang="en-US" sz="1400" dirty="0">
                <a:solidFill>
                  <a:schemeClr val="tx1">
                    <a:lumMod val="65000"/>
                    <a:lumOff val="35000"/>
                  </a:schemeClr>
                </a:solidFill>
                <a:latin typeface="Helvetica" pitchFamily="2" charset="0"/>
              </a:rPr>
              <a:t>Offsite study visits where applicable</a:t>
            </a:r>
          </a:p>
          <a:p>
            <a:pPr marL="171450" indent="-171450">
              <a:spcBef>
                <a:spcPts val="200"/>
              </a:spcBef>
              <a:spcAft>
                <a:spcPts val="200"/>
              </a:spcAft>
              <a:buFont typeface="Arial" panose="020B0604020202020204" pitchFamily="34" charset="0"/>
              <a:buChar char="•"/>
            </a:pPr>
            <a:r>
              <a:rPr lang="en-US" sz="1400" dirty="0">
                <a:solidFill>
                  <a:schemeClr val="tx1">
                    <a:lumMod val="65000"/>
                    <a:lumOff val="35000"/>
                  </a:schemeClr>
                </a:solidFill>
                <a:latin typeface="Helvetica" pitchFamily="2" charset="0"/>
              </a:rPr>
              <a:t>Studio resources where applicable</a:t>
            </a:r>
          </a:p>
          <a:p>
            <a:pPr marL="171450" indent="-171450">
              <a:spcBef>
                <a:spcPts val="200"/>
              </a:spcBef>
              <a:spcAft>
                <a:spcPts val="200"/>
              </a:spcAft>
              <a:buFont typeface="Arial" panose="020B0604020202020204" pitchFamily="34" charset="0"/>
              <a:buChar char="•"/>
            </a:pPr>
            <a:r>
              <a:rPr lang="en-GB" sz="1400" dirty="0">
                <a:solidFill>
                  <a:schemeClr val="tx1">
                    <a:lumMod val="65000"/>
                    <a:lumOff val="35000"/>
                  </a:schemeClr>
                </a:solidFill>
                <a:latin typeface="Helvetica" pitchFamily="2" charset="0"/>
                <a:hlinkClick r:id="rId2">
                  <a:extLst>
                    <a:ext uri="{A12FA001-AC4F-418D-AE19-62706E023703}">
                      <ahyp:hlinkClr xmlns:ahyp="http://schemas.microsoft.com/office/drawing/2018/hyperlinkcolor" val="tx"/>
                    </a:ext>
                  </a:extLst>
                </a:hlinkClick>
              </a:rPr>
              <a:t>WGSN trend forecasting (log in here) </a:t>
            </a:r>
            <a:endParaRPr lang="en-US" sz="1400" dirty="0">
              <a:solidFill>
                <a:schemeClr val="tx1">
                  <a:lumMod val="65000"/>
                  <a:lumOff val="35000"/>
                </a:schemeClr>
              </a:solidFill>
              <a:latin typeface="Helvetica" pitchFamily="2" charset="0"/>
            </a:endParaRPr>
          </a:p>
          <a:p>
            <a:pPr marL="171450" indent="-171450">
              <a:spcBef>
                <a:spcPts val="200"/>
              </a:spcBef>
              <a:spcAft>
                <a:spcPts val="200"/>
              </a:spcAft>
              <a:buFont typeface="Arial" panose="020B0604020202020204" pitchFamily="34" charset="0"/>
              <a:buChar char="•"/>
            </a:pPr>
            <a:r>
              <a:rPr lang="en-US" sz="1400" dirty="0">
                <a:solidFill>
                  <a:schemeClr val="tx1">
                    <a:lumMod val="65000"/>
                    <a:lumOff val="35000"/>
                  </a:schemeClr>
                </a:solidFill>
                <a:latin typeface="Helvetica" pitchFamily="2" charset="0"/>
              </a:rPr>
              <a:t>Library resources (Books, journals, publications, </a:t>
            </a:r>
            <a:r>
              <a:rPr lang="en-US" sz="1400" dirty="0" err="1">
                <a:solidFill>
                  <a:schemeClr val="tx1">
                    <a:lumMod val="65000"/>
                    <a:lumOff val="35000"/>
                  </a:schemeClr>
                </a:solidFill>
                <a:latin typeface="Helvetica" pitchFamily="2" charset="0"/>
              </a:rPr>
              <a:t>programmes</a:t>
            </a:r>
            <a:r>
              <a:rPr lang="en-US" sz="1400" dirty="0">
                <a:solidFill>
                  <a:schemeClr val="tx1">
                    <a:lumMod val="65000"/>
                    <a:lumOff val="35000"/>
                  </a:schemeClr>
                </a:solidFill>
                <a:latin typeface="Helvetica" pitchFamily="2" charset="0"/>
              </a:rPr>
              <a:t>, films </a:t>
            </a:r>
            <a:r>
              <a:rPr lang="en-US" sz="1400" dirty="0" err="1">
                <a:solidFill>
                  <a:schemeClr val="tx1">
                    <a:lumMod val="65000"/>
                    <a:lumOff val="35000"/>
                  </a:schemeClr>
                </a:solidFill>
                <a:latin typeface="Helvetica" pitchFamily="2" charset="0"/>
              </a:rPr>
              <a:t>etc</a:t>
            </a:r>
            <a:r>
              <a:rPr lang="en-US" sz="1400" dirty="0">
                <a:solidFill>
                  <a:schemeClr val="tx1">
                    <a:lumMod val="65000"/>
                    <a:lumOff val="35000"/>
                  </a:schemeClr>
                </a:solidFill>
                <a:latin typeface="Helvetica" pitchFamily="2" charset="0"/>
              </a:rPr>
              <a:t>)</a:t>
            </a:r>
          </a:p>
          <a:p>
            <a:pPr marL="171450" indent="-171450">
              <a:spcBef>
                <a:spcPts val="200"/>
              </a:spcBef>
              <a:spcAft>
                <a:spcPts val="200"/>
              </a:spcAft>
              <a:buFont typeface="Arial" panose="020B0604020202020204" pitchFamily="34" charset="0"/>
              <a:buChar char="•"/>
            </a:pPr>
            <a:r>
              <a:rPr lang="en-US" sz="1400" dirty="0">
                <a:solidFill>
                  <a:schemeClr val="tx1">
                    <a:lumMod val="65000"/>
                    <a:lumOff val="35000"/>
                  </a:schemeClr>
                </a:solidFill>
                <a:latin typeface="Helvetica" pitchFamily="2" charset="0"/>
              </a:rPr>
              <a:t>Additional notes housed on Moodle within the ‘Teaching and Learning Material’ tab </a:t>
            </a:r>
            <a:r>
              <a:rPr lang="en-US" sz="1200" i="1" dirty="0">
                <a:solidFill>
                  <a:schemeClr val="tx1">
                    <a:lumMod val="65000"/>
                    <a:lumOff val="35000"/>
                  </a:schemeClr>
                </a:solidFill>
                <a:latin typeface="Helvetica" pitchFamily="2" charset="0"/>
              </a:rPr>
              <a:t>(session specific). </a:t>
            </a:r>
          </a:p>
          <a:p>
            <a:pPr marL="171450" indent="-171450">
              <a:spcBef>
                <a:spcPts val="200"/>
              </a:spcBef>
              <a:spcAft>
                <a:spcPts val="200"/>
              </a:spcAft>
              <a:buFont typeface="Arial" panose="020B0604020202020204" pitchFamily="34" charset="0"/>
              <a:buChar char="•"/>
            </a:pPr>
            <a:r>
              <a:rPr lang="en-US" sz="1400" dirty="0">
                <a:solidFill>
                  <a:schemeClr val="tx1">
                    <a:lumMod val="65000"/>
                    <a:lumOff val="35000"/>
                  </a:schemeClr>
                </a:solidFill>
                <a:latin typeface="Helvetica" pitchFamily="2" charset="0"/>
              </a:rPr>
              <a:t>Materials provided during the sessions.</a:t>
            </a:r>
          </a:p>
          <a:p>
            <a:pPr marL="171450" indent="-171450">
              <a:spcBef>
                <a:spcPts val="200"/>
              </a:spcBef>
              <a:spcAft>
                <a:spcPts val="200"/>
              </a:spcAft>
              <a:buFont typeface="Arial" panose="020B0604020202020204" pitchFamily="34" charset="0"/>
              <a:buChar char="•"/>
            </a:pPr>
            <a:r>
              <a:rPr lang="en-US" sz="1400" dirty="0">
                <a:solidFill>
                  <a:schemeClr val="tx1">
                    <a:lumMod val="65000"/>
                    <a:lumOff val="35000"/>
                  </a:schemeClr>
                </a:solidFill>
                <a:latin typeface="Helvetica" pitchFamily="2" charset="0"/>
              </a:rPr>
              <a:t>Technical support from the Technician Demonstrator team.</a:t>
            </a:r>
          </a:p>
          <a:p>
            <a:pPr marL="171450" indent="-171450">
              <a:spcBef>
                <a:spcPts val="200"/>
              </a:spcBef>
              <a:spcAft>
                <a:spcPts val="200"/>
              </a:spcAft>
              <a:buFont typeface="Arial" panose="020B0604020202020204" pitchFamily="34" charset="0"/>
              <a:buChar char="•"/>
            </a:pPr>
            <a:r>
              <a:rPr lang="en-US" sz="1400" dirty="0">
                <a:solidFill>
                  <a:schemeClr val="tx1">
                    <a:lumMod val="65000"/>
                    <a:lumOff val="35000"/>
                  </a:schemeClr>
                </a:solidFill>
                <a:latin typeface="Helvetica" pitchFamily="2" charset="0"/>
              </a:rPr>
              <a:t>Examples</a:t>
            </a:r>
          </a:p>
        </p:txBody>
      </p:sp>
      <p:sp>
        <p:nvSpPr>
          <p:cNvPr id="4" name="TextBox 3">
            <a:extLst>
              <a:ext uri="{FF2B5EF4-FFF2-40B4-BE49-F238E27FC236}">
                <a16:creationId xmlns:a16="http://schemas.microsoft.com/office/drawing/2014/main" id="{7A9D9502-DF13-C0B1-FED3-65DDF186AC87}"/>
              </a:ext>
            </a:extLst>
          </p:cNvPr>
          <p:cNvSpPr txBox="1"/>
          <p:nvPr/>
        </p:nvSpPr>
        <p:spPr>
          <a:xfrm>
            <a:off x="838199" y="3237608"/>
            <a:ext cx="10515599" cy="3046988"/>
          </a:xfrm>
          <a:prstGeom prst="rect">
            <a:avLst/>
          </a:prstGeom>
          <a:noFill/>
        </p:spPr>
        <p:txBody>
          <a:bodyPr wrap="square">
            <a:spAutoFit/>
          </a:bodyPr>
          <a:lstStyle/>
          <a:p>
            <a:r>
              <a:rPr lang="en-US" sz="1200" b="1" dirty="0">
                <a:solidFill>
                  <a:schemeClr val="tx1">
                    <a:lumMod val="65000"/>
                    <a:lumOff val="35000"/>
                  </a:schemeClr>
                </a:solidFill>
                <a:latin typeface="Helvetica" pitchFamily="2" charset="0"/>
              </a:rPr>
              <a:t>You are expected </a:t>
            </a:r>
            <a:r>
              <a:rPr lang="en-US" sz="1200" dirty="0">
                <a:solidFill>
                  <a:schemeClr val="tx1">
                    <a:lumMod val="65000"/>
                    <a:lumOff val="35000"/>
                  </a:schemeClr>
                </a:solidFill>
                <a:latin typeface="Helvetica" pitchFamily="2" charset="0"/>
              </a:rPr>
              <a:t>to arrive promptly and ready to start your taught sessions and sometimes this means getting ahead.  You are encouraged to be preset in the studio/ workshops outside of your taught sessions, with access to the studio available from 8:00am and workshop spaces from 9:00am.  If you are not using the full amount of access time that you have available, then you should aim to arrive at least 30 minutes before your timetabled sessions, so that you are ready and settled for the taught delivery.</a:t>
            </a:r>
          </a:p>
          <a:p>
            <a:endParaRPr lang="en-US" sz="1200" strike="sngStrike" dirty="0">
              <a:solidFill>
                <a:schemeClr val="tx1">
                  <a:lumMod val="65000"/>
                  <a:lumOff val="35000"/>
                </a:schemeClr>
              </a:solidFill>
              <a:latin typeface="Helvetica" pitchFamily="2" charset="0"/>
            </a:endParaRPr>
          </a:p>
          <a:p>
            <a:r>
              <a:rPr lang="en-US" sz="1200" b="1" dirty="0">
                <a:solidFill>
                  <a:schemeClr val="tx1">
                    <a:lumMod val="65000"/>
                    <a:lumOff val="35000"/>
                  </a:schemeClr>
                </a:solidFill>
                <a:latin typeface="Helvetica" pitchFamily="2" charset="0"/>
              </a:rPr>
              <a:t>You are expected </a:t>
            </a:r>
            <a:r>
              <a:rPr lang="en-US" sz="1200" dirty="0">
                <a:solidFill>
                  <a:schemeClr val="tx1">
                    <a:lumMod val="65000"/>
                    <a:lumOff val="35000"/>
                  </a:schemeClr>
                </a:solidFill>
                <a:latin typeface="Helvetica" pitchFamily="2" charset="0"/>
              </a:rPr>
              <a:t>to work on your studies beyond what is timetabled, the ideas that are delivered to you in taught sessions are there for you to further develop, practice and work with as starting points.  Design needs multiple motifs and imagery, cohesive </a:t>
            </a:r>
            <a:r>
              <a:rPr lang="en-US" sz="1200" dirty="0" err="1">
                <a:solidFill>
                  <a:schemeClr val="tx1">
                    <a:lumMod val="65000"/>
                    <a:lumOff val="35000"/>
                  </a:schemeClr>
                </a:solidFill>
                <a:latin typeface="Helvetica" pitchFamily="2" charset="0"/>
              </a:rPr>
              <a:t>colour</a:t>
            </a:r>
            <a:r>
              <a:rPr lang="en-US" sz="1200" dirty="0">
                <a:solidFill>
                  <a:schemeClr val="tx1">
                    <a:lumMod val="65000"/>
                    <a:lumOff val="35000"/>
                  </a:schemeClr>
                </a:solidFill>
                <a:latin typeface="Helvetica" pitchFamily="2" charset="0"/>
              </a:rPr>
              <a:t> palettes, different approaches, critical thinking </a:t>
            </a:r>
            <a:r>
              <a:rPr lang="en-US" sz="1200" dirty="0" err="1">
                <a:solidFill>
                  <a:schemeClr val="tx1">
                    <a:lumMod val="65000"/>
                    <a:lumOff val="35000"/>
                  </a:schemeClr>
                </a:solidFill>
                <a:latin typeface="Helvetica" pitchFamily="2" charset="0"/>
              </a:rPr>
              <a:t>etc</a:t>
            </a:r>
            <a:r>
              <a:rPr lang="en-US" sz="1200" dirty="0">
                <a:solidFill>
                  <a:schemeClr val="tx1">
                    <a:lumMod val="65000"/>
                    <a:lumOff val="35000"/>
                  </a:schemeClr>
                </a:solidFill>
                <a:latin typeface="Helvetica" pitchFamily="2" charset="0"/>
              </a:rPr>
              <a:t> to make it work, (remember it is iterative, not linear).  </a:t>
            </a:r>
          </a:p>
          <a:p>
            <a:endParaRPr lang="en-US" sz="1200" dirty="0">
              <a:solidFill>
                <a:schemeClr val="tx1">
                  <a:lumMod val="65000"/>
                  <a:lumOff val="35000"/>
                </a:schemeClr>
              </a:solidFill>
              <a:latin typeface="Helvetica" pitchFamily="2" charset="0"/>
            </a:endParaRPr>
          </a:p>
          <a:p>
            <a:r>
              <a:rPr lang="en-US" sz="1200" b="1" dirty="0">
                <a:solidFill>
                  <a:schemeClr val="tx1">
                    <a:lumMod val="65000"/>
                    <a:lumOff val="35000"/>
                  </a:schemeClr>
                </a:solidFill>
                <a:latin typeface="Helvetica" pitchFamily="2" charset="0"/>
              </a:rPr>
              <a:t>You are expected </a:t>
            </a:r>
            <a:r>
              <a:rPr lang="en-US" sz="1200" dirty="0">
                <a:solidFill>
                  <a:schemeClr val="tx1">
                    <a:lumMod val="65000"/>
                    <a:lumOff val="35000"/>
                  </a:schemeClr>
                </a:solidFill>
                <a:latin typeface="Helvetica" pitchFamily="2" charset="0"/>
              </a:rPr>
              <a:t>to return to the workshop and studio spaces to continue developing and practicing the skills and processes in your self study time.</a:t>
            </a:r>
          </a:p>
          <a:p>
            <a:endParaRPr lang="en-US" sz="1200" dirty="0">
              <a:solidFill>
                <a:schemeClr val="tx1">
                  <a:lumMod val="65000"/>
                  <a:lumOff val="35000"/>
                </a:schemeClr>
              </a:solidFill>
              <a:latin typeface="Helvetica" pitchFamily="2" charset="0"/>
            </a:endParaRPr>
          </a:p>
          <a:p>
            <a:r>
              <a:rPr lang="en-US" sz="1200" b="1" dirty="0">
                <a:solidFill>
                  <a:schemeClr val="tx1">
                    <a:lumMod val="65000"/>
                    <a:lumOff val="35000"/>
                  </a:schemeClr>
                </a:solidFill>
                <a:latin typeface="Helvetica" pitchFamily="2" charset="0"/>
              </a:rPr>
              <a:t>You are expected </a:t>
            </a:r>
            <a:r>
              <a:rPr lang="en-US" sz="1200" dirty="0">
                <a:solidFill>
                  <a:schemeClr val="tx1">
                    <a:lumMod val="65000"/>
                    <a:lumOff val="35000"/>
                  </a:schemeClr>
                </a:solidFill>
                <a:latin typeface="Helvetica" pitchFamily="2" charset="0"/>
              </a:rPr>
              <a:t>to bring your own ideas to the modules too, don’t wait to be told to draw or develop something when you can see the solution or have a burning desire to try and test out your own vision.  The module is designed to encourage individual play and exploration while you are finding your design voice and visual language. </a:t>
            </a:r>
          </a:p>
          <a:p>
            <a:endParaRPr lang="en-US" sz="1200" dirty="0">
              <a:solidFill>
                <a:schemeClr val="tx1">
                  <a:lumMod val="65000"/>
                  <a:lumOff val="35000"/>
                </a:schemeClr>
              </a:solidFill>
              <a:latin typeface="Helvetica" pitchFamily="2" charset="0"/>
            </a:endParaRPr>
          </a:p>
          <a:p>
            <a:r>
              <a:rPr lang="en-US" sz="1200" dirty="0">
                <a:solidFill>
                  <a:schemeClr val="tx1">
                    <a:lumMod val="65000"/>
                    <a:lumOff val="35000"/>
                  </a:schemeClr>
                </a:solidFill>
                <a:latin typeface="Helvetica" pitchFamily="2" charset="0"/>
              </a:rPr>
              <a:t>What you learn now will travel with you through the </a:t>
            </a:r>
            <a:r>
              <a:rPr lang="en-US" sz="1200" dirty="0" err="1">
                <a:solidFill>
                  <a:schemeClr val="tx1">
                    <a:lumMod val="65000"/>
                    <a:lumOff val="35000"/>
                  </a:schemeClr>
                </a:solidFill>
                <a:latin typeface="Helvetica" pitchFamily="2" charset="0"/>
              </a:rPr>
              <a:t>programme</a:t>
            </a:r>
            <a:r>
              <a:rPr lang="en-US" sz="1200" dirty="0">
                <a:solidFill>
                  <a:schemeClr val="tx1">
                    <a:lumMod val="65000"/>
                    <a:lumOff val="35000"/>
                  </a:schemeClr>
                </a:solidFill>
                <a:latin typeface="Helvetica" pitchFamily="2" charset="0"/>
              </a:rPr>
              <a:t> and beyond into your future direction.</a:t>
            </a:r>
          </a:p>
        </p:txBody>
      </p:sp>
    </p:spTree>
    <p:extLst>
      <p:ext uri="{BB962C8B-B14F-4D97-AF65-F5344CB8AC3E}">
        <p14:creationId xmlns:p14="http://schemas.microsoft.com/office/powerpoint/2010/main" val="2430330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7C4BDC-1BEC-0F96-175A-C7B6BB6AB221}"/>
              </a:ext>
            </a:extLst>
          </p:cNvPr>
          <p:cNvSpPr txBox="1"/>
          <p:nvPr/>
        </p:nvSpPr>
        <p:spPr>
          <a:xfrm>
            <a:off x="838199" y="365125"/>
            <a:ext cx="10515600" cy="2672526"/>
          </a:xfrm>
          <a:prstGeom prst="rect">
            <a:avLst/>
          </a:prstGeom>
          <a:noFill/>
        </p:spPr>
        <p:txBody>
          <a:bodyPr wrap="square">
            <a:spAutoFit/>
          </a:bodyPr>
          <a:lstStyle/>
          <a:p>
            <a:pPr marL="2286000" indent="-2286000" fontAlgn="base" hangingPunct="0">
              <a:lnSpc>
                <a:spcPct val="115000"/>
              </a:lnSpc>
              <a:spcAft>
                <a:spcPts val="1000"/>
              </a:spcAft>
              <a:buNone/>
              <a:tabLst>
                <a:tab pos="457200" algn="l"/>
                <a:tab pos="914400" algn="l"/>
                <a:tab pos="1371600" algn="l"/>
                <a:tab pos="1828800" algn="l"/>
              </a:tabLst>
            </a:pPr>
            <a:r>
              <a:rPr lang="en-GB" sz="2000" b="1" dirty="0">
                <a:solidFill>
                  <a:schemeClr val="tx1">
                    <a:lumMod val="65000"/>
                    <a:lumOff val="35000"/>
                  </a:schemeClr>
                </a:solidFill>
                <a:effectLst/>
                <a:latin typeface="Helvetica" pitchFamily="2" charset="0"/>
                <a:ea typeface="Times New Roman" panose="02020603050405020304" pitchFamily="18" charset="0"/>
                <a:cs typeface="Times New Roman" panose="02020603050405020304" pitchFamily="18" charset="0"/>
              </a:rPr>
              <a:t>INDICATIVE CONTENT</a:t>
            </a:r>
            <a:endParaRPr lang="en-GB" sz="2000" dirty="0">
              <a:solidFill>
                <a:schemeClr val="tx1">
                  <a:lumMod val="65000"/>
                  <a:lumOff val="35000"/>
                </a:schemeClr>
              </a:solidFill>
              <a:effectLst/>
              <a:latin typeface="Helvetica" pitchFamily="2" charset="0"/>
              <a:ea typeface="Calibri" panose="020F0502020204030204" pitchFamily="34" charset="0"/>
              <a:cs typeface="Times New Roman" panose="02020603050405020304" pitchFamily="18" charset="0"/>
            </a:endParaRPr>
          </a:p>
          <a:p>
            <a:pPr marL="342900" lvl="0" indent="-342900" algn="just" fontAlgn="base" hangingPunct="0">
              <a:spcBef>
                <a:spcPts val="200"/>
              </a:spcBef>
              <a:spcAft>
                <a:spcPts val="200"/>
              </a:spcAft>
              <a:buFont typeface="Symbol" pitchFamily="2" charset="2"/>
              <a:buChar char=""/>
            </a:pPr>
            <a:r>
              <a:rPr lang="en-GB" sz="1200" dirty="0">
                <a:solidFill>
                  <a:schemeClr val="tx1">
                    <a:lumMod val="65000"/>
                    <a:lumOff val="35000"/>
                  </a:schemeClr>
                </a:solidFill>
                <a:effectLst/>
                <a:latin typeface="Helvetica" pitchFamily="2" charset="0"/>
                <a:ea typeface="Times New Roman" panose="02020603050405020304" pitchFamily="18" charset="0"/>
                <a:cs typeface="Times New Roman" panose="02020603050405020304" pitchFamily="18" charset="0"/>
              </a:rPr>
              <a:t>Discovering observational skills</a:t>
            </a:r>
            <a:endParaRPr lang="en-GB" sz="1200" dirty="0">
              <a:solidFill>
                <a:schemeClr val="tx1">
                  <a:lumMod val="65000"/>
                  <a:lumOff val="35000"/>
                </a:schemeClr>
              </a:solidFill>
              <a:effectLst/>
              <a:latin typeface="Helvetica" pitchFamily="2" charset="0"/>
              <a:ea typeface="Calibri" panose="020F0502020204030204" pitchFamily="34" charset="0"/>
              <a:cs typeface="Times New Roman" panose="02020603050405020304" pitchFamily="18" charset="0"/>
            </a:endParaRPr>
          </a:p>
          <a:p>
            <a:pPr marL="342900" lvl="0" indent="-342900" algn="just" fontAlgn="base" hangingPunct="0">
              <a:spcBef>
                <a:spcPts val="200"/>
              </a:spcBef>
              <a:spcAft>
                <a:spcPts val="200"/>
              </a:spcAft>
              <a:buFont typeface="Symbol" pitchFamily="2" charset="2"/>
              <a:buChar char=""/>
            </a:pPr>
            <a:r>
              <a:rPr lang="en-GB" sz="1200" dirty="0">
                <a:solidFill>
                  <a:schemeClr val="tx1">
                    <a:lumMod val="65000"/>
                    <a:lumOff val="35000"/>
                  </a:schemeClr>
                </a:solidFill>
                <a:effectLst/>
                <a:latin typeface="Helvetica" pitchFamily="2" charset="0"/>
                <a:ea typeface="Times New Roman" panose="02020603050405020304" pitchFamily="18" charset="0"/>
                <a:cs typeface="Times New Roman" panose="02020603050405020304" pitchFamily="18" charset="0"/>
              </a:rPr>
              <a:t>Exploration of fundamental visual skills</a:t>
            </a:r>
            <a:endParaRPr lang="en-GB" sz="1200" dirty="0">
              <a:solidFill>
                <a:schemeClr val="tx1">
                  <a:lumMod val="65000"/>
                  <a:lumOff val="35000"/>
                </a:schemeClr>
              </a:solidFill>
              <a:effectLst/>
              <a:latin typeface="Helvetica" pitchFamily="2" charset="0"/>
              <a:ea typeface="Calibri" panose="020F0502020204030204" pitchFamily="34" charset="0"/>
              <a:cs typeface="Times New Roman" panose="02020603050405020304" pitchFamily="18" charset="0"/>
            </a:endParaRPr>
          </a:p>
          <a:p>
            <a:pPr marL="342900" lvl="0" indent="-342900" algn="just" fontAlgn="base" hangingPunct="0">
              <a:spcBef>
                <a:spcPts val="200"/>
              </a:spcBef>
              <a:spcAft>
                <a:spcPts val="200"/>
              </a:spcAft>
              <a:buFont typeface="Symbol" pitchFamily="2" charset="2"/>
              <a:buChar char=""/>
            </a:pPr>
            <a:r>
              <a:rPr lang="en-GB" sz="1200" dirty="0">
                <a:solidFill>
                  <a:schemeClr val="tx1">
                    <a:lumMod val="65000"/>
                    <a:lumOff val="35000"/>
                  </a:schemeClr>
                </a:solidFill>
                <a:effectLst/>
                <a:latin typeface="Helvetica" pitchFamily="2" charset="0"/>
                <a:ea typeface="Times New Roman" panose="02020603050405020304" pitchFamily="18" charset="0"/>
                <a:cs typeface="Times New Roman" panose="02020603050405020304" pitchFamily="18" charset="0"/>
              </a:rPr>
              <a:t>Analysis of visual and perceptual information</a:t>
            </a:r>
            <a:endParaRPr lang="en-GB" sz="1200" dirty="0">
              <a:solidFill>
                <a:schemeClr val="tx1">
                  <a:lumMod val="65000"/>
                  <a:lumOff val="35000"/>
                </a:schemeClr>
              </a:solidFill>
              <a:effectLst/>
              <a:latin typeface="Helvetica" pitchFamily="2" charset="0"/>
              <a:ea typeface="Calibri" panose="020F0502020204030204" pitchFamily="34" charset="0"/>
              <a:cs typeface="Times New Roman" panose="02020603050405020304" pitchFamily="18" charset="0"/>
            </a:endParaRPr>
          </a:p>
          <a:p>
            <a:pPr marL="342900" lvl="0" indent="-342900" algn="just" fontAlgn="base" hangingPunct="0">
              <a:spcBef>
                <a:spcPts val="200"/>
              </a:spcBef>
              <a:spcAft>
                <a:spcPts val="200"/>
              </a:spcAft>
              <a:buFont typeface="Symbol" pitchFamily="2" charset="2"/>
              <a:buChar char=""/>
            </a:pPr>
            <a:r>
              <a:rPr lang="en-GB" sz="1200" dirty="0">
                <a:solidFill>
                  <a:schemeClr val="tx1">
                    <a:lumMod val="65000"/>
                    <a:lumOff val="35000"/>
                  </a:schemeClr>
                </a:solidFill>
                <a:effectLst/>
                <a:latin typeface="Helvetica" pitchFamily="2" charset="0"/>
                <a:ea typeface="Times New Roman" panose="02020603050405020304" pitchFamily="18" charset="0"/>
                <a:cs typeface="Times New Roman" panose="02020603050405020304" pitchFamily="18" charset="0"/>
              </a:rPr>
              <a:t>Introduction to visual and material culture through a personal research journal</a:t>
            </a:r>
            <a:endParaRPr lang="en-GB" sz="1200" dirty="0">
              <a:solidFill>
                <a:schemeClr val="tx1">
                  <a:lumMod val="65000"/>
                  <a:lumOff val="35000"/>
                </a:schemeClr>
              </a:solidFill>
              <a:effectLst/>
              <a:latin typeface="Helvetica" pitchFamily="2" charset="0"/>
              <a:ea typeface="Calibri" panose="020F0502020204030204" pitchFamily="34" charset="0"/>
              <a:cs typeface="Times New Roman" panose="02020603050405020304" pitchFamily="18" charset="0"/>
            </a:endParaRPr>
          </a:p>
          <a:p>
            <a:pPr marL="342900" lvl="0" indent="-342900" algn="just" fontAlgn="base" hangingPunct="0">
              <a:spcBef>
                <a:spcPts val="200"/>
              </a:spcBef>
              <a:spcAft>
                <a:spcPts val="200"/>
              </a:spcAft>
              <a:buFont typeface="Symbol" pitchFamily="2" charset="2"/>
              <a:buChar char=""/>
            </a:pPr>
            <a:r>
              <a:rPr lang="en-GB" sz="1200" dirty="0">
                <a:solidFill>
                  <a:schemeClr val="tx1">
                    <a:lumMod val="65000"/>
                    <a:lumOff val="35000"/>
                  </a:schemeClr>
                </a:solidFill>
                <a:effectLst/>
                <a:latin typeface="Helvetica" pitchFamily="2" charset="0"/>
                <a:ea typeface="Times New Roman" panose="02020603050405020304" pitchFamily="18" charset="0"/>
                <a:cs typeface="Times New Roman" panose="02020603050405020304" pitchFamily="18" charset="0"/>
              </a:rPr>
              <a:t>Practical skills in a range of disciplines</a:t>
            </a:r>
            <a:endParaRPr lang="en-GB" sz="1200" dirty="0">
              <a:solidFill>
                <a:schemeClr val="tx1">
                  <a:lumMod val="65000"/>
                  <a:lumOff val="35000"/>
                </a:schemeClr>
              </a:solidFill>
              <a:effectLst/>
              <a:latin typeface="Helvetica" pitchFamily="2" charset="0"/>
              <a:ea typeface="Calibri" panose="020F0502020204030204" pitchFamily="34" charset="0"/>
              <a:cs typeface="Times New Roman" panose="02020603050405020304" pitchFamily="18" charset="0"/>
            </a:endParaRPr>
          </a:p>
          <a:p>
            <a:pPr marL="342900" lvl="0" indent="-342900" algn="just" fontAlgn="base" hangingPunct="0">
              <a:spcBef>
                <a:spcPts val="200"/>
              </a:spcBef>
              <a:spcAft>
                <a:spcPts val="200"/>
              </a:spcAft>
              <a:buFont typeface="Symbol" pitchFamily="2" charset="2"/>
              <a:buChar char=""/>
            </a:pPr>
            <a:r>
              <a:rPr lang="en-GB" sz="1200" dirty="0">
                <a:solidFill>
                  <a:schemeClr val="tx1">
                    <a:lumMod val="65000"/>
                    <a:lumOff val="35000"/>
                  </a:schemeClr>
                </a:solidFill>
                <a:effectLst/>
                <a:latin typeface="Helvetica" pitchFamily="2" charset="0"/>
                <a:ea typeface="Times New Roman" panose="02020603050405020304" pitchFamily="18" charset="0"/>
                <a:cs typeface="Times New Roman" panose="02020603050405020304" pitchFamily="18" charset="0"/>
              </a:rPr>
              <a:t>How to gather primary research</a:t>
            </a:r>
            <a:endParaRPr lang="en-GB" sz="1200" dirty="0">
              <a:solidFill>
                <a:schemeClr val="tx1">
                  <a:lumMod val="65000"/>
                  <a:lumOff val="35000"/>
                </a:schemeClr>
              </a:solidFill>
              <a:effectLst/>
              <a:latin typeface="Helvetica" pitchFamily="2" charset="0"/>
              <a:ea typeface="Calibri" panose="020F0502020204030204" pitchFamily="34" charset="0"/>
              <a:cs typeface="Times New Roman" panose="02020603050405020304" pitchFamily="18" charset="0"/>
            </a:endParaRPr>
          </a:p>
          <a:p>
            <a:pPr marL="342900" lvl="0" indent="-342900" algn="just" fontAlgn="base" hangingPunct="0">
              <a:spcBef>
                <a:spcPts val="200"/>
              </a:spcBef>
              <a:spcAft>
                <a:spcPts val="200"/>
              </a:spcAft>
              <a:buFont typeface="Symbol" pitchFamily="2" charset="2"/>
              <a:buChar char=""/>
            </a:pPr>
            <a:r>
              <a:rPr lang="en-GB" sz="1200" dirty="0">
                <a:solidFill>
                  <a:schemeClr val="tx1">
                    <a:lumMod val="65000"/>
                    <a:lumOff val="35000"/>
                  </a:schemeClr>
                </a:solidFill>
                <a:effectLst/>
                <a:latin typeface="Helvetica" pitchFamily="2" charset="0"/>
                <a:ea typeface="Times New Roman" panose="02020603050405020304" pitchFamily="18" charset="0"/>
                <a:cs typeface="Times New Roman" panose="02020603050405020304" pitchFamily="18" charset="0"/>
              </a:rPr>
              <a:t>Drawing with varieties of media </a:t>
            </a:r>
            <a:endParaRPr lang="en-GB" sz="1200" dirty="0">
              <a:solidFill>
                <a:schemeClr val="tx1">
                  <a:lumMod val="65000"/>
                  <a:lumOff val="35000"/>
                </a:schemeClr>
              </a:solidFill>
              <a:effectLst/>
              <a:latin typeface="Helvetica" pitchFamily="2" charset="0"/>
              <a:ea typeface="Calibri" panose="020F0502020204030204" pitchFamily="34" charset="0"/>
              <a:cs typeface="Times New Roman" panose="02020603050405020304" pitchFamily="18" charset="0"/>
            </a:endParaRPr>
          </a:p>
          <a:p>
            <a:pPr marL="342900" lvl="0" indent="-342900" algn="just" fontAlgn="base" hangingPunct="0">
              <a:spcBef>
                <a:spcPts val="200"/>
              </a:spcBef>
              <a:spcAft>
                <a:spcPts val="200"/>
              </a:spcAft>
              <a:buFont typeface="Symbol" pitchFamily="2" charset="2"/>
              <a:buChar char=""/>
            </a:pPr>
            <a:r>
              <a:rPr lang="en-GB" sz="1200" dirty="0">
                <a:solidFill>
                  <a:schemeClr val="tx1">
                    <a:lumMod val="65000"/>
                    <a:lumOff val="35000"/>
                  </a:schemeClr>
                </a:solidFill>
                <a:effectLst/>
                <a:latin typeface="Helvetica" pitchFamily="2" charset="0"/>
                <a:ea typeface="Times New Roman" panose="02020603050405020304" pitchFamily="18" charset="0"/>
                <a:cs typeface="Times New Roman" panose="02020603050405020304" pitchFamily="18" charset="0"/>
              </a:rPr>
              <a:t>Drawing through digital software</a:t>
            </a:r>
            <a:endParaRPr lang="en-GB" sz="1200" dirty="0">
              <a:solidFill>
                <a:schemeClr val="tx1">
                  <a:lumMod val="65000"/>
                  <a:lumOff val="35000"/>
                </a:schemeClr>
              </a:solidFill>
              <a:effectLst/>
              <a:latin typeface="Helvetica" pitchFamily="2" charset="0"/>
              <a:ea typeface="Calibri" panose="020F0502020204030204" pitchFamily="34" charset="0"/>
              <a:cs typeface="Times New Roman" panose="02020603050405020304" pitchFamily="18" charset="0"/>
            </a:endParaRPr>
          </a:p>
          <a:p>
            <a:pPr marL="342900" lvl="0" indent="-342900" algn="just" fontAlgn="base" hangingPunct="0">
              <a:spcBef>
                <a:spcPts val="200"/>
              </a:spcBef>
              <a:spcAft>
                <a:spcPts val="200"/>
              </a:spcAft>
              <a:buFont typeface="Symbol" pitchFamily="2" charset="2"/>
              <a:buChar char=""/>
            </a:pPr>
            <a:r>
              <a:rPr lang="en-GB" sz="1200" dirty="0">
                <a:solidFill>
                  <a:schemeClr val="tx1">
                    <a:lumMod val="65000"/>
                    <a:lumOff val="35000"/>
                  </a:schemeClr>
                </a:solidFill>
                <a:effectLst/>
                <a:latin typeface="Helvetica" pitchFamily="2" charset="0"/>
                <a:ea typeface="Times New Roman" panose="02020603050405020304" pitchFamily="18" charset="0"/>
                <a:cs typeface="Times New Roman" panose="02020603050405020304" pitchFamily="18" charset="0"/>
              </a:rPr>
              <a:t>Image making in printed textile</a:t>
            </a:r>
            <a:endParaRPr lang="en-GB" sz="1200" dirty="0">
              <a:solidFill>
                <a:schemeClr val="tx1">
                  <a:lumMod val="65000"/>
                  <a:lumOff val="35000"/>
                </a:schemeClr>
              </a:solidFill>
              <a:effectLst/>
              <a:latin typeface="Helvetica" pitchFamily="2" charset="0"/>
              <a:ea typeface="Calibri" panose="020F0502020204030204" pitchFamily="34" charset="0"/>
              <a:cs typeface="Times New Roman" panose="02020603050405020304" pitchFamily="18" charset="0"/>
            </a:endParaRPr>
          </a:p>
        </p:txBody>
      </p:sp>
      <p:graphicFrame>
        <p:nvGraphicFramePr>
          <p:cNvPr id="3" name="Table 2">
            <a:extLst>
              <a:ext uri="{FF2B5EF4-FFF2-40B4-BE49-F238E27FC236}">
                <a16:creationId xmlns:a16="http://schemas.microsoft.com/office/drawing/2014/main" id="{0193FE76-EB18-6620-1974-917F4207F276}"/>
              </a:ext>
            </a:extLst>
          </p:cNvPr>
          <p:cNvGraphicFramePr>
            <a:graphicFrameLocks noGrp="1"/>
          </p:cNvGraphicFramePr>
          <p:nvPr>
            <p:extLst>
              <p:ext uri="{D42A27DB-BD31-4B8C-83A1-F6EECF244321}">
                <p14:modId xmlns:p14="http://schemas.microsoft.com/office/powerpoint/2010/main" val="4290454141"/>
              </p:ext>
            </p:extLst>
          </p:nvPr>
        </p:nvGraphicFramePr>
        <p:xfrm>
          <a:off x="1237593" y="4855950"/>
          <a:ext cx="4770755" cy="907415"/>
        </p:xfrm>
        <a:graphic>
          <a:graphicData uri="http://schemas.openxmlformats.org/drawingml/2006/table">
            <a:tbl>
              <a:tblPr firstRow="1" firstCol="1" bandRow="1">
                <a:tableStyleId>{5C22544A-7EE6-4342-B048-85BDC9FD1C3A}</a:tableStyleId>
              </a:tblPr>
              <a:tblGrid>
                <a:gridCol w="2524125">
                  <a:extLst>
                    <a:ext uri="{9D8B030D-6E8A-4147-A177-3AD203B41FA5}">
                      <a16:colId xmlns:a16="http://schemas.microsoft.com/office/drawing/2014/main" val="1782560332"/>
                    </a:ext>
                  </a:extLst>
                </a:gridCol>
                <a:gridCol w="1076325">
                  <a:extLst>
                    <a:ext uri="{9D8B030D-6E8A-4147-A177-3AD203B41FA5}">
                      <a16:colId xmlns:a16="http://schemas.microsoft.com/office/drawing/2014/main" val="3759721574"/>
                    </a:ext>
                  </a:extLst>
                </a:gridCol>
                <a:gridCol w="1170305">
                  <a:extLst>
                    <a:ext uri="{9D8B030D-6E8A-4147-A177-3AD203B41FA5}">
                      <a16:colId xmlns:a16="http://schemas.microsoft.com/office/drawing/2014/main" val="2836395565"/>
                    </a:ext>
                  </a:extLst>
                </a:gridCol>
              </a:tblGrid>
              <a:tr h="0">
                <a:tc>
                  <a:txBody>
                    <a:bodyPr/>
                    <a:lstStyle/>
                    <a:p>
                      <a:pPr>
                        <a:lnSpc>
                          <a:spcPct val="115000"/>
                        </a:lnSpc>
                        <a:spcAft>
                          <a:spcPts val="1000"/>
                        </a:spcAft>
                        <a:buNone/>
                      </a:pPr>
                      <a:r>
                        <a:rPr lang="en-US" sz="1100" dirty="0">
                          <a:solidFill>
                            <a:schemeClr val="tx1">
                              <a:lumMod val="65000"/>
                              <a:lumOff val="35000"/>
                            </a:schemeClr>
                          </a:solidFill>
                          <a:effectLst/>
                        </a:rPr>
                        <a:t>Activity type</a:t>
                      </a:r>
                      <a:endParaRPr lang="en-GB" sz="1100" dirty="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tc>
                  <a:txBody>
                    <a:bodyPr/>
                    <a:lstStyle/>
                    <a:p>
                      <a:pPr algn="ctr">
                        <a:lnSpc>
                          <a:spcPct val="115000"/>
                        </a:lnSpc>
                        <a:spcAft>
                          <a:spcPts val="1000"/>
                        </a:spcAft>
                        <a:buNone/>
                      </a:pPr>
                      <a:r>
                        <a:rPr lang="en-US" sz="1100">
                          <a:solidFill>
                            <a:schemeClr val="tx1">
                              <a:lumMod val="65000"/>
                              <a:lumOff val="35000"/>
                            </a:schemeClr>
                          </a:solidFill>
                          <a:effectLst/>
                        </a:rPr>
                        <a:t>Hours</a:t>
                      </a:r>
                      <a:endParaRPr lang="en-GB" sz="11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tc>
                  <a:txBody>
                    <a:bodyPr/>
                    <a:lstStyle/>
                    <a:p>
                      <a:pPr algn="ctr">
                        <a:lnSpc>
                          <a:spcPct val="115000"/>
                        </a:lnSpc>
                        <a:spcAft>
                          <a:spcPts val="1000"/>
                        </a:spcAft>
                        <a:buNone/>
                      </a:pPr>
                      <a:r>
                        <a:rPr lang="en-US" sz="1100" dirty="0">
                          <a:solidFill>
                            <a:schemeClr val="tx1">
                              <a:lumMod val="65000"/>
                              <a:lumOff val="35000"/>
                            </a:schemeClr>
                          </a:solidFill>
                          <a:effectLst/>
                        </a:rPr>
                        <a:t>Percentage</a:t>
                      </a:r>
                      <a:endParaRPr lang="en-GB" sz="1100" dirty="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extLst>
                  <a:ext uri="{0D108BD9-81ED-4DB2-BD59-A6C34878D82A}">
                    <a16:rowId xmlns:a16="http://schemas.microsoft.com/office/drawing/2014/main" val="101601840"/>
                  </a:ext>
                </a:extLst>
              </a:tr>
              <a:tr h="0">
                <a:tc>
                  <a:txBody>
                    <a:bodyPr/>
                    <a:lstStyle/>
                    <a:p>
                      <a:pPr>
                        <a:lnSpc>
                          <a:spcPct val="115000"/>
                        </a:lnSpc>
                        <a:spcAft>
                          <a:spcPts val="1000"/>
                        </a:spcAft>
                        <a:buNone/>
                      </a:pPr>
                      <a:r>
                        <a:rPr lang="en-US" sz="1100">
                          <a:solidFill>
                            <a:schemeClr val="tx1">
                              <a:lumMod val="65000"/>
                              <a:lumOff val="35000"/>
                            </a:schemeClr>
                          </a:solidFill>
                          <a:effectLst/>
                        </a:rPr>
                        <a:t>Scheduled learning</a:t>
                      </a:r>
                      <a:endParaRPr lang="en-GB" sz="11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tc>
                  <a:txBody>
                    <a:bodyPr/>
                    <a:lstStyle/>
                    <a:p>
                      <a:pPr algn="ctr">
                        <a:lnSpc>
                          <a:spcPct val="115000"/>
                        </a:lnSpc>
                        <a:spcAft>
                          <a:spcPts val="1000"/>
                        </a:spcAft>
                        <a:buNone/>
                      </a:pPr>
                      <a:r>
                        <a:rPr lang="en-US" sz="1100">
                          <a:solidFill>
                            <a:schemeClr val="tx1">
                              <a:lumMod val="65000"/>
                              <a:lumOff val="35000"/>
                            </a:schemeClr>
                          </a:solidFill>
                          <a:effectLst/>
                        </a:rPr>
                        <a:t>48</a:t>
                      </a:r>
                      <a:endParaRPr lang="en-GB" sz="11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tc>
                  <a:txBody>
                    <a:bodyPr/>
                    <a:lstStyle/>
                    <a:p>
                      <a:pPr algn="ctr">
                        <a:lnSpc>
                          <a:spcPct val="115000"/>
                        </a:lnSpc>
                        <a:spcAft>
                          <a:spcPts val="1000"/>
                        </a:spcAft>
                        <a:buNone/>
                      </a:pPr>
                      <a:r>
                        <a:rPr lang="en-US" sz="1100">
                          <a:solidFill>
                            <a:schemeClr val="tx1">
                              <a:lumMod val="65000"/>
                              <a:lumOff val="35000"/>
                            </a:schemeClr>
                          </a:solidFill>
                          <a:effectLst/>
                        </a:rPr>
                        <a:t>24%</a:t>
                      </a:r>
                      <a:endParaRPr lang="en-GB" sz="11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extLst>
                  <a:ext uri="{0D108BD9-81ED-4DB2-BD59-A6C34878D82A}">
                    <a16:rowId xmlns:a16="http://schemas.microsoft.com/office/drawing/2014/main" val="3353483145"/>
                  </a:ext>
                </a:extLst>
              </a:tr>
              <a:tr h="0">
                <a:tc>
                  <a:txBody>
                    <a:bodyPr/>
                    <a:lstStyle/>
                    <a:p>
                      <a:pPr>
                        <a:lnSpc>
                          <a:spcPct val="115000"/>
                        </a:lnSpc>
                        <a:spcAft>
                          <a:spcPts val="1000"/>
                        </a:spcAft>
                        <a:buNone/>
                      </a:pPr>
                      <a:r>
                        <a:rPr lang="en-US" sz="1100">
                          <a:solidFill>
                            <a:schemeClr val="tx1">
                              <a:lumMod val="65000"/>
                              <a:lumOff val="35000"/>
                            </a:schemeClr>
                          </a:solidFill>
                          <a:effectLst/>
                        </a:rPr>
                        <a:t>Independent learning</a:t>
                      </a:r>
                      <a:endParaRPr lang="en-GB" sz="11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tc>
                  <a:txBody>
                    <a:bodyPr/>
                    <a:lstStyle/>
                    <a:p>
                      <a:pPr algn="ctr">
                        <a:lnSpc>
                          <a:spcPct val="115000"/>
                        </a:lnSpc>
                        <a:spcAft>
                          <a:spcPts val="1000"/>
                        </a:spcAft>
                        <a:buNone/>
                      </a:pPr>
                      <a:r>
                        <a:rPr lang="en-US" sz="1100">
                          <a:solidFill>
                            <a:schemeClr val="tx1">
                              <a:lumMod val="65000"/>
                              <a:lumOff val="35000"/>
                            </a:schemeClr>
                          </a:solidFill>
                          <a:effectLst/>
                        </a:rPr>
                        <a:t>152</a:t>
                      </a:r>
                      <a:endParaRPr lang="en-GB" sz="11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tc>
                  <a:txBody>
                    <a:bodyPr/>
                    <a:lstStyle/>
                    <a:p>
                      <a:pPr algn="ctr">
                        <a:lnSpc>
                          <a:spcPct val="115000"/>
                        </a:lnSpc>
                        <a:spcAft>
                          <a:spcPts val="1000"/>
                        </a:spcAft>
                        <a:buNone/>
                      </a:pPr>
                      <a:r>
                        <a:rPr lang="en-US" sz="1100">
                          <a:solidFill>
                            <a:schemeClr val="tx1">
                              <a:lumMod val="65000"/>
                              <a:lumOff val="35000"/>
                            </a:schemeClr>
                          </a:solidFill>
                          <a:effectLst/>
                        </a:rPr>
                        <a:t>76%</a:t>
                      </a:r>
                      <a:endParaRPr lang="en-GB" sz="11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extLst>
                  <a:ext uri="{0D108BD9-81ED-4DB2-BD59-A6C34878D82A}">
                    <a16:rowId xmlns:a16="http://schemas.microsoft.com/office/drawing/2014/main" val="378467931"/>
                  </a:ext>
                </a:extLst>
              </a:tr>
              <a:tr h="0">
                <a:tc>
                  <a:txBody>
                    <a:bodyPr/>
                    <a:lstStyle/>
                    <a:p>
                      <a:pPr>
                        <a:lnSpc>
                          <a:spcPct val="115000"/>
                        </a:lnSpc>
                        <a:spcAft>
                          <a:spcPts val="1000"/>
                        </a:spcAft>
                        <a:buNone/>
                      </a:pPr>
                      <a:r>
                        <a:rPr lang="en-US" sz="1100">
                          <a:solidFill>
                            <a:schemeClr val="tx1">
                              <a:lumMod val="65000"/>
                              <a:lumOff val="35000"/>
                            </a:schemeClr>
                          </a:solidFill>
                          <a:effectLst/>
                        </a:rPr>
                        <a:t>Placement learning</a:t>
                      </a:r>
                      <a:endParaRPr lang="en-GB" sz="11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tc>
                  <a:txBody>
                    <a:bodyPr/>
                    <a:lstStyle/>
                    <a:p>
                      <a:pPr algn="ctr">
                        <a:lnSpc>
                          <a:spcPct val="115000"/>
                        </a:lnSpc>
                        <a:spcAft>
                          <a:spcPts val="1000"/>
                        </a:spcAft>
                        <a:buNone/>
                      </a:pPr>
                      <a:r>
                        <a:rPr lang="en-US" sz="1100" dirty="0">
                          <a:solidFill>
                            <a:schemeClr val="tx1">
                              <a:lumMod val="65000"/>
                              <a:lumOff val="35000"/>
                            </a:schemeClr>
                          </a:solidFill>
                          <a:effectLst/>
                        </a:rPr>
                        <a:t> </a:t>
                      </a:r>
                      <a:endParaRPr lang="en-GB" sz="1100" dirty="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tc>
                  <a:txBody>
                    <a:bodyPr/>
                    <a:lstStyle/>
                    <a:p>
                      <a:pPr algn="ctr">
                        <a:lnSpc>
                          <a:spcPct val="115000"/>
                        </a:lnSpc>
                        <a:spcAft>
                          <a:spcPts val="1000"/>
                        </a:spcAft>
                        <a:buNone/>
                      </a:pPr>
                      <a:r>
                        <a:rPr lang="en-US" sz="1100">
                          <a:solidFill>
                            <a:schemeClr val="tx1">
                              <a:lumMod val="65000"/>
                              <a:lumOff val="35000"/>
                            </a:schemeClr>
                          </a:solidFill>
                          <a:effectLst/>
                        </a:rPr>
                        <a:t> </a:t>
                      </a:r>
                      <a:endParaRPr lang="en-GB" sz="11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extLst>
                  <a:ext uri="{0D108BD9-81ED-4DB2-BD59-A6C34878D82A}">
                    <a16:rowId xmlns:a16="http://schemas.microsoft.com/office/drawing/2014/main" val="2555170529"/>
                  </a:ext>
                </a:extLst>
              </a:tr>
              <a:tr h="0">
                <a:tc>
                  <a:txBody>
                    <a:bodyPr/>
                    <a:lstStyle/>
                    <a:p>
                      <a:pPr>
                        <a:lnSpc>
                          <a:spcPct val="115000"/>
                        </a:lnSpc>
                        <a:spcAft>
                          <a:spcPts val="1000"/>
                        </a:spcAft>
                        <a:buNone/>
                      </a:pPr>
                      <a:r>
                        <a:rPr lang="en-US" sz="1100" dirty="0">
                          <a:solidFill>
                            <a:schemeClr val="tx1">
                              <a:lumMod val="65000"/>
                              <a:lumOff val="35000"/>
                            </a:schemeClr>
                          </a:solidFill>
                          <a:effectLst/>
                        </a:rPr>
                        <a:t>TOTAL</a:t>
                      </a:r>
                      <a:endParaRPr lang="en-GB" sz="1100" dirty="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tc>
                  <a:txBody>
                    <a:bodyPr/>
                    <a:lstStyle/>
                    <a:p>
                      <a:pPr algn="ctr">
                        <a:lnSpc>
                          <a:spcPct val="115000"/>
                        </a:lnSpc>
                        <a:spcAft>
                          <a:spcPts val="1000"/>
                        </a:spcAft>
                        <a:buNone/>
                      </a:pPr>
                      <a:r>
                        <a:rPr lang="en-US" sz="1100" dirty="0">
                          <a:solidFill>
                            <a:schemeClr val="tx1">
                              <a:lumMod val="65000"/>
                              <a:lumOff val="35000"/>
                            </a:schemeClr>
                          </a:solidFill>
                          <a:effectLst/>
                        </a:rPr>
                        <a:t>200</a:t>
                      </a:r>
                      <a:endParaRPr lang="en-GB" sz="1100" dirty="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tc>
                  <a:txBody>
                    <a:bodyPr/>
                    <a:lstStyle/>
                    <a:p>
                      <a:pPr algn="ctr">
                        <a:lnSpc>
                          <a:spcPct val="115000"/>
                        </a:lnSpc>
                        <a:spcAft>
                          <a:spcPts val="1000"/>
                        </a:spcAft>
                        <a:buNone/>
                      </a:pPr>
                      <a:r>
                        <a:rPr lang="en-US" sz="1100" dirty="0">
                          <a:solidFill>
                            <a:schemeClr val="tx1">
                              <a:lumMod val="65000"/>
                              <a:lumOff val="35000"/>
                            </a:schemeClr>
                          </a:solidFill>
                          <a:effectLst/>
                        </a:rPr>
                        <a:t>100%</a:t>
                      </a:r>
                      <a:endParaRPr lang="en-GB" sz="1100" dirty="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lumMod val="65000"/>
                          <a:lumOff val="35000"/>
                        </a:schemeClr>
                      </a:solidFill>
                      <a:prstDash val="solid"/>
                      <a:round/>
                      <a:headEnd type="none" w="med" len="med"/>
                      <a:tailEnd type="none" w="med" len="med"/>
                    </a:lnL>
                    <a:lnR w="12700" cap="flat" cmpd="sng" algn="ctr">
                      <a:solidFill>
                        <a:schemeClr val="tx1">
                          <a:lumMod val="65000"/>
                          <a:lumOff val="35000"/>
                        </a:schemeClr>
                      </a:solidFill>
                      <a:prstDash val="solid"/>
                      <a:round/>
                      <a:headEnd type="none" w="med" len="med"/>
                      <a:tailEnd type="none" w="med" len="med"/>
                    </a:lnR>
                    <a:lnT w="12700" cap="flat" cmpd="sng" algn="ctr">
                      <a:solidFill>
                        <a:schemeClr val="tx1">
                          <a:lumMod val="65000"/>
                          <a:lumOff val="35000"/>
                        </a:schemeClr>
                      </a:solidFill>
                      <a:prstDash val="solid"/>
                      <a:round/>
                      <a:headEnd type="none" w="med" len="med"/>
                      <a:tailEnd type="none" w="med" len="med"/>
                    </a:lnT>
                    <a:lnB w="12700" cap="flat" cmpd="sng" algn="ctr">
                      <a:solidFill>
                        <a:schemeClr val="tx1">
                          <a:lumMod val="65000"/>
                          <a:lumOff val="35000"/>
                        </a:schemeClr>
                      </a:solidFill>
                      <a:prstDash val="solid"/>
                      <a:round/>
                      <a:headEnd type="none" w="med" len="med"/>
                      <a:tailEnd type="none" w="med" len="med"/>
                    </a:lnB>
                    <a:noFill/>
                  </a:tcPr>
                </a:tc>
                <a:extLst>
                  <a:ext uri="{0D108BD9-81ED-4DB2-BD59-A6C34878D82A}">
                    <a16:rowId xmlns:a16="http://schemas.microsoft.com/office/drawing/2014/main" val="1320015623"/>
                  </a:ext>
                </a:extLst>
              </a:tr>
            </a:tbl>
          </a:graphicData>
        </a:graphic>
      </p:graphicFrame>
    </p:spTree>
    <p:extLst>
      <p:ext uri="{BB962C8B-B14F-4D97-AF65-F5344CB8AC3E}">
        <p14:creationId xmlns:p14="http://schemas.microsoft.com/office/powerpoint/2010/main" val="597396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6869F-F272-EE43-A31C-17302D6AE9A6}"/>
              </a:ext>
            </a:extLst>
          </p:cNvPr>
          <p:cNvSpPr>
            <a:spLocks noGrp="1"/>
          </p:cNvSpPr>
          <p:nvPr>
            <p:ph type="title"/>
          </p:nvPr>
        </p:nvSpPr>
        <p:spPr/>
        <p:txBody>
          <a:bodyPr>
            <a:normAutofit fontScale="90000"/>
          </a:bodyPr>
          <a:lstStyle/>
          <a:p>
            <a:br>
              <a:rPr lang="en-GB" sz="1300" kern="100" dirty="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br>
            <a:br>
              <a:rPr lang="en-GB" sz="1300" kern="100" dirty="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br>
            <a:br>
              <a:rPr lang="en-GB" sz="1300" kern="100" dirty="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br>
            <a:r>
              <a:rPr lang="en-GB" sz="2000" b="1" dirty="0">
                <a:solidFill>
                  <a:schemeClr val="tx1">
                    <a:lumMod val="65000"/>
                    <a:lumOff val="35000"/>
                  </a:schemeClr>
                </a:solidFill>
                <a:latin typeface="Helvetica" pitchFamily="2" charset="0"/>
              </a:rPr>
              <a:t>Drawing Strategies</a:t>
            </a:r>
            <a:br>
              <a:rPr lang="en-GB" sz="1400" dirty="0">
                <a:solidFill>
                  <a:schemeClr val="tx1">
                    <a:lumMod val="65000"/>
                    <a:lumOff val="35000"/>
                  </a:schemeClr>
                </a:solidFill>
                <a:latin typeface="Helvetica" pitchFamily="2" charset="0"/>
              </a:rPr>
            </a:br>
            <a:br>
              <a:rPr lang="en-GB" sz="1400" dirty="0">
                <a:solidFill>
                  <a:schemeClr val="tx1">
                    <a:lumMod val="65000"/>
                    <a:lumOff val="35000"/>
                  </a:schemeClr>
                </a:solidFill>
                <a:latin typeface="Helvetica" pitchFamily="2" charset="0"/>
              </a:rPr>
            </a:br>
            <a:r>
              <a:rPr lang="en-GB" sz="1600" kern="100" dirty="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t>Drawing should be done from observation with the object in front of you, So that you practice the art of drawing with purpose, intention and for information whilst referring to the themes developing in your research.</a:t>
            </a:r>
            <a:br>
              <a:rPr lang="en-GB" sz="1600" kern="100" dirty="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br>
            <a:r>
              <a:rPr lang="en-GB" sz="1600" kern="100" dirty="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t>You are always drawing for information, always drawing to feed into designs, processes and for a purpose and direction, your drawing should be feeding into a direction and theme. </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6" name="TextBox 5">
            <a:extLst>
              <a:ext uri="{FF2B5EF4-FFF2-40B4-BE49-F238E27FC236}">
                <a16:creationId xmlns:a16="http://schemas.microsoft.com/office/drawing/2014/main" id="{FE5E5988-5C4E-A83E-9F75-18C064A11217}"/>
              </a:ext>
            </a:extLst>
          </p:cNvPr>
          <p:cNvSpPr txBox="1"/>
          <p:nvPr/>
        </p:nvSpPr>
        <p:spPr>
          <a:xfrm>
            <a:off x="838200" y="1690688"/>
            <a:ext cx="10515599" cy="4924425"/>
          </a:xfrm>
          <a:prstGeom prst="rect">
            <a:avLst/>
          </a:prstGeom>
          <a:noFill/>
        </p:spPr>
        <p:txBody>
          <a:bodyPr wrap="square">
            <a:spAutoFit/>
          </a:bodyPr>
          <a:lstStyle/>
          <a:p>
            <a:pPr>
              <a:buNone/>
            </a:pPr>
            <a:r>
              <a:rPr lang="en-GB" b="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Drawing with purpose</a:t>
            </a:r>
          </a:p>
          <a:p>
            <a:pPr marL="342900" lvl="0" indent="-342900">
              <a:buFont typeface="Symbol" pitchFamily="2" charset="2"/>
              <a:buChar char=""/>
            </a:pPr>
            <a:endPar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Think about the outcome and what it will become? </a:t>
            </a:r>
            <a:r>
              <a:rPr lang="en-GB" sz="12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Pattern, context, scale, colour palette etc.</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Draw in multiples, clusters, groups or in forms that work in pattern. </a:t>
            </a:r>
            <a:r>
              <a:rPr lang="en-GB" sz="1400" i="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(always draw whole motifs so that you have complete information).</a:t>
            </a:r>
            <a:r>
              <a:rPr lang="en-GB" sz="14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 </a:t>
            </a:r>
            <a:r>
              <a:rPr lang="en-GB" sz="12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Familiarise yourself with the overview of and names of different pattern types document on Moodle.</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Bring elements together.  </a:t>
            </a:r>
            <a:r>
              <a:rPr lang="en-GB" sz="12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Where there are connections in your drawing and motifs, use them to change the look, add volume and variety etc. </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Make you drawings link so that they have meaning and purpose. </a:t>
            </a:r>
            <a:r>
              <a:rPr lang="en-GB" sz="12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Question the what next and how it feeds your developing narrative/ direction of travel and ultimately into a design application.</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Compose as your work, using strategies to facilitate design. </a:t>
            </a:r>
            <a:r>
              <a:rPr lang="en-GB" sz="12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Divide spaces, work across full pages, work in sketchbooks and loose-leaf substrates, use shapes to force a pattern outcome, consider pattern and pattern types.</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Consider: fragmenting, abstracting, real and observed, stylised, montaged, positive space, negative space etc. </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Use different medias confidently and for effect.  </a:t>
            </a:r>
            <a:r>
              <a:rPr lang="en-GB" sz="12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Question and analyse have a test piece by your side to try before you commit to something that doesn’t work or feel right, however you won’t learn what works if you don’t try.</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Know your tools, understand what they do, there purpose and how you use them or how you would like to use them and how you can push the boundaries of them.  </a:t>
            </a:r>
            <a:r>
              <a:rPr lang="en-GB" sz="12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Rules v’s no rules</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Observe the work of others.  </a:t>
            </a:r>
            <a:r>
              <a:rPr lang="en-GB" sz="12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So that you question and analyse your own practice, encourage yourself to be playful within your own ideas, developments, making and outcomes, which may be accidental and incidental. </a:t>
            </a:r>
          </a:p>
          <a:p>
            <a:pPr marL="34290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Draw everyday. </a:t>
            </a:r>
            <a:r>
              <a:rPr lang="en-GB" sz="12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Practice is key, we learn how to do things and how to do things better by sustained practice. </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Dedicated time to drawings.  </a:t>
            </a:r>
            <a:r>
              <a:rPr lang="en-GB" sz="12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To foster a practice, you could try quick timed drawings, longer time invested drawings and revisiting your drawings to rework and add in, what seemed finished yesterday could seem unfinished today. </a:t>
            </a:r>
          </a:p>
        </p:txBody>
      </p:sp>
    </p:spTree>
    <p:extLst>
      <p:ext uri="{BB962C8B-B14F-4D97-AF65-F5344CB8AC3E}">
        <p14:creationId xmlns:p14="http://schemas.microsoft.com/office/powerpoint/2010/main" val="966761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940023-73D1-97B7-2359-2773DFC2BBE5}"/>
              </a:ext>
            </a:extLst>
          </p:cNvPr>
          <p:cNvSpPr>
            <a:spLocks noGrp="1"/>
          </p:cNvSpPr>
          <p:nvPr>
            <p:ph sz="half" idx="1"/>
          </p:nvPr>
        </p:nvSpPr>
        <p:spPr>
          <a:xfrm>
            <a:off x="838200" y="575945"/>
            <a:ext cx="5181600" cy="5601018"/>
          </a:xfrm>
        </p:spPr>
        <p:txBody>
          <a:bodyPr>
            <a:noAutofit/>
          </a:bodyPr>
          <a:lstStyle/>
          <a:p>
            <a:pPr marL="0" indent="0">
              <a:buNone/>
            </a:pPr>
            <a:r>
              <a:rPr lang="en-GB" sz="1800" b="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Things to consider when exploring drawing and image making, to create difference in your work</a:t>
            </a:r>
          </a:p>
          <a:p>
            <a:pPr>
              <a:buNone/>
            </a:pPr>
            <a:r>
              <a:rPr lang="en-GB" sz="1800" b="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Substrate: </a:t>
            </a:r>
            <a:r>
              <a:rPr lang="en-GB" sz="1200" i="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what  are you drawing on?</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Acetate</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Tracing paper</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Tissue paper</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Sugar paper</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Water colour paper</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Cartridge paper</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Handmade paper</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Different weights of…</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Different textures of… </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Opaque</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Transparent</a:t>
            </a:r>
          </a:p>
          <a:p>
            <a:endParaRPr lang="en-GB" sz="1800" dirty="0">
              <a:latin typeface="Helvetica" pitchFamily="2" charset="0"/>
            </a:endParaRPr>
          </a:p>
        </p:txBody>
      </p:sp>
      <p:sp>
        <p:nvSpPr>
          <p:cNvPr id="4" name="Content Placeholder 3">
            <a:extLst>
              <a:ext uri="{FF2B5EF4-FFF2-40B4-BE49-F238E27FC236}">
                <a16:creationId xmlns:a16="http://schemas.microsoft.com/office/drawing/2014/main" id="{6E93A620-A800-E848-9698-6D46C8741403}"/>
              </a:ext>
            </a:extLst>
          </p:cNvPr>
          <p:cNvSpPr>
            <a:spLocks noGrp="1"/>
          </p:cNvSpPr>
          <p:nvPr>
            <p:ph sz="half" idx="2"/>
          </p:nvPr>
        </p:nvSpPr>
        <p:spPr>
          <a:xfrm>
            <a:off x="6172200" y="982493"/>
            <a:ext cx="5181600" cy="5194469"/>
          </a:xfrm>
        </p:spPr>
        <p:txBody>
          <a:bodyPr>
            <a:normAutofit/>
          </a:bodyPr>
          <a:lstStyle/>
          <a:p>
            <a:pPr marL="342900" lvl="0" indent="-342900">
              <a:buFont typeface="Symbol" pitchFamily="2" charset="2"/>
              <a:buChar char=""/>
            </a:pPr>
            <a:endPar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endParaRPr>
          </a:p>
          <a:p>
            <a:pPr marL="342900" lvl="0" indent="-342900">
              <a:buFont typeface="Symbol" pitchFamily="2" charset="2"/>
              <a:buChar char=""/>
            </a:pPr>
            <a:endPar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Cloth</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Hard surface </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Soft surface</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Found surfaces (tickets, envelopes, books etc)</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Patterned or plain</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Made book</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Sketchbook</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Loose leaf </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Object (garment, wallpaper, jug etc)</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What else will be useful, informative and exploratory to feed the image making process?</a:t>
            </a:r>
          </a:p>
          <a:p>
            <a:endParaRPr lang="en-GB" dirty="0">
              <a:latin typeface="Helvetica" pitchFamily="2" charset="0"/>
            </a:endParaRPr>
          </a:p>
        </p:txBody>
      </p:sp>
    </p:spTree>
    <p:extLst>
      <p:ext uri="{BB962C8B-B14F-4D97-AF65-F5344CB8AC3E}">
        <p14:creationId xmlns:p14="http://schemas.microsoft.com/office/powerpoint/2010/main" val="1136301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E9F147-1B54-727D-A33D-5FC7D5A4009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50492-0CCA-4DA4-9D91-034DD9931B3E}"/>
              </a:ext>
            </a:extLst>
          </p:cNvPr>
          <p:cNvSpPr>
            <a:spLocks noGrp="1"/>
          </p:cNvSpPr>
          <p:nvPr>
            <p:ph sz="half" idx="1"/>
          </p:nvPr>
        </p:nvSpPr>
        <p:spPr>
          <a:xfrm>
            <a:off x="838200" y="575945"/>
            <a:ext cx="5181600" cy="5601018"/>
          </a:xfrm>
        </p:spPr>
        <p:txBody>
          <a:bodyPr>
            <a:noAutofit/>
          </a:bodyPr>
          <a:lstStyle/>
          <a:p>
            <a:pPr>
              <a:buNone/>
            </a:pPr>
            <a:r>
              <a:rPr lang="en-GB" sz="1800" b="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Media &amp; Tools: </a:t>
            </a:r>
            <a:r>
              <a:rPr lang="en-GB" sz="1200" i="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what you are </a:t>
            </a:r>
            <a:r>
              <a:rPr lang="en-GB" sz="1200" i="1" kern="100" dirty="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t>drawing with? (learn how they work through exploration).</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Pencil graphite</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Pencil charcoal</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Pencil crayons</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Charcoal</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Grahite</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Crayon</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Oil pastel</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Soft pastel</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China graph</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Drawing Ink</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Gesso</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Writing ink </a:t>
            </a:r>
            <a:r>
              <a:rPr lang="en-GB" sz="12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(Parker Quink ink) </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Pens </a:t>
            </a:r>
            <a:r>
              <a:rPr lang="en-GB" sz="12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(fine liners, markers, highlighters, brush, ruling, paint, dipping, bamboo, quill, different nibs etc)</a:t>
            </a:r>
          </a:p>
          <a:p>
            <a:pPr marL="34290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Brushes </a:t>
            </a:r>
            <a:r>
              <a:rPr lang="en-GB" sz="12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(Round, flat, angled, liner, mop, fan, rigger, hake, bamboo, foam, Chinese etc)</a:t>
            </a:r>
          </a:p>
          <a:p>
            <a:pPr marL="342900" lvl="0" indent="-342900">
              <a:buFont typeface="Symbol" pitchFamily="2" charset="2"/>
              <a:buChar char=""/>
            </a:pPr>
            <a:endPar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endParaRPr>
          </a:p>
          <a:p>
            <a:endParaRPr lang="en-GB" sz="1800" dirty="0">
              <a:latin typeface="Helvetica" pitchFamily="2" charset="0"/>
            </a:endParaRPr>
          </a:p>
        </p:txBody>
      </p:sp>
      <p:sp>
        <p:nvSpPr>
          <p:cNvPr id="4" name="Content Placeholder 3">
            <a:extLst>
              <a:ext uri="{FF2B5EF4-FFF2-40B4-BE49-F238E27FC236}">
                <a16:creationId xmlns:a16="http://schemas.microsoft.com/office/drawing/2014/main" id="{C20F108C-703E-BB7D-DBAF-A808E158AD0F}"/>
              </a:ext>
            </a:extLst>
          </p:cNvPr>
          <p:cNvSpPr>
            <a:spLocks noGrp="1"/>
          </p:cNvSpPr>
          <p:nvPr>
            <p:ph sz="half" idx="2"/>
          </p:nvPr>
        </p:nvSpPr>
        <p:spPr>
          <a:xfrm>
            <a:off x="6172200" y="982493"/>
            <a:ext cx="5181600" cy="5194469"/>
          </a:xfrm>
        </p:spPr>
        <p:txBody>
          <a:bodyPr>
            <a:normAutofit fontScale="92500" lnSpcReduction="20000"/>
          </a:bodyPr>
          <a:lstStyle/>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Gouache</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Watercolour</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Masking fluid</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Paint stick</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Geometry equipment </a:t>
            </a:r>
            <a:r>
              <a:rPr lang="en-GB" sz="13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(compass, ruler, square, protractor etc) </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Made brushes </a:t>
            </a:r>
            <a:r>
              <a:rPr lang="en-GB" sz="13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(Pegs, wire, tape, thread, foam, foil, cotton balls, yarn, card, paper, cloth, sponge, toothbrush, nail brush, pom poms, combs etc)</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Found brushes </a:t>
            </a:r>
            <a:r>
              <a:rPr lang="en-GB" sz="13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(grasses, leaves, twigs, feather, flowers, seed heads etc)</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Laser cutters</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Sewing machines</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Printers</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Embellishers and needle puncher</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Needle and thread</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Cameras</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Scanners and copiers</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Printmaking</a:t>
            </a:r>
          </a:p>
          <a:p>
            <a:pPr marL="342900" lvl="0" indent="-342900">
              <a:buFont typeface="Symbol" pitchFamily="2" charset="2"/>
              <a:buChar char=""/>
            </a:pPr>
            <a:r>
              <a:rPr lang="en-GB" sz="17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Other?</a:t>
            </a:r>
          </a:p>
          <a:p>
            <a:endParaRPr lang="en-GB" dirty="0">
              <a:latin typeface="Helvetica" pitchFamily="2" charset="0"/>
            </a:endParaRPr>
          </a:p>
        </p:txBody>
      </p:sp>
    </p:spTree>
    <p:extLst>
      <p:ext uri="{BB962C8B-B14F-4D97-AF65-F5344CB8AC3E}">
        <p14:creationId xmlns:p14="http://schemas.microsoft.com/office/powerpoint/2010/main" val="836277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037D9-9550-8DB0-24F4-47D82565665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2184C9-85D5-6EA7-5E4C-850704A9C269}"/>
              </a:ext>
            </a:extLst>
          </p:cNvPr>
          <p:cNvSpPr>
            <a:spLocks noGrp="1"/>
          </p:cNvSpPr>
          <p:nvPr>
            <p:ph sz="half" idx="1"/>
          </p:nvPr>
        </p:nvSpPr>
        <p:spPr>
          <a:xfrm>
            <a:off x="838200" y="575945"/>
            <a:ext cx="5181600" cy="5601018"/>
          </a:xfrm>
        </p:spPr>
        <p:txBody>
          <a:bodyPr>
            <a:noAutofit/>
          </a:bodyPr>
          <a:lstStyle/>
          <a:p>
            <a:pPr>
              <a:buNone/>
            </a:pPr>
            <a:r>
              <a:rPr lang="en-GB" sz="1800" b="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Block: </a:t>
            </a:r>
            <a:r>
              <a:rPr lang="en-GB" sz="1200" i="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what type of block, using what type of media? How does this work with line drawing?</a:t>
            </a:r>
          </a:p>
          <a:p>
            <a:pPr lvl="0"/>
            <a:r>
              <a:rPr lang="en-GB" sz="1600" dirty="0">
                <a:solidFill>
                  <a:schemeClr val="tx1">
                    <a:lumMod val="65000"/>
                    <a:lumOff val="35000"/>
                  </a:schemeClr>
                </a:solidFill>
                <a:latin typeface="Helvetica" pitchFamily="2" charset="0"/>
              </a:rPr>
              <a:t>Opaque</a:t>
            </a:r>
          </a:p>
          <a:p>
            <a:pPr lvl="0"/>
            <a:r>
              <a:rPr lang="en-GB" sz="1600" dirty="0">
                <a:solidFill>
                  <a:schemeClr val="tx1">
                    <a:lumMod val="65000"/>
                    <a:lumOff val="35000"/>
                  </a:schemeClr>
                </a:solidFill>
                <a:latin typeface="Helvetica" pitchFamily="2" charset="0"/>
              </a:rPr>
              <a:t>Transparent</a:t>
            </a:r>
          </a:p>
          <a:p>
            <a:pPr lvl="0"/>
            <a:r>
              <a:rPr lang="en-GB" sz="1600" dirty="0">
                <a:solidFill>
                  <a:schemeClr val="tx1">
                    <a:lumMod val="65000"/>
                    <a:lumOff val="35000"/>
                  </a:schemeClr>
                </a:solidFill>
                <a:latin typeface="Helvetica" pitchFamily="2" charset="0"/>
              </a:rPr>
              <a:t>Colour washes </a:t>
            </a:r>
          </a:p>
          <a:p>
            <a:pPr lvl="0"/>
            <a:r>
              <a:rPr lang="en-GB" sz="1600" dirty="0">
                <a:solidFill>
                  <a:schemeClr val="tx1">
                    <a:lumMod val="65000"/>
                    <a:lumOff val="35000"/>
                  </a:schemeClr>
                </a:solidFill>
                <a:latin typeface="Helvetica" pitchFamily="2" charset="0"/>
              </a:rPr>
              <a:t>Colour blocks</a:t>
            </a:r>
          </a:p>
          <a:p>
            <a:pPr lvl="0"/>
            <a:r>
              <a:rPr lang="en-GB" sz="1600" dirty="0">
                <a:solidFill>
                  <a:schemeClr val="tx1">
                    <a:lumMod val="65000"/>
                    <a:lumOff val="35000"/>
                  </a:schemeClr>
                </a:solidFill>
                <a:latin typeface="Helvetica" pitchFamily="2" charset="0"/>
              </a:rPr>
              <a:t>Pattern blocks </a:t>
            </a:r>
          </a:p>
          <a:p>
            <a:pPr lvl="0"/>
            <a:r>
              <a:rPr lang="en-GB" sz="1600" dirty="0">
                <a:solidFill>
                  <a:schemeClr val="tx1">
                    <a:lumMod val="65000"/>
                    <a:lumOff val="35000"/>
                  </a:schemeClr>
                </a:solidFill>
                <a:latin typeface="Helvetica" pitchFamily="2" charset="0"/>
              </a:rPr>
              <a:t>Cut and placed block</a:t>
            </a:r>
          </a:p>
          <a:p>
            <a:pPr lvl="0"/>
            <a:r>
              <a:rPr lang="en-GB" sz="1600" dirty="0">
                <a:solidFill>
                  <a:schemeClr val="tx1">
                    <a:lumMod val="65000"/>
                    <a:lumOff val="35000"/>
                  </a:schemeClr>
                </a:solidFill>
                <a:latin typeface="Helvetica" pitchFamily="2" charset="0"/>
              </a:rPr>
              <a:t>Stencil and printed block</a:t>
            </a:r>
          </a:p>
          <a:p>
            <a:pPr lvl="0"/>
            <a:r>
              <a:rPr lang="en-GB" sz="1600" dirty="0">
                <a:solidFill>
                  <a:schemeClr val="tx1">
                    <a:lumMod val="65000"/>
                    <a:lumOff val="35000"/>
                  </a:schemeClr>
                </a:solidFill>
                <a:latin typeface="Helvetica" pitchFamily="2" charset="0"/>
              </a:rPr>
              <a:t>Cut out of plain, textured or patterned substrate </a:t>
            </a:r>
          </a:p>
          <a:p>
            <a:pPr lvl="0"/>
            <a:r>
              <a:rPr lang="en-GB" sz="1600" dirty="0">
                <a:solidFill>
                  <a:schemeClr val="tx1">
                    <a:lumMod val="65000"/>
                    <a:lumOff val="35000"/>
                  </a:schemeClr>
                </a:solidFill>
                <a:latin typeface="Helvetica" pitchFamily="2" charset="0"/>
              </a:rPr>
              <a:t>Silhouette</a:t>
            </a:r>
          </a:p>
          <a:p>
            <a:pPr lvl="0"/>
            <a:r>
              <a:rPr lang="en-GB" sz="1600" dirty="0">
                <a:solidFill>
                  <a:schemeClr val="tx1">
                    <a:lumMod val="65000"/>
                    <a:lumOff val="35000"/>
                  </a:schemeClr>
                </a:solidFill>
                <a:latin typeface="Helvetica" pitchFamily="2" charset="0"/>
              </a:rPr>
              <a:t>Separations and layers</a:t>
            </a:r>
          </a:p>
          <a:p>
            <a:pPr marL="342900" lvl="0" indent="-342900">
              <a:buFont typeface="Symbol" pitchFamily="2" charset="2"/>
              <a:buChar char=""/>
            </a:pPr>
            <a:endPar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endParaRPr>
          </a:p>
          <a:p>
            <a:pPr marL="342900" lvl="0" indent="-342900">
              <a:buFont typeface="Symbol" pitchFamily="2" charset="2"/>
              <a:buChar char=""/>
            </a:pPr>
            <a:endPar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endParaRPr>
          </a:p>
          <a:p>
            <a:endParaRPr lang="en-GB" sz="1800" dirty="0">
              <a:latin typeface="Helvetica" pitchFamily="2" charset="0"/>
            </a:endParaRPr>
          </a:p>
        </p:txBody>
      </p:sp>
      <p:sp>
        <p:nvSpPr>
          <p:cNvPr id="4" name="Content Placeholder 3">
            <a:extLst>
              <a:ext uri="{FF2B5EF4-FFF2-40B4-BE49-F238E27FC236}">
                <a16:creationId xmlns:a16="http://schemas.microsoft.com/office/drawing/2014/main" id="{7E95E0A7-2062-C676-689D-614B7E95FE1F}"/>
              </a:ext>
            </a:extLst>
          </p:cNvPr>
          <p:cNvSpPr>
            <a:spLocks noGrp="1"/>
          </p:cNvSpPr>
          <p:nvPr>
            <p:ph sz="half" idx="2"/>
          </p:nvPr>
        </p:nvSpPr>
        <p:spPr>
          <a:xfrm>
            <a:off x="6172200" y="575945"/>
            <a:ext cx="5181600" cy="5601017"/>
          </a:xfrm>
        </p:spPr>
        <p:txBody>
          <a:bodyPr>
            <a:normAutofit lnSpcReduction="10000"/>
          </a:bodyPr>
          <a:lstStyle/>
          <a:p>
            <a:pPr>
              <a:buNone/>
            </a:pPr>
            <a:r>
              <a:rPr lang="en-GB" sz="1800" b="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Line drawing: </a:t>
            </a:r>
            <a:r>
              <a:rPr lang="en-GB" sz="1200" i="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what type of line, using what type of media? How does this work with block drawing?</a:t>
            </a:r>
          </a:p>
          <a:p>
            <a:pPr lvl="0"/>
            <a:r>
              <a:rPr lang="en-GB" sz="1600" dirty="0">
                <a:solidFill>
                  <a:schemeClr val="tx1">
                    <a:lumMod val="65000"/>
                    <a:lumOff val="35000"/>
                  </a:schemeClr>
                </a:solidFill>
                <a:latin typeface="Helvetica" pitchFamily="2" charset="0"/>
              </a:rPr>
              <a:t>Continuous line</a:t>
            </a:r>
          </a:p>
          <a:p>
            <a:pPr lvl="0"/>
            <a:r>
              <a:rPr lang="en-GB" sz="1600" dirty="0">
                <a:solidFill>
                  <a:schemeClr val="tx1">
                    <a:lumMod val="65000"/>
                    <a:lumOff val="35000"/>
                  </a:schemeClr>
                </a:solidFill>
                <a:latin typeface="Helvetica" pitchFamily="2" charset="0"/>
              </a:rPr>
              <a:t>Stitched line</a:t>
            </a:r>
          </a:p>
          <a:p>
            <a:pPr lvl="0"/>
            <a:r>
              <a:rPr lang="en-GB" sz="1600" dirty="0">
                <a:solidFill>
                  <a:schemeClr val="tx1">
                    <a:lumMod val="65000"/>
                    <a:lumOff val="35000"/>
                  </a:schemeClr>
                </a:solidFill>
                <a:latin typeface="Helvetica" pitchFamily="2" charset="0"/>
              </a:rPr>
              <a:t>Broken line</a:t>
            </a:r>
          </a:p>
          <a:p>
            <a:pPr lvl="0"/>
            <a:r>
              <a:rPr lang="en-GB" sz="1600" dirty="0">
                <a:solidFill>
                  <a:schemeClr val="tx1">
                    <a:lumMod val="65000"/>
                    <a:lumOff val="35000"/>
                  </a:schemeClr>
                </a:solidFill>
                <a:latin typeface="Helvetica" pitchFamily="2" charset="0"/>
              </a:rPr>
              <a:t>Thin line</a:t>
            </a:r>
          </a:p>
          <a:p>
            <a:pPr lvl="0"/>
            <a:r>
              <a:rPr lang="en-GB" sz="1600" dirty="0">
                <a:solidFill>
                  <a:schemeClr val="tx1">
                    <a:lumMod val="65000"/>
                    <a:lumOff val="35000"/>
                  </a:schemeClr>
                </a:solidFill>
                <a:latin typeface="Helvetica" pitchFamily="2" charset="0"/>
              </a:rPr>
              <a:t>Thick line</a:t>
            </a:r>
          </a:p>
          <a:p>
            <a:pPr lvl="0"/>
            <a:r>
              <a:rPr lang="en-GB" sz="1600" dirty="0">
                <a:solidFill>
                  <a:schemeClr val="tx1">
                    <a:lumMod val="65000"/>
                    <a:lumOff val="35000"/>
                  </a:schemeClr>
                </a:solidFill>
                <a:latin typeface="Helvetica" pitchFamily="2" charset="0"/>
              </a:rPr>
              <a:t>Soft line</a:t>
            </a:r>
          </a:p>
          <a:p>
            <a:pPr lvl="0"/>
            <a:r>
              <a:rPr lang="en-GB" sz="1600" dirty="0">
                <a:solidFill>
                  <a:schemeClr val="tx1">
                    <a:lumMod val="65000"/>
                    <a:lumOff val="35000"/>
                  </a:schemeClr>
                </a:solidFill>
                <a:latin typeface="Helvetica" pitchFamily="2" charset="0"/>
              </a:rPr>
              <a:t>Hard line</a:t>
            </a:r>
          </a:p>
          <a:p>
            <a:pPr lvl="0"/>
            <a:r>
              <a:rPr lang="en-GB" sz="1600" dirty="0">
                <a:solidFill>
                  <a:schemeClr val="tx1">
                    <a:lumMod val="65000"/>
                    <a:lumOff val="35000"/>
                  </a:schemeClr>
                </a:solidFill>
                <a:latin typeface="Helvetica" pitchFamily="2" charset="0"/>
              </a:rPr>
              <a:t>Line over line</a:t>
            </a:r>
          </a:p>
          <a:p>
            <a:pPr lvl="0"/>
            <a:r>
              <a:rPr lang="en-GB" sz="1600" dirty="0">
                <a:solidFill>
                  <a:schemeClr val="tx1">
                    <a:lumMod val="65000"/>
                    <a:lumOff val="35000"/>
                  </a:schemeClr>
                </a:solidFill>
                <a:latin typeface="Helvetica" pitchFamily="2" charset="0"/>
              </a:rPr>
              <a:t>Painted line</a:t>
            </a:r>
          </a:p>
          <a:p>
            <a:pPr lvl="0"/>
            <a:r>
              <a:rPr lang="en-GB" sz="1600" dirty="0">
                <a:solidFill>
                  <a:schemeClr val="tx1">
                    <a:lumMod val="65000"/>
                    <a:lumOff val="35000"/>
                  </a:schemeClr>
                </a:solidFill>
                <a:latin typeface="Helvetica" pitchFamily="2" charset="0"/>
              </a:rPr>
              <a:t>Printed line</a:t>
            </a:r>
          </a:p>
          <a:p>
            <a:pPr lvl="0"/>
            <a:r>
              <a:rPr lang="en-GB" sz="1600" dirty="0">
                <a:solidFill>
                  <a:schemeClr val="tx1">
                    <a:lumMod val="65000"/>
                    <a:lumOff val="35000"/>
                  </a:schemeClr>
                </a:solidFill>
                <a:latin typeface="Helvetica" pitchFamily="2" charset="0"/>
              </a:rPr>
              <a:t>Opaque line</a:t>
            </a:r>
          </a:p>
          <a:p>
            <a:pPr lvl="0"/>
            <a:r>
              <a:rPr lang="en-GB" sz="1600" dirty="0">
                <a:solidFill>
                  <a:schemeClr val="tx1">
                    <a:lumMod val="65000"/>
                    <a:lumOff val="35000"/>
                  </a:schemeClr>
                </a:solidFill>
                <a:latin typeface="Helvetica" pitchFamily="2" charset="0"/>
              </a:rPr>
              <a:t>Transparent line</a:t>
            </a:r>
          </a:p>
          <a:p>
            <a:pPr lvl="0"/>
            <a:r>
              <a:rPr lang="en-GB" sz="1600" dirty="0">
                <a:solidFill>
                  <a:schemeClr val="tx1">
                    <a:lumMod val="65000"/>
                    <a:lumOff val="35000"/>
                  </a:schemeClr>
                </a:solidFill>
                <a:latin typeface="Helvetica" pitchFamily="2" charset="0"/>
              </a:rPr>
              <a:t>Line to be worked over or alongside a block drawing</a:t>
            </a:r>
          </a:p>
          <a:p>
            <a:pPr lvl="0"/>
            <a:r>
              <a:rPr lang="en-GB" sz="1600" dirty="0">
                <a:solidFill>
                  <a:schemeClr val="tx1">
                    <a:lumMod val="65000"/>
                    <a:lumOff val="35000"/>
                  </a:schemeClr>
                </a:solidFill>
                <a:latin typeface="Helvetica" pitchFamily="2" charset="0"/>
              </a:rPr>
              <a:t>Infilled pattern worked within a form</a:t>
            </a:r>
          </a:p>
          <a:p>
            <a:pPr lvl="0"/>
            <a:r>
              <a:rPr lang="en-GB" sz="1600" dirty="0">
                <a:solidFill>
                  <a:schemeClr val="tx1">
                    <a:lumMod val="65000"/>
                    <a:lumOff val="35000"/>
                  </a:schemeClr>
                </a:solidFill>
                <a:latin typeface="Helvetica" pitchFamily="2" charset="0"/>
              </a:rPr>
              <a:t>Separations and layers</a:t>
            </a:r>
          </a:p>
          <a:p>
            <a:endParaRPr lang="en-GB" dirty="0">
              <a:latin typeface="Helvetica" pitchFamily="2" charset="0"/>
            </a:endParaRPr>
          </a:p>
        </p:txBody>
      </p:sp>
    </p:spTree>
    <p:extLst>
      <p:ext uri="{BB962C8B-B14F-4D97-AF65-F5344CB8AC3E}">
        <p14:creationId xmlns:p14="http://schemas.microsoft.com/office/powerpoint/2010/main" val="1006025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ABDB11-2C4C-5B2B-5775-5970D6BB988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56999F-1183-0881-0800-CA697AE61AD7}"/>
              </a:ext>
            </a:extLst>
          </p:cNvPr>
          <p:cNvSpPr>
            <a:spLocks noGrp="1"/>
          </p:cNvSpPr>
          <p:nvPr>
            <p:ph sz="half" idx="1"/>
          </p:nvPr>
        </p:nvSpPr>
        <p:spPr>
          <a:xfrm>
            <a:off x="838200" y="575945"/>
            <a:ext cx="5181600" cy="5601018"/>
          </a:xfrm>
        </p:spPr>
        <p:txBody>
          <a:bodyPr>
            <a:noAutofit/>
          </a:bodyPr>
          <a:lstStyle/>
          <a:p>
            <a:pPr marL="0" indent="0">
              <a:buNone/>
            </a:pPr>
            <a:r>
              <a:rPr lang="en-GB" sz="1800" b="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The choice of colour:  substrate and media </a:t>
            </a:r>
            <a:r>
              <a:rPr lang="en-GB" sz="1200" i="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what colour are you working with, media and substrate, how does this inform, how can it be used to aid the drawing process, what value does it add to your image </a:t>
            </a:r>
            <a:r>
              <a:rPr lang="en-GB" sz="1200" i="1" kern="10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making?</a:t>
            </a:r>
          </a:p>
          <a:p>
            <a:pPr marL="0" indent="0">
              <a:buNone/>
            </a:pPr>
            <a:endParaRPr lang="en-GB" sz="1200" i="1"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White on colour</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Colour on colour</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Tone on tone, shades of…</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Colour on white</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Monochrome</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From a palette </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Decide on a palette and work within the confines of it</a:t>
            </a:r>
            <a:r>
              <a:rPr lang="en-GB" sz="1600" kern="100" dirty="0">
                <a:latin typeface="Calibri" panose="020F0502020204030204" pitchFamily="34" charset="0"/>
                <a:ea typeface="Calibri" panose="020F0502020204030204" pitchFamily="34" charset="0"/>
                <a:cs typeface="Times New Roman" panose="02020603050405020304" pitchFamily="18" charset="0"/>
              </a:rPr>
              <a:t>.</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Painted colour</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Opaque colour </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Translucent colour</a:t>
            </a:r>
          </a:p>
          <a:p>
            <a:pPr marL="342900" lvl="0" indent="-342900">
              <a:buFont typeface="Symbol" pitchFamily="2" charset="2"/>
              <a:buChar char=""/>
            </a:pPr>
            <a:r>
              <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rPr>
              <a:t>Pattern &amp; colour </a:t>
            </a:r>
          </a:p>
          <a:p>
            <a:pPr marL="342900" lvl="0" indent="-342900">
              <a:buFont typeface="Symbol" pitchFamily="2" charset="2"/>
              <a:buChar char=""/>
            </a:pPr>
            <a:endPar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endParaRPr>
          </a:p>
          <a:p>
            <a:pPr marL="342900" lvl="0" indent="-342900">
              <a:buFont typeface="Symbol" pitchFamily="2" charset="2"/>
              <a:buChar char=""/>
            </a:pPr>
            <a:endParaRPr lang="en-GB" sz="1600" kern="100" dirty="0">
              <a:solidFill>
                <a:schemeClr val="tx1">
                  <a:lumMod val="65000"/>
                  <a:lumOff val="35000"/>
                </a:schemeClr>
              </a:solidFill>
              <a:latin typeface="Helvetica" pitchFamily="2" charset="0"/>
              <a:ea typeface="Calibri" panose="020F0502020204030204" pitchFamily="34" charset="0"/>
              <a:cs typeface="Times New Roman" panose="02020603050405020304" pitchFamily="18" charset="0"/>
            </a:endParaRPr>
          </a:p>
          <a:p>
            <a:endParaRPr lang="en-GB" sz="1800" dirty="0">
              <a:latin typeface="Helvetica" pitchFamily="2" charset="0"/>
            </a:endParaRPr>
          </a:p>
        </p:txBody>
      </p:sp>
      <p:sp>
        <p:nvSpPr>
          <p:cNvPr id="4" name="Content Placeholder 3">
            <a:extLst>
              <a:ext uri="{FF2B5EF4-FFF2-40B4-BE49-F238E27FC236}">
                <a16:creationId xmlns:a16="http://schemas.microsoft.com/office/drawing/2014/main" id="{C27F8C80-66E4-D0BF-59C3-203B43D57EF3}"/>
              </a:ext>
            </a:extLst>
          </p:cNvPr>
          <p:cNvSpPr>
            <a:spLocks noGrp="1"/>
          </p:cNvSpPr>
          <p:nvPr>
            <p:ph sz="half" idx="2"/>
          </p:nvPr>
        </p:nvSpPr>
        <p:spPr>
          <a:xfrm>
            <a:off x="6172200" y="982493"/>
            <a:ext cx="5181600" cy="5194469"/>
          </a:xfrm>
        </p:spPr>
        <p:txBody>
          <a:bodyPr>
            <a:normAutofit/>
          </a:bodyPr>
          <a:lstStyle/>
          <a:p>
            <a:endParaRPr lang="en-GB" dirty="0">
              <a:latin typeface="Helvetica" pitchFamily="2" charset="0"/>
            </a:endParaRPr>
          </a:p>
        </p:txBody>
      </p:sp>
    </p:spTree>
    <p:extLst>
      <p:ext uri="{BB962C8B-B14F-4D97-AF65-F5344CB8AC3E}">
        <p14:creationId xmlns:p14="http://schemas.microsoft.com/office/powerpoint/2010/main" val="1894086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2724C-60D4-921D-5C63-F0D95675E0F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8F615FFC-3274-38C8-7F79-AD0220BE74A7}"/>
              </a:ext>
            </a:extLst>
          </p:cNvPr>
          <p:cNvPicPr>
            <a:picLocks noChangeAspect="1"/>
          </p:cNvPicPr>
          <p:nvPr/>
        </p:nvPicPr>
        <p:blipFill>
          <a:blip r:embed="rId2"/>
          <a:stretch>
            <a:fillRect/>
          </a:stretch>
        </p:blipFill>
        <p:spPr>
          <a:xfrm>
            <a:off x="4071297" y="1190243"/>
            <a:ext cx="2911604" cy="4114447"/>
          </a:xfrm>
          <a:prstGeom prst="rect">
            <a:avLst/>
          </a:prstGeom>
        </p:spPr>
      </p:pic>
      <p:sp>
        <p:nvSpPr>
          <p:cNvPr id="3" name="TextBox 2">
            <a:extLst>
              <a:ext uri="{FF2B5EF4-FFF2-40B4-BE49-F238E27FC236}">
                <a16:creationId xmlns:a16="http://schemas.microsoft.com/office/drawing/2014/main" id="{4A7E3695-CFB3-C6D4-A778-892253B018EA}"/>
              </a:ext>
            </a:extLst>
          </p:cNvPr>
          <p:cNvSpPr txBox="1"/>
          <p:nvPr/>
        </p:nvSpPr>
        <p:spPr>
          <a:xfrm>
            <a:off x="751014" y="246009"/>
            <a:ext cx="1505540" cy="369332"/>
          </a:xfrm>
          <a:prstGeom prst="rect">
            <a:avLst/>
          </a:prstGeom>
          <a:noFill/>
        </p:spPr>
        <p:txBody>
          <a:bodyPr wrap="none" rtlCol="0">
            <a:spAutoFit/>
          </a:bodyPr>
          <a:lstStyle/>
          <a:p>
            <a:r>
              <a:rPr lang="en-US" dirty="0">
                <a:solidFill>
                  <a:schemeClr val="tx1">
                    <a:lumMod val="65000"/>
                    <a:lumOff val="35000"/>
                  </a:schemeClr>
                </a:solidFill>
                <a:latin typeface="Helvetica" pitchFamily="2" charset="0"/>
              </a:rPr>
              <a:t>Laura Slater </a:t>
            </a:r>
          </a:p>
        </p:txBody>
      </p:sp>
      <p:pic>
        <p:nvPicPr>
          <p:cNvPr id="4" name="Picture 3">
            <a:extLst>
              <a:ext uri="{FF2B5EF4-FFF2-40B4-BE49-F238E27FC236}">
                <a16:creationId xmlns:a16="http://schemas.microsoft.com/office/drawing/2014/main" id="{D1BFC4C6-17C5-8FC9-0A02-451AF4002613}"/>
              </a:ext>
            </a:extLst>
          </p:cNvPr>
          <p:cNvPicPr>
            <a:picLocks noChangeAspect="1"/>
          </p:cNvPicPr>
          <p:nvPr/>
        </p:nvPicPr>
        <p:blipFill>
          <a:blip r:embed="rId3"/>
          <a:stretch>
            <a:fillRect/>
          </a:stretch>
        </p:blipFill>
        <p:spPr>
          <a:xfrm>
            <a:off x="7293640" y="1158948"/>
            <a:ext cx="4145742" cy="4145742"/>
          </a:xfrm>
          <a:prstGeom prst="rect">
            <a:avLst/>
          </a:prstGeom>
        </p:spPr>
      </p:pic>
      <p:pic>
        <p:nvPicPr>
          <p:cNvPr id="9" name="Picture 8">
            <a:extLst>
              <a:ext uri="{FF2B5EF4-FFF2-40B4-BE49-F238E27FC236}">
                <a16:creationId xmlns:a16="http://schemas.microsoft.com/office/drawing/2014/main" id="{258EACB6-8C71-8D2E-0FC0-79B9AD0F19E3}"/>
              </a:ext>
            </a:extLst>
          </p:cNvPr>
          <p:cNvPicPr>
            <a:picLocks noChangeAspect="1"/>
          </p:cNvPicPr>
          <p:nvPr/>
        </p:nvPicPr>
        <p:blipFill>
          <a:blip r:embed="rId4"/>
          <a:srcRect t="7270"/>
          <a:stretch>
            <a:fillRect/>
          </a:stretch>
        </p:blipFill>
        <p:spPr>
          <a:xfrm>
            <a:off x="767827" y="3200400"/>
            <a:ext cx="3025697" cy="2104290"/>
          </a:xfrm>
          <a:prstGeom prst="rect">
            <a:avLst/>
          </a:prstGeom>
        </p:spPr>
      </p:pic>
      <p:sp>
        <p:nvSpPr>
          <p:cNvPr id="10" name="TextBox 9">
            <a:extLst>
              <a:ext uri="{FF2B5EF4-FFF2-40B4-BE49-F238E27FC236}">
                <a16:creationId xmlns:a16="http://schemas.microsoft.com/office/drawing/2014/main" id="{89E1DDF0-9F5C-A73A-5AC2-B48FCD39617C}"/>
              </a:ext>
            </a:extLst>
          </p:cNvPr>
          <p:cNvSpPr txBox="1"/>
          <p:nvPr/>
        </p:nvSpPr>
        <p:spPr>
          <a:xfrm>
            <a:off x="752617" y="5304690"/>
            <a:ext cx="10671555" cy="646331"/>
          </a:xfrm>
          <a:prstGeom prst="rect">
            <a:avLst/>
          </a:prstGeom>
          <a:noFill/>
        </p:spPr>
        <p:txBody>
          <a:bodyPr wrap="square" rtlCol="0">
            <a:spAutoFit/>
          </a:bodyPr>
          <a:lstStyle/>
          <a:p>
            <a:r>
              <a:rPr lang="en-US" sz="1200" dirty="0">
                <a:solidFill>
                  <a:schemeClr val="tx1">
                    <a:lumMod val="65000"/>
                    <a:lumOff val="35000"/>
                  </a:schemeClr>
                </a:solidFill>
                <a:latin typeface="Helvetica" pitchFamily="2" charset="0"/>
              </a:rPr>
              <a:t>Laura Slaters energetic drawings and collages, explore the texture and marks created by the choice of media that she works in.  These are then used to compose artwork and imagery for silk screen printing, sometimes composing directly onto the exposure unit bed or at other times scanning the originals and composing with them digitally.  The results are shown on the right in multi layered energetic screen prints, sometimes printed with 7/8 layers (7/8 screens).  </a:t>
            </a:r>
          </a:p>
        </p:txBody>
      </p:sp>
      <p:pic>
        <p:nvPicPr>
          <p:cNvPr id="8" name="Picture 7">
            <a:extLst>
              <a:ext uri="{FF2B5EF4-FFF2-40B4-BE49-F238E27FC236}">
                <a16:creationId xmlns:a16="http://schemas.microsoft.com/office/drawing/2014/main" id="{9594765D-C151-5B5B-2257-369D885DD07A}"/>
              </a:ext>
            </a:extLst>
          </p:cNvPr>
          <p:cNvPicPr>
            <a:picLocks noChangeAspect="1"/>
          </p:cNvPicPr>
          <p:nvPr/>
        </p:nvPicPr>
        <p:blipFill>
          <a:blip r:embed="rId5"/>
          <a:stretch>
            <a:fillRect/>
          </a:stretch>
        </p:blipFill>
        <p:spPr>
          <a:xfrm>
            <a:off x="767827" y="1158949"/>
            <a:ext cx="3025697" cy="2353320"/>
          </a:xfrm>
          <a:prstGeom prst="rect">
            <a:avLst/>
          </a:prstGeom>
        </p:spPr>
      </p:pic>
      <p:sp>
        <p:nvSpPr>
          <p:cNvPr id="11" name="TextBox 10">
            <a:extLst>
              <a:ext uri="{FF2B5EF4-FFF2-40B4-BE49-F238E27FC236}">
                <a16:creationId xmlns:a16="http://schemas.microsoft.com/office/drawing/2014/main" id="{DEE753F4-6F29-4E76-98AE-962E9130463B}"/>
              </a:ext>
            </a:extLst>
          </p:cNvPr>
          <p:cNvSpPr txBox="1"/>
          <p:nvPr/>
        </p:nvSpPr>
        <p:spPr>
          <a:xfrm>
            <a:off x="751014" y="910933"/>
            <a:ext cx="7303218"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rPr>
              <a:t>A series of drawings that are used to compose pattern outcomes that have been exposed to silk screens </a:t>
            </a:r>
          </a:p>
        </p:txBody>
      </p:sp>
    </p:spTree>
    <p:extLst>
      <p:ext uri="{BB962C8B-B14F-4D97-AF65-F5344CB8AC3E}">
        <p14:creationId xmlns:p14="http://schemas.microsoft.com/office/powerpoint/2010/main" val="2751888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3D6A880-C4A2-CC4B-BDD2-FA7A8696A7DF}"/>
              </a:ext>
            </a:extLst>
          </p:cNvPr>
          <p:cNvPicPr>
            <a:picLocks noChangeAspect="1"/>
          </p:cNvPicPr>
          <p:nvPr/>
        </p:nvPicPr>
        <p:blipFill>
          <a:blip r:embed="rId2"/>
          <a:stretch>
            <a:fillRect/>
          </a:stretch>
        </p:blipFill>
        <p:spPr>
          <a:xfrm>
            <a:off x="4059581" y="1190243"/>
            <a:ext cx="3140443" cy="4164985"/>
          </a:xfrm>
          <a:prstGeom prst="rect">
            <a:avLst/>
          </a:prstGeom>
        </p:spPr>
      </p:pic>
      <p:pic>
        <p:nvPicPr>
          <p:cNvPr id="5" name="Picture 4">
            <a:extLst>
              <a:ext uri="{FF2B5EF4-FFF2-40B4-BE49-F238E27FC236}">
                <a16:creationId xmlns:a16="http://schemas.microsoft.com/office/drawing/2014/main" id="{166565FE-A629-529F-5695-DB8F16EBC83B}"/>
              </a:ext>
            </a:extLst>
          </p:cNvPr>
          <p:cNvPicPr>
            <a:picLocks noChangeAspect="1"/>
          </p:cNvPicPr>
          <p:nvPr/>
        </p:nvPicPr>
        <p:blipFill>
          <a:blip r:embed="rId3"/>
          <a:stretch>
            <a:fillRect/>
          </a:stretch>
        </p:blipFill>
        <p:spPr>
          <a:xfrm>
            <a:off x="7365118" y="1190244"/>
            <a:ext cx="4075864" cy="2652708"/>
          </a:xfrm>
          <a:prstGeom prst="rect">
            <a:avLst/>
          </a:prstGeom>
        </p:spPr>
      </p:pic>
      <p:sp>
        <p:nvSpPr>
          <p:cNvPr id="6" name="TextBox 5">
            <a:extLst>
              <a:ext uri="{FF2B5EF4-FFF2-40B4-BE49-F238E27FC236}">
                <a16:creationId xmlns:a16="http://schemas.microsoft.com/office/drawing/2014/main" id="{E5DFEA12-9550-9EBA-F8A7-046DDB3643ED}"/>
              </a:ext>
            </a:extLst>
          </p:cNvPr>
          <p:cNvSpPr txBox="1"/>
          <p:nvPr/>
        </p:nvSpPr>
        <p:spPr>
          <a:xfrm>
            <a:off x="751014" y="246009"/>
            <a:ext cx="1544012" cy="369332"/>
          </a:xfrm>
          <a:prstGeom prst="rect">
            <a:avLst/>
          </a:prstGeom>
          <a:noFill/>
        </p:spPr>
        <p:txBody>
          <a:bodyPr wrap="none" rtlCol="0">
            <a:spAutoFit/>
          </a:bodyPr>
          <a:lstStyle/>
          <a:p>
            <a:r>
              <a:rPr lang="en-US" dirty="0" err="1">
                <a:solidFill>
                  <a:schemeClr val="tx1">
                    <a:lumMod val="65000"/>
                    <a:lumOff val="35000"/>
                  </a:schemeClr>
                </a:solidFill>
                <a:latin typeface="Helvetica" pitchFamily="2" charset="0"/>
              </a:rPr>
              <a:t>Atellier</a:t>
            </a:r>
            <a:r>
              <a:rPr lang="en-US" dirty="0">
                <a:solidFill>
                  <a:schemeClr val="tx1">
                    <a:lumMod val="65000"/>
                    <a:lumOff val="35000"/>
                  </a:schemeClr>
                </a:solidFill>
                <a:latin typeface="Helvetica" pitchFamily="2" charset="0"/>
              </a:rPr>
              <a:t> Bingo</a:t>
            </a:r>
          </a:p>
        </p:txBody>
      </p:sp>
      <p:pic>
        <p:nvPicPr>
          <p:cNvPr id="7" name="Picture 6">
            <a:extLst>
              <a:ext uri="{FF2B5EF4-FFF2-40B4-BE49-F238E27FC236}">
                <a16:creationId xmlns:a16="http://schemas.microsoft.com/office/drawing/2014/main" id="{C5C7F674-4151-C1CD-764E-B7F3963FAF2B}"/>
              </a:ext>
            </a:extLst>
          </p:cNvPr>
          <p:cNvPicPr>
            <a:picLocks noChangeAspect="1"/>
          </p:cNvPicPr>
          <p:nvPr/>
        </p:nvPicPr>
        <p:blipFill>
          <a:blip r:embed="rId4"/>
          <a:stretch>
            <a:fillRect/>
          </a:stretch>
        </p:blipFill>
        <p:spPr>
          <a:xfrm>
            <a:off x="751018" y="1190243"/>
            <a:ext cx="3140443" cy="4164227"/>
          </a:xfrm>
          <a:prstGeom prst="rect">
            <a:avLst/>
          </a:prstGeom>
        </p:spPr>
      </p:pic>
      <p:sp>
        <p:nvSpPr>
          <p:cNvPr id="8" name="TextBox 7">
            <a:extLst>
              <a:ext uri="{FF2B5EF4-FFF2-40B4-BE49-F238E27FC236}">
                <a16:creationId xmlns:a16="http://schemas.microsoft.com/office/drawing/2014/main" id="{618B9F13-2691-FB2D-72A9-F88943369C14}"/>
              </a:ext>
            </a:extLst>
          </p:cNvPr>
          <p:cNvSpPr txBox="1"/>
          <p:nvPr/>
        </p:nvSpPr>
        <p:spPr>
          <a:xfrm>
            <a:off x="7365118" y="3842952"/>
            <a:ext cx="4075864" cy="1200329"/>
          </a:xfrm>
          <a:prstGeom prst="rect">
            <a:avLst/>
          </a:prstGeom>
          <a:noFill/>
        </p:spPr>
        <p:txBody>
          <a:bodyPr wrap="square" rtlCol="0">
            <a:spAutoFit/>
          </a:bodyPr>
          <a:lstStyle/>
          <a:p>
            <a:r>
              <a:rPr lang="en-US" sz="1200" dirty="0" err="1">
                <a:solidFill>
                  <a:schemeClr val="tx1">
                    <a:lumMod val="65000"/>
                    <a:lumOff val="35000"/>
                  </a:schemeClr>
                </a:solidFill>
                <a:latin typeface="Helvetica" pitchFamily="2" charset="0"/>
              </a:rPr>
              <a:t>Atellier</a:t>
            </a:r>
            <a:r>
              <a:rPr lang="en-US" sz="1200" dirty="0">
                <a:solidFill>
                  <a:schemeClr val="tx1">
                    <a:lumMod val="65000"/>
                    <a:lumOff val="35000"/>
                  </a:schemeClr>
                </a:solidFill>
                <a:latin typeface="Helvetica" pitchFamily="2" charset="0"/>
              </a:rPr>
              <a:t> Bingo are two graphic designers and illustrators, they often work in collage and textured layers creating bright, bold compositions.  These are translated into paper-based prints, promotional posters and publications like this one above.</a:t>
            </a:r>
          </a:p>
          <a:p>
            <a:endParaRPr lang="en-US" sz="1200" dirty="0">
              <a:solidFill>
                <a:schemeClr val="tx1">
                  <a:lumMod val="65000"/>
                  <a:lumOff val="35000"/>
                </a:schemeClr>
              </a:solidFill>
              <a:latin typeface="Helvetica" pitchFamily="2" charset="0"/>
            </a:endParaRPr>
          </a:p>
        </p:txBody>
      </p:sp>
      <p:sp>
        <p:nvSpPr>
          <p:cNvPr id="10" name="TextBox 9">
            <a:extLst>
              <a:ext uri="{FF2B5EF4-FFF2-40B4-BE49-F238E27FC236}">
                <a16:creationId xmlns:a16="http://schemas.microsoft.com/office/drawing/2014/main" id="{DA23772F-64D2-3CE8-8157-3EAA240CDA3A}"/>
              </a:ext>
            </a:extLst>
          </p:cNvPr>
          <p:cNvSpPr txBox="1"/>
          <p:nvPr/>
        </p:nvSpPr>
        <p:spPr>
          <a:xfrm>
            <a:off x="751014" y="910933"/>
            <a:ext cx="6508128"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rPr>
              <a:t>A series of cutout paper shapes that are being used to compose immediate pattern outcomes</a:t>
            </a:r>
          </a:p>
        </p:txBody>
      </p:sp>
    </p:spTree>
    <p:extLst>
      <p:ext uri="{BB962C8B-B14F-4D97-AF65-F5344CB8AC3E}">
        <p14:creationId xmlns:p14="http://schemas.microsoft.com/office/powerpoint/2010/main" val="404388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1C86FD-11D8-0599-4282-D7C79FBB1769}"/>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825A9E27-26D1-63BD-E9DC-6371FE6EEB5E}"/>
              </a:ext>
            </a:extLst>
          </p:cNvPr>
          <p:cNvSpPr txBox="1"/>
          <p:nvPr/>
        </p:nvSpPr>
        <p:spPr>
          <a:xfrm>
            <a:off x="6483045" y="4226011"/>
            <a:ext cx="4075864" cy="1384995"/>
          </a:xfrm>
          <a:prstGeom prst="rect">
            <a:avLst/>
          </a:prstGeom>
          <a:noFill/>
        </p:spPr>
        <p:txBody>
          <a:bodyPr wrap="square" rtlCol="0">
            <a:spAutoFit/>
          </a:bodyPr>
          <a:lstStyle/>
          <a:p>
            <a:r>
              <a:rPr lang="en-US" sz="1200" dirty="0">
                <a:solidFill>
                  <a:schemeClr val="tx1">
                    <a:lumMod val="65000"/>
                    <a:lumOff val="35000"/>
                  </a:schemeClr>
                </a:solidFill>
                <a:latin typeface="Helvetica" pitchFamily="2" charset="0"/>
              </a:rPr>
              <a:t>Sarah Fennel-Fox is a textiles print designer who translates her small paper collage drawings into large scaled up screen prints.  Sarah uses a stencil method to print, rather than exposing artwork to a silk screen.  All the stencils are hand cut, scaled up pieces as shown in the image on the left (orange pieces). </a:t>
            </a:r>
          </a:p>
          <a:p>
            <a:endParaRPr lang="en-US" sz="1200" dirty="0">
              <a:solidFill>
                <a:schemeClr val="tx1">
                  <a:lumMod val="65000"/>
                  <a:lumOff val="35000"/>
                </a:schemeClr>
              </a:solidFill>
              <a:latin typeface="Helvetica" pitchFamily="2" charset="0"/>
            </a:endParaRPr>
          </a:p>
        </p:txBody>
      </p:sp>
      <p:pic>
        <p:nvPicPr>
          <p:cNvPr id="4" name="Picture 3">
            <a:extLst>
              <a:ext uri="{FF2B5EF4-FFF2-40B4-BE49-F238E27FC236}">
                <a16:creationId xmlns:a16="http://schemas.microsoft.com/office/drawing/2014/main" id="{D6128367-8876-1227-90D4-76E83DCBB641}"/>
              </a:ext>
            </a:extLst>
          </p:cNvPr>
          <p:cNvPicPr>
            <a:picLocks noChangeAspect="1"/>
          </p:cNvPicPr>
          <p:nvPr/>
        </p:nvPicPr>
        <p:blipFill>
          <a:blip r:embed="rId2"/>
          <a:stretch>
            <a:fillRect/>
          </a:stretch>
        </p:blipFill>
        <p:spPr>
          <a:xfrm>
            <a:off x="6506054" y="1190243"/>
            <a:ext cx="2384917" cy="2384917"/>
          </a:xfrm>
          <a:prstGeom prst="rect">
            <a:avLst/>
          </a:prstGeom>
        </p:spPr>
      </p:pic>
      <p:pic>
        <p:nvPicPr>
          <p:cNvPr id="9" name="Picture 8">
            <a:extLst>
              <a:ext uri="{FF2B5EF4-FFF2-40B4-BE49-F238E27FC236}">
                <a16:creationId xmlns:a16="http://schemas.microsoft.com/office/drawing/2014/main" id="{AE73F70B-9909-56B2-4AE8-C93F3D623A28}"/>
              </a:ext>
            </a:extLst>
          </p:cNvPr>
          <p:cNvPicPr>
            <a:picLocks noChangeAspect="1"/>
          </p:cNvPicPr>
          <p:nvPr/>
        </p:nvPicPr>
        <p:blipFill>
          <a:blip r:embed="rId3"/>
          <a:stretch>
            <a:fillRect/>
          </a:stretch>
        </p:blipFill>
        <p:spPr>
          <a:xfrm>
            <a:off x="9056066" y="1190243"/>
            <a:ext cx="2384916" cy="2813510"/>
          </a:xfrm>
          <a:prstGeom prst="rect">
            <a:avLst/>
          </a:prstGeom>
        </p:spPr>
      </p:pic>
      <p:pic>
        <p:nvPicPr>
          <p:cNvPr id="10" name="Picture 9">
            <a:extLst>
              <a:ext uri="{FF2B5EF4-FFF2-40B4-BE49-F238E27FC236}">
                <a16:creationId xmlns:a16="http://schemas.microsoft.com/office/drawing/2014/main" id="{28AC4D9B-1F1E-2FA2-3698-3B5BCA071123}"/>
              </a:ext>
            </a:extLst>
          </p:cNvPr>
          <p:cNvPicPr>
            <a:picLocks noChangeAspect="1"/>
          </p:cNvPicPr>
          <p:nvPr/>
        </p:nvPicPr>
        <p:blipFill>
          <a:blip r:embed="rId4"/>
          <a:srcRect t="41171"/>
          <a:stretch>
            <a:fillRect/>
          </a:stretch>
        </p:blipFill>
        <p:spPr>
          <a:xfrm>
            <a:off x="751017" y="2780268"/>
            <a:ext cx="2762621" cy="2437826"/>
          </a:xfrm>
          <a:prstGeom prst="rect">
            <a:avLst/>
          </a:prstGeom>
        </p:spPr>
      </p:pic>
      <p:pic>
        <p:nvPicPr>
          <p:cNvPr id="11" name="Picture 10">
            <a:extLst>
              <a:ext uri="{FF2B5EF4-FFF2-40B4-BE49-F238E27FC236}">
                <a16:creationId xmlns:a16="http://schemas.microsoft.com/office/drawing/2014/main" id="{8B4E3FEF-D67F-9905-65D6-9F5227566B44}"/>
              </a:ext>
            </a:extLst>
          </p:cNvPr>
          <p:cNvPicPr>
            <a:picLocks noChangeAspect="1"/>
          </p:cNvPicPr>
          <p:nvPr/>
        </p:nvPicPr>
        <p:blipFill>
          <a:blip r:embed="rId5"/>
          <a:srcRect l="37477" t="18450" r="20090" b="47901"/>
          <a:stretch>
            <a:fillRect/>
          </a:stretch>
        </p:blipFill>
        <p:spPr>
          <a:xfrm>
            <a:off x="751019" y="1190242"/>
            <a:ext cx="2750536" cy="1454103"/>
          </a:xfrm>
          <a:prstGeom prst="rect">
            <a:avLst/>
          </a:prstGeom>
        </p:spPr>
      </p:pic>
      <p:pic>
        <p:nvPicPr>
          <p:cNvPr id="12" name="Picture 11">
            <a:extLst>
              <a:ext uri="{FF2B5EF4-FFF2-40B4-BE49-F238E27FC236}">
                <a16:creationId xmlns:a16="http://schemas.microsoft.com/office/drawing/2014/main" id="{4470322E-D5A3-F785-A9F2-CA140C389CAE}"/>
              </a:ext>
            </a:extLst>
          </p:cNvPr>
          <p:cNvPicPr>
            <a:picLocks noChangeAspect="1"/>
          </p:cNvPicPr>
          <p:nvPr/>
        </p:nvPicPr>
        <p:blipFill>
          <a:blip r:embed="rId6"/>
          <a:stretch>
            <a:fillRect/>
          </a:stretch>
        </p:blipFill>
        <p:spPr>
          <a:xfrm>
            <a:off x="3655724" y="1190243"/>
            <a:ext cx="2685235" cy="4027851"/>
          </a:xfrm>
          <a:prstGeom prst="rect">
            <a:avLst/>
          </a:prstGeom>
        </p:spPr>
      </p:pic>
      <p:sp>
        <p:nvSpPr>
          <p:cNvPr id="15" name="TextBox 14">
            <a:extLst>
              <a:ext uri="{FF2B5EF4-FFF2-40B4-BE49-F238E27FC236}">
                <a16:creationId xmlns:a16="http://schemas.microsoft.com/office/drawing/2014/main" id="{B9C86F0C-9194-9D70-DF8D-EA0B470E174B}"/>
              </a:ext>
            </a:extLst>
          </p:cNvPr>
          <p:cNvSpPr txBox="1"/>
          <p:nvPr/>
        </p:nvSpPr>
        <p:spPr>
          <a:xfrm>
            <a:off x="751014" y="910933"/>
            <a:ext cx="6416757"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rPr>
              <a:t>A series of cutout stencils that are being used to compose and print outcomes direct to cloth</a:t>
            </a:r>
          </a:p>
        </p:txBody>
      </p:sp>
      <p:sp>
        <p:nvSpPr>
          <p:cNvPr id="16" name="TextBox 15">
            <a:extLst>
              <a:ext uri="{FF2B5EF4-FFF2-40B4-BE49-F238E27FC236}">
                <a16:creationId xmlns:a16="http://schemas.microsoft.com/office/drawing/2014/main" id="{1413D5B8-8279-8C01-9657-248B9E986E63}"/>
              </a:ext>
            </a:extLst>
          </p:cNvPr>
          <p:cNvSpPr txBox="1"/>
          <p:nvPr/>
        </p:nvSpPr>
        <p:spPr>
          <a:xfrm>
            <a:off x="751014" y="246009"/>
            <a:ext cx="2082621" cy="369332"/>
          </a:xfrm>
          <a:prstGeom prst="rect">
            <a:avLst/>
          </a:prstGeom>
          <a:noFill/>
        </p:spPr>
        <p:txBody>
          <a:bodyPr wrap="none" rtlCol="0">
            <a:spAutoFit/>
          </a:bodyPr>
          <a:lstStyle/>
          <a:p>
            <a:r>
              <a:rPr lang="en-US" dirty="0">
                <a:solidFill>
                  <a:schemeClr val="tx1">
                    <a:lumMod val="65000"/>
                    <a:lumOff val="35000"/>
                  </a:schemeClr>
                </a:solidFill>
                <a:latin typeface="Helvetica" pitchFamily="2" charset="0"/>
              </a:rPr>
              <a:t>Sarah Fennell-Fox</a:t>
            </a:r>
          </a:p>
        </p:txBody>
      </p:sp>
    </p:spTree>
    <p:extLst>
      <p:ext uri="{BB962C8B-B14F-4D97-AF65-F5344CB8AC3E}">
        <p14:creationId xmlns:p14="http://schemas.microsoft.com/office/powerpoint/2010/main" val="4018989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718AB2-3DB8-58C5-D4A5-8FD1C02D026F}"/>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27068E71-39F8-0A5B-FE41-C49A7C20EC45}"/>
              </a:ext>
            </a:extLst>
          </p:cNvPr>
          <p:cNvPicPr>
            <a:picLocks noChangeAspect="1"/>
          </p:cNvPicPr>
          <p:nvPr/>
        </p:nvPicPr>
        <p:blipFill>
          <a:blip r:embed="rId2"/>
          <a:srcRect l="19014" t="42067" r="7348" b="18082"/>
          <a:stretch>
            <a:fillRect/>
          </a:stretch>
        </p:blipFill>
        <p:spPr>
          <a:xfrm>
            <a:off x="751013" y="1187932"/>
            <a:ext cx="4572826" cy="3497942"/>
          </a:xfrm>
          <a:prstGeom prst="rect">
            <a:avLst/>
          </a:prstGeom>
        </p:spPr>
      </p:pic>
      <p:pic>
        <p:nvPicPr>
          <p:cNvPr id="15" name="Picture 14">
            <a:extLst>
              <a:ext uri="{FF2B5EF4-FFF2-40B4-BE49-F238E27FC236}">
                <a16:creationId xmlns:a16="http://schemas.microsoft.com/office/drawing/2014/main" id="{65E68F0E-3030-B950-EA01-FA8ABE0A2004}"/>
              </a:ext>
            </a:extLst>
          </p:cNvPr>
          <p:cNvPicPr>
            <a:picLocks noChangeAspect="1"/>
          </p:cNvPicPr>
          <p:nvPr/>
        </p:nvPicPr>
        <p:blipFill>
          <a:blip r:embed="rId3"/>
          <a:srcRect l="3914" t="-406" r="6032" b="406"/>
          <a:stretch>
            <a:fillRect/>
          </a:stretch>
        </p:blipFill>
        <p:spPr>
          <a:xfrm>
            <a:off x="6366609" y="-28074"/>
            <a:ext cx="6226444" cy="6914147"/>
          </a:xfrm>
          <a:prstGeom prst="rect">
            <a:avLst/>
          </a:prstGeom>
        </p:spPr>
      </p:pic>
      <p:pic>
        <p:nvPicPr>
          <p:cNvPr id="12" name="Picture 11">
            <a:extLst>
              <a:ext uri="{FF2B5EF4-FFF2-40B4-BE49-F238E27FC236}">
                <a16:creationId xmlns:a16="http://schemas.microsoft.com/office/drawing/2014/main" id="{6720F473-F6A7-7990-B096-9DB67B8B596B}"/>
              </a:ext>
            </a:extLst>
          </p:cNvPr>
          <p:cNvPicPr>
            <a:picLocks noChangeAspect="1"/>
          </p:cNvPicPr>
          <p:nvPr/>
        </p:nvPicPr>
        <p:blipFill>
          <a:blip r:embed="rId4"/>
          <a:stretch>
            <a:fillRect/>
          </a:stretch>
        </p:blipFill>
        <p:spPr>
          <a:xfrm>
            <a:off x="5596586" y="1187932"/>
            <a:ext cx="3643667" cy="3643667"/>
          </a:xfrm>
          <a:prstGeom prst="rect">
            <a:avLst/>
          </a:prstGeom>
        </p:spPr>
      </p:pic>
      <p:sp>
        <p:nvSpPr>
          <p:cNvPr id="16" name="TextBox 15">
            <a:extLst>
              <a:ext uri="{FF2B5EF4-FFF2-40B4-BE49-F238E27FC236}">
                <a16:creationId xmlns:a16="http://schemas.microsoft.com/office/drawing/2014/main" id="{59699D4C-2DC4-D580-FF69-541CA0756DD7}"/>
              </a:ext>
            </a:extLst>
          </p:cNvPr>
          <p:cNvSpPr txBox="1"/>
          <p:nvPr/>
        </p:nvSpPr>
        <p:spPr>
          <a:xfrm>
            <a:off x="751014" y="248315"/>
            <a:ext cx="1184940" cy="369332"/>
          </a:xfrm>
          <a:prstGeom prst="rect">
            <a:avLst/>
          </a:prstGeom>
          <a:noFill/>
        </p:spPr>
        <p:txBody>
          <a:bodyPr wrap="none" rtlCol="0">
            <a:spAutoFit/>
          </a:bodyPr>
          <a:lstStyle/>
          <a:p>
            <a:r>
              <a:rPr lang="en-US" dirty="0">
                <a:solidFill>
                  <a:schemeClr val="tx1">
                    <a:lumMod val="65000"/>
                    <a:lumOff val="35000"/>
                  </a:schemeClr>
                </a:solidFill>
                <a:latin typeface="Helvetica" pitchFamily="2" charset="0"/>
              </a:rPr>
              <a:t>Orla Kiely</a:t>
            </a:r>
          </a:p>
        </p:txBody>
      </p:sp>
      <p:sp>
        <p:nvSpPr>
          <p:cNvPr id="2" name="TextBox 1">
            <a:extLst>
              <a:ext uri="{FF2B5EF4-FFF2-40B4-BE49-F238E27FC236}">
                <a16:creationId xmlns:a16="http://schemas.microsoft.com/office/drawing/2014/main" id="{44EF98F4-291A-BC36-A075-2D771E26FEDE}"/>
              </a:ext>
            </a:extLst>
          </p:cNvPr>
          <p:cNvSpPr txBox="1"/>
          <p:nvPr/>
        </p:nvSpPr>
        <p:spPr>
          <a:xfrm>
            <a:off x="751013" y="5332205"/>
            <a:ext cx="4572826" cy="830997"/>
          </a:xfrm>
          <a:prstGeom prst="rect">
            <a:avLst/>
          </a:prstGeom>
          <a:noFill/>
        </p:spPr>
        <p:txBody>
          <a:bodyPr wrap="square" rtlCol="0">
            <a:spAutoFit/>
          </a:bodyPr>
          <a:lstStyle/>
          <a:p>
            <a:r>
              <a:rPr lang="en-US" sz="1200" dirty="0">
                <a:solidFill>
                  <a:schemeClr val="tx1">
                    <a:lumMod val="65000"/>
                    <a:lumOff val="35000"/>
                  </a:schemeClr>
                </a:solidFill>
                <a:latin typeface="Helvetica" pitchFamily="2" charset="0"/>
              </a:rPr>
              <a:t>A series of similar stylized drawn motifs drafted to become patterns for lifestyle and home. Motifs have potentially been redrawn in a digital format, something like adobe illustrator and </a:t>
            </a:r>
            <a:r>
              <a:rPr lang="en-US" sz="1200" dirty="0" err="1">
                <a:solidFill>
                  <a:schemeClr val="tx1">
                    <a:lumMod val="65000"/>
                    <a:lumOff val="35000"/>
                  </a:schemeClr>
                </a:solidFill>
                <a:latin typeface="Helvetica" pitchFamily="2" charset="0"/>
              </a:rPr>
              <a:t>coloured</a:t>
            </a:r>
            <a:r>
              <a:rPr lang="en-US" sz="1200" dirty="0">
                <a:solidFill>
                  <a:schemeClr val="tx1">
                    <a:lumMod val="65000"/>
                    <a:lumOff val="35000"/>
                  </a:schemeClr>
                </a:solidFill>
                <a:latin typeface="Helvetica" pitchFamily="2" charset="0"/>
              </a:rPr>
              <a:t> during the digital process. </a:t>
            </a:r>
          </a:p>
        </p:txBody>
      </p:sp>
      <p:sp>
        <p:nvSpPr>
          <p:cNvPr id="4" name="TextBox 3">
            <a:extLst>
              <a:ext uri="{FF2B5EF4-FFF2-40B4-BE49-F238E27FC236}">
                <a16:creationId xmlns:a16="http://schemas.microsoft.com/office/drawing/2014/main" id="{9D26D33E-D161-4E61-0EF9-8701E9FDA7C5}"/>
              </a:ext>
            </a:extLst>
          </p:cNvPr>
          <p:cNvSpPr txBox="1"/>
          <p:nvPr/>
        </p:nvSpPr>
        <p:spPr>
          <a:xfrm>
            <a:off x="751013" y="4685874"/>
            <a:ext cx="4572826" cy="646331"/>
          </a:xfrm>
          <a:prstGeom prst="rect">
            <a:avLst/>
          </a:prstGeom>
          <a:noFill/>
        </p:spPr>
        <p:txBody>
          <a:bodyPr wrap="square" rtlCol="0">
            <a:spAutoFit/>
          </a:bodyPr>
          <a:lstStyle/>
          <a:p>
            <a:r>
              <a:rPr lang="en-US" sz="1200" dirty="0">
                <a:solidFill>
                  <a:schemeClr val="tx1">
                    <a:lumMod val="65000"/>
                    <a:lumOff val="35000"/>
                  </a:schemeClr>
                </a:solidFill>
                <a:latin typeface="Helvetica" pitchFamily="2" charset="0"/>
              </a:rPr>
              <a:t>Image from </a:t>
            </a:r>
            <a:r>
              <a:rPr lang="en-GB" sz="1200" dirty="0">
                <a:solidFill>
                  <a:schemeClr val="tx1">
                    <a:lumMod val="65000"/>
                    <a:lumOff val="35000"/>
                  </a:schemeClr>
                </a:solidFill>
                <a:latin typeface="Helvetica" pitchFamily="2" charset="0"/>
              </a:rPr>
              <a:t>Farley, K. (2023). </a:t>
            </a:r>
            <a:r>
              <a:rPr lang="en-GB" sz="1200" i="1" dirty="0">
                <a:solidFill>
                  <a:schemeClr val="tx1">
                    <a:lumMod val="65000"/>
                    <a:lumOff val="35000"/>
                  </a:schemeClr>
                </a:solidFill>
                <a:latin typeface="Helvetica" pitchFamily="2" charset="0"/>
              </a:rPr>
              <a:t>Repeat Printed Pattern for Interiors</a:t>
            </a:r>
            <a:r>
              <a:rPr lang="en-GB" sz="1200" dirty="0">
                <a:solidFill>
                  <a:schemeClr val="tx1">
                    <a:lumMod val="65000"/>
                    <a:lumOff val="35000"/>
                  </a:schemeClr>
                </a:solidFill>
                <a:latin typeface="Helvetica" pitchFamily="2" charset="0"/>
              </a:rPr>
              <a:t>. Bloomsbury Publishing. </a:t>
            </a:r>
            <a:r>
              <a:rPr lang="en-US" sz="1200" dirty="0">
                <a:solidFill>
                  <a:schemeClr val="tx1">
                    <a:lumMod val="65000"/>
                    <a:lumOff val="35000"/>
                  </a:schemeClr>
                </a:solidFill>
                <a:latin typeface="Helvetica" pitchFamily="2" charset="0"/>
              </a:rPr>
              <a:t>p137 </a:t>
            </a:r>
            <a:endParaRPr lang="en-GB" sz="1200" dirty="0">
              <a:solidFill>
                <a:schemeClr val="tx1">
                  <a:lumMod val="65000"/>
                  <a:lumOff val="35000"/>
                </a:schemeClr>
              </a:solidFill>
              <a:latin typeface="Helvetica" pitchFamily="2" charset="0"/>
            </a:endParaRPr>
          </a:p>
          <a:p>
            <a:endParaRPr lang="en-US" sz="1200" dirty="0">
              <a:solidFill>
                <a:schemeClr val="tx1">
                  <a:lumMod val="65000"/>
                  <a:lumOff val="35000"/>
                </a:schemeClr>
              </a:solidFill>
              <a:latin typeface="Helvetica" pitchFamily="2" charset="0"/>
            </a:endParaRPr>
          </a:p>
        </p:txBody>
      </p:sp>
    </p:spTree>
    <p:extLst>
      <p:ext uri="{BB962C8B-B14F-4D97-AF65-F5344CB8AC3E}">
        <p14:creationId xmlns:p14="http://schemas.microsoft.com/office/powerpoint/2010/main" val="2049491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7355E9-328A-334E-A34A-84825A401031}"/>
              </a:ext>
            </a:extLst>
          </p:cNvPr>
          <p:cNvSpPr txBox="1"/>
          <p:nvPr/>
        </p:nvSpPr>
        <p:spPr>
          <a:xfrm>
            <a:off x="751017" y="4908378"/>
            <a:ext cx="10689964" cy="646331"/>
          </a:xfrm>
          <a:prstGeom prst="rect">
            <a:avLst/>
          </a:prstGeom>
          <a:noFill/>
        </p:spPr>
        <p:txBody>
          <a:bodyPr wrap="square" rtlCol="0">
            <a:spAutoFit/>
          </a:bodyPr>
          <a:lstStyle/>
          <a:p>
            <a:r>
              <a:rPr lang="en-US" sz="1200" dirty="0">
                <a:solidFill>
                  <a:schemeClr val="tx1">
                    <a:lumMod val="65000"/>
                    <a:lumOff val="35000"/>
                  </a:schemeClr>
                </a:solidFill>
                <a:latin typeface="Helvetica" pitchFamily="2" charset="0"/>
              </a:rPr>
              <a:t>Henri Matisse is a French visual artist (1869-1954) his work spans a breadth of medias from painting, sculptor, printmaking and in later years as these bright paper cutouts shown above.  Sometimes referred to as drawing with scissors, these cut outs have been applied directly to the wall in the middle photograph, treating the wall as a canvas and the cutouts becoming a changeable wallcovering, with the composition forming and growing intuitively.</a:t>
            </a:r>
          </a:p>
        </p:txBody>
      </p:sp>
      <p:pic>
        <p:nvPicPr>
          <p:cNvPr id="6" name="Picture 5">
            <a:extLst>
              <a:ext uri="{FF2B5EF4-FFF2-40B4-BE49-F238E27FC236}">
                <a16:creationId xmlns:a16="http://schemas.microsoft.com/office/drawing/2014/main" id="{35388B33-44BB-2C47-A06A-7939C7CF714D}"/>
              </a:ext>
            </a:extLst>
          </p:cNvPr>
          <p:cNvPicPr>
            <a:picLocks noChangeAspect="1"/>
          </p:cNvPicPr>
          <p:nvPr/>
        </p:nvPicPr>
        <p:blipFill>
          <a:blip r:embed="rId2"/>
          <a:stretch>
            <a:fillRect/>
          </a:stretch>
        </p:blipFill>
        <p:spPr>
          <a:xfrm>
            <a:off x="3900083" y="1190242"/>
            <a:ext cx="4254698" cy="3718137"/>
          </a:xfrm>
          <a:prstGeom prst="rect">
            <a:avLst/>
          </a:prstGeom>
        </p:spPr>
      </p:pic>
      <p:pic>
        <p:nvPicPr>
          <p:cNvPr id="8" name="Picture 7">
            <a:extLst>
              <a:ext uri="{FF2B5EF4-FFF2-40B4-BE49-F238E27FC236}">
                <a16:creationId xmlns:a16="http://schemas.microsoft.com/office/drawing/2014/main" id="{9E87CDA3-DE80-A4CE-F3F5-D2F12C90E6FF}"/>
              </a:ext>
            </a:extLst>
          </p:cNvPr>
          <p:cNvPicPr>
            <a:picLocks noChangeAspect="1"/>
          </p:cNvPicPr>
          <p:nvPr/>
        </p:nvPicPr>
        <p:blipFill>
          <a:blip r:embed="rId3"/>
          <a:stretch>
            <a:fillRect/>
          </a:stretch>
        </p:blipFill>
        <p:spPr>
          <a:xfrm>
            <a:off x="8532314" y="1190241"/>
            <a:ext cx="2908667" cy="3718137"/>
          </a:xfrm>
          <a:prstGeom prst="rect">
            <a:avLst/>
          </a:prstGeom>
        </p:spPr>
      </p:pic>
      <p:pic>
        <p:nvPicPr>
          <p:cNvPr id="10" name="Picture 9">
            <a:extLst>
              <a:ext uri="{FF2B5EF4-FFF2-40B4-BE49-F238E27FC236}">
                <a16:creationId xmlns:a16="http://schemas.microsoft.com/office/drawing/2014/main" id="{4637D049-CBE3-D4E0-14D2-B46B609BAF9F}"/>
              </a:ext>
            </a:extLst>
          </p:cNvPr>
          <p:cNvPicPr>
            <a:picLocks noChangeAspect="1"/>
          </p:cNvPicPr>
          <p:nvPr/>
        </p:nvPicPr>
        <p:blipFill>
          <a:blip r:embed="rId4"/>
          <a:stretch>
            <a:fillRect/>
          </a:stretch>
        </p:blipFill>
        <p:spPr>
          <a:xfrm>
            <a:off x="751017" y="1190242"/>
            <a:ext cx="2807729" cy="3718137"/>
          </a:xfrm>
          <a:prstGeom prst="rect">
            <a:avLst/>
          </a:prstGeom>
        </p:spPr>
      </p:pic>
      <p:sp>
        <p:nvSpPr>
          <p:cNvPr id="13" name="TextBox 12">
            <a:extLst>
              <a:ext uri="{FF2B5EF4-FFF2-40B4-BE49-F238E27FC236}">
                <a16:creationId xmlns:a16="http://schemas.microsoft.com/office/drawing/2014/main" id="{94780F8D-0842-05B7-5D9E-7EC421F565D2}"/>
              </a:ext>
            </a:extLst>
          </p:cNvPr>
          <p:cNvSpPr txBox="1"/>
          <p:nvPr/>
        </p:nvSpPr>
        <p:spPr>
          <a:xfrm>
            <a:off x="751014" y="910933"/>
            <a:ext cx="4069960"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rPr>
              <a:t>A series of cutout motifs that are being composed in situ </a:t>
            </a:r>
          </a:p>
        </p:txBody>
      </p:sp>
      <p:sp>
        <p:nvSpPr>
          <p:cNvPr id="14" name="TextBox 13">
            <a:extLst>
              <a:ext uri="{FF2B5EF4-FFF2-40B4-BE49-F238E27FC236}">
                <a16:creationId xmlns:a16="http://schemas.microsoft.com/office/drawing/2014/main" id="{25FBF48D-9A01-9649-EC51-10699404ABDF}"/>
              </a:ext>
            </a:extLst>
          </p:cNvPr>
          <p:cNvSpPr txBox="1"/>
          <p:nvPr/>
        </p:nvSpPr>
        <p:spPr>
          <a:xfrm>
            <a:off x="751014" y="246009"/>
            <a:ext cx="1595309" cy="369332"/>
          </a:xfrm>
          <a:prstGeom prst="rect">
            <a:avLst/>
          </a:prstGeom>
          <a:noFill/>
        </p:spPr>
        <p:txBody>
          <a:bodyPr wrap="none" rtlCol="0">
            <a:spAutoFit/>
          </a:bodyPr>
          <a:lstStyle/>
          <a:p>
            <a:r>
              <a:rPr lang="en-US" dirty="0">
                <a:solidFill>
                  <a:schemeClr val="tx1">
                    <a:lumMod val="65000"/>
                    <a:lumOff val="35000"/>
                  </a:schemeClr>
                </a:solidFill>
                <a:latin typeface="Helvetica" pitchFamily="2" charset="0"/>
              </a:rPr>
              <a:t>Henri Matisse</a:t>
            </a:r>
          </a:p>
        </p:txBody>
      </p:sp>
    </p:spTree>
    <p:extLst>
      <p:ext uri="{BB962C8B-B14F-4D97-AF65-F5344CB8AC3E}">
        <p14:creationId xmlns:p14="http://schemas.microsoft.com/office/powerpoint/2010/main" val="2629279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D4E8CF-E746-E846-877F-F3E3ACCF8DB7}"/>
              </a:ext>
            </a:extLst>
          </p:cNvPr>
          <p:cNvSpPr txBox="1"/>
          <p:nvPr/>
        </p:nvSpPr>
        <p:spPr>
          <a:xfrm>
            <a:off x="751016" y="5570478"/>
            <a:ext cx="10689968" cy="646331"/>
          </a:xfrm>
          <a:prstGeom prst="rect">
            <a:avLst/>
          </a:prstGeom>
          <a:noFill/>
        </p:spPr>
        <p:txBody>
          <a:bodyPr wrap="square" rtlCol="0">
            <a:spAutoFit/>
          </a:bodyPr>
          <a:lstStyle/>
          <a:p>
            <a:r>
              <a:rPr lang="en-US" sz="1200" dirty="0">
                <a:solidFill>
                  <a:schemeClr val="tx1">
                    <a:lumMod val="65000"/>
                    <a:lumOff val="35000"/>
                  </a:schemeClr>
                </a:solidFill>
                <a:latin typeface="Helvetica" pitchFamily="2" charset="0"/>
              </a:rPr>
              <a:t>Stephanie Tuckwell is a retired member of the Surface Pattern and Textiles </a:t>
            </a:r>
            <a:r>
              <a:rPr lang="en-US" sz="1200" dirty="0" err="1">
                <a:solidFill>
                  <a:schemeClr val="tx1">
                    <a:lumMod val="65000"/>
                    <a:lumOff val="35000"/>
                  </a:schemeClr>
                </a:solidFill>
                <a:latin typeface="Helvetica" pitchFamily="2" charset="0"/>
              </a:rPr>
              <a:t>programme</a:t>
            </a:r>
            <a:r>
              <a:rPr lang="en-US" sz="1200" dirty="0">
                <a:solidFill>
                  <a:schemeClr val="tx1">
                    <a:lumMod val="65000"/>
                    <a:lumOff val="35000"/>
                  </a:schemeClr>
                </a:solidFill>
                <a:latin typeface="Helvetica" pitchFamily="2" charset="0"/>
              </a:rPr>
              <a:t>, her work focuses on the experiences and memories of the natural world.  Steph works in an intuitive way, play with different media and combinations of, until she feels that each painting finds its own identity.  Shown above are </a:t>
            </a:r>
            <a:r>
              <a:rPr lang="en-US" sz="1200" dirty="0" err="1">
                <a:solidFill>
                  <a:schemeClr val="tx1">
                    <a:lumMod val="65000"/>
                    <a:lumOff val="35000"/>
                  </a:schemeClr>
                </a:solidFill>
                <a:latin typeface="Helvetica" pitchFamily="2" charset="0"/>
              </a:rPr>
              <a:t>watercolour</a:t>
            </a:r>
            <a:r>
              <a:rPr lang="en-US" sz="1200" dirty="0">
                <a:solidFill>
                  <a:schemeClr val="tx1">
                    <a:lumMod val="65000"/>
                    <a:lumOff val="35000"/>
                  </a:schemeClr>
                </a:solidFill>
                <a:latin typeface="Helvetica" pitchFamily="2" charset="0"/>
              </a:rPr>
              <a:t>, </a:t>
            </a:r>
            <a:r>
              <a:rPr lang="en-US" sz="1200" dirty="0" err="1">
                <a:solidFill>
                  <a:schemeClr val="tx1">
                    <a:lumMod val="65000"/>
                    <a:lumOff val="35000"/>
                  </a:schemeClr>
                </a:solidFill>
                <a:latin typeface="Helvetica" pitchFamily="2" charset="0"/>
              </a:rPr>
              <a:t>watercolour</a:t>
            </a:r>
            <a:r>
              <a:rPr lang="en-US" sz="1200" dirty="0">
                <a:solidFill>
                  <a:schemeClr val="tx1">
                    <a:lumMod val="65000"/>
                    <a:lumOff val="35000"/>
                  </a:schemeClr>
                </a:solidFill>
                <a:latin typeface="Helvetica" pitchFamily="2" charset="0"/>
              </a:rPr>
              <a:t> and paper cutouts and how the paintings can be translated into beautiful large scale wallcoverings. </a:t>
            </a:r>
          </a:p>
        </p:txBody>
      </p:sp>
      <p:pic>
        <p:nvPicPr>
          <p:cNvPr id="6" name="Picture 5">
            <a:extLst>
              <a:ext uri="{FF2B5EF4-FFF2-40B4-BE49-F238E27FC236}">
                <a16:creationId xmlns:a16="http://schemas.microsoft.com/office/drawing/2014/main" id="{D7D5C78C-4F2E-203C-29F3-6257D7B319DD}"/>
              </a:ext>
            </a:extLst>
          </p:cNvPr>
          <p:cNvPicPr>
            <a:picLocks noChangeAspect="1"/>
          </p:cNvPicPr>
          <p:nvPr/>
        </p:nvPicPr>
        <p:blipFill>
          <a:blip r:embed="rId3"/>
          <a:stretch>
            <a:fillRect/>
          </a:stretch>
        </p:blipFill>
        <p:spPr>
          <a:xfrm>
            <a:off x="751016" y="1190240"/>
            <a:ext cx="4678890" cy="4380238"/>
          </a:xfrm>
          <a:prstGeom prst="rect">
            <a:avLst/>
          </a:prstGeom>
        </p:spPr>
      </p:pic>
      <p:pic>
        <p:nvPicPr>
          <p:cNvPr id="7" name="Picture 6">
            <a:extLst>
              <a:ext uri="{FF2B5EF4-FFF2-40B4-BE49-F238E27FC236}">
                <a16:creationId xmlns:a16="http://schemas.microsoft.com/office/drawing/2014/main" id="{622422B6-2702-FE98-09F2-F5363D31DC78}"/>
              </a:ext>
            </a:extLst>
          </p:cNvPr>
          <p:cNvPicPr>
            <a:picLocks noChangeAspect="1"/>
          </p:cNvPicPr>
          <p:nvPr/>
        </p:nvPicPr>
        <p:blipFill>
          <a:blip r:embed="rId4"/>
          <a:stretch>
            <a:fillRect/>
          </a:stretch>
        </p:blipFill>
        <p:spPr>
          <a:xfrm rot="5400000">
            <a:off x="4602562" y="2372903"/>
            <a:ext cx="4380239" cy="2014910"/>
          </a:xfrm>
          <a:prstGeom prst="rect">
            <a:avLst/>
          </a:prstGeom>
        </p:spPr>
      </p:pic>
      <p:pic>
        <p:nvPicPr>
          <p:cNvPr id="8" name="Picture 7">
            <a:extLst>
              <a:ext uri="{FF2B5EF4-FFF2-40B4-BE49-F238E27FC236}">
                <a16:creationId xmlns:a16="http://schemas.microsoft.com/office/drawing/2014/main" id="{481D930B-AED2-71FD-7E9E-8402D7C15AA0}"/>
              </a:ext>
            </a:extLst>
          </p:cNvPr>
          <p:cNvPicPr>
            <a:picLocks noChangeAspect="1"/>
          </p:cNvPicPr>
          <p:nvPr/>
        </p:nvPicPr>
        <p:blipFill>
          <a:blip r:embed="rId5"/>
          <a:stretch>
            <a:fillRect/>
          </a:stretch>
        </p:blipFill>
        <p:spPr>
          <a:xfrm>
            <a:off x="8155459" y="1190238"/>
            <a:ext cx="3285524" cy="4380699"/>
          </a:xfrm>
          <a:prstGeom prst="rect">
            <a:avLst/>
          </a:prstGeom>
        </p:spPr>
      </p:pic>
      <p:sp>
        <p:nvSpPr>
          <p:cNvPr id="9" name="TextBox 8">
            <a:extLst>
              <a:ext uri="{FF2B5EF4-FFF2-40B4-BE49-F238E27FC236}">
                <a16:creationId xmlns:a16="http://schemas.microsoft.com/office/drawing/2014/main" id="{9A0CA576-DFB6-5FCF-7A2A-2B59C0491977}"/>
              </a:ext>
            </a:extLst>
          </p:cNvPr>
          <p:cNvSpPr txBox="1"/>
          <p:nvPr/>
        </p:nvSpPr>
        <p:spPr>
          <a:xfrm>
            <a:off x="751014" y="246009"/>
            <a:ext cx="2172711" cy="369332"/>
          </a:xfrm>
          <a:prstGeom prst="rect">
            <a:avLst/>
          </a:prstGeom>
          <a:noFill/>
        </p:spPr>
        <p:txBody>
          <a:bodyPr wrap="none" rtlCol="0">
            <a:spAutoFit/>
          </a:bodyPr>
          <a:lstStyle/>
          <a:p>
            <a:r>
              <a:rPr lang="en-US" dirty="0">
                <a:solidFill>
                  <a:schemeClr val="tx1">
                    <a:lumMod val="65000"/>
                    <a:lumOff val="35000"/>
                  </a:schemeClr>
                </a:solidFill>
                <a:latin typeface="Helvetica" pitchFamily="2" charset="0"/>
              </a:rPr>
              <a:t>Stephanie Tuckwell</a:t>
            </a:r>
          </a:p>
        </p:txBody>
      </p:sp>
      <p:sp>
        <p:nvSpPr>
          <p:cNvPr id="10" name="TextBox 9">
            <a:extLst>
              <a:ext uri="{FF2B5EF4-FFF2-40B4-BE49-F238E27FC236}">
                <a16:creationId xmlns:a16="http://schemas.microsoft.com/office/drawing/2014/main" id="{27F6BA5F-1A35-BBD1-FF85-E8C5EF5A6968}"/>
              </a:ext>
            </a:extLst>
          </p:cNvPr>
          <p:cNvSpPr txBox="1"/>
          <p:nvPr/>
        </p:nvSpPr>
        <p:spPr>
          <a:xfrm>
            <a:off x="751014" y="910933"/>
            <a:ext cx="5177636"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rPr>
              <a:t>A series of motifs painted as a coherent composition with rhythm and flow</a:t>
            </a:r>
          </a:p>
        </p:txBody>
      </p:sp>
    </p:spTree>
    <p:extLst>
      <p:ext uri="{BB962C8B-B14F-4D97-AF65-F5344CB8AC3E}">
        <p14:creationId xmlns:p14="http://schemas.microsoft.com/office/powerpoint/2010/main" val="679298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A33CE-8DCC-6E2C-B783-0D1116CD42C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59F4B20-37C6-1F81-A1D8-6F425B7C7709}"/>
              </a:ext>
            </a:extLst>
          </p:cNvPr>
          <p:cNvSpPr txBox="1"/>
          <p:nvPr/>
        </p:nvSpPr>
        <p:spPr>
          <a:xfrm>
            <a:off x="751014" y="5384963"/>
            <a:ext cx="10689968" cy="276999"/>
          </a:xfrm>
          <a:prstGeom prst="rect">
            <a:avLst/>
          </a:prstGeom>
          <a:noFill/>
        </p:spPr>
        <p:txBody>
          <a:bodyPr wrap="square" rtlCol="0">
            <a:spAutoFit/>
          </a:bodyPr>
          <a:lstStyle/>
          <a:p>
            <a:r>
              <a:rPr lang="en-GB" sz="1200" dirty="0">
                <a:solidFill>
                  <a:schemeClr val="tx1">
                    <a:lumMod val="65000"/>
                    <a:lumOff val="35000"/>
                  </a:schemeClr>
                </a:solidFill>
                <a:latin typeface="Helvetica" pitchFamily="2" charset="0"/>
              </a:rPr>
              <a:t>Quick sketch/ preliminary drawing that formed the basis of the print shown to the right  </a:t>
            </a:r>
            <a:endParaRPr lang="en-US" sz="1200" dirty="0">
              <a:solidFill>
                <a:schemeClr val="tx1">
                  <a:lumMod val="65000"/>
                  <a:lumOff val="35000"/>
                </a:schemeClr>
              </a:solidFill>
              <a:latin typeface="Helvetica" pitchFamily="2" charset="0"/>
            </a:endParaRPr>
          </a:p>
        </p:txBody>
      </p:sp>
      <p:sp>
        <p:nvSpPr>
          <p:cNvPr id="5" name="TextBox 4">
            <a:extLst>
              <a:ext uri="{FF2B5EF4-FFF2-40B4-BE49-F238E27FC236}">
                <a16:creationId xmlns:a16="http://schemas.microsoft.com/office/drawing/2014/main" id="{565C707E-58E5-9458-B4D6-6C0B4FD0DAC2}"/>
              </a:ext>
            </a:extLst>
          </p:cNvPr>
          <p:cNvSpPr txBox="1"/>
          <p:nvPr/>
        </p:nvSpPr>
        <p:spPr>
          <a:xfrm>
            <a:off x="751014" y="248315"/>
            <a:ext cx="1877437" cy="369332"/>
          </a:xfrm>
          <a:prstGeom prst="rect">
            <a:avLst/>
          </a:prstGeom>
          <a:noFill/>
        </p:spPr>
        <p:txBody>
          <a:bodyPr wrap="none" rtlCol="0">
            <a:spAutoFit/>
          </a:bodyPr>
          <a:lstStyle/>
          <a:p>
            <a:r>
              <a:rPr lang="en-US" dirty="0">
                <a:solidFill>
                  <a:schemeClr val="tx1">
                    <a:lumMod val="65000"/>
                    <a:lumOff val="35000"/>
                  </a:schemeClr>
                </a:solidFill>
                <a:latin typeface="Helvetica" pitchFamily="2" charset="0"/>
              </a:rPr>
              <a:t>Collier Campbell</a:t>
            </a:r>
          </a:p>
        </p:txBody>
      </p:sp>
      <p:sp>
        <p:nvSpPr>
          <p:cNvPr id="14" name="TextBox 13">
            <a:extLst>
              <a:ext uri="{FF2B5EF4-FFF2-40B4-BE49-F238E27FC236}">
                <a16:creationId xmlns:a16="http://schemas.microsoft.com/office/drawing/2014/main" id="{AB162B23-ABAF-3CB0-9DF1-2179062276ED}"/>
              </a:ext>
            </a:extLst>
          </p:cNvPr>
          <p:cNvSpPr txBox="1"/>
          <p:nvPr/>
        </p:nvSpPr>
        <p:spPr>
          <a:xfrm>
            <a:off x="751014" y="910933"/>
            <a:ext cx="6570645"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rPr>
              <a:t>A series of similar painted motifs drafted into a pattern that suggests an outcome and a context</a:t>
            </a:r>
          </a:p>
        </p:txBody>
      </p:sp>
      <p:pic>
        <p:nvPicPr>
          <p:cNvPr id="4" name="Picture 3">
            <a:extLst>
              <a:ext uri="{FF2B5EF4-FFF2-40B4-BE49-F238E27FC236}">
                <a16:creationId xmlns:a16="http://schemas.microsoft.com/office/drawing/2014/main" id="{77989F90-12F0-C796-6BB1-9614584670A7}"/>
              </a:ext>
            </a:extLst>
          </p:cNvPr>
          <p:cNvPicPr>
            <a:picLocks noChangeAspect="1"/>
          </p:cNvPicPr>
          <p:nvPr/>
        </p:nvPicPr>
        <p:blipFill>
          <a:blip r:embed="rId3"/>
          <a:stretch>
            <a:fillRect/>
          </a:stretch>
        </p:blipFill>
        <p:spPr>
          <a:xfrm>
            <a:off x="751014" y="1196038"/>
            <a:ext cx="2725378" cy="4094465"/>
          </a:xfrm>
          <a:prstGeom prst="rect">
            <a:avLst/>
          </a:prstGeom>
        </p:spPr>
      </p:pic>
      <p:pic>
        <p:nvPicPr>
          <p:cNvPr id="7" name="Picture 6">
            <a:extLst>
              <a:ext uri="{FF2B5EF4-FFF2-40B4-BE49-F238E27FC236}">
                <a16:creationId xmlns:a16="http://schemas.microsoft.com/office/drawing/2014/main" id="{E1268B37-0743-E468-90CD-28F8909302D9}"/>
              </a:ext>
            </a:extLst>
          </p:cNvPr>
          <p:cNvPicPr>
            <a:picLocks noChangeAspect="1"/>
          </p:cNvPicPr>
          <p:nvPr/>
        </p:nvPicPr>
        <p:blipFill>
          <a:blip r:embed="rId4"/>
          <a:stretch>
            <a:fillRect/>
          </a:stretch>
        </p:blipFill>
        <p:spPr>
          <a:xfrm>
            <a:off x="3870175" y="1187932"/>
            <a:ext cx="4094465" cy="4094465"/>
          </a:xfrm>
          <a:prstGeom prst="rect">
            <a:avLst/>
          </a:prstGeom>
        </p:spPr>
      </p:pic>
      <p:pic>
        <p:nvPicPr>
          <p:cNvPr id="19" name="Picture 18">
            <a:extLst>
              <a:ext uri="{FF2B5EF4-FFF2-40B4-BE49-F238E27FC236}">
                <a16:creationId xmlns:a16="http://schemas.microsoft.com/office/drawing/2014/main" id="{29299B02-776F-D591-7003-29627444F84A}"/>
              </a:ext>
            </a:extLst>
          </p:cNvPr>
          <p:cNvPicPr>
            <a:picLocks noChangeAspect="1"/>
          </p:cNvPicPr>
          <p:nvPr/>
        </p:nvPicPr>
        <p:blipFill>
          <a:blip r:embed="rId5"/>
          <a:stretch>
            <a:fillRect/>
          </a:stretch>
        </p:blipFill>
        <p:spPr>
          <a:xfrm>
            <a:off x="8358423" y="1196038"/>
            <a:ext cx="3082559" cy="4105244"/>
          </a:xfrm>
          <a:prstGeom prst="rect">
            <a:avLst/>
          </a:prstGeom>
        </p:spPr>
      </p:pic>
    </p:spTree>
    <p:extLst>
      <p:ext uri="{BB962C8B-B14F-4D97-AF65-F5344CB8AC3E}">
        <p14:creationId xmlns:p14="http://schemas.microsoft.com/office/powerpoint/2010/main" val="824407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C7DC54-9D8E-C3ED-B256-D2A99E13153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6B76813-D718-3D13-BF61-E88EE5613121}"/>
              </a:ext>
            </a:extLst>
          </p:cNvPr>
          <p:cNvSpPr txBox="1"/>
          <p:nvPr/>
        </p:nvSpPr>
        <p:spPr>
          <a:xfrm>
            <a:off x="751014" y="5384963"/>
            <a:ext cx="10689968" cy="276999"/>
          </a:xfrm>
          <a:prstGeom prst="rect">
            <a:avLst/>
          </a:prstGeom>
          <a:noFill/>
        </p:spPr>
        <p:txBody>
          <a:bodyPr wrap="square" rtlCol="0">
            <a:spAutoFit/>
          </a:bodyPr>
          <a:lstStyle/>
          <a:p>
            <a:r>
              <a:rPr lang="en-GB" sz="1200" dirty="0">
                <a:solidFill>
                  <a:schemeClr val="tx1">
                    <a:lumMod val="65000"/>
                    <a:lumOff val="35000"/>
                  </a:schemeClr>
                </a:solidFill>
                <a:latin typeface="Helvetica" pitchFamily="2" charset="0"/>
              </a:rPr>
              <a:t>Midsummer Bloom </a:t>
            </a:r>
            <a:endParaRPr lang="en-US" sz="1200" dirty="0">
              <a:solidFill>
                <a:schemeClr val="tx1">
                  <a:lumMod val="65000"/>
                  <a:lumOff val="35000"/>
                </a:schemeClr>
              </a:solidFill>
              <a:latin typeface="Helvetica" pitchFamily="2" charset="0"/>
            </a:endParaRPr>
          </a:p>
        </p:txBody>
      </p:sp>
      <p:sp>
        <p:nvSpPr>
          <p:cNvPr id="5" name="TextBox 4">
            <a:extLst>
              <a:ext uri="{FF2B5EF4-FFF2-40B4-BE49-F238E27FC236}">
                <a16:creationId xmlns:a16="http://schemas.microsoft.com/office/drawing/2014/main" id="{B30EA36E-F48B-3368-2F8C-AFC66FAB54BB}"/>
              </a:ext>
            </a:extLst>
          </p:cNvPr>
          <p:cNvSpPr txBox="1"/>
          <p:nvPr/>
        </p:nvSpPr>
        <p:spPr>
          <a:xfrm>
            <a:off x="751014" y="248315"/>
            <a:ext cx="2446054" cy="369332"/>
          </a:xfrm>
          <a:prstGeom prst="rect">
            <a:avLst/>
          </a:prstGeom>
          <a:noFill/>
        </p:spPr>
        <p:txBody>
          <a:bodyPr wrap="none" rtlCol="0">
            <a:spAutoFit/>
          </a:bodyPr>
          <a:lstStyle/>
          <a:p>
            <a:r>
              <a:rPr lang="en-US" dirty="0">
                <a:solidFill>
                  <a:schemeClr val="tx1">
                    <a:lumMod val="65000"/>
                    <a:lumOff val="35000"/>
                  </a:schemeClr>
                </a:solidFill>
                <a:latin typeface="Helvetica" pitchFamily="2" charset="0"/>
              </a:rPr>
              <a:t>Cole &amp; Son Wallpaper</a:t>
            </a:r>
          </a:p>
        </p:txBody>
      </p:sp>
      <p:sp>
        <p:nvSpPr>
          <p:cNvPr id="14" name="TextBox 13">
            <a:extLst>
              <a:ext uri="{FF2B5EF4-FFF2-40B4-BE49-F238E27FC236}">
                <a16:creationId xmlns:a16="http://schemas.microsoft.com/office/drawing/2014/main" id="{40BC2F0C-7022-F8E0-5ADA-CAF51CE6EA1A}"/>
              </a:ext>
            </a:extLst>
          </p:cNvPr>
          <p:cNvSpPr txBox="1"/>
          <p:nvPr/>
        </p:nvSpPr>
        <p:spPr>
          <a:xfrm>
            <a:off x="751014" y="910933"/>
            <a:ext cx="4336444" cy="276999"/>
          </a:xfrm>
          <a:prstGeom prst="rect">
            <a:avLst/>
          </a:prstGeom>
          <a:noFill/>
        </p:spPr>
        <p:txBody>
          <a:bodyPr wrap="none" rtlCol="0">
            <a:spAutoFit/>
          </a:bodyPr>
          <a:lstStyle/>
          <a:p>
            <a:r>
              <a:rPr lang="en-US" sz="1200" dirty="0">
                <a:solidFill>
                  <a:schemeClr val="tx1">
                    <a:lumMod val="65000"/>
                    <a:lumOff val="35000"/>
                  </a:schemeClr>
                </a:solidFill>
                <a:latin typeface="Helvetica" pitchFamily="2" charset="0"/>
              </a:rPr>
              <a:t>Repainted archive print, painted in its intended repeat pattern</a:t>
            </a:r>
          </a:p>
        </p:txBody>
      </p:sp>
      <p:pic>
        <p:nvPicPr>
          <p:cNvPr id="9" name="Picture 8">
            <a:extLst>
              <a:ext uri="{FF2B5EF4-FFF2-40B4-BE49-F238E27FC236}">
                <a16:creationId xmlns:a16="http://schemas.microsoft.com/office/drawing/2014/main" id="{28EEF69C-7794-8B8A-BE69-14C2F43A2EE5}"/>
              </a:ext>
            </a:extLst>
          </p:cNvPr>
          <p:cNvPicPr>
            <a:picLocks noChangeAspect="1"/>
          </p:cNvPicPr>
          <p:nvPr/>
        </p:nvPicPr>
        <p:blipFill>
          <a:blip r:embed="rId3"/>
          <a:srcRect l="-9032"/>
          <a:stretch>
            <a:fillRect/>
          </a:stretch>
        </p:blipFill>
        <p:spPr>
          <a:xfrm>
            <a:off x="7848600" y="1196038"/>
            <a:ext cx="3688937" cy="4096304"/>
          </a:xfrm>
          <a:prstGeom prst="rect">
            <a:avLst/>
          </a:prstGeom>
        </p:spPr>
      </p:pic>
      <p:pic>
        <p:nvPicPr>
          <p:cNvPr id="12" name="Picture 11">
            <a:extLst>
              <a:ext uri="{FF2B5EF4-FFF2-40B4-BE49-F238E27FC236}">
                <a16:creationId xmlns:a16="http://schemas.microsoft.com/office/drawing/2014/main" id="{DCAD6BDC-E7B0-F511-E611-8DFB6EA89243}"/>
              </a:ext>
            </a:extLst>
          </p:cNvPr>
          <p:cNvPicPr>
            <a:picLocks noChangeAspect="1"/>
          </p:cNvPicPr>
          <p:nvPr/>
        </p:nvPicPr>
        <p:blipFill>
          <a:blip r:embed="rId4"/>
          <a:stretch>
            <a:fillRect/>
          </a:stretch>
        </p:blipFill>
        <p:spPr>
          <a:xfrm>
            <a:off x="751014" y="1196038"/>
            <a:ext cx="3658940" cy="4108931"/>
          </a:xfrm>
          <a:prstGeom prst="rect">
            <a:avLst/>
          </a:prstGeom>
        </p:spPr>
      </p:pic>
      <p:pic>
        <p:nvPicPr>
          <p:cNvPr id="6" name="Picture 5">
            <a:extLst>
              <a:ext uri="{FF2B5EF4-FFF2-40B4-BE49-F238E27FC236}">
                <a16:creationId xmlns:a16="http://schemas.microsoft.com/office/drawing/2014/main" id="{5CEE3B92-663D-44C9-786C-89863329D535}"/>
              </a:ext>
            </a:extLst>
          </p:cNvPr>
          <p:cNvPicPr>
            <a:picLocks noChangeAspect="1"/>
          </p:cNvPicPr>
          <p:nvPr/>
        </p:nvPicPr>
        <p:blipFill>
          <a:blip r:embed="rId5"/>
          <a:stretch>
            <a:fillRect/>
          </a:stretch>
        </p:blipFill>
        <p:spPr>
          <a:xfrm>
            <a:off x="4574747" y="1196038"/>
            <a:ext cx="3414655" cy="4106417"/>
          </a:xfrm>
          <a:prstGeom prst="rect">
            <a:avLst/>
          </a:prstGeom>
        </p:spPr>
      </p:pic>
    </p:spTree>
    <p:extLst>
      <p:ext uri="{BB962C8B-B14F-4D97-AF65-F5344CB8AC3E}">
        <p14:creationId xmlns:p14="http://schemas.microsoft.com/office/powerpoint/2010/main" val="6605045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1030</TotalTime>
  <Words>1948</Words>
  <Application>Microsoft Macintosh PowerPoint</Application>
  <PresentationFormat>Widescreen</PresentationFormat>
  <Paragraphs>185</Paragraphs>
  <Slides>16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Helvetica</vt:lpstr>
      <vt:lpstr>Symbol</vt:lpstr>
      <vt:lpstr>Office Theme</vt:lpstr>
      <vt:lpstr>Visual and Material Culture ADDA4016</vt:lpstr>
      <vt:lpstr>Surface Pattern &amp; Textiles Visual and Material Culture ADDA4016 is designed to introduce the notion of primary research and exploration through an openness to visual and material culture, encouraging personal enquiry and the development of fundamental visual skills.       </vt:lpstr>
      <vt:lpstr>PowerPoint Presentation</vt:lpstr>
      <vt:lpstr>   Drawing Strategies  Drawing should be done from observation with the object in front of you, So that you practice the art of drawing with purpose, intention and for information whilst referring to the themes developing in your research. You are always drawing for information, always drawing to feed into designs, processes and for a purpose and direction, your drawing should be feeding into a direction and theme.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Visual Studies 2</dc:title>
  <dc:creator>Kate Coode</dc:creator>
  <cp:lastModifiedBy>Kate Coode</cp:lastModifiedBy>
  <cp:revision>11</cp:revision>
  <dcterms:created xsi:type="dcterms:W3CDTF">2021-01-20T13:56:15Z</dcterms:created>
  <dcterms:modified xsi:type="dcterms:W3CDTF">2026-09-16T13:04:09Z</dcterms:modified>
</cp:coreProperties>
</file>