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4" d="100"/>
          <a:sy n="74" d="100"/>
        </p:scale>
        <p:origin x="1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9C2E5A-7759-45A2-9BAE-5DB7429CF48B}" type="datetimeFigureOut">
              <a:rPr lang="en-GB" smtClean="0"/>
              <a:t>09/07/2026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7DDC8-3C88-4C44-9EC0-6249991DF324}" type="slidenum">
              <a:rPr lang="en-GB" smtClean="0"/>
              <a:t>‹#›</a:t>
            </a:fld>
            <a:endParaRPr lang="en-GB"/>
          </a:p>
        </p:txBody>
      </p:sp>
    </p:spTree>
    <p:extLst>
      <p:ext uri="{BB962C8B-B14F-4D97-AF65-F5344CB8AC3E}">
        <p14:creationId xmlns:p14="http://schemas.microsoft.com/office/powerpoint/2010/main" val="569870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critical for health and social care professionals to work as a team most of the time as they do not usually work alone. Nurses doctors healthcare assistants, physiotherapists, occupational therapists, and social workers have to talk to each other and work together to give safe and person-centred care. Understanding their roles and working well together will result in service users receiving higher quality care and experiencing better health outcomes (West et al. 2022).</a:t>
            </a:r>
          </a:p>
          <a:p>
            <a:endParaRPr lang="en-GB" dirty="0"/>
          </a:p>
          <a:p>
            <a:r>
              <a:rPr lang="en-GB" dirty="0"/>
              <a:t>As I am giving this talk first I will clarify what teamwork is and why it's needed for professional practice. Then, I will talk about Tuckman's Team Development Model, the model that describes how teams can evolve and improve their effectiveness with time. After that, I am going to talk about a real-life teamwork example in a hospital setting, and lastly, I will consider how acquiring this skill could help me in my future work in health and social care (NHS England, 2022).</a:t>
            </a:r>
          </a:p>
          <a:p>
            <a:endParaRPr lang="en-GB" dirty="0"/>
          </a:p>
          <a:p>
            <a:r>
              <a:rPr lang="en-GB" dirty="0"/>
              <a:t>Being part of a team not only helps in ensuring patient safety but also improves communication, leads to fewer mistakes, and helps to create a positive work environment where professionals can count on each other. These are the reasons why, in my opinion, teamwork will be one of the most important skills I will have for my whole career.</a:t>
            </a:r>
          </a:p>
        </p:txBody>
      </p:sp>
      <p:sp>
        <p:nvSpPr>
          <p:cNvPr id="4" name="Slide Number Placeholder 3"/>
          <p:cNvSpPr>
            <a:spLocks noGrp="1"/>
          </p:cNvSpPr>
          <p:nvPr>
            <p:ph type="sldNum" sz="quarter" idx="5"/>
          </p:nvPr>
        </p:nvSpPr>
        <p:spPr/>
        <p:txBody>
          <a:bodyPr/>
          <a:lstStyle/>
          <a:p>
            <a:fld id="{B2A7DDC8-3C88-4C44-9EC0-6249991DF324}" type="slidenum">
              <a:rPr lang="en-GB" smtClean="0"/>
              <a:t>2</a:t>
            </a:fld>
            <a:endParaRPr lang="en-GB"/>
          </a:p>
        </p:txBody>
      </p:sp>
    </p:spTree>
    <p:extLst>
      <p:ext uri="{BB962C8B-B14F-4D97-AF65-F5344CB8AC3E}">
        <p14:creationId xmlns:p14="http://schemas.microsoft.com/office/powerpoint/2010/main" val="1069420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Working in teams involves two or more people cooperating and working together to reach a shared goal. In healthcare and social care, it refers to healthcare professionals of different disciplines working together at the same time to combine their expertise and skills to provide safe, effective and person-centred care. Teamwork is founded on open communication, shared responsibility, trust and respect among colleagues (NHS England, 2022).</a:t>
            </a:r>
          </a:p>
          <a:p>
            <a:endParaRPr lang="en-GB" dirty="0"/>
          </a:p>
          <a:p>
            <a:r>
              <a:rPr lang="en-GB" dirty="0"/>
              <a:t>Medical teams, for example, are usually composed of members from different disciplines, like nurses doctors physiotherapists, occupational therapists pharmacists social workers and healthcare assistants. Each one of these professionals brings in their specialist knowledge while all members work towards the same goal of enhancing the wellbeing of the service user. In fact, through effective teamwork, it is ensured that decisions are made collaboratively rather than individually, Because of this, minimizing the chances of errors and petter quality of care (WHO, 2023).</a:t>
            </a:r>
          </a:p>
          <a:p>
            <a:endParaRPr lang="en-GB" dirty="0"/>
          </a:p>
          <a:p>
            <a:r>
              <a:rPr lang="en-GB" dirty="0"/>
              <a:t>I have nurtured this ability through my education by taking part in group debates, working with others in the classroom and doing collaborative projects. These moments have enabled me to see how important it is to listen to others, share ideas in a courteous manner and carry out tasks within a team setting. When I start my career, I anticipate that I will enhance this particular skill further with placements and experiencing healthcare environments (Health Education England, 2021; NMC, 2023).</a:t>
            </a:r>
          </a:p>
          <a:p>
            <a:endParaRPr lang="en-GB" dirty="0"/>
          </a:p>
          <a:p>
            <a:r>
              <a:rPr lang="en-GB" dirty="0"/>
              <a:t>Connecting different perspectives and expertise ultimately through teamwork enables professionals to come up with the best solutions to problems, the most efficient use of resources and, most importantly, the greatest impact on patient outcomes.</a:t>
            </a:r>
          </a:p>
        </p:txBody>
      </p:sp>
      <p:sp>
        <p:nvSpPr>
          <p:cNvPr id="4" name="Slide Number Placeholder 3"/>
          <p:cNvSpPr>
            <a:spLocks noGrp="1"/>
          </p:cNvSpPr>
          <p:nvPr>
            <p:ph type="sldNum" sz="quarter" idx="5"/>
          </p:nvPr>
        </p:nvSpPr>
        <p:spPr/>
        <p:txBody>
          <a:bodyPr/>
          <a:lstStyle/>
          <a:p>
            <a:fld id="{B2A7DDC8-3C88-4C44-9EC0-6249991DF324}" type="slidenum">
              <a:rPr lang="en-GB" smtClean="0"/>
              <a:t>3</a:t>
            </a:fld>
            <a:endParaRPr lang="en-GB"/>
          </a:p>
        </p:txBody>
      </p:sp>
    </p:spTree>
    <p:extLst>
      <p:ext uri="{BB962C8B-B14F-4D97-AF65-F5344CB8AC3E}">
        <p14:creationId xmlns:p14="http://schemas.microsoft.com/office/powerpoint/2010/main" val="2214997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Teamwork is an essential skill for health and social care professionals since often patients' needs are so diverse that a single professional can't meet all of them. When a group works well together, it means the information is shared correctly, the workload is divided, and the care is provided in a safe way. Based on research, organizations that invest in teamwork have more satisfied patients, fewer errors, and better clinical results (West et al., 2022).</a:t>
            </a:r>
          </a:p>
          <a:p>
            <a:endParaRPr lang="en-GB" dirty="0"/>
          </a:p>
          <a:p>
            <a:r>
              <a:rPr lang="en-GB" dirty="0"/>
              <a:t>Teamwork also has a positive impact on healthcare providers. Professionals who collaborate effectively feel more confident, enjoy a better work-life balance through sharing tasks, and feel mentally supported. All these factors combined foster a healthy workplace environment, which elevates employees' spirits and decreases work-related stress, So helping staff retention and overall organisational success (Health Education England, 2021).</a:t>
            </a:r>
          </a:p>
          <a:p>
            <a:endParaRPr lang="en-GB" dirty="0"/>
          </a:p>
          <a:p>
            <a:r>
              <a:rPr lang="en-GB" dirty="0"/>
              <a:t>TO a service user, teamwork means coordinated, </a:t>
            </a:r>
            <a:r>
              <a:rPr lang="en-GB" dirty="0" err="1"/>
              <a:t>personcentred</a:t>
            </a:r>
            <a:r>
              <a:rPr lang="en-GB" dirty="0"/>
              <a:t> care. Each professional brings their knowledge which makes treatment plans care for physical, emotional and social needs. A patient-centred holistic approach helps recovery and lifts patient experience throughout their healthcare journey (WHO, 2023).</a:t>
            </a:r>
          </a:p>
          <a:p>
            <a:endParaRPr lang="en-GB" dirty="0"/>
          </a:p>
          <a:p>
            <a:r>
              <a:rPr lang="en-GB" dirty="0"/>
              <a:t>However, not functioning well as a team can have dire consequences. Breaking down of communication can be the cause of drugs being given wrong, doing twice the work, the patient receiving treatment late or the professionals not sharing complete information. Such problems affect the safety of patients and the public confidence in healthcare services is lowered. So every healthcare professional should be equipped with strong teamwork skills (NHS England, 2022; NMC, 2023).</a:t>
            </a:r>
          </a:p>
        </p:txBody>
      </p:sp>
      <p:sp>
        <p:nvSpPr>
          <p:cNvPr id="4" name="Slide Number Placeholder 3"/>
          <p:cNvSpPr>
            <a:spLocks noGrp="1"/>
          </p:cNvSpPr>
          <p:nvPr>
            <p:ph type="sldNum" sz="quarter" idx="5"/>
          </p:nvPr>
        </p:nvSpPr>
        <p:spPr/>
        <p:txBody>
          <a:bodyPr/>
          <a:lstStyle/>
          <a:p>
            <a:fld id="{B2A7DDC8-3C88-4C44-9EC0-6249991DF324}" type="slidenum">
              <a:rPr lang="en-GB" smtClean="0"/>
              <a:t>4</a:t>
            </a:fld>
            <a:endParaRPr lang="en-GB"/>
          </a:p>
        </p:txBody>
      </p:sp>
    </p:spTree>
    <p:extLst>
      <p:ext uri="{BB962C8B-B14F-4D97-AF65-F5344CB8AC3E}">
        <p14:creationId xmlns:p14="http://schemas.microsoft.com/office/powerpoint/2010/main" val="190565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models that are widely used to understand teamwork is the model for team development by Tuckman. It was introduced in 1965. Although it is more than 50 years old, this model is still a very useful tool in healthcare. This explains the process or way teams are formed and grow with time.</a:t>
            </a:r>
          </a:p>
          <a:p>
            <a:endParaRPr lang="en-GB" dirty="0"/>
          </a:p>
          <a:p>
            <a:r>
              <a:rPr lang="en-GB" dirty="0"/>
              <a:t>The first stage is called Forming. Here, the team members make their first contact, they try to know each other's roles and at the same time, they clarify what the team goal is. Naturally, the talk at this level is very formal because overall the team members are still trying to get used to each other (Tuckman, 1965).</a:t>
            </a:r>
          </a:p>
          <a:p>
            <a:endParaRPr lang="en-GB" dirty="0"/>
          </a:p>
          <a:p>
            <a:r>
              <a:rPr lang="en-GB" dirty="0"/>
              <a:t>Storming Come next. It is in this phase that members of the team start to show their individuality. As everyone is different, it is natural that there will be disagreements. Some personality clashes are also likely to happen due to diversity of characters. It is the good leadership and communication that will help to eliminate the negative impact of conflicts (Bonebright, 2020).</a:t>
            </a:r>
          </a:p>
          <a:p>
            <a:endParaRPr lang="en-GB" dirty="0"/>
          </a:p>
          <a:p>
            <a:r>
              <a:rPr lang="en-GB" dirty="0"/>
              <a:t>In the Norming phase, people are really letting go of their doubts. Members' roles are more defined and togetherness in the group is visible. The last stage Performing is the stage at which the team works in total harmony, there is free communication and the team is obsessed with performing well and giving the patient the best care possible. In fact, healthcare teams periodically switch between these stages e.g. when there is a new member or when there is a change in situation (West et al. 2022).</a:t>
            </a:r>
          </a:p>
          <a:p>
            <a:endParaRPr lang="en-GB" dirty="0"/>
          </a:p>
          <a:p>
            <a:r>
              <a:rPr lang="en-GB" dirty="0"/>
              <a:t>Knowing this model, healthcare personnel can realize that team dynamics is a process that is incremental and that besides communication, leadership and mutual respect are the three pillars that one can pad on to achieve ideally the best patient results (NHS England, 2022).</a:t>
            </a:r>
          </a:p>
        </p:txBody>
      </p:sp>
      <p:sp>
        <p:nvSpPr>
          <p:cNvPr id="4" name="Slide Number Placeholder 3"/>
          <p:cNvSpPr>
            <a:spLocks noGrp="1"/>
          </p:cNvSpPr>
          <p:nvPr>
            <p:ph type="sldNum" sz="quarter" idx="5"/>
          </p:nvPr>
        </p:nvSpPr>
        <p:spPr/>
        <p:txBody>
          <a:bodyPr/>
          <a:lstStyle/>
          <a:p>
            <a:fld id="{B2A7DDC8-3C88-4C44-9EC0-6249991DF324}" type="slidenum">
              <a:rPr lang="en-GB" smtClean="0"/>
              <a:t>5</a:t>
            </a:fld>
            <a:endParaRPr lang="en-GB"/>
          </a:p>
        </p:txBody>
      </p:sp>
    </p:spTree>
    <p:extLst>
      <p:ext uri="{BB962C8B-B14F-4D97-AF65-F5344CB8AC3E}">
        <p14:creationId xmlns:p14="http://schemas.microsoft.com/office/powerpoint/2010/main" val="3454485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Teamwork in a hospital setting is illustrated when a registered nurse and the nurse staff together, provide care and comfort to an elderly patient after an operation.</a:t>
            </a:r>
          </a:p>
          <a:p>
            <a:endParaRPr lang="en-GB" dirty="0"/>
          </a:p>
          <a:p>
            <a:r>
              <a:rPr lang="en-GB" dirty="0"/>
              <a:t>In such a setting, the nurse will coordinate with doctors, healthcare assistants, physiotherapists, pharmacists and occupational therapists. Through patient handovers and multidisciplinary meetings, each expert updates the others on the patient's status, treatment, and discharge plan. Because of this everyone is on the same page about the patient and the care remains consistent (WHO, 2023).</a:t>
            </a:r>
          </a:p>
          <a:p>
            <a:endParaRPr lang="en-GB" dirty="0"/>
          </a:p>
          <a:p>
            <a:r>
              <a:rPr lang="en-GB" dirty="0"/>
              <a:t>Because of this, in a situation when the physiotherapist discovers that the patient's mobility has severely decreased, the nurse can immediately change the care plan and provide extra help to the patient. Same thing, a pharmacist may suggest a change in the medication while a doctor is revising the clinical state of the patient. Because of pooling their skills, the professionals are able to make informed decisions that add to patient safety and recovery (NMC, 2023).</a:t>
            </a:r>
          </a:p>
          <a:p>
            <a:endParaRPr lang="en-GB" dirty="0"/>
          </a:p>
          <a:p>
            <a:r>
              <a:rPr lang="en-GB" dirty="0"/>
              <a:t>On their own Yet lack of teamwork can mean communication failures and as a result, medication errors, delayed treatment or unnecessary use of hospital resources. Because of this, effective teamwork will continue to be a big part in elevating patient safety levels, overall patient satisfaction and a range of positive clinical outcomes (West et al. 2022; NHS England, 2022).</a:t>
            </a:r>
          </a:p>
        </p:txBody>
      </p:sp>
      <p:sp>
        <p:nvSpPr>
          <p:cNvPr id="4" name="Slide Number Placeholder 3"/>
          <p:cNvSpPr>
            <a:spLocks noGrp="1"/>
          </p:cNvSpPr>
          <p:nvPr>
            <p:ph type="sldNum" sz="quarter" idx="5"/>
          </p:nvPr>
        </p:nvSpPr>
        <p:spPr/>
        <p:txBody>
          <a:bodyPr/>
          <a:lstStyle/>
          <a:p>
            <a:fld id="{B2A7DDC8-3C88-4C44-9EC0-6249991DF324}" type="slidenum">
              <a:rPr lang="en-GB" smtClean="0"/>
              <a:t>6</a:t>
            </a:fld>
            <a:endParaRPr lang="en-GB"/>
          </a:p>
        </p:txBody>
      </p:sp>
    </p:spTree>
    <p:extLst>
      <p:ext uri="{BB962C8B-B14F-4D97-AF65-F5344CB8AC3E}">
        <p14:creationId xmlns:p14="http://schemas.microsoft.com/office/powerpoint/2010/main" val="1911071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Teamwork is a fundamental skill that I will need throughout my health and social care career. Besides, healthcare professionals with excellent communication skills, who can work collaboratively and respectfully and contribute positively to multidisciplinary teams, are highly desirable to employers. These skills are part of the core of healthcare professionals, and by advancing them, not only, I will make myself more employable, but I will also be ready to work in hospitals, care homes, or community healthcare settings (Health Education England, 2021).</a:t>
            </a:r>
          </a:p>
          <a:p>
            <a:endParaRPr lang="en-GB" dirty="0"/>
          </a:p>
          <a:p>
            <a:r>
              <a:rPr lang="en-GB" dirty="0"/>
              <a:t>Teamwork is one of my skills partly because I find great pleasure in listening to others, sharing ideas, and supporting colleagues so that we can achieve work-related goals. Though, I also realize that teamwork is a skill that needs constant practice. As I get more clinical exposure, I want to develop leadership, conflict resolution, and decision-making skills while also being guided by healthcare professionals with more experience (West et al., 2022).</a:t>
            </a:r>
          </a:p>
          <a:p>
            <a:endParaRPr lang="en-GB" dirty="0"/>
          </a:p>
          <a:p>
            <a:r>
              <a:rPr lang="en-GB" dirty="0"/>
              <a:t>If, through continued commitment to teamwork skills training placements and future work, I can offer not only safer and more compassionate care but also person-centred care. If nothing else, effective teamwork is a skill that will help me become a confident health professional and be a positive contributor to both patient experiences and the success of the organization (NHS England, 2022; WHO, 2023).</a:t>
            </a:r>
          </a:p>
        </p:txBody>
      </p:sp>
      <p:sp>
        <p:nvSpPr>
          <p:cNvPr id="4" name="Slide Number Placeholder 3"/>
          <p:cNvSpPr>
            <a:spLocks noGrp="1"/>
          </p:cNvSpPr>
          <p:nvPr>
            <p:ph type="sldNum" sz="quarter" idx="5"/>
          </p:nvPr>
        </p:nvSpPr>
        <p:spPr/>
        <p:txBody>
          <a:bodyPr/>
          <a:lstStyle/>
          <a:p>
            <a:fld id="{B2A7DDC8-3C88-4C44-9EC0-6249991DF324}" type="slidenum">
              <a:rPr lang="en-GB" smtClean="0"/>
              <a:t>7</a:t>
            </a:fld>
            <a:endParaRPr lang="en-GB"/>
          </a:p>
        </p:txBody>
      </p:sp>
    </p:spTree>
    <p:extLst>
      <p:ext uri="{BB962C8B-B14F-4D97-AF65-F5344CB8AC3E}">
        <p14:creationId xmlns:p14="http://schemas.microsoft.com/office/powerpoint/2010/main" val="2695486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Besides, teamwork is Without a doubt one of the most important skills in health and social care. By supporting professionals from different disciplines to work together effectively, allowing them to share their knowledge and expertise safe high-quality and person-</a:t>
            </a:r>
            <a:r>
              <a:rPr lang="en-GB" dirty="0" err="1"/>
              <a:t>centered</a:t>
            </a:r>
            <a:r>
              <a:rPr lang="en-GB" dirty="0"/>
              <a:t> care may be ensured. Besides, it will enhance communication, support decision-making and may even hold the risk of clinical errors down (WHO, 2023).</a:t>
            </a:r>
          </a:p>
          <a:p>
            <a:endParaRPr lang="en-GB" dirty="0"/>
          </a:p>
          <a:p>
            <a:r>
              <a:rPr lang="en-GB" dirty="0"/>
              <a:t>In this paper, I have revealed the definition of teamwork, outlined its significance in healthcare, described Tuckman's Team Development Model, and provided an example of how teamwork is practised in a real hospital environment. The success of these cases illustrates that effective teamwork is a win-win situation for patients, healthcare workers and healthcare facilities (West et al. 2022).</a:t>
            </a:r>
          </a:p>
          <a:p>
            <a:endParaRPr lang="en-GB" dirty="0"/>
          </a:p>
          <a:p>
            <a:r>
              <a:rPr lang="en-GB" dirty="0"/>
              <a:t>While I am still studying and planning future placement, I will be working on my teamwork skills through continuous learning, gaining hands-on experience and reflection. The enhancement of this skill will enable me to be a skilled and self-assured healthcare professional who is a source of positive influence on patient care and team working across disciplines.</a:t>
            </a:r>
          </a:p>
        </p:txBody>
      </p:sp>
      <p:sp>
        <p:nvSpPr>
          <p:cNvPr id="4" name="Slide Number Placeholder 3"/>
          <p:cNvSpPr>
            <a:spLocks noGrp="1"/>
          </p:cNvSpPr>
          <p:nvPr>
            <p:ph type="sldNum" sz="quarter" idx="5"/>
          </p:nvPr>
        </p:nvSpPr>
        <p:spPr/>
        <p:txBody>
          <a:bodyPr/>
          <a:lstStyle/>
          <a:p>
            <a:fld id="{B2A7DDC8-3C88-4C44-9EC0-6249991DF324}" type="slidenum">
              <a:rPr lang="en-GB" smtClean="0"/>
              <a:t>8</a:t>
            </a:fld>
            <a:endParaRPr lang="en-GB"/>
          </a:p>
        </p:txBody>
      </p:sp>
    </p:spTree>
    <p:extLst>
      <p:ext uri="{BB962C8B-B14F-4D97-AF65-F5344CB8AC3E}">
        <p14:creationId xmlns:p14="http://schemas.microsoft.com/office/powerpoint/2010/main" val="3246239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E9B83C-680B-46C8-9057-075EC2778A85}"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1786849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9B83C-680B-46C8-9057-075EC2778A85}"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4254441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9B83C-680B-46C8-9057-075EC2778A85}"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2426534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97061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E9B83C-680B-46C8-9057-075EC2778A85}" type="datetimeFigureOut">
              <a:rPr lang="en-GB" smtClean="0"/>
              <a:t>09/07/2026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521320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E9B83C-680B-46C8-9057-075EC2778A85}"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2177796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9B83C-680B-46C8-9057-075EC2778A85}" type="datetimeFigureOut">
              <a:rPr lang="en-GB" smtClean="0"/>
              <a:t>09/07/2026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2382838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045949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281162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151276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26613141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35174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9B83C-680B-46C8-9057-075EC2778A85}"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313989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FE9B83C-680B-46C8-9057-075EC2778A85}"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0706868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FE9B83C-680B-46C8-9057-075EC2778A85}"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252011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9B83C-680B-46C8-9057-075EC2778A85}"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345183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9B83C-680B-46C8-9057-075EC2778A85}"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5E223-A866-4874-AB93-5C06610CA5C7}" type="slidenum">
              <a:rPr lang="en-GB" smtClean="0"/>
              <a:t>‹#›</a:t>
            </a:fld>
            <a:endParaRPr lang="en-GB"/>
          </a:p>
        </p:txBody>
      </p:sp>
    </p:spTree>
    <p:extLst>
      <p:ext uri="{BB962C8B-B14F-4D97-AF65-F5344CB8AC3E}">
        <p14:creationId xmlns:p14="http://schemas.microsoft.com/office/powerpoint/2010/main" val="315627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7FE9B83C-680B-46C8-9057-075EC2778A85}" type="datetimeFigureOut">
              <a:rPr lang="en-GB" smtClean="0"/>
              <a:t>09/07/2026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E85E223-A866-4874-AB93-5C06610CA5C7}" type="slidenum">
              <a:rPr lang="en-GB" smtClean="0"/>
              <a:t>‹#›</a:t>
            </a:fld>
            <a:endParaRPr lang="en-GB"/>
          </a:p>
        </p:txBody>
      </p:sp>
    </p:spTree>
    <p:extLst>
      <p:ext uri="{BB962C8B-B14F-4D97-AF65-F5344CB8AC3E}">
        <p14:creationId xmlns:p14="http://schemas.microsoft.com/office/powerpoint/2010/main" val="39596958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image/513678/young-female-nurse-taking-notes" TargetMode="External"/><Relationship Id="rId2" Type="http://schemas.openxmlformats.org/officeDocument/2006/relationships/image" Target="../media/image6.1"/><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evergreenhcg.com/locations/el-jen-skilled-care/" TargetMode="Externa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ligadasaude.blogspot.com/2015/09/" TargetMode="Externa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technofaq.org/posts/2020/08/tips-for-developing-effective-healthcare-teams/" TargetMode="Externa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publicdomainpictures.net/en/view-image.php?image=238372&amp;picture=doctor" TargetMode="External"/><Relationship Id="rId5" Type="http://schemas.openxmlformats.org/officeDocument/2006/relationships/image" Target="../media/image12.jp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publicdomainpictures.net/en/view-image.php?image=209290&amp;picture=nurse" TargetMode="External"/><Relationship Id="rId5" Type="http://schemas.openxmlformats.org/officeDocument/2006/relationships/image" Target="../media/image13.jp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12D0B-1132-6CC8-7E88-AC259227B150}"/>
              </a:ext>
            </a:extLst>
          </p:cNvPr>
          <p:cNvSpPr>
            <a:spLocks noGrp="1"/>
          </p:cNvSpPr>
          <p:nvPr>
            <p:ph type="ctrTitle"/>
          </p:nvPr>
        </p:nvSpPr>
        <p:spPr>
          <a:xfrm>
            <a:off x="913795" y="609600"/>
            <a:ext cx="3078749" cy="970450"/>
          </a:xfrm>
        </p:spPr>
        <p:txBody>
          <a:bodyPr vert="horz" lIns="91440" tIns="45720" rIns="91440" bIns="45720" rtlCol="0" anchor="b">
            <a:normAutofit/>
          </a:bodyPr>
          <a:lstStyle/>
          <a:p>
            <a:pPr algn="l">
              <a:lnSpc>
                <a:spcPct val="90000"/>
              </a:lnSpc>
            </a:pPr>
            <a:r>
              <a:rPr lang="en-US" sz="1100" b="1">
                <a:ln>
                  <a:solidFill>
                    <a:srgbClr val="404040">
                      <a:alpha val="10000"/>
                    </a:srgbClr>
                  </a:solidFill>
                </a:ln>
                <a:solidFill>
                  <a:srgbClr val="DADADA"/>
                </a:solidFill>
              </a:rPr>
              <a:t>Professional Career Development within Health &amp; Social Care</a:t>
            </a:r>
            <a:br>
              <a:rPr lang="en-US" sz="1100">
                <a:ln>
                  <a:solidFill>
                    <a:srgbClr val="404040">
                      <a:alpha val="10000"/>
                    </a:srgbClr>
                  </a:solidFill>
                </a:ln>
                <a:solidFill>
                  <a:srgbClr val="DADADA"/>
                </a:solidFill>
              </a:rPr>
            </a:br>
            <a:r>
              <a:rPr lang="en-US" sz="1100" b="1">
                <a:ln>
                  <a:solidFill>
                    <a:srgbClr val="404040">
                      <a:alpha val="10000"/>
                    </a:srgbClr>
                  </a:solidFill>
                </a:ln>
                <a:solidFill>
                  <a:srgbClr val="DADADA"/>
                </a:solidFill>
              </a:rPr>
              <a:t>Assignment 1 – Self-Awareness Presentation</a:t>
            </a:r>
            <a:br>
              <a:rPr lang="en-US" sz="1100">
                <a:ln>
                  <a:solidFill>
                    <a:srgbClr val="404040">
                      <a:alpha val="10000"/>
                    </a:srgbClr>
                  </a:solidFill>
                </a:ln>
                <a:solidFill>
                  <a:srgbClr val="DADADA"/>
                </a:solidFill>
              </a:rPr>
            </a:br>
            <a:endParaRPr lang="en-US" sz="1100">
              <a:ln>
                <a:solidFill>
                  <a:srgbClr val="404040">
                    <a:alpha val="10000"/>
                  </a:srgbClr>
                </a:solidFill>
              </a:ln>
              <a:solidFill>
                <a:srgbClr val="DADADA"/>
              </a:solidFill>
            </a:endParaRPr>
          </a:p>
        </p:txBody>
      </p:sp>
      <p:sp>
        <p:nvSpPr>
          <p:cNvPr id="3" name="Subtitle 2">
            <a:extLst>
              <a:ext uri="{FF2B5EF4-FFF2-40B4-BE49-F238E27FC236}">
                <a16:creationId xmlns:a16="http://schemas.microsoft.com/office/drawing/2014/main" id="{A502D4A1-1500-1AEA-312F-01774CB79F54}"/>
              </a:ext>
            </a:extLst>
          </p:cNvPr>
          <p:cNvSpPr>
            <a:spLocks noGrp="1"/>
          </p:cNvSpPr>
          <p:nvPr>
            <p:ph type="subTitle" idx="1"/>
          </p:nvPr>
        </p:nvSpPr>
        <p:spPr>
          <a:xfrm>
            <a:off x="913795" y="1732449"/>
            <a:ext cx="3078749" cy="4482084"/>
          </a:xfrm>
        </p:spPr>
        <p:txBody>
          <a:bodyPr vert="horz" lIns="91440" tIns="45720" rIns="91440" bIns="45720" rtlCol="0" anchor="t">
            <a:normAutofit/>
          </a:bodyPr>
          <a:lstStyle/>
          <a:p>
            <a:pPr algn="l"/>
            <a:r>
              <a:rPr lang="en-US" sz="1600">
                <a:ln>
                  <a:solidFill>
                    <a:srgbClr val="404040">
                      <a:alpha val="10000"/>
                    </a:srgbClr>
                  </a:solidFill>
                </a:ln>
                <a:solidFill>
                  <a:srgbClr val="DADADA"/>
                </a:solidFill>
              </a:rPr>
              <a:t>Topic: Working in Teams</a:t>
            </a:r>
          </a:p>
          <a:p>
            <a:pPr algn="l"/>
            <a:r>
              <a:rPr lang="en-US" sz="1600">
                <a:ln>
                  <a:solidFill>
                    <a:srgbClr val="404040">
                      <a:alpha val="10000"/>
                    </a:srgbClr>
                  </a:solidFill>
                </a:ln>
                <a:solidFill>
                  <a:srgbClr val="DADADA"/>
                </a:solidFill>
              </a:rPr>
              <a:t>Student name: Matez Imad Shahab</a:t>
            </a:r>
          </a:p>
          <a:p>
            <a:pPr algn="l"/>
            <a:r>
              <a:rPr lang="en-US" sz="1600">
                <a:ln>
                  <a:solidFill>
                    <a:srgbClr val="404040">
                      <a:alpha val="10000"/>
                    </a:srgbClr>
                  </a:solidFill>
                </a:ln>
                <a:solidFill>
                  <a:srgbClr val="DADADA"/>
                </a:solidFill>
              </a:rPr>
              <a:t>Student ID: 2417642</a:t>
            </a:r>
          </a:p>
          <a:p>
            <a:pPr algn="l"/>
            <a:r>
              <a:rPr lang="en-US" sz="1600">
                <a:ln>
                  <a:solidFill>
                    <a:srgbClr val="404040">
                      <a:alpha val="10000"/>
                    </a:srgbClr>
                  </a:solidFill>
                </a:ln>
                <a:solidFill>
                  <a:srgbClr val="DADADA"/>
                </a:solidFill>
              </a:rPr>
              <a:t>Lecturer’s Name: Dilhara Nadeeshani Mampitiya</a:t>
            </a:r>
          </a:p>
          <a:p>
            <a:pPr algn="l"/>
            <a:r>
              <a:rPr lang="en-US" sz="1600">
                <a:ln>
                  <a:solidFill>
                    <a:srgbClr val="404040">
                      <a:alpha val="10000"/>
                    </a:srgbClr>
                  </a:solidFill>
                </a:ln>
                <a:solidFill>
                  <a:srgbClr val="DADADA"/>
                </a:solidFill>
              </a:rPr>
              <a:t>Module Number: LCHS4009</a:t>
            </a: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a:p>
            <a:pPr algn="l"/>
            <a:endParaRPr lang="en-US" sz="1600">
              <a:ln>
                <a:solidFill>
                  <a:srgbClr val="404040">
                    <a:alpha val="10000"/>
                  </a:srgbClr>
                </a:solidFill>
              </a:ln>
              <a:solidFill>
                <a:srgbClr val="DADADA"/>
              </a:solidFill>
            </a:endParaRPr>
          </a:p>
        </p:txBody>
      </p:sp>
      <p:pic>
        <p:nvPicPr>
          <p:cNvPr id="5" name="Picture 4">
            <a:extLst>
              <a:ext uri="{FF2B5EF4-FFF2-40B4-BE49-F238E27FC236}">
                <a16:creationId xmlns:a16="http://schemas.microsoft.com/office/drawing/2014/main" id="{2697BE9E-4494-D2FC-8A7D-9E9E29FAA6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315" r="-1" b="43406"/>
          <a:stretch>
            <a:fillRect/>
          </a:stretch>
        </p:blipFill>
        <p:spPr>
          <a:xfrm>
            <a:off x="4906339" y="2239690"/>
            <a:ext cx="6642193" cy="2378619"/>
          </a:xfrm>
          <a:prstGeom prst="rect">
            <a:avLst/>
          </a:prstGeom>
        </p:spPr>
      </p:pic>
    </p:spTree>
    <p:extLst>
      <p:ext uri="{BB962C8B-B14F-4D97-AF65-F5344CB8AC3E}">
        <p14:creationId xmlns:p14="http://schemas.microsoft.com/office/powerpoint/2010/main" val="411144364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D9A974-75F0-C9E3-F996-64D21D43B1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514" r="14039" b="-3"/>
          <a:stretch>
            <a:fillRect/>
          </a:stretch>
        </p:blipFill>
        <p:spPr>
          <a:xfrm>
            <a:off x="-8622" y="10"/>
            <a:ext cx="6096000" cy="6857990"/>
          </a:xfrm>
          <a:prstGeom prst="rect">
            <a:avLst/>
          </a:prstGeom>
        </p:spPr>
      </p:pic>
      <p:pic>
        <p:nvPicPr>
          <p:cNvPr id="12" name="Picture 11">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542DF8F7-3A56-1237-579A-5CF4614CDBB2}"/>
              </a:ext>
            </a:extLst>
          </p:cNvPr>
          <p:cNvSpPr>
            <a:spLocks noGrp="1"/>
          </p:cNvSpPr>
          <p:nvPr>
            <p:ph type="title"/>
          </p:nvPr>
        </p:nvSpPr>
        <p:spPr>
          <a:xfrm>
            <a:off x="6900493" y="609600"/>
            <a:ext cx="4538124" cy="970450"/>
          </a:xfrm>
        </p:spPr>
        <p:txBody>
          <a:bodyPr anchor="b">
            <a:normAutofit/>
          </a:bodyPr>
          <a:lstStyle/>
          <a:p>
            <a:pPr algn="l"/>
            <a:r>
              <a:rPr lang="en-GB" sz="3200"/>
              <a:t>Introduction</a:t>
            </a:r>
          </a:p>
        </p:txBody>
      </p:sp>
      <p:sp>
        <p:nvSpPr>
          <p:cNvPr id="3" name="Content Placeholder 2">
            <a:extLst>
              <a:ext uri="{FF2B5EF4-FFF2-40B4-BE49-F238E27FC236}">
                <a16:creationId xmlns:a16="http://schemas.microsoft.com/office/drawing/2014/main" id="{5B2620C3-E9D6-033B-3DA2-E6A89BFAA9DB}"/>
              </a:ext>
            </a:extLst>
          </p:cNvPr>
          <p:cNvSpPr>
            <a:spLocks noGrp="1"/>
          </p:cNvSpPr>
          <p:nvPr>
            <p:ph idx="1"/>
          </p:nvPr>
        </p:nvSpPr>
        <p:spPr>
          <a:xfrm>
            <a:off x="6900493" y="1732449"/>
            <a:ext cx="4403596" cy="4058751"/>
          </a:xfrm>
        </p:spPr>
        <p:txBody>
          <a:bodyPr anchor="t">
            <a:normAutofit/>
          </a:bodyPr>
          <a:lstStyle/>
          <a:p>
            <a:r>
              <a:rPr lang="en-GB" sz="1800"/>
              <a:t>Health and Social Care student preparing for a professional career. </a:t>
            </a:r>
          </a:p>
          <a:p>
            <a:r>
              <a:rPr lang="en-GB" sz="1800"/>
              <a:t>Chosen skill: </a:t>
            </a:r>
            <a:r>
              <a:rPr lang="en-GB" sz="1800" b="1"/>
              <a:t>Working in Teams</a:t>
            </a:r>
            <a:r>
              <a:rPr lang="en-GB" sz="1800"/>
              <a:t>. </a:t>
            </a:r>
          </a:p>
          <a:p>
            <a:r>
              <a:rPr lang="en-GB" sz="1800"/>
              <a:t>Explore the importance of teamwork in healthcare practice. </a:t>
            </a:r>
          </a:p>
          <a:p>
            <a:r>
              <a:rPr lang="en-GB" sz="1800"/>
              <a:t>Discuss </a:t>
            </a:r>
            <a:r>
              <a:rPr lang="en-GB" sz="1800" b="1"/>
              <a:t>Tuckman's Team Development Model</a:t>
            </a:r>
            <a:r>
              <a:rPr lang="en-GB" sz="1800"/>
              <a:t>. </a:t>
            </a:r>
          </a:p>
          <a:p>
            <a:r>
              <a:rPr lang="en-GB" sz="1800"/>
              <a:t>Apply teamwork to a real healthcare example and future career (West et al., 2022; NHS England, 2022). </a:t>
            </a:r>
          </a:p>
          <a:p>
            <a:endParaRPr lang="en-GB" sz="1800"/>
          </a:p>
        </p:txBody>
      </p:sp>
    </p:spTree>
    <p:extLst>
      <p:ext uri="{BB962C8B-B14F-4D97-AF65-F5344CB8AC3E}">
        <p14:creationId xmlns:p14="http://schemas.microsoft.com/office/powerpoint/2010/main" val="3895583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C1B9E-4F5D-3333-0E88-7B5499F337DF}"/>
              </a:ext>
            </a:extLst>
          </p:cNvPr>
          <p:cNvSpPr>
            <a:spLocks noGrp="1"/>
          </p:cNvSpPr>
          <p:nvPr>
            <p:ph type="title"/>
          </p:nvPr>
        </p:nvSpPr>
        <p:spPr>
          <a:xfrm>
            <a:off x="913795" y="609600"/>
            <a:ext cx="10353762" cy="970450"/>
          </a:xfrm>
        </p:spPr>
        <p:txBody>
          <a:bodyPr>
            <a:normAutofit/>
          </a:bodyPr>
          <a:lstStyle/>
          <a:p>
            <a:r>
              <a:rPr lang="en-GB" dirty="0"/>
              <a:t>What is Working in Teams?</a:t>
            </a:r>
          </a:p>
        </p:txBody>
      </p:sp>
      <p:sp>
        <p:nvSpPr>
          <p:cNvPr id="3" name="Content Placeholder 2">
            <a:extLst>
              <a:ext uri="{FF2B5EF4-FFF2-40B4-BE49-F238E27FC236}">
                <a16:creationId xmlns:a16="http://schemas.microsoft.com/office/drawing/2014/main" id="{A9162762-95A0-FB74-8E1B-A9679EE9D72D}"/>
              </a:ext>
            </a:extLst>
          </p:cNvPr>
          <p:cNvSpPr>
            <a:spLocks noGrp="1"/>
          </p:cNvSpPr>
          <p:nvPr>
            <p:ph idx="1"/>
          </p:nvPr>
        </p:nvSpPr>
        <p:spPr>
          <a:xfrm>
            <a:off x="913795" y="1732449"/>
            <a:ext cx="5546272" cy="4058751"/>
          </a:xfrm>
        </p:spPr>
        <p:txBody>
          <a:bodyPr anchor="ctr">
            <a:normAutofit/>
          </a:bodyPr>
          <a:lstStyle/>
          <a:p>
            <a:pPr>
              <a:buClr>
                <a:srgbClr val="8B9AF6"/>
              </a:buClr>
            </a:pPr>
            <a:r>
              <a:rPr lang="en-GB" dirty="0"/>
              <a:t>Working together towards a shared goal (NHS England, 2022). Involves communication, trust and mutual respect (West et al., 2022). </a:t>
            </a:r>
            <a:endParaRPr lang="en-GB"/>
          </a:p>
          <a:p>
            <a:pPr>
              <a:buClr>
                <a:srgbClr val="8B9AF6"/>
              </a:buClr>
            </a:pPr>
            <a:r>
              <a:rPr lang="en-GB" dirty="0"/>
              <a:t>Every team member has defined roles and responsibilities (WHO, 2023). </a:t>
            </a:r>
            <a:endParaRPr lang="en-GB"/>
          </a:p>
          <a:p>
            <a:pPr>
              <a:buClr>
                <a:srgbClr val="8B9AF6"/>
              </a:buClr>
            </a:pPr>
            <a:r>
              <a:rPr lang="en-GB" dirty="0"/>
              <a:t>Developed through study, placements and everyday interactions (NMC, 2023). </a:t>
            </a:r>
            <a:endParaRPr lang="en-GB"/>
          </a:p>
          <a:p>
            <a:pPr>
              <a:buClr>
                <a:srgbClr val="8B9AF6"/>
              </a:buClr>
            </a:pPr>
            <a:r>
              <a:rPr lang="en-GB" dirty="0"/>
              <a:t>Supports collaborative, person-centred care (Health Education England, 2021).</a:t>
            </a:r>
            <a:endParaRPr lang="en-GB"/>
          </a:p>
        </p:txBody>
      </p:sp>
      <p:pic>
        <p:nvPicPr>
          <p:cNvPr id="11" name="Picture 10">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5" name="Picture 4">
            <a:extLst>
              <a:ext uri="{FF2B5EF4-FFF2-40B4-BE49-F238E27FC236}">
                <a16:creationId xmlns:a16="http://schemas.microsoft.com/office/drawing/2014/main" id="{894A7902-BF95-5004-6253-3DF6E25F9F1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028" r="11990" b="-1"/>
          <a:stretch>
            <a:fillRect/>
          </a:stretch>
        </p:blipFill>
        <p:spPr>
          <a:xfrm>
            <a:off x="7066560" y="2132822"/>
            <a:ext cx="4065464" cy="3258006"/>
          </a:xfrm>
          <a:prstGeom prst="rect">
            <a:avLst/>
          </a:prstGeom>
        </p:spPr>
      </p:pic>
    </p:spTree>
    <p:extLst>
      <p:ext uri="{BB962C8B-B14F-4D97-AF65-F5344CB8AC3E}">
        <p14:creationId xmlns:p14="http://schemas.microsoft.com/office/powerpoint/2010/main" val="2922079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9261B-E2ED-0182-DBDB-59293E3525E7}"/>
              </a:ext>
            </a:extLst>
          </p:cNvPr>
          <p:cNvSpPr>
            <a:spLocks noGrp="1"/>
          </p:cNvSpPr>
          <p:nvPr>
            <p:ph type="title"/>
          </p:nvPr>
        </p:nvSpPr>
        <p:spPr>
          <a:xfrm>
            <a:off x="913795" y="609600"/>
            <a:ext cx="3078749" cy="970450"/>
          </a:xfrm>
        </p:spPr>
        <p:txBody>
          <a:bodyPr anchor="b">
            <a:normAutofit/>
          </a:bodyPr>
          <a:lstStyle/>
          <a:p>
            <a:pPr algn="l">
              <a:lnSpc>
                <a:spcPct val="90000"/>
              </a:lnSpc>
            </a:pPr>
            <a:r>
              <a:rPr lang="en-GB" sz="2000"/>
              <a:t>Importance of Working in Teams in Professional Practice</a:t>
            </a:r>
          </a:p>
        </p:txBody>
      </p:sp>
      <p:sp>
        <p:nvSpPr>
          <p:cNvPr id="3" name="Content Placeholder 2">
            <a:extLst>
              <a:ext uri="{FF2B5EF4-FFF2-40B4-BE49-F238E27FC236}">
                <a16:creationId xmlns:a16="http://schemas.microsoft.com/office/drawing/2014/main" id="{2C64DF66-A36C-E327-81C6-F9535CC899D2}"/>
              </a:ext>
            </a:extLst>
          </p:cNvPr>
          <p:cNvSpPr>
            <a:spLocks noGrp="1"/>
          </p:cNvSpPr>
          <p:nvPr>
            <p:ph idx="1"/>
          </p:nvPr>
        </p:nvSpPr>
        <p:spPr>
          <a:xfrm>
            <a:off x="913795" y="1732449"/>
            <a:ext cx="3078749" cy="4058751"/>
          </a:xfrm>
        </p:spPr>
        <p:txBody>
          <a:bodyPr anchor="t">
            <a:normAutofit/>
          </a:bodyPr>
          <a:lstStyle/>
          <a:p>
            <a:pPr>
              <a:lnSpc>
                <a:spcPct val="90000"/>
              </a:lnSpc>
            </a:pPr>
            <a:r>
              <a:rPr lang="en-GB" sz="1500"/>
              <a:t>Improves patient safety and quality of care (WHO, 2023). </a:t>
            </a:r>
          </a:p>
          <a:p>
            <a:pPr>
              <a:lnSpc>
                <a:spcPct val="90000"/>
              </a:lnSpc>
            </a:pPr>
            <a:r>
              <a:rPr lang="en-GB" sz="1500"/>
              <a:t>Encourages effective communication between professionals (West et al., 2022). </a:t>
            </a:r>
          </a:p>
          <a:p>
            <a:pPr>
              <a:lnSpc>
                <a:spcPct val="90000"/>
              </a:lnSpc>
            </a:pPr>
            <a:r>
              <a:rPr lang="en-GB" sz="1500"/>
              <a:t>Reduces clinical errors and duplication of work (NHS England, 2022). </a:t>
            </a:r>
          </a:p>
          <a:p>
            <a:pPr>
              <a:lnSpc>
                <a:spcPct val="90000"/>
              </a:lnSpc>
            </a:pPr>
            <a:r>
              <a:rPr lang="en-GB" sz="1500"/>
              <a:t>Improves staff wellbeing, confidence and decision-making (Health Education England, 2021). </a:t>
            </a:r>
          </a:p>
          <a:p>
            <a:pPr>
              <a:lnSpc>
                <a:spcPct val="90000"/>
              </a:lnSpc>
            </a:pPr>
            <a:r>
              <a:rPr lang="en-GB" sz="1500"/>
              <a:t>Poor teamwork may lead to delays, misunderstandings and patient harm (NMC, 2023). </a:t>
            </a:r>
          </a:p>
          <a:p>
            <a:pPr>
              <a:lnSpc>
                <a:spcPct val="90000"/>
              </a:lnSpc>
            </a:pPr>
            <a:endParaRPr lang="en-GB" sz="1500"/>
          </a:p>
        </p:txBody>
      </p:sp>
      <p:pic>
        <p:nvPicPr>
          <p:cNvPr id="9" name="Picture 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descr="Top view of emergency medical kit on a dark wood">
            <a:extLst>
              <a:ext uri="{FF2B5EF4-FFF2-40B4-BE49-F238E27FC236}">
                <a16:creationId xmlns:a16="http://schemas.microsoft.com/office/drawing/2014/main" id="{A95B4063-839F-DB8D-B9AC-44BDF7DCD036}"/>
              </a:ext>
            </a:extLst>
          </p:cNvPr>
          <p:cNvPicPr>
            <a:picLocks noChangeAspect="1"/>
          </p:cNvPicPr>
          <p:nvPr/>
        </p:nvPicPr>
        <p:blipFill>
          <a:blip r:embed="rId5"/>
          <a:srcRect l="26635" r="-1" b="-1"/>
          <a:stretch>
            <a:fillRect/>
          </a:stretch>
        </p:blipFill>
        <p:spPr>
          <a:xfrm>
            <a:off x="4654295" y="10"/>
            <a:ext cx="7537705" cy="6857990"/>
          </a:xfrm>
          <a:prstGeom prst="rect">
            <a:avLst/>
          </a:prstGeom>
        </p:spPr>
      </p:pic>
    </p:spTree>
    <p:extLst>
      <p:ext uri="{BB962C8B-B14F-4D97-AF65-F5344CB8AC3E}">
        <p14:creationId xmlns:p14="http://schemas.microsoft.com/office/powerpoint/2010/main" val="642894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4BBFE-0F6F-B6AC-2BD3-3078EF341947}"/>
              </a:ext>
            </a:extLst>
          </p:cNvPr>
          <p:cNvSpPr>
            <a:spLocks noGrp="1"/>
          </p:cNvSpPr>
          <p:nvPr>
            <p:ph type="title"/>
          </p:nvPr>
        </p:nvSpPr>
        <p:spPr>
          <a:xfrm>
            <a:off x="913795" y="609600"/>
            <a:ext cx="4538741" cy="970450"/>
          </a:xfrm>
        </p:spPr>
        <p:txBody>
          <a:bodyPr>
            <a:normAutofit/>
          </a:bodyPr>
          <a:lstStyle/>
          <a:p>
            <a:pPr>
              <a:lnSpc>
                <a:spcPct val="90000"/>
              </a:lnSpc>
            </a:pPr>
            <a:r>
              <a:rPr lang="en-GB" sz="3100"/>
              <a:t>Tuckman's Team Development Model</a:t>
            </a:r>
          </a:p>
        </p:txBody>
      </p:sp>
      <p:sp>
        <p:nvSpPr>
          <p:cNvPr id="3" name="Content Placeholder 2">
            <a:extLst>
              <a:ext uri="{FF2B5EF4-FFF2-40B4-BE49-F238E27FC236}">
                <a16:creationId xmlns:a16="http://schemas.microsoft.com/office/drawing/2014/main" id="{55B5B1ED-807E-3F24-1F9C-5E89B385069D}"/>
              </a:ext>
            </a:extLst>
          </p:cNvPr>
          <p:cNvSpPr>
            <a:spLocks noGrp="1"/>
          </p:cNvSpPr>
          <p:nvPr>
            <p:ph idx="1"/>
          </p:nvPr>
        </p:nvSpPr>
        <p:spPr>
          <a:xfrm>
            <a:off x="913795" y="1732449"/>
            <a:ext cx="4538741" cy="4058751"/>
          </a:xfrm>
        </p:spPr>
        <p:txBody>
          <a:bodyPr anchor="ctr">
            <a:normAutofit/>
          </a:bodyPr>
          <a:lstStyle/>
          <a:p>
            <a:pPr>
              <a:lnSpc>
                <a:spcPct val="90000"/>
              </a:lnSpc>
              <a:buClr>
                <a:srgbClr val="6CA1DC"/>
              </a:buClr>
            </a:pPr>
            <a:r>
              <a:rPr lang="en-GB" sz="1700" b="1"/>
              <a:t>Forming</a:t>
            </a:r>
            <a:r>
              <a:rPr lang="en-GB" sz="1700"/>
              <a:t> – Team members meet and understand objectives (Tuckman, 1965). </a:t>
            </a:r>
          </a:p>
          <a:p>
            <a:pPr>
              <a:lnSpc>
                <a:spcPct val="90000"/>
              </a:lnSpc>
              <a:buClr>
                <a:srgbClr val="6CA1DC"/>
              </a:buClr>
            </a:pPr>
            <a:r>
              <a:rPr lang="en-GB" sz="1700" b="1"/>
              <a:t>Storming</a:t>
            </a:r>
            <a:r>
              <a:rPr lang="en-GB" sz="1700"/>
              <a:t> – Different opinions and conflicts may arise (Bonebright, 2020). </a:t>
            </a:r>
          </a:p>
          <a:p>
            <a:pPr>
              <a:lnSpc>
                <a:spcPct val="90000"/>
              </a:lnSpc>
              <a:buClr>
                <a:srgbClr val="6CA1DC"/>
              </a:buClr>
            </a:pPr>
            <a:r>
              <a:rPr lang="en-GB" sz="1700" b="1"/>
              <a:t>Norming</a:t>
            </a:r>
            <a:r>
              <a:rPr lang="en-GB" sz="1700"/>
              <a:t> – Trust, cooperation and shared goals develop (Bonebright, 2020). </a:t>
            </a:r>
          </a:p>
          <a:p>
            <a:pPr>
              <a:lnSpc>
                <a:spcPct val="90000"/>
              </a:lnSpc>
              <a:buClr>
                <a:srgbClr val="6CA1DC"/>
              </a:buClr>
            </a:pPr>
            <a:r>
              <a:rPr lang="en-GB" sz="1700" b="1"/>
              <a:t>Performing</a:t>
            </a:r>
            <a:r>
              <a:rPr lang="en-GB" sz="1700"/>
              <a:t> – Team works effectively to deliver quality care (West et al., 2022). </a:t>
            </a:r>
          </a:p>
          <a:p>
            <a:pPr>
              <a:lnSpc>
                <a:spcPct val="90000"/>
              </a:lnSpc>
              <a:buClr>
                <a:srgbClr val="6CA1DC"/>
              </a:buClr>
            </a:pPr>
            <a:r>
              <a:rPr lang="en-GB" sz="1700"/>
              <a:t>Model supports effective teamwork in health and social care (NHS England, 2022). </a:t>
            </a:r>
          </a:p>
          <a:p>
            <a:pPr>
              <a:lnSpc>
                <a:spcPct val="90000"/>
              </a:lnSpc>
              <a:buClr>
                <a:srgbClr val="6CA1DC"/>
              </a:buClr>
            </a:pPr>
            <a:endParaRPr lang="en-GB" sz="1700"/>
          </a:p>
        </p:txBody>
      </p:sp>
      <p:sp>
        <p:nvSpPr>
          <p:cNvPr id="11" name="Rectangle 10">
            <a:extLst>
              <a:ext uri="{FF2B5EF4-FFF2-40B4-BE49-F238E27FC236}">
                <a16:creationId xmlns:a16="http://schemas.microsoft.com/office/drawing/2014/main" id="{8398FBB8-CA65-4A60-B1BC-4FC499EF9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965196"/>
            <a:ext cx="5121372"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52C1993-E1CD-5EB4-38D6-6213623ADCD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7301" r="30337" b="-2"/>
          <a:stretch>
            <a:fillRect/>
          </a:stretch>
        </p:blipFill>
        <p:spPr>
          <a:xfrm>
            <a:off x="6563762" y="1438360"/>
            <a:ext cx="4233113" cy="3835314"/>
          </a:xfrm>
          <a:prstGeom prst="rect">
            <a:avLst/>
          </a:prstGeom>
        </p:spPr>
      </p:pic>
    </p:spTree>
    <p:extLst>
      <p:ext uri="{BB962C8B-B14F-4D97-AF65-F5344CB8AC3E}">
        <p14:creationId xmlns:p14="http://schemas.microsoft.com/office/powerpoint/2010/main" val="507201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2B7BF-F32C-B141-1205-CB5F49F0C9E5}"/>
              </a:ext>
            </a:extLst>
          </p:cNvPr>
          <p:cNvSpPr>
            <a:spLocks noGrp="1"/>
          </p:cNvSpPr>
          <p:nvPr>
            <p:ph type="title"/>
          </p:nvPr>
        </p:nvSpPr>
        <p:spPr>
          <a:xfrm>
            <a:off x="913795" y="609600"/>
            <a:ext cx="10353762" cy="970450"/>
          </a:xfrm>
        </p:spPr>
        <p:txBody>
          <a:bodyPr>
            <a:normAutofit/>
          </a:bodyPr>
          <a:lstStyle/>
          <a:p>
            <a:r>
              <a:rPr lang="en-GB"/>
              <a:t>Applying Teamwork in Practice</a:t>
            </a:r>
            <a:endParaRPr lang="en-GB" dirty="0"/>
          </a:p>
        </p:txBody>
      </p:sp>
      <p:pic>
        <p:nvPicPr>
          <p:cNvPr id="12" name="Picture 11">
            <a:extLst>
              <a:ext uri="{FF2B5EF4-FFF2-40B4-BE49-F238E27FC236}">
                <a16:creationId xmlns:a16="http://schemas.microsoft.com/office/drawing/2014/main" id="{C115FFBB-C8EA-4BA2-A5DD-FE3779505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4400" y="1998132"/>
            <a:ext cx="4333632" cy="3521077"/>
          </a:xfrm>
          <a:prstGeom prst="rect">
            <a:avLst/>
          </a:prstGeom>
        </p:spPr>
      </p:pic>
      <p:pic>
        <p:nvPicPr>
          <p:cNvPr id="5" name="Picture 4">
            <a:extLst>
              <a:ext uri="{FF2B5EF4-FFF2-40B4-BE49-F238E27FC236}">
                <a16:creationId xmlns:a16="http://schemas.microsoft.com/office/drawing/2014/main" id="{EFF435A5-85D9-68FB-C70D-B162D3F24EB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0369" r="5327" b="-1"/>
          <a:stretch>
            <a:fillRect/>
          </a:stretch>
        </p:blipFill>
        <p:spPr>
          <a:xfrm>
            <a:off x="1046760" y="2129667"/>
            <a:ext cx="4065464" cy="3258006"/>
          </a:xfrm>
          <a:prstGeom prst="rect">
            <a:avLst/>
          </a:prstGeom>
        </p:spPr>
      </p:pic>
      <p:sp>
        <p:nvSpPr>
          <p:cNvPr id="3" name="Content Placeholder 2">
            <a:extLst>
              <a:ext uri="{FF2B5EF4-FFF2-40B4-BE49-F238E27FC236}">
                <a16:creationId xmlns:a16="http://schemas.microsoft.com/office/drawing/2014/main" id="{54EBB332-C768-4CDD-396C-42F563BACCA3}"/>
              </a:ext>
            </a:extLst>
          </p:cNvPr>
          <p:cNvSpPr>
            <a:spLocks noGrp="1"/>
          </p:cNvSpPr>
          <p:nvPr>
            <p:ph idx="1"/>
          </p:nvPr>
        </p:nvSpPr>
        <p:spPr>
          <a:xfrm>
            <a:off x="5722862" y="1732449"/>
            <a:ext cx="5546272" cy="4058751"/>
          </a:xfrm>
        </p:spPr>
        <p:txBody>
          <a:bodyPr anchor="ctr">
            <a:normAutofit/>
          </a:bodyPr>
          <a:lstStyle/>
          <a:p>
            <a:pPr>
              <a:buClr>
                <a:srgbClr val="6A9CD5"/>
              </a:buClr>
            </a:pPr>
            <a:r>
              <a:rPr lang="en-GB"/>
              <a:t>Example: Nurse working on a hospital ward. </a:t>
            </a:r>
          </a:p>
          <a:p>
            <a:pPr>
              <a:buClr>
                <a:srgbClr val="6A9CD5"/>
              </a:buClr>
            </a:pPr>
            <a:r>
              <a:rPr lang="en-GB"/>
              <a:t>Collaborates with doctors, healthcare assistants and therapists (WHO, 2023). </a:t>
            </a:r>
          </a:p>
          <a:p>
            <a:pPr>
              <a:buClr>
                <a:srgbClr val="6A9CD5"/>
              </a:buClr>
            </a:pPr>
            <a:r>
              <a:rPr lang="en-GB"/>
              <a:t>Shares patient information clearly and accurately (NMC, 2023). </a:t>
            </a:r>
          </a:p>
          <a:p>
            <a:pPr>
              <a:buClr>
                <a:srgbClr val="6A9CD5"/>
              </a:buClr>
            </a:pPr>
            <a:r>
              <a:rPr lang="en-GB"/>
              <a:t>Supports safe, person-centred decision-making (NHS England, 2022). </a:t>
            </a:r>
          </a:p>
          <a:p>
            <a:pPr>
              <a:buClr>
                <a:srgbClr val="6A9CD5"/>
              </a:buClr>
            </a:pPr>
            <a:r>
              <a:rPr lang="en-GB"/>
              <a:t>Improves patient outcomes and quality of care (West et al., 2022). </a:t>
            </a:r>
          </a:p>
          <a:p>
            <a:pPr>
              <a:buClr>
                <a:srgbClr val="6A9CD5"/>
              </a:buClr>
            </a:pPr>
            <a:endParaRPr lang="en-GB"/>
          </a:p>
        </p:txBody>
      </p:sp>
    </p:spTree>
    <p:extLst>
      <p:ext uri="{BB962C8B-B14F-4D97-AF65-F5344CB8AC3E}">
        <p14:creationId xmlns:p14="http://schemas.microsoft.com/office/powerpoint/2010/main" val="3373442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69B111-A882-3C8C-4E2B-4C25B740B3D2}"/>
              </a:ext>
            </a:extLst>
          </p:cNvPr>
          <p:cNvSpPr>
            <a:spLocks noGrp="1"/>
          </p:cNvSpPr>
          <p:nvPr>
            <p:ph type="title"/>
          </p:nvPr>
        </p:nvSpPr>
        <p:spPr>
          <a:xfrm>
            <a:off x="900506" y="1118808"/>
            <a:ext cx="4671467" cy="4747683"/>
          </a:xfrm>
        </p:spPr>
        <p:txBody>
          <a:bodyPr anchor="ctr">
            <a:normAutofit/>
          </a:bodyPr>
          <a:lstStyle/>
          <a:p>
            <a:pPr algn="l"/>
            <a:r>
              <a:rPr lang="en-GB" sz="4800"/>
              <a:t>How Teamwork Supports My Future Career</a:t>
            </a:r>
          </a:p>
        </p:txBody>
      </p:sp>
      <p:sp>
        <p:nvSpPr>
          <p:cNvPr id="3" name="Content Placeholder 2">
            <a:extLst>
              <a:ext uri="{FF2B5EF4-FFF2-40B4-BE49-F238E27FC236}">
                <a16:creationId xmlns:a16="http://schemas.microsoft.com/office/drawing/2014/main" id="{09CA856C-B71C-102C-7120-E3A0D9AF4612}"/>
              </a:ext>
            </a:extLst>
          </p:cNvPr>
          <p:cNvSpPr>
            <a:spLocks noGrp="1"/>
          </p:cNvSpPr>
          <p:nvPr>
            <p:ph idx="1"/>
          </p:nvPr>
        </p:nvSpPr>
        <p:spPr>
          <a:xfrm>
            <a:off x="6498769" y="1118809"/>
            <a:ext cx="5049763" cy="4747681"/>
          </a:xfrm>
          <a:effectLst/>
        </p:spPr>
        <p:txBody>
          <a:bodyPr anchor="ctr">
            <a:normAutofit/>
          </a:bodyPr>
          <a:lstStyle/>
          <a:p>
            <a:r>
              <a:rPr lang="en-GB">
                <a:solidFill>
                  <a:schemeClr val="tx1"/>
                </a:solidFill>
              </a:rPr>
              <a:t>Essential employability skill in health and social care (Health Education England, 2021).</a:t>
            </a:r>
          </a:p>
          <a:p>
            <a:r>
              <a:rPr lang="en-GB">
                <a:solidFill>
                  <a:schemeClr val="tx1"/>
                </a:solidFill>
              </a:rPr>
              <a:t> Builds confidence, leadership and communication (West et al., 2022). </a:t>
            </a:r>
          </a:p>
          <a:p>
            <a:r>
              <a:rPr lang="en-GB">
                <a:solidFill>
                  <a:schemeClr val="tx1"/>
                </a:solidFill>
              </a:rPr>
              <a:t>Supports safe and compassionate patient care (NHS England, 2022). </a:t>
            </a:r>
          </a:p>
          <a:p>
            <a:r>
              <a:rPr lang="en-GB">
                <a:solidFill>
                  <a:schemeClr val="tx1"/>
                </a:solidFill>
              </a:rPr>
              <a:t>Personal strength with opportunities for continuous improvement (NMC, 2023). </a:t>
            </a:r>
          </a:p>
          <a:p>
            <a:r>
              <a:rPr lang="en-GB">
                <a:solidFill>
                  <a:schemeClr val="tx1"/>
                </a:solidFill>
              </a:rPr>
              <a:t>Lifelong learning enhances professional practice (WHO, 2023).</a:t>
            </a:r>
          </a:p>
        </p:txBody>
      </p:sp>
    </p:spTree>
    <p:extLst>
      <p:ext uri="{BB962C8B-B14F-4D97-AF65-F5344CB8AC3E}">
        <p14:creationId xmlns:p14="http://schemas.microsoft.com/office/powerpoint/2010/main" val="1580044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9013B-DCDD-E83B-C729-BC5F5BC6510B}"/>
              </a:ext>
            </a:extLst>
          </p:cNvPr>
          <p:cNvSpPr>
            <a:spLocks noGrp="1"/>
          </p:cNvSpPr>
          <p:nvPr>
            <p:ph type="title"/>
          </p:nvPr>
        </p:nvSpPr>
        <p:spPr>
          <a:xfrm>
            <a:off x="913795" y="609600"/>
            <a:ext cx="10353762" cy="970450"/>
          </a:xfrm>
        </p:spPr>
        <p:txBody>
          <a:bodyPr>
            <a:normAutofit/>
          </a:bodyPr>
          <a:lstStyle/>
          <a:p>
            <a:r>
              <a:rPr lang="en-GB" dirty="0"/>
              <a:t>Conclusion</a:t>
            </a:r>
          </a:p>
        </p:txBody>
      </p:sp>
      <p:pic>
        <p:nvPicPr>
          <p:cNvPr id="10" name="Picture 9">
            <a:extLst>
              <a:ext uri="{FF2B5EF4-FFF2-40B4-BE49-F238E27FC236}">
                <a16:creationId xmlns:a16="http://schemas.microsoft.com/office/drawing/2014/main" id="{C115FFBB-C8EA-4BA2-A5DD-FE3779505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4400" y="1998132"/>
            <a:ext cx="4333632" cy="3521077"/>
          </a:xfrm>
          <a:prstGeom prst="rect">
            <a:avLst/>
          </a:prstGeom>
        </p:spPr>
      </p:pic>
      <p:pic>
        <p:nvPicPr>
          <p:cNvPr id="5" name="Picture 4">
            <a:extLst>
              <a:ext uri="{FF2B5EF4-FFF2-40B4-BE49-F238E27FC236}">
                <a16:creationId xmlns:a16="http://schemas.microsoft.com/office/drawing/2014/main" id="{CB45F3FD-8846-E055-B3BA-01D2A680BC3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6239" r="10382" b="-1"/>
          <a:stretch>
            <a:fillRect/>
          </a:stretch>
        </p:blipFill>
        <p:spPr>
          <a:xfrm>
            <a:off x="1046760" y="2129667"/>
            <a:ext cx="4065464" cy="3258006"/>
          </a:xfrm>
          <a:prstGeom prst="rect">
            <a:avLst/>
          </a:prstGeom>
        </p:spPr>
      </p:pic>
      <p:sp>
        <p:nvSpPr>
          <p:cNvPr id="3" name="Content Placeholder 2">
            <a:extLst>
              <a:ext uri="{FF2B5EF4-FFF2-40B4-BE49-F238E27FC236}">
                <a16:creationId xmlns:a16="http://schemas.microsoft.com/office/drawing/2014/main" id="{FF3912AA-6341-3176-94A0-6139C22248C5}"/>
              </a:ext>
            </a:extLst>
          </p:cNvPr>
          <p:cNvSpPr>
            <a:spLocks noGrp="1"/>
          </p:cNvSpPr>
          <p:nvPr>
            <p:ph idx="1"/>
          </p:nvPr>
        </p:nvSpPr>
        <p:spPr>
          <a:xfrm>
            <a:off x="5722862" y="1732449"/>
            <a:ext cx="5546272" cy="4058751"/>
          </a:xfrm>
        </p:spPr>
        <p:txBody>
          <a:bodyPr anchor="ctr">
            <a:normAutofit/>
          </a:bodyPr>
          <a:lstStyle/>
          <a:p>
            <a:pPr>
              <a:lnSpc>
                <a:spcPct val="90000"/>
              </a:lnSpc>
              <a:buClr>
                <a:srgbClr val="0669DA"/>
              </a:buClr>
            </a:pPr>
            <a:r>
              <a:rPr lang="en-GB" dirty="0"/>
              <a:t>Teamwork is fundamental in health and social care (WHO, 2023). </a:t>
            </a:r>
            <a:endParaRPr lang="en-GB"/>
          </a:p>
          <a:p>
            <a:pPr>
              <a:lnSpc>
                <a:spcPct val="90000"/>
              </a:lnSpc>
              <a:buClr>
                <a:srgbClr val="0669DA"/>
              </a:buClr>
            </a:pPr>
            <a:r>
              <a:rPr lang="en-GB" dirty="0"/>
              <a:t>Promotes safe, effective and person-centred care (NHS England, 2022). </a:t>
            </a:r>
            <a:endParaRPr lang="en-GB"/>
          </a:p>
          <a:p>
            <a:pPr>
              <a:lnSpc>
                <a:spcPct val="90000"/>
              </a:lnSpc>
              <a:buClr>
                <a:srgbClr val="0669DA"/>
              </a:buClr>
            </a:pPr>
            <a:r>
              <a:rPr lang="en-GB" dirty="0"/>
              <a:t>Tuckman's Model explains how successful teams develop (Bonebright, 2020). </a:t>
            </a:r>
            <a:endParaRPr lang="en-GB"/>
          </a:p>
          <a:p>
            <a:pPr>
              <a:lnSpc>
                <a:spcPct val="90000"/>
              </a:lnSpc>
              <a:buClr>
                <a:srgbClr val="0669DA"/>
              </a:buClr>
            </a:pPr>
            <a:r>
              <a:rPr lang="en-GB" dirty="0"/>
              <a:t>Strong teamwork improves patient outcomes and staff wellbeing (West et al., 2022). </a:t>
            </a:r>
            <a:endParaRPr lang="en-GB"/>
          </a:p>
          <a:p>
            <a:pPr>
              <a:lnSpc>
                <a:spcPct val="90000"/>
              </a:lnSpc>
              <a:buClr>
                <a:srgbClr val="0669DA"/>
              </a:buClr>
            </a:pPr>
            <a:r>
              <a:rPr lang="en-GB" dirty="0"/>
              <a:t>Continuous development of teamwork supports future professional success (NMC, 2023). </a:t>
            </a:r>
            <a:endParaRPr lang="en-GB"/>
          </a:p>
          <a:p>
            <a:pPr>
              <a:lnSpc>
                <a:spcPct val="90000"/>
              </a:lnSpc>
              <a:buClr>
                <a:srgbClr val="0669DA"/>
              </a:buClr>
            </a:pPr>
            <a:endParaRPr lang="en-GB"/>
          </a:p>
        </p:txBody>
      </p:sp>
    </p:spTree>
    <p:extLst>
      <p:ext uri="{BB962C8B-B14F-4D97-AF65-F5344CB8AC3E}">
        <p14:creationId xmlns:p14="http://schemas.microsoft.com/office/powerpoint/2010/main" val="2343022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09B3-1A88-8556-1ED6-DB53FE63A75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8BE0F10-2C71-A98B-02AD-8AA9FB5223B1}"/>
              </a:ext>
            </a:extLst>
          </p:cNvPr>
          <p:cNvSpPr>
            <a:spLocks noGrp="1"/>
          </p:cNvSpPr>
          <p:nvPr>
            <p:ph idx="1"/>
          </p:nvPr>
        </p:nvSpPr>
        <p:spPr/>
        <p:txBody>
          <a:bodyPr>
            <a:normAutofit fontScale="70000" lnSpcReduction="20000"/>
          </a:bodyPr>
          <a:lstStyle/>
          <a:p>
            <a:r>
              <a:rPr lang="en-GB" dirty="0"/>
              <a:t>Baker, D.P., Day, R. and Salas, E. (2021) ‘Teamwork as an essential component of high-quality healthcare’, </a:t>
            </a:r>
            <a:r>
              <a:rPr lang="en-GB" i="1" dirty="0"/>
              <a:t>BMJ Quality &amp; Safety</a:t>
            </a:r>
            <a:r>
              <a:rPr lang="en-GB" dirty="0"/>
              <a:t>, 30(5), pp. 375–381.</a:t>
            </a:r>
          </a:p>
          <a:p>
            <a:r>
              <a:rPr lang="en-GB" dirty="0"/>
              <a:t>Bonebright, D.A. (2020) ‘40 years of storming: A historical review of Tuckman's model of small group development’, </a:t>
            </a:r>
            <a:r>
              <a:rPr lang="en-GB" i="1" dirty="0"/>
              <a:t>Human Resource Development International</a:t>
            </a:r>
            <a:r>
              <a:rPr lang="en-GB" dirty="0"/>
              <a:t>, 23(1), pp. 111–120.</a:t>
            </a:r>
          </a:p>
          <a:p>
            <a:r>
              <a:rPr lang="en-GB" dirty="0"/>
              <a:t>Health Education England (2021) </a:t>
            </a:r>
            <a:r>
              <a:rPr lang="en-GB" i="1" dirty="0"/>
              <a:t>Working Together to Improve Health and Social Care</a:t>
            </a:r>
            <a:r>
              <a:rPr lang="en-GB" dirty="0"/>
              <a:t>. London: Health Education England.</a:t>
            </a:r>
          </a:p>
          <a:p>
            <a:r>
              <a:rPr lang="en-GB" dirty="0"/>
              <a:t>Institute for Healthcare Improvement (2022) </a:t>
            </a:r>
            <a:r>
              <a:rPr lang="en-GB" i="1" dirty="0"/>
              <a:t>Teamwork and Communication in Healthcare Improvement</a:t>
            </a:r>
            <a:r>
              <a:rPr lang="en-GB" dirty="0"/>
              <a:t>. Boston, MA: Institute for Healthcare Improvement.</a:t>
            </a:r>
          </a:p>
          <a:p>
            <a:r>
              <a:rPr lang="en-GB" dirty="0"/>
              <a:t>NHS England (2022) </a:t>
            </a:r>
            <a:r>
              <a:rPr lang="en-GB" i="1" dirty="0"/>
              <a:t>Our Leadership Way</a:t>
            </a:r>
            <a:r>
              <a:rPr lang="en-GB" dirty="0"/>
              <a:t>. London: NHS England.</a:t>
            </a:r>
          </a:p>
          <a:p>
            <a:r>
              <a:rPr lang="en-GB" dirty="0"/>
              <a:t>Nursing and Midwifery Council (2023) </a:t>
            </a:r>
            <a:r>
              <a:rPr lang="en-GB" i="1" dirty="0"/>
              <a:t>The Code: Professional Standards of Practice and Behaviour for Nurses, Midwives and Nursing Associates</a:t>
            </a:r>
            <a:r>
              <a:rPr lang="en-GB" dirty="0"/>
              <a:t>. London: NMC.</a:t>
            </a:r>
          </a:p>
          <a:p>
            <a:r>
              <a:rPr lang="en-GB" dirty="0"/>
              <a:t>Reeves, S., </a:t>
            </a:r>
            <a:r>
              <a:rPr lang="en-GB" dirty="0" err="1"/>
              <a:t>Pelone</a:t>
            </a:r>
            <a:r>
              <a:rPr lang="en-GB" dirty="0"/>
              <a:t>, F., Harrison, R., Goldman, J. and </a:t>
            </a:r>
            <a:r>
              <a:rPr lang="en-GB" dirty="0" err="1"/>
              <a:t>Zwarenstein</a:t>
            </a:r>
            <a:r>
              <a:rPr lang="en-GB" dirty="0"/>
              <a:t>, M. (2021) </a:t>
            </a:r>
            <a:r>
              <a:rPr lang="en-GB" i="1" dirty="0"/>
              <a:t>Interprofessional Collaboration to Improve Professional Practice and Healthcare Outcomes</a:t>
            </a:r>
            <a:r>
              <a:rPr lang="en-GB" dirty="0"/>
              <a:t>. London: Wiley.</a:t>
            </a:r>
          </a:p>
          <a:p>
            <a:r>
              <a:rPr lang="en-GB" dirty="0"/>
              <a:t>Tuckman, B.W. (1965) ‘Developmental sequence in small groups’, </a:t>
            </a:r>
            <a:r>
              <a:rPr lang="en-GB" i="1" dirty="0"/>
              <a:t>Psychological Bulletin</a:t>
            </a:r>
            <a:r>
              <a:rPr lang="en-GB" dirty="0"/>
              <a:t>, 63(6), pp. 384–399.</a:t>
            </a:r>
          </a:p>
          <a:p>
            <a:r>
              <a:rPr lang="en-GB" dirty="0"/>
              <a:t>West, M., Bailey, S. and Williams, E. (2022) </a:t>
            </a:r>
            <a:r>
              <a:rPr lang="en-GB" i="1" dirty="0"/>
              <a:t>The King's Fund Guide to Teamworking in Healthcare</a:t>
            </a:r>
            <a:r>
              <a:rPr lang="en-GB" dirty="0"/>
              <a:t>. London: The King's Fund.</a:t>
            </a:r>
          </a:p>
          <a:p>
            <a:r>
              <a:rPr lang="en-GB" dirty="0"/>
              <a:t>World Health Organization (2023) </a:t>
            </a:r>
            <a:r>
              <a:rPr lang="en-GB" i="1" dirty="0"/>
              <a:t>Framework for Action on Interprofessional Education and Collaborative Practice</a:t>
            </a:r>
            <a:r>
              <a:rPr lang="en-GB" dirty="0"/>
              <a:t>. Geneva: World Health Organization.</a:t>
            </a:r>
          </a:p>
          <a:p>
            <a:endParaRPr lang="en-GB" dirty="0"/>
          </a:p>
        </p:txBody>
      </p:sp>
    </p:spTree>
    <p:extLst>
      <p:ext uri="{BB962C8B-B14F-4D97-AF65-F5344CB8AC3E}">
        <p14:creationId xmlns:p14="http://schemas.microsoft.com/office/powerpoint/2010/main" val="19930155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Slate</Template>
  <TotalTime>36</TotalTime>
  <Words>2666</Words>
  <Application>Microsoft Office PowerPoint</Application>
  <PresentationFormat>Widescreen</PresentationFormat>
  <Paragraphs>116</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Calisto MT</vt:lpstr>
      <vt:lpstr>Wingdings 2</vt:lpstr>
      <vt:lpstr>Slate</vt:lpstr>
      <vt:lpstr>Professional Career Development within Health &amp; Social Care Assignment 1 – Self-Awareness Presentation </vt:lpstr>
      <vt:lpstr>Introduction</vt:lpstr>
      <vt:lpstr>What is Working in Teams?</vt:lpstr>
      <vt:lpstr>Importance of Working in Teams in Professional Practice</vt:lpstr>
      <vt:lpstr>Tuckman's Team Development Model</vt:lpstr>
      <vt:lpstr>Applying Teamwork in Practice</vt:lpstr>
      <vt:lpstr>How Teamwork Supports My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2026-07-06T15:37:32Z</dcterms:created>
  <dcterms:modified xsi:type="dcterms:W3CDTF">2026-07-09T18:06:53Z</dcterms:modified>
</cp:coreProperties>
</file>