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14"/>
  </p:notesMasterIdLst>
  <p:sldIdLst>
    <p:sldId id="300" r:id="rId2"/>
    <p:sldId id="288" r:id="rId3"/>
    <p:sldId id="257" r:id="rId4"/>
    <p:sldId id="303" r:id="rId5"/>
    <p:sldId id="306" r:id="rId6"/>
    <p:sldId id="304" r:id="rId7"/>
    <p:sldId id="305" r:id="rId8"/>
    <p:sldId id="307" r:id="rId9"/>
    <p:sldId id="267" r:id="rId10"/>
    <p:sldId id="308" r:id="rId11"/>
    <p:sldId id="291" r:id="rId12"/>
    <p:sldId id="290" r:id="rId13"/>
  </p:sldIdLst>
  <p:sldSz cx="9144000" cy="5143500" type="screen16x9"/>
  <p:notesSz cx="6858000" cy="9144000"/>
  <p:custDataLst>
    <p:tags r:id="rId1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E93F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35" autoAdjust="0"/>
    <p:restoredTop sz="93460" autoAdjust="0"/>
  </p:normalViewPr>
  <p:slideViewPr>
    <p:cSldViewPr>
      <p:cViewPr varScale="1">
        <p:scale>
          <a:sx n="72" d="100"/>
          <a:sy n="72" d="100"/>
        </p:scale>
        <p:origin x="53" y="91"/>
      </p:cViewPr>
      <p:guideLst>
        <p:guide orient="horz" pos="1620"/>
        <p:guide pos="2880"/>
      </p:guideLst>
    </p:cSldViewPr>
  </p:slideViewPr>
  <p:notesTextViewPr>
    <p:cViewPr>
      <p:scale>
        <a:sx n="1" d="1"/>
        <a:sy n="1" d="1"/>
      </p:scale>
      <p:origin x="0" y="0"/>
    </p:cViewPr>
  </p:notesTextViewPr>
  <p:notesViewPr>
    <p:cSldViewPr>
      <p:cViewPr>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1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3AE389C-A27C-4CB0-825E-6744C8AA79C6}" type="datetimeFigureOut">
              <a:rPr lang="zh-CN" altLang="en-US" smtClean="0"/>
              <a:pPr/>
              <a:t>2020/3/24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676D80A-9C4E-4C5F-A6C1-7C5B99C315CB}" type="slidenum">
              <a:rPr lang="zh-CN" altLang="en-US" smtClean="0"/>
              <a:pPr/>
              <a:t>‹#›</a:t>
            </a:fld>
            <a:endParaRPr lang="zh-CN" altLang="en-US"/>
          </a:p>
        </p:txBody>
      </p:sp>
    </p:spTree>
    <p:extLst>
      <p:ext uri="{BB962C8B-B14F-4D97-AF65-F5344CB8AC3E}">
        <p14:creationId xmlns:p14="http://schemas.microsoft.com/office/powerpoint/2010/main" val="1916519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76D80A-9C4E-4C5F-A6C1-7C5B99C315CB}" type="slidenum">
              <a:rPr kumimoji="0" lang="zh-CN" altLang="en-US" sz="1200" b="0" i="0" u="none" strike="noStrike" kern="1200" cap="none" spc="0" normalizeH="0" baseline="0" noProof="0" smtClean="0">
                <a:ln>
                  <a:noFill/>
                </a:ln>
                <a:solidFill>
                  <a:prstClr val="black"/>
                </a:solidFill>
                <a:effectLst/>
                <a:uLnTx/>
                <a:uFillTx/>
                <a:latin typeface="Calibri" charset="0"/>
                <a:ea typeface="宋体" panose="02010600030101010101" pitchFamily="2" charset="-122"/>
                <a:cs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Calibri" charset="0"/>
              <a:ea typeface="宋体" panose="02010600030101010101" pitchFamily="2" charset="-122"/>
              <a:cs typeface="Arial"/>
            </a:endParaRPr>
          </a:p>
        </p:txBody>
      </p:sp>
    </p:spTree>
    <p:extLst>
      <p:ext uri="{BB962C8B-B14F-4D97-AF65-F5344CB8AC3E}">
        <p14:creationId xmlns:p14="http://schemas.microsoft.com/office/powerpoint/2010/main" val="15953205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www.515ppt.com</a:t>
            </a:r>
          </a:p>
        </p:txBody>
      </p:sp>
      <p:sp>
        <p:nvSpPr>
          <p:cNvPr id="4" name="灯片编号占位符 3"/>
          <p:cNvSpPr>
            <a:spLocks noGrp="1"/>
          </p:cNvSpPr>
          <p:nvPr>
            <p:ph type="sldNum" sz="quarter" idx="10"/>
          </p:nvPr>
        </p:nvSpPr>
        <p:spPr/>
        <p:txBody>
          <a:bodyPr/>
          <a:lstStyle/>
          <a:p>
            <a:fld id="{1676D80A-9C4E-4C5F-A6C1-7C5B99C315CB}" type="slidenum">
              <a:rPr lang="zh-CN" altLang="en-US" smtClean="0"/>
              <a:pPr/>
              <a:t>2</a:t>
            </a:fld>
            <a:endParaRPr lang="zh-CN" altLang="en-US"/>
          </a:p>
        </p:txBody>
      </p:sp>
    </p:spTree>
    <p:extLst>
      <p:ext uri="{BB962C8B-B14F-4D97-AF65-F5344CB8AC3E}">
        <p14:creationId xmlns:p14="http://schemas.microsoft.com/office/powerpoint/2010/main" val="31932522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676D80A-9C4E-4C5F-A6C1-7C5B99C315CB}" type="slidenum">
              <a:rPr lang="zh-CN" altLang="en-US" smtClean="0"/>
              <a:pPr/>
              <a:t>3</a:t>
            </a:fld>
            <a:endParaRPr lang="zh-CN" altLang="en-US"/>
          </a:p>
        </p:txBody>
      </p:sp>
    </p:spTree>
    <p:extLst>
      <p:ext uri="{BB962C8B-B14F-4D97-AF65-F5344CB8AC3E}">
        <p14:creationId xmlns:p14="http://schemas.microsoft.com/office/powerpoint/2010/main" val="15824487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676D80A-9C4E-4C5F-A6C1-7C5B99C315CB}" type="slidenum">
              <a:rPr lang="zh-CN" altLang="en-US" smtClean="0"/>
              <a:pPr/>
              <a:t>4</a:t>
            </a:fld>
            <a:endParaRPr lang="zh-CN" altLang="en-US"/>
          </a:p>
        </p:txBody>
      </p:sp>
    </p:spTree>
    <p:extLst>
      <p:ext uri="{BB962C8B-B14F-4D97-AF65-F5344CB8AC3E}">
        <p14:creationId xmlns:p14="http://schemas.microsoft.com/office/powerpoint/2010/main" val="1044373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76D80A-9C4E-4C5F-A6C1-7C5B99C315CB}" type="slidenum">
              <a:rPr kumimoji="0" lang="zh-CN" altLang="en-US" sz="1200" b="0" i="0" u="none" strike="noStrike" kern="1200" cap="none" spc="0" normalizeH="0" baseline="0" noProof="0" smtClean="0">
                <a:ln>
                  <a:noFill/>
                </a:ln>
                <a:solidFill>
                  <a:prstClr val="black"/>
                </a:solidFill>
                <a:effectLst/>
                <a:uLnTx/>
                <a:uFillTx/>
                <a:latin typeface="Calibri" charset="0"/>
                <a:ea typeface="宋体" panose="02010600030101010101" pitchFamily="2" charset="-122"/>
                <a:cs typeface="Arial"/>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charset="0"/>
              <a:ea typeface="宋体" panose="02010600030101010101" pitchFamily="2" charset="-122"/>
              <a:cs typeface="Arial"/>
            </a:endParaRPr>
          </a:p>
        </p:txBody>
      </p:sp>
    </p:spTree>
    <p:extLst>
      <p:ext uri="{BB962C8B-B14F-4D97-AF65-F5344CB8AC3E}">
        <p14:creationId xmlns:p14="http://schemas.microsoft.com/office/powerpoint/2010/main" val="27077380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76D80A-9C4E-4C5F-A6C1-7C5B99C315CB}" type="slidenum">
              <a:rPr kumimoji="0" lang="zh-CN" altLang="en-US" sz="1200" b="0" i="0" u="none" strike="noStrike" kern="1200" cap="none" spc="0" normalizeH="0" baseline="0" noProof="0" smtClean="0">
                <a:ln>
                  <a:noFill/>
                </a:ln>
                <a:solidFill>
                  <a:prstClr val="black"/>
                </a:solidFill>
                <a:effectLst/>
                <a:uLnTx/>
                <a:uFillTx/>
                <a:latin typeface="Calibri" charset="0"/>
                <a:ea typeface="宋体" panose="02010600030101010101" pitchFamily="2" charset="-122"/>
                <a:cs typeface="Arial"/>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charset="0"/>
              <a:ea typeface="宋体" panose="02010600030101010101" pitchFamily="2" charset="-122"/>
              <a:cs typeface="Arial"/>
            </a:endParaRPr>
          </a:p>
        </p:txBody>
      </p:sp>
    </p:spTree>
    <p:extLst>
      <p:ext uri="{BB962C8B-B14F-4D97-AF65-F5344CB8AC3E}">
        <p14:creationId xmlns:p14="http://schemas.microsoft.com/office/powerpoint/2010/main" val="19665875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76D80A-9C4E-4C5F-A6C1-7C5B99C315CB}" type="slidenum">
              <a:rPr kumimoji="0" lang="zh-CN" altLang="en-US" sz="1200" b="0" i="0" u="none" strike="noStrike" kern="1200" cap="none" spc="0" normalizeH="0" baseline="0" noProof="0" smtClean="0">
                <a:ln>
                  <a:noFill/>
                </a:ln>
                <a:solidFill>
                  <a:prstClr val="black"/>
                </a:solidFill>
                <a:effectLst/>
                <a:uLnTx/>
                <a:uFillTx/>
                <a:latin typeface="Calibri" charset="0"/>
                <a:ea typeface="宋体" panose="02010600030101010101" pitchFamily="2" charset="-122"/>
                <a:cs typeface="Arial"/>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charset="0"/>
              <a:ea typeface="宋体" panose="02010600030101010101" pitchFamily="2" charset="-122"/>
              <a:cs typeface="Arial"/>
            </a:endParaRPr>
          </a:p>
        </p:txBody>
      </p:sp>
    </p:spTree>
    <p:extLst>
      <p:ext uri="{BB962C8B-B14F-4D97-AF65-F5344CB8AC3E}">
        <p14:creationId xmlns:p14="http://schemas.microsoft.com/office/powerpoint/2010/main" val="21795014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76D80A-9C4E-4C5F-A6C1-7C5B99C315CB}" type="slidenum">
              <a:rPr kumimoji="0" lang="zh-CN" altLang="en-US" sz="1200" b="0" i="0" u="none" strike="noStrike" kern="1200" cap="none" spc="0" normalizeH="0" baseline="0" noProof="0" smtClean="0">
                <a:ln>
                  <a:noFill/>
                </a:ln>
                <a:solidFill>
                  <a:prstClr val="black"/>
                </a:solidFill>
                <a:effectLst/>
                <a:uLnTx/>
                <a:uFillTx/>
                <a:latin typeface="Calibri" charset="0"/>
                <a:ea typeface="宋体" panose="02010600030101010101" pitchFamily="2" charset="-122"/>
                <a:cs typeface="Arial"/>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charset="0"/>
              <a:ea typeface="宋体" panose="02010600030101010101" pitchFamily="2" charset="-122"/>
              <a:cs typeface="Arial"/>
            </a:endParaRPr>
          </a:p>
        </p:txBody>
      </p:sp>
    </p:spTree>
    <p:extLst>
      <p:ext uri="{BB962C8B-B14F-4D97-AF65-F5344CB8AC3E}">
        <p14:creationId xmlns:p14="http://schemas.microsoft.com/office/powerpoint/2010/main" val="15320385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76D80A-9C4E-4C5F-A6C1-7C5B99C315CB}" type="slidenum">
              <a:rPr kumimoji="0" lang="zh-CN" altLang="en-US" sz="1200" b="0" i="0" u="none" strike="noStrike" kern="1200" cap="none" spc="0" normalizeH="0" baseline="0" noProof="0" smtClean="0">
                <a:ln>
                  <a:noFill/>
                </a:ln>
                <a:solidFill>
                  <a:prstClr val="black"/>
                </a:solidFill>
                <a:effectLst/>
                <a:uLnTx/>
                <a:uFillTx/>
                <a:latin typeface="Calibri" charset="0"/>
                <a:ea typeface="宋体" panose="02010600030101010101" pitchFamily="2" charset="-122"/>
                <a:cs typeface="Arial"/>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Calibri" charset="0"/>
              <a:ea typeface="宋体" panose="02010600030101010101" pitchFamily="2" charset="-122"/>
              <a:cs typeface="Arial"/>
            </a:endParaRPr>
          </a:p>
        </p:txBody>
      </p:sp>
    </p:spTree>
    <p:extLst>
      <p:ext uri="{BB962C8B-B14F-4D97-AF65-F5344CB8AC3E}">
        <p14:creationId xmlns:p14="http://schemas.microsoft.com/office/powerpoint/2010/main" val="18365575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76D80A-9C4E-4C5F-A6C1-7C5B99C315CB}" type="slidenum">
              <a:rPr kumimoji="0" lang="zh-CN" altLang="en-US" sz="1200" b="0" i="0" u="none" strike="noStrike" kern="1200" cap="none" spc="0" normalizeH="0" baseline="0" noProof="0" smtClean="0">
                <a:ln>
                  <a:noFill/>
                </a:ln>
                <a:solidFill>
                  <a:prstClr val="black"/>
                </a:solidFill>
                <a:effectLst/>
                <a:uLnTx/>
                <a:uFillTx/>
                <a:latin typeface="Calibri" charset="0"/>
                <a:ea typeface="宋体" panose="02010600030101010101" pitchFamily="2" charset="-122"/>
                <a:cs typeface="Arial"/>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charset="0"/>
              <a:ea typeface="宋体" panose="02010600030101010101" pitchFamily="2" charset="-122"/>
              <a:cs typeface="Arial"/>
            </a:endParaRPr>
          </a:p>
        </p:txBody>
      </p:sp>
    </p:spTree>
    <p:extLst>
      <p:ext uri="{BB962C8B-B14F-4D97-AF65-F5344CB8AC3E}">
        <p14:creationId xmlns:p14="http://schemas.microsoft.com/office/powerpoint/2010/main" val="12448215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676D80A-9C4E-4C5F-A6C1-7C5B99C315CB}" type="slidenum">
              <a:rPr lang="zh-CN" altLang="en-US" smtClean="0"/>
              <a:pPr/>
              <a:t>11</a:t>
            </a:fld>
            <a:endParaRPr lang="zh-CN" altLang="en-US"/>
          </a:p>
        </p:txBody>
      </p:sp>
    </p:spTree>
    <p:extLst>
      <p:ext uri="{BB962C8B-B14F-4D97-AF65-F5344CB8AC3E}">
        <p14:creationId xmlns:p14="http://schemas.microsoft.com/office/powerpoint/2010/main" val="36024179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www.515ppt.com</a:t>
            </a:r>
          </a:p>
        </p:txBody>
      </p:sp>
      <p:sp>
        <p:nvSpPr>
          <p:cNvPr id="4" name="灯片编号占位符 3"/>
          <p:cNvSpPr>
            <a:spLocks noGrp="1"/>
          </p:cNvSpPr>
          <p:nvPr>
            <p:ph type="sldNum" sz="quarter" idx="10"/>
          </p:nvPr>
        </p:nvSpPr>
        <p:spPr/>
        <p:txBody>
          <a:bodyPr/>
          <a:lstStyle/>
          <a:p>
            <a:fld id="{1676D80A-9C4E-4C5F-A6C1-7C5B99C315CB}" type="slidenum">
              <a:rPr lang="zh-CN" altLang="en-US" smtClean="0"/>
              <a:pPr/>
              <a:t>12</a:t>
            </a:fld>
            <a:endParaRPr lang="zh-CN" altLang="en-US"/>
          </a:p>
        </p:txBody>
      </p:sp>
    </p:spTree>
    <p:extLst>
      <p:ext uri="{BB962C8B-B14F-4D97-AF65-F5344CB8AC3E}">
        <p14:creationId xmlns:p14="http://schemas.microsoft.com/office/powerpoint/2010/main" val="30755702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www.515ppt.com">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F669F6A9-9DCE-4684-B8DA-1A39A1DCCD33}" type="datetimeFigureOut">
              <a:rPr lang="zh-CN" altLang="en-US" smtClean="0"/>
              <a:pPr/>
              <a:t>2020/3/24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E50F76B-7EBB-4F5B-9744-23CEA0F4FF0D}" type="slidenum">
              <a:rPr lang="zh-CN" altLang="en-US" smtClean="0"/>
              <a:pPr/>
              <a:t>‹#›</a:t>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www.515ppt.com_1">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669F6A9-9DCE-4684-B8DA-1A39A1DCCD33}" type="datetimeFigureOut">
              <a:rPr lang="zh-CN" altLang="en-US" smtClean="0"/>
              <a:pPr/>
              <a:t>2020/3/24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E50F76B-7EBB-4F5B-9744-23CEA0F4FF0D}" type="slidenum">
              <a:rPr lang="zh-CN" altLang="en-US" smtClean="0"/>
              <a:pPr/>
              <a:t>‹#›</a:t>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www.515ppt.com_2">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F669F6A9-9DCE-4684-B8DA-1A39A1DCCD33}" type="datetimeFigureOut">
              <a:rPr lang="zh-CN" altLang="en-US" smtClean="0"/>
              <a:pPr/>
              <a:t>2020/3/24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E50F76B-7EBB-4F5B-9744-23CEA0F4FF0D}" type="slidenum">
              <a:rPr lang="zh-CN" altLang="en-US" smtClean="0"/>
              <a:pPr/>
              <a:t>‹#›</a:t>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www.515ppt.com_3">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F669F6A9-9DCE-4684-B8DA-1A39A1DCCD33}" type="datetimeFigureOut">
              <a:rPr lang="zh-CN" altLang="en-US" smtClean="0"/>
              <a:pPr/>
              <a:t>2020/3/24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E50F76B-7EBB-4F5B-9744-23CEA0F4FF0D}" type="slidenum">
              <a:rPr lang="zh-CN" altLang="en-US" smtClean="0"/>
              <a:pPr/>
              <a:t>‹#›</a:t>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www.515ppt.com_4">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F669F6A9-9DCE-4684-B8DA-1A39A1DCCD33}" type="datetimeFigureOut">
              <a:rPr lang="zh-CN" altLang="en-US" smtClean="0"/>
              <a:pPr/>
              <a:t>2020/3/24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E50F76B-7EBB-4F5B-9744-23CEA0F4FF0D}" type="slidenum">
              <a:rPr lang="zh-CN" altLang="en-US" smtClean="0"/>
              <a:pPr/>
              <a:t>‹#›</a:t>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www.515ppt.com_5">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F669F6A9-9DCE-4684-B8DA-1A39A1DCCD33}" type="datetimeFigureOut">
              <a:rPr lang="zh-CN" altLang="en-US" smtClean="0"/>
              <a:pPr/>
              <a:t>2020/3/24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E50F76B-7EBB-4F5B-9744-23CEA0F4FF0D}" type="slidenum">
              <a:rPr lang="zh-CN" altLang="en-US" smtClean="0"/>
              <a:pPr/>
              <a:t>‹#›</a:t>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www.515ppt.com_6">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669F6A9-9DCE-4684-B8DA-1A39A1DCCD33}" type="datetimeFigureOut">
              <a:rPr lang="zh-CN" altLang="en-US" smtClean="0"/>
              <a:pPr/>
              <a:t>2020/3/24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E50F76B-7EBB-4F5B-9744-23CEA0F4FF0D}" type="slidenum">
              <a:rPr lang="zh-CN" altLang="en-US" smtClean="0"/>
              <a:pPr/>
              <a:t>‹#›</a:t>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www.515ppt.com_7">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F669F6A9-9DCE-4684-B8DA-1A39A1DCCD33}" type="datetimeFigureOut">
              <a:rPr lang="zh-CN" altLang="en-US" smtClean="0"/>
              <a:pPr/>
              <a:t>2020/3/24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E50F76B-7EBB-4F5B-9744-23CEA0F4FF0D}" type="slidenum">
              <a:rPr lang="zh-CN" altLang="en-US" smtClean="0"/>
              <a:pPr/>
              <a:t>‹#›</a:t>
            </a:fld>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www.515ppt.com_8">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F669F6A9-9DCE-4684-B8DA-1A39A1DCCD33}" type="datetimeFigureOut">
              <a:rPr lang="zh-CN" altLang="en-US" smtClean="0"/>
              <a:pPr/>
              <a:t>2020/3/24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E50F76B-7EBB-4F5B-9744-23CEA0F4FF0D}" type="slidenum">
              <a:rPr lang="zh-CN" altLang="en-US" smtClean="0"/>
              <a:pPr/>
              <a:t>‹#›</a:t>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www.515ppt.com_9">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669F6A9-9DCE-4684-B8DA-1A39A1DCCD33}" type="datetimeFigureOut">
              <a:rPr lang="zh-CN" altLang="en-US" smtClean="0"/>
              <a:pPr/>
              <a:t>2020/3/24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E50F76B-7EBB-4F5B-9744-23CEA0F4FF0D}" type="slidenum">
              <a:rPr lang="zh-CN" altLang="en-US" smtClean="0"/>
              <a:pPr/>
              <a:t>‹#›</a:t>
            </a:fld>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www.515ppt.com_10">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669F6A9-9DCE-4684-B8DA-1A39A1DCCD33}" type="datetimeFigureOut">
              <a:rPr lang="zh-CN" altLang="en-US" smtClean="0"/>
              <a:pPr/>
              <a:t>2020/3/24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E50F76B-7EBB-4F5B-9744-23CEA0F4FF0D}" type="slidenum">
              <a:rPr lang="zh-CN" altLang="en-US" smtClean="0"/>
              <a:pPr/>
              <a:t>‹#›</a:t>
            </a:fld>
            <a:endParaRPr lang="zh-CN" alt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www.515ppt.com">
    <p:spTree>
      <p:nvGrpSpPr>
        <p:cNvPr id="1" name=""/>
        <p:cNvGrpSpPr/>
        <p:nvPr/>
      </p:nvGrpSpPr>
      <p:grpSpPr>
        <a:xfrm>
          <a:off x="0" y="0"/>
          <a:ext cx="0" cy="0"/>
          <a:chOff x="0" y="0"/>
          <a:chExt cx="0" cy="0"/>
        </a:xfrm>
      </p:grpSpPr>
    </p:spTree>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www.515ppt.com">
    <p:spTree>
      <p:nvGrpSpPr>
        <p:cNvPr id="1" name=""/>
        <p:cNvGrpSpPr/>
        <p:nvPr/>
      </p:nvGrpSpPr>
      <p:grpSpPr>
        <a:xfrm>
          <a:off x="0" y="0"/>
          <a:ext cx="0" cy="0"/>
          <a:chOff x="0" y="0"/>
          <a:chExt cx="0" cy="0"/>
        </a:xfrm>
      </p:grpSpPr>
    </p:spTree>
  </p:cSld>
  <p:clrMapOvr>
    <a:masterClrMapping/>
  </p:clrMapOvr>
  <p:transition spd="slow">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www.515ppt.com">
    <p:spTree>
      <p:nvGrpSpPr>
        <p:cNvPr id="1" name=""/>
        <p:cNvGrpSpPr/>
        <p:nvPr/>
      </p:nvGrpSpPr>
      <p:grpSpPr>
        <a:xfrm>
          <a:off x="0" y="0"/>
          <a:ext cx="0" cy="0"/>
          <a:chOff x="0" y="0"/>
          <a:chExt cx="0" cy="0"/>
        </a:xfrm>
      </p:grpSpPr>
    </p:spTree>
  </p:cSld>
  <p:clrMapOvr>
    <a:masterClrMapping/>
  </p:clrMapOvr>
  <p:transition spd="slow">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www.515ppt.com">
    <p:spTree>
      <p:nvGrpSpPr>
        <p:cNvPr id="1" name=""/>
        <p:cNvGrpSpPr/>
        <p:nvPr/>
      </p:nvGrpSpPr>
      <p:grpSpPr>
        <a:xfrm>
          <a:off x="0" y="0"/>
          <a:ext cx="0" cy="0"/>
          <a:chOff x="0" y="0"/>
          <a:chExt cx="0" cy="0"/>
        </a:xfrm>
      </p:grpSpPr>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cstate="print">
            <a:lum/>
          </a:blip>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669F6A9-9DCE-4684-B8DA-1A39A1DCCD33}" type="datetimeFigureOut">
              <a:rPr lang="zh-CN" altLang="en-US" smtClean="0"/>
              <a:pPr/>
              <a:t>2020/3/24</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E50F76B-7EBB-4F5B-9744-23CEA0F4FF0D}"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4" r:id="rId13"/>
    <p:sldLayoutId id="2147483675" r:id="rId14"/>
    <p:sldLayoutId id="2147483677" r:id="rId15"/>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8" Type="http://schemas.openxmlformats.org/officeDocument/2006/relationships/image" Target="../media/image4.wmf"/><Relationship Id="rId3" Type="http://schemas.openxmlformats.org/officeDocument/2006/relationships/notesSlide" Target="../notesSlides/notesSlide5.xml"/><Relationship Id="rId7"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emf"/><Relationship Id="rId9" Type="http://schemas.openxmlformats.org/officeDocument/2006/relationships/image" Target="../media/image8.emf"/></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2.xml"/><Relationship Id="rId1" Type="http://schemas.openxmlformats.org/officeDocument/2006/relationships/vmlDrawing" Target="../drawings/vmlDrawing2.vml"/><Relationship Id="rId6" Type="http://schemas.openxmlformats.org/officeDocument/2006/relationships/image" Target="../media/image10.png"/><Relationship Id="rId5" Type="http://schemas.openxmlformats.org/officeDocument/2006/relationships/image" Target="../media/image9.wmf"/><Relationship Id="rId4" Type="http://schemas.openxmlformats.org/officeDocument/2006/relationships/oleObject" Target="../embeddings/oleObject2.bin"/></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notesSlide" Target="../notesSlides/notesSlide9.xml"/><Relationship Id="rId7" Type="http://schemas.openxmlformats.org/officeDocument/2006/relationships/image" Target="../media/image11.wmf"/><Relationship Id="rId2" Type="http://schemas.openxmlformats.org/officeDocument/2006/relationships/slideLayout" Target="../slideLayouts/slideLayout12.xml"/><Relationship Id="rId1" Type="http://schemas.openxmlformats.org/officeDocument/2006/relationships/vmlDrawing" Target="../drawings/vmlDrawing3.vml"/><Relationship Id="rId6" Type="http://schemas.openxmlformats.org/officeDocument/2006/relationships/oleObject" Target="../embeddings/oleObject3.bin"/><Relationship Id="rId5" Type="http://schemas.openxmlformats.org/officeDocument/2006/relationships/image" Target="../media/image14.png"/><Relationship Id="rId10" Type="http://schemas.openxmlformats.org/officeDocument/2006/relationships/oleObject" Target="../embeddings/oleObject5.bin"/><Relationship Id="rId4" Type="http://schemas.openxmlformats.org/officeDocument/2006/relationships/image" Target="../media/image13.png"/><Relationship Id="rId9" Type="http://schemas.openxmlformats.org/officeDocument/2006/relationships/image" Target="../media/image12.wmf"/></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椭圆 39"/>
          <p:cNvSpPr/>
          <p:nvPr/>
        </p:nvSpPr>
        <p:spPr>
          <a:xfrm>
            <a:off x="3011202" y="2642127"/>
            <a:ext cx="808382" cy="808381"/>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25400">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32" name="椭圆 31"/>
          <p:cNvSpPr/>
          <p:nvPr/>
        </p:nvSpPr>
        <p:spPr>
          <a:xfrm>
            <a:off x="494321" y="686659"/>
            <a:ext cx="2763851" cy="2763849"/>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25400">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dirty="0">
              <a:ln>
                <a:noFill/>
              </a:ln>
              <a:solidFill>
                <a:prstClr val="white"/>
              </a:solidFill>
              <a:effectLst/>
              <a:uLnTx/>
              <a:uFillTx/>
              <a:latin typeface="Calibri" charset="0"/>
              <a:ea typeface="宋体" panose="02010600030101010101" pitchFamily="2" charset="-122"/>
              <a:cs typeface="Arial"/>
            </a:endParaRPr>
          </a:p>
        </p:txBody>
      </p:sp>
      <p:sp>
        <p:nvSpPr>
          <p:cNvPr id="39" name="椭圆 38"/>
          <p:cNvSpPr/>
          <p:nvPr/>
        </p:nvSpPr>
        <p:spPr>
          <a:xfrm>
            <a:off x="1619672" y="3712933"/>
            <a:ext cx="663746" cy="663745"/>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25400">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41" name="椭圆 40"/>
          <p:cNvSpPr/>
          <p:nvPr/>
        </p:nvSpPr>
        <p:spPr>
          <a:xfrm>
            <a:off x="2973265" y="337411"/>
            <a:ext cx="528496" cy="528495"/>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25400">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43" name="TextBox 88"/>
          <p:cNvSpPr txBox="1"/>
          <p:nvPr/>
        </p:nvSpPr>
        <p:spPr>
          <a:xfrm>
            <a:off x="3683118" y="1712559"/>
            <a:ext cx="481005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srgbClr val="E93F30"/>
                </a:solidFill>
                <a:effectLst/>
                <a:uLnTx/>
                <a:uFillTx/>
                <a:latin typeface="方正正粗黑简体" panose="02000000000000000000" pitchFamily="2" charset="-122"/>
                <a:ea typeface="方正正粗黑简体" panose="02000000000000000000" pitchFamily="2" charset="-122"/>
                <a:cs typeface="Arial"/>
              </a:rPr>
              <a:t>Extreme learning machine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a:t>
            </a:r>
            <a:r>
              <a:rPr kumimoji="0" lang="en-GB" altLang="zh-CN" sz="28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 Proposal</a:t>
            </a:r>
            <a:endParaRPr kumimoji="0" lang="zh-CN" altLang="en-US" sz="2800" b="0" i="0" u="none" strike="noStrike" kern="1200" cap="none" spc="0" normalizeH="0" baseline="0" noProof="0" dirty="0">
              <a:ln>
                <a:noFill/>
              </a:ln>
              <a:solidFill>
                <a:srgbClr val="E93F30"/>
              </a:solidFill>
              <a:effectLst/>
              <a:uLnTx/>
              <a:uFillTx/>
              <a:latin typeface="方正正粗黑简体" panose="02000000000000000000" pitchFamily="2" charset="-122"/>
              <a:ea typeface="方正正粗黑简体" panose="02000000000000000000" pitchFamily="2" charset="-122"/>
              <a:cs typeface="Arial"/>
            </a:endParaRPr>
          </a:p>
        </p:txBody>
      </p:sp>
      <p:sp>
        <p:nvSpPr>
          <p:cNvPr id="44" name="TextBox 88"/>
          <p:cNvSpPr txBox="1"/>
          <p:nvPr/>
        </p:nvSpPr>
        <p:spPr>
          <a:xfrm>
            <a:off x="6660232" y="3096170"/>
            <a:ext cx="1817145"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err="1">
                <a:ln>
                  <a:noFill/>
                </a:ln>
                <a:solidFill>
                  <a:prstClr val="black">
                    <a:lumMod val="85000"/>
                    <a:lumOff val="15000"/>
                  </a:prstClr>
                </a:solidFill>
                <a:effectLst/>
                <a:uLnTx/>
                <a:uFillTx/>
                <a:latin typeface="方正韵动中黑简体" panose="02000000000000000000" pitchFamily="2" charset="-122"/>
                <a:ea typeface="方正韵动中黑简体" panose="02000000000000000000" pitchFamily="2" charset="-122"/>
                <a:cs typeface="Arial"/>
              </a:rPr>
              <a:t>Haoyi</a:t>
            </a:r>
            <a:r>
              <a:rPr kumimoji="0" lang="en-US" altLang="zh-CN" sz="2400" b="0" i="0" u="none" strike="noStrike" kern="1200" cap="none" spc="0" normalizeH="0" baseline="0" noProof="0" dirty="0">
                <a:ln>
                  <a:noFill/>
                </a:ln>
                <a:solidFill>
                  <a:prstClr val="black">
                    <a:lumMod val="85000"/>
                    <a:lumOff val="15000"/>
                  </a:prstClr>
                </a:solidFill>
                <a:effectLst/>
                <a:uLnTx/>
                <a:uFillTx/>
                <a:latin typeface="方正韵动中黑简体" panose="02000000000000000000" pitchFamily="2" charset="-122"/>
                <a:ea typeface="方正韵动中黑简体" panose="02000000000000000000" pitchFamily="2" charset="-122"/>
                <a:cs typeface="Arial"/>
              </a:rPr>
              <a:t> Sun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black">
                    <a:lumMod val="85000"/>
                    <a:lumOff val="15000"/>
                  </a:prstClr>
                </a:solidFill>
                <a:effectLst/>
                <a:uLnTx/>
                <a:uFillTx/>
                <a:latin typeface="方正韵动中黑简体" panose="02000000000000000000" pitchFamily="2" charset="-122"/>
                <a:ea typeface="方正韵动中黑简体" panose="02000000000000000000" pitchFamily="2" charset="-122"/>
                <a:cs typeface="Arial"/>
              </a:rPr>
              <a:t>1904101</a:t>
            </a:r>
            <a:endParaRPr kumimoji="0" lang="zh-CN" altLang="en-US" sz="2400" b="0" i="0" u="none" strike="noStrike" kern="1200" cap="none" spc="0" normalizeH="0" baseline="0" noProof="0" dirty="0">
              <a:ln>
                <a:noFill/>
              </a:ln>
              <a:solidFill>
                <a:prstClr val="black">
                  <a:lumMod val="85000"/>
                  <a:lumOff val="15000"/>
                </a:prstClr>
              </a:solidFill>
              <a:effectLst/>
              <a:uLnTx/>
              <a:uFillTx/>
              <a:latin typeface="方正韵动中黑简体" panose="02000000000000000000" pitchFamily="2" charset="-122"/>
              <a:ea typeface="方正韵动中黑简体" panose="02000000000000000000" pitchFamily="2" charset="-122"/>
              <a:cs typeface="Arial"/>
            </a:endParaRPr>
          </a:p>
        </p:txBody>
      </p:sp>
      <p:cxnSp>
        <p:nvCxnSpPr>
          <p:cNvPr id="3" name="直接连接符 2"/>
          <p:cNvCxnSpPr/>
          <p:nvPr/>
        </p:nvCxnSpPr>
        <p:spPr>
          <a:xfrm>
            <a:off x="3912314" y="2666666"/>
            <a:ext cx="4260558" cy="0"/>
          </a:xfrm>
          <a:prstGeom prst="line">
            <a:avLst/>
          </a:prstGeom>
          <a:ln>
            <a:solidFill>
              <a:srgbClr val="E93F30"/>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3942005" y="2811507"/>
            <a:ext cx="300910" cy="0"/>
          </a:xfrm>
          <a:prstGeom prst="line">
            <a:avLst/>
          </a:prstGeom>
          <a:ln w="38100">
            <a:solidFill>
              <a:srgbClr val="E93F30"/>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77833" y="424234"/>
            <a:ext cx="1080120" cy="1080119"/>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25400">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grpSp>
        <p:nvGrpSpPr>
          <p:cNvPr id="19" name="组合 18"/>
          <p:cNvGrpSpPr/>
          <p:nvPr/>
        </p:nvGrpSpPr>
        <p:grpSpPr>
          <a:xfrm>
            <a:off x="3789773" y="604296"/>
            <a:ext cx="404501" cy="523220"/>
            <a:chOff x="4369749" y="1424396"/>
            <a:chExt cx="404501" cy="523220"/>
          </a:xfrm>
        </p:grpSpPr>
        <p:sp>
          <p:nvSpPr>
            <p:cNvPr id="42" name="椭圆 41"/>
            <p:cNvSpPr/>
            <p:nvPr/>
          </p:nvSpPr>
          <p:spPr>
            <a:xfrm>
              <a:off x="4369749" y="1519177"/>
              <a:ext cx="404501" cy="40450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25400">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48" name="TextBox 88"/>
            <p:cNvSpPr txBox="1"/>
            <p:nvPr/>
          </p:nvSpPr>
          <p:spPr>
            <a:xfrm>
              <a:off x="4394861" y="1424396"/>
              <a:ext cx="36420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srgbClr val="C00000"/>
                  </a:solidFill>
                  <a:effectLst/>
                  <a:uLnTx/>
                  <a:uFillTx/>
                  <a:latin typeface="宋体" panose="02010600030101010101" pitchFamily="2" charset="-122"/>
                  <a:ea typeface="宋体" panose="02010600030101010101" pitchFamily="2" charset="-122"/>
                  <a:cs typeface="Arial"/>
                </a:rPr>
                <a:t>M</a:t>
              </a:r>
              <a:endParaRPr kumimoji="0" lang="zh-CN" altLang="en-US" sz="2800" b="0" i="0" u="none" strike="noStrike" kern="1200" cap="none" spc="0" normalizeH="0" baseline="0" noProof="0" dirty="0">
                <a:ln>
                  <a:noFill/>
                </a:ln>
                <a:solidFill>
                  <a:srgbClr val="C00000"/>
                </a:solidFill>
                <a:effectLst/>
                <a:uLnTx/>
                <a:uFillTx/>
                <a:latin typeface="宋体" panose="02010600030101010101" pitchFamily="2" charset="-122"/>
                <a:ea typeface="宋体" panose="02010600030101010101" pitchFamily="2" charset="-122"/>
                <a:cs typeface="Arial"/>
              </a:endParaRPr>
            </a:p>
          </p:txBody>
        </p:sp>
      </p:grpSp>
      <p:grpSp>
        <p:nvGrpSpPr>
          <p:cNvPr id="17" name="组合 16"/>
          <p:cNvGrpSpPr/>
          <p:nvPr/>
        </p:nvGrpSpPr>
        <p:grpSpPr>
          <a:xfrm>
            <a:off x="8211012" y="810811"/>
            <a:ext cx="316706" cy="316705"/>
            <a:chOff x="7740352" y="2086741"/>
            <a:chExt cx="316706" cy="316705"/>
          </a:xfrm>
        </p:grpSpPr>
        <p:sp>
          <p:nvSpPr>
            <p:cNvPr id="49" name="椭圆 48"/>
            <p:cNvSpPr/>
            <p:nvPr/>
          </p:nvSpPr>
          <p:spPr>
            <a:xfrm>
              <a:off x="7740352" y="2086741"/>
              <a:ext cx="316706" cy="316705"/>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25400">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15" name="等腰三角形 14"/>
            <p:cNvSpPr/>
            <p:nvPr/>
          </p:nvSpPr>
          <p:spPr>
            <a:xfrm>
              <a:off x="7790693" y="2151979"/>
              <a:ext cx="216024" cy="186228"/>
            </a:xfrm>
            <a:prstGeom prst="triangle">
              <a:avLst/>
            </a:prstGeom>
            <a:solidFill>
              <a:srgbClr val="E93F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grpSp>
      <p:grpSp>
        <p:nvGrpSpPr>
          <p:cNvPr id="56" name="组合 55"/>
          <p:cNvGrpSpPr/>
          <p:nvPr/>
        </p:nvGrpSpPr>
        <p:grpSpPr>
          <a:xfrm rot="2052295">
            <a:off x="3656531" y="3706822"/>
            <a:ext cx="316706" cy="316705"/>
            <a:chOff x="7740352" y="2086741"/>
            <a:chExt cx="316706" cy="316705"/>
          </a:xfrm>
        </p:grpSpPr>
        <p:sp>
          <p:nvSpPr>
            <p:cNvPr id="57" name="椭圆 56"/>
            <p:cNvSpPr/>
            <p:nvPr/>
          </p:nvSpPr>
          <p:spPr>
            <a:xfrm>
              <a:off x="7740352" y="2086741"/>
              <a:ext cx="316706" cy="316705"/>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25400">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58" name="等腰三角形 57"/>
            <p:cNvSpPr/>
            <p:nvPr/>
          </p:nvSpPr>
          <p:spPr>
            <a:xfrm>
              <a:off x="7790693" y="2151979"/>
              <a:ext cx="216024" cy="186228"/>
            </a:xfrm>
            <a:prstGeom prst="triangle">
              <a:avLst/>
            </a:prstGeom>
            <a:solidFill>
              <a:srgbClr val="E93F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grpSp>
      <p:sp>
        <p:nvSpPr>
          <p:cNvPr id="59" name="椭圆 58"/>
          <p:cNvSpPr/>
          <p:nvPr/>
        </p:nvSpPr>
        <p:spPr>
          <a:xfrm>
            <a:off x="357670" y="2928530"/>
            <a:ext cx="663746" cy="663745"/>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25400">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pic>
        <p:nvPicPr>
          <p:cNvPr id="4" name="图片 3">
            <a:extLst>
              <a:ext uri="{FF2B5EF4-FFF2-40B4-BE49-F238E27FC236}">
                <a16:creationId xmlns:a16="http://schemas.microsoft.com/office/drawing/2014/main" id="{C56F9658-5C01-43FE-9B17-311D4B8596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4321" y="1127516"/>
            <a:ext cx="2774497" cy="185311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4000" advTm="2000">
        <p14:vortex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withGroup">
                            <p:stCondLst>
                              <p:cond delay="0"/>
                            </p:stCondLst>
                            <p:childTnLst>
                              <p:par>
                                <p:cTn id="6" presetID="42" presetClass="entr" presetSubtype="0" fill="hold" grpId="0" nodeType="afterEffect">
                                  <p:childTnLst>
                                    <p:set>
                                      <p:cBhvr>
                                        <p:cTn id="7" dur="1" fill="hold">
                                          <p:stCondLst>
                                            <p:cond delay="0"/>
                                          </p:stCondLst>
                                        </p:cTn>
                                        <p:tgtEl>
                                          <p:spTgt spid="32"/>
                                        </p:tgtEl>
                                        <p:attrNameLst>
                                          <p:attrName>style.visibility</p:attrName>
                                        </p:attrNameLst>
                                      </p:cBhvr>
                                      <p:to>
                                        <p:strVal val="visible"/>
                                      </p:to>
                                    </p:set>
                                    <p:animEffect transition="in" filter="fade">
                                      <p:cBhvr>
                                        <p:cTn id="8" dur="1000"/>
                                        <p:tgtEl>
                                          <p:spTgt spid="32"/>
                                        </p:tgtEl>
                                      </p:cBhvr>
                                    </p:animEffect>
                                    <p:anim calcmode="lin" valueType="num">
                                      <p:cBhvr>
                                        <p:cTn id="9" dur="1000" fill="hold"/>
                                        <p:tgtEl>
                                          <p:spTgt spid="32"/>
                                        </p:tgtEl>
                                        <p:attrNameLst>
                                          <p:attrName>ppt_x</p:attrName>
                                        </p:attrNameLst>
                                      </p:cBhvr>
                                      <p:tavLst>
                                        <p:tav tm="0">
                                          <p:val>
                                            <p:strVal val="#ppt_x"/>
                                          </p:val>
                                        </p:tav>
                                        <p:tav tm="100000">
                                          <p:val>
                                            <p:strVal val="#ppt_x"/>
                                          </p:val>
                                        </p:tav>
                                      </p:tavLst>
                                    </p:anim>
                                    <p:anim calcmode="lin" valueType="num">
                                      <p:cBhvr>
                                        <p:cTn id="10" dur="1000" fill="hold"/>
                                        <p:tgtEl>
                                          <p:spTgt spid="32"/>
                                        </p:tgtEl>
                                        <p:attrNameLst>
                                          <p:attrName>ppt_y</p:attrName>
                                        </p:attrNameLst>
                                      </p:cBhvr>
                                      <p:tavLst>
                                        <p:tav tm="0">
                                          <p:val>
                                            <p:strVal val="#ppt_y+.1"/>
                                          </p:val>
                                        </p:tav>
                                        <p:tav tm="100000">
                                          <p:val>
                                            <p:strVal val="#ppt_y"/>
                                          </p:val>
                                        </p:tav>
                                      </p:tavLst>
                                    </p:anim>
                                  </p:childTnLst>
                                </p:cTn>
                              </p:par>
                            </p:childTnLst>
                          </p:cTn>
                        </p:par>
                        <p:par>
                          <p:cTn id="11" fill="hold" nodeType="withGroup">
                            <p:stCondLst>
                              <p:cond delay="1000"/>
                            </p:stCondLst>
                            <p:childTnLst>
                              <p:par>
                                <p:cTn id="12" presetID="2" presetClass="entr" presetSubtype="8" fill="hold" grpId="0" nodeType="afterEffect">
                                  <p:childTnLst>
                                    <p:set>
                                      <p:cBhvr>
                                        <p:cTn id="13" dur="1" fill="hold">
                                          <p:stCondLst>
                                            <p:cond delay="0"/>
                                          </p:stCondLst>
                                        </p:cTn>
                                        <p:tgtEl>
                                          <p:spTgt spid="37"/>
                                        </p:tgtEl>
                                        <p:attrNameLst>
                                          <p:attrName>style.visibility</p:attrName>
                                        </p:attrNameLst>
                                      </p:cBhvr>
                                      <p:to>
                                        <p:strVal val="visible"/>
                                      </p:to>
                                    </p:set>
                                    <p:anim calcmode="lin" valueType="num">
                                      <p:cBhvr additive="base">
                                        <p:cTn id="14" dur="500" fill="hold"/>
                                        <p:tgtEl>
                                          <p:spTgt spid="37"/>
                                        </p:tgtEl>
                                        <p:attrNameLst>
                                          <p:attrName>ppt_x</p:attrName>
                                        </p:attrNameLst>
                                      </p:cBhvr>
                                      <p:tavLst>
                                        <p:tav tm="0">
                                          <p:val>
                                            <p:strVal val="0-#ppt_w/2"/>
                                          </p:val>
                                        </p:tav>
                                        <p:tav tm="100000">
                                          <p:val>
                                            <p:strVal val="#ppt_x"/>
                                          </p:val>
                                        </p:tav>
                                      </p:tavLst>
                                    </p:anim>
                                    <p:anim calcmode="lin" valueType="num">
                                      <p:cBhvr additive="base">
                                        <p:cTn id="15" dur="500" fill="hold"/>
                                        <p:tgtEl>
                                          <p:spTgt spid="37"/>
                                        </p:tgtEl>
                                        <p:attrNameLst>
                                          <p:attrName>ppt_y</p:attrName>
                                        </p:attrNameLst>
                                      </p:cBhvr>
                                      <p:tavLst>
                                        <p:tav tm="0">
                                          <p:val>
                                            <p:strVal val="#ppt_y"/>
                                          </p:val>
                                        </p:tav>
                                        <p:tav tm="100000">
                                          <p:val>
                                            <p:strVal val="#ppt_y"/>
                                          </p:val>
                                        </p:tav>
                                      </p:tavLst>
                                    </p:anim>
                                  </p:childTnLst>
                                </p:cTn>
                              </p:par>
                              <p:par>
                                <p:cTn id="16" presetID="2" presetClass="entr" presetSubtype="4" fill="hold" grpId="0" nodeType="withEffect">
                                  <p:childTnLst>
                                    <p:set>
                                      <p:cBhvr>
                                        <p:cTn id="17" dur="1" fill="hold">
                                          <p:stCondLst>
                                            <p:cond delay="0"/>
                                          </p:stCondLst>
                                        </p:cTn>
                                        <p:tgtEl>
                                          <p:spTgt spid="39"/>
                                        </p:tgtEl>
                                        <p:attrNameLst>
                                          <p:attrName>style.visibility</p:attrName>
                                        </p:attrNameLst>
                                      </p:cBhvr>
                                      <p:to>
                                        <p:strVal val="visible"/>
                                      </p:to>
                                    </p:set>
                                    <p:anim calcmode="lin" valueType="num">
                                      <p:cBhvr additive="base">
                                        <p:cTn id="18" dur="500" fill="hold"/>
                                        <p:tgtEl>
                                          <p:spTgt spid="39"/>
                                        </p:tgtEl>
                                        <p:attrNameLst>
                                          <p:attrName>ppt_x</p:attrName>
                                        </p:attrNameLst>
                                      </p:cBhvr>
                                      <p:tavLst>
                                        <p:tav tm="0">
                                          <p:val>
                                            <p:strVal val="#ppt_x"/>
                                          </p:val>
                                        </p:tav>
                                        <p:tav tm="100000">
                                          <p:val>
                                            <p:strVal val="#ppt_x"/>
                                          </p:val>
                                        </p:tav>
                                      </p:tavLst>
                                    </p:anim>
                                    <p:anim calcmode="lin" valueType="num">
                                      <p:cBhvr additive="base">
                                        <p:cTn id="19" dur="500" fill="hold"/>
                                        <p:tgtEl>
                                          <p:spTgt spid="39"/>
                                        </p:tgtEl>
                                        <p:attrNameLst>
                                          <p:attrName>ppt_y</p:attrName>
                                        </p:attrNameLst>
                                      </p:cBhvr>
                                      <p:tavLst>
                                        <p:tav tm="0">
                                          <p:val>
                                            <p:strVal val="1+#ppt_h/2"/>
                                          </p:val>
                                        </p:tav>
                                        <p:tav tm="100000">
                                          <p:val>
                                            <p:strVal val="#ppt_y"/>
                                          </p:val>
                                        </p:tav>
                                      </p:tavLst>
                                    </p:anim>
                                  </p:childTnLst>
                                </p:cTn>
                              </p:par>
                              <p:par>
                                <p:cTn id="20" presetID="2" presetClass="entr" presetSubtype="2" fill="hold" grpId="0" nodeType="withEffec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500" fill="hold"/>
                                        <p:tgtEl>
                                          <p:spTgt spid="40"/>
                                        </p:tgtEl>
                                        <p:attrNameLst>
                                          <p:attrName>ppt_x</p:attrName>
                                        </p:attrNameLst>
                                      </p:cBhvr>
                                      <p:tavLst>
                                        <p:tav tm="0">
                                          <p:val>
                                            <p:strVal val="1+#ppt_w/2"/>
                                          </p:val>
                                        </p:tav>
                                        <p:tav tm="100000">
                                          <p:val>
                                            <p:strVal val="#ppt_x"/>
                                          </p:val>
                                        </p:tav>
                                      </p:tavLst>
                                    </p:anim>
                                    <p:anim calcmode="lin" valueType="num">
                                      <p:cBhvr additive="base">
                                        <p:cTn id="23" dur="500" fill="hold"/>
                                        <p:tgtEl>
                                          <p:spTgt spid="40"/>
                                        </p:tgtEl>
                                        <p:attrNameLst>
                                          <p:attrName>ppt_y</p:attrName>
                                        </p:attrNameLst>
                                      </p:cBhvr>
                                      <p:tavLst>
                                        <p:tav tm="0">
                                          <p:val>
                                            <p:strVal val="#ppt_y"/>
                                          </p:val>
                                        </p:tav>
                                        <p:tav tm="100000">
                                          <p:val>
                                            <p:strVal val="#ppt_y"/>
                                          </p:val>
                                        </p:tav>
                                      </p:tavLst>
                                    </p:anim>
                                  </p:childTnLst>
                                </p:cTn>
                              </p:par>
                              <p:par>
                                <p:cTn id="24" presetID="2" presetClass="entr" presetSubtype="4" fill="hold" nodeType="withEffec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500" fill="hold"/>
                                        <p:tgtEl>
                                          <p:spTgt spid="19"/>
                                        </p:tgtEl>
                                        <p:attrNameLst>
                                          <p:attrName>ppt_x</p:attrName>
                                        </p:attrNameLst>
                                      </p:cBhvr>
                                      <p:tavLst>
                                        <p:tav tm="0">
                                          <p:val>
                                            <p:strVal val="#ppt_x"/>
                                          </p:val>
                                        </p:tav>
                                        <p:tav tm="100000">
                                          <p:val>
                                            <p:strVal val="#ppt_x"/>
                                          </p:val>
                                        </p:tav>
                                      </p:tavLst>
                                    </p:anim>
                                    <p:anim calcmode="lin" valueType="num">
                                      <p:cBhvr additive="base">
                                        <p:cTn id="27" dur="500" fill="hold"/>
                                        <p:tgtEl>
                                          <p:spTgt spid="1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ppt_x"/>
                                          </p:val>
                                        </p:tav>
                                        <p:tav tm="100000">
                                          <p:val>
                                            <p:strVal val="#ppt_x"/>
                                          </p:val>
                                        </p:tav>
                                      </p:tavLst>
                                    </p:anim>
                                    <p:anim calcmode="lin" valueType="num">
                                      <p:cBhvr additive="base">
                                        <p:cTn id="31" dur="500" fill="hold"/>
                                        <p:tgtEl>
                                          <p:spTgt spid="41"/>
                                        </p:tgtEl>
                                        <p:attrNameLst>
                                          <p:attrName>ppt_y</p:attrName>
                                        </p:attrNameLst>
                                      </p:cBhvr>
                                      <p:tavLst>
                                        <p:tav tm="0">
                                          <p:val>
                                            <p:strVal val="0-#ppt_h/2"/>
                                          </p:val>
                                        </p:tav>
                                        <p:tav tm="100000">
                                          <p:val>
                                            <p:strVal val="#ppt_y"/>
                                          </p:val>
                                        </p:tav>
                                      </p:tavLst>
                                    </p:anim>
                                  </p:childTnLst>
                                </p:cTn>
                              </p:par>
                            </p:childTnLst>
                          </p:cTn>
                        </p:par>
                        <p:par>
                          <p:cTn id="32" fill="hold" nodeType="withGroup">
                            <p:stCondLst>
                              <p:cond delay="1500"/>
                            </p:stCondLst>
                            <p:childTnLst>
                              <p:par>
                                <p:cTn id="33" presetID="42" presetClass="entr" presetSubtype="0" fill="hold" grpId="0" nodeType="afterEffect">
                                  <p:iterate type="lt">
                                    <p:tmPct val="15000"/>
                                  </p:iterate>
                                  <p:childTnLst>
                                    <p:set>
                                      <p:cBhvr>
                                        <p:cTn id="34" dur="1" fill="hold">
                                          <p:stCondLst>
                                            <p:cond delay="0"/>
                                          </p:stCondLst>
                                        </p:cTn>
                                        <p:tgtEl>
                                          <p:spTgt spid="43"/>
                                        </p:tgtEl>
                                        <p:attrNameLst>
                                          <p:attrName>style.visibility</p:attrName>
                                        </p:attrNameLst>
                                      </p:cBhvr>
                                      <p:to>
                                        <p:strVal val="visible"/>
                                      </p:to>
                                    </p:set>
                                    <p:animEffect transition="in" filter="fade">
                                      <p:cBhvr>
                                        <p:cTn id="35" dur="1000"/>
                                        <p:tgtEl>
                                          <p:spTgt spid="43"/>
                                        </p:tgtEl>
                                      </p:cBhvr>
                                    </p:animEffect>
                                    <p:anim calcmode="lin" valueType="num">
                                      <p:cBhvr>
                                        <p:cTn id="36" dur="1000" fill="hold"/>
                                        <p:tgtEl>
                                          <p:spTgt spid="43"/>
                                        </p:tgtEl>
                                        <p:attrNameLst>
                                          <p:attrName>ppt_x</p:attrName>
                                        </p:attrNameLst>
                                      </p:cBhvr>
                                      <p:tavLst>
                                        <p:tav tm="0">
                                          <p:val>
                                            <p:strVal val="#ppt_x"/>
                                          </p:val>
                                        </p:tav>
                                        <p:tav tm="100000">
                                          <p:val>
                                            <p:strVal val="#ppt_x"/>
                                          </p:val>
                                        </p:tav>
                                      </p:tavLst>
                                    </p:anim>
                                    <p:anim calcmode="lin" valueType="num">
                                      <p:cBhvr>
                                        <p:cTn id="37" dur="1000" fill="hold"/>
                                        <p:tgtEl>
                                          <p:spTgt spid="43"/>
                                        </p:tgtEl>
                                        <p:attrNameLst>
                                          <p:attrName>ppt_y</p:attrName>
                                        </p:attrNameLst>
                                      </p:cBhvr>
                                      <p:tavLst>
                                        <p:tav tm="0">
                                          <p:val>
                                            <p:strVal val="#ppt_y+.1"/>
                                          </p:val>
                                        </p:tav>
                                        <p:tav tm="100000">
                                          <p:val>
                                            <p:strVal val="#ppt_y"/>
                                          </p:val>
                                        </p:tav>
                                      </p:tavLst>
                                    </p:anim>
                                  </p:childTnLst>
                                </p:cTn>
                              </p:par>
                            </p:childTnLst>
                          </p:cTn>
                        </p:par>
                        <p:par>
                          <p:cTn id="38" fill="hold" nodeType="withGroup">
                            <p:stCondLst>
                              <p:cond delay="7000"/>
                            </p:stCondLst>
                            <p:childTnLst>
                              <p:par>
                                <p:cTn id="39" presetID="22" presetClass="entr" presetSubtype="8" fill="hold" grpId="0" nodeType="afterEffect">
                                  <p:childTnLst>
                                    <p:set>
                                      <p:cBhvr>
                                        <p:cTn id="40" dur="1" fill="hold">
                                          <p:stCondLst>
                                            <p:cond delay="0"/>
                                          </p:stCondLst>
                                        </p:cTn>
                                        <p:tgtEl>
                                          <p:spTgt spid="44"/>
                                        </p:tgtEl>
                                        <p:attrNameLst>
                                          <p:attrName>style.visibility</p:attrName>
                                        </p:attrNameLst>
                                      </p:cBhvr>
                                      <p:to>
                                        <p:strVal val="visible"/>
                                      </p:to>
                                    </p:set>
                                    <p:animEffect transition="in" filter="wipe(left)">
                                      <p:cBhvr>
                                        <p:cTn id="41" dur="500"/>
                                        <p:tgtEl>
                                          <p:spTgt spid="44"/>
                                        </p:tgtEl>
                                      </p:cBhvr>
                                    </p:animEffect>
                                  </p:childTnLst>
                                </p:cTn>
                              </p:par>
                            </p:childTnLst>
                          </p:cTn>
                        </p:par>
                        <p:par>
                          <p:cTn id="42" fill="hold" nodeType="withGroup">
                            <p:stCondLst>
                              <p:cond delay="7500"/>
                            </p:stCondLst>
                            <p:childTnLst>
                              <p:par>
                                <p:cTn id="43" presetID="22" presetClass="entr" presetSubtype="8" fill="hold" nodeType="afterEffect">
                                  <p:childTnLst>
                                    <p:set>
                                      <p:cBhvr>
                                        <p:cTn id="44" dur="1" fill="hold">
                                          <p:stCondLst>
                                            <p:cond delay="0"/>
                                          </p:stCondLst>
                                        </p:cTn>
                                        <p:tgtEl>
                                          <p:spTgt spid="3"/>
                                        </p:tgtEl>
                                        <p:attrNameLst>
                                          <p:attrName>style.visibility</p:attrName>
                                        </p:attrNameLst>
                                      </p:cBhvr>
                                      <p:to>
                                        <p:strVal val="visible"/>
                                      </p:to>
                                    </p:set>
                                    <p:animEffect transition="in" filter="wipe(left)">
                                      <p:cBhvr>
                                        <p:cTn id="45" dur="500"/>
                                        <p:tgtEl>
                                          <p:spTgt spid="3"/>
                                        </p:tgtEl>
                                      </p:cBhvr>
                                    </p:animEffect>
                                  </p:childTnLst>
                                </p:cTn>
                              </p:par>
                            </p:childTnLst>
                          </p:cTn>
                        </p:par>
                        <p:par>
                          <p:cTn id="46" fill="hold" nodeType="withGroup">
                            <p:stCondLst>
                              <p:cond delay="8000"/>
                            </p:stCondLst>
                            <p:childTnLst>
                              <p:par>
                                <p:cTn id="47" presetID="22" presetClass="entr" presetSubtype="8" fill="hold" nodeType="afterEffect">
                                  <p:childTnLst>
                                    <p:set>
                                      <p:cBhvr>
                                        <p:cTn id="48" dur="1" fill="hold">
                                          <p:stCondLst>
                                            <p:cond delay="0"/>
                                          </p:stCondLst>
                                        </p:cTn>
                                        <p:tgtEl>
                                          <p:spTgt spid="6"/>
                                        </p:tgtEl>
                                        <p:attrNameLst>
                                          <p:attrName>style.visibility</p:attrName>
                                        </p:attrNameLst>
                                      </p:cBhvr>
                                      <p:to>
                                        <p:strVal val="visible"/>
                                      </p:to>
                                    </p:set>
                                    <p:animEffect transition="in" filter="wipe(left)">
                                      <p:cBhvr>
                                        <p:cTn id="49" dur="500"/>
                                        <p:tgtEl>
                                          <p:spTgt spid="6"/>
                                        </p:tgtEl>
                                      </p:cBhvr>
                                    </p:animEffect>
                                  </p:childTnLst>
                                </p:cTn>
                              </p:par>
                            </p:childTnLst>
                          </p:cTn>
                        </p:par>
                        <p:par>
                          <p:cTn id="50" fill="hold" nodeType="withGroup">
                            <p:stCondLst>
                              <p:cond delay="8500"/>
                            </p:stCondLst>
                            <p:childTnLst>
                              <p:par>
                                <p:cTn id="51" presetID="2" presetClass="entr" presetSubtype="2" fill="hold" nodeType="afterEffec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500" fill="hold"/>
                                        <p:tgtEl>
                                          <p:spTgt spid="17"/>
                                        </p:tgtEl>
                                        <p:attrNameLst>
                                          <p:attrName>ppt_x</p:attrName>
                                        </p:attrNameLst>
                                      </p:cBhvr>
                                      <p:tavLst>
                                        <p:tav tm="0">
                                          <p:val>
                                            <p:strVal val="1+#ppt_w/2"/>
                                          </p:val>
                                        </p:tav>
                                        <p:tav tm="100000">
                                          <p:val>
                                            <p:strVal val="#ppt_x"/>
                                          </p:val>
                                        </p:tav>
                                      </p:tavLst>
                                    </p:anim>
                                    <p:anim calcmode="lin" valueType="num">
                                      <p:cBhvr additive="base">
                                        <p:cTn id="54" dur="500" fill="hold"/>
                                        <p:tgtEl>
                                          <p:spTgt spid="17"/>
                                        </p:tgtEl>
                                        <p:attrNameLst>
                                          <p:attrName>ppt_y</p:attrName>
                                        </p:attrNameLst>
                                      </p:cBhvr>
                                      <p:tavLst>
                                        <p:tav tm="0">
                                          <p:val>
                                            <p:strVal val="#ppt_y"/>
                                          </p:val>
                                        </p:tav>
                                        <p:tav tm="100000">
                                          <p:val>
                                            <p:strVal val="#ppt_y"/>
                                          </p:val>
                                        </p:tav>
                                      </p:tavLst>
                                    </p:anim>
                                  </p:childTnLst>
                                </p:cTn>
                              </p:par>
                              <p:par>
                                <p:cTn id="55" presetID="2" presetClass="entr" presetSubtype="12" fill="hold" nodeType="withEffect">
                                  <p:childTnLst>
                                    <p:set>
                                      <p:cBhvr>
                                        <p:cTn id="56" dur="1" fill="hold">
                                          <p:stCondLst>
                                            <p:cond delay="0"/>
                                          </p:stCondLst>
                                        </p:cTn>
                                        <p:tgtEl>
                                          <p:spTgt spid="56"/>
                                        </p:tgtEl>
                                        <p:attrNameLst>
                                          <p:attrName>style.visibility</p:attrName>
                                        </p:attrNameLst>
                                      </p:cBhvr>
                                      <p:to>
                                        <p:strVal val="visible"/>
                                      </p:to>
                                    </p:set>
                                    <p:anim calcmode="lin" valueType="num">
                                      <p:cBhvr additive="base">
                                        <p:cTn id="57" dur="500" fill="hold"/>
                                        <p:tgtEl>
                                          <p:spTgt spid="56"/>
                                        </p:tgtEl>
                                        <p:attrNameLst>
                                          <p:attrName>ppt_x</p:attrName>
                                        </p:attrNameLst>
                                      </p:cBhvr>
                                      <p:tavLst>
                                        <p:tav tm="0">
                                          <p:val>
                                            <p:strVal val="0-#ppt_w/2"/>
                                          </p:val>
                                        </p:tav>
                                        <p:tav tm="100000">
                                          <p:val>
                                            <p:strVal val="#ppt_x"/>
                                          </p:val>
                                        </p:tav>
                                      </p:tavLst>
                                    </p:anim>
                                    <p:anim calcmode="lin" valueType="num">
                                      <p:cBhvr additive="base">
                                        <p:cTn id="58" dur="500" fill="hold"/>
                                        <p:tgtEl>
                                          <p:spTgt spid="5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childTnLst>
                                    <p:set>
                                      <p:cBhvr>
                                        <p:cTn id="60" dur="1" fill="hold">
                                          <p:stCondLst>
                                            <p:cond delay="0"/>
                                          </p:stCondLst>
                                        </p:cTn>
                                        <p:tgtEl>
                                          <p:spTgt spid="59"/>
                                        </p:tgtEl>
                                        <p:attrNameLst>
                                          <p:attrName>style.visibility</p:attrName>
                                        </p:attrNameLst>
                                      </p:cBhvr>
                                      <p:to>
                                        <p:strVal val="visible"/>
                                      </p:to>
                                    </p:set>
                                    <p:anim calcmode="lin" valueType="num">
                                      <p:cBhvr additive="base">
                                        <p:cTn id="61" dur="500" fill="hold"/>
                                        <p:tgtEl>
                                          <p:spTgt spid="59"/>
                                        </p:tgtEl>
                                        <p:attrNameLst>
                                          <p:attrName>ppt_x</p:attrName>
                                        </p:attrNameLst>
                                      </p:cBhvr>
                                      <p:tavLst>
                                        <p:tav tm="0">
                                          <p:val>
                                            <p:strVal val="#ppt_x"/>
                                          </p:val>
                                        </p:tav>
                                        <p:tav tm="100000">
                                          <p:val>
                                            <p:strVal val="#ppt_x"/>
                                          </p:val>
                                        </p:tav>
                                      </p:tavLst>
                                    </p:anim>
                                    <p:anim calcmode="lin" valueType="num">
                                      <p:cBhvr additive="base">
                                        <p:cTn id="62" dur="500" fill="hold"/>
                                        <p:tgtEl>
                                          <p:spTgt spid="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32" grpId="0" animBg="1"/>
      <p:bldP spid="39" grpId="0" animBg="1"/>
      <p:bldP spid="41" grpId="0" animBg="1"/>
      <p:bldP spid="43" grpId="0"/>
      <p:bldP spid="44" grpId="0"/>
      <p:bldP spid="37" grpId="0" animBg="1"/>
      <p:bldP spid="5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椭圆 40"/>
          <p:cNvSpPr/>
          <p:nvPr/>
        </p:nvSpPr>
        <p:spPr>
          <a:xfrm>
            <a:off x="1088272" y="1553283"/>
            <a:ext cx="1720100" cy="172010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2" name="组合 1">
            <a:extLst>
              <a:ext uri="{FF2B5EF4-FFF2-40B4-BE49-F238E27FC236}">
                <a16:creationId xmlns:a16="http://schemas.microsoft.com/office/drawing/2014/main" id="{854093EC-3946-4DB9-9CF8-04945AF2A4BA}"/>
              </a:ext>
            </a:extLst>
          </p:cNvPr>
          <p:cNvGrpSpPr/>
          <p:nvPr/>
        </p:nvGrpSpPr>
        <p:grpSpPr>
          <a:xfrm>
            <a:off x="3199340" y="817307"/>
            <a:ext cx="1051547" cy="3155368"/>
            <a:chOff x="3529979" y="468110"/>
            <a:chExt cx="1051547" cy="3155368"/>
          </a:xfrm>
        </p:grpSpPr>
        <p:sp>
          <p:nvSpPr>
            <p:cNvPr id="4" name="椭圆 3"/>
            <p:cNvSpPr/>
            <p:nvPr/>
          </p:nvSpPr>
          <p:spPr>
            <a:xfrm>
              <a:off x="3685832" y="623962"/>
              <a:ext cx="739840" cy="73984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5" name="TextBox 4"/>
            <p:cNvSpPr txBox="1"/>
            <p:nvPr/>
          </p:nvSpPr>
          <p:spPr>
            <a:xfrm>
              <a:off x="3799112" y="732273"/>
              <a:ext cx="513282" cy="523220"/>
            </a:xfrm>
            <a:prstGeom prst="rect">
              <a:avLst/>
            </a:prstGeom>
            <a:noFill/>
          </p:spPr>
          <p:txBody>
            <a:bodyPr wrap="none" rtlCol="0" anchor="ctr">
              <a:spAutoFit/>
            </a:bodyPr>
            <a:lstStyle/>
            <a:p>
              <a:pPr algn="ctr"/>
              <a:r>
                <a:rPr lang="en-US" altLang="zh-CN" sz="2800" dirty="0">
                  <a:solidFill>
                    <a:srgbClr val="E93F30"/>
                  </a:solidFill>
                  <a:effectLst>
                    <a:innerShdw blurRad="63500" dist="50800" dir="18900000">
                      <a:prstClr val="black">
                        <a:alpha val="30000"/>
                      </a:prstClr>
                    </a:innerShdw>
                  </a:effectLst>
                  <a:latin typeface="Impact" panose="020B0806030902050204" pitchFamily="34" charset="0"/>
                </a:rPr>
                <a:t>01</a:t>
              </a:r>
              <a:endParaRPr lang="zh-CN" altLang="en-US" sz="2800">
                <a:solidFill>
                  <a:srgbClr val="E93F30"/>
                </a:solidFill>
                <a:effectLst>
                  <a:innerShdw blurRad="63500" dist="50800" dir="18900000">
                    <a:prstClr val="black">
                      <a:alpha val="30000"/>
                    </a:prstClr>
                  </a:innerShdw>
                </a:effectLst>
                <a:latin typeface="Impact" panose="020B0806030902050204" pitchFamily="34" charset="0"/>
              </a:endParaRPr>
            </a:p>
          </p:txBody>
        </p:sp>
        <p:sp>
          <p:nvSpPr>
            <p:cNvPr id="8" name="椭圆 7"/>
            <p:cNvSpPr/>
            <p:nvPr/>
          </p:nvSpPr>
          <p:spPr>
            <a:xfrm>
              <a:off x="3685832" y="1673493"/>
              <a:ext cx="739840" cy="73984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9" name="TextBox 8"/>
            <p:cNvSpPr txBox="1"/>
            <p:nvPr/>
          </p:nvSpPr>
          <p:spPr>
            <a:xfrm>
              <a:off x="3777472" y="1781804"/>
              <a:ext cx="556563" cy="523220"/>
            </a:xfrm>
            <a:prstGeom prst="rect">
              <a:avLst/>
            </a:prstGeom>
            <a:noFill/>
          </p:spPr>
          <p:txBody>
            <a:bodyPr wrap="none" rtlCol="0" anchor="ctr">
              <a:spAutoFit/>
            </a:bodyPr>
            <a:lstStyle/>
            <a:p>
              <a:pPr algn="ctr"/>
              <a:r>
                <a:rPr lang="en-US" altLang="zh-CN" sz="2800" dirty="0">
                  <a:solidFill>
                    <a:srgbClr val="E93F30"/>
                  </a:solidFill>
                  <a:effectLst>
                    <a:innerShdw blurRad="63500" dist="50800" dir="18900000">
                      <a:prstClr val="black">
                        <a:alpha val="30000"/>
                      </a:prstClr>
                    </a:innerShdw>
                  </a:effectLst>
                  <a:latin typeface="Impact" panose="020B0806030902050204" pitchFamily="34" charset="0"/>
                </a:rPr>
                <a:t>02</a:t>
              </a:r>
              <a:endParaRPr lang="zh-CN" altLang="en-US" sz="2800">
                <a:solidFill>
                  <a:srgbClr val="E93F30"/>
                </a:solidFill>
                <a:effectLst>
                  <a:innerShdw blurRad="63500" dist="50800" dir="18900000">
                    <a:prstClr val="black">
                      <a:alpha val="30000"/>
                    </a:prstClr>
                  </a:innerShdw>
                </a:effectLst>
                <a:latin typeface="Impact" panose="020B0806030902050204" pitchFamily="34" charset="0"/>
              </a:endParaRPr>
            </a:p>
          </p:txBody>
        </p:sp>
        <p:sp>
          <p:nvSpPr>
            <p:cNvPr id="12" name="椭圆 11"/>
            <p:cNvSpPr/>
            <p:nvPr/>
          </p:nvSpPr>
          <p:spPr>
            <a:xfrm>
              <a:off x="3685832" y="2723024"/>
              <a:ext cx="739840" cy="73984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1905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3" name="TextBox 12"/>
            <p:cNvSpPr txBox="1"/>
            <p:nvPr/>
          </p:nvSpPr>
          <p:spPr>
            <a:xfrm>
              <a:off x="3771861" y="2831335"/>
              <a:ext cx="567784" cy="523220"/>
            </a:xfrm>
            <a:prstGeom prst="rect">
              <a:avLst/>
            </a:prstGeom>
            <a:noFill/>
          </p:spPr>
          <p:txBody>
            <a:bodyPr wrap="none" rtlCol="0" anchor="ctr">
              <a:spAutoFit/>
            </a:bodyPr>
            <a:lstStyle/>
            <a:p>
              <a:pPr algn="ctr"/>
              <a:r>
                <a:rPr lang="en-US" altLang="zh-CN" sz="2800" dirty="0">
                  <a:solidFill>
                    <a:srgbClr val="E93F30"/>
                  </a:solidFill>
                  <a:effectLst>
                    <a:innerShdw blurRad="63500" dist="50800" dir="18900000">
                      <a:prstClr val="black">
                        <a:alpha val="30000"/>
                      </a:prstClr>
                    </a:innerShdw>
                  </a:effectLst>
                  <a:latin typeface="Impact" panose="020B0806030902050204" pitchFamily="34" charset="0"/>
                </a:rPr>
                <a:t>03</a:t>
              </a:r>
              <a:endParaRPr lang="zh-CN" altLang="en-US" sz="2800">
                <a:solidFill>
                  <a:srgbClr val="E93F30"/>
                </a:solidFill>
                <a:effectLst>
                  <a:innerShdw blurRad="63500" dist="50800" dir="18900000">
                    <a:prstClr val="black">
                      <a:alpha val="30000"/>
                    </a:prstClr>
                  </a:innerShdw>
                </a:effectLst>
                <a:latin typeface="Impact" panose="020B0806030902050204" pitchFamily="34" charset="0"/>
              </a:endParaRPr>
            </a:p>
          </p:txBody>
        </p:sp>
        <p:grpSp>
          <p:nvGrpSpPr>
            <p:cNvPr id="17" name="组合 16"/>
            <p:cNvGrpSpPr/>
            <p:nvPr/>
          </p:nvGrpSpPr>
          <p:grpSpPr>
            <a:xfrm>
              <a:off x="3529979" y="468110"/>
              <a:ext cx="1051547" cy="3155368"/>
              <a:chOff x="3529979" y="468110"/>
              <a:chExt cx="1051547" cy="3155368"/>
            </a:xfrm>
          </p:grpSpPr>
          <p:sp>
            <p:nvSpPr>
              <p:cNvPr id="29" name="弧形 28"/>
              <p:cNvSpPr/>
              <p:nvPr/>
            </p:nvSpPr>
            <p:spPr>
              <a:xfrm>
                <a:off x="3529979" y="468110"/>
                <a:ext cx="1051546" cy="1051546"/>
              </a:xfrm>
              <a:prstGeom prst="arc">
                <a:avLst>
                  <a:gd name="adj1" fmla="val 16200000"/>
                  <a:gd name="adj2" fmla="val 5356559"/>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弧形 29"/>
              <p:cNvSpPr/>
              <p:nvPr/>
            </p:nvSpPr>
            <p:spPr>
              <a:xfrm flipH="1">
                <a:off x="3529980" y="1520022"/>
                <a:ext cx="1051546" cy="1051546"/>
              </a:xfrm>
              <a:prstGeom prst="arc">
                <a:avLst>
                  <a:gd name="adj1" fmla="val 16169364"/>
                  <a:gd name="adj2" fmla="val 5281886"/>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弧形 30"/>
              <p:cNvSpPr/>
              <p:nvPr/>
            </p:nvSpPr>
            <p:spPr>
              <a:xfrm>
                <a:off x="3529979" y="2571932"/>
                <a:ext cx="1051546" cy="1051546"/>
              </a:xfrm>
              <a:prstGeom prst="arc">
                <a:avLst>
                  <a:gd name="adj1" fmla="val 16072548"/>
                  <a:gd name="adj2" fmla="val 5356559"/>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5" name="TextBox 24"/>
          <p:cNvSpPr txBox="1"/>
          <p:nvPr/>
        </p:nvSpPr>
        <p:spPr>
          <a:xfrm>
            <a:off x="1206869" y="2082502"/>
            <a:ext cx="1548740" cy="624979"/>
          </a:xfrm>
          <a:prstGeom prst="rect">
            <a:avLst/>
          </a:prstGeom>
          <a:noFill/>
        </p:spPr>
        <p:txBody>
          <a:bodyPr wrap="square" rtlCol="0" anchor="ctr">
            <a:spAutoFit/>
          </a:bodyPr>
          <a:lstStyle/>
          <a:p>
            <a:pPr algn="ctr">
              <a:lnSpc>
                <a:spcPct val="150000"/>
              </a:lnSpc>
            </a:pPr>
            <a:r>
              <a:rPr lang="en-US" altLang="zh-CN" sz="4000" baseline="12000" dirty="0">
                <a:solidFill>
                  <a:schemeClr val="tx1">
                    <a:lumMod val="65000"/>
                    <a:lumOff val="35000"/>
                  </a:schemeClr>
                </a:solidFill>
                <a:effectLst>
                  <a:innerShdw blurRad="63500" dist="50800" dir="18900000">
                    <a:prstClr val="black">
                      <a:alpha val="30000"/>
                    </a:prstClr>
                  </a:innerShdw>
                </a:effectLst>
                <a:latin typeface="Impact" panose="020B0806030902050204" pitchFamily="34" charset="0"/>
                <a:ea typeface="微软雅黑" pitchFamily="34" charset="-122"/>
              </a:rPr>
              <a:t>CONTENT</a:t>
            </a:r>
            <a:endParaRPr lang="zh-CN" altLang="en-US" sz="4000" baseline="12000" dirty="0">
              <a:solidFill>
                <a:schemeClr val="tx1">
                  <a:lumMod val="65000"/>
                  <a:lumOff val="35000"/>
                </a:schemeClr>
              </a:solidFill>
              <a:effectLst>
                <a:innerShdw blurRad="63500" dist="50800" dir="18900000">
                  <a:prstClr val="black">
                    <a:alpha val="30000"/>
                  </a:prstClr>
                </a:innerShdw>
              </a:effectLst>
              <a:latin typeface="Impact" panose="020B0806030902050204" pitchFamily="34" charset="0"/>
              <a:ea typeface="微软雅黑" pitchFamily="34" charset="-122"/>
            </a:endParaRPr>
          </a:p>
        </p:txBody>
      </p:sp>
      <p:grpSp>
        <p:nvGrpSpPr>
          <p:cNvPr id="16" name="组合 15"/>
          <p:cNvGrpSpPr/>
          <p:nvPr/>
        </p:nvGrpSpPr>
        <p:grpSpPr>
          <a:xfrm>
            <a:off x="909662" y="-92546"/>
            <a:ext cx="2069729" cy="5328592"/>
            <a:chOff x="909662" y="-92546"/>
            <a:chExt cx="2069729" cy="5328592"/>
          </a:xfrm>
        </p:grpSpPr>
        <p:sp>
          <p:nvSpPr>
            <p:cNvPr id="26" name="弧形 25"/>
            <p:cNvSpPr/>
            <p:nvPr/>
          </p:nvSpPr>
          <p:spPr>
            <a:xfrm flipH="1">
              <a:off x="909662" y="1382264"/>
              <a:ext cx="2062138" cy="2062138"/>
            </a:xfrm>
            <a:prstGeom prst="arc">
              <a:avLst>
                <a:gd name="adj1" fmla="val 16280005"/>
                <a:gd name="adj2" fmla="val 4656997"/>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弧形 27"/>
            <p:cNvSpPr/>
            <p:nvPr/>
          </p:nvSpPr>
          <p:spPr>
            <a:xfrm>
              <a:off x="917253" y="1382264"/>
              <a:ext cx="2062138" cy="2062138"/>
            </a:xfrm>
            <a:prstGeom prst="arc">
              <a:avLst>
                <a:gd name="adj1" fmla="val 17431440"/>
                <a:gd name="adj2" fmla="val 505695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1913345" y="-92546"/>
              <a:ext cx="0" cy="1470637"/>
              <a:chOff x="1913345" y="-92546"/>
              <a:chExt cx="0" cy="1470637"/>
            </a:xfrm>
          </p:grpSpPr>
          <p:cxnSp>
            <p:nvCxnSpPr>
              <p:cNvPr id="18" name="直接连接符 17"/>
              <p:cNvCxnSpPr/>
              <p:nvPr/>
            </p:nvCxnSpPr>
            <p:spPr>
              <a:xfrm flipH="1">
                <a:off x="1913345" y="411510"/>
                <a:ext cx="0" cy="966581"/>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37" name="直接连接符 36"/>
              <p:cNvCxnSpPr/>
              <p:nvPr/>
            </p:nvCxnSpPr>
            <p:spPr>
              <a:xfrm flipH="1">
                <a:off x="1913345" y="-92546"/>
                <a:ext cx="0" cy="504056"/>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grpSp>
        <p:grpSp>
          <p:nvGrpSpPr>
            <p:cNvPr id="42" name="组合 41"/>
            <p:cNvGrpSpPr/>
            <p:nvPr/>
          </p:nvGrpSpPr>
          <p:grpSpPr>
            <a:xfrm flipV="1">
              <a:off x="2049339" y="3439054"/>
              <a:ext cx="0" cy="1796992"/>
              <a:chOff x="1913345" y="-418901"/>
              <a:chExt cx="0" cy="1796992"/>
            </a:xfrm>
          </p:grpSpPr>
          <p:cxnSp>
            <p:nvCxnSpPr>
              <p:cNvPr id="43" name="直接连接符 42"/>
              <p:cNvCxnSpPr/>
              <p:nvPr/>
            </p:nvCxnSpPr>
            <p:spPr>
              <a:xfrm flipH="1">
                <a:off x="1913345" y="411510"/>
                <a:ext cx="0" cy="966581"/>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44" name="直接连接符 43"/>
              <p:cNvCxnSpPr/>
              <p:nvPr/>
            </p:nvCxnSpPr>
            <p:spPr>
              <a:xfrm flipH="1">
                <a:off x="1913345" y="-418901"/>
                <a:ext cx="0" cy="830411"/>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grpSp>
      </p:grpSp>
      <p:sp>
        <p:nvSpPr>
          <p:cNvPr id="45" name="TextBox 6"/>
          <p:cNvSpPr txBox="1">
            <a:spLocks noChangeArrowheads="1"/>
          </p:cNvSpPr>
          <p:nvPr/>
        </p:nvSpPr>
        <p:spPr bwMode="auto">
          <a:xfrm>
            <a:off x="4498018" y="817307"/>
            <a:ext cx="395226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GB" altLang="zh-CN" sz="2800" dirty="0"/>
              <a:t>Project Background</a:t>
            </a:r>
          </a:p>
          <a:p>
            <a:r>
              <a:rPr lang="en-GB" altLang="zh-CN" sz="2800" dirty="0"/>
              <a:t>What is the ELM?</a:t>
            </a:r>
          </a:p>
        </p:txBody>
      </p:sp>
      <p:sp>
        <p:nvSpPr>
          <p:cNvPr id="46" name="TextBox 6"/>
          <p:cNvSpPr txBox="1">
            <a:spLocks noChangeArrowheads="1"/>
          </p:cNvSpPr>
          <p:nvPr/>
        </p:nvSpPr>
        <p:spPr bwMode="auto">
          <a:xfrm>
            <a:off x="4478757" y="2151723"/>
            <a:ext cx="429132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GB" altLang="zh-CN" sz="2800" dirty="0"/>
              <a:t>Aims &amp; Objectives</a:t>
            </a:r>
          </a:p>
        </p:txBody>
      </p:sp>
      <p:sp>
        <p:nvSpPr>
          <p:cNvPr id="48" name="TextBox 6"/>
          <p:cNvSpPr txBox="1">
            <a:spLocks noChangeArrowheads="1"/>
          </p:cNvSpPr>
          <p:nvPr/>
        </p:nvSpPr>
        <p:spPr bwMode="auto">
          <a:xfrm>
            <a:off x="4478426" y="3018568"/>
            <a:ext cx="4291319"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GB" altLang="zh-CN" sz="2800" dirty="0"/>
              <a:t>Methodology &amp; Experiment</a:t>
            </a:r>
          </a:p>
          <a:p>
            <a:r>
              <a:rPr lang="en-GB" altLang="zh-CN" sz="2800" dirty="0"/>
              <a:t>Expected Outcomes</a:t>
            </a:r>
          </a:p>
        </p:txBody>
      </p:sp>
    </p:spTree>
  </p:cSld>
  <p:clrMapOvr>
    <a:masterClrMapping/>
  </p:clrMapOvr>
  <p:transition spd="slow" advTm="200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1" fill="hold" grpId="2" nodeType="withEffec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0-#ppt_h/2"/>
                                          </p:val>
                                        </p:tav>
                                        <p:tav tm="100000">
                                          <p:val>
                                            <p:strVal val="#ppt_y"/>
                                          </p:val>
                                        </p:tav>
                                      </p:tavLst>
                                    </p:anim>
                                  </p:childTnLst>
                                </p:cTn>
                              </p:par>
                              <p:par>
                                <p:cTn id="9" presetID="42" presetClass="path" presetSubtype="0" fill="hold" grpId="0" nodeType="withEffect">
                                  <p:childTnLst>
                                    <p:animMotion origin="layout" path="M 0 -0.23704 L 0 7.40741E-07" pathEditMode="relative" rAng="0" ptsTypes="AA">
                                      <p:cBhvr>
                                        <p:cTn id="10" dur="1250" fill="hold"/>
                                        <p:tgtEl>
                                          <p:spTgt spid="41"/>
                                        </p:tgtEl>
                                        <p:attrNameLst>
                                          <p:attrName>ppt_x</p:attrName>
                                          <p:attrName>ppt_y</p:attrName>
                                        </p:attrNameLst>
                                      </p:cBhvr>
                                      <p:rCtr x="0" y="11065"/>
                                    </p:animMotion>
                                  </p:childTnLst>
                                </p:cTn>
                              </p:par>
                              <p:par>
                                <p:cTn id="11" presetID="42" presetClass="path" presetSubtype="0" autoRev="1" fill="hold" grpId="1" nodeType="withEffect">
                                  <p:childTnLst>
                                    <p:animMotion origin="layout" path="M 0 0 L 0 0.04745" pathEditMode="relative" rAng="0" ptsTypes="AA">
                                      <p:cBhvr>
                                        <p:cTn id="12" dur="1000" fill="hold"/>
                                        <p:tgtEl>
                                          <p:spTgt spid="41"/>
                                        </p:tgtEl>
                                        <p:attrNameLst>
                                          <p:attrName>ppt_x</p:attrName>
                                          <p:attrName>ppt_y</p:attrName>
                                        </p:attrNameLst>
                                      </p:cBhvr>
                                      <p:rCtr x="0" y="2361"/>
                                    </p:animMotion>
                                  </p:childTnLst>
                                </p:cTn>
                              </p:par>
                            </p:childTnLst>
                          </p:cTn>
                        </p:par>
                        <p:par>
                          <p:cTn id="13" fill="hold" nodeType="withGroup">
                            <p:stCondLst>
                              <p:cond delay="2000"/>
                            </p:stCondLst>
                            <p:childTnLst>
                              <p:par>
                                <p:cTn id="14" presetID="10" presetClass="entr" presetSubtype="0" fill="hold" nodeType="afterEffec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childTnLst>
                          </p:cTn>
                        </p:par>
                        <p:par>
                          <p:cTn id="17" fill="hold" nodeType="withGroup">
                            <p:stCondLst>
                              <p:cond delay="2500"/>
                            </p:stCondLst>
                            <p:childTnLst>
                              <p:par>
                                <p:cTn id="18" presetID="42" presetClass="entr" presetSubtype="0" fill="hold" grpId="19" nodeType="afterEffect">
                                  <p:childTnLst>
                                    <p:set>
                                      <p:cBhvr>
                                        <p:cTn id="19" dur="1" fill="hold">
                                          <p:stCondLst>
                                            <p:cond delay="0"/>
                                          </p:stCondLst>
                                        </p:cTn>
                                        <p:tgtEl>
                                          <p:spTgt spid="45"/>
                                        </p:tgtEl>
                                        <p:attrNameLst>
                                          <p:attrName>style.visibility</p:attrName>
                                        </p:attrNameLst>
                                      </p:cBhvr>
                                      <p:to>
                                        <p:strVal val="visible"/>
                                      </p:to>
                                    </p:set>
                                    <p:animEffect transition="in" filter="fade">
                                      <p:cBhvr>
                                        <p:cTn id="20" dur="1000"/>
                                        <p:tgtEl>
                                          <p:spTgt spid="45"/>
                                        </p:tgtEl>
                                      </p:cBhvr>
                                    </p:animEffect>
                                    <p:anim calcmode="lin" valueType="num">
                                      <p:cBhvr>
                                        <p:cTn id="21" dur="1000" fill="hold"/>
                                        <p:tgtEl>
                                          <p:spTgt spid="45"/>
                                        </p:tgtEl>
                                        <p:attrNameLst>
                                          <p:attrName>ppt_x</p:attrName>
                                        </p:attrNameLst>
                                      </p:cBhvr>
                                      <p:tavLst>
                                        <p:tav tm="0">
                                          <p:val>
                                            <p:strVal val="#ppt_x"/>
                                          </p:val>
                                        </p:tav>
                                        <p:tav tm="100000">
                                          <p:val>
                                            <p:strVal val="#ppt_x"/>
                                          </p:val>
                                        </p:tav>
                                      </p:tavLst>
                                    </p:anim>
                                    <p:anim calcmode="lin" valueType="num">
                                      <p:cBhvr>
                                        <p:cTn id="22" dur="1000" fill="hold"/>
                                        <p:tgtEl>
                                          <p:spTgt spid="45"/>
                                        </p:tgtEl>
                                        <p:attrNameLst>
                                          <p:attrName>ppt_y</p:attrName>
                                        </p:attrNameLst>
                                      </p:cBhvr>
                                      <p:tavLst>
                                        <p:tav tm="0">
                                          <p:val>
                                            <p:strVal val="#ppt_y+.1"/>
                                          </p:val>
                                        </p:tav>
                                        <p:tav tm="100000">
                                          <p:val>
                                            <p:strVal val="#ppt_y"/>
                                          </p:val>
                                        </p:tav>
                                      </p:tavLst>
                                    </p:anim>
                                  </p:childTnLst>
                                </p:cTn>
                              </p:par>
                              <p:par>
                                <p:cTn id="23" presetID="47" presetClass="entr" presetSubtype="0" fill="hold" grpId="20" nodeType="withEffect">
                                  <p:childTnLst>
                                    <p:set>
                                      <p:cBhvr>
                                        <p:cTn id="24" dur="1" fill="hold">
                                          <p:stCondLst>
                                            <p:cond delay="0"/>
                                          </p:stCondLst>
                                        </p:cTn>
                                        <p:tgtEl>
                                          <p:spTgt spid="46"/>
                                        </p:tgtEl>
                                        <p:attrNameLst>
                                          <p:attrName>style.visibility</p:attrName>
                                        </p:attrNameLst>
                                      </p:cBhvr>
                                      <p:to>
                                        <p:strVal val="visible"/>
                                      </p:to>
                                    </p:set>
                                    <p:animEffect transition="in" filter="fade">
                                      <p:cBhvr>
                                        <p:cTn id="25" dur="1000"/>
                                        <p:tgtEl>
                                          <p:spTgt spid="46"/>
                                        </p:tgtEl>
                                      </p:cBhvr>
                                    </p:animEffect>
                                    <p:anim calcmode="lin" valueType="num">
                                      <p:cBhvr>
                                        <p:cTn id="26" dur="1000" fill="hold"/>
                                        <p:tgtEl>
                                          <p:spTgt spid="46"/>
                                        </p:tgtEl>
                                        <p:attrNameLst>
                                          <p:attrName>ppt_x</p:attrName>
                                        </p:attrNameLst>
                                      </p:cBhvr>
                                      <p:tavLst>
                                        <p:tav tm="0">
                                          <p:val>
                                            <p:strVal val="#ppt_x"/>
                                          </p:val>
                                        </p:tav>
                                        <p:tav tm="100000">
                                          <p:val>
                                            <p:strVal val="#ppt_x"/>
                                          </p:val>
                                        </p:tav>
                                      </p:tavLst>
                                    </p:anim>
                                    <p:anim calcmode="lin" valueType="num">
                                      <p:cBhvr>
                                        <p:cTn id="27" dur="1000" fill="hold"/>
                                        <p:tgtEl>
                                          <p:spTgt spid="46"/>
                                        </p:tgtEl>
                                        <p:attrNameLst>
                                          <p:attrName>ppt_y</p:attrName>
                                        </p:attrNameLst>
                                      </p:cBhvr>
                                      <p:tavLst>
                                        <p:tav tm="0">
                                          <p:val>
                                            <p:strVal val="#ppt_y-.1"/>
                                          </p:val>
                                        </p:tav>
                                        <p:tav tm="100000">
                                          <p:val>
                                            <p:strVal val="#ppt_y"/>
                                          </p:val>
                                        </p:tav>
                                      </p:tavLst>
                                    </p:anim>
                                  </p:childTnLst>
                                </p:cTn>
                              </p:par>
                              <p:par>
                                <p:cTn id="28" presetID="47" presetClass="entr" presetSubtype="0" fill="hold" grpId="22" nodeType="withEffect">
                                  <p:childTnLst>
                                    <p:set>
                                      <p:cBhvr>
                                        <p:cTn id="29" dur="1" fill="hold">
                                          <p:stCondLst>
                                            <p:cond delay="0"/>
                                          </p:stCondLst>
                                        </p:cTn>
                                        <p:tgtEl>
                                          <p:spTgt spid="48"/>
                                        </p:tgtEl>
                                        <p:attrNameLst>
                                          <p:attrName>style.visibility</p:attrName>
                                        </p:attrNameLst>
                                      </p:cBhvr>
                                      <p:to>
                                        <p:strVal val="visible"/>
                                      </p:to>
                                    </p:set>
                                    <p:animEffect transition="in" filter="fade">
                                      <p:cBhvr>
                                        <p:cTn id="30" dur="1000"/>
                                        <p:tgtEl>
                                          <p:spTgt spid="48"/>
                                        </p:tgtEl>
                                      </p:cBhvr>
                                    </p:animEffect>
                                    <p:anim calcmode="lin" valueType="num">
                                      <p:cBhvr>
                                        <p:cTn id="31" dur="1000" fill="hold"/>
                                        <p:tgtEl>
                                          <p:spTgt spid="48"/>
                                        </p:tgtEl>
                                        <p:attrNameLst>
                                          <p:attrName>ppt_x</p:attrName>
                                        </p:attrNameLst>
                                      </p:cBhvr>
                                      <p:tavLst>
                                        <p:tav tm="0">
                                          <p:val>
                                            <p:strVal val="#ppt_x"/>
                                          </p:val>
                                        </p:tav>
                                        <p:tav tm="100000">
                                          <p:val>
                                            <p:strVal val="#ppt_x"/>
                                          </p:val>
                                        </p:tav>
                                      </p:tavLst>
                                    </p:anim>
                                    <p:anim calcmode="lin" valueType="num">
                                      <p:cBhvr>
                                        <p:cTn id="32"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1" grpId="1" animBg="1"/>
      <p:bldP spid="41" grpId="2" animBg="1"/>
      <p:bldP spid="45" grpId="19"/>
      <p:bldP spid="46" grpId="20"/>
      <p:bldP spid="48" grpId="22"/>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23528" y="161578"/>
            <a:ext cx="742506" cy="739783"/>
            <a:chOff x="909662" y="1382264"/>
            <a:chExt cx="2069729" cy="2062138"/>
          </a:xfrm>
        </p:grpSpPr>
        <p:sp>
          <p:nvSpPr>
            <p:cNvPr id="4" name="椭圆 3"/>
            <p:cNvSpPr/>
            <p:nvPr/>
          </p:nvSpPr>
          <p:spPr>
            <a:xfrm>
              <a:off x="1088272" y="1553283"/>
              <a:ext cx="1720100" cy="172010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1905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00"/>
            </a:p>
          </p:txBody>
        </p:sp>
        <p:sp>
          <p:nvSpPr>
            <p:cNvPr id="5" name="弧形 4"/>
            <p:cNvSpPr/>
            <p:nvPr/>
          </p:nvSpPr>
          <p:spPr>
            <a:xfrm flipH="1">
              <a:off x="909662" y="1382264"/>
              <a:ext cx="2062139" cy="2062138"/>
            </a:xfrm>
            <a:prstGeom prst="arc">
              <a:avLst>
                <a:gd name="adj1" fmla="val 17072317"/>
                <a:gd name="adj2" fmla="val 4528433"/>
              </a:avLst>
            </a:prstGeom>
            <a:noFill/>
            <a:ln w="9525">
              <a:solidFill>
                <a:schemeClr val="tx1">
                  <a:lumMod val="75000"/>
                  <a:lumOff val="25000"/>
                </a:schemeClr>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a:p>
          </p:txBody>
        </p:sp>
        <p:sp>
          <p:nvSpPr>
            <p:cNvPr id="6" name="弧形 5"/>
            <p:cNvSpPr/>
            <p:nvPr/>
          </p:nvSpPr>
          <p:spPr>
            <a:xfrm>
              <a:off x="917252" y="1382264"/>
              <a:ext cx="2062139" cy="2062138"/>
            </a:xfrm>
            <a:prstGeom prst="arc">
              <a:avLst>
                <a:gd name="adj1" fmla="val 16529683"/>
                <a:gd name="adj2" fmla="val 505695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a:p>
          </p:txBody>
        </p:sp>
        <p:sp>
          <p:nvSpPr>
            <p:cNvPr id="7" name="矩形 6"/>
            <p:cNvSpPr/>
            <p:nvPr/>
          </p:nvSpPr>
          <p:spPr>
            <a:xfrm>
              <a:off x="1290138" y="1782118"/>
              <a:ext cx="1301184" cy="1593776"/>
            </a:xfrm>
            <a:prstGeom prst="rect">
              <a:avLst/>
            </a:prstGeom>
          </p:spPr>
          <p:txBody>
            <a:bodyPr wrap="none" anchor="ctr">
              <a:spAutoFit/>
            </a:bodyPr>
            <a:lstStyle/>
            <a:p>
              <a:pPr algn="ctr">
                <a:lnSpc>
                  <a:spcPct val="150000"/>
                </a:lnSpc>
              </a:pPr>
              <a:r>
                <a:rPr lang="en-US" altLang="zh-CN" sz="3600" baseline="12000" dirty="0">
                  <a:solidFill>
                    <a:srgbClr val="E93F30"/>
                  </a:solidFill>
                  <a:effectLst>
                    <a:innerShdw blurRad="63500" dist="50800" dir="18900000">
                      <a:prstClr val="black">
                        <a:alpha val="30000"/>
                      </a:prstClr>
                    </a:innerShdw>
                  </a:effectLst>
                  <a:latin typeface="Impact" panose="020B0806030902050204" pitchFamily="34" charset="0"/>
                  <a:ea typeface="微软雅黑" pitchFamily="34" charset="-122"/>
                </a:rPr>
                <a:t>01</a:t>
              </a:r>
              <a:endParaRPr lang="zh-CN" altLang="en-US" sz="3600" baseline="12000" dirty="0">
                <a:solidFill>
                  <a:srgbClr val="E93F30"/>
                </a:solidFill>
                <a:effectLst>
                  <a:innerShdw blurRad="63500" dist="50800" dir="18900000">
                    <a:prstClr val="black">
                      <a:alpha val="30000"/>
                    </a:prstClr>
                  </a:innerShdw>
                </a:effectLst>
                <a:latin typeface="Impact" panose="020B0806030902050204" pitchFamily="34" charset="0"/>
                <a:ea typeface="微软雅黑" pitchFamily="34" charset="-122"/>
              </a:endParaRPr>
            </a:p>
          </p:txBody>
        </p:sp>
      </p:grpSp>
      <p:sp>
        <p:nvSpPr>
          <p:cNvPr id="8" name="矩形 7"/>
          <p:cNvSpPr/>
          <p:nvPr/>
        </p:nvSpPr>
        <p:spPr>
          <a:xfrm>
            <a:off x="1077100" y="381146"/>
            <a:ext cx="2486322" cy="830997"/>
          </a:xfrm>
          <a:prstGeom prst="rect">
            <a:avLst/>
          </a:prstGeom>
        </p:spPr>
        <p:txBody>
          <a:bodyPr wrap="none">
            <a:spAutoFit/>
          </a:bodyPr>
          <a:lstStyle/>
          <a:p>
            <a:r>
              <a:rPr lang="en-GB" altLang="zh-CN" sz="2400" b="1" dirty="0"/>
              <a:t>Extreme Learning </a:t>
            </a:r>
          </a:p>
          <a:p>
            <a:r>
              <a:rPr lang="en-GB" altLang="zh-CN" sz="2400" b="1" dirty="0"/>
              <a:t>Machine(ELM) </a:t>
            </a:r>
          </a:p>
        </p:txBody>
      </p:sp>
      <p:cxnSp>
        <p:nvCxnSpPr>
          <p:cNvPr id="10" name="直接连接符 9"/>
          <p:cNvCxnSpPr/>
          <p:nvPr/>
        </p:nvCxnSpPr>
        <p:spPr>
          <a:xfrm>
            <a:off x="734147" y="165980"/>
            <a:ext cx="1245565"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3" name="直接连接符 12"/>
          <p:cNvCxnSpPr/>
          <p:nvPr/>
        </p:nvCxnSpPr>
        <p:spPr>
          <a:xfrm flipH="1" flipV="1">
            <a:off x="599768" y="891070"/>
            <a:ext cx="0" cy="312528"/>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25" name="直接连接符 24"/>
          <p:cNvCxnSpPr/>
          <p:nvPr/>
        </p:nvCxnSpPr>
        <p:spPr>
          <a:xfrm flipH="1" flipV="1">
            <a:off x="595313" y="891070"/>
            <a:ext cx="0" cy="312528"/>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flipH="1" flipV="1">
            <a:off x="582943" y="4592584"/>
            <a:ext cx="1" cy="513516"/>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59" name="直接连接符 58"/>
          <p:cNvCxnSpPr/>
          <p:nvPr/>
        </p:nvCxnSpPr>
        <p:spPr>
          <a:xfrm flipH="1" flipV="1">
            <a:off x="1979712" y="-79550"/>
            <a:ext cx="0" cy="24553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sp>
        <p:nvSpPr>
          <p:cNvPr id="85" name="TextBox 84"/>
          <p:cNvSpPr txBox="1"/>
          <p:nvPr/>
        </p:nvSpPr>
        <p:spPr>
          <a:xfrm>
            <a:off x="10609990" y="6382589"/>
            <a:ext cx="877163" cy="369332"/>
          </a:xfrm>
          <a:prstGeom prst="rect">
            <a:avLst/>
          </a:prstGeom>
          <a:noFill/>
        </p:spPr>
        <p:txBody>
          <a:bodyPr wrap="none" rtlCol="0">
            <a:spAutoFit/>
          </a:bodyPr>
          <a:lstStyle/>
          <a:p>
            <a:r>
              <a:rPr lang="zh-CN" altLang="en-US"/>
              <a:t>延时符</a:t>
            </a:r>
          </a:p>
        </p:txBody>
      </p:sp>
      <p:sp>
        <p:nvSpPr>
          <p:cNvPr id="87" name="矩形 86"/>
          <p:cNvSpPr/>
          <p:nvPr/>
        </p:nvSpPr>
        <p:spPr>
          <a:xfrm>
            <a:off x="4477171" y="512339"/>
            <a:ext cx="4279225" cy="4507683"/>
          </a:xfrm>
          <a:prstGeom prst="rect">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11" name="文本框 10">
            <a:extLst>
              <a:ext uri="{FF2B5EF4-FFF2-40B4-BE49-F238E27FC236}">
                <a16:creationId xmlns:a16="http://schemas.microsoft.com/office/drawing/2014/main" id="{3399319B-2159-4E84-995C-FAF75256C49E}"/>
              </a:ext>
            </a:extLst>
          </p:cNvPr>
          <p:cNvSpPr txBox="1"/>
          <p:nvPr/>
        </p:nvSpPr>
        <p:spPr>
          <a:xfrm>
            <a:off x="4852587" y="512339"/>
            <a:ext cx="3705471" cy="4185761"/>
          </a:xfrm>
          <a:prstGeom prst="rect">
            <a:avLst/>
          </a:prstGeom>
          <a:noFill/>
        </p:spPr>
        <p:txBody>
          <a:bodyPr wrap="square" rtlCol="0">
            <a:spAutoFit/>
          </a:bodyPr>
          <a:lstStyle/>
          <a:p>
            <a:pPr algn="just"/>
            <a:r>
              <a:rPr lang="en-US" altLang="zh-CN" sz="2000" dirty="0"/>
              <a:t>*</a:t>
            </a:r>
            <a:r>
              <a:rPr lang="en-GB" altLang="zh-CN" sz="2000" dirty="0"/>
              <a:t> </a:t>
            </a:r>
            <a:r>
              <a:rPr lang="en-US" altLang="zh-CN" sz="2000" dirty="0"/>
              <a:t>ELM is a multi-layer perceptron model proposed by Huang in 2006 in order to efficiently process large amounts of replicated data.</a:t>
            </a:r>
          </a:p>
          <a:p>
            <a:pPr algn="just"/>
            <a:endParaRPr lang="en-GB" altLang="zh-CN" sz="2000" dirty="0"/>
          </a:p>
          <a:p>
            <a:pPr algn="just"/>
            <a:r>
              <a:rPr lang="en-US" altLang="zh-CN" sz="2000" dirty="0"/>
              <a:t>* </a:t>
            </a:r>
            <a:r>
              <a:rPr lang="en-GB" altLang="zh-CN" sz="2000" dirty="0"/>
              <a:t>ELM is a learning algorithm and one of single-hidden layer feedforward neural networks</a:t>
            </a:r>
            <a:r>
              <a:rPr lang="en-GB" altLang="zh-CN" dirty="0"/>
              <a:t> (SLFNs)</a:t>
            </a:r>
            <a:r>
              <a:rPr lang="en-US" altLang="zh-CN" dirty="0"/>
              <a:t>.</a:t>
            </a:r>
            <a:endParaRPr lang="en-GB" altLang="zh-CN" dirty="0"/>
          </a:p>
          <a:p>
            <a:pPr algn="just"/>
            <a:endParaRPr lang="zh-CN" altLang="zh-CN" dirty="0"/>
          </a:p>
          <a:p>
            <a:pPr algn="just">
              <a:spcBef>
                <a:spcPts val="1200"/>
              </a:spcBef>
            </a:pPr>
            <a:r>
              <a:rPr lang="en-US" altLang="zh-CN" sz="2000" dirty="0"/>
              <a:t>*</a:t>
            </a:r>
            <a:r>
              <a:rPr lang="en-GB" altLang="zh-CN" sz="2000" dirty="0"/>
              <a:t> </a:t>
            </a:r>
            <a:r>
              <a:rPr lang="en-US" altLang="zh-CN" sz="2000" dirty="0"/>
              <a:t>ELM is a one-time learning algorithm.</a:t>
            </a:r>
          </a:p>
        </p:txBody>
      </p:sp>
      <p:pic>
        <p:nvPicPr>
          <p:cNvPr id="23" name="图片 22">
            <a:extLst>
              <a:ext uri="{FF2B5EF4-FFF2-40B4-BE49-F238E27FC236}">
                <a16:creationId xmlns:a16="http://schemas.microsoft.com/office/drawing/2014/main" id="{BC24B429-7E5B-44CD-B1B3-C8DEB1770D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85018" y="1291871"/>
            <a:ext cx="4104445" cy="3192053"/>
          </a:xfrm>
          <a:prstGeom prst="rect">
            <a:avLst/>
          </a:prstGeom>
          <a:noFill/>
          <a:ln>
            <a:noFill/>
          </a:ln>
        </p:spPr>
      </p:pic>
    </p:spTree>
  </p:cSld>
  <p:clrMapOvr>
    <a:masterClrMapping/>
  </p:clrMapOvr>
  <p:transition spd="slow" advTm="200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22" presetClass="entr" presetSubtype="1" fill="hold" nodeType="afterEffect">
                                  <p:childTnLst>
                                    <p:set>
                                      <p:cBhvr>
                                        <p:cTn id="7" dur="1" fill="hold">
                                          <p:stCondLst>
                                            <p:cond delay="0"/>
                                          </p:stCondLst>
                                        </p:cTn>
                                        <p:tgtEl>
                                          <p:spTgt spid="25"/>
                                        </p:tgtEl>
                                        <p:attrNameLst>
                                          <p:attrName>style.visibility</p:attrName>
                                        </p:attrNameLst>
                                      </p:cBhvr>
                                      <p:to>
                                        <p:strVal val="visible"/>
                                      </p:to>
                                    </p:set>
                                    <p:animEffect transition="in" filter="wipe(up)">
                                      <p:cBhvr>
                                        <p:cTn id="8" dur="500"/>
                                        <p:tgtEl>
                                          <p:spTgt spid="25"/>
                                        </p:tgtEl>
                                      </p:cBhvr>
                                    </p:animEffect>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withGroup">
                            <p:stCondLst>
                              <p:cond delay="indefinite"/>
                            </p:stCondLst>
                            <p:childTnLst>
                              <p:par>
                                <p:cTn id="12" presetID="22" presetClass="entr" presetSubtype="1" fill="hold" nodeType="afterEffect">
                                  <p:childTnLst>
                                    <p:set>
                                      <p:cBhvr>
                                        <p:cTn id="13" dur="1" fill="hold">
                                          <p:stCondLst>
                                            <p:cond delay="0"/>
                                          </p:stCondLst>
                                        </p:cTn>
                                        <p:tgtEl>
                                          <p:spTgt spid="26"/>
                                        </p:tgtEl>
                                        <p:attrNameLst>
                                          <p:attrName>style.visibility</p:attrName>
                                        </p:attrNameLst>
                                      </p:cBhvr>
                                      <p:to>
                                        <p:strVal val="visible"/>
                                      </p:to>
                                    </p:set>
                                    <p:animEffect transition="in" filter="wipe(up)">
                                      <p:cBhvr>
                                        <p:cTn id="14" dur="500"/>
                                        <p:tgtEl>
                                          <p:spTgt spid="26"/>
                                        </p:tgtEl>
                                      </p:cBhvr>
                                    </p:animEffect>
                                  </p:childTnLst>
                                </p:cTn>
                              </p:par>
                            </p:childTnLst>
                          </p:cTn>
                        </p:par>
                        <p:par>
                          <p:cTn id="15" fill="hold" nodeType="withGroup">
                            <p:stCondLst>
                              <p:cond delay="indefinite"/>
                            </p:stCondLst>
                            <p:childTnLst>
                              <p:par>
                                <p:cTn id="16" presetID="10" presetClass="entr" presetSubtype="0" fill="hold" grpId="28" nodeType="afterEffect">
                                  <p:childTnLst>
                                    <p:set>
                                      <p:cBhvr>
                                        <p:cTn id="17" dur="1" fill="hold">
                                          <p:stCondLst>
                                            <p:cond delay="0"/>
                                          </p:stCondLst>
                                        </p:cTn>
                                        <p:tgtEl>
                                          <p:spTgt spid="85"/>
                                        </p:tgtEl>
                                        <p:attrNameLst>
                                          <p:attrName>style.visibility</p:attrName>
                                        </p:attrNameLst>
                                      </p:cBhvr>
                                      <p:to>
                                        <p:strVal val="visible"/>
                                      </p:to>
                                    </p:set>
                                    <p:animEffect transition="in" filter="fade">
                                      <p:cBhvr>
                                        <p:cTn id="18" dur="10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28"/>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23528" y="161578"/>
            <a:ext cx="742506" cy="739783"/>
            <a:chOff x="909662" y="1382264"/>
            <a:chExt cx="2069729" cy="2062138"/>
          </a:xfrm>
        </p:grpSpPr>
        <p:sp>
          <p:nvSpPr>
            <p:cNvPr id="4" name="椭圆 3"/>
            <p:cNvSpPr/>
            <p:nvPr/>
          </p:nvSpPr>
          <p:spPr>
            <a:xfrm>
              <a:off x="1088272" y="1553283"/>
              <a:ext cx="1720100" cy="172010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1905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00"/>
            </a:p>
          </p:txBody>
        </p:sp>
        <p:sp>
          <p:nvSpPr>
            <p:cNvPr id="5" name="弧形 4"/>
            <p:cNvSpPr/>
            <p:nvPr/>
          </p:nvSpPr>
          <p:spPr>
            <a:xfrm flipH="1">
              <a:off x="909662" y="1382264"/>
              <a:ext cx="2062139" cy="2062138"/>
            </a:xfrm>
            <a:prstGeom prst="arc">
              <a:avLst>
                <a:gd name="adj1" fmla="val 17072317"/>
                <a:gd name="adj2" fmla="val 4528433"/>
              </a:avLst>
            </a:prstGeom>
            <a:noFill/>
            <a:ln w="9525">
              <a:solidFill>
                <a:schemeClr val="tx1">
                  <a:lumMod val="75000"/>
                  <a:lumOff val="25000"/>
                </a:schemeClr>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a:p>
          </p:txBody>
        </p:sp>
        <p:sp>
          <p:nvSpPr>
            <p:cNvPr id="6" name="弧形 5"/>
            <p:cNvSpPr/>
            <p:nvPr/>
          </p:nvSpPr>
          <p:spPr>
            <a:xfrm>
              <a:off x="917252" y="1382264"/>
              <a:ext cx="2062139" cy="2062138"/>
            </a:xfrm>
            <a:prstGeom prst="arc">
              <a:avLst>
                <a:gd name="adj1" fmla="val 16529683"/>
                <a:gd name="adj2" fmla="val 505695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a:p>
          </p:txBody>
        </p:sp>
        <p:sp>
          <p:nvSpPr>
            <p:cNvPr id="7" name="矩形 6"/>
            <p:cNvSpPr/>
            <p:nvPr/>
          </p:nvSpPr>
          <p:spPr>
            <a:xfrm>
              <a:off x="1290138" y="1782118"/>
              <a:ext cx="1301184" cy="1593776"/>
            </a:xfrm>
            <a:prstGeom prst="rect">
              <a:avLst/>
            </a:prstGeom>
          </p:spPr>
          <p:txBody>
            <a:bodyPr wrap="none" anchor="ctr">
              <a:spAutoFit/>
            </a:bodyPr>
            <a:lstStyle/>
            <a:p>
              <a:pPr algn="ctr">
                <a:lnSpc>
                  <a:spcPct val="150000"/>
                </a:lnSpc>
              </a:pPr>
              <a:r>
                <a:rPr lang="en-US" altLang="zh-CN" sz="3600" baseline="12000" dirty="0">
                  <a:solidFill>
                    <a:srgbClr val="E93F30"/>
                  </a:solidFill>
                  <a:effectLst>
                    <a:innerShdw blurRad="63500" dist="50800" dir="18900000">
                      <a:prstClr val="black">
                        <a:alpha val="30000"/>
                      </a:prstClr>
                    </a:innerShdw>
                  </a:effectLst>
                  <a:latin typeface="Impact" panose="020B0806030902050204" pitchFamily="34" charset="0"/>
                  <a:ea typeface="微软雅黑" pitchFamily="34" charset="-122"/>
                </a:rPr>
                <a:t>01</a:t>
              </a:r>
              <a:endParaRPr lang="zh-CN" altLang="en-US" sz="3600" baseline="12000" dirty="0">
                <a:solidFill>
                  <a:srgbClr val="E93F30"/>
                </a:solidFill>
                <a:effectLst>
                  <a:innerShdw blurRad="63500" dist="50800" dir="18900000">
                    <a:prstClr val="black">
                      <a:alpha val="30000"/>
                    </a:prstClr>
                  </a:innerShdw>
                </a:effectLst>
                <a:latin typeface="Impact" panose="020B0806030902050204" pitchFamily="34" charset="0"/>
                <a:ea typeface="微软雅黑" pitchFamily="34" charset="-122"/>
              </a:endParaRPr>
            </a:p>
          </p:txBody>
        </p:sp>
      </p:grpSp>
      <p:sp>
        <p:nvSpPr>
          <p:cNvPr id="8" name="矩形 7"/>
          <p:cNvSpPr/>
          <p:nvPr/>
        </p:nvSpPr>
        <p:spPr>
          <a:xfrm>
            <a:off x="1077100" y="381146"/>
            <a:ext cx="2486322" cy="830997"/>
          </a:xfrm>
          <a:prstGeom prst="rect">
            <a:avLst/>
          </a:prstGeom>
        </p:spPr>
        <p:txBody>
          <a:bodyPr wrap="none">
            <a:spAutoFit/>
          </a:bodyPr>
          <a:lstStyle/>
          <a:p>
            <a:r>
              <a:rPr lang="en-GB" altLang="zh-CN" sz="2400" b="1" dirty="0"/>
              <a:t>Extreme Learning </a:t>
            </a:r>
          </a:p>
          <a:p>
            <a:r>
              <a:rPr lang="en-GB" altLang="zh-CN" sz="2400" b="1" dirty="0"/>
              <a:t>Machine(ELM) </a:t>
            </a:r>
          </a:p>
        </p:txBody>
      </p:sp>
      <p:cxnSp>
        <p:nvCxnSpPr>
          <p:cNvPr id="10" name="直接连接符 9"/>
          <p:cNvCxnSpPr/>
          <p:nvPr/>
        </p:nvCxnSpPr>
        <p:spPr>
          <a:xfrm>
            <a:off x="734147" y="165980"/>
            <a:ext cx="1245565"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3" name="直接连接符 12"/>
          <p:cNvCxnSpPr/>
          <p:nvPr/>
        </p:nvCxnSpPr>
        <p:spPr>
          <a:xfrm flipH="1" flipV="1">
            <a:off x="599768" y="891070"/>
            <a:ext cx="0" cy="312528"/>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25" name="直接连接符 24"/>
          <p:cNvCxnSpPr/>
          <p:nvPr/>
        </p:nvCxnSpPr>
        <p:spPr>
          <a:xfrm flipH="1" flipV="1">
            <a:off x="595313" y="891070"/>
            <a:ext cx="0" cy="312528"/>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flipV="1">
            <a:off x="585942" y="4572198"/>
            <a:ext cx="1" cy="571302"/>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59" name="直接连接符 58"/>
          <p:cNvCxnSpPr/>
          <p:nvPr/>
        </p:nvCxnSpPr>
        <p:spPr>
          <a:xfrm flipH="1" flipV="1">
            <a:off x="1979712" y="-79550"/>
            <a:ext cx="0" cy="24553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sp>
        <p:nvSpPr>
          <p:cNvPr id="85" name="TextBox 84"/>
          <p:cNvSpPr txBox="1"/>
          <p:nvPr/>
        </p:nvSpPr>
        <p:spPr>
          <a:xfrm>
            <a:off x="10609990" y="6382589"/>
            <a:ext cx="877163" cy="369332"/>
          </a:xfrm>
          <a:prstGeom prst="rect">
            <a:avLst/>
          </a:prstGeom>
          <a:noFill/>
        </p:spPr>
        <p:txBody>
          <a:bodyPr wrap="none" rtlCol="0">
            <a:spAutoFit/>
          </a:bodyPr>
          <a:lstStyle/>
          <a:p>
            <a:r>
              <a:rPr lang="zh-CN" altLang="en-US"/>
              <a:t>延时符</a:t>
            </a:r>
          </a:p>
        </p:txBody>
      </p:sp>
      <p:sp>
        <p:nvSpPr>
          <p:cNvPr id="87" name="矩形 86"/>
          <p:cNvSpPr/>
          <p:nvPr/>
        </p:nvSpPr>
        <p:spPr>
          <a:xfrm>
            <a:off x="4477171" y="512339"/>
            <a:ext cx="4279225" cy="4507683"/>
          </a:xfrm>
          <a:prstGeom prst="rect">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11" name="文本框 10">
            <a:extLst>
              <a:ext uri="{FF2B5EF4-FFF2-40B4-BE49-F238E27FC236}">
                <a16:creationId xmlns:a16="http://schemas.microsoft.com/office/drawing/2014/main" id="{3399319B-2159-4E84-995C-FAF75256C49E}"/>
              </a:ext>
            </a:extLst>
          </p:cNvPr>
          <p:cNvSpPr txBox="1"/>
          <p:nvPr/>
        </p:nvSpPr>
        <p:spPr>
          <a:xfrm>
            <a:off x="4852587" y="512339"/>
            <a:ext cx="3528392" cy="4462760"/>
          </a:xfrm>
          <a:prstGeom prst="rect">
            <a:avLst/>
          </a:prstGeom>
          <a:noFill/>
        </p:spPr>
        <p:txBody>
          <a:bodyPr wrap="square" rtlCol="0">
            <a:spAutoFit/>
          </a:bodyPr>
          <a:lstStyle/>
          <a:p>
            <a:r>
              <a:rPr lang="en-US" altLang="zh-CN" sz="2400" dirty="0"/>
              <a:t>*</a:t>
            </a:r>
            <a:r>
              <a:rPr lang="en-US" altLang="zh-CN" sz="2400" b="1" dirty="0"/>
              <a:t>The ELM principle</a:t>
            </a:r>
          </a:p>
          <a:p>
            <a:pPr algn="just"/>
            <a:r>
              <a:rPr lang="en-US" altLang="zh-CN" sz="2400" dirty="0"/>
              <a:t>--- is that under the premise that the activation function is infinitely differentiable, the weights (w) and offsets (b) of the input layer can be randomly determined, so the relative hidden layer output matrix (H) can be randomly generated.</a:t>
            </a:r>
          </a:p>
          <a:p>
            <a:endParaRPr lang="en-GB" altLang="zh-CN" sz="2000" dirty="0"/>
          </a:p>
        </p:txBody>
      </p:sp>
      <p:pic>
        <p:nvPicPr>
          <p:cNvPr id="23" name="图片 22">
            <a:extLst>
              <a:ext uri="{FF2B5EF4-FFF2-40B4-BE49-F238E27FC236}">
                <a16:creationId xmlns:a16="http://schemas.microsoft.com/office/drawing/2014/main" id="{BC24B429-7E5B-44CD-B1B3-C8DEB1770D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85018" y="1291871"/>
            <a:ext cx="4104445" cy="3192053"/>
          </a:xfrm>
          <a:prstGeom prst="rect">
            <a:avLst/>
          </a:prstGeom>
          <a:noFill/>
          <a:ln>
            <a:noFill/>
          </a:ln>
        </p:spPr>
      </p:pic>
    </p:spTree>
    <p:extLst>
      <p:ext uri="{BB962C8B-B14F-4D97-AF65-F5344CB8AC3E}">
        <p14:creationId xmlns:p14="http://schemas.microsoft.com/office/powerpoint/2010/main" val="4003150003"/>
      </p:ext>
    </p:extLst>
  </p:cSld>
  <p:clrMapOvr>
    <a:masterClrMapping/>
  </p:clrMapOvr>
  <p:transition spd="slow" advTm="200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22" presetClass="entr" presetSubtype="1" fill="hold" nodeType="afterEffect">
                                  <p:childTnLst>
                                    <p:set>
                                      <p:cBhvr>
                                        <p:cTn id="7" dur="1" fill="hold">
                                          <p:stCondLst>
                                            <p:cond delay="0"/>
                                          </p:stCondLst>
                                        </p:cTn>
                                        <p:tgtEl>
                                          <p:spTgt spid="25"/>
                                        </p:tgtEl>
                                        <p:attrNameLst>
                                          <p:attrName>style.visibility</p:attrName>
                                        </p:attrNameLst>
                                      </p:cBhvr>
                                      <p:to>
                                        <p:strVal val="visible"/>
                                      </p:to>
                                    </p:set>
                                    <p:animEffect transition="in" filter="wipe(up)">
                                      <p:cBhvr>
                                        <p:cTn id="8" dur="500"/>
                                        <p:tgtEl>
                                          <p:spTgt spid="25"/>
                                        </p:tgtEl>
                                      </p:cBhvr>
                                    </p:animEffect>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withGroup">
                            <p:stCondLst>
                              <p:cond delay="indefinite"/>
                            </p:stCondLst>
                            <p:childTnLst>
                              <p:par>
                                <p:cTn id="12" presetID="22" presetClass="entr" presetSubtype="1" fill="hold" nodeType="afterEffect">
                                  <p:childTnLst>
                                    <p:set>
                                      <p:cBhvr>
                                        <p:cTn id="13" dur="1" fill="hold">
                                          <p:stCondLst>
                                            <p:cond delay="0"/>
                                          </p:stCondLst>
                                        </p:cTn>
                                        <p:tgtEl>
                                          <p:spTgt spid="26"/>
                                        </p:tgtEl>
                                        <p:attrNameLst>
                                          <p:attrName>style.visibility</p:attrName>
                                        </p:attrNameLst>
                                      </p:cBhvr>
                                      <p:to>
                                        <p:strVal val="visible"/>
                                      </p:to>
                                    </p:set>
                                    <p:animEffect transition="in" filter="wipe(up)">
                                      <p:cBhvr>
                                        <p:cTn id="14" dur="500"/>
                                        <p:tgtEl>
                                          <p:spTgt spid="26"/>
                                        </p:tgtEl>
                                      </p:cBhvr>
                                    </p:animEffect>
                                  </p:childTnLst>
                                </p:cTn>
                              </p:par>
                            </p:childTnLst>
                          </p:cTn>
                        </p:par>
                        <p:par>
                          <p:cTn id="15" fill="hold" nodeType="withGroup">
                            <p:stCondLst>
                              <p:cond delay="indefinite"/>
                            </p:stCondLst>
                            <p:childTnLst>
                              <p:par>
                                <p:cTn id="16" presetID="10" presetClass="entr" presetSubtype="0" fill="hold" grpId="0" nodeType="afterEffect">
                                  <p:childTnLst>
                                    <p:set>
                                      <p:cBhvr>
                                        <p:cTn id="17" dur="1" fill="hold">
                                          <p:stCondLst>
                                            <p:cond delay="0"/>
                                          </p:stCondLst>
                                        </p:cTn>
                                        <p:tgtEl>
                                          <p:spTgt spid="85"/>
                                        </p:tgtEl>
                                        <p:attrNameLst>
                                          <p:attrName>style.visibility</p:attrName>
                                        </p:attrNameLst>
                                      </p:cBhvr>
                                      <p:to>
                                        <p:strVal val="visible"/>
                                      </p:to>
                                    </p:set>
                                    <p:animEffect transition="in" filter="fade">
                                      <p:cBhvr>
                                        <p:cTn id="18" dur="10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23528" y="161578"/>
            <a:ext cx="742506" cy="739783"/>
            <a:chOff x="909662" y="1382264"/>
            <a:chExt cx="2069729" cy="2062138"/>
          </a:xfrm>
        </p:grpSpPr>
        <p:sp>
          <p:nvSpPr>
            <p:cNvPr id="4" name="椭圆 3"/>
            <p:cNvSpPr/>
            <p:nvPr/>
          </p:nvSpPr>
          <p:spPr>
            <a:xfrm>
              <a:off x="1088272" y="1553283"/>
              <a:ext cx="1720100" cy="172010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1905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5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5" name="弧形 4"/>
            <p:cNvSpPr/>
            <p:nvPr/>
          </p:nvSpPr>
          <p:spPr>
            <a:xfrm flipH="1">
              <a:off x="909662" y="1382264"/>
              <a:ext cx="2062139" cy="2062138"/>
            </a:xfrm>
            <a:prstGeom prst="arc">
              <a:avLst>
                <a:gd name="adj1" fmla="val 17072317"/>
                <a:gd name="adj2" fmla="val 4528433"/>
              </a:avLst>
            </a:prstGeom>
            <a:noFill/>
            <a:ln w="9525">
              <a:solidFill>
                <a:schemeClr val="tx1">
                  <a:lumMod val="75000"/>
                  <a:lumOff val="25000"/>
                </a:schemeClr>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6" name="弧形 5"/>
            <p:cNvSpPr/>
            <p:nvPr/>
          </p:nvSpPr>
          <p:spPr>
            <a:xfrm>
              <a:off x="917252" y="1382264"/>
              <a:ext cx="2062139" cy="2062138"/>
            </a:xfrm>
            <a:prstGeom prst="arc">
              <a:avLst>
                <a:gd name="adj1" fmla="val 16529683"/>
                <a:gd name="adj2" fmla="val 505695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7" name="矩形 6"/>
            <p:cNvSpPr/>
            <p:nvPr/>
          </p:nvSpPr>
          <p:spPr>
            <a:xfrm>
              <a:off x="1290138" y="1782118"/>
              <a:ext cx="1301184" cy="1593776"/>
            </a:xfrm>
            <a:prstGeom prst="rect">
              <a:avLst/>
            </a:prstGeom>
          </p:spPr>
          <p:txBody>
            <a:bodyPr wrap="none" anchor="ctr">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zh-CN" sz="3600" b="0" i="0" u="none" strike="noStrike" kern="1200" cap="none" spc="0" normalizeH="0" baseline="12000" noProof="0" dirty="0">
                  <a:ln>
                    <a:noFill/>
                  </a:ln>
                  <a:solidFill>
                    <a:srgbClr val="E93F30"/>
                  </a:solidFill>
                  <a:effectLst>
                    <a:innerShdw blurRad="63500" dist="50800" dir="18900000">
                      <a:prstClr val="black">
                        <a:alpha val="30000"/>
                      </a:prstClr>
                    </a:innerShdw>
                  </a:effectLst>
                  <a:uLnTx/>
                  <a:uFillTx/>
                  <a:latin typeface="Impact" panose="020B0806030902050204" pitchFamily="34" charset="0"/>
                  <a:ea typeface="微软雅黑" pitchFamily="34" charset="-122"/>
                  <a:cs typeface="Arial"/>
                </a:rPr>
                <a:t>01</a:t>
              </a:r>
              <a:endParaRPr kumimoji="0" lang="zh-CN" altLang="en-US" sz="3600" b="0" i="0" u="none" strike="noStrike" kern="1200" cap="none" spc="0" normalizeH="0" baseline="12000" noProof="0" dirty="0">
                <a:ln>
                  <a:noFill/>
                </a:ln>
                <a:solidFill>
                  <a:srgbClr val="E93F30"/>
                </a:solidFill>
                <a:effectLst>
                  <a:innerShdw blurRad="63500" dist="50800" dir="18900000">
                    <a:prstClr val="black">
                      <a:alpha val="30000"/>
                    </a:prstClr>
                  </a:innerShdw>
                </a:effectLst>
                <a:uLnTx/>
                <a:uFillTx/>
                <a:latin typeface="Impact" panose="020B0806030902050204" pitchFamily="34" charset="0"/>
                <a:ea typeface="微软雅黑" pitchFamily="34" charset="-122"/>
                <a:cs typeface="Arial"/>
              </a:endParaRPr>
            </a:p>
          </p:txBody>
        </p:sp>
      </p:grpSp>
      <p:sp>
        <p:nvSpPr>
          <p:cNvPr id="8" name="矩形 7"/>
          <p:cNvSpPr/>
          <p:nvPr/>
        </p:nvSpPr>
        <p:spPr>
          <a:xfrm>
            <a:off x="1077100" y="381146"/>
            <a:ext cx="2486322" cy="83099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zh-CN" sz="2400" b="1"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Extreme Learning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zh-CN" sz="2400" b="1"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Machine(ELM) </a:t>
            </a:r>
          </a:p>
        </p:txBody>
      </p:sp>
      <p:cxnSp>
        <p:nvCxnSpPr>
          <p:cNvPr id="10" name="直接连接符 9"/>
          <p:cNvCxnSpPr/>
          <p:nvPr/>
        </p:nvCxnSpPr>
        <p:spPr>
          <a:xfrm>
            <a:off x="734147" y="165980"/>
            <a:ext cx="1245565"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3" name="直接连接符 12"/>
          <p:cNvCxnSpPr/>
          <p:nvPr/>
        </p:nvCxnSpPr>
        <p:spPr>
          <a:xfrm flipH="1" flipV="1">
            <a:off x="599768" y="891070"/>
            <a:ext cx="0" cy="312528"/>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25" name="直接连接符 24"/>
          <p:cNvCxnSpPr/>
          <p:nvPr/>
        </p:nvCxnSpPr>
        <p:spPr>
          <a:xfrm flipH="1" flipV="1">
            <a:off x="595313" y="891070"/>
            <a:ext cx="0" cy="312528"/>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flipV="1">
            <a:off x="592314" y="4838476"/>
            <a:ext cx="1" cy="305024"/>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59" name="直接连接符 58"/>
          <p:cNvCxnSpPr/>
          <p:nvPr/>
        </p:nvCxnSpPr>
        <p:spPr>
          <a:xfrm flipH="1" flipV="1">
            <a:off x="1979712" y="-79550"/>
            <a:ext cx="0" cy="24553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sp>
        <p:nvSpPr>
          <p:cNvPr id="87" name="矩形 86"/>
          <p:cNvSpPr/>
          <p:nvPr/>
        </p:nvSpPr>
        <p:spPr>
          <a:xfrm>
            <a:off x="4477171" y="512339"/>
            <a:ext cx="4279225" cy="4507683"/>
          </a:xfrm>
          <a:prstGeom prst="rect">
            <a:avLst/>
          </a:prstGeom>
          <a:noFill/>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charset="0"/>
              <a:ea typeface="宋体" panose="02010600030101010101" pitchFamily="2" charset="-122"/>
              <a:cs typeface="Arial"/>
            </a:endParaRPr>
          </a:p>
        </p:txBody>
      </p:sp>
      <p:sp>
        <p:nvSpPr>
          <p:cNvPr id="11" name="文本框 10">
            <a:extLst>
              <a:ext uri="{FF2B5EF4-FFF2-40B4-BE49-F238E27FC236}">
                <a16:creationId xmlns:a16="http://schemas.microsoft.com/office/drawing/2014/main" id="{3399319B-2159-4E84-995C-FAF75256C49E}"/>
              </a:ext>
            </a:extLst>
          </p:cNvPr>
          <p:cNvSpPr txBox="1"/>
          <p:nvPr/>
        </p:nvSpPr>
        <p:spPr>
          <a:xfrm>
            <a:off x="4852587" y="512339"/>
            <a:ext cx="3528392" cy="4708981"/>
          </a:xfrm>
          <a:prstGeom prst="rect">
            <a:avLst/>
          </a:prstGeom>
          <a:noFill/>
        </p:spPr>
        <p:txBody>
          <a:bodyPr wrap="square" rtlCol="0">
            <a:spAutoFit/>
          </a:bodyPr>
          <a:lstStyle/>
          <a:p>
            <a:pPr lvl="0"/>
            <a:r>
              <a:rPr kumimoji="0" lang="en-US" altLang="zh-CN" sz="24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a:t>
            </a:r>
            <a:r>
              <a:rPr kumimoji="0" lang="en-US" altLang="zh-CN" sz="2400" b="1"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The </a:t>
            </a:r>
            <a:r>
              <a:rPr lang="en-US" altLang="zh-CN" sz="2400" b="1" dirty="0">
                <a:solidFill>
                  <a:prstClr val="black"/>
                </a:solidFill>
              </a:rPr>
              <a:t>ELM Improved point</a:t>
            </a:r>
            <a:endParaRPr kumimoji="0" lang="en-US" altLang="zh-CN" sz="2400" b="1"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endParaRPr>
          </a:p>
          <a:p>
            <a:pPr algn="just"/>
            <a:r>
              <a:rPr kumimoji="0" lang="en-US" altLang="zh-CN" sz="24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 </a:t>
            </a:r>
            <a:r>
              <a:rPr lang="en-GB" altLang="zh-CN" dirty="0"/>
              <a:t>According to the calculation process of ELM algorithm, we can get</a:t>
            </a:r>
          </a:p>
          <a:p>
            <a:pPr algn="just"/>
            <a:endParaRPr lang="en-GB" altLang="zh-CN" dirty="0"/>
          </a:p>
          <a:p>
            <a:pPr algn="just"/>
            <a:r>
              <a:rPr lang="en-US" altLang="zh-CN" dirty="0"/>
              <a:t>It is known from the formulas that the error of the ELM algorithm comes from the output matrix ( ) and the generalized inverse matrix (   ), and a conjecture is proposed—the error of the ELM algorithm comes from the generalized inverse matrix of the hidden layer output matrix, which also is the error of the pseudo inverse matrix.</a:t>
            </a:r>
            <a:endParaRPr lang="zh-CN" altLang="zh-CN" dirty="0"/>
          </a:p>
          <a:p>
            <a:pPr lvl="0" algn="just"/>
            <a:endParaRPr lang="en-GB" altLang="zh-CN" dirty="0"/>
          </a:p>
        </p:txBody>
      </p:sp>
      <p:sp>
        <p:nvSpPr>
          <p:cNvPr id="17" name="矩形 16">
            <a:extLst>
              <a:ext uri="{FF2B5EF4-FFF2-40B4-BE49-F238E27FC236}">
                <a16:creationId xmlns:a16="http://schemas.microsoft.com/office/drawing/2014/main" id="{2B97012C-7F9C-4844-BF1B-CB13391317E8}"/>
              </a:ext>
            </a:extLst>
          </p:cNvPr>
          <p:cNvSpPr/>
          <p:nvPr/>
        </p:nvSpPr>
        <p:spPr>
          <a:xfrm>
            <a:off x="150297" y="1334167"/>
            <a:ext cx="4110276" cy="3455673"/>
          </a:xfrm>
          <a:prstGeom prst="rect">
            <a:avLst/>
          </a:prstGeom>
          <a:noFill/>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charset="0"/>
              <a:ea typeface="宋体" panose="02010600030101010101" pitchFamily="2" charset="-122"/>
              <a:cs typeface="Arial"/>
            </a:endParaRPr>
          </a:p>
        </p:txBody>
      </p:sp>
      <p:sp>
        <p:nvSpPr>
          <p:cNvPr id="18" name="文本框 17">
            <a:extLst>
              <a:ext uri="{FF2B5EF4-FFF2-40B4-BE49-F238E27FC236}">
                <a16:creationId xmlns:a16="http://schemas.microsoft.com/office/drawing/2014/main" id="{0BC19E33-06A8-4F0D-8A4C-21BCCE0A39A7}"/>
              </a:ext>
            </a:extLst>
          </p:cNvPr>
          <p:cNvSpPr txBox="1"/>
          <p:nvPr/>
        </p:nvSpPr>
        <p:spPr>
          <a:xfrm>
            <a:off x="128178" y="1452559"/>
            <a:ext cx="4018818" cy="1692771"/>
          </a:xfrm>
          <a:prstGeom prst="rect">
            <a:avLst/>
          </a:prstGeom>
          <a:noFill/>
        </p:spPr>
        <p:txBody>
          <a:bodyPr wrap="square" rtlCol="0">
            <a:spAutoFit/>
          </a:bodyPr>
          <a:lstStyle/>
          <a:p>
            <a:pPr lvl="0"/>
            <a:r>
              <a:rPr kumimoji="0" lang="en-US" altLang="zh-CN" sz="24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a:t>
            </a:r>
            <a:r>
              <a:rPr kumimoji="0" lang="en-US" altLang="zh-CN" sz="2400" b="1"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The ELM </a:t>
            </a:r>
            <a:r>
              <a:rPr lang="en-US" altLang="zh-CN" sz="2400" b="1" dirty="0">
                <a:solidFill>
                  <a:prstClr val="black"/>
                </a:solidFill>
              </a:rPr>
              <a:t>calculation process</a:t>
            </a:r>
            <a:endParaRPr kumimoji="0" lang="en-US" altLang="zh-CN" sz="2400" b="1"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endParaRPr>
          </a:p>
          <a:p>
            <a:pPr lvl="0" algn="just"/>
            <a:r>
              <a:rPr kumimoji="0" lang="en-US" altLang="zh-CN" sz="24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 </a:t>
            </a:r>
            <a:r>
              <a:rPr lang="en-GB" altLang="zh-CN" dirty="0"/>
              <a:t>In the training set, given the input X and output T, given by</a:t>
            </a:r>
          </a:p>
          <a:p>
            <a:pPr lvl="0" algn="just"/>
            <a:endParaRPr lang="en-GB" altLang="zh-CN" dirty="0"/>
          </a:p>
          <a:p>
            <a:pPr lvl="0" algn="just"/>
            <a:endParaRPr kumimoji="0" lang="en-GB" altLang="zh-CN" sz="20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endParaRPr>
          </a:p>
        </p:txBody>
      </p:sp>
      <p:pic>
        <p:nvPicPr>
          <p:cNvPr id="14" name="图片 13">
            <a:extLst>
              <a:ext uri="{FF2B5EF4-FFF2-40B4-BE49-F238E27FC236}">
                <a16:creationId xmlns:a16="http://schemas.microsoft.com/office/drawing/2014/main" id="{3833912E-3A91-40B1-AE03-22A3F90A2E30}"/>
              </a:ext>
            </a:extLst>
          </p:cNvPr>
          <p:cNvPicPr>
            <a:picLocks noChangeAspect="1"/>
          </p:cNvPicPr>
          <p:nvPr/>
        </p:nvPicPr>
        <p:blipFill rotWithShape="1">
          <a:blip r:embed="rId4"/>
          <a:srcRect l="5434" r="35835"/>
          <a:stretch/>
        </p:blipFill>
        <p:spPr>
          <a:xfrm>
            <a:off x="258401" y="2948866"/>
            <a:ext cx="3442622" cy="1684275"/>
          </a:xfrm>
          <a:prstGeom prst="rect">
            <a:avLst/>
          </a:prstGeom>
        </p:spPr>
      </p:pic>
      <p:pic>
        <p:nvPicPr>
          <p:cNvPr id="15" name="图片 14">
            <a:extLst>
              <a:ext uri="{FF2B5EF4-FFF2-40B4-BE49-F238E27FC236}">
                <a16:creationId xmlns:a16="http://schemas.microsoft.com/office/drawing/2014/main" id="{BA01025B-6D33-4AC5-9DCB-A46C8D93DA93}"/>
              </a:ext>
            </a:extLst>
          </p:cNvPr>
          <p:cNvPicPr>
            <a:picLocks noChangeAspect="1"/>
          </p:cNvPicPr>
          <p:nvPr/>
        </p:nvPicPr>
        <p:blipFill rotWithShape="1">
          <a:blip r:embed="rId5"/>
          <a:srcRect b="33333"/>
          <a:stretch/>
        </p:blipFill>
        <p:spPr>
          <a:xfrm>
            <a:off x="5219760" y="1655389"/>
            <a:ext cx="3036161" cy="477310"/>
          </a:xfrm>
          <a:prstGeom prst="rect">
            <a:avLst/>
          </a:prstGeom>
        </p:spPr>
      </p:pic>
      <p:pic>
        <p:nvPicPr>
          <p:cNvPr id="27" name="图片 26">
            <a:extLst>
              <a:ext uri="{FF2B5EF4-FFF2-40B4-BE49-F238E27FC236}">
                <a16:creationId xmlns:a16="http://schemas.microsoft.com/office/drawing/2014/main" id="{BA3DA3D5-C57E-415B-B700-6E94B55EBE15}"/>
              </a:ext>
            </a:extLst>
          </p:cNvPr>
          <p:cNvPicPr>
            <a:picLocks noChangeAspect="1"/>
          </p:cNvPicPr>
          <p:nvPr/>
        </p:nvPicPr>
        <p:blipFill>
          <a:blip r:embed="rId6"/>
          <a:stretch>
            <a:fillRect/>
          </a:stretch>
        </p:blipFill>
        <p:spPr>
          <a:xfrm>
            <a:off x="8082526" y="2740205"/>
            <a:ext cx="180952" cy="180952"/>
          </a:xfrm>
          <a:prstGeom prst="rect">
            <a:avLst/>
          </a:prstGeom>
        </p:spPr>
      </p:pic>
      <p:sp>
        <p:nvSpPr>
          <p:cNvPr id="28" name="Rectangle 9">
            <a:extLst>
              <a:ext uri="{FF2B5EF4-FFF2-40B4-BE49-F238E27FC236}">
                <a16:creationId xmlns:a16="http://schemas.microsoft.com/office/drawing/2014/main" id="{64534BE5-DBA3-43C6-A233-8650CCD530E5}"/>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9" name="对象 28">
            <a:extLst>
              <a:ext uri="{FF2B5EF4-FFF2-40B4-BE49-F238E27FC236}">
                <a16:creationId xmlns:a16="http://schemas.microsoft.com/office/drawing/2014/main" id="{DDE120DC-E6BD-4795-8B3D-79369E606553}"/>
              </a:ext>
            </a:extLst>
          </p:cNvPr>
          <p:cNvGraphicFramePr>
            <a:graphicFrameLocks noChangeAspect="1"/>
          </p:cNvGraphicFramePr>
          <p:nvPr>
            <p:extLst>
              <p:ext uri="{D42A27DB-BD31-4B8C-83A1-F6EECF244321}">
                <p14:modId xmlns:p14="http://schemas.microsoft.com/office/powerpoint/2010/main" val="3000527851"/>
              </p:ext>
            </p:extLst>
          </p:nvPr>
        </p:nvGraphicFramePr>
        <p:xfrm>
          <a:off x="5011406" y="3249456"/>
          <a:ext cx="228600" cy="190500"/>
        </p:xfrm>
        <a:graphic>
          <a:graphicData uri="http://schemas.openxmlformats.org/presentationml/2006/ole">
            <mc:AlternateContent xmlns:mc="http://schemas.openxmlformats.org/markup-compatibility/2006">
              <mc:Choice xmlns:v="urn:schemas-microsoft-com:vml" Requires="v">
                <p:oleObj spid="_x0000_s2074" name="Equation" r:id="rId7" imgW="228600" imgH="190440" progId="Equation.DSMT4">
                  <p:embed/>
                </p:oleObj>
              </mc:Choice>
              <mc:Fallback>
                <p:oleObj name="Equation" r:id="rId7" imgW="228600" imgH="190440" progId="Equation.DSMT4">
                  <p:embed/>
                  <p:pic>
                    <p:nvPicPr>
                      <p:cNvPr id="0" name="Object 8"/>
                      <p:cNvPicPr>
                        <a:picLocks noChangeAspect="1" noChangeArrowheads="1"/>
                      </p:cNvPicPr>
                      <p:nvPr/>
                    </p:nvPicPr>
                    <p:blipFill>
                      <a:blip r:embed="rId8"/>
                      <a:srcRect/>
                      <a:stretch>
                        <a:fillRect/>
                      </a:stretch>
                    </p:blipFill>
                    <p:spPr bwMode="auto">
                      <a:xfrm>
                        <a:off x="5011406" y="3249456"/>
                        <a:ext cx="228600" cy="190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2" name="图片 1">
            <a:extLst>
              <a:ext uri="{FF2B5EF4-FFF2-40B4-BE49-F238E27FC236}">
                <a16:creationId xmlns:a16="http://schemas.microsoft.com/office/drawing/2014/main" id="{15E9A708-4098-4017-9060-7A39946F714B}"/>
              </a:ext>
            </a:extLst>
          </p:cNvPr>
          <p:cNvPicPr>
            <a:picLocks noChangeAspect="1"/>
          </p:cNvPicPr>
          <p:nvPr/>
        </p:nvPicPr>
        <p:blipFill>
          <a:blip r:embed="rId9"/>
          <a:stretch>
            <a:fillRect/>
          </a:stretch>
        </p:blipFill>
        <p:spPr>
          <a:xfrm>
            <a:off x="436402" y="2699905"/>
            <a:ext cx="1136560" cy="278350"/>
          </a:xfrm>
          <a:prstGeom prst="rect">
            <a:avLst/>
          </a:prstGeom>
        </p:spPr>
      </p:pic>
    </p:spTree>
    <p:extLst>
      <p:ext uri="{BB962C8B-B14F-4D97-AF65-F5344CB8AC3E}">
        <p14:creationId xmlns:p14="http://schemas.microsoft.com/office/powerpoint/2010/main" val="2915914149"/>
      </p:ext>
    </p:extLst>
  </p:cSld>
  <p:clrMapOvr>
    <a:masterClrMapping/>
  </p:clrMapOvr>
  <p:transition spd="slow" advTm="200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22" presetClass="entr" presetSubtype="1" fill="hold" nodeType="afterEffect">
                                  <p:childTnLst>
                                    <p:set>
                                      <p:cBhvr>
                                        <p:cTn id="7" dur="1" fill="hold">
                                          <p:stCondLst>
                                            <p:cond delay="0"/>
                                          </p:stCondLst>
                                        </p:cTn>
                                        <p:tgtEl>
                                          <p:spTgt spid="25"/>
                                        </p:tgtEl>
                                        <p:attrNameLst>
                                          <p:attrName>style.visibility</p:attrName>
                                        </p:attrNameLst>
                                      </p:cBhvr>
                                      <p:to>
                                        <p:strVal val="visible"/>
                                      </p:to>
                                    </p:set>
                                    <p:animEffect transition="in" filter="wipe(up)">
                                      <p:cBhvr>
                                        <p:cTn id="8" dur="500"/>
                                        <p:tgtEl>
                                          <p:spTgt spid="25"/>
                                        </p:tgtEl>
                                      </p:cBhvr>
                                    </p:animEffect>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withGroup">
                            <p:stCondLst>
                              <p:cond delay="indefinite"/>
                            </p:stCondLst>
                            <p:childTnLst>
                              <p:par>
                                <p:cTn id="12" presetID="22" presetClass="entr" presetSubtype="1" fill="hold" nodeType="afterEffect">
                                  <p:childTnLst>
                                    <p:set>
                                      <p:cBhvr>
                                        <p:cTn id="13" dur="1" fill="hold">
                                          <p:stCondLst>
                                            <p:cond delay="0"/>
                                          </p:stCondLst>
                                        </p:cTn>
                                        <p:tgtEl>
                                          <p:spTgt spid="26"/>
                                        </p:tgtEl>
                                        <p:attrNameLst>
                                          <p:attrName>style.visibility</p:attrName>
                                        </p:attrNameLst>
                                      </p:cBhvr>
                                      <p:to>
                                        <p:strVal val="visible"/>
                                      </p:to>
                                    </p:set>
                                    <p:animEffect transition="in" filter="wipe(up)">
                                      <p:cBhvr>
                                        <p:cTn id="14"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椭圆 40"/>
          <p:cNvSpPr/>
          <p:nvPr/>
        </p:nvSpPr>
        <p:spPr>
          <a:xfrm>
            <a:off x="615553" y="1569718"/>
            <a:ext cx="1720100" cy="172010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grpSp>
        <p:nvGrpSpPr>
          <p:cNvPr id="17" name="组合 16"/>
          <p:cNvGrpSpPr/>
          <p:nvPr/>
        </p:nvGrpSpPr>
        <p:grpSpPr>
          <a:xfrm>
            <a:off x="2728981" y="492375"/>
            <a:ext cx="1051547" cy="3155368"/>
            <a:chOff x="3529979" y="468110"/>
            <a:chExt cx="1051547" cy="3155368"/>
          </a:xfrm>
        </p:grpSpPr>
        <p:sp>
          <p:nvSpPr>
            <p:cNvPr id="29" name="弧形 28"/>
            <p:cNvSpPr/>
            <p:nvPr/>
          </p:nvSpPr>
          <p:spPr>
            <a:xfrm>
              <a:off x="3529979" y="468110"/>
              <a:ext cx="1051546" cy="1051546"/>
            </a:xfrm>
            <a:prstGeom prst="arc">
              <a:avLst>
                <a:gd name="adj1" fmla="val 16200000"/>
                <a:gd name="adj2" fmla="val 5356559"/>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30" name="弧形 29"/>
            <p:cNvSpPr/>
            <p:nvPr/>
          </p:nvSpPr>
          <p:spPr>
            <a:xfrm flipH="1">
              <a:off x="3529980" y="1520022"/>
              <a:ext cx="1051546" cy="1051546"/>
            </a:xfrm>
            <a:prstGeom prst="arc">
              <a:avLst>
                <a:gd name="adj1" fmla="val 16169364"/>
                <a:gd name="adj2" fmla="val 5281886"/>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31" name="弧形 30"/>
            <p:cNvSpPr/>
            <p:nvPr/>
          </p:nvSpPr>
          <p:spPr>
            <a:xfrm>
              <a:off x="3529979" y="2571932"/>
              <a:ext cx="1051546" cy="1051546"/>
            </a:xfrm>
            <a:prstGeom prst="arc">
              <a:avLst>
                <a:gd name="adj1" fmla="val 16072548"/>
                <a:gd name="adj2" fmla="val 5356559"/>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grpSp>
      <p:sp>
        <p:nvSpPr>
          <p:cNvPr id="25" name="TextBox 24"/>
          <p:cNvSpPr txBox="1"/>
          <p:nvPr/>
        </p:nvSpPr>
        <p:spPr>
          <a:xfrm>
            <a:off x="691856" y="2070059"/>
            <a:ext cx="1548740" cy="624979"/>
          </a:xfrm>
          <a:prstGeom prst="rect">
            <a:avLst/>
          </a:prstGeom>
          <a:noFill/>
        </p:spPr>
        <p:txBody>
          <a:bodyPr wrap="square" rtlCol="0" anchor="ctr">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zh-CN" sz="4000" b="0" i="0" u="none" strike="noStrike" kern="1200" cap="none" spc="0" normalizeH="0" baseline="12000" noProof="0" dirty="0">
                <a:ln>
                  <a:noFill/>
                </a:ln>
                <a:solidFill>
                  <a:prstClr val="black">
                    <a:lumMod val="65000"/>
                    <a:lumOff val="35000"/>
                  </a:prstClr>
                </a:solidFill>
                <a:effectLst>
                  <a:innerShdw blurRad="63500" dist="50800" dir="18900000">
                    <a:prstClr val="black">
                      <a:alpha val="30000"/>
                    </a:prstClr>
                  </a:innerShdw>
                </a:effectLst>
                <a:uLnTx/>
                <a:uFillTx/>
                <a:latin typeface="Impact" panose="020B0806030902050204" pitchFamily="34" charset="0"/>
                <a:ea typeface="微软雅黑" pitchFamily="34" charset="-122"/>
                <a:cs typeface="Arial"/>
              </a:rPr>
              <a:t>Aims</a:t>
            </a:r>
            <a:endParaRPr kumimoji="0" lang="zh-CN" altLang="en-US" sz="4000" b="0" i="0" u="none" strike="noStrike" kern="1200" cap="none" spc="0" normalizeH="0" baseline="12000" noProof="0" dirty="0">
              <a:ln>
                <a:noFill/>
              </a:ln>
              <a:solidFill>
                <a:prstClr val="black">
                  <a:lumMod val="65000"/>
                  <a:lumOff val="35000"/>
                </a:prstClr>
              </a:solidFill>
              <a:effectLst>
                <a:innerShdw blurRad="63500" dist="50800" dir="18900000">
                  <a:prstClr val="black">
                    <a:alpha val="30000"/>
                  </a:prstClr>
                </a:innerShdw>
              </a:effectLst>
              <a:uLnTx/>
              <a:uFillTx/>
              <a:latin typeface="Impact" panose="020B0806030902050204" pitchFamily="34" charset="0"/>
              <a:ea typeface="微软雅黑" pitchFamily="34" charset="-122"/>
              <a:cs typeface="Arial"/>
            </a:endParaRPr>
          </a:p>
        </p:txBody>
      </p:sp>
      <p:grpSp>
        <p:nvGrpSpPr>
          <p:cNvPr id="16" name="组合 15"/>
          <p:cNvGrpSpPr/>
          <p:nvPr/>
        </p:nvGrpSpPr>
        <p:grpSpPr>
          <a:xfrm>
            <a:off x="435157" y="-92546"/>
            <a:ext cx="2069729" cy="5328592"/>
            <a:chOff x="909662" y="-92546"/>
            <a:chExt cx="2069729" cy="5328592"/>
          </a:xfrm>
        </p:grpSpPr>
        <p:sp>
          <p:nvSpPr>
            <p:cNvPr id="26" name="弧形 25"/>
            <p:cNvSpPr/>
            <p:nvPr/>
          </p:nvSpPr>
          <p:spPr>
            <a:xfrm flipH="1">
              <a:off x="909662" y="1382264"/>
              <a:ext cx="2062138" cy="2062138"/>
            </a:xfrm>
            <a:prstGeom prst="arc">
              <a:avLst>
                <a:gd name="adj1" fmla="val 16280005"/>
                <a:gd name="adj2" fmla="val 4656997"/>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28" name="弧形 27"/>
            <p:cNvSpPr/>
            <p:nvPr/>
          </p:nvSpPr>
          <p:spPr>
            <a:xfrm>
              <a:off x="917253" y="1382264"/>
              <a:ext cx="2062138" cy="2062138"/>
            </a:xfrm>
            <a:prstGeom prst="arc">
              <a:avLst>
                <a:gd name="adj1" fmla="val 17431440"/>
                <a:gd name="adj2" fmla="val 505695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grpSp>
          <p:nvGrpSpPr>
            <p:cNvPr id="40" name="组合 39"/>
            <p:cNvGrpSpPr/>
            <p:nvPr/>
          </p:nvGrpSpPr>
          <p:grpSpPr>
            <a:xfrm>
              <a:off x="1913345" y="-92546"/>
              <a:ext cx="0" cy="1470637"/>
              <a:chOff x="1913345" y="-92546"/>
              <a:chExt cx="0" cy="1470637"/>
            </a:xfrm>
          </p:grpSpPr>
          <p:cxnSp>
            <p:nvCxnSpPr>
              <p:cNvPr id="18" name="直接连接符 17"/>
              <p:cNvCxnSpPr/>
              <p:nvPr/>
            </p:nvCxnSpPr>
            <p:spPr>
              <a:xfrm flipH="1">
                <a:off x="1913345" y="411510"/>
                <a:ext cx="0" cy="966581"/>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37" name="直接连接符 36"/>
              <p:cNvCxnSpPr/>
              <p:nvPr/>
            </p:nvCxnSpPr>
            <p:spPr>
              <a:xfrm flipH="1">
                <a:off x="1913345" y="-92546"/>
                <a:ext cx="0" cy="504056"/>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grpSp>
        <p:grpSp>
          <p:nvGrpSpPr>
            <p:cNvPr id="42" name="组合 41"/>
            <p:cNvGrpSpPr/>
            <p:nvPr/>
          </p:nvGrpSpPr>
          <p:grpSpPr>
            <a:xfrm flipV="1">
              <a:off x="2049339" y="3439054"/>
              <a:ext cx="0" cy="1796992"/>
              <a:chOff x="1913345" y="-418901"/>
              <a:chExt cx="0" cy="1796992"/>
            </a:xfrm>
          </p:grpSpPr>
          <p:cxnSp>
            <p:nvCxnSpPr>
              <p:cNvPr id="43" name="直接连接符 42"/>
              <p:cNvCxnSpPr/>
              <p:nvPr/>
            </p:nvCxnSpPr>
            <p:spPr>
              <a:xfrm flipH="1">
                <a:off x="1913345" y="411510"/>
                <a:ext cx="0" cy="966581"/>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44" name="直接连接符 43"/>
              <p:cNvCxnSpPr/>
              <p:nvPr/>
            </p:nvCxnSpPr>
            <p:spPr>
              <a:xfrm flipH="1">
                <a:off x="1913345" y="-418901"/>
                <a:ext cx="0" cy="830411"/>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grpSp>
      </p:grpSp>
      <p:sp>
        <p:nvSpPr>
          <p:cNvPr id="46" name="TextBox 6"/>
          <p:cNvSpPr txBox="1">
            <a:spLocks noChangeArrowheads="1"/>
          </p:cNvSpPr>
          <p:nvPr/>
        </p:nvSpPr>
        <p:spPr bwMode="auto">
          <a:xfrm>
            <a:off x="4283968" y="1259171"/>
            <a:ext cx="3745865"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altLang="zh-CN" sz="24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To improve the </a:t>
            </a:r>
            <a:r>
              <a:rPr kumimoji="0" lang="en-GB" altLang="zh-CN" sz="2400" b="0" i="0" u="sng" strike="noStrike" kern="1200" cap="none" spc="0" normalizeH="0" baseline="0" noProof="0" dirty="0">
                <a:ln>
                  <a:noFill/>
                </a:ln>
                <a:solidFill>
                  <a:srgbClr val="FF0000"/>
                </a:solidFill>
                <a:effectLst/>
                <a:uLnTx/>
                <a:uFillTx/>
                <a:latin typeface="Calibri" charset="0"/>
                <a:ea typeface="宋体" panose="02010600030101010101" pitchFamily="2" charset="-122"/>
                <a:cs typeface="Arial"/>
              </a:rPr>
              <a:t>accuracy</a:t>
            </a:r>
            <a:r>
              <a:rPr kumimoji="0" lang="en-GB" altLang="zh-CN" sz="2400" b="0" i="0" u="none" strike="noStrike" kern="1200" cap="none" spc="0" normalizeH="0" baseline="0" noProof="0" dirty="0">
                <a:ln>
                  <a:noFill/>
                </a:ln>
                <a:solidFill>
                  <a:srgbClr val="FF0000"/>
                </a:solidFill>
                <a:effectLst/>
                <a:uLnTx/>
                <a:uFillTx/>
                <a:latin typeface="Calibri" charset="0"/>
                <a:ea typeface="宋体" panose="02010600030101010101" pitchFamily="2" charset="-122"/>
                <a:cs typeface="Arial"/>
              </a:rPr>
              <a:t> </a:t>
            </a:r>
            <a:r>
              <a:rPr kumimoji="0" lang="en-GB" altLang="zh-CN" sz="24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of Extreme learning machine (Elm), which is a learning algorithm and one of single-hidden layer feedforward neural networks (SLFNs).</a:t>
            </a:r>
            <a:endParaRPr kumimoji="0" lang="zh-CN" altLang="zh-CN" sz="24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endParaRPr>
          </a:p>
        </p:txBody>
      </p:sp>
      <p:sp>
        <p:nvSpPr>
          <p:cNvPr id="19" name="椭圆 18">
            <a:extLst>
              <a:ext uri="{FF2B5EF4-FFF2-40B4-BE49-F238E27FC236}">
                <a16:creationId xmlns:a16="http://schemas.microsoft.com/office/drawing/2014/main" id="{0D27C6AE-189B-42E4-8797-DBC9A2E8EAC1}"/>
              </a:ext>
            </a:extLst>
          </p:cNvPr>
          <p:cNvSpPr/>
          <p:nvPr/>
        </p:nvSpPr>
        <p:spPr>
          <a:xfrm>
            <a:off x="387604" y="222930"/>
            <a:ext cx="617078" cy="617078"/>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1905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00"/>
          </a:p>
        </p:txBody>
      </p:sp>
      <p:sp>
        <p:nvSpPr>
          <p:cNvPr id="20" name="矩形 19">
            <a:extLst>
              <a:ext uri="{FF2B5EF4-FFF2-40B4-BE49-F238E27FC236}">
                <a16:creationId xmlns:a16="http://schemas.microsoft.com/office/drawing/2014/main" id="{DC11F2CE-AE83-4BE7-B5B2-7F08F6E50485}"/>
              </a:ext>
            </a:extLst>
          </p:cNvPr>
          <p:cNvSpPr/>
          <p:nvPr/>
        </p:nvSpPr>
        <p:spPr>
          <a:xfrm>
            <a:off x="431735" y="245589"/>
            <a:ext cx="503664" cy="571760"/>
          </a:xfrm>
          <a:prstGeom prst="rect">
            <a:avLst/>
          </a:prstGeom>
        </p:spPr>
        <p:txBody>
          <a:bodyPr wrap="none" anchor="ctr">
            <a:spAutoFit/>
          </a:bodyPr>
          <a:lstStyle/>
          <a:p>
            <a:pPr algn="ctr">
              <a:lnSpc>
                <a:spcPct val="150000"/>
              </a:lnSpc>
            </a:pPr>
            <a:r>
              <a:rPr lang="en-US" altLang="zh-CN" sz="3600" baseline="12000" dirty="0">
                <a:solidFill>
                  <a:srgbClr val="E93F30"/>
                </a:solidFill>
                <a:effectLst>
                  <a:innerShdw blurRad="63500" dist="50800" dir="18900000">
                    <a:prstClr val="black">
                      <a:alpha val="30000"/>
                    </a:prstClr>
                  </a:innerShdw>
                </a:effectLst>
                <a:latin typeface="Impact" panose="020B0806030902050204" pitchFamily="34" charset="0"/>
                <a:ea typeface="微软雅黑" pitchFamily="34" charset="-122"/>
              </a:rPr>
              <a:t>02</a:t>
            </a:r>
            <a:endParaRPr lang="zh-CN" altLang="en-US" sz="3600" baseline="12000" dirty="0">
              <a:solidFill>
                <a:srgbClr val="E93F30"/>
              </a:solidFill>
              <a:effectLst>
                <a:innerShdw blurRad="63500" dist="50800" dir="18900000">
                  <a:prstClr val="black">
                    <a:alpha val="30000"/>
                  </a:prstClr>
                </a:innerShdw>
              </a:effectLst>
              <a:latin typeface="Impact" panose="020B0806030902050204" pitchFamily="34" charset="0"/>
              <a:ea typeface="微软雅黑" pitchFamily="34" charset="-122"/>
            </a:endParaRPr>
          </a:p>
        </p:txBody>
      </p:sp>
    </p:spTree>
    <p:extLst>
      <p:ext uri="{BB962C8B-B14F-4D97-AF65-F5344CB8AC3E}">
        <p14:creationId xmlns:p14="http://schemas.microsoft.com/office/powerpoint/2010/main" val="2218641478"/>
      </p:ext>
    </p:extLst>
  </p:cSld>
  <p:clrMapOvr>
    <a:masterClrMapping/>
  </p:clrMapOvr>
  <p:transition spd="slow" advTm="200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1" fill="hold" grpId="2" nodeType="withEffec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0-#ppt_h/2"/>
                                          </p:val>
                                        </p:tav>
                                        <p:tav tm="100000">
                                          <p:val>
                                            <p:strVal val="#ppt_y"/>
                                          </p:val>
                                        </p:tav>
                                      </p:tavLst>
                                    </p:anim>
                                  </p:childTnLst>
                                </p:cTn>
                              </p:par>
                              <p:par>
                                <p:cTn id="9" presetID="42" presetClass="path" presetSubtype="0" fill="hold" grpId="0" nodeType="withEffect">
                                  <p:childTnLst>
                                    <p:animMotion origin="layout" path="M 0 -0.23704 L 0 7.40741E-07" pathEditMode="relative" rAng="0" ptsTypes="AA">
                                      <p:cBhvr>
                                        <p:cTn id="10" dur="1250" fill="hold"/>
                                        <p:tgtEl>
                                          <p:spTgt spid="41"/>
                                        </p:tgtEl>
                                        <p:attrNameLst>
                                          <p:attrName>ppt_x</p:attrName>
                                          <p:attrName>ppt_y</p:attrName>
                                        </p:attrNameLst>
                                      </p:cBhvr>
                                      <p:rCtr x="0" y="11065"/>
                                    </p:animMotion>
                                  </p:childTnLst>
                                </p:cTn>
                              </p:par>
                              <p:par>
                                <p:cTn id="11" presetID="42" presetClass="path" presetSubtype="0" autoRev="1" fill="hold" grpId="1" nodeType="withEffect">
                                  <p:childTnLst>
                                    <p:animMotion origin="layout" path="M 0 0 L 0 0.04745" pathEditMode="relative" rAng="0" ptsTypes="AA">
                                      <p:cBhvr>
                                        <p:cTn id="12" dur="1000" fill="hold"/>
                                        <p:tgtEl>
                                          <p:spTgt spid="41"/>
                                        </p:tgtEl>
                                        <p:attrNameLst>
                                          <p:attrName>ppt_x</p:attrName>
                                          <p:attrName>ppt_y</p:attrName>
                                        </p:attrNameLst>
                                      </p:cBhvr>
                                      <p:rCtr x="0" y="2361"/>
                                    </p:animMotion>
                                  </p:childTnLst>
                                </p:cTn>
                              </p:par>
                            </p:childTnLst>
                          </p:cTn>
                        </p:par>
                        <p:par>
                          <p:cTn id="13" fill="hold" nodeType="withGroup">
                            <p:stCondLst>
                              <p:cond delay="2000"/>
                            </p:stCondLst>
                            <p:childTnLst>
                              <p:par>
                                <p:cTn id="14" presetID="10" presetClass="entr" presetSubtype="0" fill="hold" nodeType="afterEffec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childTnLst>
                          </p:cTn>
                        </p:par>
                        <p:par>
                          <p:cTn id="17" fill="hold" nodeType="withGroup">
                            <p:stCondLst>
                              <p:cond delay="2500"/>
                            </p:stCondLst>
                            <p:childTnLst>
                              <p:par>
                                <p:cTn id="18" presetID="10" presetClass="entr" presetSubtype="0" fill="hold" nodeType="afterEffec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47" presetClass="entr" presetSubtype="0" fill="hold" grpId="0" nodeType="withEffect">
                                  <p:childTnLst>
                                    <p:set>
                                      <p:cBhvr>
                                        <p:cTn id="22" dur="1" fill="hold">
                                          <p:stCondLst>
                                            <p:cond delay="0"/>
                                          </p:stCondLst>
                                        </p:cTn>
                                        <p:tgtEl>
                                          <p:spTgt spid="46"/>
                                        </p:tgtEl>
                                        <p:attrNameLst>
                                          <p:attrName>style.visibility</p:attrName>
                                        </p:attrNameLst>
                                      </p:cBhvr>
                                      <p:to>
                                        <p:strVal val="visible"/>
                                      </p:to>
                                    </p:set>
                                    <p:animEffect transition="in" filter="fade">
                                      <p:cBhvr>
                                        <p:cTn id="23" dur="1000"/>
                                        <p:tgtEl>
                                          <p:spTgt spid="46"/>
                                        </p:tgtEl>
                                      </p:cBhvr>
                                    </p:animEffect>
                                    <p:anim calcmode="lin" valueType="num">
                                      <p:cBhvr>
                                        <p:cTn id="24" dur="1000" fill="hold"/>
                                        <p:tgtEl>
                                          <p:spTgt spid="46"/>
                                        </p:tgtEl>
                                        <p:attrNameLst>
                                          <p:attrName>ppt_x</p:attrName>
                                        </p:attrNameLst>
                                      </p:cBhvr>
                                      <p:tavLst>
                                        <p:tav tm="0">
                                          <p:val>
                                            <p:strVal val="#ppt_x"/>
                                          </p:val>
                                        </p:tav>
                                        <p:tav tm="100000">
                                          <p:val>
                                            <p:strVal val="#ppt_x"/>
                                          </p:val>
                                        </p:tav>
                                      </p:tavLst>
                                    </p:anim>
                                    <p:anim calcmode="lin" valueType="num">
                                      <p:cBhvr>
                                        <p:cTn id="25"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1" grpId="1" animBg="1"/>
      <p:bldP spid="41" grpId="2" animBg="1"/>
      <p:bldP spid="4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flipH="1" flipV="1">
            <a:off x="2935948" y="3206295"/>
            <a:ext cx="0" cy="927356"/>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8" name="直接连接符 7"/>
          <p:cNvCxnSpPr/>
          <p:nvPr/>
        </p:nvCxnSpPr>
        <p:spPr>
          <a:xfrm flipH="1" flipV="1">
            <a:off x="3757415" y="2265587"/>
            <a:ext cx="0" cy="2347563"/>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p:nvPr/>
        </p:nvCxnSpPr>
        <p:spPr>
          <a:xfrm flipH="1" flipV="1">
            <a:off x="4522464" y="1724186"/>
            <a:ext cx="0" cy="1985113"/>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1" name="直接连接符 10"/>
          <p:cNvCxnSpPr/>
          <p:nvPr/>
        </p:nvCxnSpPr>
        <p:spPr>
          <a:xfrm flipH="1" flipV="1">
            <a:off x="6222567" y="2674146"/>
            <a:ext cx="0" cy="1629313"/>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sp>
        <p:nvSpPr>
          <p:cNvPr id="14" name="椭圆 13"/>
          <p:cNvSpPr/>
          <p:nvPr/>
        </p:nvSpPr>
        <p:spPr>
          <a:xfrm>
            <a:off x="2602824" y="2802149"/>
            <a:ext cx="637220" cy="63722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1905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15" name="椭圆 14"/>
          <p:cNvSpPr/>
          <p:nvPr/>
        </p:nvSpPr>
        <p:spPr>
          <a:xfrm>
            <a:off x="3449895" y="1900145"/>
            <a:ext cx="637220" cy="63722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16" name="椭圆 15"/>
          <p:cNvSpPr/>
          <p:nvPr/>
        </p:nvSpPr>
        <p:spPr>
          <a:xfrm>
            <a:off x="5903957" y="2264524"/>
            <a:ext cx="637220" cy="63722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1905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17" name="椭圆 16"/>
          <p:cNvSpPr/>
          <p:nvPr/>
        </p:nvSpPr>
        <p:spPr>
          <a:xfrm>
            <a:off x="4176178" y="1417872"/>
            <a:ext cx="637220" cy="63722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26" name="矩形 25"/>
          <p:cNvSpPr/>
          <p:nvPr/>
        </p:nvSpPr>
        <p:spPr>
          <a:xfrm>
            <a:off x="4284768" y="3884699"/>
            <a:ext cx="707245" cy="430374"/>
          </a:xfrm>
          <a:prstGeom prst="rect">
            <a:avLst/>
          </a:prstGeom>
        </p:spPr>
        <p:txBody>
          <a:bodyPr wrap="none" anchor="ctr">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en-US" altLang="zh-CN" sz="2000" b="0" i="0" u="none" strike="noStrike" kern="1200" cap="none" spc="0" normalizeH="0" baseline="0" noProof="0" dirty="0">
                <a:ln>
                  <a:noFill/>
                </a:ln>
                <a:solidFill>
                  <a:srgbClr val="E93F30"/>
                </a:solidFill>
                <a:effectLst/>
                <a:uLnTx/>
                <a:uFillTx/>
                <a:latin typeface="方正韵动中黑简体" panose="02000000000000000000" pitchFamily="2" charset="-122"/>
                <a:ea typeface="方正韵动中黑简体" panose="02000000000000000000" pitchFamily="2" charset="-122"/>
                <a:cs typeface="Arial"/>
              </a:rPr>
              <a:t>ELM</a:t>
            </a:r>
            <a:endParaRPr kumimoji="0" lang="zh-CN" altLang="en-US" sz="2000" b="0" i="0" u="none" strike="noStrike" kern="1200" cap="none" spc="0" normalizeH="0" baseline="0" noProof="0" dirty="0">
              <a:ln>
                <a:noFill/>
              </a:ln>
              <a:solidFill>
                <a:srgbClr val="E93F30"/>
              </a:solidFill>
              <a:effectLst/>
              <a:uLnTx/>
              <a:uFillTx/>
              <a:latin typeface="方正韵动中黑简体" panose="02000000000000000000" pitchFamily="2" charset="-122"/>
              <a:ea typeface="方正韵动中黑简体" panose="02000000000000000000" pitchFamily="2" charset="-122"/>
              <a:cs typeface="Arial"/>
            </a:endParaRPr>
          </a:p>
        </p:txBody>
      </p:sp>
      <p:sp>
        <p:nvSpPr>
          <p:cNvPr id="12" name="矩形 11"/>
          <p:cNvSpPr/>
          <p:nvPr/>
        </p:nvSpPr>
        <p:spPr>
          <a:xfrm>
            <a:off x="491659" y="2779127"/>
            <a:ext cx="2077899" cy="120032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zh-CN" sz="18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To research SLFNs and the </a:t>
            </a:r>
            <a:r>
              <a:rPr kumimoji="0" lang="en-US" altLang="zh-CN" sz="1800" b="0" i="0" u="sng" strike="noStrike" kern="1200" cap="none" spc="0" normalizeH="0" baseline="0" noProof="0" dirty="0">
                <a:ln>
                  <a:noFill/>
                </a:ln>
                <a:solidFill>
                  <a:srgbClr val="FF0000"/>
                </a:solidFill>
                <a:effectLst/>
                <a:uLnTx/>
                <a:uFillTx/>
                <a:latin typeface="Calibri" charset="0"/>
                <a:ea typeface="宋体" panose="02010600030101010101" pitchFamily="2" charset="-122"/>
                <a:cs typeface="Arial"/>
              </a:rPr>
              <a:t>trends</a:t>
            </a:r>
            <a:r>
              <a:rPr kumimoji="0" lang="en-GB" altLang="zh-CN" sz="18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 of Extreme learning machine;</a:t>
            </a:r>
            <a:endParaRPr kumimoji="0" lang="zh-CN" altLang="zh-CN" sz="18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endParaRPr>
          </a:p>
        </p:txBody>
      </p:sp>
      <p:sp>
        <p:nvSpPr>
          <p:cNvPr id="27" name="矩形 26"/>
          <p:cNvSpPr/>
          <p:nvPr/>
        </p:nvSpPr>
        <p:spPr>
          <a:xfrm>
            <a:off x="1474758" y="1475835"/>
            <a:ext cx="2077899" cy="92333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zh-CN" sz="18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To comprehend the theory and find </a:t>
            </a:r>
            <a:r>
              <a:rPr kumimoji="0" lang="en-GB" altLang="zh-CN" sz="1800" b="0" i="0" u="sng" strike="noStrike" kern="1200" cap="none" spc="0" normalizeH="0" baseline="0" noProof="0" dirty="0">
                <a:ln>
                  <a:noFill/>
                </a:ln>
                <a:solidFill>
                  <a:srgbClr val="FF0000"/>
                </a:solidFill>
                <a:effectLst/>
                <a:uLnTx/>
                <a:uFillTx/>
                <a:latin typeface="Calibri" charset="0"/>
                <a:ea typeface="宋体" panose="02010600030101010101" pitchFamily="2" charset="-122"/>
                <a:cs typeface="Arial"/>
              </a:rPr>
              <a:t>innovative points</a:t>
            </a:r>
            <a:r>
              <a:rPr kumimoji="0" lang="en-GB" altLang="zh-CN" sz="18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a:t>
            </a:r>
            <a:endParaRPr kumimoji="0" lang="zh-CN" altLang="zh-CN" sz="18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endParaRPr>
          </a:p>
        </p:txBody>
      </p:sp>
      <p:sp>
        <p:nvSpPr>
          <p:cNvPr id="28" name="矩形 27"/>
          <p:cNvSpPr/>
          <p:nvPr/>
        </p:nvSpPr>
        <p:spPr>
          <a:xfrm>
            <a:off x="6530465" y="2278743"/>
            <a:ext cx="2362012" cy="1015663"/>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zh-CN" sz="20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To adjust parameters and improve the </a:t>
            </a:r>
            <a:r>
              <a:rPr kumimoji="0" lang="en-GB" altLang="zh-CN" sz="2000" b="0" i="0" u="sng" strike="noStrike" kern="1200" cap="none" spc="0" normalizeH="0" baseline="0" noProof="0" dirty="0">
                <a:ln>
                  <a:noFill/>
                </a:ln>
                <a:solidFill>
                  <a:srgbClr val="FF0000"/>
                </a:solidFill>
                <a:effectLst/>
                <a:uLnTx/>
                <a:uFillTx/>
                <a:latin typeface="Calibri" charset="0"/>
                <a:ea typeface="宋体" panose="02010600030101010101" pitchFamily="2" charset="-122"/>
                <a:cs typeface="Arial"/>
              </a:rPr>
              <a:t>accuracy</a:t>
            </a:r>
            <a:r>
              <a:rPr kumimoji="0" lang="en-GB" altLang="zh-CN" sz="20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 of ELM.</a:t>
            </a:r>
            <a:endParaRPr kumimoji="0" lang="zh-CN" altLang="zh-CN" sz="20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endParaRPr>
          </a:p>
        </p:txBody>
      </p:sp>
      <p:cxnSp>
        <p:nvCxnSpPr>
          <p:cNvPr id="18" name="直接连接符 17"/>
          <p:cNvCxnSpPr/>
          <p:nvPr/>
        </p:nvCxnSpPr>
        <p:spPr>
          <a:xfrm flipH="1">
            <a:off x="467544" y="823913"/>
            <a:ext cx="0" cy="3312658"/>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sp>
        <p:nvSpPr>
          <p:cNvPr id="3" name="椭圆 2"/>
          <p:cNvSpPr/>
          <p:nvPr/>
        </p:nvSpPr>
        <p:spPr>
          <a:xfrm>
            <a:off x="2912508" y="3499546"/>
            <a:ext cx="3451766" cy="1160436"/>
          </a:xfrm>
          <a:prstGeom prst="ellips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4" name="椭圆 3"/>
          <p:cNvSpPr/>
          <p:nvPr/>
        </p:nvSpPr>
        <p:spPr>
          <a:xfrm>
            <a:off x="3465115" y="3685325"/>
            <a:ext cx="2346553" cy="788879"/>
          </a:xfrm>
          <a:prstGeom prst="ellips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cxnSp>
        <p:nvCxnSpPr>
          <p:cNvPr id="30" name="直接连接符 29"/>
          <p:cNvCxnSpPr/>
          <p:nvPr/>
        </p:nvCxnSpPr>
        <p:spPr>
          <a:xfrm flipH="1">
            <a:off x="468086" y="4142454"/>
            <a:ext cx="2471964"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34" name="直接连接符 33"/>
          <p:cNvCxnSpPr/>
          <p:nvPr/>
        </p:nvCxnSpPr>
        <p:spPr>
          <a:xfrm flipH="1">
            <a:off x="6371135" y="4142454"/>
            <a:ext cx="2296615"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38" name="直接连接符 37"/>
          <p:cNvCxnSpPr/>
          <p:nvPr/>
        </p:nvCxnSpPr>
        <p:spPr>
          <a:xfrm flipH="1" flipV="1">
            <a:off x="8676456" y="4155927"/>
            <a:ext cx="0" cy="1120923"/>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42" name="直接连接符 41"/>
          <p:cNvCxnSpPr/>
          <p:nvPr/>
        </p:nvCxnSpPr>
        <p:spPr>
          <a:xfrm>
            <a:off x="1043610" y="417311"/>
            <a:ext cx="1005729"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grpSp>
        <p:nvGrpSpPr>
          <p:cNvPr id="44" name="组合 43"/>
          <p:cNvGrpSpPr/>
          <p:nvPr/>
        </p:nvGrpSpPr>
        <p:grpSpPr>
          <a:xfrm>
            <a:off x="323528" y="161578"/>
            <a:ext cx="742506" cy="739783"/>
            <a:chOff x="909662" y="1382264"/>
            <a:chExt cx="2069729" cy="2062138"/>
          </a:xfrm>
        </p:grpSpPr>
        <p:sp>
          <p:nvSpPr>
            <p:cNvPr id="45" name="椭圆 44"/>
            <p:cNvSpPr/>
            <p:nvPr/>
          </p:nvSpPr>
          <p:spPr>
            <a:xfrm>
              <a:off x="1088272" y="1553283"/>
              <a:ext cx="1720100" cy="172010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1905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5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46" name="弧形 45"/>
            <p:cNvSpPr/>
            <p:nvPr/>
          </p:nvSpPr>
          <p:spPr>
            <a:xfrm flipH="1">
              <a:off x="909662" y="1382264"/>
              <a:ext cx="2062139" cy="2062138"/>
            </a:xfrm>
            <a:prstGeom prst="arc">
              <a:avLst>
                <a:gd name="adj1" fmla="val 13681179"/>
                <a:gd name="adj2" fmla="val 3101609"/>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47" name="弧形 46"/>
            <p:cNvSpPr/>
            <p:nvPr/>
          </p:nvSpPr>
          <p:spPr>
            <a:xfrm>
              <a:off x="917252" y="1382264"/>
              <a:ext cx="2062139" cy="2062138"/>
            </a:xfrm>
            <a:prstGeom prst="arc">
              <a:avLst>
                <a:gd name="adj1" fmla="val 20617858"/>
                <a:gd name="adj2" fmla="val 6160256"/>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48" name="矩形 47"/>
            <p:cNvSpPr/>
            <p:nvPr/>
          </p:nvSpPr>
          <p:spPr>
            <a:xfrm>
              <a:off x="1683261" y="1782118"/>
              <a:ext cx="514936" cy="1593776"/>
            </a:xfrm>
            <a:prstGeom prst="rect">
              <a:avLst/>
            </a:prstGeom>
          </p:spPr>
          <p:txBody>
            <a:bodyPr wrap="none" anchor="ctr">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zh-CN" altLang="en-US" sz="3600" b="0" i="0" u="none" strike="noStrike" kern="1200" cap="none" spc="0" normalizeH="0" baseline="12000" noProof="0" dirty="0">
                <a:ln>
                  <a:noFill/>
                </a:ln>
                <a:solidFill>
                  <a:srgbClr val="E93F30"/>
                </a:solidFill>
                <a:effectLst>
                  <a:innerShdw blurRad="63500" dist="50800" dir="18900000">
                    <a:prstClr val="black">
                      <a:alpha val="30000"/>
                    </a:prstClr>
                  </a:innerShdw>
                </a:effectLst>
                <a:uLnTx/>
                <a:uFillTx/>
                <a:latin typeface="Impact" panose="020B0806030902050204" pitchFamily="34" charset="0"/>
                <a:ea typeface="微软雅黑" pitchFamily="34" charset="-122"/>
                <a:cs typeface="Arial"/>
              </a:endParaRPr>
            </a:p>
          </p:txBody>
        </p:sp>
      </p:grpSp>
      <p:sp>
        <p:nvSpPr>
          <p:cNvPr id="49" name="矩形 48"/>
          <p:cNvSpPr/>
          <p:nvPr/>
        </p:nvSpPr>
        <p:spPr>
          <a:xfrm>
            <a:off x="1066282" y="470676"/>
            <a:ext cx="2181295" cy="58477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zh-CN" sz="3200" b="1"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Objectives</a:t>
            </a:r>
            <a:endParaRPr kumimoji="0" lang="zh-CN" altLang="zh-CN" sz="3200" b="1" i="0" u="none" strike="noStrike" kern="1200" cap="none" spc="0" normalizeH="0" baseline="0" noProof="0" dirty="0">
              <a:ln>
                <a:noFill/>
              </a:ln>
              <a:solidFill>
                <a:srgbClr val="E93F30"/>
              </a:solidFill>
              <a:effectLst/>
              <a:uLnTx/>
              <a:uFillTx/>
              <a:latin typeface="方正正中黑简体" panose="02000000000000000000" pitchFamily="2" charset="-122"/>
              <a:ea typeface="方正正中黑简体" panose="02000000000000000000" pitchFamily="2" charset="-122"/>
              <a:cs typeface="Arial"/>
            </a:endParaRPr>
          </a:p>
        </p:txBody>
      </p:sp>
      <p:sp>
        <p:nvSpPr>
          <p:cNvPr id="51" name="文本框 9"/>
          <p:cNvSpPr txBox="1"/>
          <p:nvPr/>
        </p:nvSpPr>
        <p:spPr>
          <a:xfrm>
            <a:off x="2761665" y="2889927"/>
            <a:ext cx="301686" cy="461665"/>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E93F30"/>
                </a:solidFill>
                <a:effectLst/>
                <a:uLnTx/>
                <a:uFillTx/>
                <a:latin typeface="Impact" panose="020B0806030902050204" pitchFamily="34" charset="0"/>
                <a:ea typeface="汉仪菱心体简" pitchFamily="49" charset="-122"/>
                <a:cs typeface="Arial"/>
              </a:rPr>
              <a:t>1</a:t>
            </a:r>
            <a:endParaRPr kumimoji="0" lang="zh-CN" altLang="en-US" sz="2400" b="0" i="0" u="none" strike="noStrike" kern="1200" cap="none" spc="0" normalizeH="0" baseline="0" noProof="0" dirty="0">
              <a:ln>
                <a:noFill/>
              </a:ln>
              <a:solidFill>
                <a:srgbClr val="E93F30"/>
              </a:solidFill>
              <a:effectLst/>
              <a:uLnTx/>
              <a:uFillTx/>
              <a:latin typeface="Impact" panose="020B0806030902050204" pitchFamily="34" charset="0"/>
              <a:ea typeface="汉仪菱心体简" pitchFamily="49" charset="-122"/>
              <a:cs typeface="Arial"/>
            </a:endParaRPr>
          </a:p>
        </p:txBody>
      </p:sp>
      <p:sp>
        <p:nvSpPr>
          <p:cNvPr id="52" name="文本框 9"/>
          <p:cNvSpPr txBox="1"/>
          <p:nvPr/>
        </p:nvSpPr>
        <p:spPr>
          <a:xfrm>
            <a:off x="3570223" y="1974854"/>
            <a:ext cx="338555" cy="461665"/>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E93F30"/>
                </a:solidFill>
                <a:effectLst/>
                <a:uLnTx/>
                <a:uFillTx/>
                <a:latin typeface="Impact" panose="020B0806030902050204" pitchFamily="34" charset="0"/>
                <a:ea typeface="汉仪菱心体简" pitchFamily="49" charset="-122"/>
                <a:cs typeface="Arial"/>
              </a:rPr>
              <a:t>2</a:t>
            </a:r>
            <a:endParaRPr kumimoji="0" lang="zh-CN" altLang="en-US" sz="2400" b="0" i="0" u="none" strike="noStrike" kern="1200" cap="none" spc="0" normalizeH="0" baseline="0" noProof="0" dirty="0">
              <a:ln>
                <a:noFill/>
              </a:ln>
              <a:solidFill>
                <a:srgbClr val="E93F30"/>
              </a:solidFill>
              <a:effectLst/>
              <a:uLnTx/>
              <a:uFillTx/>
              <a:latin typeface="Impact" panose="020B0806030902050204" pitchFamily="34" charset="0"/>
              <a:ea typeface="汉仪菱心体简" pitchFamily="49" charset="-122"/>
              <a:cs typeface="Arial"/>
            </a:endParaRPr>
          </a:p>
        </p:txBody>
      </p:sp>
      <p:sp>
        <p:nvSpPr>
          <p:cNvPr id="53" name="文本框 9"/>
          <p:cNvSpPr txBox="1"/>
          <p:nvPr/>
        </p:nvSpPr>
        <p:spPr>
          <a:xfrm>
            <a:off x="4325035" y="1505649"/>
            <a:ext cx="348172" cy="461665"/>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E93F30"/>
                </a:solidFill>
                <a:effectLst/>
                <a:uLnTx/>
                <a:uFillTx/>
                <a:latin typeface="Impact" panose="020B0806030902050204" pitchFamily="34" charset="0"/>
                <a:ea typeface="汉仪菱心体简" pitchFamily="49" charset="-122"/>
                <a:cs typeface="Arial"/>
              </a:rPr>
              <a:t>3</a:t>
            </a:r>
            <a:endParaRPr kumimoji="0" lang="zh-CN" altLang="en-US" sz="2400" b="0" i="0" u="none" strike="noStrike" kern="1200" cap="none" spc="0" normalizeH="0" baseline="0" noProof="0" dirty="0">
              <a:ln>
                <a:noFill/>
              </a:ln>
              <a:solidFill>
                <a:srgbClr val="E93F30"/>
              </a:solidFill>
              <a:effectLst/>
              <a:uLnTx/>
              <a:uFillTx/>
              <a:latin typeface="Impact" panose="020B0806030902050204" pitchFamily="34" charset="0"/>
              <a:ea typeface="汉仪菱心体简" pitchFamily="49" charset="-122"/>
              <a:cs typeface="Arial"/>
            </a:endParaRPr>
          </a:p>
        </p:txBody>
      </p:sp>
      <p:sp>
        <p:nvSpPr>
          <p:cNvPr id="54" name="文本框 9"/>
          <p:cNvSpPr txBox="1"/>
          <p:nvPr/>
        </p:nvSpPr>
        <p:spPr>
          <a:xfrm>
            <a:off x="6053289" y="2352301"/>
            <a:ext cx="338555" cy="461665"/>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E93F30"/>
                </a:solidFill>
                <a:effectLst/>
                <a:uLnTx/>
                <a:uFillTx/>
                <a:latin typeface="Impact" panose="020B0806030902050204" pitchFamily="34" charset="0"/>
                <a:ea typeface="汉仪菱心体简" pitchFamily="49" charset="-122"/>
                <a:cs typeface="Arial"/>
              </a:rPr>
              <a:t>4</a:t>
            </a:r>
            <a:endParaRPr kumimoji="0" lang="zh-CN" altLang="en-US" sz="2400" b="0" i="0" u="none" strike="noStrike" kern="1200" cap="none" spc="0" normalizeH="0" baseline="0" noProof="0" dirty="0">
              <a:ln>
                <a:noFill/>
              </a:ln>
              <a:solidFill>
                <a:srgbClr val="E93F30"/>
              </a:solidFill>
              <a:effectLst/>
              <a:uLnTx/>
              <a:uFillTx/>
              <a:latin typeface="Impact" panose="020B0806030902050204" pitchFamily="34" charset="0"/>
              <a:ea typeface="汉仪菱心体简" pitchFamily="49" charset="-122"/>
              <a:cs typeface="Arial"/>
            </a:endParaRPr>
          </a:p>
        </p:txBody>
      </p:sp>
      <p:cxnSp>
        <p:nvCxnSpPr>
          <p:cNvPr id="57" name="直接连接符 56"/>
          <p:cNvCxnSpPr/>
          <p:nvPr/>
        </p:nvCxnSpPr>
        <p:spPr>
          <a:xfrm flipH="1" flipV="1">
            <a:off x="2049339" y="-216694"/>
            <a:ext cx="0" cy="634521"/>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sp>
        <p:nvSpPr>
          <p:cNvPr id="33" name="TextBox 32"/>
          <p:cNvSpPr txBox="1"/>
          <p:nvPr/>
        </p:nvSpPr>
        <p:spPr>
          <a:xfrm>
            <a:off x="10609990" y="6382589"/>
            <a:ext cx="877163"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a:ln>
                  <a:noFill/>
                </a:ln>
                <a:solidFill>
                  <a:prstClr val="black"/>
                </a:solidFill>
                <a:effectLst/>
                <a:uLnTx/>
                <a:uFillTx/>
                <a:latin typeface="Calibri" charset="0"/>
                <a:ea typeface="宋体" panose="02010600030101010101" pitchFamily="2" charset="-122"/>
                <a:cs typeface="Arial"/>
              </a:rPr>
              <a:t>延时符</a:t>
            </a:r>
          </a:p>
        </p:txBody>
      </p:sp>
      <p:sp>
        <p:nvSpPr>
          <p:cNvPr id="2" name="文本框 1">
            <a:extLst>
              <a:ext uri="{FF2B5EF4-FFF2-40B4-BE49-F238E27FC236}">
                <a16:creationId xmlns:a16="http://schemas.microsoft.com/office/drawing/2014/main" id="{09E3E972-377F-4617-8B36-509C9816F522}"/>
              </a:ext>
            </a:extLst>
          </p:cNvPr>
          <p:cNvSpPr txBox="1"/>
          <p:nvPr/>
        </p:nvSpPr>
        <p:spPr>
          <a:xfrm>
            <a:off x="4993238" y="784754"/>
            <a:ext cx="3824511" cy="1200329"/>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altLang="zh-CN" sz="18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To implement ELM with the innovative point (based on </a:t>
            </a:r>
            <a:r>
              <a:rPr kumimoji="0" lang="en-GB" altLang="zh-CN" sz="1800" b="0" i="0" u="sng" strike="noStrike" kern="1200" cap="none" spc="0" normalizeH="0" baseline="0" noProof="0" dirty="0">
                <a:ln>
                  <a:noFill/>
                </a:ln>
                <a:solidFill>
                  <a:srgbClr val="FF0000"/>
                </a:solidFill>
                <a:effectLst/>
                <a:uLnTx/>
                <a:uFillTx/>
                <a:latin typeface="Calibri" charset="0"/>
                <a:ea typeface="宋体" panose="02010600030101010101" pitchFamily="2" charset="-122"/>
                <a:cs typeface="Arial"/>
              </a:rPr>
              <a:t>generalized inverse matrix and Lasso Regression</a:t>
            </a:r>
            <a:r>
              <a:rPr kumimoji="0" lang="en-GB" altLang="zh-CN" sz="18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 using code in MATLAB;</a:t>
            </a:r>
            <a:endParaRPr kumimoji="0" lang="zh-CN" altLang="zh-CN" sz="18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endParaRPr>
          </a:p>
        </p:txBody>
      </p:sp>
      <p:sp>
        <p:nvSpPr>
          <p:cNvPr id="35" name="矩形 34">
            <a:extLst>
              <a:ext uri="{FF2B5EF4-FFF2-40B4-BE49-F238E27FC236}">
                <a16:creationId xmlns:a16="http://schemas.microsoft.com/office/drawing/2014/main" id="{9B8A34D3-AD5C-4D52-A58E-8EB6EE4B2767}"/>
              </a:ext>
            </a:extLst>
          </p:cNvPr>
          <p:cNvSpPr/>
          <p:nvPr/>
        </p:nvSpPr>
        <p:spPr>
          <a:xfrm>
            <a:off x="441587" y="305024"/>
            <a:ext cx="503664" cy="571760"/>
          </a:xfrm>
          <a:prstGeom prst="rect">
            <a:avLst/>
          </a:prstGeom>
        </p:spPr>
        <p:txBody>
          <a:bodyPr wrap="none" anchor="ctr">
            <a:spAutoFit/>
          </a:bodyPr>
          <a:lstStyle/>
          <a:p>
            <a:pPr algn="ctr">
              <a:lnSpc>
                <a:spcPct val="150000"/>
              </a:lnSpc>
            </a:pPr>
            <a:r>
              <a:rPr lang="en-US" altLang="zh-CN" sz="3600" baseline="12000" dirty="0">
                <a:solidFill>
                  <a:srgbClr val="E93F30"/>
                </a:solidFill>
                <a:effectLst>
                  <a:innerShdw blurRad="63500" dist="50800" dir="18900000">
                    <a:prstClr val="black">
                      <a:alpha val="30000"/>
                    </a:prstClr>
                  </a:innerShdw>
                </a:effectLst>
                <a:latin typeface="Impact" panose="020B0806030902050204" pitchFamily="34" charset="0"/>
                <a:ea typeface="微软雅黑" pitchFamily="34" charset="-122"/>
              </a:rPr>
              <a:t>02</a:t>
            </a:r>
            <a:endParaRPr lang="zh-CN" altLang="en-US" sz="3600" baseline="12000" dirty="0">
              <a:solidFill>
                <a:srgbClr val="E93F30"/>
              </a:solidFill>
              <a:effectLst>
                <a:innerShdw blurRad="63500" dist="50800" dir="18900000">
                  <a:prstClr val="black">
                    <a:alpha val="30000"/>
                  </a:prstClr>
                </a:innerShdw>
              </a:effectLst>
              <a:latin typeface="Impact" panose="020B0806030902050204" pitchFamily="34" charset="0"/>
              <a:ea typeface="微软雅黑" pitchFamily="34" charset="-122"/>
            </a:endParaRPr>
          </a:p>
        </p:txBody>
      </p:sp>
    </p:spTree>
    <p:extLst>
      <p:ext uri="{BB962C8B-B14F-4D97-AF65-F5344CB8AC3E}">
        <p14:creationId xmlns:p14="http://schemas.microsoft.com/office/powerpoint/2010/main" val="2684522786"/>
      </p:ext>
    </p:extLst>
  </p:cSld>
  <p:clrMapOvr>
    <a:masterClrMapping/>
  </p:clrMapOvr>
  <p:transition spd="slow" advTm="200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47" presetClass="entr" presetSubtype="0" fill="hold" nodeType="afterEffect">
                                  <p:childTnLst>
                                    <p:set>
                                      <p:cBhvr>
                                        <p:cTn id="7" dur="1" fill="hold">
                                          <p:stCondLst>
                                            <p:cond delay="0"/>
                                          </p:stCondLst>
                                        </p:cTn>
                                        <p:tgtEl>
                                          <p:spTgt spid="18"/>
                                        </p:tgtEl>
                                        <p:attrNameLst>
                                          <p:attrName>style.visibility</p:attrName>
                                        </p:attrNameLst>
                                      </p:cBhvr>
                                      <p:to>
                                        <p:strVal val="visible"/>
                                      </p:to>
                                    </p:set>
                                    <p:animEffect transition="in" filter="fade">
                                      <p:cBhvr>
                                        <p:cTn id="8" dur="500"/>
                                        <p:tgtEl>
                                          <p:spTgt spid="18"/>
                                        </p:tgtEl>
                                      </p:cBhvr>
                                    </p:animEffect>
                                    <p:anim calcmode="lin" valueType="num">
                                      <p:cBhvr>
                                        <p:cTn id="9" dur="500" fill="hold"/>
                                        <p:tgtEl>
                                          <p:spTgt spid="18"/>
                                        </p:tgtEl>
                                        <p:attrNameLst>
                                          <p:attrName>ppt_x</p:attrName>
                                        </p:attrNameLst>
                                      </p:cBhvr>
                                      <p:tavLst>
                                        <p:tav tm="0">
                                          <p:val>
                                            <p:strVal val="#ppt_x"/>
                                          </p:val>
                                        </p:tav>
                                        <p:tav tm="100000">
                                          <p:val>
                                            <p:strVal val="#ppt_x"/>
                                          </p:val>
                                        </p:tav>
                                      </p:tavLst>
                                    </p:anim>
                                    <p:anim calcmode="lin" valueType="num">
                                      <p:cBhvr>
                                        <p:cTn id="10" dur="500" fill="hold"/>
                                        <p:tgtEl>
                                          <p:spTgt spid="18"/>
                                        </p:tgtEl>
                                        <p:attrNameLst>
                                          <p:attrName>ppt_y</p:attrName>
                                        </p:attrNameLst>
                                      </p:cBhvr>
                                      <p:tavLst>
                                        <p:tav tm="0">
                                          <p:val>
                                            <p:strVal val="#ppt_y-.1"/>
                                          </p:val>
                                        </p:tav>
                                        <p:tav tm="100000">
                                          <p:val>
                                            <p:strVal val="#ppt_y"/>
                                          </p:val>
                                        </p:tav>
                                      </p:tavLst>
                                    </p:anim>
                                  </p:childTnLst>
                                </p:cTn>
                              </p:par>
                            </p:childTnLst>
                          </p:cTn>
                        </p:par>
                        <p:par>
                          <p:cTn id="11" fill="hold" nodeType="withGroup">
                            <p:stCondLst>
                              <p:cond delay="500"/>
                            </p:stCondLst>
                            <p:childTnLst>
                              <p:par>
                                <p:cTn id="12" presetID="22" presetClass="entr" presetSubtype="8" fill="hold" nodeType="afterEffect">
                                  <p:childTnLst>
                                    <p:set>
                                      <p:cBhvr>
                                        <p:cTn id="13" dur="1" fill="hold">
                                          <p:stCondLst>
                                            <p:cond delay="0"/>
                                          </p:stCondLst>
                                        </p:cTn>
                                        <p:tgtEl>
                                          <p:spTgt spid="30"/>
                                        </p:tgtEl>
                                        <p:attrNameLst>
                                          <p:attrName>style.visibility</p:attrName>
                                        </p:attrNameLst>
                                      </p:cBhvr>
                                      <p:to>
                                        <p:strVal val="visible"/>
                                      </p:to>
                                    </p:set>
                                    <p:animEffect transition="in" filter="wipe(left)">
                                      <p:cBhvr>
                                        <p:cTn id="14" dur="500"/>
                                        <p:tgtEl>
                                          <p:spTgt spid="30"/>
                                        </p:tgtEl>
                                      </p:cBhvr>
                                    </p:animEffect>
                                  </p:childTnLst>
                                </p:cTn>
                              </p:par>
                            </p:childTnLst>
                          </p:cTn>
                        </p:par>
                        <p:par>
                          <p:cTn id="15" fill="hold" nodeType="withGroup">
                            <p:stCondLst>
                              <p:cond delay="1000"/>
                            </p:stCondLst>
                            <p:childTnLst>
                              <p:par>
                                <p:cTn id="16" presetID="53" presetClass="entr" presetSubtype="0" fill="hold" grpId="0" nodeType="afterEffec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nodeType="withGroup">
                            <p:stCondLst>
                              <p:cond delay="1500"/>
                            </p:stCondLst>
                            <p:childTnLst>
                              <p:par>
                                <p:cTn id="22" presetID="53" presetClass="entr" presetSubtype="0" fill="hold" grpId="0" nodeType="afterEffec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nodeType="withGroup">
                            <p:stCondLst>
                              <p:cond delay="2000"/>
                            </p:stCondLst>
                            <p:childTnLst>
                              <p:par>
                                <p:cTn id="28" presetID="10" presetClass="entr" presetSubtype="0" fill="hold" grpId="0" nodeType="afterEffec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childTnLst>
                          </p:cTn>
                        </p:par>
                        <p:par>
                          <p:cTn id="31" fill="hold" nodeType="withGroup">
                            <p:stCondLst>
                              <p:cond delay="2500"/>
                            </p:stCondLst>
                            <p:childTnLst>
                              <p:par>
                                <p:cTn id="32" presetID="22" presetClass="entr" presetSubtype="4" fill="hold" nodeType="afterEffect">
                                  <p:childTnLst>
                                    <p:set>
                                      <p:cBhvr>
                                        <p:cTn id="33" dur="1" fill="hold">
                                          <p:stCondLst>
                                            <p:cond delay="0"/>
                                          </p:stCondLst>
                                        </p:cTn>
                                        <p:tgtEl>
                                          <p:spTgt spid="6"/>
                                        </p:tgtEl>
                                        <p:attrNameLst>
                                          <p:attrName>style.visibility</p:attrName>
                                        </p:attrNameLst>
                                      </p:cBhvr>
                                      <p:to>
                                        <p:strVal val="visible"/>
                                      </p:to>
                                    </p:set>
                                    <p:animEffect transition="in" filter="wipe(down)">
                                      <p:cBhvr>
                                        <p:cTn id="34" dur="500"/>
                                        <p:tgtEl>
                                          <p:spTgt spid="6"/>
                                        </p:tgtEl>
                                      </p:cBhvr>
                                    </p:animEffect>
                                  </p:childTnLst>
                                </p:cTn>
                              </p:par>
                            </p:childTnLst>
                          </p:cTn>
                        </p:par>
                        <p:par>
                          <p:cTn id="35" fill="hold" nodeType="withGroup">
                            <p:stCondLst>
                              <p:cond delay="3000"/>
                            </p:stCondLst>
                            <p:childTnLst>
                              <p:par>
                                <p:cTn id="36" presetID="42" presetClass="entr" presetSubtype="0" fill="hold" grpId="0" nodeType="afterEffec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anim calcmode="lin" valueType="num">
                                      <p:cBhvr>
                                        <p:cTn id="39" dur="500" fill="hold"/>
                                        <p:tgtEl>
                                          <p:spTgt spid="14"/>
                                        </p:tgtEl>
                                        <p:attrNameLst>
                                          <p:attrName>ppt_x</p:attrName>
                                        </p:attrNameLst>
                                      </p:cBhvr>
                                      <p:tavLst>
                                        <p:tav tm="0">
                                          <p:val>
                                            <p:strVal val="#ppt_x"/>
                                          </p:val>
                                        </p:tav>
                                        <p:tav tm="100000">
                                          <p:val>
                                            <p:strVal val="#ppt_x"/>
                                          </p:val>
                                        </p:tav>
                                      </p:tavLst>
                                    </p:anim>
                                    <p:anim calcmode="lin" valueType="num">
                                      <p:cBhvr>
                                        <p:cTn id="40" dur="500" fill="hold"/>
                                        <p:tgtEl>
                                          <p:spTgt spid="14"/>
                                        </p:tgtEl>
                                        <p:attrNameLst>
                                          <p:attrName>ppt_y</p:attrName>
                                        </p:attrNameLst>
                                      </p:cBhvr>
                                      <p:tavLst>
                                        <p:tav tm="0">
                                          <p:val>
                                            <p:strVal val="#ppt_y+.1"/>
                                          </p:val>
                                        </p:tav>
                                        <p:tav tm="100000">
                                          <p:val>
                                            <p:strVal val="#ppt_y"/>
                                          </p:val>
                                        </p:tav>
                                      </p:tavLst>
                                    </p:anim>
                                  </p:childTnLst>
                                </p:cTn>
                              </p:par>
                            </p:childTnLst>
                          </p:cTn>
                        </p:par>
                        <p:par>
                          <p:cTn id="41" fill="hold" nodeType="withGroup">
                            <p:stCondLst>
                              <p:cond delay="3500"/>
                            </p:stCondLst>
                            <p:childTnLst>
                              <p:par>
                                <p:cTn id="42" presetID="53" presetClass="entr" presetSubtype="0" fill="hold" grpId="0" nodeType="afterEffect">
                                  <p:childTnLst>
                                    <p:set>
                                      <p:cBhvr>
                                        <p:cTn id="43" dur="1" fill="hold">
                                          <p:stCondLst>
                                            <p:cond delay="0"/>
                                          </p:stCondLst>
                                        </p:cTn>
                                        <p:tgtEl>
                                          <p:spTgt spid="51"/>
                                        </p:tgtEl>
                                        <p:attrNameLst>
                                          <p:attrName>style.visibility</p:attrName>
                                        </p:attrNameLst>
                                      </p:cBhvr>
                                      <p:to>
                                        <p:strVal val="visible"/>
                                      </p:to>
                                    </p:set>
                                    <p:anim calcmode="lin" valueType="num">
                                      <p:cBhvr>
                                        <p:cTn id="44" dur="500" fill="hold"/>
                                        <p:tgtEl>
                                          <p:spTgt spid="51"/>
                                        </p:tgtEl>
                                        <p:attrNameLst>
                                          <p:attrName>ppt_w</p:attrName>
                                        </p:attrNameLst>
                                      </p:cBhvr>
                                      <p:tavLst>
                                        <p:tav tm="0">
                                          <p:val>
                                            <p:fltVal val="0"/>
                                          </p:val>
                                        </p:tav>
                                        <p:tav tm="100000">
                                          <p:val>
                                            <p:strVal val="#ppt_w"/>
                                          </p:val>
                                        </p:tav>
                                      </p:tavLst>
                                    </p:anim>
                                    <p:anim calcmode="lin" valueType="num">
                                      <p:cBhvr>
                                        <p:cTn id="45" dur="500" fill="hold"/>
                                        <p:tgtEl>
                                          <p:spTgt spid="51"/>
                                        </p:tgtEl>
                                        <p:attrNameLst>
                                          <p:attrName>ppt_h</p:attrName>
                                        </p:attrNameLst>
                                      </p:cBhvr>
                                      <p:tavLst>
                                        <p:tav tm="0">
                                          <p:val>
                                            <p:fltVal val="0"/>
                                          </p:val>
                                        </p:tav>
                                        <p:tav tm="100000">
                                          <p:val>
                                            <p:strVal val="#ppt_h"/>
                                          </p:val>
                                        </p:tav>
                                      </p:tavLst>
                                    </p:anim>
                                    <p:animEffect transition="in" filter="fade">
                                      <p:cBhvr>
                                        <p:cTn id="46" dur="500"/>
                                        <p:tgtEl>
                                          <p:spTgt spid="51"/>
                                        </p:tgtEl>
                                      </p:cBhvr>
                                    </p:animEffect>
                                  </p:childTnLst>
                                </p:cTn>
                              </p:par>
                            </p:childTnLst>
                          </p:cTn>
                        </p:par>
                        <p:par>
                          <p:cTn id="47" fill="hold" nodeType="withGroup">
                            <p:stCondLst>
                              <p:cond delay="4000"/>
                            </p:stCondLst>
                            <p:childTnLst>
                              <p:par>
                                <p:cTn id="48" presetID="22" presetClass="entr" presetSubtype="4" fill="hold" nodeType="afterEffect">
                                  <p:childTnLst>
                                    <p:set>
                                      <p:cBhvr>
                                        <p:cTn id="49" dur="1" fill="hold">
                                          <p:stCondLst>
                                            <p:cond delay="0"/>
                                          </p:stCondLst>
                                        </p:cTn>
                                        <p:tgtEl>
                                          <p:spTgt spid="8"/>
                                        </p:tgtEl>
                                        <p:attrNameLst>
                                          <p:attrName>style.visibility</p:attrName>
                                        </p:attrNameLst>
                                      </p:cBhvr>
                                      <p:to>
                                        <p:strVal val="visible"/>
                                      </p:to>
                                    </p:set>
                                    <p:animEffect transition="in" filter="wipe(down)">
                                      <p:cBhvr>
                                        <p:cTn id="50" dur="500"/>
                                        <p:tgtEl>
                                          <p:spTgt spid="8"/>
                                        </p:tgtEl>
                                      </p:cBhvr>
                                    </p:animEffect>
                                  </p:childTnLst>
                                </p:cTn>
                              </p:par>
                            </p:childTnLst>
                          </p:cTn>
                        </p:par>
                        <p:par>
                          <p:cTn id="51" fill="hold" nodeType="withGroup">
                            <p:stCondLst>
                              <p:cond delay="4500"/>
                            </p:stCondLst>
                            <p:childTnLst>
                              <p:par>
                                <p:cTn id="52" presetID="42" presetClass="entr" presetSubtype="0" fill="hold" grpId="0" nodeType="afterEffect">
                                  <p:childTnLst>
                                    <p:set>
                                      <p:cBhvr>
                                        <p:cTn id="53" dur="1" fill="hold">
                                          <p:stCondLst>
                                            <p:cond delay="0"/>
                                          </p:stCondLst>
                                        </p:cTn>
                                        <p:tgtEl>
                                          <p:spTgt spid="15"/>
                                        </p:tgtEl>
                                        <p:attrNameLst>
                                          <p:attrName>style.visibility</p:attrName>
                                        </p:attrNameLst>
                                      </p:cBhvr>
                                      <p:to>
                                        <p:strVal val="visible"/>
                                      </p:to>
                                    </p:set>
                                    <p:animEffect transition="in" filter="fade">
                                      <p:cBhvr>
                                        <p:cTn id="54" dur="500"/>
                                        <p:tgtEl>
                                          <p:spTgt spid="15"/>
                                        </p:tgtEl>
                                      </p:cBhvr>
                                    </p:animEffect>
                                    <p:anim calcmode="lin" valueType="num">
                                      <p:cBhvr>
                                        <p:cTn id="55" dur="500" fill="hold"/>
                                        <p:tgtEl>
                                          <p:spTgt spid="15"/>
                                        </p:tgtEl>
                                        <p:attrNameLst>
                                          <p:attrName>ppt_x</p:attrName>
                                        </p:attrNameLst>
                                      </p:cBhvr>
                                      <p:tavLst>
                                        <p:tav tm="0">
                                          <p:val>
                                            <p:strVal val="#ppt_x"/>
                                          </p:val>
                                        </p:tav>
                                        <p:tav tm="100000">
                                          <p:val>
                                            <p:strVal val="#ppt_x"/>
                                          </p:val>
                                        </p:tav>
                                      </p:tavLst>
                                    </p:anim>
                                    <p:anim calcmode="lin" valueType="num">
                                      <p:cBhvr>
                                        <p:cTn id="56" dur="500" fill="hold"/>
                                        <p:tgtEl>
                                          <p:spTgt spid="15"/>
                                        </p:tgtEl>
                                        <p:attrNameLst>
                                          <p:attrName>ppt_y</p:attrName>
                                        </p:attrNameLst>
                                      </p:cBhvr>
                                      <p:tavLst>
                                        <p:tav tm="0">
                                          <p:val>
                                            <p:strVal val="#ppt_y+.1"/>
                                          </p:val>
                                        </p:tav>
                                        <p:tav tm="100000">
                                          <p:val>
                                            <p:strVal val="#ppt_y"/>
                                          </p:val>
                                        </p:tav>
                                      </p:tavLst>
                                    </p:anim>
                                  </p:childTnLst>
                                </p:cTn>
                              </p:par>
                            </p:childTnLst>
                          </p:cTn>
                        </p:par>
                        <p:par>
                          <p:cTn id="57" fill="hold" nodeType="withGroup">
                            <p:stCondLst>
                              <p:cond delay="5000"/>
                            </p:stCondLst>
                            <p:childTnLst>
                              <p:par>
                                <p:cTn id="58" presetID="53" presetClass="entr" presetSubtype="0" fill="hold" grpId="0" nodeType="afterEffect">
                                  <p:childTnLst>
                                    <p:set>
                                      <p:cBhvr>
                                        <p:cTn id="59" dur="1" fill="hold">
                                          <p:stCondLst>
                                            <p:cond delay="0"/>
                                          </p:stCondLst>
                                        </p:cTn>
                                        <p:tgtEl>
                                          <p:spTgt spid="52"/>
                                        </p:tgtEl>
                                        <p:attrNameLst>
                                          <p:attrName>style.visibility</p:attrName>
                                        </p:attrNameLst>
                                      </p:cBhvr>
                                      <p:to>
                                        <p:strVal val="visible"/>
                                      </p:to>
                                    </p:set>
                                    <p:anim calcmode="lin" valueType="num">
                                      <p:cBhvr>
                                        <p:cTn id="60" dur="500" fill="hold"/>
                                        <p:tgtEl>
                                          <p:spTgt spid="52"/>
                                        </p:tgtEl>
                                        <p:attrNameLst>
                                          <p:attrName>ppt_w</p:attrName>
                                        </p:attrNameLst>
                                      </p:cBhvr>
                                      <p:tavLst>
                                        <p:tav tm="0">
                                          <p:val>
                                            <p:fltVal val="0"/>
                                          </p:val>
                                        </p:tav>
                                        <p:tav tm="100000">
                                          <p:val>
                                            <p:strVal val="#ppt_w"/>
                                          </p:val>
                                        </p:tav>
                                      </p:tavLst>
                                    </p:anim>
                                    <p:anim calcmode="lin" valueType="num">
                                      <p:cBhvr>
                                        <p:cTn id="61" dur="500" fill="hold"/>
                                        <p:tgtEl>
                                          <p:spTgt spid="52"/>
                                        </p:tgtEl>
                                        <p:attrNameLst>
                                          <p:attrName>ppt_h</p:attrName>
                                        </p:attrNameLst>
                                      </p:cBhvr>
                                      <p:tavLst>
                                        <p:tav tm="0">
                                          <p:val>
                                            <p:fltVal val="0"/>
                                          </p:val>
                                        </p:tav>
                                        <p:tav tm="100000">
                                          <p:val>
                                            <p:strVal val="#ppt_h"/>
                                          </p:val>
                                        </p:tav>
                                      </p:tavLst>
                                    </p:anim>
                                    <p:animEffect transition="in" filter="fade">
                                      <p:cBhvr>
                                        <p:cTn id="62" dur="500"/>
                                        <p:tgtEl>
                                          <p:spTgt spid="52"/>
                                        </p:tgtEl>
                                      </p:cBhvr>
                                    </p:animEffect>
                                  </p:childTnLst>
                                </p:cTn>
                              </p:par>
                            </p:childTnLst>
                          </p:cTn>
                        </p:par>
                        <p:par>
                          <p:cTn id="63" fill="hold" nodeType="withGroup">
                            <p:stCondLst>
                              <p:cond delay="5500"/>
                            </p:stCondLst>
                            <p:childTnLst>
                              <p:par>
                                <p:cTn id="64" presetID="22" presetClass="entr" presetSubtype="4" fill="hold" nodeType="afterEffect">
                                  <p:childTnLst>
                                    <p:set>
                                      <p:cBhvr>
                                        <p:cTn id="65" dur="1" fill="hold">
                                          <p:stCondLst>
                                            <p:cond delay="0"/>
                                          </p:stCondLst>
                                        </p:cTn>
                                        <p:tgtEl>
                                          <p:spTgt spid="10"/>
                                        </p:tgtEl>
                                        <p:attrNameLst>
                                          <p:attrName>style.visibility</p:attrName>
                                        </p:attrNameLst>
                                      </p:cBhvr>
                                      <p:to>
                                        <p:strVal val="visible"/>
                                      </p:to>
                                    </p:set>
                                    <p:animEffect transition="in" filter="wipe(down)">
                                      <p:cBhvr>
                                        <p:cTn id="66" dur="500"/>
                                        <p:tgtEl>
                                          <p:spTgt spid="10"/>
                                        </p:tgtEl>
                                      </p:cBhvr>
                                    </p:animEffect>
                                  </p:childTnLst>
                                </p:cTn>
                              </p:par>
                            </p:childTnLst>
                          </p:cTn>
                        </p:par>
                        <p:par>
                          <p:cTn id="67" fill="hold" nodeType="withGroup">
                            <p:stCondLst>
                              <p:cond delay="6000"/>
                            </p:stCondLst>
                            <p:childTnLst>
                              <p:par>
                                <p:cTn id="68" presetID="42" presetClass="entr" presetSubtype="0" fill="hold" grpId="0" nodeType="afterEffect">
                                  <p:childTnLst>
                                    <p:set>
                                      <p:cBhvr>
                                        <p:cTn id="69" dur="1" fill="hold">
                                          <p:stCondLst>
                                            <p:cond delay="0"/>
                                          </p:stCondLst>
                                        </p:cTn>
                                        <p:tgtEl>
                                          <p:spTgt spid="17"/>
                                        </p:tgtEl>
                                        <p:attrNameLst>
                                          <p:attrName>style.visibility</p:attrName>
                                        </p:attrNameLst>
                                      </p:cBhvr>
                                      <p:to>
                                        <p:strVal val="visible"/>
                                      </p:to>
                                    </p:set>
                                    <p:animEffect transition="in" filter="fade">
                                      <p:cBhvr>
                                        <p:cTn id="70" dur="500"/>
                                        <p:tgtEl>
                                          <p:spTgt spid="17"/>
                                        </p:tgtEl>
                                      </p:cBhvr>
                                    </p:animEffect>
                                    <p:anim calcmode="lin" valueType="num">
                                      <p:cBhvr>
                                        <p:cTn id="71" dur="500" fill="hold"/>
                                        <p:tgtEl>
                                          <p:spTgt spid="17"/>
                                        </p:tgtEl>
                                        <p:attrNameLst>
                                          <p:attrName>ppt_x</p:attrName>
                                        </p:attrNameLst>
                                      </p:cBhvr>
                                      <p:tavLst>
                                        <p:tav tm="0">
                                          <p:val>
                                            <p:strVal val="#ppt_x"/>
                                          </p:val>
                                        </p:tav>
                                        <p:tav tm="100000">
                                          <p:val>
                                            <p:strVal val="#ppt_x"/>
                                          </p:val>
                                        </p:tav>
                                      </p:tavLst>
                                    </p:anim>
                                    <p:anim calcmode="lin" valueType="num">
                                      <p:cBhvr>
                                        <p:cTn id="72" dur="500" fill="hold"/>
                                        <p:tgtEl>
                                          <p:spTgt spid="17"/>
                                        </p:tgtEl>
                                        <p:attrNameLst>
                                          <p:attrName>ppt_y</p:attrName>
                                        </p:attrNameLst>
                                      </p:cBhvr>
                                      <p:tavLst>
                                        <p:tav tm="0">
                                          <p:val>
                                            <p:strVal val="#ppt_y+.1"/>
                                          </p:val>
                                        </p:tav>
                                        <p:tav tm="100000">
                                          <p:val>
                                            <p:strVal val="#ppt_y"/>
                                          </p:val>
                                        </p:tav>
                                      </p:tavLst>
                                    </p:anim>
                                  </p:childTnLst>
                                </p:cTn>
                              </p:par>
                            </p:childTnLst>
                          </p:cTn>
                        </p:par>
                        <p:par>
                          <p:cTn id="73" fill="hold" nodeType="withGroup">
                            <p:stCondLst>
                              <p:cond delay="6500"/>
                            </p:stCondLst>
                            <p:childTnLst>
                              <p:par>
                                <p:cTn id="74" presetID="53" presetClass="entr" presetSubtype="0" fill="hold" grpId="0" nodeType="afterEffect">
                                  <p:childTnLst>
                                    <p:set>
                                      <p:cBhvr>
                                        <p:cTn id="75" dur="1" fill="hold">
                                          <p:stCondLst>
                                            <p:cond delay="0"/>
                                          </p:stCondLst>
                                        </p:cTn>
                                        <p:tgtEl>
                                          <p:spTgt spid="53"/>
                                        </p:tgtEl>
                                        <p:attrNameLst>
                                          <p:attrName>style.visibility</p:attrName>
                                        </p:attrNameLst>
                                      </p:cBhvr>
                                      <p:to>
                                        <p:strVal val="visible"/>
                                      </p:to>
                                    </p:set>
                                    <p:anim calcmode="lin" valueType="num">
                                      <p:cBhvr>
                                        <p:cTn id="76" dur="500" fill="hold"/>
                                        <p:tgtEl>
                                          <p:spTgt spid="53"/>
                                        </p:tgtEl>
                                        <p:attrNameLst>
                                          <p:attrName>ppt_w</p:attrName>
                                        </p:attrNameLst>
                                      </p:cBhvr>
                                      <p:tavLst>
                                        <p:tav tm="0">
                                          <p:val>
                                            <p:fltVal val="0"/>
                                          </p:val>
                                        </p:tav>
                                        <p:tav tm="100000">
                                          <p:val>
                                            <p:strVal val="#ppt_w"/>
                                          </p:val>
                                        </p:tav>
                                      </p:tavLst>
                                    </p:anim>
                                    <p:anim calcmode="lin" valueType="num">
                                      <p:cBhvr>
                                        <p:cTn id="77" dur="500" fill="hold"/>
                                        <p:tgtEl>
                                          <p:spTgt spid="53"/>
                                        </p:tgtEl>
                                        <p:attrNameLst>
                                          <p:attrName>ppt_h</p:attrName>
                                        </p:attrNameLst>
                                      </p:cBhvr>
                                      <p:tavLst>
                                        <p:tav tm="0">
                                          <p:val>
                                            <p:fltVal val="0"/>
                                          </p:val>
                                        </p:tav>
                                        <p:tav tm="100000">
                                          <p:val>
                                            <p:strVal val="#ppt_h"/>
                                          </p:val>
                                        </p:tav>
                                      </p:tavLst>
                                    </p:anim>
                                    <p:animEffect transition="in" filter="fade">
                                      <p:cBhvr>
                                        <p:cTn id="78" dur="500"/>
                                        <p:tgtEl>
                                          <p:spTgt spid="53"/>
                                        </p:tgtEl>
                                      </p:cBhvr>
                                    </p:animEffect>
                                  </p:childTnLst>
                                </p:cTn>
                              </p:par>
                            </p:childTnLst>
                          </p:cTn>
                        </p:par>
                        <p:par>
                          <p:cTn id="79" fill="hold" nodeType="withGroup">
                            <p:stCondLst>
                              <p:cond delay="7000"/>
                            </p:stCondLst>
                            <p:childTnLst>
                              <p:par>
                                <p:cTn id="80" presetID="22" presetClass="entr" presetSubtype="4" fill="hold" nodeType="afterEffect">
                                  <p:childTnLst>
                                    <p:set>
                                      <p:cBhvr>
                                        <p:cTn id="81" dur="1" fill="hold">
                                          <p:stCondLst>
                                            <p:cond delay="0"/>
                                          </p:stCondLst>
                                        </p:cTn>
                                        <p:tgtEl>
                                          <p:spTgt spid="11"/>
                                        </p:tgtEl>
                                        <p:attrNameLst>
                                          <p:attrName>style.visibility</p:attrName>
                                        </p:attrNameLst>
                                      </p:cBhvr>
                                      <p:to>
                                        <p:strVal val="visible"/>
                                      </p:to>
                                    </p:set>
                                    <p:animEffect transition="in" filter="wipe(down)">
                                      <p:cBhvr>
                                        <p:cTn id="82" dur="500"/>
                                        <p:tgtEl>
                                          <p:spTgt spid="11"/>
                                        </p:tgtEl>
                                      </p:cBhvr>
                                    </p:animEffect>
                                  </p:childTnLst>
                                </p:cTn>
                              </p:par>
                            </p:childTnLst>
                          </p:cTn>
                        </p:par>
                        <p:par>
                          <p:cTn id="83" fill="hold" nodeType="withGroup">
                            <p:stCondLst>
                              <p:cond delay="7500"/>
                            </p:stCondLst>
                            <p:childTnLst>
                              <p:par>
                                <p:cTn id="84" presetID="42" presetClass="entr" presetSubtype="0" fill="hold" grpId="0" nodeType="afterEffect">
                                  <p:childTnLst>
                                    <p:set>
                                      <p:cBhvr>
                                        <p:cTn id="85" dur="1" fill="hold">
                                          <p:stCondLst>
                                            <p:cond delay="0"/>
                                          </p:stCondLst>
                                        </p:cTn>
                                        <p:tgtEl>
                                          <p:spTgt spid="16"/>
                                        </p:tgtEl>
                                        <p:attrNameLst>
                                          <p:attrName>style.visibility</p:attrName>
                                        </p:attrNameLst>
                                      </p:cBhvr>
                                      <p:to>
                                        <p:strVal val="visible"/>
                                      </p:to>
                                    </p:set>
                                    <p:animEffect transition="in" filter="fade">
                                      <p:cBhvr>
                                        <p:cTn id="86" dur="500"/>
                                        <p:tgtEl>
                                          <p:spTgt spid="16"/>
                                        </p:tgtEl>
                                      </p:cBhvr>
                                    </p:animEffect>
                                    <p:anim calcmode="lin" valueType="num">
                                      <p:cBhvr>
                                        <p:cTn id="87" dur="500" fill="hold"/>
                                        <p:tgtEl>
                                          <p:spTgt spid="16"/>
                                        </p:tgtEl>
                                        <p:attrNameLst>
                                          <p:attrName>ppt_x</p:attrName>
                                        </p:attrNameLst>
                                      </p:cBhvr>
                                      <p:tavLst>
                                        <p:tav tm="0">
                                          <p:val>
                                            <p:strVal val="#ppt_x"/>
                                          </p:val>
                                        </p:tav>
                                        <p:tav tm="100000">
                                          <p:val>
                                            <p:strVal val="#ppt_x"/>
                                          </p:val>
                                        </p:tav>
                                      </p:tavLst>
                                    </p:anim>
                                    <p:anim calcmode="lin" valueType="num">
                                      <p:cBhvr>
                                        <p:cTn id="88" dur="500" fill="hold"/>
                                        <p:tgtEl>
                                          <p:spTgt spid="16"/>
                                        </p:tgtEl>
                                        <p:attrNameLst>
                                          <p:attrName>ppt_y</p:attrName>
                                        </p:attrNameLst>
                                      </p:cBhvr>
                                      <p:tavLst>
                                        <p:tav tm="0">
                                          <p:val>
                                            <p:strVal val="#ppt_y+.1"/>
                                          </p:val>
                                        </p:tav>
                                        <p:tav tm="100000">
                                          <p:val>
                                            <p:strVal val="#ppt_y"/>
                                          </p:val>
                                        </p:tav>
                                      </p:tavLst>
                                    </p:anim>
                                  </p:childTnLst>
                                </p:cTn>
                              </p:par>
                            </p:childTnLst>
                          </p:cTn>
                        </p:par>
                        <p:par>
                          <p:cTn id="89" fill="hold" nodeType="withGroup">
                            <p:stCondLst>
                              <p:cond delay="8000"/>
                            </p:stCondLst>
                            <p:childTnLst>
                              <p:par>
                                <p:cTn id="90" presetID="53" presetClass="entr" presetSubtype="0" fill="hold" grpId="0" nodeType="afterEffect">
                                  <p:childTnLst>
                                    <p:set>
                                      <p:cBhvr>
                                        <p:cTn id="91" dur="1" fill="hold">
                                          <p:stCondLst>
                                            <p:cond delay="0"/>
                                          </p:stCondLst>
                                        </p:cTn>
                                        <p:tgtEl>
                                          <p:spTgt spid="54"/>
                                        </p:tgtEl>
                                        <p:attrNameLst>
                                          <p:attrName>style.visibility</p:attrName>
                                        </p:attrNameLst>
                                      </p:cBhvr>
                                      <p:to>
                                        <p:strVal val="visible"/>
                                      </p:to>
                                    </p:set>
                                    <p:anim calcmode="lin" valueType="num">
                                      <p:cBhvr>
                                        <p:cTn id="92" dur="500" fill="hold"/>
                                        <p:tgtEl>
                                          <p:spTgt spid="54"/>
                                        </p:tgtEl>
                                        <p:attrNameLst>
                                          <p:attrName>ppt_w</p:attrName>
                                        </p:attrNameLst>
                                      </p:cBhvr>
                                      <p:tavLst>
                                        <p:tav tm="0">
                                          <p:val>
                                            <p:fltVal val="0"/>
                                          </p:val>
                                        </p:tav>
                                        <p:tav tm="100000">
                                          <p:val>
                                            <p:strVal val="#ppt_w"/>
                                          </p:val>
                                        </p:tav>
                                      </p:tavLst>
                                    </p:anim>
                                    <p:anim calcmode="lin" valueType="num">
                                      <p:cBhvr>
                                        <p:cTn id="93" dur="500" fill="hold"/>
                                        <p:tgtEl>
                                          <p:spTgt spid="54"/>
                                        </p:tgtEl>
                                        <p:attrNameLst>
                                          <p:attrName>ppt_h</p:attrName>
                                        </p:attrNameLst>
                                      </p:cBhvr>
                                      <p:tavLst>
                                        <p:tav tm="0">
                                          <p:val>
                                            <p:fltVal val="0"/>
                                          </p:val>
                                        </p:tav>
                                        <p:tav tm="100000">
                                          <p:val>
                                            <p:strVal val="#ppt_h"/>
                                          </p:val>
                                        </p:tav>
                                      </p:tavLst>
                                    </p:anim>
                                    <p:animEffect transition="in" filter="fade">
                                      <p:cBhvr>
                                        <p:cTn id="94" dur="500"/>
                                        <p:tgtEl>
                                          <p:spTgt spid="54"/>
                                        </p:tgtEl>
                                      </p:cBhvr>
                                    </p:animEffect>
                                  </p:childTnLst>
                                </p:cTn>
                              </p:par>
                            </p:childTnLst>
                          </p:cTn>
                        </p:par>
                        <p:par>
                          <p:cTn id="95" fill="hold" nodeType="withGroup">
                            <p:stCondLst>
                              <p:cond delay="8500"/>
                            </p:stCondLst>
                            <p:childTnLst>
                              <p:par>
                                <p:cTn id="96" presetID="22" presetClass="entr" presetSubtype="2" fill="hold" grpId="0" nodeType="afterEffect">
                                  <p:childTnLst>
                                    <p:set>
                                      <p:cBhvr>
                                        <p:cTn id="97" dur="1" fill="hold">
                                          <p:stCondLst>
                                            <p:cond delay="0"/>
                                          </p:stCondLst>
                                        </p:cTn>
                                        <p:tgtEl>
                                          <p:spTgt spid="12"/>
                                        </p:tgtEl>
                                        <p:attrNameLst>
                                          <p:attrName>style.visibility</p:attrName>
                                        </p:attrNameLst>
                                      </p:cBhvr>
                                      <p:to>
                                        <p:strVal val="visible"/>
                                      </p:to>
                                    </p:set>
                                    <p:animEffect transition="in" filter="wipe(right)">
                                      <p:cBhvr>
                                        <p:cTn id="98" dur="500"/>
                                        <p:tgtEl>
                                          <p:spTgt spid="12"/>
                                        </p:tgtEl>
                                      </p:cBhvr>
                                    </p:animEffect>
                                  </p:childTnLst>
                                </p:cTn>
                              </p:par>
                              <p:par>
                                <p:cTn id="99" presetID="22" presetClass="entr" presetSubtype="2" fill="hold" grpId="0" nodeType="withEffect">
                                  <p:childTnLst>
                                    <p:set>
                                      <p:cBhvr>
                                        <p:cTn id="100" dur="1" fill="hold">
                                          <p:stCondLst>
                                            <p:cond delay="0"/>
                                          </p:stCondLst>
                                        </p:cTn>
                                        <p:tgtEl>
                                          <p:spTgt spid="27"/>
                                        </p:tgtEl>
                                        <p:attrNameLst>
                                          <p:attrName>style.visibility</p:attrName>
                                        </p:attrNameLst>
                                      </p:cBhvr>
                                      <p:to>
                                        <p:strVal val="visible"/>
                                      </p:to>
                                    </p:set>
                                    <p:animEffect transition="in" filter="wipe(right)">
                                      <p:cBhvr>
                                        <p:cTn id="101" dur="500"/>
                                        <p:tgtEl>
                                          <p:spTgt spid="27"/>
                                        </p:tgtEl>
                                      </p:cBhvr>
                                    </p:animEffect>
                                  </p:childTnLst>
                                </p:cTn>
                              </p:par>
                              <p:par>
                                <p:cTn id="102" presetID="22" presetClass="entr" presetSubtype="8" fill="hold" grpId="0" nodeType="withEffect">
                                  <p:childTnLst>
                                    <p:set>
                                      <p:cBhvr>
                                        <p:cTn id="103" dur="1" fill="hold">
                                          <p:stCondLst>
                                            <p:cond delay="0"/>
                                          </p:stCondLst>
                                        </p:cTn>
                                        <p:tgtEl>
                                          <p:spTgt spid="28"/>
                                        </p:tgtEl>
                                        <p:attrNameLst>
                                          <p:attrName>style.visibility</p:attrName>
                                        </p:attrNameLst>
                                      </p:cBhvr>
                                      <p:to>
                                        <p:strVal val="visible"/>
                                      </p:to>
                                    </p:set>
                                    <p:animEffect transition="in" filter="wipe(left)">
                                      <p:cBhvr>
                                        <p:cTn id="104" dur="500"/>
                                        <p:tgtEl>
                                          <p:spTgt spid="28"/>
                                        </p:tgtEl>
                                      </p:cBhvr>
                                    </p:animEffect>
                                  </p:childTnLst>
                                </p:cTn>
                              </p:par>
                            </p:childTnLst>
                          </p:cTn>
                        </p:par>
                        <p:par>
                          <p:cTn id="105" fill="hold" nodeType="withGroup">
                            <p:stCondLst>
                              <p:cond delay="9000"/>
                            </p:stCondLst>
                            <p:childTnLst>
                              <p:par>
                                <p:cTn id="106" presetID="22" presetClass="entr" presetSubtype="8" fill="hold" nodeType="afterEffect">
                                  <p:childTnLst>
                                    <p:set>
                                      <p:cBhvr>
                                        <p:cTn id="107" dur="1" fill="hold">
                                          <p:stCondLst>
                                            <p:cond delay="0"/>
                                          </p:stCondLst>
                                        </p:cTn>
                                        <p:tgtEl>
                                          <p:spTgt spid="34"/>
                                        </p:tgtEl>
                                        <p:attrNameLst>
                                          <p:attrName>style.visibility</p:attrName>
                                        </p:attrNameLst>
                                      </p:cBhvr>
                                      <p:to>
                                        <p:strVal val="visible"/>
                                      </p:to>
                                    </p:set>
                                    <p:animEffect transition="in" filter="wipe(left)">
                                      <p:cBhvr>
                                        <p:cTn id="108" dur="500"/>
                                        <p:tgtEl>
                                          <p:spTgt spid="34"/>
                                        </p:tgtEl>
                                      </p:cBhvr>
                                    </p:animEffect>
                                  </p:childTnLst>
                                </p:cTn>
                              </p:par>
                            </p:childTnLst>
                          </p:cTn>
                        </p:par>
                        <p:par>
                          <p:cTn id="109" fill="hold" nodeType="withGroup">
                            <p:stCondLst>
                              <p:cond delay="9500"/>
                            </p:stCondLst>
                            <p:childTnLst>
                              <p:par>
                                <p:cTn id="110" presetID="22" presetClass="entr" presetSubtype="1" fill="hold" nodeType="afterEffect">
                                  <p:childTnLst>
                                    <p:set>
                                      <p:cBhvr>
                                        <p:cTn id="111" dur="1" fill="hold">
                                          <p:stCondLst>
                                            <p:cond delay="0"/>
                                          </p:stCondLst>
                                        </p:cTn>
                                        <p:tgtEl>
                                          <p:spTgt spid="38"/>
                                        </p:tgtEl>
                                        <p:attrNameLst>
                                          <p:attrName>style.visibility</p:attrName>
                                        </p:attrNameLst>
                                      </p:cBhvr>
                                      <p:to>
                                        <p:strVal val="visible"/>
                                      </p:to>
                                    </p:set>
                                    <p:animEffect transition="in" filter="wipe(up)">
                                      <p:cBhvr>
                                        <p:cTn id="112" dur="500"/>
                                        <p:tgtEl>
                                          <p:spTgt spid="38"/>
                                        </p:tgtEl>
                                      </p:cBhvr>
                                    </p:animEffect>
                                  </p:childTnLst>
                                </p:cTn>
                              </p:par>
                            </p:childTnLst>
                          </p:cTn>
                        </p:par>
                        <p:par>
                          <p:cTn id="113" fill="hold" nodeType="withGroup">
                            <p:stCondLst>
                              <p:cond delay="10000"/>
                            </p:stCondLst>
                            <p:childTnLst>
                              <p:par>
                                <p:cTn id="114" presetID="10" presetClass="entr" presetSubtype="0" fill="hold" grpId="0" nodeType="afterEffect">
                                  <p:childTnLst>
                                    <p:set>
                                      <p:cBhvr>
                                        <p:cTn id="115" dur="1" fill="hold">
                                          <p:stCondLst>
                                            <p:cond delay="0"/>
                                          </p:stCondLst>
                                        </p:cTn>
                                        <p:tgtEl>
                                          <p:spTgt spid="33"/>
                                        </p:tgtEl>
                                        <p:attrNameLst>
                                          <p:attrName>style.visibility</p:attrName>
                                        </p:attrNameLst>
                                      </p:cBhvr>
                                      <p:to>
                                        <p:strVal val="visible"/>
                                      </p:to>
                                    </p:set>
                                    <p:animEffect transition="in" filter="fade">
                                      <p:cBhvr>
                                        <p:cTn id="116"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26" grpId="0"/>
      <p:bldP spid="12" grpId="0"/>
      <p:bldP spid="27" grpId="0"/>
      <p:bldP spid="28" grpId="0"/>
      <p:bldP spid="3" grpId="0" animBg="1"/>
      <p:bldP spid="4" grpId="0" animBg="1"/>
      <p:bldP spid="51" grpId="0"/>
      <p:bldP spid="52" grpId="0"/>
      <p:bldP spid="53" grpId="0"/>
      <p:bldP spid="54" grpId="0"/>
      <p:bldP spid="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23528" y="161578"/>
            <a:ext cx="742506" cy="739783"/>
            <a:chOff x="909662" y="1382264"/>
            <a:chExt cx="2069729" cy="2062138"/>
          </a:xfrm>
        </p:grpSpPr>
        <p:sp>
          <p:nvSpPr>
            <p:cNvPr id="4" name="椭圆 3"/>
            <p:cNvSpPr/>
            <p:nvPr/>
          </p:nvSpPr>
          <p:spPr>
            <a:xfrm>
              <a:off x="1088272" y="1553283"/>
              <a:ext cx="1720100" cy="172010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1905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5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5" name="弧形 4"/>
            <p:cNvSpPr/>
            <p:nvPr/>
          </p:nvSpPr>
          <p:spPr>
            <a:xfrm flipH="1">
              <a:off x="909662" y="1382264"/>
              <a:ext cx="2062139" cy="2062138"/>
            </a:xfrm>
            <a:prstGeom prst="arc">
              <a:avLst>
                <a:gd name="adj1" fmla="val 17072317"/>
                <a:gd name="adj2" fmla="val 4528433"/>
              </a:avLst>
            </a:prstGeom>
            <a:noFill/>
            <a:ln w="9525">
              <a:solidFill>
                <a:schemeClr val="tx1">
                  <a:lumMod val="75000"/>
                  <a:lumOff val="25000"/>
                </a:schemeClr>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6" name="弧形 5"/>
            <p:cNvSpPr/>
            <p:nvPr/>
          </p:nvSpPr>
          <p:spPr>
            <a:xfrm>
              <a:off x="917252" y="1382264"/>
              <a:ext cx="2062139" cy="2062138"/>
            </a:xfrm>
            <a:prstGeom prst="arc">
              <a:avLst>
                <a:gd name="adj1" fmla="val 16529683"/>
                <a:gd name="adj2" fmla="val 505695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7" name="矩形 6"/>
            <p:cNvSpPr/>
            <p:nvPr/>
          </p:nvSpPr>
          <p:spPr>
            <a:xfrm>
              <a:off x="1225345" y="1782118"/>
              <a:ext cx="1430769" cy="1593775"/>
            </a:xfrm>
            <a:prstGeom prst="rect">
              <a:avLst/>
            </a:prstGeom>
          </p:spPr>
          <p:txBody>
            <a:bodyPr wrap="square" anchor="ctr">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zh-CN" sz="3600" b="0" i="0" u="none" strike="noStrike" kern="1200" cap="none" spc="0" normalizeH="0" baseline="12000" noProof="0" dirty="0">
                  <a:ln>
                    <a:noFill/>
                  </a:ln>
                  <a:solidFill>
                    <a:srgbClr val="E93F30"/>
                  </a:solidFill>
                  <a:effectLst>
                    <a:innerShdw blurRad="63500" dist="50800" dir="18900000">
                      <a:prstClr val="black">
                        <a:alpha val="30000"/>
                      </a:prstClr>
                    </a:innerShdw>
                  </a:effectLst>
                  <a:uLnTx/>
                  <a:uFillTx/>
                  <a:latin typeface="Impact" panose="020B0806030902050204" pitchFamily="34" charset="0"/>
                  <a:ea typeface="微软雅黑" pitchFamily="34" charset="-122"/>
                  <a:cs typeface="Arial"/>
                </a:rPr>
                <a:t>03</a:t>
              </a:r>
              <a:endParaRPr kumimoji="0" lang="zh-CN" altLang="en-US" sz="3600" b="0" i="0" u="none" strike="noStrike" kern="1200" cap="none" spc="0" normalizeH="0" baseline="12000" noProof="0" dirty="0">
                <a:ln>
                  <a:noFill/>
                </a:ln>
                <a:solidFill>
                  <a:srgbClr val="E93F30"/>
                </a:solidFill>
                <a:effectLst>
                  <a:innerShdw blurRad="63500" dist="50800" dir="18900000">
                    <a:prstClr val="black">
                      <a:alpha val="30000"/>
                    </a:prstClr>
                  </a:innerShdw>
                </a:effectLst>
                <a:uLnTx/>
                <a:uFillTx/>
                <a:latin typeface="Impact" panose="020B0806030902050204" pitchFamily="34" charset="0"/>
                <a:ea typeface="微软雅黑" pitchFamily="34" charset="-122"/>
                <a:cs typeface="Arial"/>
              </a:endParaRPr>
            </a:p>
          </p:txBody>
        </p:sp>
      </p:grpSp>
      <p:sp>
        <p:nvSpPr>
          <p:cNvPr id="8" name="矩形 7"/>
          <p:cNvSpPr/>
          <p:nvPr/>
        </p:nvSpPr>
        <p:spPr>
          <a:xfrm>
            <a:off x="1140755" y="274657"/>
            <a:ext cx="3733523" cy="83099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zh-CN" sz="2400" b="1"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Methodology &amp; Experiment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zh-CN" sz="2400" b="1"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endParaRPr>
          </a:p>
        </p:txBody>
      </p:sp>
      <p:cxnSp>
        <p:nvCxnSpPr>
          <p:cNvPr id="10" name="直接连接符 9"/>
          <p:cNvCxnSpPr/>
          <p:nvPr/>
        </p:nvCxnSpPr>
        <p:spPr>
          <a:xfrm flipH="1" flipV="1">
            <a:off x="599768" y="-283825"/>
            <a:ext cx="0" cy="457882"/>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3" name="直接连接符 12"/>
          <p:cNvCxnSpPr/>
          <p:nvPr/>
        </p:nvCxnSpPr>
        <p:spPr>
          <a:xfrm flipH="1" flipV="1">
            <a:off x="599768" y="891070"/>
            <a:ext cx="0" cy="312528"/>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a:cxnSpLocks/>
          </p:cNvCxnSpPr>
          <p:nvPr/>
        </p:nvCxnSpPr>
        <p:spPr>
          <a:xfrm flipH="1" flipV="1">
            <a:off x="617041" y="1292128"/>
            <a:ext cx="289252" cy="237692"/>
          </a:xfrm>
          <a:prstGeom prst="line">
            <a:avLst/>
          </a:prstGeom>
          <a:noFill/>
          <a:ln w="9525">
            <a:solidFill>
              <a:schemeClr val="tx1">
                <a:lumMod val="75000"/>
                <a:lumOff val="25000"/>
              </a:schemeClr>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p:nvPr/>
        </p:nvCxnSpPr>
        <p:spPr>
          <a:xfrm flipV="1">
            <a:off x="595313" y="4392313"/>
            <a:ext cx="502388" cy="344439"/>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25" name="直接连接符 24"/>
          <p:cNvCxnSpPr/>
          <p:nvPr/>
        </p:nvCxnSpPr>
        <p:spPr>
          <a:xfrm flipH="1" flipV="1">
            <a:off x="595313" y="891070"/>
            <a:ext cx="0" cy="312528"/>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p:nvPr/>
        </p:nvCxnSpPr>
        <p:spPr>
          <a:xfrm flipH="1" flipV="1">
            <a:off x="595313" y="4736752"/>
            <a:ext cx="0" cy="571302"/>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sp>
        <p:nvSpPr>
          <p:cNvPr id="28" name="弧形 27"/>
          <p:cNvSpPr/>
          <p:nvPr/>
        </p:nvSpPr>
        <p:spPr>
          <a:xfrm>
            <a:off x="460022" y="1059582"/>
            <a:ext cx="3832362" cy="3832350"/>
          </a:xfrm>
          <a:prstGeom prst="arc">
            <a:avLst>
              <a:gd name="adj1" fmla="val 8293648"/>
              <a:gd name="adj2" fmla="val 13310227"/>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27" name="矩形 26"/>
          <p:cNvSpPr/>
          <p:nvPr/>
        </p:nvSpPr>
        <p:spPr>
          <a:xfrm>
            <a:off x="1252940" y="1274410"/>
            <a:ext cx="11545730" cy="1398460"/>
          </a:xfrm>
          <a:prstGeom prst="rect">
            <a:avLst/>
          </a:prstGeom>
        </p:spPr>
        <p:txBody>
          <a:bodyPr wrap="square">
            <a:spAutoFit/>
          </a:bodyPr>
          <a:lstStyle/>
          <a:p>
            <a:pPr lvl="0">
              <a:lnSpc>
                <a:spcPct val="120000"/>
              </a:lnSpc>
            </a:pPr>
            <a:r>
              <a:rPr lang="en-US" altLang="zh-CN" dirty="0">
                <a:solidFill>
                  <a:prstClr val="black"/>
                </a:solidFill>
              </a:rPr>
              <a:t>In order to find the related properties linearly related to the error (    ) in </a:t>
            </a:r>
          </a:p>
          <a:p>
            <a:pPr lvl="0">
              <a:lnSpc>
                <a:spcPct val="120000"/>
              </a:lnSpc>
            </a:pPr>
            <a:r>
              <a:rPr lang="en-US" altLang="zh-CN" dirty="0">
                <a:solidFill>
                  <a:prstClr val="black"/>
                </a:solidFill>
              </a:rPr>
              <a:t>the matrix                        , the L1 norm, F Norm, 1 Norm (column and norm), </a:t>
            </a:r>
          </a:p>
          <a:p>
            <a:pPr lvl="0">
              <a:lnSpc>
                <a:spcPct val="120000"/>
              </a:lnSpc>
            </a:pPr>
            <a:r>
              <a:rPr lang="en-US" altLang="zh-CN" dirty="0">
                <a:solidFill>
                  <a:prstClr val="black"/>
                </a:solidFill>
              </a:rPr>
              <a:t>2 Norm (spectrum norm), and kernel norm of the matrix M are obtained. </a:t>
            </a:r>
          </a:p>
          <a:p>
            <a:pPr lvl="0">
              <a:lnSpc>
                <a:spcPct val="120000"/>
              </a:lnSpc>
            </a:pPr>
            <a:r>
              <a:rPr lang="en-US" altLang="zh-CN" dirty="0">
                <a:solidFill>
                  <a:prstClr val="black"/>
                </a:solidFill>
              </a:rPr>
              <a:t>A preliminary comparison of these norms is then performed. </a:t>
            </a:r>
            <a:endParaRPr kumimoji="0" lang="zh-CN" altLang="en-US" sz="2400" b="0" i="0" u="none" strike="noStrike" kern="1200" cap="none" spc="0" normalizeH="0" baseline="0" noProof="0" dirty="0">
              <a:ln>
                <a:noFill/>
              </a:ln>
              <a:solidFill>
                <a:srgbClr val="E93F30"/>
              </a:solidFill>
              <a:effectLst/>
              <a:uLnTx/>
              <a:uFillTx/>
              <a:latin typeface="方正韵动中黑简体" panose="02000000000000000000" pitchFamily="2" charset="-122"/>
              <a:ea typeface="方正韵动中黑简体" panose="02000000000000000000" pitchFamily="2" charset="-122"/>
              <a:cs typeface="Arial"/>
            </a:endParaRPr>
          </a:p>
        </p:txBody>
      </p:sp>
      <p:sp>
        <p:nvSpPr>
          <p:cNvPr id="32" name="矩形 31"/>
          <p:cNvSpPr/>
          <p:nvPr/>
        </p:nvSpPr>
        <p:spPr>
          <a:xfrm>
            <a:off x="1201353" y="3000390"/>
            <a:ext cx="7315464" cy="1066061"/>
          </a:xfrm>
          <a:prstGeom prst="rect">
            <a:avLst/>
          </a:prstGeom>
        </p:spPr>
        <p:txBody>
          <a:bodyPr wrap="none">
            <a:spAutoFit/>
          </a:bodyPr>
          <a:lstStyle/>
          <a:p>
            <a:pPr lvl="0">
              <a:lnSpc>
                <a:spcPct val="120000"/>
              </a:lnSpc>
            </a:pPr>
            <a:r>
              <a:rPr lang="en-US" altLang="zh-CN" dirty="0">
                <a:solidFill>
                  <a:prstClr val="black"/>
                </a:solidFill>
              </a:rPr>
              <a:t>In the training set, the control variable method is used for the following </a:t>
            </a:r>
          </a:p>
          <a:p>
            <a:pPr lvl="0">
              <a:lnSpc>
                <a:spcPct val="120000"/>
              </a:lnSpc>
            </a:pPr>
            <a:r>
              <a:rPr lang="en-US" altLang="zh-CN" dirty="0">
                <a:solidFill>
                  <a:prstClr val="black"/>
                </a:solidFill>
              </a:rPr>
              <a:t>comparison experiments, the purpose is to find and prove that a certain</a:t>
            </a:r>
          </a:p>
          <a:p>
            <a:pPr lvl="0">
              <a:lnSpc>
                <a:spcPct val="120000"/>
              </a:lnSpc>
            </a:pPr>
            <a:r>
              <a:rPr lang="en-US" altLang="zh-CN" dirty="0">
                <a:solidFill>
                  <a:prstClr val="black"/>
                </a:solidFill>
              </a:rPr>
              <a:t> property(L1 Norm) of the matrix M is linearly related to the algorithm error.</a:t>
            </a:r>
            <a:endParaRPr kumimoji="0" lang="zh-CN" altLang="en-US" sz="2400" b="0" i="0" u="none" strike="noStrike" kern="1200" cap="none" spc="0" normalizeH="0" baseline="0" noProof="0" dirty="0">
              <a:ln>
                <a:noFill/>
              </a:ln>
              <a:solidFill>
                <a:srgbClr val="E93F30"/>
              </a:solidFill>
              <a:effectLst/>
              <a:uLnTx/>
              <a:uFillTx/>
              <a:latin typeface="方正韵动中黑简体" panose="02000000000000000000" pitchFamily="2" charset="-122"/>
              <a:ea typeface="方正韵动中黑简体" panose="02000000000000000000" pitchFamily="2" charset="-122"/>
              <a:cs typeface="Arial"/>
            </a:endParaRPr>
          </a:p>
        </p:txBody>
      </p:sp>
      <p:sp>
        <p:nvSpPr>
          <p:cNvPr id="2" name="文本框 1">
            <a:extLst>
              <a:ext uri="{FF2B5EF4-FFF2-40B4-BE49-F238E27FC236}">
                <a16:creationId xmlns:a16="http://schemas.microsoft.com/office/drawing/2014/main" id="{F9252CBB-B270-41D3-9BFD-1EC05C0F707D}"/>
              </a:ext>
            </a:extLst>
          </p:cNvPr>
          <p:cNvSpPr txBox="1"/>
          <p:nvPr/>
        </p:nvSpPr>
        <p:spPr>
          <a:xfrm>
            <a:off x="1147788" y="682882"/>
            <a:ext cx="482453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sng"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How can we improve  the accuracy of ELM?</a:t>
            </a:r>
            <a:endParaRPr kumimoji="0" lang="zh-CN" altLang="en-US" sz="1800" b="0" i="0" u="sng"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endParaRPr>
          </a:p>
        </p:txBody>
      </p:sp>
      <p:sp>
        <p:nvSpPr>
          <p:cNvPr id="23" name="Rectangle 9">
            <a:extLst>
              <a:ext uri="{FF2B5EF4-FFF2-40B4-BE49-F238E27FC236}">
                <a16:creationId xmlns:a16="http://schemas.microsoft.com/office/drawing/2014/main" id="{D0F9E081-678B-4F6F-8CC3-055D1D569D97}"/>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charset="0"/>
              <a:ea typeface="宋体" panose="02010600030101010101" pitchFamily="2" charset="-122"/>
              <a:cs typeface="Arial"/>
            </a:endParaRPr>
          </a:p>
        </p:txBody>
      </p:sp>
      <p:sp>
        <p:nvSpPr>
          <p:cNvPr id="29" name="Rectangle 12">
            <a:extLst>
              <a:ext uri="{FF2B5EF4-FFF2-40B4-BE49-F238E27FC236}">
                <a16:creationId xmlns:a16="http://schemas.microsoft.com/office/drawing/2014/main" id="{8B82326C-A60C-46BF-AC31-E343F9C181FA}"/>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charset="0"/>
              <a:ea typeface="宋体" panose="02010600030101010101" pitchFamily="2" charset="-122"/>
              <a:cs typeface="Arial"/>
            </a:endParaRPr>
          </a:p>
        </p:txBody>
      </p:sp>
      <p:sp>
        <p:nvSpPr>
          <p:cNvPr id="9" name="Rectangle 9">
            <a:extLst>
              <a:ext uri="{FF2B5EF4-FFF2-40B4-BE49-F238E27FC236}">
                <a16:creationId xmlns:a16="http://schemas.microsoft.com/office/drawing/2014/main" id="{9E75BF68-E719-4AA3-B2B7-1800B2A1215E}"/>
              </a:ext>
            </a:extLst>
          </p:cNvPr>
          <p:cNvSpPr>
            <a:spLocks noChangeArrowheads="1"/>
          </p:cNvSpPr>
          <p:nvPr/>
        </p:nvSpPr>
        <p:spPr bwMode="auto">
          <a:xfrm>
            <a:off x="0" y="-1"/>
            <a:ext cx="1493104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zh-CN" altLang="en-US"/>
          </a:p>
        </p:txBody>
      </p:sp>
      <p:graphicFrame>
        <p:nvGraphicFramePr>
          <p:cNvPr id="11" name="对象 10">
            <a:extLst>
              <a:ext uri="{FF2B5EF4-FFF2-40B4-BE49-F238E27FC236}">
                <a16:creationId xmlns:a16="http://schemas.microsoft.com/office/drawing/2014/main" id="{59370504-2D8F-44EC-A947-B44E14B6792D}"/>
              </a:ext>
            </a:extLst>
          </p:cNvPr>
          <p:cNvGraphicFramePr>
            <a:graphicFrameLocks noChangeAspect="1"/>
          </p:cNvGraphicFramePr>
          <p:nvPr>
            <p:extLst>
              <p:ext uri="{D42A27DB-BD31-4B8C-83A1-F6EECF244321}">
                <p14:modId xmlns:p14="http://schemas.microsoft.com/office/powerpoint/2010/main" val="309669327"/>
              </p:ext>
            </p:extLst>
          </p:nvPr>
        </p:nvGraphicFramePr>
        <p:xfrm>
          <a:off x="7494849" y="1418355"/>
          <a:ext cx="212560" cy="222929"/>
        </p:xfrm>
        <a:graphic>
          <a:graphicData uri="http://schemas.openxmlformats.org/presentationml/2006/ole">
            <mc:AlternateContent xmlns:mc="http://schemas.openxmlformats.org/markup-compatibility/2006">
              <mc:Choice xmlns:v="urn:schemas-microsoft-com:vml" Requires="v">
                <p:oleObj spid="_x0000_s4117" name="Equation" r:id="rId4" imgW="126835" imgH="139518" progId="Equation.DSMT4">
                  <p:embed/>
                </p:oleObj>
              </mc:Choice>
              <mc:Fallback>
                <p:oleObj name="Equation" r:id="rId4" imgW="126835" imgH="139518" progId="Equation.DSMT4">
                  <p:embed/>
                  <p:pic>
                    <p:nvPicPr>
                      <p:cNvPr id="0" name="Object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94849" y="1418355"/>
                        <a:ext cx="212560" cy="222929"/>
                      </a:xfrm>
                      <a:prstGeom prst="rect">
                        <a:avLst/>
                      </a:prstGeom>
                      <a:noFill/>
                    </p:spPr>
                  </p:pic>
                </p:oleObj>
              </mc:Fallback>
            </mc:AlternateContent>
          </a:graphicData>
        </a:graphic>
      </p:graphicFrame>
      <p:pic>
        <p:nvPicPr>
          <p:cNvPr id="12" name="图片 11">
            <a:extLst>
              <a:ext uri="{FF2B5EF4-FFF2-40B4-BE49-F238E27FC236}">
                <a16:creationId xmlns:a16="http://schemas.microsoft.com/office/drawing/2014/main" id="{93DB3B40-F0C3-4768-91E0-A02E567C0F48}"/>
              </a:ext>
            </a:extLst>
          </p:cNvPr>
          <p:cNvPicPr>
            <a:picLocks noChangeAspect="1"/>
          </p:cNvPicPr>
          <p:nvPr/>
        </p:nvPicPr>
        <p:blipFill>
          <a:blip r:embed="rId6"/>
          <a:stretch>
            <a:fillRect/>
          </a:stretch>
        </p:blipFill>
        <p:spPr>
          <a:xfrm>
            <a:off x="2355586" y="1689378"/>
            <a:ext cx="1276873" cy="282256"/>
          </a:xfrm>
          <a:prstGeom prst="rect">
            <a:avLst/>
          </a:prstGeom>
        </p:spPr>
      </p:pic>
    </p:spTree>
    <p:extLst>
      <p:ext uri="{BB962C8B-B14F-4D97-AF65-F5344CB8AC3E}">
        <p14:creationId xmlns:p14="http://schemas.microsoft.com/office/powerpoint/2010/main" val="4260259611"/>
      </p:ext>
    </p:extLst>
  </p:cSld>
  <p:clrMapOvr>
    <a:masterClrMapping/>
  </p:clrMapOvr>
  <p:transition spd="slow" advTm="200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22" presetClass="entr" presetSubtype="1" fill="hold" nodeType="afterEffect">
                                  <p:childTnLst>
                                    <p:set>
                                      <p:cBhvr>
                                        <p:cTn id="7" dur="1" fill="hold">
                                          <p:stCondLst>
                                            <p:cond delay="0"/>
                                          </p:stCondLst>
                                        </p:cTn>
                                        <p:tgtEl>
                                          <p:spTgt spid="25"/>
                                        </p:tgtEl>
                                        <p:attrNameLst>
                                          <p:attrName>style.visibility</p:attrName>
                                        </p:attrNameLst>
                                      </p:cBhvr>
                                      <p:to>
                                        <p:strVal val="visible"/>
                                      </p:to>
                                    </p:set>
                                    <p:animEffect transition="in" filter="wipe(up)">
                                      <p:cBhvr>
                                        <p:cTn id="8" dur="500"/>
                                        <p:tgtEl>
                                          <p:spTgt spid="25"/>
                                        </p:tgtEl>
                                      </p:cBhvr>
                                    </p:animEffect>
                                  </p:childTnLst>
                                </p:cTn>
                              </p:par>
                            </p:childTnLst>
                          </p:cTn>
                        </p:par>
                        <p:par>
                          <p:cTn id="9" fill="hold" nodeType="withGroup">
                            <p:stCondLst>
                              <p:cond delay="500"/>
                            </p:stCondLst>
                            <p:childTnLst>
                              <p:par>
                                <p:cTn id="10" presetID="22" presetClass="entr" presetSubtype="1" fill="hold" nodeType="afterEffect">
                                  <p:childTnLst>
                                    <p:set>
                                      <p:cBhvr>
                                        <p:cTn id="11" dur="1" fill="hold">
                                          <p:stCondLst>
                                            <p:cond delay="0"/>
                                          </p:stCondLst>
                                        </p:cTn>
                                        <p:tgtEl>
                                          <p:spTgt spid="14"/>
                                        </p:tgtEl>
                                        <p:attrNameLst>
                                          <p:attrName>style.visibility</p:attrName>
                                        </p:attrNameLst>
                                      </p:cBhvr>
                                      <p:to>
                                        <p:strVal val="visible"/>
                                      </p:to>
                                    </p:set>
                                    <p:animEffect transition="in" filter="wipe(up)">
                                      <p:cBhvr>
                                        <p:cTn id="12" dur="500"/>
                                        <p:tgtEl>
                                          <p:spTgt spid="14"/>
                                        </p:tgtEl>
                                      </p:cBhvr>
                                    </p:animEffect>
                                  </p:childTnLst>
                                </p:cTn>
                              </p:par>
                            </p:childTnLst>
                          </p:cTn>
                        </p:par>
                        <p:par>
                          <p:cTn id="13" fill="hold" nodeType="withGroup">
                            <p:stCondLst>
                              <p:cond delay="1000"/>
                            </p:stCondLst>
                            <p:childTnLst>
                              <p:par>
                                <p:cTn id="14" presetID="22" presetClass="entr" presetSubtype="4" fill="hold" grpId="0" nodeType="afterEffect">
                                  <p:childTnLst>
                                    <p:set>
                                      <p:cBhvr>
                                        <p:cTn id="15" dur="1" fill="hold">
                                          <p:stCondLst>
                                            <p:cond delay="0"/>
                                          </p:stCondLst>
                                        </p:cTn>
                                        <p:tgtEl>
                                          <p:spTgt spid="28"/>
                                        </p:tgtEl>
                                        <p:attrNameLst>
                                          <p:attrName>style.visibility</p:attrName>
                                        </p:attrNameLst>
                                      </p:cBhvr>
                                      <p:to>
                                        <p:strVal val="visible"/>
                                      </p:to>
                                    </p:set>
                                    <p:animEffect transition="in" filter="wipe(down)">
                                      <p:cBhvr>
                                        <p:cTn id="16" dur="500"/>
                                        <p:tgtEl>
                                          <p:spTgt spid="28"/>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grpId="0" nodeType="withEffect">
                                  <p:childTnLst>
                                    <p:set>
                                      <p:cBhvr>
                                        <p:cTn id="20" dur="1" fill="hold">
                                          <p:stCondLst>
                                            <p:cond delay="0"/>
                                          </p:stCondLst>
                                        </p:cTn>
                                        <p:tgtEl>
                                          <p:spTgt spid="27"/>
                                        </p:tgtEl>
                                        <p:attrNameLst>
                                          <p:attrName>style.visibility</p:attrName>
                                        </p:attrNameLst>
                                      </p:cBhvr>
                                      <p:to>
                                        <p:strVal val="visible"/>
                                      </p:to>
                                    </p:set>
                                    <p:animEffect transition="in" filter="wipe(left)">
                                      <p:cBhvr>
                                        <p:cTn id="21" dur="500"/>
                                        <p:tgtEl>
                                          <p:spTgt spid="27"/>
                                        </p:tgtEl>
                                      </p:cBhvr>
                                    </p:animEffect>
                                  </p:childTnLst>
                                </p:cTn>
                              </p:par>
                              <p:par>
                                <p:cTn id="22" presetID="22" presetClass="entr" presetSubtype="8" fill="hold" grpId="0" nodeType="withEffect">
                                  <p:childTnLst>
                                    <p:set>
                                      <p:cBhvr>
                                        <p:cTn id="23" dur="1" fill="hold">
                                          <p:stCondLst>
                                            <p:cond delay="0"/>
                                          </p:stCondLst>
                                        </p:cTn>
                                        <p:tgtEl>
                                          <p:spTgt spid="32"/>
                                        </p:tgtEl>
                                        <p:attrNameLst>
                                          <p:attrName>style.visibility</p:attrName>
                                        </p:attrNameLst>
                                      </p:cBhvr>
                                      <p:to>
                                        <p:strVal val="visible"/>
                                      </p:to>
                                    </p:set>
                                    <p:animEffect transition="in" filter="wipe(left)">
                                      <p:cBhvr>
                                        <p:cTn id="24" dur="500"/>
                                        <p:tgtEl>
                                          <p:spTgt spid="32"/>
                                        </p:tgtEl>
                                      </p:cBhvr>
                                    </p:animEffect>
                                  </p:childTnLst>
                                </p:cTn>
                              </p:par>
                            </p:childTnLst>
                          </p:cTn>
                        </p:par>
                        <p:par>
                          <p:cTn id="25" fill="hold" nodeType="withGroup">
                            <p:stCondLst>
                              <p:cond delay="500"/>
                            </p:stCondLst>
                            <p:childTnLst>
                              <p:par>
                                <p:cTn id="26" presetID="22" presetClass="entr" presetSubtype="1" fill="hold" nodeType="afterEffect">
                                  <p:childTnLst>
                                    <p:set>
                                      <p:cBhvr>
                                        <p:cTn id="27" dur="1" fill="hold">
                                          <p:stCondLst>
                                            <p:cond delay="0"/>
                                          </p:stCondLst>
                                        </p:cTn>
                                        <p:tgtEl>
                                          <p:spTgt spid="21"/>
                                        </p:tgtEl>
                                        <p:attrNameLst>
                                          <p:attrName>style.visibility</p:attrName>
                                        </p:attrNameLst>
                                      </p:cBhvr>
                                      <p:to>
                                        <p:strVal val="visible"/>
                                      </p:to>
                                    </p:set>
                                    <p:animEffect transition="in" filter="wipe(up)">
                                      <p:cBhvr>
                                        <p:cTn id="28" dur="500"/>
                                        <p:tgtEl>
                                          <p:spTgt spid="21"/>
                                        </p:tgtEl>
                                      </p:cBhvr>
                                    </p:animEffect>
                                  </p:childTnLst>
                                </p:cTn>
                              </p:par>
                            </p:childTnLst>
                          </p:cTn>
                        </p:par>
                        <p:par>
                          <p:cTn id="29" fill="hold" nodeType="withGroup">
                            <p:stCondLst>
                              <p:cond delay="1000"/>
                            </p:stCondLst>
                            <p:childTnLst>
                              <p:par>
                                <p:cTn id="30" presetID="22" presetClass="entr" presetSubtype="1" fill="hold" nodeType="afterEffect">
                                  <p:childTnLst>
                                    <p:set>
                                      <p:cBhvr>
                                        <p:cTn id="31" dur="1" fill="hold">
                                          <p:stCondLst>
                                            <p:cond delay="0"/>
                                          </p:stCondLst>
                                        </p:cTn>
                                        <p:tgtEl>
                                          <p:spTgt spid="26"/>
                                        </p:tgtEl>
                                        <p:attrNameLst>
                                          <p:attrName>style.visibility</p:attrName>
                                        </p:attrNameLst>
                                      </p:cBhvr>
                                      <p:to>
                                        <p:strVal val="visible"/>
                                      </p:to>
                                    </p:set>
                                    <p:animEffect transition="in" filter="wipe(up)">
                                      <p:cBhvr>
                                        <p:cTn id="3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7" grpId="0"/>
      <p:bldP spid="3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23528" y="161578"/>
            <a:ext cx="742506" cy="739783"/>
            <a:chOff x="909662" y="1382264"/>
            <a:chExt cx="2069729" cy="2062138"/>
          </a:xfrm>
        </p:grpSpPr>
        <p:sp>
          <p:nvSpPr>
            <p:cNvPr id="4" name="椭圆 3"/>
            <p:cNvSpPr/>
            <p:nvPr/>
          </p:nvSpPr>
          <p:spPr>
            <a:xfrm>
              <a:off x="1088272" y="1553283"/>
              <a:ext cx="1720100" cy="172010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1905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5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5" name="弧形 4"/>
            <p:cNvSpPr/>
            <p:nvPr/>
          </p:nvSpPr>
          <p:spPr>
            <a:xfrm flipH="1">
              <a:off x="909662" y="1382264"/>
              <a:ext cx="2062139" cy="2062138"/>
            </a:xfrm>
            <a:prstGeom prst="arc">
              <a:avLst>
                <a:gd name="adj1" fmla="val 17072317"/>
                <a:gd name="adj2" fmla="val 4528433"/>
              </a:avLst>
            </a:prstGeom>
            <a:noFill/>
            <a:ln w="9525">
              <a:solidFill>
                <a:schemeClr val="tx1">
                  <a:lumMod val="75000"/>
                  <a:lumOff val="25000"/>
                </a:schemeClr>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6" name="弧形 5"/>
            <p:cNvSpPr/>
            <p:nvPr/>
          </p:nvSpPr>
          <p:spPr>
            <a:xfrm>
              <a:off x="917252" y="1382264"/>
              <a:ext cx="2062139" cy="2062138"/>
            </a:xfrm>
            <a:prstGeom prst="arc">
              <a:avLst>
                <a:gd name="adj1" fmla="val 16529683"/>
                <a:gd name="adj2" fmla="val 505695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7" name="矩形 6"/>
            <p:cNvSpPr/>
            <p:nvPr/>
          </p:nvSpPr>
          <p:spPr>
            <a:xfrm>
              <a:off x="1127125" y="1640882"/>
              <a:ext cx="1430769" cy="1593776"/>
            </a:xfrm>
            <a:prstGeom prst="rect">
              <a:avLst/>
            </a:prstGeom>
          </p:spPr>
          <p:txBody>
            <a:bodyPr wrap="square" anchor="ctr">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zh-CN" sz="3600" b="0" i="0" u="none" strike="noStrike" kern="1200" cap="none" spc="0" normalizeH="0" baseline="12000" noProof="0" dirty="0">
                  <a:ln>
                    <a:noFill/>
                  </a:ln>
                  <a:solidFill>
                    <a:srgbClr val="E93F30"/>
                  </a:solidFill>
                  <a:effectLst>
                    <a:innerShdw blurRad="63500" dist="50800" dir="18900000">
                      <a:prstClr val="black">
                        <a:alpha val="30000"/>
                      </a:prstClr>
                    </a:innerShdw>
                  </a:effectLst>
                  <a:uLnTx/>
                  <a:uFillTx/>
                  <a:latin typeface="Impact" panose="020B0806030902050204" pitchFamily="34" charset="0"/>
                  <a:ea typeface="微软雅黑" pitchFamily="34" charset="-122"/>
                  <a:cs typeface="Arial"/>
                </a:rPr>
                <a:t>03</a:t>
              </a:r>
              <a:endParaRPr kumimoji="0" lang="zh-CN" altLang="en-US" sz="3600" b="0" i="0" u="none" strike="noStrike" kern="1200" cap="none" spc="0" normalizeH="0" baseline="12000" noProof="0" dirty="0">
                <a:ln>
                  <a:noFill/>
                </a:ln>
                <a:solidFill>
                  <a:srgbClr val="E93F30"/>
                </a:solidFill>
                <a:effectLst>
                  <a:innerShdw blurRad="63500" dist="50800" dir="18900000">
                    <a:prstClr val="black">
                      <a:alpha val="30000"/>
                    </a:prstClr>
                  </a:innerShdw>
                </a:effectLst>
                <a:uLnTx/>
                <a:uFillTx/>
                <a:latin typeface="Impact" panose="020B0806030902050204" pitchFamily="34" charset="0"/>
                <a:ea typeface="微软雅黑" pitchFamily="34" charset="-122"/>
                <a:cs typeface="Arial"/>
              </a:endParaRPr>
            </a:p>
          </p:txBody>
        </p:sp>
      </p:grpSp>
      <p:sp>
        <p:nvSpPr>
          <p:cNvPr id="8" name="矩形 7"/>
          <p:cNvSpPr/>
          <p:nvPr/>
        </p:nvSpPr>
        <p:spPr>
          <a:xfrm>
            <a:off x="1140755" y="274657"/>
            <a:ext cx="3733523" cy="83099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zh-CN" sz="2400" b="1"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Methodology &amp; Experiment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zh-CN" sz="2400" b="1"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endParaRPr>
          </a:p>
        </p:txBody>
      </p:sp>
      <p:cxnSp>
        <p:nvCxnSpPr>
          <p:cNvPr id="10" name="直接连接符 9"/>
          <p:cNvCxnSpPr/>
          <p:nvPr/>
        </p:nvCxnSpPr>
        <p:spPr>
          <a:xfrm flipH="1" flipV="1">
            <a:off x="599768" y="-283825"/>
            <a:ext cx="0" cy="457882"/>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3" name="直接连接符 12"/>
          <p:cNvCxnSpPr/>
          <p:nvPr/>
        </p:nvCxnSpPr>
        <p:spPr>
          <a:xfrm flipH="1" flipV="1">
            <a:off x="599768" y="891070"/>
            <a:ext cx="0" cy="312528"/>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a:cxnSpLocks/>
          </p:cNvCxnSpPr>
          <p:nvPr/>
        </p:nvCxnSpPr>
        <p:spPr>
          <a:xfrm flipH="1" flipV="1">
            <a:off x="593990" y="1198720"/>
            <a:ext cx="502388" cy="344438"/>
          </a:xfrm>
          <a:prstGeom prst="line">
            <a:avLst/>
          </a:prstGeom>
          <a:noFill/>
          <a:ln w="9525">
            <a:solidFill>
              <a:schemeClr val="tx1">
                <a:lumMod val="75000"/>
                <a:lumOff val="25000"/>
              </a:schemeClr>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p:nvPr/>
        </p:nvCxnSpPr>
        <p:spPr>
          <a:xfrm flipV="1">
            <a:off x="595313" y="4392313"/>
            <a:ext cx="502388" cy="344439"/>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25" name="直接连接符 24"/>
          <p:cNvCxnSpPr/>
          <p:nvPr/>
        </p:nvCxnSpPr>
        <p:spPr>
          <a:xfrm flipH="1" flipV="1">
            <a:off x="595313" y="891070"/>
            <a:ext cx="0" cy="312528"/>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p:nvPr/>
        </p:nvCxnSpPr>
        <p:spPr>
          <a:xfrm flipH="1" flipV="1">
            <a:off x="595313" y="4736752"/>
            <a:ext cx="0" cy="571302"/>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sp>
        <p:nvSpPr>
          <p:cNvPr id="28" name="弧形 27"/>
          <p:cNvSpPr/>
          <p:nvPr/>
        </p:nvSpPr>
        <p:spPr>
          <a:xfrm>
            <a:off x="460022" y="1059582"/>
            <a:ext cx="3832362" cy="3832350"/>
          </a:xfrm>
          <a:prstGeom prst="arc">
            <a:avLst>
              <a:gd name="adj1" fmla="val 8293648"/>
              <a:gd name="adj2" fmla="val 13310227"/>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54" name="椭圆 53"/>
          <p:cNvSpPr/>
          <p:nvPr/>
        </p:nvSpPr>
        <p:spPr>
          <a:xfrm>
            <a:off x="1004682" y="1272040"/>
            <a:ext cx="583754" cy="583754"/>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59" name="椭圆 58"/>
          <p:cNvSpPr/>
          <p:nvPr/>
        </p:nvSpPr>
        <p:spPr>
          <a:xfrm>
            <a:off x="658183" y="2888659"/>
            <a:ext cx="583754" cy="583754"/>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27" name="矩形 26"/>
          <p:cNvSpPr/>
          <p:nvPr/>
        </p:nvSpPr>
        <p:spPr>
          <a:xfrm>
            <a:off x="1631099" y="1230600"/>
            <a:ext cx="6675354" cy="1398460"/>
          </a:xfrm>
          <a:prstGeom prst="rect">
            <a:avLst/>
          </a:prstGeom>
        </p:spPr>
        <p:txBody>
          <a:bodyPr wrap="non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800" b="1"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Step 1: </a:t>
            </a:r>
            <a:r>
              <a:rPr kumimoji="0" lang="en-US" altLang="zh-CN" sz="18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Definition matrix                          , finding a certain property of </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matrix (    ), and reduce the matrix error by improving this property. </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It is known after the experiment that its L1 Norm is linearly related to</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 the error (   );</a:t>
            </a:r>
            <a:endParaRPr kumimoji="0" lang="zh-CN" altLang="en-US" sz="2400" b="0" i="0" u="none" strike="noStrike" kern="1200" cap="none" spc="0" normalizeH="0" baseline="0" noProof="0" dirty="0">
              <a:ln>
                <a:noFill/>
              </a:ln>
              <a:solidFill>
                <a:srgbClr val="E93F30"/>
              </a:solidFill>
              <a:effectLst/>
              <a:uLnTx/>
              <a:uFillTx/>
              <a:latin typeface="方正韵动中黑简体" panose="02000000000000000000" pitchFamily="2" charset="-122"/>
              <a:ea typeface="方正韵动中黑简体" panose="02000000000000000000" pitchFamily="2" charset="-122"/>
              <a:cs typeface="Arial"/>
            </a:endParaRPr>
          </a:p>
        </p:txBody>
      </p:sp>
      <p:sp>
        <p:nvSpPr>
          <p:cNvPr id="32" name="矩形 31"/>
          <p:cNvSpPr/>
          <p:nvPr/>
        </p:nvSpPr>
        <p:spPr>
          <a:xfrm>
            <a:off x="1252940" y="2895067"/>
            <a:ext cx="7307000" cy="1730858"/>
          </a:xfrm>
          <a:prstGeom prst="rect">
            <a:avLst/>
          </a:prstGeom>
        </p:spPr>
        <p:txBody>
          <a:bodyPr wrap="non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800" b="1"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Step 2: </a:t>
            </a:r>
            <a:r>
              <a:rPr kumimoji="0" lang="en-US" altLang="zh-CN" sz="18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By improving the L1 norm of matrix (    ), the error of the generalized </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inverse matrix (    ) is reduced, and finally the purpose of reducing the error</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 (    ) of the ELM algorithm is achieved. Because the parameters in the elm </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algorithm correspond one-to-one, a set of parameters of the optimized ELM</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 algorithm is obtained.</a:t>
            </a:r>
            <a:endParaRPr kumimoji="0" lang="zh-CN" altLang="en-US" sz="2400" b="0" i="0" u="none" strike="noStrike" kern="1200" cap="none" spc="0" normalizeH="0" baseline="0" noProof="0" dirty="0">
              <a:ln>
                <a:noFill/>
              </a:ln>
              <a:solidFill>
                <a:srgbClr val="E93F30"/>
              </a:solidFill>
              <a:effectLst/>
              <a:uLnTx/>
              <a:uFillTx/>
              <a:latin typeface="方正韵动中黑简体" panose="02000000000000000000" pitchFamily="2" charset="-122"/>
              <a:ea typeface="方正韵动中黑简体" panose="02000000000000000000" pitchFamily="2" charset="-122"/>
              <a:cs typeface="Arial"/>
            </a:endParaRPr>
          </a:p>
        </p:txBody>
      </p:sp>
      <p:sp>
        <p:nvSpPr>
          <p:cNvPr id="34" name="矩形 33"/>
          <p:cNvSpPr/>
          <p:nvPr/>
        </p:nvSpPr>
        <p:spPr>
          <a:xfrm>
            <a:off x="1140755" y="1356432"/>
            <a:ext cx="272832" cy="389530"/>
          </a:xfrm>
          <a:prstGeom prst="rect">
            <a:avLst/>
          </a:prstGeom>
        </p:spPr>
        <p:txBody>
          <a:bodyPr wrap="none" anchor="t">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E93F30"/>
                </a:solidFill>
                <a:effectLst/>
                <a:uLnTx/>
                <a:uFillTx/>
                <a:latin typeface="Impact" panose="020B0806030902050204" pitchFamily="34" charset="0"/>
                <a:ea typeface="微软雅黑" pitchFamily="34" charset="-122"/>
                <a:cs typeface="Arial"/>
              </a:rPr>
              <a:t>1</a:t>
            </a:r>
            <a:endParaRPr kumimoji="0" lang="zh-CN" altLang="en-US" sz="1800" b="0" i="0" u="none" strike="noStrike" kern="1200" cap="none" spc="0" normalizeH="0" baseline="0" noProof="0" dirty="0">
              <a:ln>
                <a:noFill/>
              </a:ln>
              <a:solidFill>
                <a:srgbClr val="E93F30"/>
              </a:solidFill>
              <a:effectLst/>
              <a:uLnTx/>
              <a:uFillTx/>
              <a:latin typeface="Impact" panose="020B0806030902050204" pitchFamily="34" charset="0"/>
              <a:ea typeface="微软雅黑" pitchFamily="34" charset="-122"/>
              <a:cs typeface="Arial"/>
            </a:endParaRPr>
          </a:p>
        </p:txBody>
      </p:sp>
      <p:sp>
        <p:nvSpPr>
          <p:cNvPr id="36" name="矩形 35"/>
          <p:cNvSpPr/>
          <p:nvPr/>
        </p:nvSpPr>
        <p:spPr>
          <a:xfrm>
            <a:off x="801067" y="2970376"/>
            <a:ext cx="300083" cy="389530"/>
          </a:xfrm>
          <a:prstGeom prst="rect">
            <a:avLst/>
          </a:prstGeom>
        </p:spPr>
        <p:txBody>
          <a:bodyPr wrap="none" anchor="t">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E93F30"/>
                </a:solidFill>
                <a:effectLst/>
                <a:uLnTx/>
                <a:uFillTx/>
                <a:latin typeface="Impact" panose="020B0806030902050204" pitchFamily="34" charset="0"/>
                <a:ea typeface="微软雅黑" pitchFamily="34" charset="-122"/>
                <a:cs typeface="Arial"/>
              </a:rPr>
              <a:t>2</a:t>
            </a:r>
            <a:endParaRPr kumimoji="0" lang="zh-CN" altLang="en-US" sz="1800" b="0" i="0" u="none" strike="noStrike" kern="1200" cap="none" spc="0" normalizeH="0" baseline="0" noProof="0" dirty="0">
              <a:ln>
                <a:noFill/>
              </a:ln>
              <a:solidFill>
                <a:srgbClr val="E93F30"/>
              </a:solidFill>
              <a:effectLst/>
              <a:uLnTx/>
              <a:uFillTx/>
              <a:latin typeface="Impact" panose="020B0806030902050204" pitchFamily="34" charset="0"/>
              <a:ea typeface="微软雅黑" pitchFamily="34" charset="-122"/>
              <a:cs typeface="Arial"/>
            </a:endParaRPr>
          </a:p>
        </p:txBody>
      </p:sp>
      <p:sp>
        <p:nvSpPr>
          <p:cNvPr id="2" name="文本框 1">
            <a:extLst>
              <a:ext uri="{FF2B5EF4-FFF2-40B4-BE49-F238E27FC236}">
                <a16:creationId xmlns:a16="http://schemas.microsoft.com/office/drawing/2014/main" id="{F9252CBB-B270-41D3-9BFD-1EC05C0F707D}"/>
              </a:ext>
            </a:extLst>
          </p:cNvPr>
          <p:cNvSpPr txBox="1"/>
          <p:nvPr/>
        </p:nvSpPr>
        <p:spPr>
          <a:xfrm>
            <a:off x="1147788" y="682882"/>
            <a:ext cx="482453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sng"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How can we improve  the accuracy of ELM?</a:t>
            </a:r>
            <a:endParaRPr kumimoji="0" lang="zh-CN" altLang="en-US" sz="1800" b="0" i="0" u="sng"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endParaRPr>
          </a:p>
        </p:txBody>
      </p:sp>
      <p:pic>
        <p:nvPicPr>
          <p:cNvPr id="20" name="图片 19">
            <a:extLst>
              <a:ext uri="{FF2B5EF4-FFF2-40B4-BE49-F238E27FC236}">
                <a16:creationId xmlns:a16="http://schemas.microsoft.com/office/drawing/2014/main" id="{C3308723-4FE6-416C-97E3-F5B7B5E25E12}"/>
              </a:ext>
            </a:extLst>
          </p:cNvPr>
          <p:cNvPicPr>
            <a:picLocks noChangeAspect="1"/>
          </p:cNvPicPr>
          <p:nvPr/>
        </p:nvPicPr>
        <p:blipFill>
          <a:blip r:embed="rId4"/>
          <a:stretch>
            <a:fillRect/>
          </a:stretch>
        </p:blipFill>
        <p:spPr>
          <a:xfrm>
            <a:off x="4103483" y="1338838"/>
            <a:ext cx="1199185" cy="237462"/>
          </a:xfrm>
          <a:prstGeom prst="rect">
            <a:avLst/>
          </a:prstGeom>
        </p:spPr>
      </p:pic>
      <p:pic>
        <p:nvPicPr>
          <p:cNvPr id="22" name="图片 21">
            <a:extLst>
              <a:ext uri="{FF2B5EF4-FFF2-40B4-BE49-F238E27FC236}">
                <a16:creationId xmlns:a16="http://schemas.microsoft.com/office/drawing/2014/main" id="{989BA454-C895-4E46-8F26-B05400379EF5}"/>
              </a:ext>
            </a:extLst>
          </p:cNvPr>
          <p:cNvPicPr>
            <a:picLocks noChangeAspect="1"/>
          </p:cNvPicPr>
          <p:nvPr/>
        </p:nvPicPr>
        <p:blipFill>
          <a:blip r:embed="rId5"/>
          <a:stretch>
            <a:fillRect/>
          </a:stretch>
        </p:blipFill>
        <p:spPr>
          <a:xfrm>
            <a:off x="2444147" y="1694522"/>
            <a:ext cx="219048" cy="180952"/>
          </a:xfrm>
          <a:prstGeom prst="rect">
            <a:avLst/>
          </a:prstGeom>
        </p:spPr>
      </p:pic>
      <p:sp>
        <p:nvSpPr>
          <p:cNvPr id="23" name="Rectangle 9">
            <a:extLst>
              <a:ext uri="{FF2B5EF4-FFF2-40B4-BE49-F238E27FC236}">
                <a16:creationId xmlns:a16="http://schemas.microsoft.com/office/drawing/2014/main" id="{D0F9E081-678B-4F6F-8CC3-055D1D569D97}"/>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charset="0"/>
              <a:ea typeface="宋体" panose="02010600030101010101" pitchFamily="2" charset="-122"/>
              <a:cs typeface="Arial"/>
            </a:endParaRPr>
          </a:p>
        </p:txBody>
      </p:sp>
      <p:graphicFrame>
        <p:nvGraphicFramePr>
          <p:cNvPr id="24" name="对象 23">
            <a:extLst>
              <a:ext uri="{FF2B5EF4-FFF2-40B4-BE49-F238E27FC236}">
                <a16:creationId xmlns:a16="http://schemas.microsoft.com/office/drawing/2014/main" id="{FFA5D989-E188-4E1D-80DE-FA0F20248318}"/>
              </a:ext>
            </a:extLst>
          </p:cNvPr>
          <p:cNvGraphicFramePr>
            <a:graphicFrameLocks noChangeAspect="1"/>
          </p:cNvGraphicFramePr>
          <p:nvPr>
            <p:extLst/>
          </p:nvPr>
        </p:nvGraphicFramePr>
        <p:xfrm>
          <a:off x="2669217" y="2336253"/>
          <a:ext cx="224544" cy="235497"/>
        </p:xfrm>
        <a:graphic>
          <a:graphicData uri="http://schemas.openxmlformats.org/presentationml/2006/ole">
            <mc:AlternateContent xmlns:mc="http://schemas.openxmlformats.org/markup-compatibility/2006">
              <mc:Choice xmlns:v="urn:schemas-microsoft-com:vml" Requires="v">
                <p:oleObj spid="_x0000_s5125" name="Equation" r:id="rId6" imgW="126835" imgH="139518" progId="Equation.DSMT4">
                  <p:embed/>
                </p:oleObj>
              </mc:Choice>
              <mc:Fallback>
                <p:oleObj name="Equation" r:id="rId6" imgW="126835" imgH="139518" progId="Equation.DSMT4">
                  <p:embed/>
                  <p:pic>
                    <p:nvPicPr>
                      <p:cNvPr id="24" name="对象 23">
                        <a:extLst>
                          <a:ext uri="{FF2B5EF4-FFF2-40B4-BE49-F238E27FC236}">
                            <a16:creationId xmlns:a16="http://schemas.microsoft.com/office/drawing/2014/main" id="{FFA5D989-E188-4E1D-80DE-FA0F2024831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69217" y="2336253"/>
                        <a:ext cx="224544" cy="235497"/>
                      </a:xfrm>
                      <a:prstGeom prst="rect">
                        <a:avLst/>
                      </a:prstGeom>
                      <a:noFill/>
                    </p:spPr>
                  </p:pic>
                </p:oleObj>
              </mc:Fallback>
            </mc:AlternateContent>
          </a:graphicData>
        </a:graphic>
      </p:graphicFrame>
      <p:sp>
        <p:nvSpPr>
          <p:cNvPr id="29" name="Rectangle 12">
            <a:extLst>
              <a:ext uri="{FF2B5EF4-FFF2-40B4-BE49-F238E27FC236}">
                <a16:creationId xmlns:a16="http://schemas.microsoft.com/office/drawing/2014/main" id="{8B82326C-A60C-46BF-AC31-E343F9C181FA}"/>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charset="0"/>
              <a:ea typeface="宋体" panose="02010600030101010101" pitchFamily="2" charset="-122"/>
              <a:cs typeface="Arial"/>
            </a:endParaRPr>
          </a:p>
        </p:txBody>
      </p:sp>
      <p:graphicFrame>
        <p:nvGraphicFramePr>
          <p:cNvPr id="31" name="对象 30">
            <a:extLst>
              <a:ext uri="{FF2B5EF4-FFF2-40B4-BE49-F238E27FC236}">
                <a16:creationId xmlns:a16="http://schemas.microsoft.com/office/drawing/2014/main" id="{C075B669-8FF5-45C4-8890-57AAF0AFB852}"/>
              </a:ext>
            </a:extLst>
          </p:cNvPr>
          <p:cNvGraphicFramePr>
            <a:graphicFrameLocks noChangeAspect="1"/>
          </p:cNvGraphicFramePr>
          <p:nvPr>
            <p:extLst/>
          </p:nvPr>
        </p:nvGraphicFramePr>
        <p:xfrm>
          <a:off x="2793580" y="3356675"/>
          <a:ext cx="228600" cy="190500"/>
        </p:xfrm>
        <a:graphic>
          <a:graphicData uri="http://schemas.openxmlformats.org/presentationml/2006/ole">
            <mc:AlternateContent xmlns:mc="http://schemas.openxmlformats.org/markup-compatibility/2006">
              <mc:Choice xmlns:v="urn:schemas-microsoft-com:vml" Requires="v">
                <p:oleObj spid="_x0000_s5126" name="Equation" r:id="rId8" imgW="228600" imgH="190500" progId="Equation.DSMT4">
                  <p:embed/>
                </p:oleObj>
              </mc:Choice>
              <mc:Fallback>
                <p:oleObj name="Equation" r:id="rId8" imgW="228600" imgH="190500" progId="Equation.DSMT4">
                  <p:embed/>
                  <p:pic>
                    <p:nvPicPr>
                      <p:cNvPr id="31" name="对象 30">
                        <a:extLst>
                          <a:ext uri="{FF2B5EF4-FFF2-40B4-BE49-F238E27FC236}">
                            <a16:creationId xmlns:a16="http://schemas.microsoft.com/office/drawing/2014/main" id="{C075B669-8FF5-45C4-8890-57AAF0AFB85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793580" y="3356675"/>
                        <a:ext cx="228600" cy="190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 name="对象 40">
            <a:extLst>
              <a:ext uri="{FF2B5EF4-FFF2-40B4-BE49-F238E27FC236}">
                <a16:creationId xmlns:a16="http://schemas.microsoft.com/office/drawing/2014/main" id="{AB093405-6B98-4C9F-8E2B-F46437CEAA0D}"/>
              </a:ext>
            </a:extLst>
          </p:cNvPr>
          <p:cNvGraphicFramePr>
            <a:graphicFrameLocks noChangeAspect="1"/>
          </p:cNvGraphicFramePr>
          <p:nvPr>
            <p:extLst/>
          </p:nvPr>
        </p:nvGraphicFramePr>
        <p:xfrm>
          <a:off x="1440836" y="3711783"/>
          <a:ext cx="224544" cy="235497"/>
        </p:xfrm>
        <a:graphic>
          <a:graphicData uri="http://schemas.openxmlformats.org/presentationml/2006/ole">
            <mc:AlternateContent xmlns:mc="http://schemas.openxmlformats.org/markup-compatibility/2006">
              <mc:Choice xmlns:v="urn:schemas-microsoft-com:vml" Requires="v">
                <p:oleObj spid="_x0000_s5127" name="Equation" r:id="rId10" imgW="126835" imgH="139518" progId="Equation.DSMT4">
                  <p:embed/>
                </p:oleObj>
              </mc:Choice>
              <mc:Fallback>
                <p:oleObj name="Equation" r:id="rId10" imgW="126835" imgH="139518" progId="Equation.DSMT4">
                  <p:embed/>
                  <p:pic>
                    <p:nvPicPr>
                      <p:cNvPr id="41" name="对象 40">
                        <a:extLst>
                          <a:ext uri="{FF2B5EF4-FFF2-40B4-BE49-F238E27FC236}">
                            <a16:creationId xmlns:a16="http://schemas.microsoft.com/office/drawing/2014/main" id="{AB093405-6B98-4C9F-8E2B-F46437CEAA0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40836" y="3711783"/>
                        <a:ext cx="224544" cy="235497"/>
                      </a:xfrm>
                      <a:prstGeom prst="rect">
                        <a:avLst/>
                      </a:prstGeom>
                      <a:noFill/>
                    </p:spPr>
                  </p:pic>
                </p:oleObj>
              </mc:Fallback>
            </mc:AlternateContent>
          </a:graphicData>
        </a:graphic>
      </p:graphicFrame>
      <p:pic>
        <p:nvPicPr>
          <p:cNvPr id="42" name="图片 41">
            <a:extLst>
              <a:ext uri="{FF2B5EF4-FFF2-40B4-BE49-F238E27FC236}">
                <a16:creationId xmlns:a16="http://schemas.microsoft.com/office/drawing/2014/main" id="{C35EC817-AEBB-4A92-99C7-AF4819B7F89C}"/>
              </a:ext>
            </a:extLst>
          </p:cNvPr>
          <p:cNvPicPr>
            <a:picLocks noChangeAspect="1"/>
          </p:cNvPicPr>
          <p:nvPr/>
        </p:nvPicPr>
        <p:blipFill>
          <a:blip r:embed="rId5"/>
          <a:stretch>
            <a:fillRect/>
          </a:stretch>
        </p:blipFill>
        <p:spPr>
          <a:xfrm>
            <a:off x="5436096" y="3074665"/>
            <a:ext cx="219048" cy="180952"/>
          </a:xfrm>
          <a:prstGeom prst="rect">
            <a:avLst/>
          </a:prstGeom>
        </p:spPr>
      </p:pic>
    </p:spTree>
    <p:extLst>
      <p:ext uri="{BB962C8B-B14F-4D97-AF65-F5344CB8AC3E}">
        <p14:creationId xmlns:p14="http://schemas.microsoft.com/office/powerpoint/2010/main" val="1502379256"/>
      </p:ext>
    </p:extLst>
  </p:cSld>
  <p:clrMapOvr>
    <a:masterClrMapping/>
  </p:clrMapOvr>
  <p:transition spd="slow" advTm="200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22" presetClass="entr" presetSubtype="1" fill="hold" nodeType="afterEffect">
                                  <p:childTnLst>
                                    <p:set>
                                      <p:cBhvr>
                                        <p:cTn id="7" dur="1" fill="hold">
                                          <p:stCondLst>
                                            <p:cond delay="0"/>
                                          </p:stCondLst>
                                        </p:cTn>
                                        <p:tgtEl>
                                          <p:spTgt spid="25"/>
                                        </p:tgtEl>
                                        <p:attrNameLst>
                                          <p:attrName>style.visibility</p:attrName>
                                        </p:attrNameLst>
                                      </p:cBhvr>
                                      <p:to>
                                        <p:strVal val="visible"/>
                                      </p:to>
                                    </p:set>
                                    <p:animEffect transition="in" filter="wipe(up)">
                                      <p:cBhvr>
                                        <p:cTn id="8" dur="500"/>
                                        <p:tgtEl>
                                          <p:spTgt spid="25"/>
                                        </p:tgtEl>
                                      </p:cBhvr>
                                    </p:animEffect>
                                  </p:childTnLst>
                                </p:cTn>
                              </p:par>
                            </p:childTnLst>
                          </p:cTn>
                        </p:par>
                        <p:par>
                          <p:cTn id="9" fill="hold" nodeType="withGroup">
                            <p:stCondLst>
                              <p:cond delay="500"/>
                            </p:stCondLst>
                            <p:childTnLst>
                              <p:par>
                                <p:cTn id="10" presetID="22" presetClass="entr" presetSubtype="1" fill="hold" nodeType="afterEffect">
                                  <p:childTnLst>
                                    <p:set>
                                      <p:cBhvr>
                                        <p:cTn id="11" dur="1" fill="hold">
                                          <p:stCondLst>
                                            <p:cond delay="0"/>
                                          </p:stCondLst>
                                        </p:cTn>
                                        <p:tgtEl>
                                          <p:spTgt spid="14"/>
                                        </p:tgtEl>
                                        <p:attrNameLst>
                                          <p:attrName>style.visibility</p:attrName>
                                        </p:attrNameLst>
                                      </p:cBhvr>
                                      <p:to>
                                        <p:strVal val="visible"/>
                                      </p:to>
                                    </p:set>
                                    <p:animEffect transition="in" filter="wipe(up)">
                                      <p:cBhvr>
                                        <p:cTn id="12" dur="500"/>
                                        <p:tgtEl>
                                          <p:spTgt spid="14"/>
                                        </p:tgtEl>
                                      </p:cBhvr>
                                    </p:animEffect>
                                  </p:childTnLst>
                                </p:cTn>
                              </p:par>
                            </p:childTnLst>
                          </p:cTn>
                        </p:par>
                        <p:par>
                          <p:cTn id="13" fill="hold" nodeType="withGroup">
                            <p:stCondLst>
                              <p:cond delay="1000"/>
                            </p:stCondLst>
                            <p:childTnLst>
                              <p:par>
                                <p:cTn id="14" presetID="22" presetClass="entr" presetSubtype="4" fill="hold" grpId="0" nodeType="afterEffect">
                                  <p:childTnLst>
                                    <p:set>
                                      <p:cBhvr>
                                        <p:cTn id="15" dur="1" fill="hold">
                                          <p:stCondLst>
                                            <p:cond delay="0"/>
                                          </p:stCondLst>
                                        </p:cTn>
                                        <p:tgtEl>
                                          <p:spTgt spid="28"/>
                                        </p:tgtEl>
                                        <p:attrNameLst>
                                          <p:attrName>style.visibility</p:attrName>
                                        </p:attrNameLst>
                                      </p:cBhvr>
                                      <p:to>
                                        <p:strVal val="visible"/>
                                      </p:to>
                                    </p:set>
                                    <p:animEffect transition="in" filter="wipe(down)">
                                      <p:cBhvr>
                                        <p:cTn id="16" dur="500"/>
                                        <p:tgtEl>
                                          <p:spTgt spid="28"/>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withGroup">
                            <p:stCondLst>
                              <p:cond delay="indefinite"/>
                            </p:stCondLst>
                            <p:childTnLst>
                              <p:par>
                                <p:cTn id="20" presetID="42" presetClass="entr" presetSubtype="0" fill="hold" grpId="0" nodeType="afterEffect">
                                  <p:childTnLst>
                                    <p:set>
                                      <p:cBhvr>
                                        <p:cTn id="21" dur="1" fill="hold">
                                          <p:stCondLst>
                                            <p:cond delay="0"/>
                                          </p:stCondLst>
                                        </p:cTn>
                                        <p:tgtEl>
                                          <p:spTgt spid="54"/>
                                        </p:tgtEl>
                                        <p:attrNameLst>
                                          <p:attrName>style.visibility</p:attrName>
                                        </p:attrNameLst>
                                      </p:cBhvr>
                                      <p:to>
                                        <p:strVal val="visible"/>
                                      </p:to>
                                    </p:set>
                                    <p:animEffect transition="in" filter="fade">
                                      <p:cBhvr>
                                        <p:cTn id="22" dur="750"/>
                                        <p:tgtEl>
                                          <p:spTgt spid="54"/>
                                        </p:tgtEl>
                                      </p:cBhvr>
                                    </p:animEffect>
                                    <p:anim calcmode="lin" valueType="num">
                                      <p:cBhvr>
                                        <p:cTn id="23" dur="750" fill="hold"/>
                                        <p:tgtEl>
                                          <p:spTgt spid="54"/>
                                        </p:tgtEl>
                                        <p:attrNameLst>
                                          <p:attrName>ppt_x</p:attrName>
                                        </p:attrNameLst>
                                      </p:cBhvr>
                                      <p:tavLst>
                                        <p:tav tm="0">
                                          <p:val>
                                            <p:strVal val="#ppt_x"/>
                                          </p:val>
                                        </p:tav>
                                        <p:tav tm="100000">
                                          <p:val>
                                            <p:strVal val="#ppt_x"/>
                                          </p:val>
                                        </p:tav>
                                      </p:tavLst>
                                    </p:anim>
                                    <p:anim calcmode="lin" valueType="num">
                                      <p:cBhvr>
                                        <p:cTn id="24" dur="750" fill="hold"/>
                                        <p:tgtEl>
                                          <p:spTgt spid="54"/>
                                        </p:tgtEl>
                                        <p:attrNameLst>
                                          <p:attrName>ppt_y</p:attrName>
                                        </p:attrNameLst>
                                      </p:cBhvr>
                                      <p:tavLst>
                                        <p:tav tm="0">
                                          <p:val>
                                            <p:strVal val="#ppt_y+.1"/>
                                          </p:val>
                                        </p:tav>
                                        <p:tav tm="100000">
                                          <p:val>
                                            <p:strVal val="#ppt_y"/>
                                          </p:val>
                                        </p:tav>
                                      </p:tavLst>
                                    </p:anim>
                                  </p:childTnLst>
                                </p:cTn>
                              </p:par>
                            </p:childTnLst>
                          </p:cTn>
                        </p:par>
                        <p:par>
                          <p:cTn id="25" fill="hold" nodeType="withGroup">
                            <p:stCondLst>
                              <p:cond delay="indefinite"/>
                            </p:stCondLst>
                            <p:childTnLst>
                              <p:par>
                                <p:cTn id="26" presetID="10" presetClass="entr" presetSubtype="0" fill="hold" grpId="0" nodeType="afterEffect">
                                  <p:childTnLst>
                                    <p:set>
                                      <p:cBhvr>
                                        <p:cTn id="27" dur="1" fill="hold">
                                          <p:stCondLst>
                                            <p:cond delay="0"/>
                                          </p:stCondLst>
                                        </p:cTn>
                                        <p:tgtEl>
                                          <p:spTgt spid="34"/>
                                        </p:tgtEl>
                                        <p:attrNameLst>
                                          <p:attrName>style.visibility</p:attrName>
                                        </p:attrNameLst>
                                      </p:cBhvr>
                                      <p:to>
                                        <p:strVal val="visible"/>
                                      </p:to>
                                    </p:set>
                                    <p:animEffect transition="in" filter="fade">
                                      <p:cBhvr>
                                        <p:cTn id="28" dur="500"/>
                                        <p:tgtEl>
                                          <p:spTgt spid="34"/>
                                        </p:tgtEl>
                                      </p:cBhvr>
                                    </p:animEffect>
                                  </p:childTnLst>
                                </p:cTn>
                              </p:par>
                            </p:childTnLst>
                          </p:cTn>
                        </p:par>
                        <p:par>
                          <p:cTn id="29" fill="hold" nodeType="withGroup">
                            <p:stCondLst>
                              <p:cond delay="indefinite"/>
                            </p:stCondLst>
                            <p:childTnLst>
                              <p:par>
                                <p:cTn id="30" presetID="42" presetClass="entr" presetSubtype="0" fill="hold" grpId="0" nodeType="afterEffect">
                                  <p:childTnLst>
                                    <p:set>
                                      <p:cBhvr>
                                        <p:cTn id="31" dur="1" fill="hold">
                                          <p:stCondLst>
                                            <p:cond delay="0"/>
                                          </p:stCondLst>
                                        </p:cTn>
                                        <p:tgtEl>
                                          <p:spTgt spid="59"/>
                                        </p:tgtEl>
                                        <p:attrNameLst>
                                          <p:attrName>style.visibility</p:attrName>
                                        </p:attrNameLst>
                                      </p:cBhvr>
                                      <p:to>
                                        <p:strVal val="visible"/>
                                      </p:to>
                                    </p:set>
                                    <p:animEffect transition="in" filter="fade">
                                      <p:cBhvr>
                                        <p:cTn id="32" dur="750"/>
                                        <p:tgtEl>
                                          <p:spTgt spid="59"/>
                                        </p:tgtEl>
                                      </p:cBhvr>
                                    </p:animEffect>
                                    <p:anim calcmode="lin" valueType="num">
                                      <p:cBhvr>
                                        <p:cTn id="33" dur="750" fill="hold"/>
                                        <p:tgtEl>
                                          <p:spTgt spid="59"/>
                                        </p:tgtEl>
                                        <p:attrNameLst>
                                          <p:attrName>ppt_x</p:attrName>
                                        </p:attrNameLst>
                                      </p:cBhvr>
                                      <p:tavLst>
                                        <p:tav tm="0">
                                          <p:val>
                                            <p:strVal val="#ppt_x"/>
                                          </p:val>
                                        </p:tav>
                                        <p:tav tm="100000">
                                          <p:val>
                                            <p:strVal val="#ppt_x"/>
                                          </p:val>
                                        </p:tav>
                                      </p:tavLst>
                                    </p:anim>
                                    <p:anim calcmode="lin" valueType="num">
                                      <p:cBhvr>
                                        <p:cTn id="34" dur="750" fill="hold"/>
                                        <p:tgtEl>
                                          <p:spTgt spid="59"/>
                                        </p:tgtEl>
                                        <p:attrNameLst>
                                          <p:attrName>ppt_y</p:attrName>
                                        </p:attrNameLst>
                                      </p:cBhvr>
                                      <p:tavLst>
                                        <p:tav tm="0">
                                          <p:val>
                                            <p:strVal val="#ppt_y+.1"/>
                                          </p:val>
                                        </p:tav>
                                        <p:tav tm="100000">
                                          <p:val>
                                            <p:strVal val="#ppt_y"/>
                                          </p:val>
                                        </p:tav>
                                      </p:tavLst>
                                    </p:anim>
                                  </p:childTnLst>
                                </p:cTn>
                              </p:par>
                            </p:childTnLst>
                          </p:cTn>
                        </p:par>
                        <p:par>
                          <p:cTn id="35" fill="hold" nodeType="withGroup">
                            <p:stCondLst>
                              <p:cond delay="indefinite"/>
                            </p:stCondLst>
                            <p:childTnLst>
                              <p:par>
                                <p:cTn id="36" presetID="10" presetClass="entr" presetSubtype="0" fill="hold" grpId="0" nodeType="afterEffect">
                                  <p:childTnLst>
                                    <p:set>
                                      <p:cBhvr>
                                        <p:cTn id="37" dur="1" fill="hold">
                                          <p:stCondLst>
                                            <p:cond delay="0"/>
                                          </p:stCondLst>
                                        </p:cTn>
                                        <p:tgtEl>
                                          <p:spTgt spid="36"/>
                                        </p:tgtEl>
                                        <p:attrNameLst>
                                          <p:attrName>style.visibility</p:attrName>
                                        </p:attrNameLst>
                                      </p:cBhvr>
                                      <p:to>
                                        <p:strVal val="visible"/>
                                      </p:to>
                                    </p:set>
                                    <p:animEffect transition="in" filter="fade">
                                      <p:cBhvr>
                                        <p:cTn id="38" dur="500"/>
                                        <p:tgtEl>
                                          <p:spTgt spid="36"/>
                                        </p:tgtEl>
                                      </p:cBhvr>
                                    </p:animEffect>
                                  </p:childTnLst>
                                </p:cTn>
                              </p:par>
                              <p:par>
                                <p:cTn id="39" presetID="22" presetClass="entr" presetSubtype="8" fill="hold" grpId="0" nodeType="withEffect">
                                  <p:childTnLst>
                                    <p:set>
                                      <p:cBhvr>
                                        <p:cTn id="40" dur="1" fill="hold">
                                          <p:stCondLst>
                                            <p:cond delay="0"/>
                                          </p:stCondLst>
                                        </p:cTn>
                                        <p:tgtEl>
                                          <p:spTgt spid="27"/>
                                        </p:tgtEl>
                                        <p:attrNameLst>
                                          <p:attrName>style.visibility</p:attrName>
                                        </p:attrNameLst>
                                      </p:cBhvr>
                                      <p:to>
                                        <p:strVal val="visible"/>
                                      </p:to>
                                    </p:set>
                                    <p:animEffect transition="in" filter="wipe(left)">
                                      <p:cBhvr>
                                        <p:cTn id="41" dur="500"/>
                                        <p:tgtEl>
                                          <p:spTgt spid="27"/>
                                        </p:tgtEl>
                                      </p:cBhvr>
                                    </p:animEffect>
                                  </p:childTnLst>
                                </p:cTn>
                              </p:par>
                              <p:par>
                                <p:cTn id="42" presetID="22" presetClass="entr" presetSubtype="8" fill="hold" grpId="0" nodeType="withEffect">
                                  <p:childTnLst>
                                    <p:set>
                                      <p:cBhvr>
                                        <p:cTn id="43" dur="1" fill="hold">
                                          <p:stCondLst>
                                            <p:cond delay="0"/>
                                          </p:stCondLst>
                                        </p:cTn>
                                        <p:tgtEl>
                                          <p:spTgt spid="32"/>
                                        </p:tgtEl>
                                        <p:attrNameLst>
                                          <p:attrName>style.visibility</p:attrName>
                                        </p:attrNameLst>
                                      </p:cBhvr>
                                      <p:to>
                                        <p:strVal val="visible"/>
                                      </p:to>
                                    </p:set>
                                    <p:animEffect transition="in" filter="wipe(left)">
                                      <p:cBhvr>
                                        <p:cTn id="44" dur="500"/>
                                        <p:tgtEl>
                                          <p:spTgt spid="32"/>
                                        </p:tgtEl>
                                      </p:cBhvr>
                                    </p:animEffect>
                                  </p:childTnLst>
                                </p:cTn>
                              </p:par>
                            </p:childTnLst>
                          </p:cTn>
                        </p:par>
                        <p:par>
                          <p:cTn id="45" fill="hold" nodeType="withGroup">
                            <p:stCondLst>
                              <p:cond delay="indefinite"/>
                            </p:stCondLst>
                            <p:childTnLst>
                              <p:par>
                                <p:cTn id="46" presetID="22" presetClass="entr" presetSubtype="1" fill="hold" nodeType="afterEffect">
                                  <p:childTnLst>
                                    <p:set>
                                      <p:cBhvr>
                                        <p:cTn id="47" dur="1" fill="hold">
                                          <p:stCondLst>
                                            <p:cond delay="0"/>
                                          </p:stCondLst>
                                        </p:cTn>
                                        <p:tgtEl>
                                          <p:spTgt spid="21"/>
                                        </p:tgtEl>
                                        <p:attrNameLst>
                                          <p:attrName>style.visibility</p:attrName>
                                        </p:attrNameLst>
                                      </p:cBhvr>
                                      <p:to>
                                        <p:strVal val="visible"/>
                                      </p:to>
                                    </p:set>
                                    <p:animEffect transition="in" filter="wipe(up)">
                                      <p:cBhvr>
                                        <p:cTn id="48" dur="500"/>
                                        <p:tgtEl>
                                          <p:spTgt spid="21"/>
                                        </p:tgtEl>
                                      </p:cBhvr>
                                    </p:animEffect>
                                  </p:childTnLst>
                                </p:cTn>
                              </p:par>
                            </p:childTnLst>
                          </p:cTn>
                        </p:par>
                        <p:par>
                          <p:cTn id="49" fill="hold" nodeType="withGroup">
                            <p:stCondLst>
                              <p:cond delay="indefinite"/>
                            </p:stCondLst>
                            <p:childTnLst>
                              <p:par>
                                <p:cTn id="50" presetID="22" presetClass="entr" presetSubtype="1" fill="hold" nodeType="afterEffect">
                                  <p:childTnLst>
                                    <p:set>
                                      <p:cBhvr>
                                        <p:cTn id="51" dur="1" fill="hold">
                                          <p:stCondLst>
                                            <p:cond delay="0"/>
                                          </p:stCondLst>
                                        </p:cTn>
                                        <p:tgtEl>
                                          <p:spTgt spid="26"/>
                                        </p:tgtEl>
                                        <p:attrNameLst>
                                          <p:attrName>style.visibility</p:attrName>
                                        </p:attrNameLst>
                                      </p:cBhvr>
                                      <p:to>
                                        <p:strVal val="visible"/>
                                      </p:to>
                                    </p:set>
                                    <p:animEffect transition="in" filter="wipe(up)">
                                      <p:cBhvr>
                                        <p:cTn id="5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54" grpId="0" animBg="1"/>
      <p:bldP spid="59" grpId="0" animBg="1"/>
      <p:bldP spid="27" grpId="0"/>
      <p:bldP spid="32" grpId="0"/>
      <p:bldP spid="34" grpId="0"/>
      <p:bldP spid="3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23528" y="161578"/>
            <a:ext cx="742506" cy="739783"/>
            <a:chOff x="909662" y="1382264"/>
            <a:chExt cx="2069729" cy="2062138"/>
          </a:xfrm>
        </p:grpSpPr>
        <p:sp>
          <p:nvSpPr>
            <p:cNvPr id="4" name="椭圆 3"/>
            <p:cNvSpPr/>
            <p:nvPr/>
          </p:nvSpPr>
          <p:spPr>
            <a:xfrm>
              <a:off x="1088272" y="1553283"/>
              <a:ext cx="1720100" cy="172010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1905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5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5" name="弧形 4"/>
            <p:cNvSpPr/>
            <p:nvPr/>
          </p:nvSpPr>
          <p:spPr>
            <a:xfrm flipH="1">
              <a:off x="909662" y="1382264"/>
              <a:ext cx="2062139" cy="2062138"/>
            </a:xfrm>
            <a:prstGeom prst="arc">
              <a:avLst>
                <a:gd name="adj1" fmla="val 17072317"/>
                <a:gd name="adj2" fmla="val 4528433"/>
              </a:avLst>
            </a:prstGeom>
            <a:noFill/>
            <a:ln w="9525">
              <a:solidFill>
                <a:schemeClr val="tx1">
                  <a:lumMod val="75000"/>
                  <a:lumOff val="25000"/>
                </a:schemeClr>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6" name="弧形 5"/>
            <p:cNvSpPr/>
            <p:nvPr/>
          </p:nvSpPr>
          <p:spPr>
            <a:xfrm>
              <a:off x="917252" y="1382264"/>
              <a:ext cx="2062139" cy="2062138"/>
            </a:xfrm>
            <a:prstGeom prst="arc">
              <a:avLst>
                <a:gd name="adj1" fmla="val 16529683"/>
                <a:gd name="adj2" fmla="val 505695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7" name="矩形 6"/>
            <p:cNvSpPr/>
            <p:nvPr/>
          </p:nvSpPr>
          <p:spPr>
            <a:xfrm>
              <a:off x="1225345" y="1782118"/>
              <a:ext cx="1430769" cy="1593775"/>
            </a:xfrm>
            <a:prstGeom prst="rect">
              <a:avLst/>
            </a:prstGeom>
          </p:spPr>
          <p:txBody>
            <a:bodyPr wrap="square" anchor="ctr">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zh-CN" sz="3600" b="0" i="0" u="none" strike="noStrike" kern="1200" cap="none" spc="0" normalizeH="0" baseline="12000" noProof="0" dirty="0">
                  <a:ln>
                    <a:noFill/>
                  </a:ln>
                  <a:solidFill>
                    <a:srgbClr val="E93F30"/>
                  </a:solidFill>
                  <a:effectLst>
                    <a:innerShdw blurRad="63500" dist="50800" dir="18900000">
                      <a:prstClr val="black">
                        <a:alpha val="30000"/>
                      </a:prstClr>
                    </a:innerShdw>
                  </a:effectLst>
                  <a:uLnTx/>
                  <a:uFillTx/>
                  <a:latin typeface="Impact" panose="020B0806030902050204" pitchFamily="34" charset="0"/>
                  <a:ea typeface="微软雅黑" pitchFamily="34" charset="-122"/>
                  <a:cs typeface="Arial"/>
                </a:rPr>
                <a:t>03</a:t>
              </a:r>
              <a:endParaRPr kumimoji="0" lang="zh-CN" altLang="en-US" sz="3600" b="0" i="0" u="none" strike="noStrike" kern="1200" cap="none" spc="0" normalizeH="0" baseline="12000" noProof="0" dirty="0">
                <a:ln>
                  <a:noFill/>
                </a:ln>
                <a:solidFill>
                  <a:srgbClr val="E93F30"/>
                </a:solidFill>
                <a:effectLst>
                  <a:innerShdw blurRad="63500" dist="50800" dir="18900000">
                    <a:prstClr val="black">
                      <a:alpha val="30000"/>
                    </a:prstClr>
                  </a:innerShdw>
                </a:effectLst>
                <a:uLnTx/>
                <a:uFillTx/>
                <a:latin typeface="Impact" panose="020B0806030902050204" pitchFamily="34" charset="0"/>
                <a:ea typeface="微软雅黑" pitchFamily="34" charset="-122"/>
                <a:cs typeface="Arial"/>
              </a:endParaRPr>
            </a:p>
          </p:txBody>
        </p:sp>
      </p:grpSp>
      <p:sp>
        <p:nvSpPr>
          <p:cNvPr id="8" name="矩形 7"/>
          <p:cNvSpPr/>
          <p:nvPr/>
        </p:nvSpPr>
        <p:spPr>
          <a:xfrm>
            <a:off x="1140755" y="274657"/>
            <a:ext cx="2716128"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zh-CN" sz="2400" b="1" dirty="0">
                <a:solidFill>
                  <a:prstClr val="black"/>
                </a:solidFill>
                <a:latin typeface="Calibri" charset="0"/>
                <a:ea typeface="宋体" panose="02010600030101010101" pitchFamily="2" charset="-122"/>
                <a:cs typeface="Arial"/>
              </a:rPr>
              <a:t>Expected </a:t>
            </a:r>
            <a:r>
              <a:rPr kumimoji="0" lang="en-GB" altLang="zh-CN" sz="2400" b="1" i="0" u="none" strike="noStrike" kern="1200" cap="none" spc="0" normalizeH="0" baseline="0" noProof="0" dirty="0">
                <a:ln>
                  <a:noFill/>
                </a:ln>
                <a:solidFill>
                  <a:prstClr val="black"/>
                </a:solidFill>
                <a:effectLst/>
                <a:uLnTx/>
                <a:uFillTx/>
                <a:latin typeface="Calibri" charset="0"/>
                <a:ea typeface="宋体" panose="02010600030101010101" pitchFamily="2" charset="-122"/>
                <a:cs typeface="Arial"/>
              </a:rPr>
              <a:t>Outcomes</a:t>
            </a:r>
          </a:p>
        </p:txBody>
      </p:sp>
      <p:cxnSp>
        <p:nvCxnSpPr>
          <p:cNvPr id="10" name="直接连接符 9"/>
          <p:cNvCxnSpPr/>
          <p:nvPr/>
        </p:nvCxnSpPr>
        <p:spPr>
          <a:xfrm flipH="1" flipV="1">
            <a:off x="599768" y="-283825"/>
            <a:ext cx="0" cy="457882"/>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3" name="直接连接符 12"/>
          <p:cNvCxnSpPr/>
          <p:nvPr/>
        </p:nvCxnSpPr>
        <p:spPr>
          <a:xfrm flipH="1" flipV="1">
            <a:off x="599768" y="891070"/>
            <a:ext cx="0" cy="312528"/>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a:cxnSpLocks/>
          </p:cNvCxnSpPr>
          <p:nvPr/>
        </p:nvCxnSpPr>
        <p:spPr>
          <a:xfrm flipH="1" flipV="1">
            <a:off x="617041" y="1292128"/>
            <a:ext cx="289252" cy="237692"/>
          </a:xfrm>
          <a:prstGeom prst="line">
            <a:avLst/>
          </a:prstGeom>
          <a:noFill/>
          <a:ln w="9525">
            <a:solidFill>
              <a:schemeClr val="tx1">
                <a:lumMod val="75000"/>
                <a:lumOff val="25000"/>
              </a:schemeClr>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p:nvPr/>
        </p:nvCxnSpPr>
        <p:spPr>
          <a:xfrm flipV="1">
            <a:off x="595313" y="4392313"/>
            <a:ext cx="502388" cy="344439"/>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25" name="直接连接符 24"/>
          <p:cNvCxnSpPr/>
          <p:nvPr/>
        </p:nvCxnSpPr>
        <p:spPr>
          <a:xfrm flipH="1" flipV="1">
            <a:off x="595313" y="891070"/>
            <a:ext cx="0" cy="312528"/>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p:nvPr/>
        </p:nvCxnSpPr>
        <p:spPr>
          <a:xfrm flipH="1" flipV="1">
            <a:off x="595313" y="4736752"/>
            <a:ext cx="0" cy="571302"/>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sp>
        <p:nvSpPr>
          <p:cNvPr id="28" name="弧形 27"/>
          <p:cNvSpPr/>
          <p:nvPr/>
        </p:nvSpPr>
        <p:spPr>
          <a:xfrm>
            <a:off x="460022" y="1059582"/>
            <a:ext cx="3832362" cy="3832350"/>
          </a:xfrm>
          <a:prstGeom prst="arc">
            <a:avLst>
              <a:gd name="adj1" fmla="val 8293648"/>
              <a:gd name="adj2" fmla="val 13310227"/>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600" b="0" i="0" u="none" strike="noStrike" kern="1200" cap="none" spc="0" normalizeH="0" baseline="0" noProof="0">
              <a:ln>
                <a:noFill/>
              </a:ln>
              <a:solidFill>
                <a:prstClr val="white"/>
              </a:solidFill>
              <a:effectLst/>
              <a:uLnTx/>
              <a:uFillTx/>
              <a:latin typeface="Calibri" charset="0"/>
              <a:ea typeface="宋体" panose="02010600030101010101" pitchFamily="2" charset="-122"/>
              <a:cs typeface="Arial"/>
            </a:endParaRPr>
          </a:p>
        </p:txBody>
      </p:sp>
      <p:sp>
        <p:nvSpPr>
          <p:cNvPr id="32" name="矩形 31"/>
          <p:cNvSpPr/>
          <p:nvPr/>
        </p:nvSpPr>
        <p:spPr>
          <a:xfrm>
            <a:off x="1113146" y="3250682"/>
            <a:ext cx="7341112" cy="733662"/>
          </a:xfrm>
          <a:prstGeom prst="rect">
            <a:avLst/>
          </a:prstGeom>
        </p:spPr>
        <p:txBody>
          <a:bodyPr wrap="none">
            <a:spAutoFit/>
          </a:bodyPr>
          <a:lstStyle/>
          <a:p>
            <a:pPr lvl="0">
              <a:lnSpc>
                <a:spcPct val="120000"/>
              </a:lnSpc>
            </a:pPr>
            <a:r>
              <a:rPr lang="en-US" altLang="zh-CN" dirty="0">
                <a:solidFill>
                  <a:prstClr val="black"/>
                </a:solidFill>
              </a:rPr>
              <a:t>* Finally, while ensuring efficient processing of replicated data, the accuracy </a:t>
            </a:r>
          </a:p>
          <a:p>
            <a:pPr lvl="0">
              <a:lnSpc>
                <a:spcPct val="120000"/>
              </a:lnSpc>
            </a:pPr>
            <a:r>
              <a:rPr lang="en-US" altLang="zh-CN" dirty="0">
                <a:solidFill>
                  <a:prstClr val="black"/>
                </a:solidFill>
              </a:rPr>
              <a:t>of the ELM algorithm is improved.</a:t>
            </a:r>
            <a:endParaRPr kumimoji="0" lang="zh-CN" altLang="en-US" sz="2400" b="0" i="0" u="none" strike="noStrike" kern="1200" cap="none" spc="0" normalizeH="0" baseline="0" noProof="0" dirty="0">
              <a:ln>
                <a:noFill/>
              </a:ln>
              <a:solidFill>
                <a:srgbClr val="E93F30"/>
              </a:solidFill>
              <a:effectLst/>
              <a:uLnTx/>
              <a:uFillTx/>
              <a:latin typeface="方正韵动中黑简体" panose="02000000000000000000" pitchFamily="2" charset="-122"/>
              <a:ea typeface="方正韵动中黑简体" panose="02000000000000000000" pitchFamily="2" charset="-122"/>
              <a:cs typeface="Arial"/>
            </a:endParaRPr>
          </a:p>
        </p:txBody>
      </p:sp>
      <p:sp>
        <p:nvSpPr>
          <p:cNvPr id="2" name="文本框 1">
            <a:extLst>
              <a:ext uri="{FF2B5EF4-FFF2-40B4-BE49-F238E27FC236}">
                <a16:creationId xmlns:a16="http://schemas.microsoft.com/office/drawing/2014/main" id="{F9252CBB-B270-41D3-9BFD-1EC05C0F707D}"/>
              </a:ext>
            </a:extLst>
          </p:cNvPr>
          <p:cNvSpPr txBox="1"/>
          <p:nvPr/>
        </p:nvSpPr>
        <p:spPr>
          <a:xfrm>
            <a:off x="1112485" y="785616"/>
            <a:ext cx="5239599" cy="400110"/>
          </a:xfrm>
          <a:prstGeom prst="rect">
            <a:avLst/>
          </a:prstGeom>
          <a:noFill/>
        </p:spPr>
        <p:txBody>
          <a:bodyPr wrap="square" rtlCol="0">
            <a:spAutoFit/>
          </a:bodyPr>
          <a:lstStyle/>
          <a:p>
            <a:pPr lvl="0"/>
            <a:r>
              <a:rPr lang="en-US" altLang="zh-CN" sz="2000" u="sng" dirty="0">
                <a:solidFill>
                  <a:prstClr val="black"/>
                </a:solidFill>
              </a:rPr>
              <a:t>It is expected that the improvement of ELM will:</a:t>
            </a:r>
          </a:p>
        </p:txBody>
      </p:sp>
      <p:sp>
        <p:nvSpPr>
          <p:cNvPr id="23" name="Rectangle 9">
            <a:extLst>
              <a:ext uri="{FF2B5EF4-FFF2-40B4-BE49-F238E27FC236}">
                <a16:creationId xmlns:a16="http://schemas.microsoft.com/office/drawing/2014/main" id="{D0F9E081-678B-4F6F-8CC3-055D1D569D97}"/>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charset="0"/>
              <a:ea typeface="宋体" panose="02010600030101010101" pitchFamily="2" charset="-122"/>
              <a:cs typeface="Arial"/>
            </a:endParaRPr>
          </a:p>
        </p:txBody>
      </p:sp>
      <p:sp>
        <p:nvSpPr>
          <p:cNvPr id="29" name="Rectangle 12">
            <a:extLst>
              <a:ext uri="{FF2B5EF4-FFF2-40B4-BE49-F238E27FC236}">
                <a16:creationId xmlns:a16="http://schemas.microsoft.com/office/drawing/2014/main" id="{8B82326C-A60C-46BF-AC31-E343F9C181FA}"/>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charset="0"/>
              <a:ea typeface="宋体" panose="02010600030101010101" pitchFamily="2" charset="-122"/>
              <a:cs typeface="Arial"/>
            </a:endParaRPr>
          </a:p>
        </p:txBody>
      </p:sp>
      <p:sp>
        <p:nvSpPr>
          <p:cNvPr id="9" name="Rectangle 9">
            <a:extLst>
              <a:ext uri="{FF2B5EF4-FFF2-40B4-BE49-F238E27FC236}">
                <a16:creationId xmlns:a16="http://schemas.microsoft.com/office/drawing/2014/main" id="{9E75BF68-E719-4AA3-B2B7-1800B2A1215E}"/>
              </a:ext>
            </a:extLst>
          </p:cNvPr>
          <p:cNvSpPr>
            <a:spLocks noChangeArrowheads="1"/>
          </p:cNvSpPr>
          <p:nvPr/>
        </p:nvSpPr>
        <p:spPr bwMode="auto">
          <a:xfrm>
            <a:off x="0" y="-1"/>
            <a:ext cx="1493104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charset="0"/>
              <a:ea typeface="宋体" panose="02010600030101010101" pitchFamily="2" charset="-122"/>
              <a:cs typeface="Arial"/>
            </a:endParaRPr>
          </a:p>
        </p:txBody>
      </p:sp>
      <p:sp>
        <p:nvSpPr>
          <p:cNvPr id="30" name="矩形 29">
            <a:extLst>
              <a:ext uri="{FF2B5EF4-FFF2-40B4-BE49-F238E27FC236}">
                <a16:creationId xmlns:a16="http://schemas.microsoft.com/office/drawing/2014/main" id="{49F7A37C-429C-46F9-9CED-A7D5796287F8}"/>
              </a:ext>
            </a:extLst>
          </p:cNvPr>
          <p:cNvSpPr/>
          <p:nvPr/>
        </p:nvSpPr>
        <p:spPr>
          <a:xfrm>
            <a:off x="1063311" y="1353340"/>
            <a:ext cx="7397090" cy="734945"/>
          </a:xfrm>
          <a:prstGeom prst="rect">
            <a:avLst/>
          </a:prstGeom>
        </p:spPr>
        <p:txBody>
          <a:bodyPr wrap="none">
            <a:spAutoFit/>
          </a:bodyPr>
          <a:lstStyle/>
          <a:p>
            <a:pPr lvl="0">
              <a:lnSpc>
                <a:spcPct val="120000"/>
              </a:lnSpc>
            </a:pPr>
            <a:r>
              <a:rPr lang="en-US" altLang="zh-CN" dirty="0">
                <a:solidFill>
                  <a:prstClr val="black"/>
                </a:solidFill>
              </a:rPr>
              <a:t>*Findings and experiments show that the L1 norm of the M matrix is linearly </a:t>
            </a:r>
          </a:p>
          <a:p>
            <a:pPr lvl="0">
              <a:lnSpc>
                <a:spcPct val="120000"/>
              </a:lnSpc>
            </a:pPr>
            <a:r>
              <a:rPr lang="en-US" altLang="zh-CN" dirty="0">
                <a:solidFill>
                  <a:prstClr val="black"/>
                </a:solidFill>
              </a:rPr>
              <a:t>related to the algorithm error;</a:t>
            </a:r>
          </a:p>
        </p:txBody>
      </p:sp>
      <p:sp>
        <p:nvSpPr>
          <p:cNvPr id="31" name="矩形 30">
            <a:extLst>
              <a:ext uri="{FF2B5EF4-FFF2-40B4-BE49-F238E27FC236}">
                <a16:creationId xmlns:a16="http://schemas.microsoft.com/office/drawing/2014/main" id="{E3668E3D-A036-48DC-B1C4-A0B0C59584FE}"/>
              </a:ext>
            </a:extLst>
          </p:cNvPr>
          <p:cNvSpPr/>
          <p:nvPr/>
        </p:nvSpPr>
        <p:spPr>
          <a:xfrm>
            <a:off x="1097701" y="2320271"/>
            <a:ext cx="7354129" cy="734945"/>
          </a:xfrm>
          <a:prstGeom prst="rect">
            <a:avLst/>
          </a:prstGeom>
        </p:spPr>
        <p:txBody>
          <a:bodyPr wrap="none">
            <a:spAutoFit/>
          </a:bodyPr>
          <a:lstStyle/>
          <a:p>
            <a:pPr lvl="0">
              <a:lnSpc>
                <a:spcPct val="120000"/>
              </a:lnSpc>
            </a:pPr>
            <a:r>
              <a:rPr lang="en-US" altLang="zh-CN" dirty="0">
                <a:solidFill>
                  <a:prstClr val="black"/>
                </a:solidFill>
              </a:rPr>
              <a:t>*Find a way to reduce the error of the algorithm by reducing the L1 norm of </a:t>
            </a:r>
          </a:p>
          <a:p>
            <a:pPr lvl="0">
              <a:lnSpc>
                <a:spcPct val="120000"/>
              </a:lnSpc>
            </a:pPr>
            <a:r>
              <a:rPr lang="en-US" altLang="zh-CN" dirty="0">
                <a:solidFill>
                  <a:prstClr val="black"/>
                </a:solidFill>
              </a:rPr>
              <a:t>the M matrix;</a:t>
            </a:r>
          </a:p>
        </p:txBody>
      </p:sp>
    </p:spTree>
    <p:extLst>
      <p:ext uri="{BB962C8B-B14F-4D97-AF65-F5344CB8AC3E}">
        <p14:creationId xmlns:p14="http://schemas.microsoft.com/office/powerpoint/2010/main" val="3973783661"/>
      </p:ext>
    </p:extLst>
  </p:cSld>
  <p:clrMapOvr>
    <a:masterClrMapping/>
  </p:clrMapOvr>
  <p:transition spd="slow" advTm="200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22" presetClass="entr" presetSubtype="1" fill="hold" nodeType="afterEffect">
                                  <p:childTnLst>
                                    <p:set>
                                      <p:cBhvr>
                                        <p:cTn id="7" dur="1" fill="hold">
                                          <p:stCondLst>
                                            <p:cond delay="0"/>
                                          </p:stCondLst>
                                        </p:cTn>
                                        <p:tgtEl>
                                          <p:spTgt spid="25"/>
                                        </p:tgtEl>
                                        <p:attrNameLst>
                                          <p:attrName>style.visibility</p:attrName>
                                        </p:attrNameLst>
                                      </p:cBhvr>
                                      <p:to>
                                        <p:strVal val="visible"/>
                                      </p:to>
                                    </p:set>
                                    <p:animEffect transition="in" filter="wipe(up)">
                                      <p:cBhvr>
                                        <p:cTn id="8" dur="500"/>
                                        <p:tgtEl>
                                          <p:spTgt spid="25"/>
                                        </p:tgtEl>
                                      </p:cBhvr>
                                    </p:animEffect>
                                  </p:childTnLst>
                                </p:cTn>
                              </p:par>
                            </p:childTnLst>
                          </p:cTn>
                        </p:par>
                        <p:par>
                          <p:cTn id="9" fill="hold" nodeType="withGroup">
                            <p:stCondLst>
                              <p:cond delay="500"/>
                            </p:stCondLst>
                            <p:childTnLst>
                              <p:par>
                                <p:cTn id="10" presetID="22" presetClass="entr" presetSubtype="1" fill="hold" nodeType="afterEffect">
                                  <p:childTnLst>
                                    <p:set>
                                      <p:cBhvr>
                                        <p:cTn id="11" dur="1" fill="hold">
                                          <p:stCondLst>
                                            <p:cond delay="0"/>
                                          </p:stCondLst>
                                        </p:cTn>
                                        <p:tgtEl>
                                          <p:spTgt spid="14"/>
                                        </p:tgtEl>
                                        <p:attrNameLst>
                                          <p:attrName>style.visibility</p:attrName>
                                        </p:attrNameLst>
                                      </p:cBhvr>
                                      <p:to>
                                        <p:strVal val="visible"/>
                                      </p:to>
                                    </p:set>
                                    <p:animEffect transition="in" filter="wipe(up)">
                                      <p:cBhvr>
                                        <p:cTn id="12" dur="500"/>
                                        <p:tgtEl>
                                          <p:spTgt spid="14"/>
                                        </p:tgtEl>
                                      </p:cBhvr>
                                    </p:animEffect>
                                  </p:childTnLst>
                                </p:cTn>
                              </p:par>
                            </p:childTnLst>
                          </p:cTn>
                        </p:par>
                        <p:par>
                          <p:cTn id="13" fill="hold" nodeType="withGroup">
                            <p:stCondLst>
                              <p:cond delay="1000"/>
                            </p:stCondLst>
                            <p:childTnLst>
                              <p:par>
                                <p:cTn id="14" presetID="22" presetClass="entr" presetSubtype="4" fill="hold" grpId="0" nodeType="afterEffect">
                                  <p:childTnLst>
                                    <p:set>
                                      <p:cBhvr>
                                        <p:cTn id="15" dur="1" fill="hold">
                                          <p:stCondLst>
                                            <p:cond delay="0"/>
                                          </p:stCondLst>
                                        </p:cTn>
                                        <p:tgtEl>
                                          <p:spTgt spid="28"/>
                                        </p:tgtEl>
                                        <p:attrNameLst>
                                          <p:attrName>style.visibility</p:attrName>
                                        </p:attrNameLst>
                                      </p:cBhvr>
                                      <p:to>
                                        <p:strVal val="visible"/>
                                      </p:to>
                                    </p:set>
                                    <p:animEffect transition="in" filter="wipe(down)">
                                      <p:cBhvr>
                                        <p:cTn id="16" dur="500"/>
                                        <p:tgtEl>
                                          <p:spTgt spid="28"/>
                                        </p:tgtEl>
                                      </p:cBhvr>
                                    </p:animEffect>
                                  </p:childTnLst>
                                </p:cTn>
                              </p:par>
                              <p:par>
                                <p:cTn id="17" presetID="22" presetClass="entr" presetSubtype="8" fill="hold" grpId="0" nodeType="withEffec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childTnLst>
                          </p:cTn>
                        </p:par>
                        <p:par>
                          <p:cTn id="20" fill="hold" nodeType="withGroup">
                            <p:stCondLst>
                              <p:cond delay="1500"/>
                            </p:stCondLst>
                            <p:childTnLst>
                              <p:par>
                                <p:cTn id="21" presetID="22" presetClass="entr" presetSubtype="1" fill="hold" nodeType="afterEffect">
                                  <p:childTnLst>
                                    <p:set>
                                      <p:cBhvr>
                                        <p:cTn id="22" dur="1" fill="hold">
                                          <p:stCondLst>
                                            <p:cond delay="0"/>
                                          </p:stCondLst>
                                        </p:cTn>
                                        <p:tgtEl>
                                          <p:spTgt spid="21"/>
                                        </p:tgtEl>
                                        <p:attrNameLst>
                                          <p:attrName>style.visibility</p:attrName>
                                        </p:attrNameLst>
                                      </p:cBhvr>
                                      <p:to>
                                        <p:strVal val="visible"/>
                                      </p:to>
                                    </p:set>
                                    <p:animEffect transition="in" filter="wipe(up)">
                                      <p:cBhvr>
                                        <p:cTn id="23" dur="500"/>
                                        <p:tgtEl>
                                          <p:spTgt spid="21"/>
                                        </p:tgtEl>
                                      </p:cBhvr>
                                    </p:animEffect>
                                  </p:childTnLst>
                                </p:cTn>
                              </p:par>
                            </p:childTnLst>
                          </p:cTn>
                        </p:par>
                        <p:par>
                          <p:cTn id="24" fill="hold" nodeType="withGroup">
                            <p:stCondLst>
                              <p:cond delay="2000"/>
                            </p:stCondLst>
                            <p:childTnLst>
                              <p:par>
                                <p:cTn id="25" presetID="22" presetClass="entr" presetSubtype="1" fill="hold" nodeType="afterEffect">
                                  <p:childTnLst>
                                    <p:set>
                                      <p:cBhvr>
                                        <p:cTn id="26" dur="1" fill="hold">
                                          <p:stCondLst>
                                            <p:cond delay="0"/>
                                          </p:stCondLst>
                                        </p:cTn>
                                        <p:tgtEl>
                                          <p:spTgt spid="26"/>
                                        </p:tgtEl>
                                        <p:attrNameLst>
                                          <p:attrName>style.visibility</p:attrName>
                                        </p:attrNameLst>
                                      </p:cBhvr>
                                      <p:to>
                                        <p:strVal val="visible"/>
                                      </p:to>
                                    </p:set>
                                    <p:animEffect transition="in" filter="wipe(up)">
                                      <p:cBhvr>
                                        <p:cTn id="27" dur="500"/>
                                        <p:tgtEl>
                                          <p:spTgt spid="26"/>
                                        </p:tgtEl>
                                      </p:cBhvr>
                                    </p:animEffect>
                                  </p:childTnLst>
                                </p:cTn>
                              </p:par>
                              <p:par>
                                <p:cTn id="28" presetID="22" presetClass="entr" presetSubtype="8" fill="hold" grpId="0" nodeType="withEffect">
                                  <p:childTnLst>
                                    <p:set>
                                      <p:cBhvr>
                                        <p:cTn id="29" dur="1" fill="hold">
                                          <p:stCondLst>
                                            <p:cond delay="0"/>
                                          </p:stCondLst>
                                        </p:cTn>
                                        <p:tgtEl>
                                          <p:spTgt spid="30"/>
                                        </p:tgtEl>
                                        <p:attrNameLst>
                                          <p:attrName>style.visibility</p:attrName>
                                        </p:attrNameLst>
                                      </p:cBhvr>
                                      <p:to>
                                        <p:strVal val="visible"/>
                                      </p:to>
                                    </p:set>
                                    <p:animEffect transition="in" filter="wipe(left)">
                                      <p:cBhvr>
                                        <p:cTn id="30" dur="500"/>
                                        <p:tgtEl>
                                          <p:spTgt spid="30"/>
                                        </p:tgtEl>
                                      </p:cBhvr>
                                    </p:animEffect>
                                  </p:childTnLst>
                                </p:cTn>
                              </p:par>
                              <p:par>
                                <p:cTn id="31" presetID="22" presetClass="entr" presetSubtype="8" fill="hold" grpId="0" nodeType="withEffect">
                                  <p:childTnLst>
                                    <p:set>
                                      <p:cBhvr>
                                        <p:cTn id="32" dur="1" fill="hold">
                                          <p:stCondLst>
                                            <p:cond delay="0"/>
                                          </p:stCondLst>
                                        </p:cTn>
                                        <p:tgtEl>
                                          <p:spTgt spid="31"/>
                                        </p:tgtEl>
                                        <p:attrNameLst>
                                          <p:attrName>style.visibility</p:attrName>
                                        </p:attrNameLst>
                                      </p:cBhvr>
                                      <p:to>
                                        <p:strVal val="visible"/>
                                      </p:to>
                                    </p:set>
                                    <p:animEffect transition="in" filter="wipe(left)">
                                      <p:cBhvr>
                                        <p:cTn id="3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2" grpId="0"/>
      <p:bldP spid="30" grpId="0"/>
      <p:bldP spid="3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a:off x="353589" y="1561917"/>
            <a:ext cx="1720100" cy="172010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rgbClr val="FF0000"/>
                </a:solidFill>
              </a:rPr>
              <a:t>Summary</a:t>
            </a:r>
            <a:endParaRPr lang="zh-CN" altLang="en-US" sz="1200" dirty="0">
              <a:solidFill>
                <a:srgbClr val="FF0000"/>
              </a:solidFill>
            </a:endParaRPr>
          </a:p>
        </p:txBody>
      </p:sp>
      <p:sp>
        <p:nvSpPr>
          <p:cNvPr id="16" name="矩形 15"/>
          <p:cNvSpPr/>
          <p:nvPr/>
        </p:nvSpPr>
        <p:spPr>
          <a:xfrm>
            <a:off x="2153971" y="575308"/>
            <a:ext cx="6917984" cy="3693319"/>
          </a:xfrm>
          <a:prstGeom prst="rect">
            <a:avLst/>
          </a:prstGeom>
        </p:spPr>
        <p:txBody>
          <a:bodyPr wrap="square" anchor="ctr">
            <a:spAutoFit/>
          </a:bodyPr>
          <a:lstStyle/>
          <a:p>
            <a:r>
              <a:rPr lang="en-GB" altLang="zh-CN" dirty="0">
                <a:solidFill>
                  <a:srgbClr val="FF0000"/>
                </a:solidFill>
              </a:rPr>
              <a:t>Extreme learning machine(ELM): </a:t>
            </a:r>
          </a:p>
          <a:p>
            <a:pPr lvl="1"/>
            <a:r>
              <a:rPr lang="en-GB" altLang="zh-CN" dirty="0"/>
              <a:t>* one of single-hidden layer feedforward neural networks (SLFNs)</a:t>
            </a:r>
          </a:p>
          <a:p>
            <a:pPr lvl="1"/>
            <a:r>
              <a:rPr lang="en-GB" altLang="zh-CN" dirty="0"/>
              <a:t>*</a:t>
            </a:r>
            <a:r>
              <a:rPr lang="en-US" altLang="zh-CN" dirty="0"/>
              <a:t> a one-time learning algorithm</a:t>
            </a:r>
          </a:p>
          <a:p>
            <a:pPr lvl="1"/>
            <a:endParaRPr lang="en-GB" altLang="zh-CN" dirty="0"/>
          </a:p>
          <a:p>
            <a:r>
              <a:rPr lang="en-GB" altLang="zh-CN" dirty="0">
                <a:solidFill>
                  <a:srgbClr val="FF0000"/>
                </a:solidFill>
              </a:rPr>
              <a:t>Aims &amp; Objectives:</a:t>
            </a:r>
          </a:p>
          <a:p>
            <a:pPr lvl="1"/>
            <a:r>
              <a:rPr lang="en-GB" altLang="zh-CN" dirty="0"/>
              <a:t>* </a:t>
            </a:r>
            <a:r>
              <a:rPr lang="en-US" altLang="zh-CN" dirty="0"/>
              <a:t>To improve the accuracy of Extreme learning machine (Elm)</a:t>
            </a:r>
          </a:p>
          <a:p>
            <a:pPr lvl="1"/>
            <a:r>
              <a:rPr lang="en-GB" altLang="zh-CN" dirty="0"/>
              <a:t>* </a:t>
            </a:r>
            <a:r>
              <a:rPr lang="en-US" altLang="zh-CN" dirty="0"/>
              <a:t>Find an index that is linearly related to the algorithm error, and improve the index to reduce the error.</a:t>
            </a:r>
          </a:p>
          <a:p>
            <a:pPr lvl="1"/>
            <a:endParaRPr lang="en-GB" altLang="zh-CN" dirty="0"/>
          </a:p>
          <a:p>
            <a:r>
              <a:rPr lang="en-GB" altLang="zh-CN" dirty="0">
                <a:solidFill>
                  <a:srgbClr val="FF0000"/>
                </a:solidFill>
              </a:rPr>
              <a:t>Methodology:</a:t>
            </a:r>
          </a:p>
          <a:p>
            <a:pPr lvl="1"/>
            <a:r>
              <a:rPr lang="en-GB" altLang="zh-CN" dirty="0">
                <a:solidFill>
                  <a:prstClr val="black"/>
                </a:solidFill>
              </a:rPr>
              <a:t>* </a:t>
            </a:r>
            <a:r>
              <a:rPr lang="en-US" altLang="zh-CN" dirty="0">
                <a:solidFill>
                  <a:prstClr val="black"/>
                </a:solidFill>
              </a:rPr>
              <a:t>Using the controlled variable method to find the appropriate index—the norm. Then finding a suitable method to modify the index, and ultimately achieve the goal of reducing algorithm error.</a:t>
            </a:r>
            <a:endParaRPr lang="en-GB" altLang="zh-CN" dirty="0"/>
          </a:p>
        </p:txBody>
      </p:sp>
      <p:grpSp>
        <p:nvGrpSpPr>
          <p:cNvPr id="3" name="组合 2"/>
          <p:cNvGrpSpPr/>
          <p:nvPr/>
        </p:nvGrpSpPr>
        <p:grpSpPr>
          <a:xfrm>
            <a:off x="179512" y="-117710"/>
            <a:ext cx="7564720" cy="5378920"/>
            <a:chOff x="909662" y="-142874"/>
            <a:chExt cx="7564720" cy="5378920"/>
          </a:xfrm>
        </p:grpSpPr>
        <p:sp>
          <p:nvSpPr>
            <p:cNvPr id="29" name="弧形 28"/>
            <p:cNvSpPr/>
            <p:nvPr/>
          </p:nvSpPr>
          <p:spPr>
            <a:xfrm flipH="1">
              <a:off x="909662" y="1382264"/>
              <a:ext cx="2062138" cy="2062138"/>
            </a:xfrm>
            <a:prstGeom prst="arc">
              <a:avLst>
                <a:gd name="adj1" fmla="val 16280005"/>
                <a:gd name="adj2" fmla="val 4656997"/>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917253" y="-142874"/>
              <a:ext cx="7557129" cy="5378920"/>
              <a:chOff x="917253" y="-142874"/>
              <a:chExt cx="7557129" cy="5378920"/>
            </a:xfrm>
          </p:grpSpPr>
          <p:sp>
            <p:nvSpPr>
              <p:cNvPr id="30" name="弧形 29"/>
              <p:cNvSpPr/>
              <p:nvPr/>
            </p:nvSpPr>
            <p:spPr>
              <a:xfrm>
                <a:off x="917253" y="1382264"/>
                <a:ext cx="2062138" cy="2062138"/>
              </a:xfrm>
              <a:prstGeom prst="arc">
                <a:avLst>
                  <a:gd name="adj1" fmla="val 17431440"/>
                  <a:gd name="adj2" fmla="val 505695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1913345" y="397260"/>
                <a:ext cx="6559143" cy="980831"/>
                <a:chOff x="1913345" y="397260"/>
                <a:chExt cx="6559143" cy="980831"/>
              </a:xfrm>
            </p:grpSpPr>
            <p:cxnSp>
              <p:nvCxnSpPr>
                <p:cNvPr id="32" name="直接连接符 31"/>
                <p:cNvCxnSpPr/>
                <p:nvPr/>
              </p:nvCxnSpPr>
              <p:spPr>
                <a:xfrm flipH="1">
                  <a:off x="1913345" y="411510"/>
                  <a:ext cx="0" cy="966581"/>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33" name="直接连接符 32"/>
                <p:cNvCxnSpPr/>
                <p:nvPr/>
              </p:nvCxnSpPr>
              <p:spPr>
                <a:xfrm flipH="1">
                  <a:off x="1919402" y="397260"/>
                  <a:ext cx="6553086"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grpSp>
          <p:grpSp>
            <p:nvGrpSpPr>
              <p:cNvPr id="34" name="组合 33"/>
              <p:cNvGrpSpPr/>
              <p:nvPr/>
            </p:nvGrpSpPr>
            <p:grpSpPr>
              <a:xfrm flipV="1">
                <a:off x="2049339" y="3439054"/>
                <a:ext cx="0" cy="1796992"/>
                <a:chOff x="1913345" y="-418901"/>
                <a:chExt cx="0" cy="1796992"/>
              </a:xfrm>
            </p:grpSpPr>
            <p:cxnSp>
              <p:nvCxnSpPr>
                <p:cNvPr id="35" name="直接连接符 34"/>
                <p:cNvCxnSpPr/>
                <p:nvPr/>
              </p:nvCxnSpPr>
              <p:spPr>
                <a:xfrm flipH="1">
                  <a:off x="1913345" y="411510"/>
                  <a:ext cx="0" cy="966581"/>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36" name="直接连接符 35"/>
                <p:cNvCxnSpPr/>
                <p:nvPr/>
              </p:nvCxnSpPr>
              <p:spPr>
                <a:xfrm flipH="1">
                  <a:off x="1913345" y="-418901"/>
                  <a:ext cx="0" cy="830411"/>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grpSp>
          <p:cxnSp>
            <p:nvCxnSpPr>
              <p:cNvPr id="17" name="直接连接符 16"/>
              <p:cNvCxnSpPr/>
              <p:nvPr/>
            </p:nvCxnSpPr>
            <p:spPr>
              <a:xfrm flipH="1" flipV="1">
                <a:off x="8474382" y="-142874"/>
                <a:ext cx="0" cy="542924"/>
              </a:xfrm>
              <a:prstGeom prst="line">
                <a:avLst/>
              </a:prstGeom>
              <a:noFill/>
              <a:ln w="9525">
                <a:solidFill>
                  <a:schemeClr val="tx1">
                    <a:lumMod val="75000"/>
                    <a:lumOff val="25000"/>
                  </a:schemeClr>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grpSp>
      </p:grpSp>
    </p:spTree>
  </p:cSld>
  <p:clrMapOvr>
    <a:masterClrMapping/>
  </p:clrMapOvr>
  <p:transition spd="slow" advTm="200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42" presetClass="entr" presetSubtype="0" fill="hold" grpId="0" nodeType="afterEffect">
                                  <p:childTnLst>
                                    <p:set>
                                      <p:cBhvr>
                                        <p:cTn id="7" dur="1" fill="hold">
                                          <p:stCondLst>
                                            <p:cond delay="0"/>
                                          </p:stCondLst>
                                        </p:cTn>
                                        <p:tgtEl>
                                          <p:spTgt spid="25"/>
                                        </p:tgtEl>
                                        <p:attrNameLst>
                                          <p:attrName>style.visibility</p:attrName>
                                        </p:attrNameLst>
                                      </p:cBhvr>
                                      <p:to>
                                        <p:strVal val="visible"/>
                                      </p:to>
                                    </p:set>
                                    <p:animEffect transition="in" filter="fade">
                                      <p:cBhvr>
                                        <p:cTn id="8" dur="1000"/>
                                        <p:tgtEl>
                                          <p:spTgt spid="25"/>
                                        </p:tgtEl>
                                      </p:cBhvr>
                                    </p:animEffect>
                                    <p:anim calcmode="lin" valueType="num">
                                      <p:cBhvr>
                                        <p:cTn id="9" dur="1000" fill="hold"/>
                                        <p:tgtEl>
                                          <p:spTgt spid="25"/>
                                        </p:tgtEl>
                                        <p:attrNameLst>
                                          <p:attrName>ppt_x</p:attrName>
                                        </p:attrNameLst>
                                      </p:cBhvr>
                                      <p:tavLst>
                                        <p:tav tm="0">
                                          <p:val>
                                            <p:strVal val="#ppt_x"/>
                                          </p:val>
                                        </p:tav>
                                        <p:tav tm="100000">
                                          <p:val>
                                            <p:strVal val="#ppt_x"/>
                                          </p:val>
                                        </p:tav>
                                      </p:tavLst>
                                    </p:anim>
                                    <p:anim calcmode="lin" valueType="num">
                                      <p:cBhvr>
                                        <p:cTn id="10" dur="1000" fill="hold"/>
                                        <p:tgtEl>
                                          <p:spTgt spid="25"/>
                                        </p:tgtEl>
                                        <p:attrNameLst>
                                          <p:attrName>ppt_y</p:attrName>
                                        </p:attrNameLst>
                                      </p:cBhvr>
                                      <p:tavLst>
                                        <p:tav tm="0">
                                          <p:val>
                                            <p:strVal val="#ppt_y+.1"/>
                                          </p:val>
                                        </p:tav>
                                        <p:tav tm="100000">
                                          <p:val>
                                            <p:strVal val="#ppt_y"/>
                                          </p:val>
                                        </p:tav>
                                      </p:tavLst>
                                    </p:anim>
                                  </p:childTnLst>
                                </p:cTn>
                              </p:par>
                            </p:childTnLst>
                          </p:cTn>
                        </p:par>
                        <p:par>
                          <p:cTn id="11" fill="hold" nodeType="withGroup">
                            <p:stCondLst>
                              <p:cond delay="1000"/>
                            </p:stCondLst>
                            <p:childTnLst>
                              <p:par>
                                <p:cTn id="12" presetID="22" presetClass="entr" presetSubtype="8" fill="hold" grpId="3" nodeType="afterEffect">
                                  <p:childTnLst>
                                    <p:set>
                                      <p:cBhvr>
                                        <p:cTn id="13" dur="1" fill="hold">
                                          <p:stCondLst>
                                            <p:cond delay="0"/>
                                          </p:stCondLst>
                                        </p:cTn>
                                        <p:tgtEl>
                                          <p:spTgt spid="16"/>
                                        </p:tgtEl>
                                        <p:attrNameLst>
                                          <p:attrName>style.visibility</p:attrName>
                                        </p:attrNameLst>
                                      </p:cBhvr>
                                      <p:to>
                                        <p:strVal val="visible"/>
                                      </p:to>
                                    </p:set>
                                    <p:animEffect transition="in" filter="wipe(left)">
                                      <p:cBhvr>
                                        <p:cTn id="1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6" grpId="3"/>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27784" y="843558"/>
            <a:ext cx="2095444" cy="2078638"/>
            <a:chOff x="304800" y="673100"/>
            <a:chExt cx="4000500" cy="4000500"/>
          </a:xfrm>
          <a:effectLst>
            <a:outerShdw blurRad="444500" dist="254000" dir="8100000" algn="tr" rotWithShape="0">
              <a:prstClr val="black">
                <a:alpha val="50000"/>
              </a:prstClr>
            </a:outerShdw>
          </a:effectLst>
        </p:grpSpPr>
        <p:sp>
          <p:nvSpPr>
            <p:cNvPr id="3" name="同心圆 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椭圆 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椭圆 4"/>
          <p:cNvSpPr/>
          <p:nvPr/>
        </p:nvSpPr>
        <p:spPr>
          <a:xfrm>
            <a:off x="1619672" y="3075806"/>
            <a:ext cx="677676" cy="677676"/>
          </a:xfrm>
          <a:prstGeom prst="ellipse">
            <a:avLst/>
          </a:prstGeom>
          <a:solidFill>
            <a:schemeClr val="tx1">
              <a:lumMod val="75000"/>
              <a:lumOff val="25000"/>
            </a:schemeClr>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898898" y="507680"/>
            <a:ext cx="274777" cy="274777"/>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6516216" y="2643758"/>
            <a:ext cx="301060" cy="301060"/>
            <a:chOff x="304800" y="673100"/>
            <a:chExt cx="4000500" cy="4000500"/>
          </a:xfrm>
          <a:effectLst>
            <a:outerShdw blurRad="381000" dist="152400" dir="8100000" algn="tr" rotWithShape="0">
              <a:prstClr val="black">
                <a:alpha val="70000"/>
              </a:prstClr>
            </a:outerShdw>
          </a:effectLst>
        </p:grpSpPr>
        <p:sp>
          <p:nvSpPr>
            <p:cNvPr id="8" name="同心圆 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椭圆 8"/>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7308304" y="1347614"/>
            <a:ext cx="623903" cy="623903"/>
            <a:chOff x="304800" y="673100"/>
            <a:chExt cx="4000500" cy="4000500"/>
          </a:xfrm>
          <a:effectLst>
            <a:outerShdw blurRad="317500" dist="1905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椭圆 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3347864" y="3867894"/>
            <a:ext cx="219777" cy="219777"/>
            <a:chOff x="304800" y="673100"/>
            <a:chExt cx="4000500" cy="4000500"/>
          </a:xfrm>
          <a:effectLst>
            <a:outerShdw blurRad="381000" dist="152400" dir="8100000" algn="tr" rotWithShape="0">
              <a:prstClr val="black">
                <a:alpha val="7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椭圆 14"/>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899592" y="4299942"/>
            <a:ext cx="287919" cy="287919"/>
            <a:chOff x="304800" y="673100"/>
            <a:chExt cx="4000500" cy="4000500"/>
          </a:xfrm>
          <a:effectLst>
            <a:outerShdw blurRad="381000" dist="152400" dir="8100000" algn="tr" rotWithShape="0">
              <a:prstClr val="black">
                <a:alpha val="7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 name="椭圆 1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椭圆 18"/>
          <p:cNvSpPr/>
          <p:nvPr/>
        </p:nvSpPr>
        <p:spPr>
          <a:xfrm>
            <a:off x="5652120" y="69954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7020272" y="4515966"/>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4716016" y="2931790"/>
            <a:ext cx="1440160" cy="1376328"/>
            <a:chOff x="304800" y="673100"/>
            <a:chExt cx="4000500" cy="4000500"/>
          </a:xfrm>
          <a:effectLst>
            <a:outerShdw blurRad="317500" dist="190500" dir="8100000" algn="tr" rotWithShape="0">
              <a:prstClr val="black">
                <a:alpha val="5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 name="椭圆 2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TextBox 23"/>
          <p:cNvSpPr txBox="1"/>
          <p:nvPr/>
        </p:nvSpPr>
        <p:spPr>
          <a:xfrm>
            <a:off x="2694545" y="1369902"/>
            <a:ext cx="2142190" cy="954107"/>
          </a:xfrm>
          <a:prstGeom prst="rect">
            <a:avLst/>
          </a:prstGeom>
          <a:noFill/>
          <a:effectLst/>
        </p:spPr>
        <p:txBody>
          <a:bodyPr wrap="none" rtlCol="0">
            <a:spAutoFit/>
          </a:bodyPr>
          <a:lstStyle/>
          <a:p>
            <a:r>
              <a:rPr lang="en-US" altLang="zh-CN" sz="2800" dirty="0">
                <a:solidFill>
                  <a:srgbClr val="E93F30"/>
                </a:solidFill>
                <a:latin typeface="方正大黑简体" panose="02010601030101010101" pitchFamily="2" charset="-122"/>
                <a:ea typeface="方正大黑简体" panose="02010601030101010101" pitchFamily="2" charset="-122"/>
              </a:rPr>
              <a:t>Thanks for </a:t>
            </a:r>
          </a:p>
          <a:p>
            <a:r>
              <a:rPr lang="en-US" altLang="zh-CN" sz="2800" dirty="0">
                <a:solidFill>
                  <a:srgbClr val="E93F30"/>
                </a:solidFill>
                <a:latin typeface="方正大黑简体" panose="02010601030101010101" pitchFamily="2" charset="-122"/>
                <a:ea typeface="方正大黑简体" panose="02010601030101010101" pitchFamily="2" charset="-122"/>
              </a:rPr>
              <a:t>listening </a:t>
            </a:r>
            <a:r>
              <a:rPr lang="en-US" altLang="zh-CN" sz="2800" dirty="0">
                <a:solidFill>
                  <a:srgbClr val="E93F30"/>
                </a:solidFill>
                <a:latin typeface="方正大黑简体" panose="02010601030101010101" pitchFamily="2" charset="-122"/>
                <a:ea typeface="方正大黑简体" panose="02010601030101010101" pitchFamily="2" charset="-122"/>
                <a:sym typeface="Wingdings" panose="05000000000000000000" pitchFamily="2" charset="2"/>
              </a:rPr>
              <a:t></a:t>
            </a:r>
            <a:endParaRPr lang="zh-CN" altLang="en-US" sz="2800" dirty="0">
              <a:solidFill>
                <a:srgbClr val="E93F30"/>
              </a:solidFill>
              <a:latin typeface="方正大黑简体" panose="02010601030101010101" pitchFamily="2" charset="-122"/>
              <a:ea typeface="方正大黑简体" panose="02010601030101010101" pitchFamily="2" charset="-122"/>
            </a:endParaRPr>
          </a:p>
        </p:txBody>
      </p:sp>
      <p:sp>
        <p:nvSpPr>
          <p:cNvPr id="26" name="TextBox 25"/>
          <p:cNvSpPr txBox="1"/>
          <p:nvPr/>
        </p:nvSpPr>
        <p:spPr>
          <a:xfrm>
            <a:off x="10609990" y="6382589"/>
            <a:ext cx="877163" cy="369332"/>
          </a:xfrm>
          <a:prstGeom prst="rect">
            <a:avLst/>
          </a:prstGeom>
          <a:noFill/>
        </p:spPr>
        <p:txBody>
          <a:bodyPr wrap="none" rtlCol="0">
            <a:spAutoFit/>
          </a:bodyPr>
          <a:lstStyle/>
          <a:p>
            <a:r>
              <a:rPr lang="zh-CN" altLang="en-US"/>
              <a:t>延时符</a:t>
            </a:r>
          </a:p>
        </p:txBody>
      </p:sp>
      <p:sp>
        <p:nvSpPr>
          <p:cNvPr id="27" name="矩形 26"/>
          <p:cNvSpPr/>
          <p:nvPr/>
        </p:nvSpPr>
        <p:spPr>
          <a:xfrm>
            <a:off x="4816373" y="3435288"/>
            <a:ext cx="1308371" cy="369332"/>
          </a:xfrm>
          <a:prstGeom prst="rect">
            <a:avLst/>
          </a:prstGeom>
        </p:spPr>
        <p:txBody>
          <a:bodyPr wrap="none">
            <a:spAutoFit/>
          </a:bodyPr>
          <a:lstStyle/>
          <a:p>
            <a:r>
              <a:rPr lang="en-US" altLang="zh-CN" dirty="0">
                <a:solidFill>
                  <a:srgbClr val="C00000"/>
                </a:solidFill>
                <a:latin typeface="张海山锐线体简" pitchFamily="2" charset="-122"/>
                <a:ea typeface="张海山锐线体简" pitchFamily="2" charset="-122"/>
              </a:rPr>
              <a:t>Haoyi Sun</a:t>
            </a:r>
          </a:p>
        </p:txBody>
      </p:sp>
    </p:spTree>
  </p:cSld>
  <p:clrMapOvr>
    <a:masterClrMapping/>
  </p:clrMapOvr>
  <p:transition spd="slow" advTm="200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1" presetClass="entr" presetSubtype="0" fill="hold" nodeType="afterEffect">
                                  <p:childTnLst>
                                    <p:set>
                                      <p:cBhvr>
                                        <p:cTn id="7" dur="1" fill="hold">
                                          <p:stCondLst>
                                            <p:cond delay="0"/>
                                          </p:stCondLst>
                                        </p:cTn>
                                        <p:tgtEl>
                                          <p:spTgt spid="2"/>
                                        </p:tgtEl>
                                        <p:attrNameLst>
                                          <p:attrName>style.visibility</p:attrName>
                                        </p:attrNameLst>
                                      </p:cBhvr>
                                      <p:to>
                                        <p:strVal val="visible"/>
                                      </p:to>
                                    </p:set>
                                  </p:childTnLst>
                                </p:cTn>
                              </p:par>
                              <p:par>
                                <p:cTn id="8" presetID="53" presetClass="entr" presetSubtype="0" fill="hold" nodeType="withEffect">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ppt_w</p:attrName>
                                        </p:attrNameLst>
                                      </p:cBhvr>
                                      <p:tavLst>
                                        <p:tav tm="0">
                                          <p:val>
                                            <p:fltVal val="0"/>
                                          </p:val>
                                        </p:tav>
                                        <p:tav tm="100000">
                                          <p:val>
                                            <p:strVal val="#ppt_w"/>
                                          </p:val>
                                        </p:tav>
                                      </p:tavLst>
                                    </p:anim>
                                    <p:anim calcmode="lin" valueType="num">
                                      <p:cBhvr>
                                        <p:cTn id="11" dur="1000" fill="hold"/>
                                        <p:tgtEl>
                                          <p:spTgt spid="2"/>
                                        </p:tgtEl>
                                        <p:attrNameLst>
                                          <p:attrName>ppt_h</p:attrName>
                                        </p:attrNameLst>
                                      </p:cBhvr>
                                      <p:tavLst>
                                        <p:tav tm="0">
                                          <p:val>
                                            <p:fltVal val="0"/>
                                          </p:val>
                                        </p:tav>
                                        <p:tav tm="100000">
                                          <p:val>
                                            <p:strVal val="#ppt_h"/>
                                          </p:val>
                                        </p:tav>
                                      </p:tavLst>
                                    </p:anim>
                                    <p:animEffect transition="in" filter="fade">
                                      <p:cBhvr>
                                        <p:cTn id="12" dur="1000"/>
                                        <p:tgtEl>
                                          <p:spTgt spid="2"/>
                                        </p:tgtEl>
                                      </p:cBhvr>
                                    </p:animEffect>
                                  </p:childTnLst>
                                </p:cTn>
                              </p:par>
                              <p:par>
                                <p:cTn id="13" presetID="64" presetClass="path" presetSubtype="0" fill="hold" nodeType="withEffect">
                                  <p:childTnLst>
                                    <p:animMotion origin="layout" path="M -4.72222E-06 -4.68026E-06 L 0.38872 0.84338" pathEditMode="relative" rAng="0" ptsTypes="AA">
                                      <p:cBhvr>
                                        <p:cTn id="14" dur="1000" spd="-100000" fill="hold"/>
                                        <p:tgtEl>
                                          <p:spTgt spid="2"/>
                                        </p:tgtEl>
                                        <p:attrNameLst>
                                          <p:attrName>ppt_x</p:attrName>
                                          <p:attrName>ppt_y</p:attrName>
                                        </p:attrNameLst>
                                      </p:cBhvr>
                                      <p:rCtr x="19427" y="42169"/>
                                    </p:animMotion>
                                  </p:childTnLst>
                                </p:cTn>
                              </p:par>
                              <p:par>
                                <p:cTn id="15" presetID="1" presetClass="entr" presetSubtype="0" fill="hold" grpId="3" nodeType="withEffect">
                                  <p:childTnLst>
                                    <p:set>
                                      <p:cBhvr>
                                        <p:cTn id="16" dur="1" fill="hold">
                                          <p:stCondLst>
                                            <p:cond delay="0"/>
                                          </p:stCondLst>
                                        </p:cTn>
                                        <p:tgtEl>
                                          <p:spTgt spid="6"/>
                                        </p:tgtEl>
                                        <p:attrNameLst>
                                          <p:attrName>style.visibility</p:attrName>
                                        </p:attrNameLst>
                                      </p:cBhvr>
                                      <p:to>
                                        <p:strVal val="visible"/>
                                      </p:to>
                                    </p:set>
                                  </p:childTnLst>
                                </p:cTn>
                              </p:par>
                              <p:par>
                                <p:cTn id="17" presetID="53" presetClass="entr" presetSubtype="0" fill="hold" grpId="4" nodeType="withEffec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Effect transition="in" filter="fade">
                                      <p:cBhvr>
                                        <p:cTn id="21" dur="1000"/>
                                        <p:tgtEl>
                                          <p:spTgt spid="6"/>
                                        </p:tgtEl>
                                      </p:cBhvr>
                                    </p:animEffect>
                                  </p:childTnLst>
                                </p:cTn>
                              </p:par>
                              <p:par>
                                <p:cTn id="22" presetID="64" presetClass="path" presetSubtype="0" fill="hold" grpId="5" nodeType="withEffect">
                                  <p:childTnLst>
                                    <p:animMotion origin="layout" path="M 2.77778E-06 2.422E-06 L 0.39375 -0.33797" pathEditMode="relative" rAng="0" ptsTypes="AA">
                                      <p:cBhvr>
                                        <p:cTn id="23" dur="1000" spd="-100000" fill="hold"/>
                                        <p:tgtEl>
                                          <p:spTgt spid="6"/>
                                        </p:tgtEl>
                                        <p:attrNameLst>
                                          <p:attrName>ppt_x</p:attrName>
                                          <p:attrName>ppt_y</p:attrName>
                                        </p:attrNameLst>
                                      </p:cBhvr>
                                      <p:rCtr x="19688" y="-16898"/>
                                    </p:animMotion>
                                  </p:childTnLst>
                                </p:cTn>
                              </p:par>
                              <p:par>
                                <p:cTn id="24" presetID="1" presetClass="entr" presetSubtype="0" fill="hold" nodeType="withEffect">
                                  <p:childTnLst>
                                    <p:set>
                                      <p:cBhvr>
                                        <p:cTn id="25" dur="1" fill="hold">
                                          <p:stCondLst>
                                            <p:cond delay="0"/>
                                          </p:stCondLst>
                                        </p:cTn>
                                        <p:tgtEl>
                                          <p:spTgt spid="7"/>
                                        </p:tgtEl>
                                        <p:attrNameLst>
                                          <p:attrName>style.visibility</p:attrName>
                                        </p:attrNameLst>
                                      </p:cBhvr>
                                      <p:to>
                                        <p:strVal val="visible"/>
                                      </p:to>
                                    </p:set>
                                  </p:childTnLst>
                                </p:cTn>
                              </p:par>
                              <p:par>
                                <p:cTn id="26" presetID="53" presetClass="entr" presetSubtype="0" fill="hold" nodeType="withEffect">
                                  <p:childTnLst>
                                    <p:set>
                                      <p:cBhvr>
                                        <p:cTn id="27" dur="1" fill="hold">
                                          <p:stCondLst>
                                            <p:cond delay="0"/>
                                          </p:stCondLst>
                                        </p:cTn>
                                        <p:tgtEl>
                                          <p:spTgt spid="7"/>
                                        </p:tgtEl>
                                        <p:attrNameLst>
                                          <p:attrName>style.visibility</p:attrName>
                                        </p:attrNameLst>
                                      </p:cBhvr>
                                      <p:to>
                                        <p:strVal val="visible"/>
                                      </p:to>
                                    </p:set>
                                    <p:anim calcmode="lin" valueType="num">
                                      <p:cBhvr>
                                        <p:cTn id="28" dur="1000" fill="hold"/>
                                        <p:tgtEl>
                                          <p:spTgt spid="7"/>
                                        </p:tgtEl>
                                        <p:attrNameLst>
                                          <p:attrName>ppt_w</p:attrName>
                                        </p:attrNameLst>
                                      </p:cBhvr>
                                      <p:tavLst>
                                        <p:tav tm="0">
                                          <p:val>
                                            <p:fltVal val="0"/>
                                          </p:val>
                                        </p:tav>
                                        <p:tav tm="100000">
                                          <p:val>
                                            <p:strVal val="#ppt_w"/>
                                          </p:val>
                                        </p:tav>
                                      </p:tavLst>
                                    </p:anim>
                                    <p:anim calcmode="lin" valueType="num">
                                      <p:cBhvr>
                                        <p:cTn id="29" dur="1000" fill="hold"/>
                                        <p:tgtEl>
                                          <p:spTgt spid="7"/>
                                        </p:tgtEl>
                                        <p:attrNameLst>
                                          <p:attrName>ppt_h</p:attrName>
                                        </p:attrNameLst>
                                      </p:cBhvr>
                                      <p:tavLst>
                                        <p:tav tm="0">
                                          <p:val>
                                            <p:fltVal val="0"/>
                                          </p:val>
                                        </p:tav>
                                        <p:tav tm="100000">
                                          <p:val>
                                            <p:strVal val="#ppt_h"/>
                                          </p:val>
                                        </p:tav>
                                      </p:tavLst>
                                    </p:anim>
                                    <p:animEffect transition="in" filter="fade">
                                      <p:cBhvr>
                                        <p:cTn id="30" dur="1000"/>
                                        <p:tgtEl>
                                          <p:spTgt spid="7"/>
                                        </p:tgtEl>
                                      </p:cBhvr>
                                    </p:animEffect>
                                  </p:childTnLst>
                                </p:cTn>
                              </p:par>
                              <p:par>
                                <p:cTn id="31" presetID="64" presetClass="path" presetSubtype="0" fill="hold" nodeType="withEffect">
                                  <p:childTnLst>
                                    <p:animMotion origin="layout" path="M -5.55556E-07 -1.46123E-06 L 0.20451 0.58418" pathEditMode="relative" rAng="0" ptsTypes="AA">
                                      <p:cBhvr>
                                        <p:cTn id="32" dur="1000" spd="-100000" fill="hold"/>
                                        <p:tgtEl>
                                          <p:spTgt spid="7"/>
                                        </p:tgtEl>
                                        <p:attrNameLst>
                                          <p:attrName>ppt_x</p:attrName>
                                          <p:attrName>ppt_y</p:attrName>
                                        </p:attrNameLst>
                                      </p:cBhvr>
                                      <p:rCtr x="10226" y="29194"/>
                                    </p:animMotion>
                                  </p:childTnLst>
                                </p:cTn>
                              </p:par>
                              <p:par>
                                <p:cTn id="33" presetID="1" presetClass="entr" presetSubtype="0" fill="hold" nodeType="withEffect">
                                  <p:childTnLst>
                                    <p:set>
                                      <p:cBhvr>
                                        <p:cTn id="34" dur="1" fill="hold">
                                          <p:stCondLst>
                                            <p:cond delay="0"/>
                                          </p:stCondLst>
                                        </p:cTn>
                                        <p:tgtEl>
                                          <p:spTgt spid="10"/>
                                        </p:tgtEl>
                                        <p:attrNameLst>
                                          <p:attrName>style.visibility</p:attrName>
                                        </p:attrNameLst>
                                      </p:cBhvr>
                                      <p:to>
                                        <p:strVal val="visible"/>
                                      </p:to>
                                    </p:set>
                                  </p:childTnLst>
                                </p:cTn>
                              </p:par>
                              <p:par>
                                <p:cTn id="35" presetID="53" presetClass="entr" presetSubtype="0" fill="hold" nodeType="withEffect">
                                  <p:childTnLst>
                                    <p:set>
                                      <p:cBhvr>
                                        <p:cTn id="36" dur="1" fill="hold">
                                          <p:stCondLst>
                                            <p:cond delay="0"/>
                                          </p:stCondLst>
                                        </p:cTn>
                                        <p:tgtEl>
                                          <p:spTgt spid="10"/>
                                        </p:tgtEl>
                                        <p:attrNameLst>
                                          <p:attrName>style.visibility</p:attrName>
                                        </p:attrNameLst>
                                      </p:cBhvr>
                                      <p:to>
                                        <p:strVal val="visible"/>
                                      </p:to>
                                    </p:set>
                                    <p:anim calcmode="lin" valueType="num">
                                      <p:cBhvr>
                                        <p:cTn id="37" dur="1000" fill="hold"/>
                                        <p:tgtEl>
                                          <p:spTgt spid="10"/>
                                        </p:tgtEl>
                                        <p:attrNameLst>
                                          <p:attrName>ppt_w</p:attrName>
                                        </p:attrNameLst>
                                      </p:cBhvr>
                                      <p:tavLst>
                                        <p:tav tm="0">
                                          <p:val>
                                            <p:fltVal val="0"/>
                                          </p:val>
                                        </p:tav>
                                        <p:tav tm="100000">
                                          <p:val>
                                            <p:strVal val="#ppt_w"/>
                                          </p:val>
                                        </p:tav>
                                      </p:tavLst>
                                    </p:anim>
                                    <p:anim calcmode="lin" valueType="num">
                                      <p:cBhvr>
                                        <p:cTn id="38" dur="1000" fill="hold"/>
                                        <p:tgtEl>
                                          <p:spTgt spid="10"/>
                                        </p:tgtEl>
                                        <p:attrNameLst>
                                          <p:attrName>ppt_h</p:attrName>
                                        </p:attrNameLst>
                                      </p:cBhvr>
                                      <p:tavLst>
                                        <p:tav tm="0">
                                          <p:val>
                                            <p:fltVal val="0"/>
                                          </p:val>
                                        </p:tav>
                                        <p:tav tm="100000">
                                          <p:val>
                                            <p:strVal val="#ppt_h"/>
                                          </p:val>
                                        </p:tav>
                                      </p:tavLst>
                                    </p:anim>
                                    <p:animEffect transition="in" filter="fade">
                                      <p:cBhvr>
                                        <p:cTn id="39" dur="1000"/>
                                        <p:tgtEl>
                                          <p:spTgt spid="10"/>
                                        </p:tgtEl>
                                      </p:cBhvr>
                                    </p:animEffect>
                                  </p:childTnLst>
                                </p:cTn>
                              </p:par>
                              <p:par>
                                <p:cTn id="40" presetID="64" presetClass="path" presetSubtype="0" fill="hold" nodeType="withEffect">
                                  <p:childTnLst>
                                    <p:animMotion origin="layout" path="M -5.55556E-07 -3.28699E-06 L -0.52465 -0.50942" pathEditMode="relative" rAng="0" ptsTypes="AA">
                                      <p:cBhvr>
                                        <p:cTn id="41" dur="1000" spd="-100000" fill="hold"/>
                                        <p:tgtEl>
                                          <p:spTgt spid="10"/>
                                        </p:tgtEl>
                                        <p:attrNameLst>
                                          <p:attrName>ppt_x</p:attrName>
                                          <p:attrName>ppt_y</p:attrName>
                                        </p:attrNameLst>
                                      </p:cBhvr>
                                      <p:rCtr x="-26233" y="-25487"/>
                                    </p:animMotion>
                                  </p:childTnLst>
                                </p:cTn>
                              </p:par>
                              <p:par>
                                <p:cTn id="42" presetID="1" presetClass="entr" presetSubtype="0" fill="hold" grpId="6" nodeType="withEffect">
                                  <p:childTnLst>
                                    <p:set>
                                      <p:cBhvr>
                                        <p:cTn id="43" dur="1" fill="hold">
                                          <p:stCondLst>
                                            <p:cond delay="0"/>
                                          </p:stCondLst>
                                        </p:cTn>
                                        <p:tgtEl>
                                          <p:spTgt spid="19"/>
                                        </p:tgtEl>
                                        <p:attrNameLst>
                                          <p:attrName>style.visibility</p:attrName>
                                        </p:attrNameLst>
                                      </p:cBhvr>
                                      <p:to>
                                        <p:strVal val="visible"/>
                                      </p:to>
                                    </p:set>
                                  </p:childTnLst>
                                </p:cTn>
                              </p:par>
                              <p:par>
                                <p:cTn id="44" presetID="53" presetClass="entr" presetSubtype="0" fill="hold" grpId="7" nodeType="withEffect">
                                  <p:childTnLst>
                                    <p:set>
                                      <p:cBhvr>
                                        <p:cTn id="45" dur="1" fill="hold">
                                          <p:stCondLst>
                                            <p:cond delay="0"/>
                                          </p:stCondLst>
                                        </p:cTn>
                                        <p:tgtEl>
                                          <p:spTgt spid="19"/>
                                        </p:tgtEl>
                                        <p:attrNameLst>
                                          <p:attrName>style.visibility</p:attrName>
                                        </p:attrNameLst>
                                      </p:cBhvr>
                                      <p:to>
                                        <p:strVal val="visible"/>
                                      </p:to>
                                    </p:set>
                                    <p:anim calcmode="lin" valueType="num">
                                      <p:cBhvr>
                                        <p:cTn id="46" dur="1000" fill="hold"/>
                                        <p:tgtEl>
                                          <p:spTgt spid="19"/>
                                        </p:tgtEl>
                                        <p:attrNameLst>
                                          <p:attrName>ppt_w</p:attrName>
                                        </p:attrNameLst>
                                      </p:cBhvr>
                                      <p:tavLst>
                                        <p:tav tm="0">
                                          <p:val>
                                            <p:fltVal val="0"/>
                                          </p:val>
                                        </p:tav>
                                        <p:tav tm="100000">
                                          <p:val>
                                            <p:strVal val="#ppt_w"/>
                                          </p:val>
                                        </p:tav>
                                      </p:tavLst>
                                    </p:anim>
                                    <p:anim calcmode="lin" valueType="num">
                                      <p:cBhvr>
                                        <p:cTn id="47" dur="1000" fill="hold"/>
                                        <p:tgtEl>
                                          <p:spTgt spid="19"/>
                                        </p:tgtEl>
                                        <p:attrNameLst>
                                          <p:attrName>ppt_h</p:attrName>
                                        </p:attrNameLst>
                                      </p:cBhvr>
                                      <p:tavLst>
                                        <p:tav tm="0">
                                          <p:val>
                                            <p:fltVal val="0"/>
                                          </p:val>
                                        </p:tav>
                                        <p:tav tm="100000">
                                          <p:val>
                                            <p:strVal val="#ppt_h"/>
                                          </p:val>
                                        </p:tav>
                                      </p:tavLst>
                                    </p:anim>
                                    <p:animEffect transition="in" filter="fade">
                                      <p:cBhvr>
                                        <p:cTn id="48" dur="1000"/>
                                        <p:tgtEl>
                                          <p:spTgt spid="19"/>
                                        </p:tgtEl>
                                      </p:cBhvr>
                                    </p:animEffect>
                                  </p:childTnLst>
                                </p:cTn>
                              </p:par>
                              <p:par>
                                <p:cTn id="49" presetID="64" presetClass="path" presetSubtype="0" fill="hold" grpId="8" nodeType="withEffect">
                                  <p:childTnLst>
                                    <p:animMotion origin="layout" path="M -2.22222E-06 1.18319E-06 L 0.21702 -0.37071" pathEditMode="relative" rAng="0" ptsTypes="AA">
                                      <p:cBhvr>
                                        <p:cTn id="50" dur="1000" spd="-100000" fill="hold"/>
                                        <p:tgtEl>
                                          <p:spTgt spid="19"/>
                                        </p:tgtEl>
                                        <p:attrNameLst>
                                          <p:attrName>ppt_x</p:attrName>
                                          <p:attrName>ppt_y</p:attrName>
                                        </p:attrNameLst>
                                      </p:cBhvr>
                                      <p:rCtr x="10851" y="-18536"/>
                                    </p:animMotion>
                                  </p:childTnLst>
                                </p:cTn>
                              </p:par>
                              <p:par>
                                <p:cTn id="51" presetID="1" presetClass="entr" presetSubtype="0" fill="hold" grpId="9" nodeType="withEffect">
                                  <p:childTnLst>
                                    <p:set>
                                      <p:cBhvr>
                                        <p:cTn id="52" dur="1" fill="hold">
                                          <p:stCondLst>
                                            <p:cond delay="0"/>
                                          </p:stCondLst>
                                        </p:cTn>
                                        <p:tgtEl>
                                          <p:spTgt spid="20"/>
                                        </p:tgtEl>
                                        <p:attrNameLst>
                                          <p:attrName>style.visibility</p:attrName>
                                        </p:attrNameLst>
                                      </p:cBhvr>
                                      <p:to>
                                        <p:strVal val="visible"/>
                                      </p:to>
                                    </p:set>
                                  </p:childTnLst>
                                </p:cTn>
                              </p:par>
                              <p:par>
                                <p:cTn id="53" presetID="53" presetClass="entr" presetSubtype="0" fill="hold" grpId="10" nodeType="withEffect">
                                  <p:childTnLst>
                                    <p:set>
                                      <p:cBhvr>
                                        <p:cTn id="54" dur="1" fill="hold">
                                          <p:stCondLst>
                                            <p:cond delay="0"/>
                                          </p:stCondLst>
                                        </p:cTn>
                                        <p:tgtEl>
                                          <p:spTgt spid="20"/>
                                        </p:tgtEl>
                                        <p:attrNameLst>
                                          <p:attrName>style.visibility</p:attrName>
                                        </p:attrNameLst>
                                      </p:cBhvr>
                                      <p:to>
                                        <p:strVal val="visible"/>
                                      </p:to>
                                    </p:set>
                                    <p:anim calcmode="lin" valueType="num">
                                      <p:cBhvr>
                                        <p:cTn id="55" dur="1000" fill="hold"/>
                                        <p:tgtEl>
                                          <p:spTgt spid="20"/>
                                        </p:tgtEl>
                                        <p:attrNameLst>
                                          <p:attrName>ppt_w</p:attrName>
                                        </p:attrNameLst>
                                      </p:cBhvr>
                                      <p:tavLst>
                                        <p:tav tm="0">
                                          <p:val>
                                            <p:fltVal val="0"/>
                                          </p:val>
                                        </p:tav>
                                        <p:tav tm="100000">
                                          <p:val>
                                            <p:strVal val="#ppt_w"/>
                                          </p:val>
                                        </p:tav>
                                      </p:tavLst>
                                    </p:anim>
                                    <p:anim calcmode="lin" valueType="num">
                                      <p:cBhvr>
                                        <p:cTn id="56" dur="1000" fill="hold"/>
                                        <p:tgtEl>
                                          <p:spTgt spid="20"/>
                                        </p:tgtEl>
                                        <p:attrNameLst>
                                          <p:attrName>ppt_h</p:attrName>
                                        </p:attrNameLst>
                                      </p:cBhvr>
                                      <p:tavLst>
                                        <p:tav tm="0">
                                          <p:val>
                                            <p:fltVal val="0"/>
                                          </p:val>
                                        </p:tav>
                                        <p:tav tm="100000">
                                          <p:val>
                                            <p:strVal val="#ppt_h"/>
                                          </p:val>
                                        </p:tav>
                                      </p:tavLst>
                                    </p:anim>
                                    <p:animEffect transition="in" filter="fade">
                                      <p:cBhvr>
                                        <p:cTn id="57" dur="1000"/>
                                        <p:tgtEl>
                                          <p:spTgt spid="20"/>
                                        </p:tgtEl>
                                      </p:cBhvr>
                                    </p:animEffect>
                                  </p:childTnLst>
                                </p:cTn>
                              </p:par>
                              <p:par>
                                <p:cTn id="58" presetID="64" presetClass="path" presetSubtype="0" fill="hold" grpId="11" nodeType="withEffect">
                                  <p:childTnLst>
                                    <p:animMotion origin="layout" path="M 5E-06 2.09762E-06 L -0.18855 -1.11369" pathEditMode="relative" rAng="0" ptsTypes="AA">
                                      <p:cBhvr>
                                        <p:cTn id="59" dur="1000" spd="-100000" fill="hold"/>
                                        <p:tgtEl>
                                          <p:spTgt spid="20"/>
                                        </p:tgtEl>
                                        <p:attrNameLst>
                                          <p:attrName>ppt_x</p:attrName>
                                          <p:attrName>ppt_y</p:attrName>
                                        </p:attrNameLst>
                                      </p:cBhvr>
                                      <p:rCtr x="-9427" y="-55700"/>
                                    </p:animMotion>
                                  </p:childTnLst>
                                </p:cTn>
                              </p:par>
                              <p:par>
                                <p:cTn id="60" presetID="1" presetClass="entr" presetSubtype="0" fill="hold" grpId="0" nodeType="withEffect">
                                  <p:childTnLst>
                                    <p:set>
                                      <p:cBhvr>
                                        <p:cTn id="61" dur="1" fill="hold">
                                          <p:stCondLst>
                                            <p:cond delay="0"/>
                                          </p:stCondLst>
                                        </p:cTn>
                                        <p:tgtEl>
                                          <p:spTgt spid="5"/>
                                        </p:tgtEl>
                                        <p:attrNameLst>
                                          <p:attrName>style.visibility</p:attrName>
                                        </p:attrNameLst>
                                      </p:cBhvr>
                                      <p:to>
                                        <p:strVal val="visible"/>
                                      </p:to>
                                    </p:set>
                                  </p:childTnLst>
                                </p:cTn>
                              </p:par>
                              <p:par>
                                <p:cTn id="62" presetID="53" presetClass="entr" presetSubtype="0" fill="hold" grpId="1" nodeType="withEffect">
                                  <p:childTnLst>
                                    <p:set>
                                      <p:cBhvr>
                                        <p:cTn id="63" dur="1" fill="hold">
                                          <p:stCondLst>
                                            <p:cond delay="0"/>
                                          </p:stCondLst>
                                        </p:cTn>
                                        <p:tgtEl>
                                          <p:spTgt spid="5"/>
                                        </p:tgtEl>
                                        <p:attrNameLst>
                                          <p:attrName>style.visibility</p:attrName>
                                        </p:attrNameLst>
                                      </p:cBhvr>
                                      <p:to>
                                        <p:strVal val="visible"/>
                                      </p:to>
                                    </p:set>
                                    <p:anim calcmode="lin" valueType="num">
                                      <p:cBhvr>
                                        <p:cTn id="64" dur="1000" fill="hold"/>
                                        <p:tgtEl>
                                          <p:spTgt spid="5"/>
                                        </p:tgtEl>
                                        <p:attrNameLst>
                                          <p:attrName>ppt_w</p:attrName>
                                        </p:attrNameLst>
                                      </p:cBhvr>
                                      <p:tavLst>
                                        <p:tav tm="0">
                                          <p:val>
                                            <p:fltVal val="0"/>
                                          </p:val>
                                        </p:tav>
                                        <p:tav tm="100000">
                                          <p:val>
                                            <p:strVal val="#ppt_w"/>
                                          </p:val>
                                        </p:tav>
                                      </p:tavLst>
                                    </p:anim>
                                    <p:anim calcmode="lin" valueType="num">
                                      <p:cBhvr>
                                        <p:cTn id="65" dur="1000" fill="hold"/>
                                        <p:tgtEl>
                                          <p:spTgt spid="5"/>
                                        </p:tgtEl>
                                        <p:attrNameLst>
                                          <p:attrName>ppt_h</p:attrName>
                                        </p:attrNameLst>
                                      </p:cBhvr>
                                      <p:tavLst>
                                        <p:tav tm="0">
                                          <p:val>
                                            <p:fltVal val="0"/>
                                          </p:val>
                                        </p:tav>
                                        <p:tav tm="100000">
                                          <p:val>
                                            <p:strVal val="#ppt_h"/>
                                          </p:val>
                                        </p:tav>
                                      </p:tavLst>
                                    </p:anim>
                                    <p:animEffect transition="in" filter="fade">
                                      <p:cBhvr>
                                        <p:cTn id="66" dur="1000"/>
                                        <p:tgtEl>
                                          <p:spTgt spid="5"/>
                                        </p:tgtEl>
                                      </p:cBhvr>
                                    </p:animEffect>
                                  </p:childTnLst>
                                </p:cTn>
                              </p:par>
                              <p:par>
                                <p:cTn id="67" presetID="64" presetClass="path" presetSubtype="0" fill="hold" grpId="2" nodeType="withEffect">
                                  <p:childTnLst>
                                    <p:animMotion origin="layout" path="M -1.11111E-06 4.44444E-06 L 0.12309 0.575" pathEditMode="relative" rAng="0" ptsTypes="AA">
                                      <p:cBhvr>
                                        <p:cTn id="68" dur="1000" spd="-100000" fill="hold"/>
                                        <p:tgtEl>
                                          <p:spTgt spid="5"/>
                                        </p:tgtEl>
                                        <p:attrNameLst>
                                          <p:attrName>ppt_x</p:attrName>
                                          <p:attrName>ppt_y</p:attrName>
                                        </p:attrNameLst>
                                      </p:cBhvr>
                                      <p:rCtr x="6146" y="28735"/>
                                    </p:animMotion>
                                  </p:childTnLst>
                                </p:cTn>
                              </p:par>
                              <p:par>
                                <p:cTn id="69" presetID="1" presetClass="entr" presetSubtype="0" fill="hold" nodeType="withEffect">
                                  <p:childTnLst>
                                    <p:set>
                                      <p:cBhvr>
                                        <p:cTn id="70" dur="1" fill="hold">
                                          <p:stCondLst>
                                            <p:cond delay="0"/>
                                          </p:stCondLst>
                                        </p:cTn>
                                        <p:tgtEl>
                                          <p:spTgt spid="13"/>
                                        </p:tgtEl>
                                        <p:attrNameLst>
                                          <p:attrName>style.visibility</p:attrName>
                                        </p:attrNameLst>
                                      </p:cBhvr>
                                      <p:to>
                                        <p:strVal val="visible"/>
                                      </p:to>
                                    </p:set>
                                  </p:childTnLst>
                                </p:cTn>
                              </p:par>
                              <p:par>
                                <p:cTn id="71" presetID="53" presetClass="entr" presetSubtype="0" fill="hold" nodeType="withEffect">
                                  <p:childTnLst>
                                    <p:set>
                                      <p:cBhvr>
                                        <p:cTn id="72" dur="1" fill="hold">
                                          <p:stCondLst>
                                            <p:cond delay="0"/>
                                          </p:stCondLst>
                                        </p:cTn>
                                        <p:tgtEl>
                                          <p:spTgt spid="13"/>
                                        </p:tgtEl>
                                        <p:attrNameLst>
                                          <p:attrName>style.visibility</p:attrName>
                                        </p:attrNameLst>
                                      </p:cBhvr>
                                      <p:to>
                                        <p:strVal val="visible"/>
                                      </p:to>
                                    </p:set>
                                    <p:anim calcmode="lin" valueType="num">
                                      <p:cBhvr>
                                        <p:cTn id="73" dur="1000" fill="hold"/>
                                        <p:tgtEl>
                                          <p:spTgt spid="13"/>
                                        </p:tgtEl>
                                        <p:attrNameLst>
                                          <p:attrName>ppt_w</p:attrName>
                                        </p:attrNameLst>
                                      </p:cBhvr>
                                      <p:tavLst>
                                        <p:tav tm="0">
                                          <p:val>
                                            <p:fltVal val="0"/>
                                          </p:val>
                                        </p:tav>
                                        <p:tav tm="100000">
                                          <p:val>
                                            <p:strVal val="#ppt_w"/>
                                          </p:val>
                                        </p:tav>
                                      </p:tavLst>
                                    </p:anim>
                                    <p:anim calcmode="lin" valueType="num">
                                      <p:cBhvr>
                                        <p:cTn id="74" dur="1000" fill="hold"/>
                                        <p:tgtEl>
                                          <p:spTgt spid="13"/>
                                        </p:tgtEl>
                                        <p:attrNameLst>
                                          <p:attrName>ppt_h</p:attrName>
                                        </p:attrNameLst>
                                      </p:cBhvr>
                                      <p:tavLst>
                                        <p:tav tm="0">
                                          <p:val>
                                            <p:fltVal val="0"/>
                                          </p:val>
                                        </p:tav>
                                        <p:tav tm="100000">
                                          <p:val>
                                            <p:strVal val="#ppt_h"/>
                                          </p:val>
                                        </p:tav>
                                      </p:tavLst>
                                    </p:anim>
                                    <p:animEffect transition="in" filter="fade">
                                      <p:cBhvr>
                                        <p:cTn id="75" dur="1000"/>
                                        <p:tgtEl>
                                          <p:spTgt spid="13"/>
                                        </p:tgtEl>
                                      </p:cBhvr>
                                    </p:animEffect>
                                  </p:childTnLst>
                                </p:cTn>
                              </p:par>
                              <p:par>
                                <p:cTn id="76" presetID="64" presetClass="path" presetSubtype="0" fill="hold" nodeType="withEffect">
                                  <p:childTnLst>
                                    <p:animMotion origin="layout" path="M 1.38889E-06 3.41057E-06 L -0.71736 -0.40563" pathEditMode="relative" rAng="0" ptsTypes="AA">
                                      <p:cBhvr>
                                        <p:cTn id="77" dur="1000" spd="-100000" fill="hold"/>
                                        <p:tgtEl>
                                          <p:spTgt spid="13"/>
                                        </p:tgtEl>
                                        <p:attrNameLst>
                                          <p:attrName>ppt_x</p:attrName>
                                          <p:attrName>ppt_y</p:attrName>
                                        </p:attrNameLst>
                                      </p:cBhvr>
                                      <p:rCtr x="-35868" y="-20297"/>
                                    </p:animMotion>
                                  </p:childTnLst>
                                </p:cTn>
                              </p:par>
                              <p:par>
                                <p:cTn id="78" presetID="1" presetClass="entr" presetSubtype="0" fill="hold" nodeType="withEffect">
                                  <p:childTnLst>
                                    <p:set>
                                      <p:cBhvr>
                                        <p:cTn id="79" dur="1" fill="hold">
                                          <p:stCondLst>
                                            <p:cond delay="0"/>
                                          </p:stCondLst>
                                        </p:cTn>
                                        <p:tgtEl>
                                          <p:spTgt spid="16"/>
                                        </p:tgtEl>
                                        <p:attrNameLst>
                                          <p:attrName>style.visibility</p:attrName>
                                        </p:attrNameLst>
                                      </p:cBhvr>
                                      <p:to>
                                        <p:strVal val="visible"/>
                                      </p:to>
                                    </p:set>
                                  </p:childTnLst>
                                </p:cTn>
                              </p:par>
                              <p:par>
                                <p:cTn id="80" presetID="53" presetClass="entr" presetSubtype="0" fill="hold" nodeType="withEffect">
                                  <p:childTnLst>
                                    <p:set>
                                      <p:cBhvr>
                                        <p:cTn id="81" dur="1" fill="hold">
                                          <p:stCondLst>
                                            <p:cond delay="0"/>
                                          </p:stCondLst>
                                        </p:cTn>
                                        <p:tgtEl>
                                          <p:spTgt spid="16"/>
                                        </p:tgtEl>
                                        <p:attrNameLst>
                                          <p:attrName>style.visibility</p:attrName>
                                        </p:attrNameLst>
                                      </p:cBhvr>
                                      <p:to>
                                        <p:strVal val="visible"/>
                                      </p:to>
                                    </p:set>
                                    <p:anim calcmode="lin" valueType="num">
                                      <p:cBhvr>
                                        <p:cTn id="82" dur="1000" fill="hold"/>
                                        <p:tgtEl>
                                          <p:spTgt spid="16"/>
                                        </p:tgtEl>
                                        <p:attrNameLst>
                                          <p:attrName>ppt_w</p:attrName>
                                        </p:attrNameLst>
                                      </p:cBhvr>
                                      <p:tavLst>
                                        <p:tav tm="0">
                                          <p:val>
                                            <p:fltVal val="0"/>
                                          </p:val>
                                        </p:tav>
                                        <p:tav tm="100000">
                                          <p:val>
                                            <p:strVal val="#ppt_w"/>
                                          </p:val>
                                        </p:tav>
                                      </p:tavLst>
                                    </p:anim>
                                    <p:anim calcmode="lin" valueType="num">
                                      <p:cBhvr>
                                        <p:cTn id="83" dur="1000" fill="hold"/>
                                        <p:tgtEl>
                                          <p:spTgt spid="16"/>
                                        </p:tgtEl>
                                        <p:attrNameLst>
                                          <p:attrName>ppt_h</p:attrName>
                                        </p:attrNameLst>
                                      </p:cBhvr>
                                      <p:tavLst>
                                        <p:tav tm="0">
                                          <p:val>
                                            <p:fltVal val="0"/>
                                          </p:val>
                                        </p:tav>
                                        <p:tav tm="100000">
                                          <p:val>
                                            <p:strVal val="#ppt_h"/>
                                          </p:val>
                                        </p:tav>
                                      </p:tavLst>
                                    </p:anim>
                                    <p:animEffect transition="in" filter="fade">
                                      <p:cBhvr>
                                        <p:cTn id="84" dur="1000"/>
                                        <p:tgtEl>
                                          <p:spTgt spid="16"/>
                                        </p:tgtEl>
                                      </p:cBhvr>
                                    </p:animEffect>
                                  </p:childTnLst>
                                </p:cTn>
                              </p:par>
                              <p:par>
                                <p:cTn id="85" presetID="64" presetClass="path" presetSubtype="0" fill="hold" nodeType="withEffect">
                                  <p:childTnLst>
                                    <p:animMotion origin="layout" path="M -8.33333E-07 3.20988E-06 L 1.0349 -0.87346" pathEditMode="relative" rAng="0" ptsTypes="AA">
                                      <p:cBhvr>
                                        <p:cTn id="86" dur="1000" spd="-100000" fill="hold"/>
                                        <p:tgtEl>
                                          <p:spTgt spid="16"/>
                                        </p:tgtEl>
                                        <p:attrNameLst>
                                          <p:attrName>ppt_x</p:attrName>
                                          <p:attrName>ppt_y</p:attrName>
                                        </p:attrNameLst>
                                      </p:cBhvr>
                                      <p:rCtr x="51736" y="-43673"/>
                                    </p:animMotion>
                                  </p:childTnLst>
                                </p:cTn>
                              </p:par>
                              <p:par>
                                <p:cTn id="87" presetID="1" presetClass="entr" presetSubtype="0" fill="hold" nodeType="withEffect">
                                  <p:childTnLst>
                                    <p:set>
                                      <p:cBhvr>
                                        <p:cTn id="88" dur="1" fill="hold">
                                          <p:stCondLst>
                                            <p:cond delay="0"/>
                                          </p:stCondLst>
                                        </p:cTn>
                                        <p:tgtEl>
                                          <p:spTgt spid="21"/>
                                        </p:tgtEl>
                                        <p:attrNameLst>
                                          <p:attrName>style.visibility</p:attrName>
                                        </p:attrNameLst>
                                      </p:cBhvr>
                                      <p:to>
                                        <p:strVal val="visible"/>
                                      </p:to>
                                    </p:set>
                                  </p:childTnLst>
                                </p:cTn>
                              </p:par>
                              <p:par>
                                <p:cTn id="89" presetID="53" presetClass="entr" presetSubtype="0" fill="hold" nodeType="withEffect">
                                  <p:childTnLst>
                                    <p:set>
                                      <p:cBhvr>
                                        <p:cTn id="90" dur="1" fill="hold">
                                          <p:stCondLst>
                                            <p:cond delay="0"/>
                                          </p:stCondLst>
                                        </p:cTn>
                                        <p:tgtEl>
                                          <p:spTgt spid="21"/>
                                        </p:tgtEl>
                                        <p:attrNameLst>
                                          <p:attrName>style.visibility</p:attrName>
                                        </p:attrNameLst>
                                      </p:cBhvr>
                                      <p:to>
                                        <p:strVal val="visible"/>
                                      </p:to>
                                    </p:set>
                                    <p:anim calcmode="lin" valueType="num">
                                      <p:cBhvr>
                                        <p:cTn id="91" dur="1000" fill="hold"/>
                                        <p:tgtEl>
                                          <p:spTgt spid="21"/>
                                        </p:tgtEl>
                                        <p:attrNameLst>
                                          <p:attrName>ppt_w</p:attrName>
                                        </p:attrNameLst>
                                      </p:cBhvr>
                                      <p:tavLst>
                                        <p:tav tm="0">
                                          <p:val>
                                            <p:fltVal val="0"/>
                                          </p:val>
                                        </p:tav>
                                        <p:tav tm="100000">
                                          <p:val>
                                            <p:strVal val="#ppt_w"/>
                                          </p:val>
                                        </p:tav>
                                      </p:tavLst>
                                    </p:anim>
                                    <p:anim calcmode="lin" valueType="num">
                                      <p:cBhvr>
                                        <p:cTn id="92" dur="1000" fill="hold"/>
                                        <p:tgtEl>
                                          <p:spTgt spid="21"/>
                                        </p:tgtEl>
                                        <p:attrNameLst>
                                          <p:attrName>ppt_h</p:attrName>
                                        </p:attrNameLst>
                                      </p:cBhvr>
                                      <p:tavLst>
                                        <p:tav tm="0">
                                          <p:val>
                                            <p:fltVal val="0"/>
                                          </p:val>
                                        </p:tav>
                                        <p:tav tm="100000">
                                          <p:val>
                                            <p:strVal val="#ppt_h"/>
                                          </p:val>
                                        </p:tav>
                                      </p:tavLst>
                                    </p:anim>
                                    <p:animEffect transition="in" filter="fade">
                                      <p:cBhvr>
                                        <p:cTn id="93" dur="1000"/>
                                        <p:tgtEl>
                                          <p:spTgt spid="21"/>
                                        </p:tgtEl>
                                      </p:cBhvr>
                                    </p:animEffect>
                                  </p:childTnLst>
                                </p:cTn>
                              </p:par>
                              <p:par>
                                <p:cTn id="94" presetID="64" presetClass="path" presetSubtype="0" fill="hold" nodeType="withEffect">
                                  <p:childTnLst>
                                    <p:animMotion origin="layout" path="M 3.05556E-06 3.44146E-06 L -0.64115 -0.94965" pathEditMode="relative" rAng="0" ptsTypes="AA">
                                      <p:cBhvr>
                                        <p:cTn id="95" dur="1000" spd="-100000" fill="hold"/>
                                        <p:tgtEl>
                                          <p:spTgt spid="21"/>
                                        </p:tgtEl>
                                        <p:attrNameLst>
                                          <p:attrName>ppt_x</p:attrName>
                                          <p:attrName>ppt_y</p:attrName>
                                        </p:attrNameLst>
                                      </p:cBhvr>
                                      <p:rCtr x="-32066" y="-47482"/>
                                    </p:animMotion>
                                  </p:childTnLst>
                                </p:cTn>
                              </p:par>
                            </p:childTnLst>
                          </p:cTn>
                        </p:par>
                        <p:par>
                          <p:cTn id="96" fill="hold" nodeType="withGroup">
                            <p:stCondLst>
                              <p:cond delay="1000"/>
                            </p:stCondLst>
                            <p:childTnLst>
                              <p:par>
                                <p:cTn id="97" presetID="10" presetClass="entr" presetSubtype="0" fill="hold" grpId="12" nodeType="afterEffect">
                                  <p:iterate type="lt">
                                    <p:tmPct val="0"/>
                                  </p:iterate>
                                  <p:childTnLst>
                                    <p:set>
                                      <p:cBhvr>
                                        <p:cTn id="98" dur="1" fill="hold">
                                          <p:stCondLst>
                                            <p:cond delay="0"/>
                                          </p:stCondLst>
                                        </p:cTn>
                                        <p:tgtEl>
                                          <p:spTgt spid="24"/>
                                        </p:tgtEl>
                                        <p:attrNameLst>
                                          <p:attrName>style.visibility</p:attrName>
                                        </p:attrNameLst>
                                      </p:cBhvr>
                                      <p:to>
                                        <p:strVal val="visible"/>
                                      </p:to>
                                    </p:set>
                                    <p:animEffect transition="in" filter="fade">
                                      <p:cBhvr>
                                        <p:cTn id="99" dur="500"/>
                                        <p:tgtEl>
                                          <p:spTgt spid="24"/>
                                        </p:tgtEl>
                                      </p:cBhvr>
                                    </p:animEffect>
                                  </p:childTnLst>
                                </p:cTn>
                              </p:par>
                            </p:childTnLst>
                          </p:cTn>
                        </p:par>
                        <p:par>
                          <p:cTn id="100" fill="hold" nodeType="withGroup">
                            <p:stCondLst>
                              <p:cond delay="1500"/>
                            </p:stCondLst>
                            <p:childTnLst>
                              <p:par>
                                <p:cTn id="101" presetID="34" presetClass="emph" presetSubtype="0" fill="hold" grpId="13" nodeType="afterEffect">
                                  <p:iterate type="lt">
                                    <p:tmPct val="10000"/>
                                  </p:iterate>
                                  <p:childTnLst>
                                    <p:animMotion origin="layout" path="M 0 0 L 0 -0.07213" pathEditMode="relative" ptsTypes="">
                                      <p:cBhvr>
                                        <p:cTn id="102" dur="250" accel="50000" decel="50000" autoRev="1" fill="hold">
                                          <p:stCondLst>
                                            <p:cond delay="0"/>
                                          </p:stCondLst>
                                        </p:cTn>
                                        <p:tgtEl>
                                          <p:spTgt spid="24"/>
                                        </p:tgtEl>
                                        <p:attrNameLst>
                                          <p:attrName>ppt_x</p:attrName>
                                          <p:attrName>ppt_y</p:attrName>
                                        </p:attrNameLst>
                                      </p:cBhvr>
                                    </p:animMotion>
                                    <p:animRot by="1500000">
                                      <p:cBhvr>
                                        <p:cTn id="103" dur="125" fill="hold">
                                          <p:stCondLst>
                                            <p:cond delay="0"/>
                                          </p:stCondLst>
                                        </p:cTn>
                                        <p:tgtEl>
                                          <p:spTgt spid="24"/>
                                        </p:tgtEl>
                                        <p:attrNameLst>
                                          <p:attrName>r</p:attrName>
                                        </p:attrNameLst>
                                      </p:cBhvr>
                                    </p:animRot>
                                    <p:animRot by="-1500000">
                                      <p:cBhvr>
                                        <p:cTn id="104" dur="125" fill="hold">
                                          <p:stCondLst>
                                            <p:cond delay="125"/>
                                          </p:stCondLst>
                                        </p:cTn>
                                        <p:tgtEl>
                                          <p:spTgt spid="24"/>
                                        </p:tgtEl>
                                        <p:attrNameLst>
                                          <p:attrName>r</p:attrName>
                                        </p:attrNameLst>
                                      </p:cBhvr>
                                    </p:animRot>
                                    <p:animRot by="-1500000">
                                      <p:cBhvr>
                                        <p:cTn id="105" dur="125" fill="hold">
                                          <p:stCondLst>
                                            <p:cond delay="250"/>
                                          </p:stCondLst>
                                        </p:cTn>
                                        <p:tgtEl>
                                          <p:spTgt spid="24"/>
                                        </p:tgtEl>
                                        <p:attrNameLst>
                                          <p:attrName>r</p:attrName>
                                        </p:attrNameLst>
                                      </p:cBhvr>
                                    </p:animRot>
                                    <p:animRot by="1500000">
                                      <p:cBhvr>
                                        <p:cTn id="106" dur="125" fill="hold">
                                          <p:stCondLst>
                                            <p:cond delay="375"/>
                                          </p:stCondLst>
                                        </p:cTn>
                                        <p:tgtEl>
                                          <p:spTgt spid="24"/>
                                        </p:tgtEl>
                                        <p:attrNameLst>
                                          <p:attrName>r</p:attrName>
                                        </p:attrNameLst>
                                      </p:cBhvr>
                                    </p:animRot>
                                  </p:childTnLst>
                                </p:cTn>
                              </p:par>
                            </p:childTnLst>
                          </p:cTn>
                        </p:par>
                        <p:par>
                          <p:cTn id="107" fill="hold" nodeType="withGroup">
                            <p:stCondLst>
                              <p:cond delay="2900"/>
                            </p:stCondLst>
                            <p:childTnLst>
                              <p:par>
                                <p:cTn id="108" presetID="10" presetClass="entr" presetSubtype="0" fill="hold" grpId="15" nodeType="afterEffect">
                                  <p:childTnLst>
                                    <p:set>
                                      <p:cBhvr>
                                        <p:cTn id="109" dur="1" fill="hold">
                                          <p:stCondLst>
                                            <p:cond delay="0"/>
                                          </p:stCondLst>
                                        </p:cTn>
                                        <p:tgtEl>
                                          <p:spTgt spid="26"/>
                                        </p:tgtEl>
                                        <p:attrNameLst>
                                          <p:attrName>style.visibility</p:attrName>
                                        </p:attrNameLst>
                                      </p:cBhvr>
                                      <p:to>
                                        <p:strVal val="visible"/>
                                      </p:to>
                                    </p:set>
                                    <p:animEffect transition="in" filter="fade">
                                      <p:cBhvr>
                                        <p:cTn id="110" dur="2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3" animBg="1"/>
      <p:bldP spid="6" grpId="4" animBg="1"/>
      <p:bldP spid="6" grpId="5" animBg="1"/>
      <p:bldP spid="19" grpId="6" animBg="1"/>
      <p:bldP spid="19" grpId="7" animBg="1"/>
      <p:bldP spid="19" grpId="8" animBg="1"/>
      <p:bldP spid="20" grpId="9" animBg="1"/>
      <p:bldP spid="20" grpId="10" animBg="1"/>
      <p:bldP spid="20" grpId="11" animBg="1"/>
      <p:bldP spid="24" grpId="12"/>
      <p:bldP spid="24" grpId="13"/>
      <p:bldP spid="26" grpId="15"/>
    </p:bldLst>
  </p:timing>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2.9200.0"/>
  <p:tag name="AS_RELEASE_DATE" val="2016.09.30"/>
  <p:tag name="AS_TITLE" val="Aspose.Slides for .NET 2.0"/>
  <p:tag name="AS_VERSION" val="16.9.0.0"/>
  <p:tag name="ISPRING_PRESENTATION_TITLE" val="演示文稿21.pptx"/>
</p:tagLst>
</file>

<file path=ppt/theme/theme1.xml><?xml version="1.0" encoding="utf-8"?>
<a:theme xmlns:a="http://schemas.openxmlformats.org/drawingml/2006/main" name="www.515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charset="0"/>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charset="0"/>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charset="0"/>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charset="0"/>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www.515ppt.com</Template>
  <TotalTime>0</TotalTime>
  <Words>790</Words>
  <Application>Microsoft Office PowerPoint</Application>
  <PresentationFormat>全屏显示(16:9)</PresentationFormat>
  <Paragraphs>115</Paragraphs>
  <Slides>12</Slides>
  <Notes>12</Notes>
  <HiddenSlides>0</HiddenSlides>
  <MMClips>0</MMClips>
  <ScaleCrop>false</ScaleCrop>
  <HeadingPairs>
    <vt:vector size="8" baseType="variant">
      <vt:variant>
        <vt:lpstr>已用的字体</vt:lpstr>
      </vt:variant>
      <vt:variant>
        <vt:i4>12</vt:i4>
      </vt:variant>
      <vt:variant>
        <vt:lpstr>主题</vt:lpstr>
      </vt:variant>
      <vt:variant>
        <vt:i4>1</vt:i4>
      </vt:variant>
      <vt:variant>
        <vt:lpstr>嵌入 OLE 服务器</vt:lpstr>
      </vt:variant>
      <vt:variant>
        <vt:i4>1</vt:i4>
      </vt:variant>
      <vt:variant>
        <vt:lpstr>幻灯片标题</vt:lpstr>
      </vt:variant>
      <vt:variant>
        <vt:i4>12</vt:i4>
      </vt:variant>
    </vt:vector>
  </HeadingPairs>
  <TitlesOfParts>
    <vt:vector size="26" baseType="lpstr">
      <vt:lpstr>方正大黑简体</vt:lpstr>
      <vt:lpstr>方正韵动中黑简体</vt:lpstr>
      <vt:lpstr>方正正粗黑简体</vt:lpstr>
      <vt:lpstr>方正正中黑简体</vt:lpstr>
      <vt:lpstr>汉仪菱心体简</vt:lpstr>
      <vt:lpstr>宋体</vt:lpstr>
      <vt:lpstr>微软雅黑</vt:lpstr>
      <vt:lpstr>张海山锐线体简</vt:lpstr>
      <vt:lpstr>Arial</vt:lpstr>
      <vt:lpstr>Calibri</vt:lpstr>
      <vt:lpstr>Impact</vt:lpstr>
      <vt:lpstr>Wingdings</vt:lpstr>
      <vt:lpstr>www.515ppt.com</vt:lpstr>
      <vt:lpstr>Equation</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Base>www.515ppt.com</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www.515ppt.com</dc:title>
  <dc:subject>www.515ppt.com</dc:subject>
  <dc:creator/>
  <cp:keywords>更多精品文档，请访问www.515ppt.com</cp:keywords>
  <dc:description>更多精品文档，请访问www.515ppt.com</dc:description>
  <cp:lastModifiedBy/>
  <cp:revision>1</cp:revision>
  <cp:lastPrinted>2017-11-16T17:35:56Z</cp:lastPrinted>
  <dcterms:created xsi:type="dcterms:W3CDTF">2017-11-16T17:35:56Z</dcterms:created>
  <dcterms:modified xsi:type="dcterms:W3CDTF">2020-03-24T12:37:37Z</dcterms:modified>
  <cp:category>www.515ppt.com</cp:category>
  <cp:contentStatus>www.515ppt.com</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ming">
    <vt:lpwstr>www.515ppt.com</vt:lpwstr>
  </property>
</Properties>
</file>