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7"/>
  </p:notesMasterIdLst>
  <p:sldIdLst>
    <p:sldId id="264" r:id="rId2"/>
    <p:sldId id="265" r:id="rId3"/>
    <p:sldId id="257" r:id="rId4"/>
    <p:sldId id="258" r:id="rId5"/>
    <p:sldId id="272" r:id="rId6"/>
    <p:sldId id="273" r:id="rId7"/>
    <p:sldId id="269" r:id="rId8"/>
    <p:sldId id="270" r:id="rId9"/>
    <p:sldId id="271" r:id="rId10"/>
    <p:sldId id="256" r:id="rId11"/>
    <p:sldId id="266" r:id="rId12"/>
    <p:sldId id="267" r:id="rId13"/>
    <p:sldId id="268" r:id="rId14"/>
    <p:sldId id="259" r:id="rId15"/>
    <p:sldId id="26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02"/>
    <p:restoredTop sz="68635"/>
  </p:normalViewPr>
  <p:slideViewPr>
    <p:cSldViewPr snapToGrid="0" snapToObjects="1">
      <p:cViewPr>
        <p:scale>
          <a:sx n="68" d="100"/>
          <a:sy n="68" d="100"/>
        </p:scale>
        <p:origin x="15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A42304-5505-204C-A1A9-46BEDFDBE703}" type="datetimeFigureOut">
              <a:rPr lang="en-US" smtClean="0"/>
              <a:t>5/6/20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D8B0E2-B38A-0349-AEAB-A23BB4B9B3E3}" type="slidenum">
              <a:rPr lang="en-US" smtClean="0"/>
              <a:t>‹#›</a:t>
            </a:fld>
            <a:endParaRPr lang="en-US"/>
          </a:p>
        </p:txBody>
      </p:sp>
    </p:spTree>
    <p:extLst>
      <p:ext uri="{BB962C8B-B14F-4D97-AF65-F5344CB8AC3E}">
        <p14:creationId xmlns:p14="http://schemas.microsoft.com/office/powerpoint/2010/main" val="2743926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D8B0E2-B38A-0349-AEAB-A23BB4B9B3E3}" type="slidenum">
              <a:rPr lang="en-US" smtClean="0"/>
              <a:t>1</a:t>
            </a:fld>
            <a:endParaRPr lang="en-US"/>
          </a:p>
        </p:txBody>
      </p:sp>
    </p:spTree>
    <p:extLst>
      <p:ext uri="{BB962C8B-B14F-4D97-AF65-F5344CB8AC3E}">
        <p14:creationId xmlns:p14="http://schemas.microsoft.com/office/powerpoint/2010/main" val="2325052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D8B0E2-B38A-0349-AEAB-A23BB4B9B3E3}" type="slidenum">
              <a:rPr lang="en-US" smtClean="0"/>
              <a:t>2</a:t>
            </a:fld>
            <a:endParaRPr lang="en-US"/>
          </a:p>
        </p:txBody>
      </p:sp>
    </p:spTree>
    <p:extLst>
      <p:ext uri="{BB962C8B-B14F-4D97-AF65-F5344CB8AC3E}">
        <p14:creationId xmlns:p14="http://schemas.microsoft.com/office/powerpoint/2010/main" val="31159757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D8B0E2-B38A-0349-AEAB-A23BB4B9B3E3}" type="slidenum">
              <a:rPr lang="en-US" smtClean="0"/>
              <a:t>4</a:t>
            </a:fld>
            <a:endParaRPr lang="en-US"/>
          </a:p>
        </p:txBody>
      </p:sp>
    </p:spTree>
    <p:extLst>
      <p:ext uri="{BB962C8B-B14F-4D97-AF65-F5344CB8AC3E}">
        <p14:creationId xmlns:p14="http://schemas.microsoft.com/office/powerpoint/2010/main" val="3715694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Voice note on previous slide</a:t>
            </a:r>
          </a:p>
        </p:txBody>
      </p:sp>
      <p:sp>
        <p:nvSpPr>
          <p:cNvPr id="4" name="Slide Number Placeholder 3"/>
          <p:cNvSpPr>
            <a:spLocks noGrp="1"/>
          </p:cNvSpPr>
          <p:nvPr>
            <p:ph type="sldNum" sz="quarter" idx="5"/>
          </p:nvPr>
        </p:nvSpPr>
        <p:spPr/>
        <p:txBody>
          <a:bodyPr/>
          <a:lstStyle/>
          <a:p>
            <a:fld id="{03D8B0E2-B38A-0349-AEAB-A23BB4B9B3E3}" type="slidenum">
              <a:rPr lang="en-US" smtClean="0"/>
              <a:t>6</a:t>
            </a:fld>
            <a:endParaRPr lang="en-US"/>
          </a:p>
        </p:txBody>
      </p:sp>
    </p:spTree>
    <p:extLst>
      <p:ext uri="{BB962C8B-B14F-4D97-AF65-F5344CB8AC3E}">
        <p14:creationId xmlns:p14="http://schemas.microsoft.com/office/powerpoint/2010/main" val="3047619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anose="02020603050405020304" pitchFamily="18" charset="0"/>
                <a:cs typeface="Times New Roman" panose="02020603050405020304" pitchFamily="18" charset="0"/>
              </a:rPr>
              <a:t>What is a team and why teamwork: </a:t>
            </a:r>
            <a:r>
              <a:rPr lang="en-GB" sz="1200" dirty="0">
                <a:latin typeface="Times New Roman" panose="02020603050405020304" pitchFamily="18" charset="0"/>
                <a:cs typeface="Times New Roman" panose="02020603050405020304" pitchFamily="18" charset="0"/>
              </a:rPr>
              <a:t>A team is a group of people who work together, to achieve the same gold and to complete a tasks. Why teamwork: Teamwork’s, ‘work-well-when-gel-together’, it become achievable.</a:t>
            </a:r>
            <a:r>
              <a:rPr lang="en-US" sz="1200" dirty="0">
                <a:latin typeface="Times New Roman" panose="02020603050405020304" pitchFamily="18" charset="0"/>
                <a:cs typeface="Times New Roman" panose="02020603050405020304" pitchFamily="18" charset="0"/>
              </a:rPr>
              <a:t> Teamwork is consist of Network sharing, Team harmony, Organize work, Faster collaboration.  </a:t>
            </a:r>
            <a:r>
              <a:rPr lang="en-GB" sz="1200" dirty="0">
                <a:latin typeface="Times New Roman" panose="02020603050405020304" pitchFamily="18" charset="0"/>
                <a:cs typeface="Times New Roman" panose="02020603050405020304" pitchFamily="18" charset="0"/>
              </a:rPr>
              <a:t>  Our teamwork is important because the tasks will be completed more effectively and more quickly in our group. The number in our group is five (5) more bigger and more better for collaboration. For example, every member of our team gives something that make the tasks more easier. Whereas it is impossible for one person to do everything. Within our team we pay good attention to details.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anose="02020603050405020304" pitchFamily="18" charset="0"/>
                <a:cs typeface="Times New Roman" panose="02020603050405020304" pitchFamily="18" charset="0"/>
              </a:rPr>
              <a:t>Team roles: </a:t>
            </a:r>
            <a:r>
              <a:rPr lang="en-US" sz="1200" dirty="0">
                <a:latin typeface="Times New Roman" panose="02020603050405020304" pitchFamily="18" charset="0"/>
                <a:cs typeface="Times New Roman" panose="02020603050405020304" pitchFamily="18" charset="0"/>
              </a:rPr>
              <a:t>Team role is basically who is to do what with whom and when. Our team members is to work individually or work in a group in order to complete our tasks. My task is based on ‘What is a team and why teamwork’. Most importantly, I have learned that Belbin oriented roles has created great values such as, “Attention to expertise details and innovation objectivity”. Why our group can use Belbin’s model. As a team member: We can use it to develop our self as a better team player. As a leader: The leader can use it to create new strategy in a more balanced way. We as a group can use it to manage imbalance within our exiting team. This can create awareness of how our behaviour impacts each other. Belbin team roles can challenge our group to do better improve the performance of our team an a whole. (Belbin team role, 2018).</a:t>
            </a:r>
            <a:endParaRPr lang="en-GB"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287D38-417D-4FCB-ADA8-5936B73D870F}" type="slidenum">
              <a:rPr lang="en-GB" smtClean="0"/>
              <a:t>7</a:t>
            </a:fld>
            <a:endParaRPr lang="en-GB"/>
          </a:p>
        </p:txBody>
      </p:sp>
    </p:spTree>
    <p:extLst>
      <p:ext uri="{BB962C8B-B14F-4D97-AF65-F5344CB8AC3E}">
        <p14:creationId xmlns:p14="http://schemas.microsoft.com/office/powerpoint/2010/main" val="1123420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Times New Roman" panose="02020603050405020304" pitchFamily="18" charset="0"/>
                <a:cs typeface="Times New Roman" panose="02020603050405020304" pitchFamily="18" charset="0"/>
              </a:rPr>
              <a:t>Belbin team role: </a:t>
            </a:r>
            <a:r>
              <a:rPr lang="en-GB" sz="1200" dirty="0">
                <a:latin typeface="Times New Roman" panose="02020603050405020304" pitchFamily="18" charset="0"/>
                <a:cs typeface="Times New Roman" panose="02020603050405020304" pitchFamily="18" charset="0"/>
              </a:rPr>
              <a:t>According to Meredith Belbin model, develop is team roles during the 1970s.</a:t>
            </a:r>
          </a:p>
          <a:p>
            <a:r>
              <a:rPr lang="en-GB" b="0" dirty="0">
                <a:latin typeface="Times New Roman" panose="02020603050405020304" pitchFamily="18" charset="0"/>
                <a:cs typeface="Times New Roman" panose="02020603050405020304" pitchFamily="18" charset="0"/>
              </a:rPr>
              <a:t>These are the advantages and weakness of Belbin nine (9) team roles. Three (3) roles per group, in which consist of 9 different team roles such as, Plant, Monitor Evaluator, Specialist, Shaper, Implementer, Completer Finisher, Coordinator, Team Work, and Resource Investigator. Advantages and Weakness as follows: Plant: comes up with new idea, even though the ideas is good often introverted and prefer to work alone. Weakness: Have the tendency not to work within the constraints that have been given. Monitor evaluator: Great at analysing the ideas and options that others in the group generated. Weakness: Tend to lack drive and lack the ability to motivate others. Specialist: Have the knowledge of specialist job, and play a crucial role within the team as there is nobody else with the skills to do or fulfil their role. Weakness: lack versatility and don’t see the bigger picture. Shaper: Challenge the team to improve. Extroverted in nature, enjoy taking the lead and getting the best performance from the team. Weakness: Argumentative and may hurt the feelings of others. Implementor: Get things done once the ideas are in place. Turn ideas into plans and action. Weakness: Tendency to be somewhat inflexible and can be resistant to change. Completer finisher: Ensure that projects are thoroughly completed. This person is naturally concerned that all the tiny details at the end of a project get done. Weakness: Tendency to worry about getting everything completed on time. Coordinator: Naturally take on the role of team leader, and are the one person on the team everyone respects and is happy to talk to when issues arise. Weakness: Have a tendency to offload their own share of the work. Team worker: Ensure that the team is working well together, and will often sacrifice personal achievement and reward for the good of the team overall. Weakness: Have a tendency towards too much diplomacy. Resource investigator: Extroverted and enjoy working with external stakeholders to help the team achieve its objective. Weakness: Have a tendency to overly optimistic, have a tendency to lose interest quickly once the initial enthusiasm has passed. Meredith Belbin has put people together in a group of various back ground, for example managers from all over the world, to compose them and ask them to performed complex tasks involving teamwork. Belbin generate separate individuals in their own team. (Belbin team roles,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latin typeface="Times New Roman" panose="02020603050405020304" pitchFamily="18" charset="0"/>
                <a:cs typeface="Times New Roman" panose="02020603050405020304" pitchFamily="18" charset="0"/>
              </a:rPr>
              <a:t>Belbin original management team model requires eight (8) individuals, in which shows a facility for a particular role. A secondary team role was generated, because many teams in the industry have fewer than eight members. There was a study that was undertaking of data collection from the UK managers (N=1796), showing that team roles comes into two categories that has been labelled ‘Task’ and ‘Relationship’. There was an prediction that also show in these categories, which reveal the likely secondary team role for any given individuals, the degree of harmony and productiveness of dyads within a given team. (Wiley online library, 1999-2020).  </a:t>
            </a:r>
            <a:endParaRPr lang="en-GB" b="1" dirty="0">
              <a:latin typeface="Times New Roman" panose="02020603050405020304" pitchFamily="18" charset="0"/>
              <a:cs typeface="Times New Roman" panose="02020603050405020304" pitchFamily="18" charset="0"/>
            </a:endParaRPr>
          </a:p>
          <a:p>
            <a:r>
              <a:rPr lang="en-GB" dirty="0"/>
              <a:t> </a:t>
            </a:r>
          </a:p>
          <a:p>
            <a:r>
              <a:rPr lang="en-GB" dirty="0"/>
              <a:t> </a:t>
            </a:r>
          </a:p>
        </p:txBody>
      </p:sp>
      <p:sp>
        <p:nvSpPr>
          <p:cNvPr id="4" name="Slide Number Placeholder 3"/>
          <p:cNvSpPr>
            <a:spLocks noGrp="1"/>
          </p:cNvSpPr>
          <p:nvPr>
            <p:ph type="sldNum" sz="quarter" idx="5"/>
          </p:nvPr>
        </p:nvSpPr>
        <p:spPr/>
        <p:txBody>
          <a:bodyPr/>
          <a:lstStyle/>
          <a:p>
            <a:fld id="{BA287D38-417D-4FCB-ADA8-5936B73D870F}" type="slidenum">
              <a:rPr lang="en-GB" smtClean="0"/>
              <a:t>8</a:t>
            </a:fld>
            <a:endParaRPr lang="en-GB"/>
          </a:p>
        </p:txBody>
      </p:sp>
    </p:spTree>
    <p:extLst>
      <p:ext uri="{BB962C8B-B14F-4D97-AF65-F5344CB8AC3E}">
        <p14:creationId xmlns:p14="http://schemas.microsoft.com/office/powerpoint/2010/main" val="521556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However, the absence of team working concepts and procedures can prompt occupational failures, frustration, low spirit and poor efficiency which compromise the substance of the association. Thus, representatives who work in an association that doesn't have a solid idea of cooperation, ordinarily neglect to convey the normal outcomes and to accomplish the objectives and dreams of that association.</a:t>
            </a:r>
          </a:p>
          <a:p>
            <a:endParaRPr lang="en-US" dirty="0"/>
          </a:p>
        </p:txBody>
      </p:sp>
      <p:sp>
        <p:nvSpPr>
          <p:cNvPr id="4" name="Slide Number Placeholder 3"/>
          <p:cNvSpPr>
            <a:spLocks noGrp="1"/>
          </p:cNvSpPr>
          <p:nvPr>
            <p:ph type="sldNum" sz="quarter" idx="10"/>
          </p:nvPr>
        </p:nvSpPr>
        <p:spPr/>
        <p:txBody>
          <a:bodyPr/>
          <a:lstStyle/>
          <a:p>
            <a:fld id="{3F156714-3956-4984-B3BC-F91598198919}" type="slidenum">
              <a:rPr lang="en-US" smtClean="0"/>
              <a:t>11</a:t>
            </a:fld>
            <a:endParaRPr lang="en-US"/>
          </a:p>
        </p:txBody>
      </p:sp>
    </p:spTree>
    <p:extLst>
      <p:ext uri="{BB962C8B-B14F-4D97-AF65-F5344CB8AC3E}">
        <p14:creationId xmlns:p14="http://schemas.microsoft.com/office/powerpoint/2010/main" val="4069769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difficult to manufacture an equipped cooperation because</a:t>
            </a:r>
            <a:r>
              <a:rPr lang="en-US" baseline="0" dirty="0"/>
              <a:t> of the advanced innovative difficulties and the expanding rivalry between ventures. The different types of difficulties that have showed up as of late in light of the advancements in all field, make it harder to manufacture a solid structure of collaboration in hierarchical condition. The most effective components to conquer such troubles with respect to collaboration are certain correspondence, certainty, and beneficial administration. It is almost difficult to develop a proficient cooperation without these variables. The accompanying components are very significant with respect to the fitness and effectiveness of collaboration. Trust among all colleagues.</a:t>
            </a:r>
            <a:endParaRPr lang="en-US" dirty="0"/>
          </a:p>
        </p:txBody>
      </p:sp>
      <p:sp>
        <p:nvSpPr>
          <p:cNvPr id="4" name="Slide Number Placeholder 3"/>
          <p:cNvSpPr>
            <a:spLocks noGrp="1"/>
          </p:cNvSpPr>
          <p:nvPr>
            <p:ph type="sldNum" sz="quarter" idx="10"/>
          </p:nvPr>
        </p:nvSpPr>
        <p:spPr/>
        <p:txBody>
          <a:bodyPr/>
          <a:lstStyle/>
          <a:p>
            <a:fld id="{3F156714-3956-4984-B3BC-F91598198919}" type="slidenum">
              <a:rPr lang="en-US" smtClean="0"/>
              <a:t>12</a:t>
            </a:fld>
            <a:endParaRPr lang="en-US"/>
          </a:p>
        </p:txBody>
      </p:sp>
    </p:spTree>
    <p:extLst>
      <p:ext uri="{BB962C8B-B14F-4D97-AF65-F5344CB8AC3E}">
        <p14:creationId xmlns:p14="http://schemas.microsoft.com/office/powerpoint/2010/main" val="25013207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D8B0E2-B38A-0349-AEAB-A23BB4B9B3E3}" type="slidenum">
              <a:rPr lang="en-US" smtClean="0"/>
              <a:t>15</a:t>
            </a:fld>
            <a:endParaRPr lang="en-US"/>
          </a:p>
        </p:txBody>
      </p:sp>
    </p:spTree>
    <p:extLst>
      <p:ext uri="{BB962C8B-B14F-4D97-AF65-F5344CB8AC3E}">
        <p14:creationId xmlns:p14="http://schemas.microsoft.com/office/powerpoint/2010/main" val="1848214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5/6/20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5/6/20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5/6/20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5/6/20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5/6/20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onlinelibrary.wiley.com/doi/abs/10.1111/j.2044-8325.1998.tb00677.x"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CDD23D-01DF-CF44-915D-57726AE7C419}"/>
              </a:ext>
            </a:extLst>
          </p:cNvPr>
          <p:cNvSpPr>
            <a:spLocks noGrp="1"/>
          </p:cNvSpPr>
          <p:nvPr>
            <p:ph type="title"/>
          </p:nvPr>
        </p:nvSpPr>
        <p:spPr>
          <a:xfrm>
            <a:off x="2231136" y="467418"/>
            <a:ext cx="7729728" cy="1188720"/>
          </a:xfrm>
          <a:solidFill>
            <a:srgbClr val="FFFFFF"/>
          </a:solidFill>
        </p:spPr>
        <p:txBody>
          <a:bodyPr>
            <a:normAutofit/>
          </a:bodyPr>
          <a:lstStyle/>
          <a:p>
            <a:r>
              <a:rPr lang="en-US" dirty="0"/>
              <a:t>This Presentation is about effective teamworking.</a:t>
            </a:r>
            <a:br>
              <a:rPr lang="en-US" dirty="0"/>
            </a:br>
            <a:r>
              <a:rPr lang="en-US" dirty="0"/>
              <a:t>MODULE CODE BMSW4002.</a:t>
            </a:r>
          </a:p>
        </p:txBody>
      </p:sp>
      <p:sp>
        <p:nvSpPr>
          <p:cNvPr id="3" name="Content Placeholder 2">
            <a:extLst>
              <a:ext uri="{FF2B5EF4-FFF2-40B4-BE49-F238E27FC236}">
                <a16:creationId xmlns:a16="http://schemas.microsoft.com/office/drawing/2014/main" id="{EC486E45-40E3-1946-AF8F-2E8A0AABA4E0}"/>
              </a:ext>
            </a:extLst>
          </p:cNvPr>
          <p:cNvSpPr>
            <a:spLocks noGrp="1"/>
          </p:cNvSpPr>
          <p:nvPr>
            <p:ph idx="1"/>
          </p:nvPr>
        </p:nvSpPr>
        <p:spPr>
          <a:xfrm>
            <a:off x="1706244" y="2249424"/>
            <a:ext cx="8779512" cy="2879256"/>
          </a:xfrm>
        </p:spPr>
        <p:txBody>
          <a:bodyPr>
            <a:normAutofit/>
          </a:bodyPr>
          <a:lstStyle/>
          <a:p>
            <a:pPr>
              <a:buClr>
                <a:schemeClr val="tx1"/>
              </a:buClr>
            </a:pPr>
            <a:r>
              <a:rPr lang="en-US" sz="2400" dirty="0">
                <a:solidFill>
                  <a:srgbClr val="404040"/>
                </a:solidFill>
              </a:rPr>
              <a:t>Dwayne Lauder. (1905623) Stages for successful team development.</a:t>
            </a:r>
          </a:p>
          <a:p>
            <a:pPr>
              <a:buClr>
                <a:schemeClr val="tx1"/>
              </a:buClr>
            </a:pPr>
            <a:r>
              <a:rPr lang="en-US" sz="2400" dirty="0">
                <a:solidFill>
                  <a:srgbClr val="404040"/>
                </a:solidFill>
              </a:rPr>
              <a:t>Krystal Russell.  (1905619) Managing conflict.   </a:t>
            </a:r>
          </a:p>
          <a:p>
            <a:pPr>
              <a:buClr>
                <a:schemeClr val="tx1"/>
              </a:buClr>
            </a:pPr>
            <a:r>
              <a:rPr lang="en-US" sz="2400" dirty="0">
                <a:solidFill>
                  <a:srgbClr val="404040"/>
                </a:solidFill>
              </a:rPr>
              <a:t>Judith Henry.     (1910054)  Team roles.</a:t>
            </a:r>
          </a:p>
          <a:p>
            <a:pPr>
              <a:buClr>
                <a:schemeClr val="tx1"/>
              </a:buClr>
            </a:pPr>
            <a:r>
              <a:rPr lang="en-US" sz="2400" dirty="0" err="1">
                <a:solidFill>
                  <a:srgbClr val="404040"/>
                </a:solidFill>
              </a:rPr>
              <a:t>Fatmata</a:t>
            </a:r>
            <a:r>
              <a:rPr lang="en-US" sz="2400" dirty="0">
                <a:solidFill>
                  <a:srgbClr val="404040"/>
                </a:solidFill>
              </a:rPr>
              <a:t> Kamara. (1907285) Benefits of teamworking.</a:t>
            </a:r>
          </a:p>
          <a:p>
            <a:pPr>
              <a:buClr>
                <a:schemeClr val="tx1"/>
              </a:buClr>
            </a:pPr>
            <a:r>
              <a:rPr lang="en-US" sz="2400" dirty="0">
                <a:solidFill>
                  <a:srgbClr val="404040"/>
                </a:solidFill>
              </a:rPr>
              <a:t>Mohamed Sesay (1905636)  Stages of team development.  </a:t>
            </a:r>
          </a:p>
          <a:p>
            <a:pPr marL="0" indent="0">
              <a:buClr>
                <a:schemeClr val="tx1"/>
              </a:buClr>
              <a:buNone/>
            </a:pPr>
            <a:r>
              <a:rPr lang="en-US" sz="2400" dirty="0">
                <a:solidFill>
                  <a:srgbClr val="404040"/>
                </a:solidFill>
              </a:rPr>
              <a:t>                   </a:t>
            </a:r>
          </a:p>
          <a:p>
            <a:pPr marL="0" indent="0">
              <a:buClr>
                <a:schemeClr val="tx1"/>
              </a:buClr>
              <a:buNone/>
            </a:pPr>
            <a:endParaRPr lang="en-US" sz="2400" dirty="0">
              <a:solidFill>
                <a:srgbClr val="404040"/>
              </a:solidFill>
            </a:endParaRPr>
          </a:p>
          <a:p>
            <a:pPr marL="0" indent="0">
              <a:buClr>
                <a:schemeClr val="tx1"/>
              </a:buClr>
              <a:buNone/>
            </a:pPr>
            <a:endParaRPr lang="en-US" sz="2400" dirty="0">
              <a:solidFill>
                <a:srgbClr val="404040"/>
              </a:solidFill>
            </a:endParaRPr>
          </a:p>
        </p:txBody>
      </p:sp>
    </p:spTree>
    <p:extLst>
      <p:ext uri="{BB962C8B-B14F-4D97-AF65-F5344CB8AC3E}">
        <p14:creationId xmlns:p14="http://schemas.microsoft.com/office/powerpoint/2010/main" val="4141536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D6F11-F319-BC4C-BAFF-94F797A12436}"/>
              </a:ext>
            </a:extLst>
          </p:cNvPr>
          <p:cNvSpPr>
            <a:spLocks noGrp="1"/>
          </p:cNvSpPr>
          <p:nvPr>
            <p:ph type="title"/>
          </p:nvPr>
        </p:nvSpPr>
        <p:spPr>
          <a:xfrm>
            <a:off x="1262729" y="1289303"/>
            <a:ext cx="9638443" cy="3339303"/>
          </a:xfrm>
          <a:ln>
            <a:noFill/>
          </a:ln>
        </p:spPr>
        <p:txBody>
          <a:bodyPr vert="horz" lIns="274320" tIns="182880" rIns="274320" bIns="182880" rtlCol="0" anchor="ctr" anchorCtr="1">
            <a:normAutofit/>
          </a:bodyPr>
          <a:lstStyle/>
          <a:p>
            <a:r>
              <a:rPr lang="en-US" sz="5000" kern="1200" cap="all" spc="200" baseline="0" dirty="0">
                <a:solidFill>
                  <a:srgbClr val="262626"/>
                </a:solidFill>
                <a:latin typeface="+mj-lt"/>
                <a:ea typeface="+mj-ea"/>
                <a:cs typeface="+mj-cs"/>
              </a:rPr>
              <a:t>Stages for Successful team development.</a:t>
            </a:r>
            <a:br>
              <a:rPr lang="en-US" sz="5000" kern="1200" cap="all" spc="200" baseline="0" dirty="0">
                <a:solidFill>
                  <a:srgbClr val="262626"/>
                </a:solidFill>
                <a:latin typeface="+mj-lt"/>
                <a:ea typeface="+mj-ea"/>
                <a:cs typeface="+mj-cs"/>
              </a:rPr>
            </a:br>
            <a:r>
              <a:rPr lang="en-US" sz="3200" dirty="0"/>
              <a:t>According to B. Tuckman.</a:t>
            </a:r>
            <a:br>
              <a:rPr lang="en-US" sz="5000" kern="1200" cap="all" spc="200" baseline="0" dirty="0">
                <a:solidFill>
                  <a:srgbClr val="262626"/>
                </a:solidFill>
                <a:latin typeface="+mj-lt"/>
                <a:ea typeface="+mj-ea"/>
                <a:cs typeface="+mj-cs"/>
              </a:rPr>
            </a:br>
            <a:endParaRPr lang="en-US" sz="5000" kern="1200" cap="all" spc="200" baseline="0" dirty="0">
              <a:solidFill>
                <a:srgbClr val="262626"/>
              </a:solidFill>
              <a:latin typeface="+mj-lt"/>
              <a:ea typeface="+mj-ea"/>
              <a:cs typeface="+mj-cs"/>
            </a:endParaRPr>
          </a:p>
        </p:txBody>
      </p:sp>
    </p:spTree>
    <p:extLst>
      <p:ext uri="{BB962C8B-B14F-4D97-AF65-F5344CB8AC3E}">
        <p14:creationId xmlns:p14="http://schemas.microsoft.com/office/powerpoint/2010/main" val="2390867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42A23-8310-B146-96B3-CE5F11F7533F}"/>
              </a:ext>
            </a:extLst>
          </p:cNvPr>
          <p:cNvSpPr>
            <a:spLocks noGrp="1"/>
          </p:cNvSpPr>
          <p:nvPr>
            <p:ph type="title"/>
          </p:nvPr>
        </p:nvSpPr>
        <p:spPr>
          <a:xfrm>
            <a:off x="2231136" y="467418"/>
            <a:ext cx="7729728" cy="1188720"/>
          </a:xfrm>
          <a:solidFill>
            <a:srgbClr val="FFFFFF"/>
          </a:solidFill>
        </p:spPr>
        <p:txBody>
          <a:bodyPr>
            <a:normAutofit/>
          </a:bodyPr>
          <a:lstStyle/>
          <a:p>
            <a:r>
              <a:rPr lang="en-US" dirty="0"/>
              <a:t>Tuckman’s 5 stages for successful team development.  4/5</a:t>
            </a:r>
          </a:p>
        </p:txBody>
      </p:sp>
      <p:sp>
        <p:nvSpPr>
          <p:cNvPr id="3" name="Content Placeholder 2">
            <a:extLst>
              <a:ext uri="{FF2B5EF4-FFF2-40B4-BE49-F238E27FC236}">
                <a16:creationId xmlns:a16="http://schemas.microsoft.com/office/drawing/2014/main" id="{5894EA1E-5BE1-CC49-98A5-0D55F2AF2B7B}"/>
              </a:ext>
            </a:extLst>
          </p:cNvPr>
          <p:cNvSpPr>
            <a:spLocks noGrp="1"/>
          </p:cNvSpPr>
          <p:nvPr>
            <p:ph idx="1"/>
          </p:nvPr>
        </p:nvSpPr>
        <p:spPr>
          <a:xfrm>
            <a:off x="1706062" y="2291262"/>
            <a:ext cx="8779512" cy="2879256"/>
          </a:xfrm>
        </p:spPr>
        <p:txBody>
          <a:bodyPr>
            <a:normAutofit/>
          </a:bodyPr>
          <a:lstStyle/>
          <a:p>
            <a:pPr>
              <a:buClr>
                <a:schemeClr val="tx1">
                  <a:lumMod val="95000"/>
                  <a:lumOff val="5000"/>
                </a:schemeClr>
              </a:buClr>
            </a:pPr>
            <a:r>
              <a:rPr lang="en-US" sz="3200" dirty="0">
                <a:solidFill>
                  <a:srgbClr val="404040"/>
                </a:solidFill>
              </a:rPr>
              <a:t>Forming</a:t>
            </a:r>
          </a:p>
          <a:p>
            <a:pPr>
              <a:buClr>
                <a:schemeClr val="tx1">
                  <a:lumMod val="95000"/>
                  <a:lumOff val="5000"/>
                </a:schemeClr>
              </a:buClr>
            </a:pPr>
            <a:r>
              <a:rPr lang="en-US" sz="3200" dirty="0">
                <a:solidFill>
                  <a:srgbClr val="404040"/>
                </a:solidFill>
              </a:rPr>
              <a:t>Storming</a:t>
            </a:r>
          </a:p>
          <a:p>
            <a:pPr>
              <a:buClr>
                <a:schemeClr val="tx1">
                  <a:lumMod val="95000"/>
                  <a:lumOff val="5000"/>
                </a:schemeClr>
              </a:buClr>
            </a:pPr>
            <a:r>
              <a:rPr lang="en-US" sz="3200" dirty="0">
                <a:solidFill>
                  <a:srgbClr val="404040"/>
                </a:solidFill>
              </a:rPr>
              <a:t>Norming</a:t>
            </a:r>
          </a:p>
          <a:p>
            <a:pPr>
              <a:buClr>
                <a:schemeClr val="tx1">
                  <a:lumMod val="95000"/>
                  <a:lumOff val="5000"/>
                </a:schemeClr>
              </a:buClr>
            </a:pPr>
            <a:r>
              <a:rPr lang="en-US" sz="3200" dirty="0">
                <a:solidFill>
                  <a:srgbClr val="404040"/>
                </a:solidFill>
              </a:rPr>
              <a:t>performing</a:t>
            </a:r>
          </a:p>
        </p:txBody>
      </p:sp>
    </p:spTree>
    <p:extLst>
      <p:ext uri="{BB962C8B-B14F-4D97-AF65-F5344CB8AC3E}">
        <p14:creationId xmlns:p14="http://schemas.microsoft.com/office/powerpoint/2010/main" val="2409282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0E8AF-A6E4-4A4C-8107-79D3B9C401D3}"/>
              </a:ext>
            </a:extLst>
          </p:cNvPr>
          <p:cNvSpPr>
            <a:spLocks noGrp="1"/>
          </p:cNvSpPr>
          <p:nvPr>
            <p:ph type="title"/>
          </p:nvPr>
        </p:nvSpPr>
        <p:spPr>
          <a:xfrm>
            <a:off x="2231136" y="467418"/>
            <a:ext cx="7729728" cy="1188720"/>
          </a:xfrm>
          <a:solidFill>
            <a:srgbClr val="FFFFFF"/>
          </a:solidFill>
        </p:spPr>
        <p:txBody>
          <a:bodyPr>
            <a:normAutofit/>
          </a:bodyPr>
          <a:lstStyle/>
          <a:p>
            <a:r>
              <a:rPr lang="en-US" dirty="0"/>
              <a:t>Successful team development  5/5</a:t>
            </a:r>
          </a:p>
        </p:txBody>
      </p:sp>
      <p:sp>
        <p:nvSpPr>
          <p:cNvPr id="3" name="Content Placeholder 2">
            <a:extLst>
              <a:ext uri="{FF2B5EF4-FFF2-40B4-BE49-F238E27FC236}">
                <a16:creationId xmlns:a16="http://schemas.microsoft.com/office/drawing/2014/main" id="{BD7436AF-FED4-0D46-BDA5-27944497CD91}"/>
              </a:ext>
            </a:extLst>
          </p:cNvPr>
          <p:cNvSpPr>
            <a:spLocks noGrp="1"/>
          </p:cNvSpPr>
          <p:nvPr>
            <p:ph idx="1"/>
          </p:nvPr>
        </p:nvSpPr>
        <p:spPr>
          <a:xfrm>
            <a:off x="1706062" y="2291262"/>
            <a:ext cx="8779512" cy="2879256"/>
          </a:xfrm>
        </p:spPr>
        <p:txBody>
          <a:bodyPr>
            <a:normAutofit/>
          </a:bodyPr>
          <a:lstStyle/>
          <a:p>
            <a:pPr>
              <a:buClr>
                <a:schemeClr val="tx1">
                  <a:lumMod val="95000"/>
                  <a:lumOff val="5000"/>
                </a:schemeClr>
              </a:buClr>
            </a:pPr>
            <a:r>
              <a:rPr lang="en-US" sz="3200" dirty="0">
                <a:solidFill>
                  <a:srgbClr val="404040"/>
                </a:solidFill>
              </a:rPr>
              <a:t>Adjourning</a:t>
            </a:r>
          </a:p>
        </p:txBody>
      </p:sp>
      <p:pic>
        <p:nvPicPr>
          <p:cNvPr id="4" name="Recorded Sound" descr="Recorded Sound">
            <a:hlinkClick r:id="" action="ppaction://media"/>
            <a:extLst>
              <a:ext uri="{FF2B5EF4-FFF2-40B4-BE49-F238E27FC236}">
                <a16:creationId xmlns:a16="http://schemas.microsoft.com/office/drawing/2014/main" id="{F4C193C2-223D-8D49-AA91-FD635E3633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25282" y="5805642"/>
            <a:ext cx="991906" cy="991906"/>
          </a:xfrm>
          <a:prstGeom prst="rect">
            <a:avLst/>
          </a:prstGeom>
        </p:spPr>
      </p:pic>
    </p:spTree>
    <p:extLst>
      <p:ext uri="{BB962C8B-B14F-4D97-AF65-F5344CB8AC3E}">
        <p14:creationId xmlns:p14="http://schemas.microsoft.com/office/powerpoint/2010/main" val="1856148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83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871B89E-2444-4C11-AB3F-6C7122D271BB}"/>
              </a:ext>
            </a:extLst>
          </p:cNvPr>
          <p:cNvSpPr>
            <a:spLocks noGrp="1"/>
          </p:cNvSpPr>
          <p:nvPr>
            <p:ph type="title"/>
          </p:nvPr>
        </p:nvSpPr>
        <p:spPr/>
        <p:txBody>
          <a:bodyPr/>
          <a:lstStyle/>
          <a:p>
            <a:r>
              <a:rPr lang="en-GB" dirty="0"/>
              <a:t>Effective team working.</a:t>
            </a:r>
            <a:br>
              <a:rPr lang="en-GB" dirty="0"/>
            </a:br>
            <a:r>
              <a:rPr lang="en-GB" dirty="0"/>
              <a:t>Managing conflict </a:t>
            </a:r>
          </a:p>
        </p:txBody>
      </p:sp>
      <p:sp>
        <p:nvSpPr>
          <p:cNvPr id="5" name="Content Placeholder 4">
            <a:extLst>
              <a:ext uri="{FF2B5EF4-FFF2-40B4-BE49-F238E27FC236}">
                <a16:creationId xmlns:a16="http://schemas.microsoft.com/office/drawing/2014/main" id="{421296F3-603E-45FF-8B96-573FAFD1FB8F}"/>
              </a:ext>
            </a:extLst>
          </p:cNvPr>
          <p:cNvSpPr>
            <a:spLocks noGrp="1"/>
          </p:cNvSpPr>
          <p:nvPr>
            <p:ph sz="half" idx="1"/>
          </p:nvPr>
        </p:nvSpPr>
        <p:spPr/>
        <p:txBody>
          <a:bodyPr>
            <a:normAutofit/>
          </a:bodyPr>
          <a:lstStyle/>
          <a:p>
            <a:r>
              <a:rPr lang="en-GB" dirty="0"/>
              <a:t>Identify the problem </a:t>
            </a:r>
          </a:p>
          <a:p>
            <a:r>
              <a:rPr lang="en-GB" dirty="0"/>
              <a:t>Stay calm and listen carefully </a:t>
            </a:r>
          </a:p>
          <a:p>
            <a:r>
              <a:rPr lang="en-GB" dirty="0"/>
              <a:t>Discussion </a:t>
            </a:r>
          </a:p>
          <a:p>
            <a:r>
              <a:rPr lang="en-GB" dirty="0"/>
              <a:t>Identify valid points on both sides</a:t>
            </a:r>
          </a:p>
          <a:p>
            <a:r>
              <a:rPr lang="en-GB" dirty="0"/>
              <a:t>Pay attention to the behaviours displayed during the incident</a:t>
            </a:r>
          </a:p>
          <a:p>
            <a:pPr marL="0" indent="0">
              <a:buNone/>
            </a:pPr>
            <a:endParaRPr lang="en-GB" dirty="0"/>
          </a:p>
          <a:p>
            <a:pPr marL="0" indent="0">
              <a:buNone/>
            </a:pPr>
            <a:r>
              <a:rPr lang="en-GB" dirty="0"/>
              <a:t> </a:t>
            </a:r>
          </a:p>
          <a:p>
            <a:pPr marL="0" indent="0">
              <a:buNone/>
            </a:pPr>
            <a:endParaRPr lang="en-GB" dirty="0"/>
          </a:p>
        </p:txBody>
      </p:sp>
      <p:pic>
        <p:nvPicPr>
          <p:cNvPr id="8" name="GROUP WORK - KRYSTAL ">
            <a:hlinkClick r:id="" action="ppaction://media"/>
            <a:extLst>
              <a:ext uri="{FF2B5EF4-FFF2-40B4-BE49-F238E27FC236}">
                <a16:creationId xmlns:a16="http://schemas.microsoft.com/office/drawing/2014/main" id="{B7AF3821-6E6C-4E99-937A-31158E0B396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45680" y="5486908"/>
            <a:ext cx="406400" cy="406400"/>
          </a:xfrm>
          <a:prstGeom prst="rect">
            <a:avLst/>
          </a:prstGeom>
        </p:spPr>
      </p:pic>
    </p:spTree>
    <p:extLst>
      <p:ext uri="{BB962C8B-B14F-4D97-AF65-F5344CB8AC3E}">
        <p14:creationId xmlns:p14="http://schemas.microsoft.com/office/powerpoint/2010/main" val="4177892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971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141EC4E-20E7-4EBD-B9DD-3842180B6FB4}"/>
              </a:ext>
            </a:extLst>
          </p:cNvPr>
          <p:cNvSpPr/>
          <p:nvPr/>
        </p:nvSpPr>
        <p:spPr>
          <a:xfrm>
            <a:off x="942897" y="2046380"/>
            <a:ext cx="16842497" cy="1754326"/>
          </a:xfrm>
          <a:prstGeom prst="rect">
            <a:avLst/>
          </a:prstGeom>
        </p:spPr>
        <p:txBody>
          <a:bodyPr wrap="square">
            <a:spAutoFit/>
          </a:bodyPr>
          <a:lstStyle/>
          <a:p>
            <a:pPr marL="285750" indent="-285750">
              <a:buFont typeface="Arial" panose="020B0604020202020204" pitchFamily="34" charset="0"/>
              <a:buChar char="•"/>
            </a:pPr>
            <a:r>
              <a:rPr lang="en-GB" sz="3600" dirty="0"/>
              <a:t>Job roles and shift changes </a:t>
            </a:r>
          </a:p>
          <a:p>
            <a:pPr marL="285750" indent="-285750">
              <a:buFont typeface="Arial" panose="020B0604020202020204" pitchFamily="34" charset="0"/>
              <a:buChar char="•"/>
            </a:pPr>
            <a:r>
              <a:rPr lang="en-GB" sz="3600" dirty="0"/>
              <a:t>Promote differences </a:t>
            </a:r>
          </a:p>
          <a:p>
            <a:pPr marL="285750" indent="-285750">
              <a:buFont typeface="Arial" panose="020B0604020202020204" pitchFamily="34" charset="0"/>
              <a:buChar char="•"/>
            </a:pPr>
            <a:r>
              <a:rPr lang="en-GB" sz="3600" dirty="0"/>
              <a:t>Develop a plan and move forward</a:t>
            </a:r>
          </a:p>
        </p:txBody>
      </p:sp>
      <p:sp>
        <p:nvSpPr>
          <p:cNvPr id="3" name="TextBox 2">
            <a:extLst>
              <a:ext uri="{FF2B5EF4-FFF2-40B4-BE49-F238E27FC236}">
                <a16:creationId xmlns:a16="http://schemas.microsoft.com/office/drawing/2014/main" id="{E65A607F-B43E-254B-9504-650A1DABC076}"/>
              </a:ext>
            </a:extLst>
          </p:cNvPr>
          <p:cNvSpPr txBox="1"/>
          <p:nvPr/>
        </p:nvSpPr>
        <p:spPr>
          <a:xfrm>
            <a:off x="9967550" y="6223549"/>
            <a:ext cx="1828800" cy="369332"/>
          </a:xfrm>
          <a:prstGeom prst="rect">
            <a:avLst/>
          </a:prstGeom>
          <a:noFill/>
        </p:spPr>
        <p:txBody>
          <a:bodyPr wrap="square" rtlCol="0">
            <a:spAutoFit/>
          </a:bodyPr>
          <a:lstStyle/>
          <a:p>
            <a:pPr algn="l"/>
            <a:r>
              <a:rPr lang="en-GB" dirty="0"/>
              <a:t>1905619</a:t>
            </a:r>
            <a:endParaRPr lang="en-US" dirty="0"/>
          </a:p>
        </p:txBody>
      </p:sp>
    </p:spTree>
    <p:extLst>
      <p:ext uri="{BB962C8B-B14F-4D97-AF65-F5344CB8AC3E}">
        <p14:creationId xmlns:p14="http://schemas.microsoft.com/office/powerpoint/2010/main" val="3691188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1FD4D-52FB-4B61-9932-74E3F517EAE6}"/>
              </a:ext>
            </a:extLst>
          </p:cNvPr>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Team Role</a:t>
            </a:r>
            <a:endParaRPr lang="en-GB" dirty="0"/>
          </a:p>
        </p:txBody>
      </p:sp>
      <p:sp>
        <p:nvSpPr>
          <p:cNvPr id="3" name="Subtitle 2">
            <a:extLst>
              <a:ext uri="{FF2B5EF4-FFF2-40B4-BE49-F238E27FC236}">
                <a16:creationId xmlns:a16="http://schemas.microsoft.com/office/drawing/2014/main" id="{B751752C-CB8E-4645-9F11-C46CBF5013FB}"/>
              </a:ext>
            </a:extLst>
          </p:cNvPr>
          <p:cNvSpPr>
            <a:spLocks noGrp="1"/>
          </p:cNvSpPr>
          <p:nvPr>
            <p:ph type="subTitle" idx="1"/>
          </p:nvPr>
        </p:nvSpPr>
        <p:spPr/>
        <p:txBody>
          <a:bodyPr>
            <a:normAutofit/>
          </a:bodyPr>
          <a:lstStyle/>
          <a:p>
            <a:pPr marL="342900" indent="-342900" algn="l">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What is a team and why teamwork</a:t>
            </a:r>
          </a:p>
          <a:p>
            <a:pPr marL="342900" indent="-342900" algn="l">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Team roles</a:t>
            </a:r>
          </a:p>
          <a:p>
            <a:pPr marL="342900" indent="-342900" algn="l">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07364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EE980-FF3E-48CB-B46F-0A6EFAF7013F}"/>
              </a:ext>
            </a:extLst>
          </p:cNvPr>
          <p:cNvSpPr>
            <a:spLocks noGrp="1"/>
          </p:cNvSpPr>
          <p:nvPr>
            <p:ph type="title"/>
          </p:nvPr>
        </p:nvSpPr>
        <p:spPr>
          <a:xfrm>
            <a:off x="776514" y="302417"/>
            <a:ext cx="10515600" cy="1325563"/>
          </a:xfrm>
        </p:spPr>
        <p:txBody>
          <a:bodyPr/>
          <a:lstStyle/>
          <a:p>
            <a:r>
              <a:rPr lang="en-GB" b="1" dirty="0">
                <a:latin typeface="Arial" panose="020B0604020202020204" pitchFamily="34" charset="0"/>
                <a:cs typeface="Arial" panose="020B0604020202020204" pitchFamily="34" charset="0"/>
              </a:rPr>
              <a:t>Belbin Team Role</a:t>
            </a:r>
            <a:endParaRPr lang="en-GB" dirty="0"/>
          </a:p>
        </p:txBody>
      </p:sp>
      <p:sp>
        <p:nvSpPr>
          <p:cNvPr id="3" name="Content Placeholder 2">
            <a:extLst>
              <a:ext uri="{FF2B5EF4-FFF2-40B4-BE49-F238E27FC236}">
                <a16:creationId xmlns:a16="http://schemas.microsoft.com/office/drawing/2014/main" id="{326D0A62-66A9-47E7-8B04-7D0F2EAF102F}"/>
              </a:ext>
            </a:extLst>
          </p:cNvPr>
          <p:cNvSpPr>
            <a:spLocks noGrp="1"/>
          </p:cNvSpPr>
          <p:nvPr>
            <p:ph idx="1"/>
          </p:nvPr>
        </p:nvSpPr>
        <p:spPr>
          <a:xfrm>
            <a:off x="776514" y="2021568"/>
            <a:ext cx="10515600" cy="4909004"/>
          </a:xfrm>
        </p:spPr>
        <p:txBody>
          <a:bodyPr>
            <a:normAutofit/>
          </a:bodyPr>
          <a:lstStyle/>
          <a:p>
            <a:pPr marL="0" indent="0">
              <a:buNone/>
            </a:pPr>
            <a:endParaRPr lang="en-GB" b="1" dirty="0">
              <a:latin typeface="Times New Roman" panose="02020603050405020304" pitchFamily="18" charset="0"/>
              <a:cs typeface="Times New Roman" panose="02020603050405020304" pitchFamily="18" charset="0"/>
            </a:endParaRPr>
          </a:p>
          <a:p>
            <a:pPr marL="0" indent="0">
              <a:buNone/>
            </a:pPr>
            <a:endParaRPr lang="en-GB" b="1" dirty="0">
              <a:latin typeface="Times New Roman" panose="02020603050405020304" pitchFamily="18" charset="0"/>
              <a:cs typeface="Times New Roman" panose="02020603050405020304" pitchFamily="18" charset="0"/>
            </a:endParaRPr>
          </a:p>
          <a:p>
            <a:pPr marL="0" indent="0">
              <a:buNone/>
            </a:pPr>
            <a:r>
              <a:rPr lang="en-GB" sz="11200" b="1" dirty="0">
                <a:latin typeface="Times New Roman" panose="02020603050405020304" pitchFamily="18" charset="0"/>
                <a:cs typeface="Times New Roman" panose="02020603050405020304" pitchFamily="18" charset="0"/>
              </a:rPr>
              <a:t>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t> </a:t>
            </a:r>
          </a:p>
        </p:txBody>
      </p:sp>
      <p:graphicFrame>
        <p:nvGraphicFramePr>
          <p:cNvPr id="6" name="Table 6">
            <a:extLst>
              <a:ext uri="{FF2B5EF4-FFF2-40B4-BE49-F238E27FC236}">
                <a16:creationId xmlns:a16="http://schemas.microsoft.com/office/drawing/2014/main" id="{EF16D806-7B92-4878-9891-AC55CFC9E614}"/>
              </a:ext>
            </a:extLst>
          </p:cNvPr>
          <p:cNvGraphicFramePr>
            <a:graphicFrameLocks noGrp="1"/>
          </p:cNvGraphicFramePr>
          <p:nvPr>
            <p:extLst>
              <p:ext uri="{D42A27DB-BD31-4B8C-83A1-F6EECF244321}">
                <p14:modId xmlns:p14="http://schemas.microsoft.com/office/powerpoint/2010/main" val="804395627"/>
              </p:ext>
            </p:extLst>
          </p:nvPr>
        </p:nvGraphicFramePr>
        <p:xfrm>
          <a:off x="899886" y="1574005"/>
          <a:ext cx="10086960" cy="4778003"/>
        </p:xfrm>
        <a:graphic>
          <a:graphicData uri="http://schemas.openxmlformats.org/drawingml/2006/table">
            <a:tbl>
              <a:tblPr firstRow="1" bandRow="1">
                <a:tableStyleId>{073A0DAA-6AF3-43AB-8588-CEC1D06C72B9}</a:tableStyleId>
              </a:tblPr>
              <a:tblGrid>
                <a:gridCol w="3512457">
                  <a:extLst>
                    <a:ext uri="{9D8B030D-6E8A-4147-A177-3AD203B41FA5}">
                      <a16:colId xmlns:a16="http://schemas.microsoft.com/office/drawing/2014/main" val="896414065"/>
                    </a:ext>
                  </a:extLst>
                </a:gridCol>
                <a:gridCol w="3258458">
                  <a:extLst>
                    <a:ext uri="{9D8B030D-6E8A-4147-A177-3AD203B41FA5}">
                      <a16:colId xmlns:a16="http://schemas.microsoft.com/office/drawing/2014/main" val="95791672"/>
                    </a:ext>
                  </a:extLst>
                </a:gridCol>
                <a:gridCol w="3316045">
                  <a:extLst>
                    <a:ext uri="{9D8B030D-6E8A-4147-A177-3AD203B41FA5}">
                      <a16:colId xmlns:a16="http://schemas.microsoft.com/office/drawing/2014/main" val="377883987"/>
                    </a:ext>
                  </a:extLst>
                </a:gridCol>
              </a:tblGrid>
              <a:tr h="1775491">
                <a:tc>
                  <a:txBody>
                    <a:bodyPr/>
                    <a:lstStyle/>
                    <a:p>
                      <a:r>
                        <a:rPr lang="en-GB" sz="2800" dirty="0">
                          <a:latin typeface="Arial" panose="020B0604020202020204" pitchFamily="34" charset="0"/>
                          <a:cs typeface="Arial" panose="020B0604020202020204" pitchFamily="34" charset="0"/>
                        </a:rPr>
                        <a:t>T</a:t>
                      </a:r>
                      <a:r>
                        <a:rPr lang="en-GB" sz="2800" b="0" dirty="0">
                          <a:latin typeface="Arial" panose="020B0604020202020204" pitchFamily="34" charset="0"/>
                          <a:cs typeface="Arial" panose="020B0604020202020204" pitchFamily="34" charset="0"/>
                        </a:rPr>
                        <a:t>hinking – Oriented Roles</a:t>
                      </a:r>
                      <a:endParaRPr lang="en-GB" sz="28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latin typeface="Arial" panose="020B0604020202020204" pitchFamily="34" charset="0"/>
                          <a:cs typeface="Arial" panose="020B0604020202020204" pitchFamily="34" charset="0"/>
                        </a:rPr>
                        <a:t>Action – Oriented Roles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latin typeface="Arial" panose="020B0604020202020204" pitchFamily="34" charset="0"/>
                          <a:cs typeface="Arial" panose="020B0604020202020204" pitchFamily="34" charset="0"/>
                        </a:rPr>
                        <a:t>People – Oriented Roles</a:t>
                      </a:r>
                    </a:p>
                    <a:p>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26716264"/>
                  </a:ext>
                </a:extLst>
              </a:tr>
              <a:tr h="1077969">
                <a:tc>
                  <a:txBody>
                    <a:bodyPr/>
                    <a:lstStyle/>
                    <a:p>
                      <a:r>
                        <a:rPr lang="en-GB" sz="2800" dirty="0">
                          <a:latin typeface="Times New Roman" panose="02020603050405020304" pitchFamily="18" charset="0"/>
                          <a:cs typeface="Times New Roman" panose="02020603050405020304" pitchFamily="18" charset="0"/>
                        </a:rPr>
                        <a:t>Plant </a:t>
                      </a:r>
                    </a:p>
                  </a:txBody>
                  <a:tcPr/>
                </a:tc>
                <a:tc>
                  <a:txBody>
                    <a:bodyPr/>
                    <a:lstStyle/>
                    <a:p>
                      <a:r>
                        <a:rPr lang="en-GB" sz="2800" dirty="0">
                          <a:latin typeface="Times New Roman" panose="02020603050405020304" pitchFamily="18" charset="0"/>
                          <a:cs typeface="Times New Roman" panose="02020603050405020304" pitchFamily="18" charset="0"/>
                        </a:rPr>
                        <a:t>Shaper</a:t>
                      </a:r>
                      <a:r>
                        <a:rPr lang="en-GB" dirty="0"/>
                        <a:t> </a:t>
                      </a:r>
                    </a:p>
                  </a:txBody>
                  <a:tcPr/>
                </a:tc>
                <a:tc>
                  <a:txBody>
                    <a:bodyPr/>
                    <a:lstStyle/>
                    <a:p>
                      <a:r>
                        <a:rPr lang="en-GB" sz="2800" dirty="0">
                          <a:latin typeface="Times New Roman" panose="02020603050405020304" pitchFamily="18" charset="0"/>
                          <a:cs typeface="Times New Roman" panose="02020603050405020304" pitchFamily="18" charset="0"/>
                        </a:rPr>
                        <a:t>Coordinator</a:t>
                      </a:r>
                      <a:r>
                        <a:rPr lang="en-GB" dirty="0"/>
                        <a:t> </a:t>
                      </a:r>
                    </a:p>
                  </a:txBody>
                  <a:tcPr/>
                </a:tc>
                <a:extLst>
                  <a:ext uri="{0D108BD9-81ED-4DB2-BD59-A6C34878D82A}">
                    <a16:rowId xmlns:a16="http://schemas.microsoft.com/office/drawing/2014/main" val="3682139359"/>
                  </a:ext>
                </a:extLst>
              </a:tr>
              <a:tr h="1030514">
                <a:tc>
                  <a:txBody>
                    <a:bodyPr/>
                    <a:lstStyle/>
                    <a:p>
                      <a:r>
                        <a:rPr lang="en-GB" sz="2800" dirty="0">
                          <a:latin typeface="Arial" panose="020B0604020202020204" pitchFamily="34" charset="0"/>
                          <a:cs typeface="Arial" panose="020B0604020202020204" pitchFamily="34" charset="0"/>
                        </a:rPr>
                        <a:t>Monitor Evaluator</a:t>
                      </a:r>
                    </a:p>
                  </a:txBody>
                  <a:tcPr/>
                </a:tc>
                <a:tc>
                  <a:txBody>
                    <a:bodyPr/>
                    <a:lstStyle/>
                    <a:p>
                      <a:r>
                        <a:rPr lang="en-GB" sz="2800" dirty="0">
                          <a:latin typeface="Times New Roman" panose="02020603050405020304" pitchFamily="18" charset="0"/>
                          <a:cs typeface="Times New Roman" panose="02020603050405020304" pitchFamily="18" charset="0"/>
                        </a:rPr>
                        <a:t>Implementor</a:t>
                      </a:r>
                    </a:p>
                  </a:txBody>
                  <a:tcPr/>
                </a:tc>
                <a:tc>
                  <a:txBody>
                    <a:bodyPr/>
                    <a:lstStyle/>
                    <a:p>
                      <a:r>
                        <a:rPr lang="en-GB" sz="2800" dirty="0">
                          <a:latin typeface="Times New Roman" panose="02020603050405020304" pitchFamily="18" charset="0"/>
                          <a:cs typeface="Times New Roman" panose="02020603050405020304" pitchFamily="18" charset="0"/>
                        </a:rPr>
                        <a:t>Team Worker</a:t>
                      </a:r>
                    </a:p>
                  </a:txBody>
                  <a:tcPr/>
                </a:tc>
                <a:extLst>
                  <a:ext uri="{0D108BD9-81ED-4DB2-BD59-A6C34878D82A}">
                    <a16:rowId xmlns:a16="http://schemas.microsoft.com/office/drawing/2014/main" val="2817896021"/>
                  </a:ext>
                </a:extLst>
              </a:tr>
              <a:tr h="894029">
                <a:tc>
                  <a:txBody>
                    <a:bodyPr/>
                    <a:lstStyle/>
                    <a:p>
                      <a:r>
                        <a:rPr lang="en-GB" sz="2800" dirty="0">
                          <a:latin typeface="Times New Roman" panose="02020603050405020304" pitchFamily="18" charset="0"/>
                          <a:cs typeface="Times New Roman" panose="02020603050405020304" pitchFamily="18" charset="0"/>
                        </a:rPr>
                        <a:t>Specialist </a:t>
                      </a:r>
                    </a:p>
                  </a:txBody>
                  <a:tcPr/>
                </a:tc>
                <a:tc>
                  <a:txBody>
                    <a:bodyPr/>
                    <a:lstStyle/>
                    <a:p>
                      <a:r>
                        <a:rPr lang="en-GB" sz="2800" dirty="0">
                          <a:latin typeface="Times New Roman" panose="02020603050405020304" pitchFamily="18" charset="0"/>
                          <a:cs typeface="Times New Roman" panose="02020603050405020304" pitchFamily="18" charset="0"/>
                        </a:rPr>
                        <a:t>Completer Finisher</a:t>
                      </a:r>
                    </a:p>
                  </a:txBody>
                  <a:tcPr/>
                </a:tc>
                <a:tc>
                  <a:txBody>
                    <a:bodyPr/>
                    <a:lstStyle/>
                    <a:p>
                      <a:r>
                        <a:rPr lang="en-GB" sz="2800" dirty="0">
                          <a:latin typeface="Times New Roman" panose="02020603050405020304" pitchFamily="18" charset="0"/>
                          <a:cs typeface="Times New Roman" panose="02020603050405020304" pitchFamily="18" charset="0"/>
                        </a:rPr>
                        <a:t>Resource Investigator </a:t>
                      </a:r>
                    </a:p>
                  </a:txBody>
                  <a:tcPr/>
                </a:tc>
                <a:extLst>
                  <a:ext uri="{0D108BD9-81ED-4DB2-BD59-A6C34878D82A}">
                    <a16:rowId xmlns:a16="http://schemas.microsoft.com/office/drawing/2014/main" val="1079074056"/>
                  </a:ext>
                </a:extLst>
              </a:tr>
            </a:tbl>
          </a:graphicData>
        </a:graphic>
      </p:graphicFrame>
    </p:spTree>
    <p:extLst>
      <p:ext uri="{BB962C8B-B14F-4D97-AF65-F5344CB8AC3E}">
        <p14:creationId xmlns:p14="http://schemas.microsoft.com/office/powerpoint/2010/main" val="4172287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F87F3-DADF-487F-B590-99F802A9888D}"/>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F6998B64-66FD-4F37-88BC-2C06608581AD}"/>
              </a:ext>
            </a:extLst>
          </p:cNvPr>
          <p:cNvSpPr>
            <a:spLocks noGrp="1"/>
          </p:cNvSpPr>
          <p:nvPr>
            <p:ph idx="1"/>
          </p:nvPr>
        </p:nvSpPr>
        <p:spPr/>
        <p:txBody>
          <a:bodyPr/>
          <a:lstStyle/>
          <a:p>
            <a:pPr marL="0" indent="0">
              <a:buNone/>
            </a:pPr>
            <a:endParaRPr lang="en-GB" dirty="0"/>
          </a:p>
          <a:p>
            <a:r>
              <a:rPr lang="en-GB" dirty="0"/>
              <a:t> Fisher G. S, Hunter A. T, </a:t>
            </a:r>
            <a:r>
              <a:rPr lang="en-GB" dirty="0" err="1"/>
              <a:t>Macrosson</a:t>
            </a:r>
            <a:r>
              <a:rPr lang="en-GB" dirty="0"/>
              <a:t> K. D. W. (2011) ‘ The structure of Belbin’s team roles: Journal of occupation and organisational psychology, 71 (3), pp.283-288 [Online]. Available from: </a:t>
            </a:r>
            <a:r>
              <a:rPr lang="en-GB" dirty="0">
                <a:hlinkClick r:id="rId2"/>
              </a:rPr>
              <a:t>https://onlinelibrary.wiley.com/doi/abs/10.1111/j.2044-8325.1998.tb00677.x</a:t>
            </a:r>
            <a:r>
              <a:rPr lang="en-GB" dirty="0"/>
              <a:t> (Accessed: 01 May 2020).</a:t>
            </a:r>
          </a:p>
        </p:txBody>
      </p:sp>
    </p:spTree>
    <p:extLst>
      <p:ext uri="{BB962C8B-B14F-4D97-AF65-F5344CB8AC3E}">
        <p14:creationId xmlns:p14="http://schemas.microsoft.com/office/powerpoint/2010/main" val="4233546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133600" y="4343400"/>
            <a:ext cx="6400800" cy="1752600"/>
          </a:xfrm>
        </p:spPr>
        <p:txBody>
          <a:bodyPr/>
          <a:lstStyle/>
          <a:p>
            <a:pPr algn="l"/>
            <a:r>
              <a:rPr lang="en-US" b="1" dirty="0">
                <a:solidFill>
                  <a:schemeClr val="tx1">
                    <a:lumMod val="95000"/>
                    <a:lumOff val="5000"/>
                  </a:schemeClr>
                </a:solidFill>
              </a:rPr>
              <a:t>Student Name: Fatmata Kamara</a:t>
            </a:r>
          </a:p>
          <a:p>
            <a:pPr algn="l"/>
            <a:r>
              <a:rPr lang="en-US" b="1" dirty="0">
                <a:solidFill>
                  <a:schemeClr val="tx1">
                    <a:lumMod val="95000"/>
                    <a:lumOff val="5000"/>
                  </a:schemeClr>
                </a:solidFill>
              </a:rPr>
              <a:t>Student Number: 1907285</a:t>
            </a:r>
          </a:p>
          <a:p>
            <a:pPr algn="l"/>
            <a:r>
              <a:rPr lang="en-US" b="1" dirty="0">
                <a:solidFill>
                  <a:schemeClr val="tx1">
                    <a:lumMod val="95000"/>
                    <a:lumOff val="5000"/>
                  </a:schemeClr>
                </a:solidFill>
              </a:rPr>
              <a:t>Module Code: BMSW4002</a:t>
            </a:r>
          </a:p>
        </p:txBody>
      </p:sp>
      <p:sp>
        <p:nvSpPr>
          <p:cNvPr id="5" name="Title 4">
            <a:extLst>
              <a:ext uri="{FF2B5EF4-FFF2-40B4-BE49-F238E27FC236}">
                <a16:creationId xmlns:a16="http://schemas.microsoft.com/office/drawing/2014/main" id="{91ADEEF7-3C14-9D4C-8A9B-E5AB6ABA40FA}"/>
              </a:ext>
            </a:extLst>
          </p:cNvPr>
          <p:cNvSpPr>
            <a:spLocks noGrp="1"/>
          </p:cNvSpPr>
          <p:nvPr>
            <p:ph type="ctrTitle"/>
          </p:nvPr>
        </p:nvSpPr>
        <p:spPr/>
        <p:txBody>
          <a:bodyPr/>
          <a:lstStyle/>
          <a:p>
            <a:r>
              <a:rPr lang="en-US" dirty="0"/>
              <a:t>Benefits of teamworking</a:t>
            </a:r>
          </a:p>
        </p:txBody>
      </p:sp>
    </p:spTree>
    <p:extLst>
      <p:ext uri="{BB962C8B-B14F-4D97-AF65-F5344CB8AC3E}">
        <p14:creationId xmlns:p14="http://schemas.microsoft.com/office/powerpoint/2010/main" val="4250474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6400" y="685800"/>
            <a:ext cx="8763000" cy="5715000"/>
          </a:xfrm>
        </p:spPr>
        <p:txBody>
          <a:bodyPr>
            <a:normAutofit/>
          </a:bodyPr>
          <a:lstStyle/>
          <a:p>
            <a:pPr>
              <a:spcAft>
                <a:spcPts val="1200"/>
              </a:spcAft>
            </a:pPr>
            <a:r>
              <a:rPr lang="en-US" sz="2400" dirty="0"/>
              <a:t>Teamwork can be characterized as a group of people who work together to accomplish similar purposes and objectives to give an outstanding quality of services. </a:t>
            </a:r>
          </a:p>
          <a:p>
            <a:pPr>
              <a:spcAft>
                <a:spcPts val="1200"/>
              </a:spcAft>
            </a:pPr>
            <a:r>
              <a:rPr lang="en-US" sz="2400" dirty="0"/>
              <a:t>In this case, working as part of a team empowers members from the group to have elevated level of emotional security, self-confidence, and the capacity to strategize and decide with others emphatically. </a:t>
            </a:r>
          </a:p>
          <a:p>
            <a:pPr>
              <a:spcAft>
                <a:spcPts val="1200"/>
              </a:spcAft>
            </a:pPr>
            <a:r>
              <a:rPr lang="en-US" sz="2400" dirty="0"/>
              <a:t>Additionally, it helps in making a healthy workplace with useful plans, innovative exercises, positive procedures and qualities.</a:t>
            </a:r>
          </a:p>
          <a:p>
            <a:pPr>
              <a:spcAft>
                <a:spcPts val="1200"/>
              </a:spcAft>
            </a:pPr>
            <a:r>
              <a:rPr lang="en-US" sz="2400" dirty="0"/>
              <a:t>Building up the aptitudes and points of view of the workers through the programmed trade of positive suppositions, criticisms, encounters and perspectives between the individuals from the group. </a:t>
            </a:r>
          </a:p>
          <a:p>
            <a:pPr>
              <a:spcAft>
                <a:spcPts val="1200"/>
              </a:spcAft>
            </a:pPr>
            <a:endParaRPr lang="en-US" sz="2000" dirty="0"/>
          </a:p>
        </p:txBody>
      </p:sp>
    </p:spTree>
    <p:extLst>
      <p:ext uri="{BB962C8B-B14F-4D97-AF65-F5344CB8AC3E}">
        <p14:creationId xmlns:p14="http://schemas.microsoft.com/office/powerpoint/2010/main" val="353793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57400" y="685801"/>
            <a:ext cx="8229600" cy="4525963"/>
          </a:xfrm>
        </p:spPr>
        <p:txBody>
          <a:bodyPr>
            <a:normAutofit lnSpcReduction="10000"/>
          </a:bodyPr>
          <a:lstStyle/>
          <a:p>
            <a:pPr>
              <a:spcAft>
                <a:spcPts val="1200"/>
              </a:spcAft>
            </a:pPr>
            <a:r>
              <a:rPr lang="en-US" sz="2400" dirty="0"/>
              <a:t>It allows a consistent advancement with respect to the services of the association and employees in terms f their performance.  </a:t>
            </a:r>
          </a:p>
          <a:p>
            <a:pPr>
              <a:spcAft>
                <a:spcPts val="1200"/>
              </a:spcAft>
            </a:pPr>
            <a:r>
              <a:rPr lang="en-US" sz="2400" dirty="0"/>
              <a:t>The principle reason for team collaboration is to apply a powerful technique so as to improve the work related performance of workers and their aptitudes and abilities that serve the necessities of the activity.</a:t>
            </a:r>
          </a:p>
          <a:p>
            <a:pPr>
              <a:spcAft>
                <a:spcPts val="1200"/>
              </a:spcAft>
            </a:pPr>
            <a:r>
              <a:rPr lang="en-US" sz="2400" dirty="0"/>
              <a:t>Successful group collaboration depends upon synergism existing between all colleagues making a situation where they are for the most part ready to contribute and partake so as to advance and sustain a positive, viable group condition.</a:t>
            </a:r>
          </a:p>
          <a:p>
            <a:endParaRPr lang="en-US" dirty="0"/>
          </a:p>
        </p:txBody>
      </p:sp>
    </p:spTree>
    <p:extLst>
      <p:ext uri="{BB962C8B-B14F-4D97-AF65-F5344CB8AC3E}">
        <p14:creationId xmlns:p14="http://schemas.microsoft.com/office/powerpoint/2010/main" val="1475995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a:t>
            </a:r>
          </a:p>
        </p:txBody>
      </p:sp>
      <p:sp>
        <p:nvSpPr>
          <p:cNvPr id="3" name="Content Placeholder 2"/>
          <p:cNvSpPr>
            <a:spLocks noGrp="1"/>
          </p:cNvSpPr>
          <p:nvPr>
            <p:ph idx="1"/>
          </p:nvPr>
        </p:nvSpPr>
        <p:spPr/>
        <p:txBody>
          <a:bodyPr/>
          <a:lstStyle/>
          <a:p>
            <a:r>
              <a:rPr lang="en-US" dirty="0" err="1"/>
              <a:t>Sanyal</a:t>
            </a:r>
            <a:r>
              <a:rPr lang="en-US" dirty="0"/>
              <a:t>, S. and </a:t>
            </a:r>
            <a:r>
              <a:rPr lang="en-US" dirty="0" err="1"/>
              <a:t>Hisam</a:t>
            </a:r>
            <a:r>
              <a:rPr lang="en-US" dirty="0"/>
              <a:t>, M., 2018. </a:t>
            </a:r>
            <a:r>
              <a:rPr lang="en-US" i="1" dirty="0"/>
              <a:t>The Impact Of Teamwork On Work Performance Of Employees: A Study Of Faculty Members In </a:t>
            </a:r>
            <a:r>
              <a:rPr lang="en-US" i="1" dirty="0" err="1"/>
              <a:t>Dhofar</a:t>
            </a:r>
            <a:r>
              <a:rPr lang="en-US" i="1" dirty="0"/>
              <a:t> University</a:t>
            </a:r>
            <a:r>
              <a:rPr lang="en-US" dirty="0"/>
              <a:t>. [online] Iosrjournals.org. </a:t>
            </a:r>
            <a:r>
              <a:rPr lang="en-US"/>
              <a:t>Available at: &lt;http://iosrjournals.org/iosr-jbm/papers/Vol20-issue3/Version-1/C2003011522.pdf&gt; [Accessed 29 April 2020].</a:t>
            </a:r>
          </a:p>
        </p:txBody>
      </p:sp>
    </p:spTree>
    <p:extLst>
      <p:ext uri="{BB962C8B-B14F-4D97-AF65-F5344CB8AC3E}">
        <p14:creationId xmlns:p14="http://schemas.microsoft.com/office/powerpoint/2010/main" val="2236158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2">
            <a:extLst>
              <a:ext uri="{FF2B5EF4-FFF2-40B4-BE49-F238E27FC236}">
                <a16:creationId xmlns:a16="http://schemas.microsoft.com/office/drawing/2014/main" id="{861A9DC5-BC77-344E-84B6-98FEDE64AE66}"/>
              </a:ext>
            </a:extLst>
          </p:cNvPr>
          <p:cNvSpPr>
            <a:spLocks noGrp="1"/>
          </p:cNvSpPr>
          <p:nvPr>
            <p:ph idx="1"/>
          </p:nvPr>
        </p:nvSpPr>
        <p:spPr>
          <a:xfrm>
            <a:off x="2231136" y="2638044"/>
            <a:ext cx="7729728" cy="3101983"/>
          </a:xfrm>
        </p:spPr>
        <p:txBody>
          <a:bodyPr>
            <a:normAutofit/>
          </a:bodyPr>
          <a:lstStyle/>
          <a:p>
            <a:pPr>
              <a:buClr>
                <a:schemeClr val="tx1"/>
              </a:buClr>
            </a:pPr>
            <a:r>
              <a:rPr lang="en-US" sz="3200" dirty="0"/>
              <a:t>Formation</a:t>
            </a:r>
          </a:p>
          <a:p>
            <a:pPr>
              <a:buClr>
                <a:schemeClr val="tx1"/>
              </a:buClr>
            </a:pPr>
            <a:r>
              <a:rPr lang="en-US" sz="3200" dirty="0"/>
              <a:t>Enrichment</a:t>
            </a:r>
          </a:p>
          <a:p>
            <a:pPr>
              <a:buClr>
                <a:schemeClr val="tx1"/>
              </a:buClr>
            </a:pPr>
            <a:r>
              <a:rPr lang="en-US" sz="3200" dirty="0"/>
              <a:t>Sustainment Stage</a:t>
            </a:r>
          </a:p>
          <a:p>
            <a:pPr>
              <a:buClr>
                <a:schemeClr val="tx1"/>
              </a:buClr>
            </a:pPr>
            <a:r>
              <a:rPr lang="en-US" sz="3200" dirty="0"/>
              <a:t>Team Development</a:t>
            </a:r>
          </a:p>
        </p:txBody>
      </p:sp>
      <p:sp>
        <p:nvSpPr>
          <p:cNvPr id="5" name="Title 4">
            <a:extLst>
              <a:ext uri="{FF2B5EF4-FFF2-40B4-BE49-F238E27FC236}">
                <a16:creationId xmlns:a16="http://schemas.microsoft.com/office/drawing/2014/main" id="{4E5960FE-B0B9-DD49-8A7C-D46FB4C80910}"/>
              </a:ext>
            </a:extLst>
          </p:cNvPr>
          <p:cNvSpPr>
            <a:spLocks noGrp="1"/>
          </p:cNvSpPr>
          <p:nvPr>
            <p:ph type="title"/>
          </p:nvPr>
        </p:nvSpPr>
        <p:spPr/>
        <p:txBody>
          <a:bodyPr/>
          <a:lstStyle/>
          <a:p>
            <a:r>
              <a:rPr lang="en-US" dirty="0"/>
              <a:t>Stages of team development</a:t>
            </a:r>
          </a:p>
        </p:txBody>
      </p:sp>
    </p:spTree>
    <p:extLst>
      <p:ext uri="{BB962C8B-B14F-4D97-AF65-F5344CB8AC3E}">
        <p14:creationId xmlns:p14="http://schemas.microsoft.com/office/powerpoint/2010/main" val="356094340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E6AD5-2E49-6241-8C0F-7E2A58359950}"/>
              </a:ext>
            </a:extLst>
          </p:cNvPr>
          <p:cNvSpPr>
            <a:spLocks noGrp="1"/>
          </p:cNvSpPr>
          <p:nvPr>
            <p:ph type="title"/>
          </p:nvPr>
        </p:nvSpPr>
        <p:spPr>
          <a:xfrm>
            <a:off x="2231136" y="964692"/>
            <a:ext cx="7729728" cy="1188720"/>
          </a:xfrm>
          <a:solidFill>
            <a:srgbClr val="FFFFFF">
              <a:alpha val="10000"/>
            </a:srgbClr>
          </a:solidFill>
          <a:ln>
            <a:solidFill>
              <a:schemeClr val="tx1"/>
            </a:solidFill>
          </a:ln>
        </p:spPr>
        <p:txBody>
          <a:bodyPr>
            <a:normAutofit/>
          </a:bodyPr>
          <a:lstStyle/>
          <a:p>
            <a:r>
              <a:rPr lang="en-US" dirty="0">
                <a:solidFill>
                  <a:schemeClr val="tx1"/>
                </a:solidFill>
              </a:rPr>
              <a:t>Stages of team development</a:t>
            </a:r>
          </a:p>
        </p:txBody>
      </p:sp>
      <p:sp>
        <p:nvSpPr>
          <p:cNvPr id="23" name="Content Placeholder 2">
            <a:extLst>
              <a:ext uri="{FF2B5EF4-FFF2-40B4-BE49-F238E27FC236}">
                <a16:creationId xmlns:a16="http://schemas.microsoft.com/office/drawing/2014/main" id="{DFC3E71B-94F0-2540-8312-D2B7A6E6C1CC}"/>
              </a:ext>
            </a:extLst>
          </p:cNvPr>
          <p:cNvSpPr>
            <a:spLocks noGrp="1"/>
          </p:cNvSpPr>
          <p:nvPr>
            <p:ph idx="1"/>
          </p:nvPr>
        </p:nvSpPr>
        <p:spPr>
          <a:xfrm>
            <a:off x="2231136" y="2895719"/>
            <a:ext cx="7729728" cy="3101983"/>
          </a:xfrm>
        </p:spPr>
        <p:txBody>
          <a:bodyPr>
            <a:normAutofit/>
          </a:bodyPr>
          <a:lstStyle/>
          <a:p>
            <a:pPr>
              <a:buClr>
                <a:schemeClr val="tx1"/>
              </a:buClr>
            </a:pPr>
            <a:r>
              <a:rPr lang="en-US" sz="3200" dirty="0"/>
              <a:t>Trust</a:t>
            </a:r>
          </a:p>
          <a:p>
            <a:pPr>
              <a:buClr>
                <a:schemeClr val="tx1"/>
              </a:buClr>
            </a:pPr>
            <a:r>
              <a:rPr lang="en-US" sz="3200" dirty="0"/>
              <a:t>Conflict</a:t>
            </a:r>
          </a:p>
        </p:txBody>
      </p:sp>
      <p:pic>
        <p:nvPicPr>
          <p:cNvPr id="3" name="Voice 002.m4a" descr="Voice 002.m4a">
            <a:hlinkClick r:id="" action="ppaction://media"/>
            <a:extLst>
              <a:ext uri="{FF2B5EF4-FFF2-40B4-BE49-F238E27FC236}">
                <a16:creationId xmlns:a16="http://schemas.microsoft.com/office/drawing/2014/main" id="{301F771A-3A14-8B43-8042-838B95FEC9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5615051"/>
            <a:ext cx="812800" cy="812800"/>
          </a:xfrm>
          <a:prstGeom prst="rect">
            <a:avLst/>
          </a:prstGeom>
        </p:spPr>
      </p:pic>
    </p:spTree>
    <p:extLst>
      <p:ext uri="{BB962C8B-B14F-4D97-AF65-F5344CB8AC3E}">
        <p14:creationId xmlns:p14="http://schemas.microsoft.com/office/powerpoint/2010/main" val="30484378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9043</TotalTime>
  <Words>1669</Words>
  <Application>Microsoft Office PowerPoint</Application>
  <PresentationFormat>Widescreen</PresentationFormat>
  <Paragraphs>91</Paragraphs>
  <Slides>15</Slides>
  <Notes>9</Notes>
  <HiddenSlides>0</HiddenSlides>
  <MMClips>3</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Parcel</vt:lpstr>
      <vt:lpstr>This Presentation is about effective teamworking. MODULE CODE BMSW4002.</vt:lpstr>
      <vt:lpstr>Stages for Successful team development. According to B. Tuckman. </vt:lpstr>
      <vt:lpstr>Tuckman’s 5 stages for successful team development.  4/5</vt:lpstr>
      <vt:lpstr>Successful team development  5/5</vt:lpstr>
      <vt:lpstr>Effective team working. Managing conflict </vt:lpstr>
      <vt:lpstr>PowerPoint Presentation</vt:lpstr>
      <vt:lpstr>Team Role</vt:lpstr>
      <vt:lpstr>Belbin Team Role</vt:lpstr>
      <vt:lpstr>Reference </vt:lpstr>
      <vt:lpstr>Benefits of teamworking</vt:lpstr>
      <vt:lpstr>PowerPoint Presentation</vt:lpstr>
      <vt:lpstr>PowerPoint Presentation</vt:lpstr>
      <vt:lpstr>Reference </vt:lpstr>
      <vt:lpstr>Stages of team development</vt:lpstr>
      <vt:lpstr>Stages of team development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about effective teamworking.</dc:title>
  <dc:creator>Dwayne Lauder</dc:creator>
  <cp:lastModifiedBy>Dwayne Lauder (1905623)</cp:lastModifiedBy>
  <cp:revision>20</cp:revision>
  <dcterms:created xsi:type="dcterms:W3CDTF">2020-04-30T01:43:33Z</dcterms:created>
  <dcterms:modified xsi:type="dcterms:W3CDTF">2020-05-06T08:55:47Z</dcterms:modified>
</cp:coreProperties>
</file>