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</p:sldMasterIdLst>
  <p:notesMasterIdLst>
    <p:notesMasterId r:id="rId20"/>
  </p:notesMasterIdLst>
  <p:sldIdLst>
    <p:sldId id="382" r:id="rId2"/>
    <p:sldId id="308" r:id="rId3"/>
    <p:sldId id="310" r:id="rId4"/>
    <p:sldId id="311" r:id="rId5"/>
    <p:sldId id="312" r:id="rId6"/>
    <p:sldId id="313" r:id="rId7"/>
    <p:sldId id="314" r:id="rId8"/>
    <p:sldId id="303" r:id="rId9"/>
    <p:sldId id="304" r:id="rId10"/>
    <p:sldId id="305" r:id="rId11"/>
    <p:sldId id="306" r:id="rId12"/>
    <p:sldId id="315" r:id="rId13"/>
    <p:sldId id="307" r:id="rId14"/>
    <p:sldId id="316" r:id="rId15"/>
    <p:sldId id="317" r:id="rId16"/>
    <p:sldId id="318" r:id="rId17"/>
    <p:sldId id="319" r:id="rId18"/>
    <p:sldId id="320" r:id="rId19"/>
  </p:sldIdLst>
  <p:sldSz cx="9144000" cy="6858000" type="screen4x3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Tahoma" panose="020B0604030504040204" pitchFamily="34" charset="0"/>
        <a:ea typeface="新細明體" panose="02020500000000000000" pitchFamily="18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Tahoma" panose="020B0604030504040204" pitchFamily="34" charset="0"/>
        <a:ea typeface="新細明體" panose="02020500000000000000" pitchFamily="18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Tahoma" panose="020B0604030504040204" pitchFamily="34" charset="0"/>
        <a:ea typeface="新細明體" panose="02020500000000000000" pitchFamily="18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Tahoma" panose="020B0604030504040204" pitchFamily="34" charset="0"/>
        <a:ea typeface="新細明體" panose="02020500000000000000" pitchFamily="18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Tahoma" panose="020B0604030504040204" pitchFamily="34" charset="0"/>
        <a:ea typeface="新細明體" panose="02020500000000000000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Tahoma" panose="020B0604030504040204" pitchFamily="34" charset="0"/>
        <a:ea typeface="新細明體" panose="02020500000000000000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Tahoma" panose="020B0604030504040204" pitchFamily="34" charset="0"/>
        <a:ea typeface="新細明體" panose="02020500000000000000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Tahoma" panose="020B0604030504040204" pitchFamily="34" charset="0"/>
        <a:ea typeface="新細明體" panose="02020500000000000000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Tahoma" panose="020B0604030504040204" pitchFamily="34" charset="0"/>
        <a:ea typeface="新細明體" panose="02020500000000000000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1320" y="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  <a:ea typeface="新細明體" charset="-12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  <a:ea typeface="新細明體" charset="-12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22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noProof="0" smtClean="0"/>
              <a:t>Click to edit Master text styles</a:t>
            </a:r>
          </a:p>
          <a:p>
            <a:pPr lvl="1"/>
            <a:r>
              <a:rPr lang="en-US" altLang="zh-TW" noProof="0" smtClean="0"/>
              <a:t>Second level</a:t>
            </a:r>
          </a:p>
          <a:p>
            <a:pPr lvl="2"/>
            <a:r>
              <a:rPr lang="en-US" altLang="zh-TW" noProof="0" smtClean="0"/>
              <a:t>Third level</a:t>
            </a:r>
          </a:p>
          <a:p>
            <a:pPr lvl="3"/>
            <a:r>
              <a:rPr lang="en-US" altLang="zh-TW" noProof="0" smtClean="0"/>
              <a:t>Fourth level</a:t>
            </a:r>
          </a:p>
          <a:p>
            <a:pPr lvl="4"/>
            <a:r>
              <a:rPr lang="en-US" altLang="zh-TW" noProof="0" smtClean="0"/>
              <a:t>Fifth level</a:t>
            </a:r>
          </a:p>
        </p:txBody>
      </p:sp>
      <p:sp>
        <p:nvSpPr>
          <p:cNvPr id="4506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  <a:ea typeface="新細明體" charset="-12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506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AE19E68B-F8D6-43D8-AA06-CC4526F2C8A1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0833861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新細明體" pitchFamily="18" charset="-12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新細明體" pitchFamily="18" charset="-12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新細明體" pitchFamily="18" charset="-12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新細明體" pitchFamily="18" charset="-12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FA55AB91-E8D0-410A-B245-99B427BDCF8A}" type="slidenum">
              <a:rPr lang="en-US" altLang="zh-TW">
                <a:latin typeface="Arial" panose="020B0604020202020204" pitchFamily="34" charset="0"/>
              </a:rPr>
              <a:pPr eaLnBrk="1" hangingPunct="1"/>
              <a:t>4</a:t>
            </a:fld>
            <a:endParaRPr lang="en-US" altLang="zh-TW">
              <a:latin typeface="Arial" panose="020B0604020202020204" pitchFamily="34" charset="0"/>
            </a:endParaRPr>
          </a:p>
        </p:txBody>
      </p:sp>
      <p:sp>
        <p:nvSpPr>
          <p:cNvPr id="53251" name="Rectangle 2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algn="r"/>
            <a:r>
              <a:rPr kumimoji="0" lang="en-US" altLang="zh-TW" sz="1000" i="1">
                <a:latin typeface="Times New Roman" panose="02020603050405020304" pitchFamily="18" charset="0"/>
              </a:rPr>
              <a:t>7</a:t>
            </a:r>
          </a:p>
        </p:txBody>
      </p:sp>
      <p:sp>
        <p:nvSpPr>
          <p:cNvPr id="5325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3253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US" altLang="zh-CN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0581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F57C4722-CC0E-4EB5-B691-3FB0646F5895}" type="slidenum">
              <a:rPr lang="en-US" altLang="zh-TW">
                <a:latin typeface="Arial" panose="020B0604020202020204" pitchFamily="34" charset="0"/>
              </a:rPr>
              <a:pPr eaLnBrk="1" hangingPunct="1"/>
              <a:t>6</a:t>
            </a:fld>
            <a:endParaRPr lang="en-US" altLang="zh-TW">
              <a:latin typeface="Arial" panose="020B0604020202020204" pitchFamily="34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5700" y="695325"/>
            <a:ext cx="4546600" cy="3409950"/>
          </a:xfrm>
          <a:ln w="12700" cap="flat">
            <a:solidFill>
              <a:schemeClr val="tx1"/>
            </a:solidFill>
          </a:ln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zh-CN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6043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C92B5665-333C-44C9-9602-628FEF608554}" type="slidenum">
              <a:rPr lang="en-US" altLang="zh-TW">
                <a:latin typeface="Arial" panose="020B0604020202020204" pitchFamily="34" charset="0"/>
              </a:rPr>
              <a:pPr eaLnBrk="1" hangingPunct="1"/>
              <a:t>7</a:t>
            </a:fld>
            <a:endParaRPr lang="en-US" altLang="zh-TW">
              <a:latin typeface="Arial" panose="020B0604020202020204" pitchFamily="34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5700" y="695325"/>
            <a:ext cx="4546600" cy="3409950"/>
          </a:xfrm>
          <a:ln w="12700" cap="flat">
            <a:solidFill>
              <a:schemeClr val="tx1"/>
            </a:solidFill>
          </a:ln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endParaRPr lang="en-US" altLang="zh-CN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89916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04361EE3-C3CD-468E-B7E6-70F7FFECAB23}" type="slidenum">
              <a:rPr lang="en-US" altLang="zh-TW">
                <a:latin typeface="Arial" panose="020B0604020202020204" pitchFamily="34" charset="0"/>
              </a:rPr>
              <a:pPr eaLnBrk="1" hangingPunct="1"/>
              <a:t>10</a:t>
            </a:fld>
            <a:endParaRPr lang="en-US" altLang="zh-TW">
              <a:latin typeface="Arial" panose="020B0604020202020204" pitchFamily="34" charset="0"/>
            </a:endParaRPr>
          </a:p>
        </p:txBody>
      </p:sp>
      <p:sp>
        <p:nvSpPr>
          <p:cNvPr id="56323" name="Rectangle 2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algn="r"/>
            <a:r>
              <a:rPr kumimoji="0" lang="en-US" altLang="zh-TW" sz="1000" i="1">
                <a:latin typeface="Times New Roman" panose="02020603050405020304" pitchFamily="18" charset="0"/>
              </a:rPr>
              <a:t>4</a:t>
            </a:r>
          </a:p>
        </p:txBody>
      </p:sp>
      <p:sp>
        <p:nvSpPr>
          <p:cNvPr id="5632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6325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US" altLang="zh-CN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63519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B2B81C08-DBEB-4E11-8AA7-04597539DBFF}" type="slidenum">
              <a:rPr lang="en-US" altLang="zh-TW">
                <a:latin typeface="Arial" panose="020B0604020202020204" pitchFamily="34" charset="0"/>
              </a:rPr>
              <a:pPr eaLnBrk="1" hangingPunct="1"/>
              <a:t>11</a:t>
            </a:fld>
            <a:endParaRPr lang="en-US" altLang="zh-TW">
              <a:latin typeface="Arial" panose="020B0604020202020204" pitchFamily="34" charset="0"/>
            </a:endParaRPr>
          </a:p>
        </p:txBody>
      </p:sp>
      <p:sp>
        <p:nvSpPr>
          <p:cNvPr id="57347" name="Rectangle 2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algn="r"/>
            <a:r>
              <a:rPr kumimoji="0" lang="en-US" altLang="zh-TW" sz="1000" i="1">
                <a:latin typeface="Times New Roman" panose="02020603050405020304" pitchFamily="18" charset="0"/>
              </a:rPr>
              <a:t>14</a:t>
            </a:r>
          </a:p>
        </p:txBody>
      </p:sp>
      <p:sp>
        <p:nvSpPr>
          <p:cNvPr id="5734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7349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US" altLang="zh-CN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5498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C9C3C795-6A9A-43A3-B720-30ECFCD1FE52}" type="slidenum">
              <a:rPr lang="en-US" altLang="zh-TW">
                <a:latin typeface="Arial" panose="020B0604020202020204" pitchFamily="34" charset="0"/>
              </a:rPr>
              <a:pPr eaLnBrk="1" hangingPunct="1"/>
              <a:t>12</a:t>
            </a:fld>
            <a:endParaRPr lang="en-US" altLang="zh-TW">
              <a:latin typeface="Arial" panose="020B0604020202020204" pitchFamily="34" charset="0"/>
            </a:endParaRPr>
          </a:p>
        </p:txBody>
      </p:sp>
      <p:sp>
        <p:nvSpPr>
          <p:cNvPr id="58371" name="Rectangle 2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algn="r"/>
            <a:r>
              <a:rPr kumimoji="0" lang="en-US" altLang="zh-TW" sz="1000" i="1">
                <a:latin typeface="Times New Roman" panose="02020603050405020304" pitchFamily="18" charset="0"/>
              </a:rPr>
              <a:t>14</a:t>
            </a:r>
          </a:p>
        </p:txBody>
      </p:sp>
      <p:sp>
        <p:nvSpPr>
          <p:cNvPr id="5837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58373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US" altLang="zh-CN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31997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4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zh-TW"/>
              <a:t>Click to edit Master title style</a:t>
            </a:r>
          </a:p>
        </p:txBody>
      </p:sp>
      <p:sp>
        <p:nvSpPr>
          <p:cNvPr id="8205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altLang="zh-TW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 smtClean="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FE78F84-7F47-4927-ACC7-5738BC891DF8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551604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798DF7E-8836-4F49-AE29-73598E9CBFA3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494648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0705CFF-4BE4-4858-BEE8-A19D4102AC11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388364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A10B73-2022-46BE-967D-DAC58A6277C0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6552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91E48CC-EFD2-41CB-A0E4-E6E759B58992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183569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6FA29C2-0AC7-442A-9E43-2CA6AA9CBCBC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01836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62EB3B0-979B-4E0F-83AE-660BEF0ACD55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621805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90BF2FF-311B-4774-9539-5D708C35C8F8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002328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C0DE43F-337D-45FB-A833-2C3328392414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21098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A3C2003-1686-4F81-A391-E3038BDD719D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30851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B952D3F-137F-4298-A4A2-A42703DC56BA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842851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CD18C23-2196-4509-90C0-18A0EFEAFB4D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2424202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5145088" y="2017713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145088" y="4151313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305187-BA00-4FF4-A323-FBCB11946D9F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13002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5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title style</a:t>
            </a:r>
          </a:p>
        </p:txBody>
      </p:sp>
      <p:sp>
        <p:nvSpPr>
          <p:cNvPr id="1946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TW" smtClean="0"/>
              <a:t>Click to edit Master text styles</a:t>
            </a:r>
          </a:p>
          <a:p>
            <a:pPr lvl="1"/>
            <a:r>
              <a:rPr lang="en-US" altLang="zh-TW" smtClean="0"/>
              <a:t>Second level</a:t>
            </a:r>
          </a:p>
          <a:p>
            <a:pPr lvl="2"/>
            <a:r>
              <a:rPr lang="en-US" altLang="zh-TW" smtClean="0"/>
              <a:t>Third level</a:t>
            </a:r>
          </a:p>
          <a:p>
            <a:pPr lvl="3"/>
            <a:r>
              <a:rPr lang="en-US" altLang="zh-TW" smtClean="0"/>
              <a:t>Fourth level</a:t>
            </a:r>
          </a:p>
          <a:p>
            <a:pPr lvl="4"/>
            <a:r>
              <a:rPr lang="en-US" altLang="zh-TW" smtClean="0"/>
              <a:t>Fifth level</a:t>
            </a:r>
          </a:p>
        </p:txBody>
      </p:sp>
      <p:sp>
        <p:nvSpPr>
          <p:cNvPr id="717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kumimoji="0" sz="1400" smtClean="0">
                <a:ea typeface="新細明體" charset="-12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18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kumimoji="0" sz="1400" smtClean="0">
                <a:ea typeface="新細明體" charset="-12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18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kumimoji="0" sz="1400"/>
            </a:lvl1pPr>
          </a:lstStyle>
          <a:p>
            <a:fld id="{A2206F71-B884-4219-ACCC-D37255B526B0}" type="slidenum">
              <a:rPr lang="en-US" altLang="zh-TW"/>
              <a:pPr/>
              <a:t>‹#›</a:t>
            </a:fld>
            <a:endParaRPr lang="en-US" altLang="zh-TW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  <p:sldLayoutId id="2147483758" r:id="rId12"/>
    <p:sldLayoutId id="2147483759" r:id="rId13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  <a:ea typeface="新細明體" pitchFamily="18" charset="-12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  <a:ea typeface="新細明體" pitchFamily="18" charset="-12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  <a:ea typeface="新細明體" pitchFamily="18" charset="-12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  <a:ea typeface="新細明體" pitchFamily="18" charset="-120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  <a:ea typeface="新細明體" pitchFamily="18" charset="-120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  <a:ea typeface="新細明體" pitchFamily="18" charset="-120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  <a:ea typeface="新細明體" pitchFamily="18" charset="-120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  <a:ea typeface="新細明體" pitchFamily="18" charset="-12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4.bin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5.wmf"/><Relationship Id="rId4" Type="http://schemas.openxmlformats.org/officeDocument/2006/relationships/oleObject" Target="../embeddings/oleObject5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7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8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/>
          <p:cNvCxnSpPr/>
          <p:nvPr/>
        </p:nvCxnSpPr>
        <p:spPr>
          <a:xfrm>
            <a:off x="0" y="4724400"/>
            <a:ext cx="9144000" cy="0"/>
          </a:xfrm>
          <a:prstGeom prst="line">
            <a:avLst/>
          </a:prstGeom>
          <a:ln w="127000">
            <a:solidFill>
              <a:srgbClr val="C9001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itle 1"/>
          <p:cNvSpPr>
            <a:spLocks noGrp="1"/>
          </p:cNvSpPr>
          <p:nvPr>
            <p:ph type="ctrTitle"/>
          </p:nvPr>
        </p:nvSpPr>
        <p:spPr>
          <a:xfrm>
            <a:off x="395288" y="3403600"/>
            <a:ext cx="8064500" cy="896938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en-GB" sz="4000" dirty="0">
                <a:solidFill>
                  <a:srgbClr val="19245E"/>
                </a:solidFill>
              </a:rPr>
              <a:t>Corporate Finance</a:t>
            </a:r>
            <a:r>
              <a:rPr lang="en-GB" sz="4000" dirty="0" smtClean="0">
                <a:solidFill>
                  <a:srgbClr val="19245E"/>
                </a:solidFill>
              </a:rPr>
              <a:t>:</a:t>
            </a:r>
            <a:br>
              <a:rPr lang="en-GB" sz="4000" dirty="0" smtClean="0">
                <a:solidFill>
                  <a:srgbClr val="19245E"/>
                </a:solidFill>
              </a:rPr>
            </a:br>
            <a:r>
              <a:rPr lang="en-GB" sz="4000" dirty="0" smtClean="0">
                <a:solidFill>
                  <a:srgbClr val="19245E"/>
                </a:solidFill>
              </a:rPr>
              <a:t>Risk and Return</a:t>
            </a:r>
            <a:endParaRPr lang="en-US" sz="4000" dirty="0">
              <a:solidFill>
                <a:srgbClr val="19245E"/>
              </a:solidFill>
            </a:endParaRPr>
          </a:p>
        </p:txBody>
      </p:sp>
      <p:sp>
        <p:nvSpPr>
          <p:cNvPr id="18" name="Title 1"/>
          <p:cNvSpPr txBox="1">
            <a:spLocks/>
          </p:cNvSpPr>
          <p:nvPr/>
        </p:nvSpPr>
        <p:spPr bwMode="auto">
          <a:xfrm>
            <a:off x="468313" y="4806950"/>
            <a:ext cx="8064500" cy="124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/>
              <a:t>Dr. Jia Miao, PhD </a:t>
            </a:r>
            <a:r>
              <a:rPr lang="en-US" altLang="en-US" sz="2400" dirty="0" smtClean="0"/>
              <a:t>CFA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43409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FF533F61-D439-40D0-AD7D-632B26BBDAC8}" type="slidenum">
              <a:rPr kumimoji="0" lang="en-US" altLang="zh-TW"/>
              <a:pPr eaLnBrk="1" hangingPunct="1"/>
              <a:t>2</a:t>
            </a:fld>
            <a:endParaRPr kumimoji="0" lang="en-US" altLang="zh-TW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504112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There are two basic sources of return:</a:t>
            </a:r>
          </a:p>
          <a:p>
            <a:pPr eaLnBrk="1" hangingPunct="1"/>
            <a:r>
              <a:rPr lang="en-US" altLang="zh-TW" sz="2800" smtClean="0"/>
              <a:t>Incomes</a:t>
            </a:r>
          </a:p>
          <a:p>
            <a:pPr lvl="1" eaLnBrk="1" hangingPunct="1"/>
            <a:r>
              <a:rPr lang="en-US" altLang="zh-TW" sz="2400" smtClean="0"/>
              <a:t>Cash flows received directly from the investment (e.g. coupon and dividend payments)</a:t>
            </a:r>
          </a:p>
          <a:p>
            <a:pPr eaLnBrk="1" hangingPunct="1"/>
            <a:r>
              <a:rPr lang="en-US" altLang="zh-TW" sz="2800" smtClean="0"/>
              <a:t>Change in market price or value (capital gain or loss)</a:t>
            </a:r>
          </a:p>
          <a:p>
            <a:pPr lvl="1" eaLnBrk="1" hangingPunct="1"/>
            <a:r>
              <a:rPr lang="en-US" altLang="zh-TW" sz="2400" smtClean="0"/>
              <a:t>The benefit of increases in value along with the risk of any decreases in value</a:t>
            </a:r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TW" smtClean="0"/>
              <a:t>Returns</a:t>
            </a:r>
            <a:endParaRPr lang="en-US" altLang="zh-TW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018714E6-7EBA-4906-A5D4-6F8C6E769ECA}" type="slidenum">
              <a:rPr kumimoji="0" lang="en-US" altLang="zh-TW"/>
              <a:pPr eaLnBrk="1" hangingPunct="1"/>
              <a:t>3</a:t>
            </a:fld>
            <a:endParaRPr kumimoji="0" lang="en-US" altLang="zh-TW"/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1828800"/>
            <a:ext cx="7772400" cy="3084513"/>
          </a:xfrm>
        </p:spPr>
        <p:txBody>
          <a:bodyPr/>
          <a:lstStyle/>
          <a:p>
            <a:pPr eaLnBrk="1" hangingPunct="1"/>
            <a:r>
              <a:rPr lang="en-US" altLang="zh-TW" sz="2800" smtClean="0"/>
              <a:t>Dollar Returns: </a:t>
            </a:r>
          </a:p>
          <a:p>
            <a:pPr lvl="1" eaLnBrk="1" hangingPunct="1"/>
            <a:r>
              <a:rPr lang="en-US" altLang="zh-TW" sz="2400" smtClean="0"/>
              <a:t>How much money in total was made on an investment over some period of time?</a:t>
            </a:r>
          </a:p>
          <a:p>
            <a:pPr lvl="1" eaLnBrk="1" hangingPunct="1"/>
            <a:r>
              <a:rPr lang="en-US" altLang="zh-TW" sz="2400" smtClean="0"/>
              <a:t>Total Dollar Return = Incomes + Price Change</a:t>
            </a:r>
          </a:p>
          <a:p>
            <a:pPr eaLnBrk="1" hangingPunct="1"/>
            <a:r>
              <a:rPr lang="en-US" altLang="zh-TW" sz="2800" smtClean="0"/>
              <a:t>Holding Period Return</a:t>
            </a:r>
          </a:p>
          <a:p>
            <a:pPr lvl="1" eaLnBrk="1" hangingPunct="1"/>
            <a:r>
              <a:rPr lang="en-US" altLang="zh-TW" sz="2400" smtClean="0"/>
              <a:t>The percentage rate of return over a certain period of time by holding the underlying asset.</a:t>
            </a:r>
          </a:p>
        </p:txBody>
      </p:sp>
      <p:graphicFrame>
        <p:nvGraphicFramePr>
          <p:cNvPr id="1026" name="Object 4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2514600" y="4953000"/>
          <a:ext cx="3738563" cy="1627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Equation" r:id="rId3" imgW="1917360" imgH="812520" progId="Equation.3">
                  <p:embed/>
                </p:oleObj>
              </mc:Choice>
              <mc:Fallback>
                <p:oleObj name="Equation" r:id="rId3" imgW="1917360" imgH="81252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4953000"/>
                        <a:ext cx="3738563" cy="16271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tx2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TW" smtClean="0"/>
              <a:t>Returns</a:t>
            </a:r>
            <a:endParaRPr lang="en-US" altLang="zh-TW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DB893F56-7A2B-4030-80E5-74DEDD6BAB3B}" type="slidenum">
              <a:rPr kumimoji="0" lang="en-US" altLang="zh-TW"/>
              <a:pPr eaLnBrk="1" hangingPunct="1"/>
              <a:t>4</a:t>
            </a:fld>
            <a:endParaRPr kumimoji="0" lang="en-US" altLang="zh-TW"/>
          </a:p>
        </p:txBody>
      </p:sp>
      <p:sp>
        <p:nvSpPr>
          <p:cNvPr id="205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TW" smtClean="0"/>
              <a:t>Returns</a:t>
            </a:r>
            <a:endParaRPr lang="en-US" altLang="zh-TW" smtClean="0"/>
          </a:p>
        </p:txBody>
      </p:sp>
      <p:sp>
        <p:nvSpPr>
          <p:cNvPr id="205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7199312" cy="4114800"/>
          </a:xfrm>
          <a:noFill/>
        </p:spPr>
        <p:txBody>
          <a:bodyPr lIns="90488" tIns="44450" rIns="90488" bIns="44450"/>
          <a:lstStyle/>
          <a:p>
            <a:pPr eaLnBrk="1" hangingPunct="1"/>
            <a:r>
              <a:rPr lang="en-GB" altLang="zh-TW" sz="2800" smtClean="0"/>
              <a:t>In the case of an investment in shares</a:t>
            </a:r>
            <a:endParaRPr lang="en-US" altLang="zh-TW" sz="2800" smtClean="0"/>
          </a:p>
          <a:p>
            <a:pPr eaLnBrk="1" hangingPunct="1"/>
            <a:endParaRPr lang="en-US" altLang="zh-TW" sz="2800" smtClean="0"/>
          </a:p>
          <a:p>
            <a:pPr eaLnBrk="1" hangingPunct="1"/>
            <a:endParaRPr lang="en-GB" altLang="zh-TW" sz="2800" smtClean="0"/>
          </a:p>
          <a:p>
            <a:pPr eaLnBrk="1" hangingPunct="1"/>
            <a:endParaRPr lang="en-US" altLang="zh-TW" sz="2800" smtClean="0"/>
          </a:p>
          <a:p>
            <a:pPr eaLnBrk="1" hangingPunct="1"/>
            <a:r>
              <a:rPr lang="en-US" altLang="zh-TW" sz="2800" smtClean="0"/>
              <a:t>Holding Period Returns can be either positive or negative</a:t>
            </a:r>
          </a:p>
          <a:p>
            <a:pPr lvl="1" eaLnBrk="1" hangingPunct="1">
              <a:buSzPct val="75000"/>
            </a:pPr>
            <a:r>
              <a:rPr lang="en-US" altLang="zh-TW" sz="2400" smtClean="0"/>
              <a:t>Risk of investment</a:t>
            </a:r>
          </a:p>
        </p:txBody>
      </p:sp>
      <p:graphicFrame>
        <p:nvGraphicFramePr>
          <p:cNvPr id="2050" name="Object 6">
            <a:hlinkClick r:id="" action="ppaction://ole?verb=0"/>
          </p:cNvPr>
          <p:cNvGraphicFramePr>
            <a:graphicFrameLocks noGrp="1" noChangeAspect="1"/>
          </p:cNvGraphicFramePr>
          <p:nvPr>
            <p:ph sz="half" idx="2"/>
          </p:nvPr>
        </p:nvGraphicFramePr>
        <p:xfrm>
          <a:off x="2667000" y="2747963"/>
          <a:ext cx="3155950" cy="1003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Equation" r:id="rId4" imgW="1358640" imgH="431640" progId="Equation.3">
                  <p:embed/>
                </p:oleObj>
              </mc:Choice>
              <mc:Fallback>
                <p:oleObj name="Equation" r:id="rId4" imgW="1358640" imgH="43164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0" y="2747963"/>
                        <a:ext cx="3155950" cy="1003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tx2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Slide Number Placeholder 7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5D29689F-8016-44EE-BAA3-E195381723FA}" type="slidenum">
              <a:rPr kumimoji="0" lang="en-US" altLang="zh-TW"/>
              <a:pPr eaLnBrk="1" hangingPunct="1"/>
              <a:t>5</a:t>
            </a:fld>
            <a:endParaRPr kumimoji="0" lang="en-US" altLang="zh-TW"/>
          </a:p>
        </p:txBody>
      </p:sp>
      <p:sp>
        <p:nvSpPr>
          <p:cNvPr id="3077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TW" smtClean="0"/>
              <a:t>Returns</a:t>
            </a:r>
            <a:endParaRPr lang="en-US" altLang="zh-TW" smtClean="0"/>
          </a:p>
        </p:txBody>
      </p:sp>
      <p:sp>
        <p:nvSpPr>
          <p:cNvPr id="307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2017713"/>
            <a:ext cx="7696200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1000 shares BT, 5 months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buy for 246p, sell for 212p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5.40p dividends</a:t>
            </a:r>
          </a:p>
          <a:p>
            <a:pPr eaLnBrk="1" hangingPunct="1"/>
            <a:endParaRPr lang="en-GB" altLang="zh-TW" sz="2800" smtClean="0"/>
          </a:p>
          <a:p>
            <a:pPr eaLnBrk="1" hangingPunct="1"/>
            <a:endParaRPr lang="en-GB" altLang="zh-TW" sz="2800" smtClean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TW" sz="2800" smtClean="0"/>
              <a:t>Annualised return</a:t>
            </a:r>
            <a:endParaRPr lang="en-US" altLang="zh-TW" sz="2800" smtClean="0"/>
          </a:p>
        </p:txBody>
      </p:sp>
      <p:graphicFrame>
        <p:nvGraphicFramePr>
          <p:cNvPr id="3074" name="Object 9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2133600" y="3598863"/>
          <a:ext cx="4826000" cy="869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1" name="Equation" r:id="rId3" imgW="2184120" imgH="393480" progId="Equation.3">
                  <p:embed/>
                </p:oleObj>
              </mc:Choice>
              <mc:Fallback>
                <p:oleObj name="Equation" r:id="rId3" imgW="2184120" imgH="393480" progId="Equation.3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33600" y="3598863"/>
                        <a:ext cx="4826000" cy="869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5" name="Object 13"/>
          <p:cNvGraphicFramePr>
            <a:graphicFrameLocks noGrp="1" noChangeAspect="1"/>
          </p:cNvGraphicFramePr>
          <p:nvPr>
            <p:ph sz="quarter" idx="3"/>
          </p:nvPr>
        </p:nvGraphicFramePr>
        <p:xfrm>
          <a:off x="2438400" y="5257800"/>
          <a:ext cx="4298950" cy="906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2" name="Equation" r:id="rId5" imgW="1866600" imgH="393480" progId="Equation.3">
                  <p:embed/>
                </p:oleObj>
              </mc:Choice>
              <mc:Fallback>
                <p:oleObj name="Equation" r:id="rId5" imgW="1866600" imgH="393480" progId="Equation.3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5257800"/>
                        <a:ext cx="4298950" cy="906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42FAB0C1-F405-4050-BBF3-A219EDB7F92F}" type="slidenum">
              <a:rPr kumimoji="0" lang="en-US" altLang="zh-TW"/>
              <a:pPr eaLnBrk="1" hangingPunct="1"/>
              <a:t>6</a:t>
            </a:fld>
            <a:endParaRPr kumimoji="0" lang="en-US" altLang="zh-TW"/>
          </a:p>
        </p:txBody>
      </p:sp>
      <p:sp>
        <p:nvSpPr>
          <p:cNvPr id="23555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5800" y="2017713"/>
            <a:ext cx="8269288" cy="4114800"/>
          </a:xfrm>
        </p:spPr>
        <p:txBody>
          <a:bodyPr/>
          <a:lstStyle/>
          <a:p>
            <a:pPr eaLnBrk="1" hangingPunct="1"/>
            <a:r>
              <a:rPr lang="en-US" altLang="zh-TW" smtClean="0"/>
              <a:t>Historical return is the ex post return.</a:t>
            </a:r>
          </a:p>
          <a:p>
            <a:pPr eaLnBrk="1" hangingPunct="1"/>
            <a:r>
              <a:rPr lang="en-US" altLang="zh-TW" smtClean="0"/>
              <a:t>Expected return is the return that an investor expects to earn from an asset, given its price, growth potential, etc.</a:t>
            </a:r>
          </a:p>
          <a:p>
            <a:pPr eaLnBrk="1" hangingPunct="1"/>
            <a:r>
              <a:rPr lang="en-US" altLang="zh-TW" smtClean="0"/>
              <a:t>Required return is the return that an investor requires on an asset given its risk.</a:t>
            </a:r>
          </a:p>
        </p:txBody>
      </p:sp>
      <p:sp>
        <p:nvSpPr>
          <p:cNvPr id="23556" name="Rectangle 7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zh-TW" smtClean="0"/>
              <a:t>Returns</a:t>
            </a:r>
            <a:endParaRPr lang="en-US" altLang="zh-TW" smtClean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F450969C-5DD4-4845-BD2A-B2197ADEAFF9}" type="slidenum">
              <a:rPr kumimoji="0" lang="en-US" altLang="zh-TW"/>
              <a:pPr eaLnBrk="1" hangingPunct="1"/>
              <a:t>7</a:t>
            </a:fld>
            <a:endParaRPr kumimoji="0" lang="en-US" altLang="zh-TW"/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427912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zh-TW" smtClean="0"/>
              <a:t>Rational investors will buy the shares if its expected return is greater than its required return.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TW" smtClean="0"/>
              <a:t>Shares are undervalued</a:t>
            </a:r>
            <a:endParaRPr lang="en-US" altLang="zh-TW" smtClean="0"/>
          </a:p>
          <a:p>
            <a:pPr eaLnBrk="1" hangingPunct="1">
              <a:lnSpc>
                <a:spcPct val="90000"/>
              </a:lnSpc>
            </a:pPr>
            <a:r>
              <a:rPr lang="en-US" altLang="zh-TW" smtClean="0"/>
              <a:t>They will sell (or not buy) the shares if its expected return is less than its required return.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TW" smtClean="0"/>
              <a:t>Shares are overvalued</a:t>
            </a:r>
            <a:endParaRPr lang="en-US" altLang="zh-TW" smtClean="0"/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zh-TW" smtClean="0"/>
              <a:t>Returns</a:t>
            </a:r>
            <a:endParaRPr lang="en-US" altLang="zh-TW" smtClean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23D1F98F-B645-4D37-97BD-ACBFDC7E30DD}" type="slidenum">
              <a:rPr kumimoji="0" lang="en-US" altLang="zh-TW"/>
              <a:pPr eaLnBrk="1" hangingPunct="1"/>
              <a:t>8</a:t>
            </a:fld>
            <a:endParaRPr kumimoji="0" lang="en-US" altLang="zh-TW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351712" cy="4114800"/>
          </a:xfrm>
        </p:spPr>
        <p:txBody>
          <a:bodyPr/>
          <a:lstStyle/>
          <a:p>
            <a:pPr eaLnBrk="1" hangingPunct="1"/>
            <a:r>
              <a:rPr lang="en-US" altLang="zh-TW" smtClean="0"/>
              <a:t>Risk is the uncertainty associated with the investment returns</a:t>
            </a:r>
          </a:p>
          <a:p>
            <a:pPr eaLnBrk="1" hangingPunct="1"/>
            <a:r>
              <a:rPr lang="en-US" altLang="zh-TW" smtClean="0"/>
              <a:t>Risk can impact all components of return through:</a:t>
            </a:r>
          </a:p>
          <a:p>
            <a:pPr lvl="1" eaLnBrk="1" hangingPunct="1"/>
            <a:r>
              <a:rPr lang="en-US" altLang="zh-TW" smtClean="0"/>
              <a:t>Fluctuations in income returns</a:t>
            </a:r>
          </a:p>
          <a:p>
            <a:pPr lvl="1" eaLnBrk="1" hangingPunct="1"/>
            <a:r>
              <a:rPr lang="en-US" altLang="zh-TW" smtClean="0"/>
              <a:t>Fluctuations in price changes</a:t>
            </a:r>
          </a:p>
          <a:p>
            <a:pPr lvl="1" eaLnBrk="1" hangingPunct="1"/>
            <a:r>
              <a:rPr lang="en-US" altLang="zh-TW" smtClean="0"/>
              <a:t>Fluctuations in reinvestment rate of return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TW" smtClean="0"/>
              <a:t>Risks</a:t>
            </a:r>
            <a:endParaRPr lang="en-US" altLang="zh-TW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34F46AD1-3BCD-4112-B3C7-40D54246B772}" type="slidenum">
              <a:rPr kumimoji="0" lang="en-US" altLang="zh-TW"/>
              <a:pPr eaLnBrk="1" hangingPunct="1"/>
              <a:t>9</a:t>
            </a:fld>
            <a:endParaRPr kumimoji="0" lang="en-US" altLang="zh-TW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275512" cy="4114800"/>
          </a:xfrm>
        </p:spPr>
        <p:txBody>
          <a:bodyPr/>
          <a:lstStyle/>
          <a:p>
            <a:pPr eaLnBrk="1" hangingPunct="1"/>
            <a:r>
              <a:rPr lang="en-US" altLang="zh-TW" sz="2800" smtClean="0"/>
              <a:t>Systematic risks</a:t>
            </a:r>
          </a:p>
          <a:p>
            <a:pPr lvl="1" eaLnBrk="1" hangingPunct="1"/>
            <a:r>
              <a:rPr lang="en-US" altLang="zh-TW" sz="2400" smtClean="0"/>
              <a:t>affect many investment returns simultaneously</a:t>
            </a:r>
          </a:p>
          <a:p>
            <a:pPr lvl="1" eaLnBrk="1" hangingPunct="1"/>
            <a:r>
              <a:rPr lang="en-US" altLang="zh-TW" sz="2400" smtClean="0"/>
              <a:t>e.g. changes the macro-economic conditions.</a:t>
            </a:r>
          </a:p>
          <a:p>
            <a:pPr eaLnBrk="1" hangingPunct="1"/>
            <a:r>
              <a:rPr lang="en-US" altLang="zh-TW" sz="2800" smtClean="0"/>
              <a:t>Unsystematic or asset specific risks</a:t>
            </a:r>
          </a:p>
          <a:p>
            <a:pPr lvl="1" eaLnBrk="1" hangingPunct="1"/>
            <a:r>
              <a:rPr lang="en-US" altLang="zh-TW" sz="2400" smtClean="0"/>
              <a:t>affect only one or a small number of investment returns</a:t>
            </a:r>
          </a:p>
          <a:p>
            <a:pPr lvl="1" eaLnBrk="1" hangingPunct="1"/>
            <a:r>
              <a:rPr lang="en-US" altLang="zh-TW" sz="2400" smtClean="0"/>
              <a:t>e.g. poor management of the invested firms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TW" smtClean="0"/>
              <a:t>Risks</a:t>
            </a:r>
            <a:endParaRPr lang="en-US" altLang="zh-TW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88F44634-4770-4BAC-AA7A-F6FD0F11AEFC}" type="slidenum">
              <a:rPr kumimoji="0" lang="en-US" altLang="zh-TW"/>
              <a:pPr eaLnBrk="1" hangingPunct="1"/>
              <a:t>10</a:t>
            </a:fld>
            <a:endParaRPr kumimoji="0" lang="en-US" altLang="zh-TW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2057400"/>
            <a:ext cx="7086600" cy="4114800"/>
          </a:xfrm>
          <a:noFill/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US" altLang="zh-TW" sz="2000" smtClean="0"/>
              <a:t>Interest Rate Risk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000" smtClean="0"/>
              <a:t>Market Risk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000" smtClean="0"/>
              <a:t>Inflation Risk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000" smtClean="0"/>
              <a:t>Business Risk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zh-TW" sz="1800" smtClean="0"/>
              <a:t>Variation in sales</a:t>
            </a:r>
            <a:endParaRPr lang="en-US" altLang="zh-TW" sz="1800" smtClean="0"/>
          </a:p>
          <a:p>
            <a:pPr eaLnBrk="1" hangingPunct="1">
              <a:lnSpc>
                <a:spcPct val="90000"/>
              </a:lnSpc>
            </a:pPr>
            <a:r>
              <a:rPr lang="en-US" altLang="zh-TW" sz="2000" smtClean="0"/>
              <a:t>Financial Risk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TW" sz="1800" smtClean="0"/>
              <a:t>Capital structure and debt financing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000" smtClean="0"/>
              <a:t>Liquidity Risk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zh-TW" sz="1800" smtClean="0"/>
              <a:t>Marketability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000" smtClean="0"/>
              <a:t>Exchange Rate Risk</a:t>
            </a:r>
          </a:p>
          <a:p>
            <a:pPr eaLnBrk="1" hangingPunct="1">
              <a:lnSpc>
                <a:spcPct val="90000"/>
              </a:lnSpc>
            </a:pPr>
            <a:r>
              <a:rPr lang="en-US" altLang="zh-TW" sz="2000" smtClean="0"/>
              <a:t>Country Risk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zh-TW" sz="1800" smtClean="0"/>
              <a:t>Political stability</a:t>
            </a:r>
          </a:p>
        </p:txBody>
      </p:sp>
      <p:sp>
        <p:nvSpPr>
          <p:cNvPr id="2765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TW" smtClean="0"/>
              <a:t>Risks</a:t>
            </a:r>
            <a:endParaRPr lang="en-US" altLang="zh-TW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CC1EC067-6D83-4B15-BA60-9F5944FC8A1A}" type="slidenum">
              <a:rPr kumimoji="0" lang="en-US" altLang="zh-TW"/>
              <a:pPr eaLnBrk="1" hangingPunct="1"/>
              <a:t>11</a:t>
            </a:fld>
            <a:endParaRPr kumimoji="0" lang="en-US" altLang="zh-TW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123112" cy="4114800"/>
          </a:xfrm>
          <a:noFill/>
        </p:spPr>
        <p:txBody>
          <a:bodyPr lIns="90488" tIns="44450" rIns="90488" bIns="44450"/>
          <a:lstStyle/>
          <a:p>
            <a:pPr eaLnBrk="1" hangingPunct="1">
              <a:lnSpc>
                <a:spcPct val="80000"/>
              </a:lnSpc>
            </a:pPr>
            <a:r>
              <a:rPr lang="en-US" altLang="zh-TW" sz="2400" smtClean="0"/>
              <a:t>Risk is the possibility that the actual return is different than the expected return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zh-TW" sz="2400" smtClean="0"/>
              <a:t>The most common measure of investment risk is the volatility, which is the standard deviation of the asset returns.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zh-TW" sz="2400" smtClean="0"/>
              <a:t>Standard deviation is a measure of the dispersion of possible outcomes. 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zh-TW" sz="2400" smtClean="0"/>
              <a:t>The greater the standard deviation, the greater the uncertainty, and therefore , the greater the risk.</a:t>
            </a:r>
          </a:p>
          <a:p>
            <a:pPr>
              <a:buClr>
                <a:schemeClr val="tx2"/>
              </a:buClr>
              <a:buSzPct val="75000"/>
              <a:buFont typeface="Monotype Sorts" charset="2"/>
              <a:buChar char="n"/>
            </a:pPr>
            <a:r>
              <a:rPr lang="en-US" altLang="zh-TW" sz="2400" smtClean="0"/>
              <a:t>Alternatively, to be measured by the variance, which is the square of standard deviation.</a:t>
            </a:r>
          </a:p>
        </p:txBody>
      </p:sp>
      <p:sp>
        <p:nvSpPr>
          <p:cNvPr id="2867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TW" smtClean="0"/>
              <a:t>Risk Measurements</a:t>
            </a:r>
            <a:endParaRPr lang="en-US" altLang="zh-TW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B5C540CE-447B-4111-A0B8-CA6CCDB06C44}" type="slidenum">
              <a:rPr kumimoji="0" lang="en-US" altLang="zh-TW"/>
              <a:pPr eaLnBrk="1" hangingPunct="1"/>
              <a:t>12</a:t>
            </a:fld>
            <a:endParaRPr kumimoji="0" lang="en-US" altLang="zh-TW"/>
          </a:p>
        </p:txBody>
      </p:sp>
      <p:sp>
        <p:nvSpPr>
          <p:cNvPr id="410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TW" smtClean="0"/>
              <a:t>Risk Measurements</a:t>
            </a:r>
            <a:endParaRPr lang="en-US" altLang="zh-TW" smtClean="0"/>
          </a:p>
        </p:txBody>
      </p:sp>
      <p:sp>
        <p:nvSpPr>
          <p:cNvPr id="4102" name="Rectangle 2"/>
          <p:cNvSpPr>
            <a:spLocks noGrp="1" noChangeArrowheads="1"/>
          </p:cNvSpPr>
          <p:nvPr>
            <p:ph type="body" sz="half" idx="1"/>
          </p:nvPr>
        </p:nvSpPr>
        <p:spPr>
          <a:noFill/>
        </p:spPr>
        <p:txBody>
          <a:bodyPr lIns="90488" tIns="44450" rIns="90488" bIns="44450"/>
          <a:lstStyle/>
          <a:p>
            <a:pPr eaLnBrk="1" hangingPunct="1"/>
            <a:endParaRPr lang="en-US" altLang="zh-TW" sz="2800" smtClean="0"/>
          </a:p>
          <a:p>
            <a:pPr eaLnBrk="1" hangingPunct="1"/>
            <a:r>
              <a:rPr lang="en-US" altLang="zh-TW" sz="2800" smtClean="0"/>
              <a:t>Volatility</a:t>
            </a:r>
          </a:p>
          <a:p>
            <a:pPr eaLnBrk="1" hangingPunct="1"/>
            <a:endParaRPr lang="en-GB" altLang="zh-TW" sz="2800" smtClean="0"/>
          </a:p>
          <a:p>
            <a:pPr eaLnBrk="1" hangingPunct="1"/>
            <a:endParaRPr lang="en-GB" altLang="zh-TW" sz="2800" smtClean="0"/>
          </a:p>
          <a:p>
            <a:pPr eaLnBrk="1" hangingPunct="1"/>
            <a:r>
              <a:rPr lang="en-GB" altLang="zh-TW" sz="2800" smtClean="0"/>
              <a:t>Variance</a:t>
            </a:r>
            <a:endParaRPr lang="en-US" altLang="zh-TW" sz="2800" smtClean="0"/>
          </a:p>
        </p:txBody>
      </p:sp>
      <p:graphicFrame>
        <p:nvGraphicFramePr>
          <p:cNvPr id="4098" name="Object 3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3810000" y="1905000"/>
          <a:ext cx="2865438" cy="1519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6" name="Equation" r:id="rId4" imgW="1244520" imgH="660240" progId="Equation.3">
                  <p:embed/>
                </p:oleObj>
              </mc:Choice>
              <mc:Fallback>
                <p:oleObj name="Equation" r:id="rId4" imgW="1244520" imgH="66024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1905000"/>
                        <a:ext cx="2865438" cy="1519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tx2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9" name="Object 5">
            <a:hlinkClick r:id="" action="ppaction://ole?verb=0"/>
          </p:cNvPr>
          <p:cNvGraphicFramePr>
            <a:graphicFrameLocks noGrp="1" noChangeAspect="1"/>
          </p:cNvGraphicFramePr>
          <p:nvPr>
            <p:ph sz="half" idx="2"/>
          </p:nvPr>
        </p:nvGraphicFramePr>
        <p:xfrm>
          <a:off x="3810000" y="3581400"/>
          <a:ext cx="2749550" cy="1401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7" name="Equation" r:id="rId6" imgW="1193760" imgH="609480" progId="Equation.3">
                  <p:embed/>
                </p:oleObj>
              </mc:Choice>
              <mc:Fallback>
                <p:oleObj name="Equation" r:id="rId6" imgW="1193760" imgH="60948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3581400"/>
                        <a:ext cx="2749550" cy="1401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tx2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3" name="TextBox 8"/>
          <p:cNvSpPr txBox="1">
            <a:spLocks noChangeArrowheads="1"/>
          </p:cNvSpPr>
          <p:nvPr/>
        </p:nvSpPr>
        <p:spPr bwMode="auto">
          <a:xfrm>
            <a:off x="1295400" y="5562600"/>
            <a:ext cx="3962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r>
              <a:rPr lang="en-GB" altLang="zh-CN"/>
              <a:t>*If it is a sample.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D290A07D-6E87-447A-937C-E48A1BCA81C3}" type="slidenum">
              <a:rPr kumimoji="0" lang="en-US" altLang="zh-TW"/>
              <a:pPr eaLnBrk="1" hangingPunct="1"/>
              <a:t>13</a:t>
            </a:fld>
            <a:endParaRPr kumimoji="0" lang="en-US" altLang="zh-TW"/>
          </a:p>
        </p:txBody>
      </p:sp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smtClean="0"/>
              <a:t>Risk: Volatility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427912" cy="44592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smtClean="0"/>
              <a:t>Quarter	  HPR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smtClean="0"/>
              <a:t>   1		  20%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smtClean="0"/>
              <a:t>   2		    0%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smtClean="0"/>
              <a:t>   3		   10%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smtClean="0"/>
              <a:t>   4		  -20%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smtClean="0"/>
              <a:t>   5		   30%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smtClean="0"/>
              <a:t>R = 8%</a:t>
            </a:r>
            <a:endParaRPr lang="en-US" altLang="zh-TW" sz="2400" smtClean="0">
              <a:latin typeface="Symbol" panose="05050102010706020507" pitchFamily="18" charset="2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smtClean="0">
                <a:latin typeface="Symbol" panose="05050102010706020507" pitchFamily="18" charset="2"/>
              </a:rPr>
              <a:t>s</a:t>
            </a:r>
            <a:r>
              <a:rPr lang="en-US" altLang="zh-TW" sz="2400" baseline="30000" smtClean="0"/>
              <a:t>2</a:t>
            </a:r>
            <a:r>
              <a:rPr lang="en-US" altLang="zh-TW" sz="2400" smtClean="0"/>
              <a:t> = [(20%-8%)</a:t>
            </a:r>
            <a:r>
              <a:rPr lang="en-US" altLang="zh-TW" sz="2400" baseline="30000" smtClean="0"/>
              <a:t>2 </a:t>
            </a:r>
            <a:r>
              <a:rPr lang="en-US" altLang="zh-TW" sz="2400" smtClean="0"/>
              <a:t>+(0%-8%)</a:t>
            </a:r>
            <a:r>
              <a:rPr lang="en-US" altLang="zh-TW" sz="2400" baseline="30000" smtClean="0"/>
              <a:t>2 </a:t>
            </a:r>
            <a:r>
              <a:rPr lang="en-US" altLang="zh-TW" sz="2400" smtClean="0"/>
              <a:t>+(10%-8%)</a:t>
            </a:r>
            <a:r>
              <a:rPr lang="en-US" altLang="zh-TW" sz="2400" baseline="30000" smtClean="0"/>
              <a:t>2 </a:t>
            </a:r>
            <a:r>
              <a:rPr lang="en-US" altLang="zh-TW" sz="2400" smtClean="0"/>
              <a:t>+(-20%-              8%)</a:t>
            </a:r>
            <a:r>
              <a:rPr lang="en-US" altLang="zh-TW" sz="2400" baseline="30000" smtClean="0"/>
              <a:t>2 </a:t>
            </a:r>
            <a:r>
              <a:rPr lang="en-US" altLang="zh-TW" sz="2400" smtClean="0"/>
              <a:t>+(30%-8%)</a:t>
            </a:r>
            <a:r>
              <a:rPr lang="en-US" altLang="zh-TW" sz="2400" baseline="30000" smtClean="0"/>
              <a:t>2</a:t>
            </a:r>
            <a:r>
              <a:rPr lang="en-US" altLang="zh-TW" sz="2400" smtClean="0"/>
              <a:t>]/4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smtClean="0"/>
              <a:t>     = [0.0144+0.0064+0.0004+0.0784+0.0484]/4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smtClean="0"/>
              <a:t>     = 0.0370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400" smtClean="0">
                <a:latin typeface="Symbol" panose="05050102010706020507" pitchFamily="18" charset="2"/>
              </a:rPr>
              <a:t>s</a:t>
            </a:r>
            <a:r>
              <a:rPr lang="en-US" altLang="zh-TW" sz="2400" smtClean="0"/>
              <a:t> = 19.2%</a:t>
            </a:r>
          </a:p>
        </p:txBody>
      </p:sp>
      <p:sp>
        <p:nvSpPr>
          <p:cNvPr id="29701" name="Line 4"/>
          <p:cNvSpPr>
            <a:spLocks noChangeShapeType="1"/>
          </p:cNvSpPr>
          <p:nvPr/>
        </p:nvSpPr>
        <p:spPr bwMode="auto">
          <a:xfrm>
            <a:off x="1219200" y="4191000"/>
            <a:ext cx="228600" cy="0"/>
          </a:xfrm>
          <a:prstGeom prst="line">
            <a:avLst/>
          </a:prstGeom>
          <a:noFill/>
          <a:ln w="317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0FB9C998-E398-4D98-A77D-79B6F2BC4016}" type="slidenum">
              <a:rPr kumimoji="0" lang="en-US" altLang="zh-TW"/>
              <a:pPr eaLnBrk="1" hangingPunct="1"/>
              <a:t>14</a:t>
            </a:fld>
            <a:endParaRPr kumimoji="0" lang="en-US" altLang="zh-TW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smtClean="0"/>
              <a:t>Risk: Volatility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427912" cy="4154487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Quarter	  HPR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   1		  20%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   2		    0%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   3		   10%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   4		  -20%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   5		   30%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Annualized R = 8%*4 = 32%</a:t>
            </a:r>
            <a:endParaRPr lang="en-US" altLang="zh-TW" sz="2800" smtClean="0">
              <a:latin typeface="Symbol" panose="05050102010706020507" pitchFamily="18" charset="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/>
              <a:t>Annualized</a:t>
            </a:r>
            <a:r>
              <a:rPr lang="en-US" altLang="zh-TW" sz="2800" smtClean="0">
                <a:latin typeface="Symbol" panose="05050102010706020507" pitchFamily="18" charset="2"/>
              </a:rPr>
              <a:t> s</a:t>
            </a:r>
            <a:r>
              <a:rPr lang="en-US" altLang="zh-TW" sz="2800" smtClean="0"/>
              <a:t> = 19.2% * 4</a:t>
            </a:r>
            <a:r>
              <a:rPr lang="en-US" altLang="zh-TW" sz="1600" baseline="90000" smtClean="0"/>
              <a:t>1/2</a:t>
            </a:r>
            <a:r>
              <a:rPr lang="en-US" altLang="zh-TW" sz="2800" smtClean="0"/>
              <a:t> = 38.4%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A8688AEF-A2D7-4C98-913F-FE07C6D75D0F}" type="slidenum">
              <a:rPr kumimoji="0" lang="en-US" altLang="zh-TW"/>
              <a:pPr eaLnBrk="1" hangingPunct="1"/>
              <a:t>15</a:t>
            </a:fld>
            <a:endParaRPr kumimoji="0" lang="en-US" altLang="zh-TW"/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123112" cy="4114800"/>
          </a:xfrm>
          <a:noFill/>
        </p:spPr>
        <p:txBody>
          <a:bodyPr lIns="92075" tIns="46038" rIns="92075" bIns="46038"/>
          <a:lstStyle/>
          <a:p>
            <a:pPr eaLnBrk="1" hangingPunct="1"/>
            <a:r>
              <a:rPr lang="en-US" altLang="zh-TW" smtClean="0"/>
              <a:t>Expected return </a:t>
            </a:r>
          </a:p>
          <a:p>
            <a:pPr lvl="1" eaLnBrk="1" hangingPunct="1"/>
            <a:r>
              <a:rPr lang="en-US" altLang="zh-TW" smtClean="0"/>
              <a:t>The single most likely outcome from a particular probability distribution</a:t>
            </a:r>
          </a:p>
          <a:p>
            <a:pPr lvl="1" eaLnBrk="1" hangingPunct="1"/>
            <a:r>
              <a:rPr lang="en-US" altLang="zh-TW" smtClean="0"/>
              <a:t>All probabilities should add up to 100%</a:t>
            </a:r>
          </a:p>
          <a:p>
            <a:pPr lvl="1" eaLnBrk="1" hangingPunct="1"/>
            <a:r>
              <a:rPr lang="en-US" altLang="zh-TW" smtClean="0"/>
              <a:t>The weighted average of all possible return outcomes</a:t>
            </a:r>
          </a:p>
        </p:txBody>
      </p:sp>
      <p:graphicFrame>
        <p:nvGraphicFramePr>
          <p:cNvPr id="5122" name="Object 5"/>
          <p:cNvGraphicFramePr>
            <a:graphicFrameLocks noChangeAspect="1"/>
          </p:cNvGraphicFramePr>
          <p:nvPr/>
        </p:nvGraphicFramePr>
        <p:xfrm>
          <a:off x="3505200" y="5029200"/>
          <a:ext cx="2543175" cy="993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7" name="Equation" r:id="rId3" imgW="1104840" imgH="431640" progId="Equation.3">
                  <p:embed/>
                </p:oleObj>
              </mc:Choice>
              <mc:Fallback>
                <p:oleObj name="Equation" r:id="rId3" imgW="1104840" imgH="431640" progId="Equation.3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5029200"/>
                        <a:ext cx="2543175" cy="993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CC00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5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zh-TW" smtClean="0"/>
              <a:t>Returns and Risks</a:t>
            </a:r>
            <a:endParaRPr lang="en-US" altLang="zh-TW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F11B774F-B513-468C-84DD-82FEF60B0FCE}" type="slidenum">
              <a:rPr kumimoji="0" lang="en-US" altLang="zh-TW"/>
              <a:pPr eaLnBrk="1" hangingPunct="1"/>
              <a:t>16</a:t>
            </a:fld>
            <a:endParaRPr kumimoji="0" lang="en-US" altLang="zh-TW"/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smtClean="0"/>
              <a:t>Returns and Risks</a:t>
            </a:r>
          </a:p>
        </p:txBody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123112" cy="41148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u="sng" smtClean="0">
                <a:cs typeface="Times New Roman" panose="02020603050405020304" pitchFamily="18" charset="0"/>
              </a:rPr>
              <a:t>Economic Conditions	Probability	Return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>
                <a:cs typeface="Times New Roman" panose="02020603050405020304" pitchFamily="18" charset="0"/>
              </a:rPr>
              <a:t>Strong			    .20	15%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>
                <a:cs typeface="Times New Roman" panose="02020603050405020304" pitchFamily="18" charset="0"/>
              </a:rPr>
              <a:t>Average		            .30	5%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>
                <a:cs typeface="Times New Roman" panose="02020603050405020304" pitchFamily="18" charset="0"/>
              </a:rPr>
              <a:t>Weak			            .50	-3%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TW" sz="2800" smtClean="0">
              <a:cs typeface="Times New Roman" panose="02020603050405020304" pitchFamily="18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>
                <a:cs typeface="Times New Roman" panose="02020603050405020304" pitchFamily="18" charset="0"/>
              </a:rPr>
              <a:t>E(R) = .20(15%) + .30 (5%) + .50 (-3%)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TW" sz="2800" smtClean="0">
                <a:cs typeface="Times New Roman" panose="02020603050405020304" pitchFamily="18" charset="0"/>
              </a:rPr>
              <a:t>E(R) = 3%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111C211A-00A4-4FF3-ADA1-D863D6B10D28}" type="slidenum">
              <a:rPr kumimoji="0" lang="en-US" altLang="zh-TW"/>
              <a:pPr eaLnBrk="1" hangingPunct="1"/>
              <a:t>17</a:t>
            </a:fld>
            <a:endParaRPr kumimoji="0" lang="en-US" altLang="zh-TW"/>
          </a:p>
        </p:txBody>
      </p:sp>
      <p:sp>
        <p:nvSpPr>
          <p:cNvPr id="614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smtClean="0"/>
              <a:t>Returns and Risks</a:t>
            </a:r>
          </a:p>
        </p:txBody>
      </p:sp>
      <p:sp>
        <p:nvSpPr>
          <p:cNvPr id="614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82688" y="2017713"/>
            <a:ext cx="6665912" cy="2554287"/>
          </a:xfrm>
        </p:spPr>
        <p:txBody>
          <a:bodyPr/>
          <a:lstStyle/>
          <a:p>
            <a:pPr eaLnBrk="1" hangingPunct="1"/>
            <a:r>
              <a:rPr lang="en-US" altLang="zh-TW" sz="2800" smtClean="0"/>
              <a:t>If we are considering various scenarios of return in the future, we can calculate the variance and standard deviation of returns as following:</a:t>
            </a:r>
          </a:p>
        </p:txBody>
      </p:sp>
      <p:graphicFrame>
        <p:nvGraphicFramePr>
          <p:cNvPr id="6146" name="Object 4"/>
          <p:cNvGraphicFramePr>
            <a:graphicFrameLocks noGrp="1" noChangeAspect="1"/>
          </p:cNvGraphicFramePr>
          <p:nvPr>
            <p:ph sz="half" idx="2"/>
          </p:nvPr>
        </p:nvGraphicFramePr>
        <p:xfrm>
          <a:off x="2514600" y="4114800"/>
          <a:ext cx="3965575" cy="1162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1" name="Equation" r:id="rId3" imgW="1473120" imgH="431640" progId="Equation.3">
                  <p:embed/>
                </p:oleObj>
              </mc:Choice>
              <mc:Fallback>
                <p:oleObj name="Equation" r:id="rId3" imgW="1473120" imgH="43164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14600" y="4114800"/>
                        <a:ext cx="3965575" cy="11620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CC00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ahoma" panose="020B060403050404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9C81B95A-8A81-41D3-9983-657FA75AFF9D}" type="slidenum">
              <a:rPr kumimoji="0" lang="en-US" altLang="zh-TW"/>
              <a:pPr eaLnBrk="1" hangingPunct="1"/>
              <a:t>18</a:t>
            </a:fld>
            <a:endParaRPr kumimoji="0" lang="en-US" altLang="zh-TW"/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TW" smtClean="0"/>
              <a:t>Returns and Risks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2688" y="2017713"/>
            <a:ext cx="7427912" cy="43830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800" u="sng" smtClean="0">
                <a:cs typeface="Times New Roman" panose="02020603050405020304" pitchFamily="18" charset="0"/>
              </a:rPr>
              <a:t>Economic Conditions	Probability	Return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800" smtClean="0">
                <a:cs typeface="Times New Roman" panose="02020603050405020304" pitchFamily="18" charset="0"/>
              </a:rPr>
              <a:t>Strong			    .20	15%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800" smtClean="0">
                <a:cs typeface="Times New Roman" panose="02020603050405020304" pitchFamily="18" charset="0"/>
              </a:rPr>
              <a:t>Average		            .30	5%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800" smtClean="0">
                <a:cs typeface="Times New Roman" panose="02020603050405020304" pitchFamily="18" charset="0"/>
              </a:rPr>
              <a:t>Weak			            .50	-3%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US" altLang="zh-TW" sz="2800" smtClean="0">
              <a:solidFill>
                <a:schemeClr val="tx2"/>
              </a:solidFill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800" smtClean="0">
                <a:cs typeface="Times New Roman" panose="02020603050405020304" pitchFamily="18" charset="0"/>
              </a:rPr>
              <a:t>E(R) = 3%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800" smtClean="0">
                <a:latin typeface="Symbol" panose="05050102010706020507" pitchFamily="18" charset="2"/>
                <a:cs typeface="Times New Roman" panose="02020603050405020304" pitchFamily="18" charset="0"/>
              </a:rPr>
              <a:t>s</a:t>
            </a:r>
            <a:r>
              <a:rPr lang="en-US" altLang="zh-TW" sz="2800" baseline="30000" smtClean="0">
                <a:cs typeface="Times New Roman" panose="02020603050405020304" pitchFamily="18" charset="0"/>
              </a:rPr>
              <a:t>2</a:t>
            </a:r>
            <a:r>
              <a:rPr lang="en-US" altLang="zh-TW" sz="2800" smtClean="0">
                <a:cs typeface="Times New Roman" panose="02020603050405020304" pitchFamily="18" charset="0"/>
              </a:rPr>
              <a:t> = .20 (15%-3%)</a:t>
            </a:r>
            <a:r>
              <a:rPr lang="en-US" altLang="zh-TW" sz="2800" baseline="30000" smtClean="0">
                <a:cs typeface="Times New Roman" panose="02020603050405020304" pitchFamily="18" charset="0"/>
              </a:rPr>
              <a:t>2</a:t>
            </a:r>
            <a:r>
              <a:rPr lang="en-US" altLang="zh-TW" sz="2800" smtClean="0">
                <a:cs typeface="Times New Roman" panose="02020603050405020304" pitchFamily="18" charset="0"/>
              </a:rPr>
              <a:t> +.30 (5%-3%)</a:t>
            </a:r>
            <a:r>
              <a:rPr lang="en-US" altLang="zh-TW" sz="2800" baseline="30000" smtClean="0">
                <a:cs typeface="Times New Roman" panose="02020603050405020304" pitchFamily="18" charset="0"/>
              </a:rPr>
              <a:t>2</a:t>
            </a:r>
            <a:r>
              <a:rPr lang="en-US" altLang="zh-TW" sz="2800" smtClean="0">
                <a:cs typeface="Times New Roman" panose="02020603050405020304" pitchFamily="18" charset="0"/>
              </a:rPr>
              <a:t> +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800" smtClean="0">
                <a:cs typeface="Times New Roman" panose="02020603050405020304" pitchFamily="18" charset="0"/>
              </a:rPr>
              <a:t>		.50 (-3%-3%)</a:t>
            </a:r>
            <a:r>
              <a:rPr lang="en-US" altLang="zh-TW" sz="2800" baseline="30000" smtClean="0">
                <a:cs typeface="Times New Roman" panose="02020603050405020304" pitchFamily="18" charset="0"/>
              </a:rPr>
              <a:t>2</a:t>
            </a:r>
            <a:r>
              <a:rPr lang="en-US" altLang="zh-TW" sz="2800" smtClean="0">
                <a:cs typeface="Times New Roman" panose="02020603050405020304" pitchFamily="18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800" smtClean="0">
                <a:latin typeface="Symbol" panose="05050102010706020507" pitchFamily="18" charset="2"/>
                <a:cs typeface="Times New Roman" panose="02020603050405020304" pitchFamily="18" charset="0"/>
              </a:rPr>
              <a:t>s</a:t>
            </a:r>
            <a:r>
              <a:rPr lang="en-US" altLang="zh-TW" sz="2800" baseline="30000" smtClean="0">
                <a:cs typeface="Times New Roman" panose="02020603050405020304" pitchFamily="18" charset="0"/>
              </a:rPr>
              <a:t>2</a:t>
            </a:r>
            <a:r>
              <a:rPr lang="en-US" altLang="zh-TW" sz="2800" smtClean="0">
                <a:cs typeface="Times New Roman" panose="02020603050405020304" pitchFamily="18" charset="0"/>
              </a:rPr>
              <a:t> = 0.0048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US" altLang="zh-TW" sz="2800" smtClean="0">
                <a:latin typeface="Symbol" panose="05050102010706020507" pitchFamily="18" charset="2"/>
                <a:cs typeface="Times New Roman" panose="02020603050405020304" pitchFamily="18" charset="0"/>
              </a:rPr>
              <a:t>s</a:t>
            </a:r>
            <a:r>
              <a:rPr lang="en-US" altLang="zh-TW" sz="2800" smtClean="0">
                <a:cs typeface="Times New Roman" panose="02020603050405020304" pitchFamily="18" charset="0"/>
              </a:rPr>
              <a:t> = 6.93%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新細明體"/>
        <a:cs typeface=""/>
      </a:majorFont>
      <a:minorFont>
        <a:latin typeface="Tahoma"/>
        <a:ea typeface="新細明體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zh-TW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ea typeface="新細明體" pitchFamily="18" charset="-12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zh-TW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  <a:ea typeface="新細明體" pitchFamily="18" charset="-12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2107</TotalTime>
  <Words>544</Words>
  <Application>Microsoft Office PowerPoint</Application>
  <PresentationFormat>On-screen Show (4:3)</PresentationFormat>
  <Paragraphs>150</Paragraphs>
  <Slides>18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Monotype Sorts</vt:lpstr>
      <vt:lpstr>新細明體</vt:lpstr>
      <vt:lpstr>Arial</vt:lpstr>
      <vt:lpstr>Symbol</vt:lpstr>
      <vt:lpstr>Tahoma</vt:lpstr>
      <vt:lpstr>Times New Roman</vt:lpstr>
      <vt:lpstr>Wingdings</vt:lpstr>
      <vt:lpstr>Blends</vt:lpstr>
      <vt:lpstr>Equation</vt:lpstr>
      <vt:lpstr>Corporate Finance: Risk and Return</vt:lpstr>
      <vt:lpstr>Returns</vt:lpstr>
      <vt:lpstr>Returns</vt:lpstr>
      <vt:lpstr>Returns</vt:lpstr>
      <vt:lpstr>Returns</vt:lpstr>
      <vt:lpstr>Returns</vt:lpstr>
      <vt:lpstr>Returns</vt:lpstr>
      <vt:lpstr>Risks</vt:lpstr>
      <vt:lpstr>Risks</vt:lpstr>
      <vt:lpstr>Risks</vt:lpstr>
      <vt:lpstr>Risk Measurements</vt:lpstr>
      <vt:lpstr>Risk Measurements</vt:lpstr>
      <vt:lpstr>Risk: Volatility</vt:lpstr>
      <vt:lpstr>Risk: Volatility</vt:lpstr>
      <vt:lpstr>Returns and Risks</vt:lpstr>
      <vt:lpstr>Returns and Risks</vt:lpstr>
      <vt:lpstr>Returns and Risks</vt:lpstr>
      <vt:lpstr>Returns and Risks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</dc:creator>
  <cp:lastModifiedBy>Miao, Jia</cp:lastModifiedBy>
  <cp:revision>115</cp:revision>
  <cp:lastPrinted>1601-01-01T00:00:00Z</cp:lastPrinted>
  <dcterms:created xsi:type="dcterms:W3CDTF">1601-01-01T00:00:00Z</dcterms:created>
  <dcterms:modified xsi:type="dcterms:W3CDTF">2019-07-18T15:49:22Z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