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59"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10"/>
    <p:restoredTop sz="94654"/>
  </p:normalViewPr>
  <p:slideViewPr>
    <p:cSldViewPr snapToGrid="0">
      <p:cViewPr varScale="1">
        <p:scale>
          <a:sx n="109" d="100"/>
          <a:sy n="109" d="100"/>
        </p:scale>
        <p:origin x="-682" y="-77"/>
      </p:cViewPr>
      <p:guideLst>
        <p:guide orient="horz" pos="162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 xmlns:p14="http://schemas.microsoft.com/office/powerpoint/2010/main" val="4198590156"/>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
        <p:cNvGrpSpPr/>
        <p:nvPr/>
      </p:nvGrpSpPr>
      <p:grpSpPr>
        <a:xfrm>
          <a:off x="0" y="0"/>
          <a:ext cx="0" cy="0"/>
          <a:chOff x="0" y="0"/>
          <a:chExt cx="0" cy="0"/>
        </a:xfrm>
      </p:grpSpPr>
      <p:sp>
        <p:nvSpPr>
          <p:cNvPr id="57" name="Google Shape;57;g2862c025a53_0_1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8" name="Google Shape;58;g2862c025a53_0_1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g2862c025a53_0_1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4" name="Google Shape;64;g2862c025a53_0_1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Multilingualism is a practice wherein an individual can interact and communicate in over one language. One of the important significance of multilingualism is an important element within the hospitality business as it allows individuals to know about the preferences in terms of the guests' culture. It allows them to adapt accordingly for the prevention of any cultural misunderstanding while being engaged with the house guests. Being able to speak in different languages also allows an individual to develop the sensitivity that is significant for the development of cultural awareness within the hospitality businesses (Dewaele and Botes, 2020). As a result, it is significant for better understanding the demands, needs and requirements of the guests leading to maintaining an inclusive culture within the business.</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g2862c025a53_0_1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1" name="Google Shape;71;g2862c025a53_0_1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Being able to speak in different languages helps an individual to dialogue with the cultures of guests virtually. Further, it allows interaction with individuals from different nations as well as cultural backgrounds leading to improved cross-cultural interaction attributes. Multilingualism is also a necessary element that allows the workforce of the hospitality business to be more open with the guests visiting the destination for their travel experience (Pakendorf et al., 2021). In addition to that, multilingualism also plays an important role for the employees to develop the knowledge and importance of diversity for personal and professional development.</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2862c025a53_0_13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2862c025a53_0_13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Being aware of languages is the understanding of an individual regarding potential challenges and barriers that a certain language presents to learning. Language awareness skills play an important role for the employees within the hospitality groups for the improvement of their competence in terms of language. It also improves their performance to be able to communicate in their language. Language awareness skills are also significant for the employees in the hospitality group to smoothly engage in the transaction process. It also enables the workers of the hospitality groups to be more open to new cultures (Deresky, 2017). Further, it leads to developing their insights into the significance of working in an environment with diversity through knowledge acquisition.</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3"/>
        <p:cNvGrpSpPr/>
        <p:nvPr/>
      </p:nvGrpSpPr>
      <p:grpSpPr>
        <a:xfrm>
          <a:off x="0" y="0"/>
          <a:ext cx="0" cy="0"/>
          <a:chOff x="0" y="0"/>
          <a:chExt cx="0" cy="0"/>
        </a:xfrm>
      </p:grpSpPr>
      <p:sp>
        <p:nvSpPr>
          <p:cNvPr id="84" name="Google Shape;84;g2862c025a53_0_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 name="Google Shape;85;g2862c025a53_0_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An important European language that is common within the industry of hospitality is Italian. The language is commonly spoken in different European nations such as San Marino, Italy, and Vatican City which are common tourism and hospitality destinations. In addition, Italian is also known as the official language in Switzerland which is one of the most popular destinations for tourists (Britannica, 2023). The language is difficult to learn however, with dedication, it takes almost 6 months to 1 year to learn the language.</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
        <p:cNvGrpSpPr/>
        <p:nvPr/>
      </p:nvGrpSpPr>
      <p:grpSpPr>
        <a:xfrm>
          <a:off x="0" y="0"/>
          <a:ext cx="0" cy="0"/>
          <a:chOff x="0" y="0"/>
          <a:chExt cx="0" cy="0"/>
        </a:xfrm>
      </p:grpSpPr>
      <p:sp>
        <p:nvSpPr>
          <p:cNvPr id="91" name="Google Shape;91;g2862c025a53_0_1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2" name="Google Shape;92;g2862c025a53_0_1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Behaviours like being polite and impolite are common within the global hospitality industry. The primary is polite behaviour which often results in aspects like proper manners and courtesy by the employees to the customers visiting the destination. In addition to that, it also includes the consideration of the feelings, emotions and needs of the guests members visiting the destination (Maheshkar and Sharma, 2018). A hotel group that involves polite behaviour is the Diversity Hotels &amp; Spa in London which engages in delivering true hospitality for the guests. In contrast, impolite behaviour includes improper interaction as well as the absence of respect for the customers in the context of the hospitality business.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2862c025a53_0_1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2862c025a53_0_1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862c025a53_0_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862c025a53_0_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rgbClr val="B6D7A8"/>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54" name="Google Shape;54;p13"/>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p>
            <a:pPr marL="0" lvl="0" indent="0" algn="ctr" rtl="0">
              <a:spcBef>
                <a:spcPts val="0"/>
              </a:spcBef>
              <a:spcAft>
                <a:spcPts val="0"/>
              </a:spcAft>
              <a:buClr>
                <a:schemeClr val="dk1"/>
              </a:buClr>
              <a:buSzPts val="990"/>
              <a:buFont typeface="Arial"/>
              <a:buNone/>
            </a:pPr>
            <a:r>
              <a:rPr lang="en-GB"/>
              <a:t>Module: Foreign Languages</a:t>
            </a:r>
            <a:endParaRPr/>
          </a:p>
          <a:p>
            <a:pPr marL="0" lvl="0" indent="0" algn="ctr" rtl="0">
              <a:spcBef>
                <a:spcPts val="0"/>
              </a:spcBef>
              <a:spcAft>
                <a:spcPts val="0"/>
              </a:spcAft>
              <a:buClr>
                <a:schemeClr val="dk1"/>
              </a:buClr>
              <a:buSzPts val="990"/>
              <a:buFont typeface="Arial"/>
              <a:buNone/>
            </a:pPr>
            <a:r>
              <a:rPr lang="en-GB"/>
              <a:t>Module Code: MBIH5003</a:t>
            </a:r>
            <a:endParaRPr/>
          </a:p>
          <a:p>
            <a:pPr marL="0" lvl="0" indent="0" algn="l" rtl="0">
              <a:spcBef>
                <a:spcPts val="0"/>
              </a:spcBef>
              <a:spcAft>
                <a:spcPts val="0"/>
              </a:spcAft>
              <a:buNone/>
            </a:pPr>
            <a:endParaRPr/>
          </a:p>
        </p:txBody>
      </p:sp>
      <p:sp>
        <p:nvSpPr>
          <p:cNvPr id="55" name="Google Shape;55;p13"/>
          <p:cNvSpPr txBox="1">
            <a:spLocks noGrp="1"/>
          </p:cNvSpPr>
          <p:nvPr>
            <p:ph type="subTitle" idx="1"/>
          </p:nvPr>
        </p:nvSpPr>
        <p:spPr>
          <a:xfrm>
            <a:off x="311700" y="2175450"/>
            <a:ext cx="8520600" cy="7926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Clr>
                <a:schemeClr val="dk1"/>
              </a:buClr>
              <a:buSzPts val="1100"/>
              <a:buFont typeface="Arial"/>
              <a:buNone/>
            </a:pPr>
            <a:r>
              <a:rPr lang="en-GB" sz="2900" b="1" dirty="0">
                <a:solidFill>
                  <a:schemeClr val="dk1"/>
                </a:solidFill>
                <a:latin typeface="Times New Roman"/>
                <a:ea typeface="Times New Roman"/>
                <a:cs typeface="Times New Roman"/>
                <a:sym typeface="Times New Roman"/>
              </a:rPr>
              <a:t>Student Name</a:t>
            </a:r>
            <a:r>
              <a:rPr lang="en-GB" sz="2900" b="1" dirty="0" smtClean="0">
                <a:solidFill>
                  <a:schemeClr val="dk1"/>
                </a:solidFill>
                <a:latin typeface="Times New Roman"/>
                <a:ea typeface="Times New Roman"/>
                <a:cs typeface="Times New Roman"/>
                <a:sym typeface="Times New Roman"/>
              </a:rPr>
              <a:t>: </a:t>
            </a:r>
            <a:r>
              <a:rPr lang="en-GB" sz="2900" b="1" dirty="0" err="1" smtClean="0">
                <a:solidFill>
                  <a:schemeClr val="dk1"/>
                </a:solidFill>
                <a:latin typeface="Times New Roman"/>
                <a:ea typeface="Times New Roman"/>
                <a:cs typeface="Times New Roman"/>
                <a:sym typeface="Times New Roman"/>
              </a:rPr>
              <a:t>Zakia</a:t>
            </a:r>
            <a:r>
              <a:rPr lang="en-GB" sz="2900" b="1" dirty="0" smtClean="0">
                <a:solidFill>
                  <a:schemeClr val="dk1"/>
                </a:solidFill>
                <a:latin typeface="Times New Roman"/>
                <a:ea typeface="Times New Roman"/>
                <a:cs typeface="Times New Roman"/>
                <a:sym typeface="Times New Roman"/>
              </a:rPr>
              <a:t> </a:t>
            </a:r>
            <a:r>
              <a:rPr lang="en-GB" sz="2900" b="1" dirty="0" err="1" smtClean="0">
                <a:solidFill>
                  <a:schemeClr val="dk1"/>
                </a:solidFill>
                <a:latin typeface="Times New Roman"/>
                <a:ea typeface="Times New Roman"/>
                <a:cs typeface="Times New Roman"/>
                <a:sym typeface="Times New Roman"/>
              </a:rPr>
              <a:t>Shirin</a:t>
            </a:r>
            <a:r>
              <a:rPr lang="en-GB" sz="2900" b="1" dirty="0" smtClean="0">
                <a:solidFill>
                  <a:schemeClr val="dk1"/>
                </a:solidFill>
                <a:latin typeface="Times New Roman"/>
                <a:ea typeface="Times New Roman"/>
                <a:cs typeface="Times New Roman"/>
                <a:sym typeface="Times New Roman"/>
              </a:rPr>
              <a:t> </a:t>
            </a:r>
            <a:r>
              <a:rPr lang="en-GB" sz="2900" b="1" dirty="0" err="1" smtClean="0">
                <a:solidFill>
                  <a:schemeClr val="dk1"/>
                </a:solidFill>
                <a:latin typeface="Times New Roman"/>
                <a:ea typeface="Times New Roman"/>
                <a:cs typeface="Times New Roman"/>
                <a:sym typeface="Times New Roman"/>
              </a:rPr>
              <a:t>Nishai</a:t>
            </a:r>
            <a:endParaRPr sz="2900" b="1">
              <a:solidFill>
                <a:schemeClr val="dk1"/>
              </a:solidFill>
              <a:latin typeface="Times New Roman"/>
              <a:ea typeface="Times New Roman"/>
              <a:cs typeface="Times New Roman"/>
              <a:sym typeface="Times New Roman"/>
            </a:endParaRPr>
          </a:p>
          <a:p>
            <a:pPr marL="0" lvl="0" indent="0" algn="ctr" rtl="0">
              <a:lnSpc>
                <a:spcPct val="150000"/>
              </a:lnSpc>
              <a:spcBef>
                <a:spcPts val="0"/>
              </a:spcBef>
              <a:spcAft>
                <a:spcPts val="0"/>
              </a:spcAft>
              <a:buClr>
                <a:schemeClr val="dk1"/>
              </a:buClr>
              <a:buSzPts val="1100"/>
              <a:buFont typeface="Arial"/>
              <a:buNone/>
            </a:pPr>
            <a:r>
              <a:rPr lang="en-GB" sz="2900" b="1" dirty="0">
                <a:solidFill>
                  <a:schemeClr val="dk1"/>
                </a:solidFill>
                <a:latin typeface="Times New Roman"/>
                <a:ea typeface="Times New Roman"/>
                <a:cs typeface="Times New Roman"/>
                <a:sym typeface="Times New Roman"/>
              </a:rPr>
              <a:t>Student ID</a:t>
            </a:r>
            <a:r>
              <a:rPr lang="en-GB" sz="2900" b="1" dirty="0" smtClean="0">
                <a:solidFill>
                  <a:schemeClr val="dk1"/>
                </a:solidFill>
                <a:latin typeface="Times New Roman"/>
                <a:ea typeface="Times New Roman"/>
                <a:cs typeface="Times New Roman"/>
                <a:sym typeface="Times New Roman"/>
              </a:rPr>
              <a:t>: 2208336</a:t>
            </a:r>
            <a:endParaRPr sz="41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9"/>
        <p:cNvGrpSpPr/>
        <p:nvPr/>
      </p:nvGrpSpPr>
      <p:grpSpPr>
        <a:xfrm>
          <a:off x="0" y="0"/>
          <a:ext cx="0" cy="0"/>
          <a:chOff x="0" y="0"/>
          <a:chExt cx="0" cy="0"/>
        </a:xfrm>
      </p:grpSpPr>
      <p:sp>
        <p:nvSpPr>
          <p:cNvPr id="60" name="Google Shape;60;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t>Table of Contents</a:t>
            </a:r>
            <a:endParaRPr b="1"/>
          </a:p>
        </p:txBody>
      </p:sp>
      <p:sp>
        <p:nvSpPr>
          <p:cNvPr id="61" name="Google Shape;61;p14"/>
          <p:cNvSpPr txBox="1">
            <a:spLocks noGrp="1"/>
          </p:cNvSpPr>
          <p:nvPr>
            <p:ph type="body" idx="1"/>
          </p:nvPr>
        </p:nvSpPr>
        <p:spPr>
          <a:xfrm>
            <a:off x="311700" y="1152474"/>
            <a:ext cx="8520600" cy="3914047"/>
          </a:xfrm>
          <a:prstGeom prst="rect">
            <a:avLst/>
          </a:prstGeom>
        </p:spPr>
        <p:txBody>
          <a:bodyPr spcFirstLastPara="1" wrap="square" lIns="91425" tIns="91425" rIns="91425" bIns="91425" anchor="t" anchorCtr="0">
            <a:noAutofit/>
          </a:bodyPr>
          <a:lstStyle/>
          <a:p>
            <a:pPr marL="457200" lvl="0" indent="-431800" algn="just" rtl="0">
              <a:spcBef>
                <a:spcPts val="0"/>
              </a:spcBef>
              <a:spcAft>
                <a:spcPts val="0"/>
              </a:spcAft>
              <a:buSzPts val="3200"/>
              <a:buChar char="●"/>
            </a:pPr>
            <a:r>
              <a:rPr lang="en-GB" sz="2400" b="1" dirty="0">
                <a:solidFill>
                  <a:schemeClr val="tx1"/>
                </a:solidFill>
              </a:rPr>
              <a:t>Multilingualism Benefits</a:t>
            </a:r>
            <a:endParaRPr sz="2400" b="1" dirty="0">
              <a:solidFill>
                <a:schemeClr val="tx1"/>
              </a:solidFill>
            </a:endParaRPr>
          </a:p>
          <a:p>
            <a:pPr marL="457200" lvl="0" indent="-431800" algn="just" rtl="0">
              <a:spcBef>
                <a:spcPts val="0"/>
              </a:spcBef>
              <a:spcAft>
                <a:spcPts val="0"/>
              </a:spcAft>
              <a:buSzPts val="3200"/>
              <a:buChar char="●"/>
            </a:pPr>
            <a:r>
              <a:rPr lang="en-GB" sz="2400" b="1" dirty="0">
                <a:solidFill>
                  <a:schemeClr val="tx1"/>
                </a:solidFill>
              </a:rPr>
              <a:t>Multilingualism Benefits (Cont’d)</a:t>
            </a:r>
            <a:endParaRPr sz="2400" b="1" dirty="0">
              <a:solidFill>
                <a:schemeClr val="tx1"/>
              </a:solidFill>
            </a:endParaRPr>
          </a:p>
          <a:p>
            <a:pPr marL="457200" lvl="0" indent="-431800" algn="just" rtl="0">
              <a:spcBef>
                <a:spcPts val="0"/>
              </a:spcBef>
              <a:spcAft>
                <a:spcPts val="0"/>
              </a:spcAft>
              <a:buSzPts val="3200"/>
              <a:buChar char="●"/>
            </a:pPr>
            <a:r>
              <a:rPr lang="en-GB" sz="2400" b="1" dirty="0">
                <a:solidFill>
                  <a:schemeClr val="tx1"/>
                </a:solidFill>
              </a:rPr>
              <a:t>Language awareness skills’ Importance</a:t>
            </a:r>
            <a:endParaRPr sz="2400" b="1" dirty="0">
              <a:solidFill>
                <a:schemeClr val="tx1"/>
              </a:solidFill>
            </a:endParaRPr>
          </a:p>
          <a:p>
            <a:pPr marL="457200" lvl="0" indent="-431800" algn="just" rtl="0">
              <a:spcBef>
                <a:spcPts val="0"/>
              </a:spcBef>
              <a:spcAft>
                <a:spcPts val="0"/>
              </a:spcAft>
              <a:buSzPts val="3200"/>
              <a:buChar char="●"/>
            </a:pPr>
            <a:r>
              <a:rPr lang="en-GB" sz="2400" b="1" dirty="0">
                <a:solidFill>
                  <a:schemeClr val="tx1"/>
                </a:solidFill>
              </a:rPr>
              <a:t>Italian as a common European Language in the hospitality industry</a:t>
            </a:r>
            <a:endParaRPr sz="2400" b="1" dirty="0">
              <a:solidFill>
                <a:schemeClr val="tx1"/>
              </a:solidFill>
            </a:endParaRPr>
          </a:p>
          <a:p>
            <a:pPr marL="457200" lvl="0" indent="-431800" algn="just" rtl="0">
              <a:spcBef>
                <a:spcPts val="0"/>
              </a:spcBef>
              <a:spcAft>
                <a:spcPts val="0"/>
              </a:spcAft>
              <a:buSzPts val="3200"/>
              <a:buChar char="●"/>
            </a:pPr>
            <a:r>
              <a:rPr lang="en-GB" sz="2400" b="1" dirty="0">
                <a:solidFill>
                  <a:schemeClr val="tx1"/>
                </a:solidFill>
              </a:rPr>
              <a:t>Polite/Impolite in the Context of Business</a:t>
            </a:r>
            <a:endParaRPr sz="2400" b="1" dirty="0">
              <a:solidFill>
                <a:schemeClr val="tx1"/>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15"/>
          <p:cNvSpPr txBox="1">
            <a:spLocks noGrp="1"/>
          </p:cNvSpPr>
          <p:nvPr>
            <p:ph type="title"/>
          </p:nvPr>
        </p:nvSpPr>
        <p:spPr>
          <a:xfrm>
            <a:off x="95350" y="5098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rgbClr val="000000"/>
              </a:buClr>
              <a:buSzPct val="39285"/>
              <a:buFont typeface="Arial"/>
              <a:buNone/>
            </a:pPr>
            <a:r>
              <a:rPr lang="en-GB" b="1"/>
              <a:t>Multilingualism benefits</a:t>
            </a:r>
            <a:endParaRPr b="1"/>
          </a:p>
        </p:txBody>
      </p:sp>
      <p:sp>
        <p:nvSpPr>
          <p:cNvPr id="67" name="Google Shape;67;p15"/>
          <p:cNvSpPr txBox="1">
            <a:spLocks noGrp="1"/>
          </p:cNvSpPr>
          <p:nvPr>
            <p:ph type="body" idx="1"/>
          </p:nvPr>
        </p:nvSpPr>
        <p:spPr>
          <a:xfrm>
            <a:off x="95350" y="1217275"/>
            <a:ext cx="4787400" cy="3416400"/>
          </a:xfrm>
          <a:prstGeom prst="rect">
            <a:avLst/>
          </a:prstGeom>
        </p:spPr>
        <p:txBody>
          <a:bodyPr spcFirstLastPara="1" wrap="square" lIns="91425" tIns="91425" rIns="91425" bIns="91425" anchor="t" anchorCtr="0">
            <a:normAutofit fontScale="85000" lnSpcReduction="20000"/>
          </a:bodyPr>
          <a:lstStyle/>
          <a:p>
            <a:pPr marL="457200" lvl="0" indent="-325755" algn="just" rtl="0">
              <a:spcBef>
                <a:spcPts val="0"/>
              </a:spcBef>
              <a:spcAft>
                <a:spcPts val="0"/>
              </a:spcAft>
              <a:buSzPct val="100000"/>
              <a:buChar char="●"/>
            </a:pPr>
            <a:r>
              <a:rPr lang="en-GB" dirty="0"/>
              <a:t>Multilingualism is a practice wherein an individual can interact and communicate in over one language. </a:t>
            </a:r>
            <a:endParaRPr dirty="0"/>
          </a:p>
          <a:p>
            <a:pPr marL="457200" lvl="0" indent="-325755" algn="just" rtl="0">
              <a:spcBef>
                <a:spcPts val="0"/>
              </a:spcBef>
              <a:spcAft>
                <a:spcPts val="0"/>
              </a:spcAft>
              <a:buSzPct val="100000"/>
              <a:buChar char="●"/>
            </a:pPr>
            <a:r>
              <a:rPr lang="en-GB" dirty="0"/>
              <a:t>Multilingualism is an important element within the hospitality business as it allows individuals to know about the preferences in terms of the guests' culture.</a:t>
            </a:r>
            <a:endParaRPr dirty="0"/>
          </a:p>
          <a:p>
            <a:pPr marL="457200" lvl="0" indent="-325755" algn="just" rtl="0">
              <a:spcBef>
                <a:spcPts val="0"/>
              </a:spcBef>
              <a:spcAft>
                <a:spcPts val="0"/>
              </a:spcAft>
              <a:buSzPct val="100000"/>
              <a:buChar char="●"/>
            </a:pPr>
            <a:r>
              <a:rPr lang="en-GB" dirty="0"/>
              <a:t>It allows them to adapt accordingly for the prevention of any cultural misunderstanding while being engaged with the house guests.</a:t>
            </a:r>
            <a:endParaRPr dirty="0"/>
          </a:p>
          <a:p>
            <a:pPr marL="457200" lvl="0" indent="-325755" algn="just" rtl="0">
              <a:spcBef>
                <a:spcPts val="0"/>
              </a:spcBef>
              <a:spcAft>
                <a:spcPts val="0"/>
              </a:spcAft>
              <a:buSzPct val="100000"/>
              <a:buChar char="●"/>
            </a:pPr>
            <a:r>
              <a:rPr lang="en-GB" dirty="0"/>
              <a:t>It allows an individual to develop the sensitivity that is significant for the development of cultural awareness within the hospitality businesses (</a:t>
            </a:r>
            <a:r>
              <a:rPr lang="en-GB" dirty="0" err="1"/>
              <a:t>Dewaele</a:t>
            </a:r>
            <a:r>
              <a:rPr lang="en-GB" dirty="0"/>
              <a:t> and </a:t>
            </a:r>
            <a:r>
              <a:rPr lang="en-GB" dirty="0" err="1"/>
              <a:t>Botes</a:t>
            </a:r>
            <a:r>
              <a:rPr lang="en-GB" dirty="0"/>
              <a:t>, 2020).</a:t>
            </a:r>
            <a:endParaRPr dirty="0"/>
          </a:p>
        </p:txBody>
      </p:sp>
      <p:pic>
        <p:nvPicPr>
          <p:cNvPr id="68" name="Google Shape;68;p15"/>
          <p:cNvPicPr preferRelativeResize="0"/>
          <p:nvPr/>
        </p:nvPicPr>
        <p:blipFill>
          <a:blip r:embed="rId3">
            <a:alphaModFix/>
          </a:blip>
          <a:stretch>
            <a:fillRect/>
          </a:stretch>
        </p:blipFill>
        <p:spPr>
          <a:xfrm>
            <a:off x="5035150" y="1234925"/>
            <a:ext cx="3986675" cy="25959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1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rgbClr val="000000"/>
              </a:buClr>
              <a:buSzPct val="39285"/>
              <a:buFont typeface="Arial"/>
              <a:buNone/>
            </a:pPr>
            <a:r>
              <a:rPr lang="en-GB" b="1"/>
              <a:t>Multilingualism benefits (Cont’d)</a:t>
            </a:r>
            <a:endParaRPr b="1"/>
          </a:p>
        </p:txBody>
      </p:sp>
      <p:sp>
        <p:nvSpPr>
          <p:cNvPr id="74" name="Google Shape;74;p16"/>
          <p:cNvSpPr txBox="1">
            <a:spLocks noGrp="1"/>
          </p:cNvSpPr>
          <p:nvPr>
            <p:ph type="body" idx="1"/>
          </p:nvPr>
        </p:nvSpPr>
        <p:spPr>
          <a:xfrm>
            <a:off x="4777775" y="1152475"/>
            <a:ext cx="4054500" cy="3416400"/>
          </a:xfrm>
          <a:prstGeom prst="rect">
            <a:avLst/>
          </a:prstGeom>
        </p:spPr>
        <p:txBody>
          <a:bodyPr spcFirstLastPara="1" wrap="square" lIns="91425" tIns="91425" rIns="91425" bIns="91425" anchor="t" anchorCtr="0">
            <a:normAutofit fontScale="77500" lnSpcReduction="20000"/>
          </a:bodyPr>
          <a:lstStyle/>
          <a:p>
            <a:pPr marL="457200" lvl="0" indent="-317182" algn="just" rtl="0">
              <a:spcBef>
                <a:spcPts val="0"/>
              </a:spcBef>
              <a:spcAft>
                <a:spcPts val="0"/>
              </a:spcAft>
              <a:buSzPct val="100000"/>
              <a:buChar char="●"/>
            </a:pPr>
            <a:r>
              <a:rPr lang="en-GB"/>
              <a:t>Being able to speak in different languages helps an individual to dialogue with the cultures of guests virtually.</a:t>
            </a:r>
            <a:endParaRPr/>
          </a:p>
          <a:p>
            <a:pPr marL="457200" lvl="0" indent="-317182" algn="just" rtl="0">
              <a:spcBef>
                <a:spcPts val="0"/>
              </a:spcBef>
              <a:spcAft>
                <a:spcPts val="0"/>
              </a:spcAft>
              <a:buSzPct val="100000"/>
              <a:buChar char="●"/>
            </a:pPr>
            <a:r>
              <a:rPr lang="en-GB"/>
              <a:t>it allows interaction with individuals from different nations as well as cultural backgrounds leading to improved cross-cultural interaction attributes. </a:t>
            </a:r>
            <a:endParaRPr/>
          </a:p>
          <a:p>
            <a:pPr marL="457200" lvl="0" indent="-317182" algn="just" rtl="0">
              <a:spcBef>
                <a:spcPts val="0"/>
              </a:spcBef>
              <a:spcAft>
                <a:spcPts val="0"/>
              </a:spcAft>
              <a:buSzPct val="100000"/>
              <a:buChar char="●"/>
            </a:pPr>
            <a:r>
              <a:rPr lang="en-GB"/>
              <a:t>It allows to be more open with the guests visiting the destination for their travel experience (Pakendorf et al., 2021).</a:t>
            </a:r>
            <a:endParaRPr/>
          </a:p>
          <a:p>
            <a:pPr marL="457200" lvl="0" indent="-317182" algn="just" rtl="0">
              <a:spcBef>
                <a:spcPts val="0"/>
              </a:spcBef>
              <a:spcAft>
                <a:spcPts val="0"/>
              </a:spcAft>
              <a:buSzPct val="100000"/>
              <a:buChar char="●"/>
            </a:pPr>
            <a:r>
              <a:rPr lang="en-GB"/>
              <a:t>It helps the employees to develop the knowledge and importance of diversity for personal and professional development.</a:t>
            </a:r>
            <a:endParaRPr/>
          </a:p>
        </p:txBody>
      </p:sp>
      <p:pic>
        <p:nvPicPr>
          <p:cNvPr id="75" name="Google Shape;75;p16"/>
          <p:cNvPicPr preferRelativeResize="0"/>
          <p:nvPr/>
        </p:nvPicPr>
        <p:blipFill>
          <a:blip r:embed="rId3">
            <a:alphaModFix/>
          </a:blip>
          <a:stretch>
            <a:fillRect/>
          </a:stretch>
        </p:blipFill>
        <p:spPr>
          <a:xfrm>
            <a:off x="152400" y="1320650"/>
            <a:ext cx="4625375" cy="26796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7"/>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t>Language Awareness Skills Importance</a:t>
            </a:r>
            <a:endParaRPr b="1"/>
          </a:p>
        </p:txBody>
      </p:sp>
      <p:sp>
        <p:nvSpPr>
          <p:cNvPr id="81" name="Google Shape;81;p17"/>
          <p:cNvSpPr txBox="1">
            <a:spLocks noGrp="1"/>
          </p:cNvSpPr>
          <p:nvPr>
            <p:ph type="body" idx="1"/>
          </p:nvPr>
        </p:nvSpPr>
        <p:spPr>
          <a:xfrm>
            <a:off x="311700" y="1152475"/>
            <a:ext cx="4617300" cy="3416400"/>
          </a:xfrm>
          <a:prstGeom prst="rect">
            <a:avLst/>
          </a:prstGeom>
        </p:spPr>
        <p:txBody>
          <a:bodyPr spcFirstLastPara="1" wrap="square" lIns="91425" tIns="91425" rIns="91425" bIns="91425" anchor="t" anchorCtr="0">
            <a:normAutofit fontScale="85000" lnSpcReduction="20000"/>
          </a:bodyPr>
          <a:lstStyle/>
          <a:p>
            <a:pPr marL="457200" lvl="0" indent="-325755" algn="just" rtl="0">
              <a:spcBef>
                <a:spcPts val="0"/>
              </a:spcBef>
              <a:spcAft>
                <a:spcPts val="0"/>
              </a:spcAft>
              <a:buSzPct val="100000"/>
              <a:buChar char="●"/>
            </a:pPr>
            <a:r>
              <a:rPr lang="en-GB"/>
              <a:t>Being aware of languages is the understanding of an individual regarding potential challenges and barriers that a certain language presents to learning. </a:t>
            </a:r>
            <a:endParaRPr/>
          </a:p>
          <a:p>
            <a:pPr marL="457200" lvl="0" indent="-325755" algn="just" rtl="0">
              <a:spcBef>
                <a:spcPts val="0"/>
              </a:spcBef>
              <a:spcAft>
                <a:spcPts val="0"/>
              </a:spcAft>
              <a:buSzPct val="100000"/>
              <a:buChar char="●"/>
            </a:pPr>
            <a:r>
              <a:rPr lang="en-GB"/>
              <a:t>Language awareness skills play an important role for the employees within the hospitality groups for the improvement of their competence in terms of language.</a:t>
            </a:r>
            <a:endParaRPr/>
          </a:p>
          <a:p>
            <a:pPr marL="457200" lvl="0" indent="-325755" algn="just" rtl="0">
              <a:spcBef>
                <a:spcPts val="0"/>
              </a:spcBef>
              <a:spcAft>
                <a:spcPts val="0"/>
              </a:spcAft>
              <a:buSzPct val="100000"/>
              <a:buChar char="●"/>
            </a:pPr>
            <a:r>
              <a:rPr lang="en-GB"/>
              <a:t>It also enables the workers of the hospitality groups to be more open to new cultures (Deresky, 2017).</a:t>
            </a:r>
            <a:endParaRPr/>
          </a:p>
          <a:p>
            <a:pPr marL="457200" lvl="0" indent="-325755" algn="just" rtl="0">
              <a:spcBef>
                <a:spcPts val="0"/>
              </a:spcBef>
              <a:spcAft>
                <a:spcPts val="0"/>
              </a:spcAft>
              <a:buSzPct val="100000"/>
              <a:buChar char="●"/>
            </a:pPr>
            <a:r>
              <a:rPr lang="en-GB"/>
              <a:t>It leads to developing their insights into the significance of working in an environment with diversity through knowledge acquisition.</a:t>
            </a:r>
            <a:endParaRPr/>
          </a:p>
        </p:txBody>
      </p:sp>
      <p:pic>
        <p:nvPicPr>
          <p:cNvPr id="82" name="Google Shape;82;p17"/>
          <p:cNvPicPr preferRelativeResize="0"/>
          <p:nvPr/>
        </p:nvPicPr>
        <p:blipFill>
          <a:blip r:embed="rId3">
            <a:alphaModFix/>
          </a:blip>
          <a:stretch>
            <a:fillRect/>
          </a:stretch>
        </p:blipFill>
        <p:spPr>
          <a:xfrm>
            <a:off x="5269550" y="1354250"/>
            <a:ext cx="3467050" cy="243500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6"/>
        <p:cNvGrpSpPr/>
        <p:nvPr/>
      </p:nvGrpSpPr>
      <p:grpSpPr>
        <a:xfrm>
          <a:off x="0" y="0"/>
          <a:ext cx="0" cy="0"/>
          <a:chOff x="0" y="0"/>
          <a:chExt cx="0" cy="0"/>
        </a:xfrm>
      </p:grpSpPr>
      <p:sp>
        <p:nvSpPr>
          <p:cNvPr id="87" name="Google Shape;87;p18"/>
          <p:cNvSpPr txBox="1">
            <a:spLocks noGrp="1"/>
          </p:cNvSpPr>
          <p:nvPr>
            <p:ph type="title"/>
          </p:nvPr>
        </p:nvSpPr>
        <p:spPr>
          <a:xfrm>
            <a:off x="311700" y="1616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Clr>
                <a:srgbClr val="000000"/>
              </a:buClr>
              <a:buSzPct val="39285"/>
              <a:buFont typeface="Arial"/>
              <a:buNone/>
            </a:pPr>
            <a:r>
              <a:rPr lang="en-GB" b="1"/>
              <a:t>Italian as a common European Language in the hospitality industry</a:t>
            </a:r>
            <a:endParaRPr b="1"/>
          </a:p>
        </p:txBody>
      </p:sp>
      <p:sp>
        <p:nvSpPr>
          <p:cNvPr id="88" name="Google Shape;88;p18"/>
          <p:cNvSpPr txBox="1">
            <a:spLocks noGrp="1"/>
          </p:cNvSpPr>
          <p:nvPr>
            <p:ph type="body" idx="1"/>
          </p:nvPr>
        </p:nvSpPr>
        <p:spPr>
          <a:xfrm>
            <a:off x="4985600" y="1152475"/>
            <a:ext cx="3846600" cy="3416400"/>
          </a:xfrm>
          <a:prstGeom prst="rect">
            <a:avLst/>
          </a:prstGeom>
        </p:spPr>
        <p:txBody>
          <a:bodyPr spcFirstLastPara="1" wrap="square" lIns="91425" tIns="91425" rIns="91425" bIns="91425" anchor="t" anchorCtr="0">
            <a:normAutofit fontScale="70000" lnSpcReduction="20000"/>
          </a:bodyPr>
          <a:lstStyle/>
          <a:p>
            <a:pPr marL="457200" lvl="0" indent="-317182" algn="just" rtl="0">
              <a:spcBef>
                <a:spcPts val="0"/>
              </a:spcBef>
              <a:spcAft>
                <a:spcPts val="0"/>
              </a:spcAft>
              <a:buSzPct val="100000"/>
              <a:buChar char="●"/>
            </a:pPr>
            <a:r>
              <a:rPr lang="en-GB" dirty="0"/>
              <a:t>An important European language that is common within the industry of hospitality is Italian. </a:t>
            </a:r>
            <a:endParaRPr dirty="0"/>
          </a:p>
          <a:p>
            <a:pPr marL="457200" lvl="0" indent="-317182" algn="just" rtl="0">
              <a:spcBef>
                <a:spcPts val="0"/>
              </a:spcBef>
              <a:spcAft>
                <a:spcPts val="0"/>
              </a:spcAft>
              <a:buSzPct val="100000"/>
              <a:buChar char="●"/>
            </a:pPr>
            <a:r>
              <a:rPr lang="en-GB" dirty="0"/>
              <a:t>The language is commonly spoken in different European nations such as San Marino, Italy, and Vatican City which are common tourism and hospitality destinations.</a:t>
            </a:r>
            <a:endParaRPr dirty="0"/>
          </a:p>
          <a:p>
            <a:pPr marL="457200" lvl="0" indent="-317182" algn="just" rtl="0">
              <a:spcBef>
                <a:spcPts val="0"/>
              </a:spcBef>
              <a:spcAft>
                <a:spcPts val="0"/>
              </a:spcAft>
              <a:buSzPct val="100000"/>
              <a:buChar char="●"/>
            </a:pPr>
            <a:r>
              <a:rPr lang="en-GB" dirty="0"/>
              <a:t>Italian is also known as the official language in Switzerland which is one of the most popular destinations for tourists (Britannica, 2023).</a:t>
            </a:r>
            <a:endParaRPr dirty="0"/>
          </a:p>
          <a:p>
            <a:pPr marL="457200" lvl="0" indent="-317182" algn="just" rtl="0">
              <a:spcBef>
                <a:spcPts val="0"/>
              </a:spcBef>
              <a:spcAft>
                <a:spcPts val="0"/>
              </a:spcAft>
              <a:buSzPct val="100000"/>
              <a:buChar char="●"/>
            </a:pPr>
            <a:r>
              <a:rPr lang="en-GB" dirty="0"/>
              <a:t>The language is difficult to learn however, with dedication, it takes almost 6 months to 1 year to learn the language.</a:t>
            </a:r>
            <a:endParaRPr dirty="0"/>
          </a:p>
        </p:txBody>
      </p:sp>
      <p:pic>
        <p:nvPicPr>
          <p:cNvPr id="89" name="Google Shape;89;p18"/>
          <p:cNvPicPr preferRelativeResize="0"/>
          <p:nvPr/>
        </p:nvPicPr>
        <p:blipFill>
          <a:blip r:embed="rId3">
            <a:alphaModFix/>
          </a:blip>
          <a:stretch>
            <a:fillRect/>
          </a:stretch>
        </p:blipFill>
        <p:spPr>
          <a:xfrm>
            <a:off x="698050" y="2166125"/>
            <a:ext cx="3643975" cy="25490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3"/>
        <p:cNvGrpSpPr/>
        <p:nvPr/>
      </p:nvGrpSpPr>
      <p:grpSpPr>
        <a:xfrm>
          <a:off x="0" y="0"/>
          <a:ext cx="0" cy="0"/>
          <a:chOff x="0" y="0"/>
          <a:chExt cx="0" cy="0"/>
        </a:xfrm>
      </p:grpSpPr>
      <p:sp>
        <p:nvSpPr>
          <p:cNvPr id="94" name="Google Shape;94;p19"/>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t>Polite/Impolite in the Context of Business</a:t>
            </a:r>
            <a:endParaRPr b="1"/>
          </a:p>
        </p:txBody>
      </p:sp>
      <p:sp>
        <p:nvSpPr>
          <p:cNvPr id="95" name="Google Shape;95;p19"/>
          <p:cNvSpPr txBox="1">
            <a:spLocks noGrp="1"/>
          </p:cNvSpPr>
          <p:nvPr>
            <p:ph type="body" idx="1"/>
          </p:nvPr>
        </p:nvSpPr>
        <p:spPr>
          <a:xfrm>
            <a:off x="311700" y="1152475"/>
            <a:ext cx="4787400" cy="3416400"/>
          </a:xfrm>
          <a:prstGeom prst="rect">
            <a:avLst/>
          </a:prstGeom>
        </p:spPr>
        <p:txBody>
          <a:bodyPr spcFirstLastPara="1" wrap="square" lIns="91425" tIns="91425" rIns="91425" bIns="91425" anchor="t" anchorCtr="0">
            <a:normAutofit fontScale="85000" lnSpcReduction="20000"/>
          </a:bodyPr>
          <a:lstStyle/>
          <a:p>
            <a:pPr marL="457200" lvl="0" indent="-325755" algn="just" rtl="0">
              <a:spcBef>
                <a:spcPts val="0"/>
              </a:spcBef>
              <a:spcAft>
                <a:spcPts val="0"/>
              </a:spcAft>
              <a:buSzPct val="100000"/>
              <a:buChar char="●"/>
            </a:pPr>
            <a:r>
              <a:rPr lang="en-GB"/>
              <a:t>Behaviours like being polite and impolite are common within the global hospitality industry. </a:t>
            </a:r>
            <a:endParaRPr/>
          </a:p>
          <a:p>
            <a:pPr marL="457200" lvl="0" indent="-325755" algn="just" rtl="0">
              <a:spcBef>
                <a:spcPts val="0"/>
              </a:spcBef>
              <a:spcAft>
                <a:spcPts val="0"/>
              </a:spcAft>
              <a:buSzPct val="100000"/>
              <a:buChar char="●"/>
            </a:pPr>
            <a:r>
              <a:rPr lang="en-GB"/>
              <a:t>The primary is polite behaviour which often results in aspects like proper manners and courtesy by the employees to the customers visiting the destination.</a:t>
            </a:r>
            <a:endParaRPr/>
          </a:p>
          <a:p>
            <a:pPr marL="457200" lvl="0" indent="-325755" algn="just" rtl="0">
              <a:spcBef>
                <a:spcPts val="0"/>
              </a:spcBef>
              <a:spcAft>
                <a:spcPts val="0"/>
              </a:spcAft>
              <a:buSzPct val="100000"/>
              <a:buChar char="●"/>
            </a:pPr>
            <a:r>
              <a:rPr lang="en-GB"/>
              <a:t>In addition to that, it also includes the consideration of the feelings, emotions and needs of the guests members visiting the destination (Maheshkar and Sharma, 2018).</a:t>
            </a:r>
            <a:endParaRPr/>
          </a:p>
          <a:p>
            <a:pPr marL="457200" lvl="0" indent="-325755" algn="just" rtl="0">
              <a:spcBef>
                <a:spcPts val="0"/>
              </a:spcBef>
              <a:spcAft>
                <a:spcPts val="0"/>
              </a:spcAft>
              <a:buSzPct val="100000"/>
              <a:buChar char="●"/>
            </a:pPr>
            <a:r>
              <a:rPr lang="en-GB"/>
              <a:t>A hotel group that involves polite behaviour is the Diversity Hotels &amp; Spa in London which engages in delivering true hospitality for the guests.</a:t>
            </a:r>
            <a:endParaRPr/>
          </a:p>
        </p:txBody>
      </p:sp>
      <p:pic>
        <p:nvPicPr>
          <p:cNvPr id="96" name="Google Shape;96;p19"/>
          <p:cNvPicPr preferRelativeResize="0"/>
          <p:nvPr/>
        </p:nvPicPr>
        <p:blipFill>
          <a:blip r:embed="rId3">
            <a:alphaModFix/>
          </a:blip>
          <a:stretch>
            <a:fillRect/>
          </a:stretch>
        </p:blipFill>
        <p:spPr>
          <a:xfrm>
            <a:off x="5558375" y="1309774"/>
            <a:ext cx="3273924" cy="325910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0"/>
        <p:cNvGrpSpPr/>
        <p:nvPr/>
      </p:nvGrpSpPr>
      <p:grpSpPr>
        <a:xfrm>
          <a:off x="0" y="0"/>
          <a:ext cx="0" cy="0"/>
          <a:chOff x="0" y="0"/>
          <a:chExt cx="0" cy="0"/>
        </a:xfrm>
      </p:grpSpPr>
      <p:sp>
        <p:nvSpPr>
          <p:cNvPr id="101" name="Google Shape;101;p20"/>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ctr" rtl="0">
              <a:spcBef>
                <a:spcPts val="0"/>
              </a:spcBef>
              <a:spcAft>
                <a:spcPts val="0"/>
              </a:spcAft>
              <a:buNone/>
            </a:pPr>
            <a:r>
              <a:rPr lang="en-GB" b="1"/>
              <a:t>References</a:t>
            </a:r>
            <a:endParaRPr b="1"/>
          </a:p>
        </p:txBody>
      </p:sp>
      <p:sp>
        <p:nvSpPr>
          <p:cNvPr id="102" name="Google Shape;102;p20"/>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fontScale="92500" lnSpcReduction="10000"/>
          </a:bodyPr>
          <a:lstStyle/>
          <a:p>
            <a:pPr marL="457200" lvl="0" indent="-334327" algn="l" rtl="0">
              <a:spcBef>
                <a:spcPts val="0"/>
              </a:spcBef>
              <a:spcAft>
                <a:spcPts val="0"/>
              </a:spcAft>
              <a:buSzPct val="100000"/>
              <a:buChar char="●"/>
            </a:pPr>
            <a:r>
              <a:rPr lang="en-GB" dirty="0"/>
              <a:t>Britannica., (2023). </a:t>
            </a:r>
            <a:r>
              <a:rPr lang="en-GB" i="1" dirty="0"/>
              <a:t>Italian language | History, Grammar &amp; Vocabulary | Britannica. In: </a:t>
            </a:r>
            <a:r>
              <a:rPr lang="en-GB" i="1" dirty="0" err="1"/>
              <a:t>Encyclopædia</a:t>
            </a:r>
            <a:r>
              <a:rPr lang="en-GB" i="1" dirty="0"/>
              <a:t> Britannica</a:t>
            </a:r>
            <a:r>
              <a:rPr lang="en-GB" dirty="0"/>
              <a:t>. [online] Available at: https://</a:t>
            </a:r>
            <a:r>
              <a:rPr lang="en-GB" dirty="0" err="1"/>
              <a:t>www.britannica.com</a:t>
            </a:r>
            <a:r>
              <a:rPr lang="en-GB" dirty="0"/>
              <a:t>/topic/Italian-language [Accessed 9 Oct. 2023].</a:t>
            </a:r>
            <a:endParaRPr dirty="0"/>
          </a:p>
          <a:p>
            <a:pPr marL="457200" lvl="0" indent="-334327" algn="l" rtl="0">
              <a:spcBef>
                <a:spcPts val="0"/>
              </a:spcBef>
              <a:spcAft>
                <a:spcPts val="0"/>
              </a:spcAft>
              <a:buSzPct val="100000"/>
              <a:buChar char="●"/>
            </a:pPr>
            <a:r>
              <a:rPr lang="en-GB" dirty="0" err="1"/>
              <a:t>Deresky</a:t>
            </a:r>
            <a:r>
              <a:rPr lang="en-GB" dirty="0"/>
              <a:t>, H., (2017) </a:t>
            </a:r>
            <a:r>
              <a:rPr lang="en-GB" i="1" dirty="0"/>
              <a:t>International Management: Managing Across Borders and Cultures: Text and Cases</a:t>
            </a:r>
            <a:r>
              <a:rPr lang="en-GB" dirty="0"/>
              <a:t>. 9th Ed. Harlow: Pearson Education Ltd.</a:t>
            </a:r>
            <a:endParaRPr dirty="0"/>
          </a:p>
          <a:p>
            <a:pPr marL="457200" lvl="0" indent="-334327" algn="l" rtl="0">
              <a:spcBef>
                <a:spcPts val="0"/>
              </a:spcBef>
              <a:spcAft>
                <a:spcPts val="0"/>
              </a:spcAft>
              <a:buSzPct val="100000"/>
              <a:buChar char="●"/>
            </a:pPr>
            <a:r>
              <a:rPr lang="en-GB" dirty="0" err="1"/>
              <a:t>Dewaele</a:t>
            </a:r>
            <a:r>
              <a:rPr lang="en-GB" dirty="0"/>
              <a:t>, J.M. and </a:t>
            </a:r>
            <a:r>
              <a:rPr lang="en-GB" dirty="0" err="1"/>
              <a:t>Botes</a:t>
            </a:r>
            <a:r>
              <a:rPr lang="en-GB" dirty="0"/>
              <a:t>, E., (2020). Does multilingualism shape personality? An exploratory investigation. </a:t>
            </a:r>
            <a:r>
              <a:rPr lang="en-GB" i="1" dirty="0"/>
              <a:t>International Journal of Bilingualism</a:t>
            </a:r>
            <a:r>
              <a:rPr lang="en-GB" dirty="0"/>
              <a:t>, 24(4), pp.811-823.</a:t>
            </a:r>
            <a:endParaRPr dirty="0"/>
          </a:p>
          <a:p>
            <a:pPr marL="457200" lvl="0" indent="-334327" algn="l" rtl="0">
              <a:spcBef>
                <a:spcPts val="0"/>
              </a:spcBef>
              <a:spcAft>
                <a:spcPts val="0"/>
              </a:spcAft>
              <a:buSzPct val="100000"/>
              <a:buChar char="●"/>
            </a:pPr>
            <a:r>
              <a:rPr lang="en-GB" dirty="0" err="1"/>
              <a:t>Maheshkar</a:t>
            </a:r>
            <a:r>
              <a:rPr lang="en-GB" dirty="0"/>
              <a:t>, C. and Sharma, V., (2018) Handbook of Research on Cross-Cultural Business Education. Hershey: IGI Global.</a:t>
            </a:r>
            <a:endParaRPr dirty="0"/>
          </a:p>
          <a:p>
            <a:pPr marL="457200" lvl="0" indent="-334327" algn="l" rtl="0">
              <a:spcBef>
                <a:spcPts val="0"/>
              </a:spcBef>
              <a:spcAft>
                <a:spcPts val="0"/>
              </a:spcAft>
              <a:buSzPct val="100000"/>
              <a:buChar char="●"/>
            </a:pPr>
            <a:r>
              <a:rPr lang="en-GB" dirty="0" err="1"/>
              <a:t>Pakendorf</a:t>
            </a:r>
            <a:r>
              <a:rPr lang="en-GB" dirty="0"/>
              <a:t>, B., </a:t>
            </a:r>
            <a:r>
              <a:rPr lang="en-GB" dirty="0" err="1"/>
              <a:t>Dobrushina</a:t>
            </a:r>
            <a:r>
              <a:rPr lang="en-GB" dirty="0"/>
              <a:t>, N. and </a:t>
            </a:r>
            <a:r>
              <a:rPr lang="en-GB" dirty="0" err="1"/>
              <a:t>Khanina</a:t>
            </a:r>
            <a:r>
              <a:rPr lang="en-GB" dirty="0"/>
              <a:t>, O., (2021). A typology of small-scale multilingualism. </a:t>
            </a:r>
            <a:r>
              <a:rPr lang="en-GB" i="1" dirty="0"/>
              <a:t>International Journal of Bilingualism</a:t>
            </a:r>
            <a:r>
              <a:rPr lang="en-GB" dirty="0"/>
              <a:t>, 25(4), pp.835-859.</a:t>
            </a:r>
            <a:endParaRPr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06"/>
        <p:cNvGrpSpPr/>
        <p:nvPr/>
      </p:nvGrpSpPr>
      <p:grpSpPr>
        <a:xfrm>
          <a:off x="0" y="0"/>
          <a:ext cx="0" cy="0"/>
          <a:chOff x="0" y="0"/>
          <a:chExt cx="0" cy="0"/>
        </a:xfrm>
      </p:grpSpPr>
      <p:sp>
        <p:nvSpPr>
          <p:cNvPr id="107" name="Google Shape;107;p21"/>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endParaRPr/>
          </a:p>
        </p:txBody>
      </p:sp>
      <p:sp>
        <p:nvSpPr>
          <p:cNvPr id="108" name="Google Shape;108;p21"/>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p>
            <a:pPr marL="0" lvl="0" indent="0" algn="l" rtl="0">
              <a:spcBef>
                <a:spcPts val="0"/>
              </a:spcBef>
              <a:spcAft>
                <a:spcPts val="1200"/>
              </a:spcAft>
              <a:buNone/>
            </a:pPr>
            <a:endParaRPr/>
          </a:p>
        </p:txBody>
      </p:sp>
      <p:pic>
        <p:nvPicPr>
          <p:cNvPr id="109" name="Google Shape;109;p21"/>
          <p:cNvPicPr preferRelativeResize="0"/>
          <p:nvPr/>
        </p:nvPicPr>
        <p:blipFill>
          <a:blip r:embed="rId3">
            <a:alphaModFix/>
          </a:blip>
          <a:stretch>
            <a:fillRect/>
          </a:stretch>
        </p:blipFill>
        <p:spPr>
          <a:xfrm>
            <a:off x="0" y="0"/>
            <a:ext cx="9144000" cy="5143500"/>
          </a:xfrm>
          <a:prstGeom prst="rect">
            <a:avLst/>
          </a:prstGeom>
          <a:noFill/>
          <a:ln>
            <a:noFill/>
          </a:ln>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1253</Words>
  <Application>Microsoft Macintosh PowerPoint</Application>
  <PresentationFormat>On-screen Show (16:9)</PresentationFormat>
  <Paragraphs>46</Paragraphs>
  <Slides>9</Slides>
  <Notes>9</Notes>
  <HiddenSlides>0</HiddenSlides>
  <MMClips>0</MMClip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Simple Light</vt:lpstr>
      <vt:lpstr>Module: Foreign Languages Module Code: MBIH5003 </vt:lpstr>
      <vt:lpstr>Table of Contents</vt:lpstr>
      <vt:lpstr>Multilingualism benefits</vt:lpstr>
      <vt:lpstr>Multilingualism benefits (Cont’d)</vt:lpstr>
      <vt:lpstr>Language Awareness Skills Importance</vt:lpstr>
      <vt:lpstr>Italian as a common European Language in the hospitality industry</vt:lpstr>
      <vt:lpstr>Polite/Impolite in the Context of Business</vt:lpstr>
      <vt:lpstr>References</vt:lpstr>
      <vt:lpstr>Slide 9</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Foreign Languages Module Code: MBIH5003</dc:title>
  <dc:creator>mac</dc:creator>
  <cp:lastModifiedBy>Mamun</cp:lastModifiedBy>
  <cp:revision>5</cp:revision>
  <dcterms:modified xsi:type="dcterms:W3CDTF">2023-10-25T10:58:54Z</dcterms:modified>
</cp:coreProperties>
</file>