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64" r:id="rId5"/>
    <p:sldId id="258" r:id="rId6"/>
    <p:sldId id="259" r:id="rId7"/>
    <p:sldId id="262"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00A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7" d="100"/>
          <a:sy n="57" d="100"/>
        </p:scale>
        <p:origin x="49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hyperlink" Target="https://www.managers.org.uk/knowledge-and-insights/case-study/6-companies-that-get-employee-engagement-and-what-they-do-right/" TargetMode="External" /><Relationship Id="rId2" Type="http://schemas.openxmlformats.org/officeDocument/2006/relationships/hyperlink" Target="https://www.entrepreneur.com/article/285052" TargetMode="External" /><Relationship Id="rId1" Type="http://schemas.openxmlformats.org/officeDocument/2006/relationships/slideLayout" Target="../slideLayouts/slideLayout4.xml" /><Relationship Id="rId4" Type="http://schemas.openxmlformats.org/officeDocument/2006/relationships/hyperlink" Target="https://www.johnlewispartnership.co.uk/work/employee-ownership.html" TargetMode="External" /></Relationships>
</file>

<file path=ppt/slides/_rels/slide8.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hyperlink" Target="https://www.managers.org.uk/knowledge-and-insights/case-study/6-companies-that-get-employee-engagement-and-what-they-do-right/" TargetMode="External" /><Relationship Id="rId2" Type="http://schemas.openxmlformats.org/officeDocument/2006/relationships/hyperlink" Target="https://www.entrepreneur.com/article/285052" TargetMode="External" /><Relationship Id="rId1" Type="http://schemas.openxmlformats.org/officeDocument/2006/relationships/slideLayout" Target="../slideLayouts/slideLayout2.xml" /><Relationship Id="rId4" Type="http://schemas.openxmlformats.org/officeDocument/2006/relationships/hyperlink" Target="https://www.johnlewispartnership.co.uk/work/employee-ownership.htm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0160" y="1188720"/>
            <a:ext cx="9879965" cy="1606731"/>
          </a:xfrm>
        </p:spPr>
        <p:txBody>
          <a:bodyPr>
            <a:normAutofit fontScale="90000"/>
          </a:bodyPr>
          <a:lstStyle/>
          <a:p>
            <a:pPr algn="ctr"/>
            <a:br>
              <a:rPr lang="en-GB" altLang="en-US" dirty="0">
                <a:solidFill>
                  <a:schemeClr val="tx2"/>
                </a:solidFill>
              </a:rPr>
            </a:br>
            <a:br>
              <a:rPr lang="en-GB" altLang="en-US" dirty="0">
                <a:solidFill>
                  <a:schemeClr val="tx2"/>
                </a:solidFill>
              </a:rPr>
            </a:br>
            <a:br>
              <a:rPr lang="en-GB" altLang="en-US" dirty="0">
                <a:solidFill>
                  <a:schemeClr val="tx2"/>
                </a:solidFill>
              </a:rPr>
            </a:br>
            <a:r>
              <a:rPr lang="en-GB" altLang="en-US" sz="8000" b="1" dirty="0">
                <a:solidFill>
                  <a:schemeClr val="tx2"/>
                </a:solidFill>
              </a:rPr>
              <a:t>Employee Engagement</a:t>
            </a:r>
            <a:br>
              <a:rPr lang="en-GB" altLang="en-US" sz="8000" b="1" dirty="0">
                <a:solidFill>
                  <a:schemeClr val="tx2"/>
                </a:solidFill>
              </a:rPr>
            </a:br>
            <a:r>
              <a:rPr lang="en-GB" altLang="en-US" sz="8000" b="1" dirty="0">
                <a:solidFill>
                  <a:schemeClr val="tx2"/>
                </a:solidFill>
              </a:rPr>
              <a:t>needs of individuals </a:t>
            </a:r>
            <a:endParaRPr lang="en-GB" sz="8000" b="1" dirty="0"/>
          </a:p>
        </p:txBody>
      </p:sp>
      <p:pic>
        <p:nvPicPr>
          <p:cNvPr id="4" name="Picture 3"/>
          <p:cNvPicPr>
            <a:picLocks noChangeAspect="1"/>
          </p:cNvPicPr>
          <p:nvPr/>
        </p:nvPicPr>
        <p:blipFill>
          <a:blip r:embed="rId2"/>
          <a:stretch>
            <a:fillRect/>
          </a:stretch>
        </p:blipFill>
        <p:spPr>
          <a:xfrm>
            <a:off x="3383279" y="2795451"/>
            <a:ext cx="5024625" cy="3866606"/>
          </a:xfrm>
          <a:prstGeom prst="rect">
            <a:avLst/>
          </a:prstGeom>
        </p:spPr>
      </p:pic>
      <p:sp>
        <p:nvSpPr>
          <p:cNvPr id="3" name="Subtitle 2"/>
          <p:cNvSpPr>
            <a:spLocks noGrp="1"/>
          </p:cNvSpPr>
          <p:nvPr>
            <p:ph type="subTitle" idx="1"/>
          </p:nvPr>
        </p:nvSpPr>
        <p:spPr>
          <a:xfrm flipV="1">
            <a:off x="10659291" y="4140927"/>
            <a:ext cx="500833" cy="244806"/>
          </a:xfrm>
        </p:spPr>
        <p:txBody>
          <a:bodyPr>
            <a:normAutofit fontScale="62500" lnSpcReduction="20000"/>
          </a:bodyPr>
          <a:lstStyle/>
          <a:p>
            <a:endParaRPr lang="en-GB" dirty="0"/>
          </a:p>
        </p:txBody>
      </p:sp>
    </p:spTree>
    <p:extLst>
      <p:ext uri="{BB962C8B-B14F-4D97-AF65-F5344CB8AC3E}">
        <p14:creationId xmlns:p14="http://schemas.microsoft.com/office/powerpoint/2010/main" val="4061557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93618" y="2431473"/>
            <a:ext cx="10744200" cy="872836"/>
          </a:xfrm>
        </p:spPr>
        <p:txBody>
          <a:bodyPr/>
          <a:lstStyle/>
          <a:p>
            <a:pPr algn="ctr"/>
            <a:r>
              <a:rPr lang="en-GB" b="1" dirty="0">
                <a:latin typeface="Adobe Fan Heiti Std B" panose="020B0700000000000000" pitchFamily="34" charset="-128"/>
                <a:ea typeface="Adobe Fan Heiti Std B" panose="020B0700000000000000" pitchFamily="34" charset="-128"/>
              </a:rPr>
              <a:t>MacLeod and Clarkes(2009) concept of Employee Engagement</a:t>
            </a:r>
            <a:endParaRPr lang="en-GB" dirty="0">
              <a:latin typeface="Adobe Fan Heiti Std B" panose="020B0700000000000000" pitchFamily="34" charset="-128"/>
              <a:ea typeface="Adobe Fan Heiti Std B" panose="020B0700000000000000" pitchFamily="34" charset="-128"/>
            </a:endParaRPr>
          </a:p>
        </p:txBody>
      </p:sp>
      <p:sp>
        <p:nvSpPr>
          <p:cNvPr id="4" name="Content Placeholder 3"/>
          <p:cNvSpPr>
            <a:spLocks noGrp="1"/>
          </p:cNvSpPr>
          <p:nvPr>
            <p:ph sz="half" idx="2"/>
          </p:nvPr>
        </p:nvSpPr>
        <p:spPr>
          <a:xfrm>
            <a:off x="397783" y="3429000"/>
            <a:ext cx="11118272" cy="1974272"/>
          </a:xfrm>
        </p:spPr>
        <p:txBody>
          <a:bodyPr>
            <a:normAutofit fontScale="92500" lnSpcReduction="20000"/>
          </a:bodyPr>
          <a:lstStyle/>
          <a:p>
            <a:pPr>
              <a:lnSpc>
                <a:spcPct val="107000"/>
              </a:lnSpc>
              <a:spcAft>
                <a:spcPts val="0"/>
              </a:spcAft>
            </a:pPr>
            <a:r>
              <a:rPr lang="en-GB" sz="2400" b="1" dirty="0">
                <a:ea typeface="SymbolMT"/>
                <a:cs typeface="Times New Roman" panose="02020603050405020304" pitchFamily="18" charset="0"/>
              </a:rPr>
              <a:t>Strategic narrative</a:t>
            </a:r>
            <a:endParaRPr lang="en-US" sz="2400" b="1" dirty="0">
              <a:ea typeface="SymbolMT"/>
              <a:cs typeface="Times New Roman" panose="02020603050405020304" pitchFamily="18" charset="0"/>
            </a:endParaRPr>
          </a:p>
          <a:p>
            <a:pPr marL="0" indent="0">
              <a:lnSpc>
                <a:spcPct val="107000"/>
              </a:lnSpc>
              <a:spcAft>
                <a:spcPts val="0"/>
              </a:spcAft>
              <a:buNone/>
            </a:pPr>
            <a:r>
              <a:rPr lang="en-US" sz="2400"/>
              <a:t>“a strong, transparent and explicit organisational culture which gives employees a line of sight between their job and the vision and aims of the organisation” (MacLeod and Clarke 2009, 31). </a:t>
            </a:r>
          </a:p>
          <a:p>
            <a:pPr marL="0" indent="0">
              <a:lnSpc>
                <a:spcPct val="107000"/>
              </a:lnSpc>
              <a:spcAft>
                <a:spcPts val="0"/>
              </a:spcAft>
              <a:buNone/>
            </a:pPr>
            <a:r>
              <a:rPr lang="en-US" sz="2400" b="1">
                <a:ea typeface="SymbolMT"/>
                <a:cs typeface="Times New Roman" panose="02020603050405020304" pitchFamily="18" charset="0"/>
              </a:rPr>
              <a:t>Pointing out  strategic narrative explain the position of leadership, ensuring that workers recognise this enough to see how their performance compares to it. The narrative should also be expressed in a good corporate environment and political methods(ACAS 2014)</a:t>
            </a:r>
            <a:endParaRPr lang="en-US" sz="2400" b="1" dirty="0">
              <a:ea typeface="SymbolMT"/>
              <a:cs typeface="Times New Roman" panose="02020603050405020304" pitchFamily="18" charset="0"/>
            </a:endParaRPr>
          </a:p>
          <a:p>
            <a:endParaRPr lang="en-GB" sz="2400" dirty="0"/>
          </a:p>
        </p:txBody>
      </p:sp>
      <p:sp>
        <p:nvSpPr>
          <p:cNvPr id="7" name="AutoShape 2" descr="Employee Engagement Strategies | Staff Engagement Ideas"/>
          <p:cNvSpPr>
            <a:spLocks noGrp="1" noChangeAspect="1" noChangeArrowheads="1"/>
          </p:cNvSpPr>
          <p:nvPr>
            <p:ph type="title"/>
          </p:nvPr>
        </p:nvSpPr>
        <p:spPr bwMode="auto">
          <a:xfrm>
            <a:off x="685801" y="732631"/>
            <a:ext cx="10131425" cy="145626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fontScale="90000"/>
          </a:bodyPr>
          <a:lstStyle/>
          <a:p>
            <a:pPr algn="ctr"/>
            <a:r>
              <a:rPr lang="en-GB" sz="5400" b="1" dirty="0">
                <a:latin typeface="Adobe Fan Heiti Std B" panose="020B0700000000000000" pitchFamily="34" charset="-128"/>
                <a:ea typeface="Adobe Fan Heiti Std B" panose="020B0700000000000000" pitchFamily="34" charset="-128"/>
              </a:rPr>
              <a:t>WHAT MEANS </a:t>
            </a:r>
            <a:r>
              <a:rPr lang="en-GB" altLang="en-US" sz="5400" b="1" dirty="0">
                <a:solidFill>
                  <a:schemeClr val="tx2"/>
                </a:solidFill>
                <a:latin typeface="Adobe Fan Heiti Std B" panose="020B0700000000000000" pitchFamily="34" charset="-128"/>
                <a:ea typeface="Adobe Fan Heiti Std B" panose="020B0700000000000000" pitchFamily="34" charset="-128"/>
              </a:rPr>
              <a:t>Employee Engagement</a:t>
            </a:r>
            <a:r>
              <a:rPr lang="en-GB" altLang="en-US" dirty="0">
                <a:solidFill>
                  <a:schemeClr val="tx2"/>
                </a:solidFill>
              </a:rPr>
              <a:t>?</a:t>
            </a:r>
            <a:endParaRPr lang="en-GB" dirty="0"/>
          </a:p>
        </p:txBody>
      </p:sp>
      <p:sp>
        <p:nvSpPr>
          <p:cNvPr id="8" name="AutoShape 4" descr="Employee Engagement Strategies | Staff Engagement Idea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18205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9251" y="215412"/>
            <a:ext cx="11842749" cy="6202917"/>
          </a:xfrm>
          <a:prstGeom prst="rect">
            <a:avLst/>
          </a:prstGeom>
        </p:spPr>
        <p:txBody>
          <a:bodyPr wrap="square">
            <a:spAutoFit/>
          </a:bodyPr>
          <a:lstStyle/>
          <a:p>
            <a:pPr>
              <a:lnSpc>
                <a:spcPct val="107000"/>
              </a:lnSpc>
              <a:spcAft>
                <a:spcPts val="0"/>
              </a:spcAft>
            </a:pPr>
            <a:r>
              <a:rPr lang="en-GB" sz="2000" b="1" dirty="0">
                <a:latin typeface="+mj-lt"/>
                <a:ea typeface="SymbolMT"/>
                <a:cs typeface="Times New Roman" panose="02020603050405020304" pitchFamily="18" charset="0"/>
              </a:rPr>
              <a:t> </a:t>
            </a:r>
            <a:endParaRPr lang="en-GB" sz="2000" b="1" dirty="0">
              <a:latin typeface="+mj-lt"/>
              <a:ea typeface="Calibri" panose="020F0502020204030204" pitchFamily="34" charset="0"/>
              <a:cs typeface="Times New Roman" panose="02020603050405020304" pitchFamily="18" charset="0"/>
            </a:endParaRPr>
          </a:p>
          <a:p>
            <a:pPr>
              <a:lnSpc>
                <a:spcPct val="107000"/>
              </a:lnSpc>
              <a:spcAft>
                <a:spcPts val="0"/>
              </a:spcAft>
            </a:pPr>
            <a:r>
              <a:rPr lang="en-GB" sz="2400" b="1" dirty="0">
                <a:latin typeface="+mj-lt"/>
                <a:ea typeface="SymbolMT"/>
                <a:cs typeface="Times New Roman" panose="02020603050405020304" pitchFamily="18" charset="0"/>
              </a:rPr>
              <a:t>Engaging managers</a:t>
            </a:r>
            <a:endParaRPr lang="en-GB" sz="2400" b="1" dirty="0">
              <a:latin typeface="+mj-lt"/>
              <a:ea typeface="Calibri" panose="020F0502020204030204" pitchFamily="34" charset="0"/>
              <a:cs typeface="Times New Roman" panose="02020603050405020304" pitchFamily="18" charset="0"/>
            </a:endParaRPr>
          </a:p>
          <a:p>
            <a:pPr>
              <a:lnSpc>
                <a:spcPct val="107000"/>
              </a:lnSpc>
              <a:spcAft>
                <a:spcPts val="0"/>
              </a:spcAft>
            </a:pPr>
            <a:r>
              <a:rPr lang="en-GB" sz="2400" b="1" dirty="0">
                <a:latin typeface="+mj-lt"/>
                <a:ea typeface="Calibri" panose="020F0502020204030204" pitchFamily="34" charset="0"/>
                <a:cs typeface="Verdana" panose="020B0604030504040204" pitchFamily="34" charset="0"/>
              </a:rPr>
              <a:t>“Engaging managers who offer clarity, appreciation of employees’ effort</a:t>
            </a:r>
            <a:endParaRPr lang="en-GB" sz="2400" b="1" dirty="0">
              <a:latin typeface="+mj-lt"/>
              <a:ea typeface="Calibri" panose="020F0502020204030204" pitchFamily="34" charset="0"/>
              <a:cs typeface="Times New Roman" panose="02020603050405020304" pitchFamily="18" charset="0"/>
            </a:endParaRPr>
          </a:p>
          <a:p>
            <a:pPr>
              <a:lnSpc>
                <a:spcPct val="107000"/>
              </a:lnSpc>
              <a:spcAft>
                <a:spcPts val="0"/>
              </a:spcAft>
            </a:pPr>
            <a:r>
              <a:rPr lang="en-GB" sz="2400" b="1" dirty="0">
                <a:latin typeface="+mj-lt"/>
                <a:ea typeface="Calibri" panose="020F0502020204030204" pitchFamily="34" charset="0"/>
                <a:cs typeface="Verdana" panose="020B0604030504040204" pitchFamily="34" charset="0"/>
              </a:rPr>
              <a:t>and contribution, who treat their people as individuals and who ensure</a:t>
            </a:r>
            <a:endParaRPr lang="en-GB" sz="2400" b="1" dirty="0">
              <a:latin typeface="+mj-lt"/>
              <a:ea typeface="Calibri" panose="020F0502020204030204" pitchFamily="34" charset="0"/>
              <a:cs typeface="Times New Roman" panose="02020603050405020304" pitchFamily="18" charset="0"/>
            </a:endParaRPr>
          </a:p>
          <a:p>
            <a:pPr>
              <a:lnSpc>
                <a:spcPct val="107000"/>
              </a:lnSpc>
              <a:spcAft>
                <a:spcPts val="0"/>
              </a:spcAft>
            </a:pPr>
            <a:r>
              <a:rPr lang="en-GB" sz="2400" b="1" dirty="0">
                <a:latin typeface="+mj-lt"/>
                <a:ea typeface="Calibri" panose="020F0502020204030204" pitchFamily="34" charset="0"/>
                <a:cs typeface="Verdana" panose="020B0604030504040204" pitchFamily="34" charset="0"/>
              </a:rPr>
              <a:t>that work is organised efficiently and effectively so that employees feel</a:t>
            </a:r>
            <a:endParaRPr lang="en-GB" sz="2400" b="1" dirty="0">
              <a:latin typeface="+mj-lt"/>
              <a:ea typeface="Calibri" panose="020F0502020204030204" pitchFamily="34" charset="0"/>
              <a:cs typeface="Times New Roman" panose="02020603050405020304" pitchFamily="18" charset="0"/>
            </a:endParaRPr>
          </a:p>
          <a:p>
            <a:pPr>
              <a:lnSpc>
                <a:spcPct val="107000"/>
              </a:lnSpc>
              <a:spcAft>
                <a:spcPts val="0"/>
              </a:spcAft>
            </a:pPr>
            <a:r>
              <a:rPr lang="en-GB" sz="2400" b="1" dirty="0">
                <a:latin typeface="+mj-lt"/>
                <a:ea typeface="Calibri" panose="020F0502020204030204" pitchFamily="34" charset="0"/>
                <a:cs typeface="Verdana" panose="020B0604030504040204" pitchFamily="34" charset="0"/>
              </a:rPr>
              <a:t>they are valued, and equipped and supported to do their job.” (MacLeod and Clarke 2009, </a:t>
            </a:r>
            <a:r>
              <a:rPr lang="en-GB" sz="2400" b="1">
                <a:latin typeface="+mj-lt"/>
                <a:ea typeface="Calibri" panose="020F0502020204030204" pitchFamily="34" charset="0"/>
                <a:cs typeface="Verdana" panose="020B0604030504040204" pitchFamily="34" charset="0"/>
              </a:rPr>
              <a:t>31)</a:t>
            </a:r>
            <a:endParaRPr lang="en-US" sz="2400" b="1">
              <a:latin typeface="+mj-lt"/>
              <a:ea typeface="Calibri" panose="020F0502020204030204" pitchFamily="34" charset="0"/>
              <a:cs typeface="Verdana" panose="020B0604030504040204" pitchFamily="34" charset="0"/>
            </a:endParaRPr>
          </a:p>
          <a:p>
            <a:pPr>
              <a:lnSpc>
                <a:spcPct val="107000"/>
              </a:lnSpc>
              <a:spcAft>
                <a:spcPts val="0"/>
              </a:spcAft>
            </a:pPr>
            <a:endParaRPr lang="en-US" sz="2400" b="1">
              <a:latin typeface="+mj-lt"/>
              <a:ea typeface="Calibri" panose="020F0502020204030204" pitchFamily="34" charset="0"/>
              <a:cs typeface="Times New Roman" panose="02020603050405020304" pitchFamily="18" charset="0"/>
            </a:endParaRPr>
          </a:p>
          <a:p>
            <a:pPr>
              <a:lnSpc>
                <a:spcPct val="107000"/>
              </a:lnSpc>
              <a:spcAft>
                <a:spcPts val="0"/>
              </a:spcAft>
            </a:pPr>
            <a:r>
              <a:rPr lang="en-US" sz="2400" b="1">
                <a:latin typeface="+mj-lt"/>
                <a:ea typeface="Calibri" panose="020F0502020204030204" pitchFamily="34" charset="0"/>
                <a:cs typeface="Times New Roman" panose="02020603050405020304" pitchFamily="18" charset="0"/>
              </a:rPr>
              <a:t>MacLeod and Clarks saying </a:t>
            </a:r>
            <a:r>
              <a:rPr lang="en-GB" sz="2400" b="1">
                <a:latin typeface="+mj-lt"/>
                <a:ea typeface="Calibri" panose="020F0502020204030204" pitchFamily="34" charset="0"/>
                <a:cs typeface="Times New Roman" panose="02020603050405020304" pitchFamily="18" charset="0"/>
              </a:rPr>
              <a:t> that engaging managers encourage and motivate their workers rather than command or limit them</a:t>
            </a:r>
            <a:r>
              <a:rPr lang="en-US" sz="2400" b="1">
                <a:latin typeface="+mj-lt"/>
                <a:ea typeface="Calibri" panose="020F0502020204030204" pitchFamily="34" charset="0"/>
                <a:cs typeface="Times New Roman" panose="02020603050405020304" pitchFamily="18" charset="0"/>
              </a:rPr>
              <a:t>.</a:t>
            </a:r>
            <a:r>
              <a:rPr lang="en-GB" sz="2400" b="1">
                <a:latin typeface="+mj-lt"/>
                <a:ea typeface="Calibri" panose="020F0502020204030204" pitchFamily="34" charset="0"/>
                <a:cs typeface="Times New Roman" panose="02020603050405020304" pitchFamily="18" charset="0"/>
              </a:rPr>
              <a:t> that treat</a:t>
            </a:r>
            <a:r>
              <a:rPr lang="en-US" sz="2400" b="1">
                <a:latin typeface="+mj-lt"/>
                <a:ea typeface="Calibri" panose="020F0502020204030204" pitchFamily="34" charset="0"/>
                <a:cs typeface="Times New Roman" panose="02020603050405020304" pitchFamily="18" charset="0"/>
              </a:rPr>
              <a:t>ing</a:t>
            </a:r>
            <a:r>
              <a:rPr lang="en-GB" sz="2400" b="1">
                <a:latin typeface="+mj-lt"/>
                <a:ea typeface="Calibri" panose="020F0502020204030204" pitchFamily="34" charset="0"/>
                <a:cs typeface="Times New Roman" panose="02020603050405020304" pitchFamily="18" charset="0"/>
              </a:rPr>
              <a:t> their employees as people, with fairness and consideration and with concern for the well-being</a:t>
            </a:r>
            <a:r>
              <a:rPr lang="en-US" sz="2400" b="1">
                <a:latin typeface="+mj-lt"/>
                <a:ea typeface="Calibri" panose="020F0502020204030204" pitchFamily="34" charset="0"/>
                <a:cs typeface="Times New Roman" panose="02020603050405020304" pitchFamily="18" charset="0"/>
              </a:rPr>
              <a:t>. </a:t>
            </a:r>
            <a:r>
              <a:rPr lang="en-GB" sz="2400" b="1">
                <a:latin typeface="+mj-lt"/>
                <a:ea typeface="Calibri" panose="020F0502020204030204" pitchFamily="34" charset="0"/>
                <a:cs typeface="Times New Roman" panose="02020603050405020304" pitchFamily="18" charset="0"/>
              </a:rPr>
              <a:t>They </a:t>
            </a:r>
            <a:r>
              <a:rPr lang="en-US" sz="2400" b="1">
                <a:latin typeface="+mj-lt"/>
                <a:ea typeface="Calibri" panose="020F0502020204030204" pitchFamily="34" charset="0"/>
                <a:cs typeface="Times New Roman" panose="02020603050405020304" pitchFamily="18" charset="0"/>
              </a:rPr>
              <a:t>highliths </a:t>
            </a:r>
            <a:r>
              <a:rPr lang="en-GB" sz="2400" b="1">
                <a:latin typeface="+mj-lt"/>
                <a:ea typeface="Calibri" panose="020F0502020204030204" pitchFamily="34" charset="0"/>
                <a:cs typeface="Times New Roman" panose="02020603050405020304" pitchFamily="18" charset="0"/>
              </a:rPr>
              <a:t>the significance of thi</a:t>
            </a:r>
            <a:r>
              <a:rPr lang="en-US" sz="2400" b="1">
                <a:latin typeface="+mj-lt"/>
                <a:ea typeface="Calibri" panose="020F0502020204030204" pitchFamily="34" charset="0"/>
                <a:cs typeface="Times New Roman" panose="02020603050405020304" pitchFamily="18" charset="0"/>
              </a:rPr>
              <a:t>s</a:t>
            </a:r>
            <a:r>
              <a:rPr lang="en-GB" sz="2400" b="1">
                <a:latin typeface="+mj-lt"/>
                <a:ea typeface="Calibri" panose="020F0502020204030204" pitchFamily="34" charset="0"/>
                <a:cs typeface="Times New Roman" panose="02020603050405020304" pitchFamily="18" charset="0"/>
              </a:rPr>
              <a:t> claiming</a:t>
            </a:r>
            <a:r>
              <a:rPr lang="en-US" sz="2400" b="1">
                <a:latin typeface="+mj-lt"/>
                <a:ea typeface="Calibri" panose="020F0502020204030204" pitchFamily="34" charset="0"/>
                <a:cs typeface="Times New Roman" panose="02020603050405020304" pitchFamily="18" charset="0"/>
              </a:rPr>
              <a:t>,</a:t>
            </a:r>
            <a:r>
              <a:rPr lang="en-GB" sz="2400" b="1">
                <a:latin typeface="+mj-lt"/>
                <a:ea typeface="Calibri" panose="020F0502020204030204" pitchFamily="34" charset="0"/>
                <a:cs typeface="Times New Roman" panose="02020603050405020304" pitchFamily="18" charset="0"/>
              </a:rPr>
              <a:t> that the bond with the line manager is the key critical at work</a:t>
            </a:r>
            <a:r>
              <a:rPr lang="en-US" sz="2400" b="1">
                <a:latin typeface="+mj-lt"/>
                <a:ea typeface="Calibri" panose="020F0502020204030204" pitchFamily="34" charset="0"/>
                <a:cs typeface="Times New Roman" panose="02020603050405020304" pitchFamily="18" charset="0"/>
              </a:rPr>
              <a:t>.(ACAS 2014)</a:t>
            </a:r>
            <a:endParaRPr lang="en-GB" sz="2400" b="1" dirty="0">
              <a:latin typeface="+mj-lt"/>
              <a:ea typeface="Calibri" panose="020F0502020204030204" pitchFamily="34" charset="0"/>
              <a:cs typeface="Times New Roman" panose="02020603050405020304" pitchFamily="18" charset="0"/>
            </a:endParaRPr>
          </a:p>
          <a:p>
            <a:pPr>
              <a:lnSpc>
                <a:spcPct val="107000"/>
              </a:lnSpc>
              <a:spcAft>
                <a:spcPts val="0"/>
              </a:spcAft>
            </a:pPr>
            <a:r>
              <a:rPr lang="en-GB" sz="2400" b="1" dirty="0">
                <a:latin typeface="+mj-lt"/>
                <a:ea typeface="SymbolMT"/>
                <a:cs typeface="Times New Roman" panose="02020603050405020304" pitchFamily="18" charset="0"/>
              </a:rPr>
              <a:t> </a:t>
            </a:r>
            <a:endParaRPr lang="en-GB" sz="2400" b="1" dirty="0">
              <a:latin typeface="+mj-lt"/>
              <a:ea typeface="Calibri" panose="020F0502020204030204" pitchFamily="34" charset="0"/>
              <a:cs typeface="Times New Roman" panose="02020603050405020304" pitchFamily="18" charset="0"/>
            </a:endParaRPr>
          </a:p>
          <a:p>
            <a:pPr>
              <a:lnSpc>
                <a:spcPct val="107000"/>
              </a:lnSpc>
              <a:spcAft>
                <a:spcPts val="0"/>
              </a:spcAft>
            </a:pPr>
            <a:endParaRPr lang="en-GB" sz="2400" b="1" dirty="0">
              <a:solidFill>
                <a:srgbClr val="EF00A5"/>
              </a:solidFill>
              <a:latin typeface="+mj-lt"/>
              <a:ea typeface="Calibri" panose="020F0502020204030204" pitchFamily="34" charset="0"/>
              <a:cs typeface="Times New Roman" panose="02020603050405020304" pitchFamily="18" charset="0"/>
            </a:endParaRPr>
          </a:p>
          <a:p>
            <a:pPr>
              <a:lnSpc>
                <a:spcPct val="107000"/>
              </a:lnSpc>
              <a:spcAft>
                <a:spcPts val="0"/>
              </a:spcAft>
            </a:pPr>
            <a:r>
              <a:rPr lang="en-GB" sz="2400" b="1" dirty="0">
                <a:solidFill>
                  <a:srgbClr val="EF00A5"/>
                </a:solidFill>
                <a:latin typeface="+mj-lt"/>
                <a:ea typeface="SymbolMT"/>
                <a:cs typeface="Times New Roman" panose="02020603050405020304" pitchFamily="18" charset="0"/>
              </a:rPr>
              <a:t> </a:t>
            </a:r>
            <a:endParaRPr lang="en-GB" sz="2400" b="1" dirty="0">
              <a:solidFill>
                <a:srgbClr val="EF00A5"/>
              </a:solidFill>
              <a:latin typeface="+mj-lt"/>
              <a:ea typeface="Calibri" panose="020F0502020204030204" pitchFamily="34" charset="0"/>
              <a:cs typeface="Times New Roman" panose="02020603050405020304" pitchFamily="18" charset="0"/>
            </a:endParaRPr>
          </a:p>
          <a:p>
            <a:pPr>
              <a:lnSpc>
                <a:spcPct val="107000"/>
              </a:lnSpc>
              <a:spcAft>
                <a:spcPts val="0"/>
              </a:spcAft>
            </a:pPr>
            <a:endParaRPr lang="en-US" sz="2000" b="1" i="0">
              <a:solidFill>
                <a:srgbClr val="D10074"/>
              </a:solidFill>
              <a:effectLst/>
              <a:latin typeface="Nunito"/>
            </a:endParaRPr>
          </a:p>
          <a:p>
            <a:pPr>
              <a:lnSpc>
                <a:spcPct val="107000"/>
              </a:lnSpc>
              <a:spcAft>
                <a:spcPts val="0"/>
              </a:spcAft>
            </a:pPr>
            <a:endParaRPr lang="en-GB" sz="2000" b="1"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07423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B5BB4E-0FA0-EB40-9DC4-AC1C3DC9AF7B}"/>
              </a:ext>
            </a:extLst>
          </p:cNvPr>
          <p:cNvSpPr txBox="1"/>
          <p:nvPr/>
        </p:nvSpPr>
        <p:spPr>
          <a:xfrm>
            <a:off x="176893" y="353786"/>
            <a:ext cx="11402786" cy="5413726"/>
          </a:xfrm>
          <a:prstGeom prst="rect">
            <a:avLst/>
          </a:prstGeom>
          <a:noFill/>
        </p:spPr>
        <p:txBody>
          <a:bodyPr wrap="square" rtlCol="0">
            <a:spAutoFit/>
          </a:bodyPr>
          <a:lstStyle/>
          <a:p>
            <a:pPr>
              <a:lnSpc>
                <a:spcPct val="107000"/>
              </a:lnSpc>
              <a:spcAft>
                <a:spcPts val="0"/>
              </a:spcAft>
            </a:pPr>
            <a:endParaRPr lang="en-US" sz="1800" b="1">
              <a:latin typeface="+mj-lt"/>
              <a:ea typeface="SymbolMT"/>
              <a:cs typeface="Times New Roman" panose="02020603050405020304" pitchFamily="18" charset="0"/>
            </a:endParaRPr>
          </a:p>
          <a:p>
            <a:pPr>
              <a:lnSpc>
                <a:spcPct val="107000"/>
              </a:lnSpc>
              <a:spcAft>
                <a:spcPts val="0"/>
              </a:spcAft>
            </a:pPr>
            <a:endParaRPr lang="en-US" b="1">
              <a:latin typeface="+mj-lt"/>
              <a:ea typeface="SymbolMT"/>
              <a:cs typeface="Times New Roman" panose="02020603050405020304" pitchFamily="18" charset="0"/>
            </a:endParaRPr>
          </a:p>
          <a:p>
            <a:pPr>
              <a:lnSpc>
                <a:spcPct val="107000"/>
              </a:lnSpc>
              <a:spcAft>
                <a:spcPts val="0"/>
              </a:spcAft>
            </a:pPr>
            <a:r>
              <a:rPr lang="en-GB" b="1">
                <a:latin typeface="+mj-lt"/>
                <a:ea typeface="SymbolMT"/>
                <a:cs typeface="Times New Roman" panose="02020603050405020304" pitchFamily="18" charset="0"/>
              </a:rPr>
              <a:t>Employee voice</a:t>
            </a:r>
            <a:endParaRPr lang="en-GB" b="1">
              <a:latin typeface="+mj-lt"/>
              <a:ea typeface="Calibri" panose="020F0502020204030204" pitchFamily="34" charset="0"/>
              <a:cs typeface="Times New Roman" panose="02020603050405020304" pitchFamily="18" charset="0"/>
            </a:endParaRPr>
          </a:p>
          <a:p>
            <a:pPr>
              <a:lnSpc>
                <a:spcPct val="107000"/>
              </a:lnSpc>
              <a:spcAft>
                <a:spcPts val="0"/>
              </a:spcAft>
            </a:pPr>
            <a:r>
              <a:rPr lang="en-GB" b="1">
                <a:latin typeface="+mj-lt"/>
                <a:ea typeface="Calibri" panose="020F0502020204030204" pitchFamily="34" charset="0"/>
                <a:cs typeface="Verdana" panose="020B0604030504040204" pitchFamily="34" charset="0"/>
              </a:rPr>
              <a:t>“Employees’ views are sought out; they are listened to and see that their</a:t>
            </a:r>
            <a:endParaRPr lang="en-GB" b="1">
              <a:latin typeface="+mj-lt"/>
              <a:ea typeface="Calibri" panose="020F0502020204030204" pitchFamily="34" charset="0"/>
              <a:cs typeface="Times New Roman" panose="02020603050405020304" pitchFamily="18" charset="0"/>
            </a:endParaRPr>
          </a:p>
          <a:p>
            <a:pPr>
              <a:lnSpc>
                <a:spcPct val="107000"/>
              </a:lnSpc>
              <a:spcAft>
                <a:spcPts val="0"/>
              </a:spcAft>
            </a:pPr>
            <a:r>
              <a:rPr lang="en-GB" b="1">
                <a:latin typeface="+mj-lt"/>
                <a:ea typeface="Calibri" panose="020F0502020204030204" pitchFamily="34" charset="0"/>
                <a:cs typeface="Verdana" panose="020B0604030504040204" pitchFamily="34" charset="0"/>
              </a:rPr>
              <a:t>opinions count and make a difference. They speak out and challenge when</a:t>
            </a:r>
            <a:endParaRPr lang="en-GB" b="1">
              <a:latin typeface="+mj-lt"/>
              <a:ea typeface="Calibri" panose="020F0502020204030204" pitchFamily="34" charset="0"/>
              <a:cs typeface="Times New Roman" panose="02020603050405020304" pitchFamily="18" charset="0"/>
            </a:endParaRPr>
          </a:p>
          <a:p>
            <a:pPr>
              <a:lnSpc>
                <a:spcPct val="107000"/>
              </a:lnSpc>
              <a:spcAft>
                <a:spcPts val="0"/>
              </a:spcAft>
            </a:pPr>
            <a:r>
              <a:rPr lang="en-GB" b="1">
                <a:latin typeface="+mj-lt"/>
                <a:ea typeface="Calibri" panose="020F0502020204030204" pitchFamily="34" charset="0"/>
                <a:cs typeface="Verdana" panose="020B0604030504040204" pitchFamily="34" charset="0"/>
              </a:rPr>
              <a:t>appropriate. A strong sense of listening and responsiveness permeates the</a:t>
            </a:r>
            <a:endParaRPr lang="en-GB" b="1">
              <a:latin typeface="+mj-lt"/>
              <a:ea typeface="Calibri" panose="020F0502020204030204" pitchFamily="34" charset="0"/>
              <a:cs typeface="Times New Roman" panose="02020603050405020304" pitchFamily="18" charset="0"/>
            </a:endParaRPr>
          </a:p>
          <a:p>
            <a:pPr>
              <a:lnSpc>
                <a:spcPct val="107000"/>
              </a:lnSpc>
              <a:spcAft>
                <a:spcPts val="0"/>
              </a:spcAft>
            </a:pPr>
            <a:r>
              <a:rPr lang="en-GB" b="1">
                <a:latin typeface="+mj-lt"/>
                <a:ea typeface="Calibri" panose="020F0502020204030204" pitchFamily="34" charset="0"/>
                <a:cs typeface="Verdana" panose="020B0604030504040204" pitchFamily="34" charset="0"/>
              </a:rPr>
              <a:t>organisation, enabled by effective communication.” (MacLeod and Clarke 2009, 75)</a:t>
            </a:r>
            <a:endParaRPr lang="en-US" b="1">
              <a:latin typeface="+mj-lt"/>
              <a:ea typeface="Calibri" panose="020F0502020204030204" pitchFamily="34" charset="0"/>
              <a:cs typeface="Verdana" panose="020B0604030504040204" pitchFamily="34" charset="0"/>
            </a:endParaRPr>
          </a:p>
          <a:p>
            <a:pPr>
              <a:lnSpc>
                <a:spcPct val="107000"/>
              </a:lnSpc>
              <a:spcAft>
                <a:spcPts val="0"/>
              </a:spcAft>
            </a:pPr>
            <a:endParaRPr lang="en-US" b="1">
              <a:latin typeface="+mj-lt"/>
              <a:ea typeface="Calibri" panose="020F0502020204030204" pitchFamily="34" charset="0"/>
              <a:cs typeface="Times New Roman" panose="02020603050405020304" pitchFamily="18" charset="0"/>
            </a:endParaRPr>
          </a:p>
          <a:p>
            <a:pPr>
              <a:lnSpc>
                <a:spcPct val="107000"/>
              </a:lnSpc>
              <a:spcAft>
                <a:spcPts val="0"/>
              </a:spcAft>
            </a:pPr>
            <a:r>
              <a:rPr lang="en-US" b="1">
                <a:latin typeface="+mj-lt"/>
                <a:ea typeface="Calibri" panose="020F0502020204030204" pitchFamily="34" charset="0"/>
                <a:cs typeface="Times New Roman" panose="02020603050405020304" pitchFamily="18" charset="0"/>
              </a:rPr>
              <a:t>Example is Vergin the company claimes to listin to the employees voice</a:t>
            </a:r>
            <a:endParaRPr lang="en-US" b="1">
              <a:latin typeface="+mj-lt"/>
              <a:ea typeface="SymbolMT"/>
              <a:cs typeface="Times New Roman" panose="02020603050405020304" pitchFamily="18" charset="0"/>
            </a:endParaRPr>
          </a:p>
          <a:p>
            <a:pPr>
              <a:lnSpc>
                <a:spcPct val="107000"/>
              </a:lnSpc>
              <a:spcAft>
                <a:spcPts val="0"/>
              </a:spcAft>
            </a:pPr>
            <a:r>
              <a:rPr lang="en-US" b="1">
                <a:latin typeface="+mj-lt"/>
                <a:ea typeface="SymbolMT"/>
                <a:cs typeface="Times New Roman" panose="02020603050405020304" pitchFamily="18" charset="0"/>
              </a:rPr>
              <a:t>Employees speaking openly, and employers are empowering them to do so, recognizing their views and operating on them when practicable. The distinction between individual or collective voices both of thoes opinins are  essential to participation.(Acas, 2014)</a:t>
            </a:r>
          </a:p>
          <a:p>
            <a:pPr>
              <a:lnSpc>
                <a:spcPct val="107000"/>
              </a:lnSpc>
              <a:spcAft>
                <a:spcPts val="0"/>
              </a:spcAft>
            </a:pPr>
            <a:endParaRPr lang="en-US" b="1">
              <a:latin typeface="+mj-lt"/>
              <a:ea typeface="SymbolMT"/>
              <a:cs typeface="Times New Roman" panose="02020603050405020304" pitchFamily="18" charset="0"/>
            </a:endParaRPr>
          </a:p>
          <a:p>
            <a:pPr>
              <a:lnSpc>
                <a:spcPct val="107000"/>
              </a:lnSpc>
              <a:spcAft>
                <a:spcPts val="0"/>
              </a:spcAft>
            </a:pPr>
            <a:endParaRPr lang="en-US" b="1">
              <a:latin typeface="+mj-lt"/>
              <a:ea typeface="SymbolMT"/>
              <a:cs typeface="Times New Roman" panose="02020603050405020304" pitchFamily="18" charset="0"/>
            </a:endParaRPr>
          </a:p>
          <a:p>
            <a:pPr>
              <a:lnSpc>
                <a:spcPct val="107000"/>
              </a:lnSpc>
              <a:spcAft>
                <a:spcPts val="0"/>
              </a:spcAft>
            </a:pPr>
            <a:r>
              <a:rPr lang="en-GB" b="1">
                <a:latin typeface="+mj-lt"/>
                <a:ea typeface="SymbolMT"/>
                <a:cs typeface="Times New Roman" panose="02020603050405020304" pitchFamily="18" charset="0"/>
              </a:rPr>
              <a:t> Integrity</a:t>
            </a:r>
            <a:endParaRPr lang="en-GB" b="1">
              <a:latin typeface="+mj-lt"/>
              <a:ea typeface="Calibri" panose="020F0502020204030204" pitchFamily="34" charset="0"/>
              <a:cs typeface="Times New Roman" panose="02020603050405020304" pitchFamily="18" charset="0"/>
            </a:endParaRPr>
          </a:p>
          <a:p>
            <a:pPr>
              <a:lnSpc>
                <a:spcPct val="107000"/>
              </a:lnSpc>
              <a:spcAft>
                <a:spcPts val="0"/>
              </a:spcAft>
            </a:pPr>
            <a:r>
              <a:rPr lang="en-GB" b="1">
                <a:latin typeface="+mj-lt"/>
                <a:ea typeface="Calibri" panose="020F0502020204030204" pitchFamily="34" charset="0"/>
                <a:cs typeface="Verdana" panose="020B0604030504040204" pitchFamily="34" charset="0"/>
              </a:rPr>
              <a:t>“A belief among employees that the organisation lives its values, and that espoused</a:t>
            </a:r>
            <a:endParaRPr lang="en-GB" b="1">
              <a:latin typeface="+mj-lt"/>
              <a:ea typeface="Calibri" panose="020F0502020204030204" pitchFamily="34" charset="0"/>
              <a:cs typeface="Times New Roman" panose="02020603050405020304" pitchFamily="18" charset="0"/>
            </a:endParaRPr>
          </a:p>
          <a:p>
            <a:pPr>
              <a:lnSpc>
                <a:spcPct val="107000"/>
              </a:lnSpc>
              <a:spcAft>
                <a:spcPts val="0"/>
              </a:spcAft>
            </a:pPr>
            <a:r>
              <a:rPr lang="en-GB" b="1">
                <a:latin typeface="+mj-lt"/>
                <a:ea typeface="Calibri" panose="020F0502020204030204" pitchFamily="34" charset="0"/>
                <a:cs typeface="Verdana" panose="020B0604030504040204" pitchFamily="34" charset="0"/>
              </a:rPr>
              <a:t>behavioural norms are adhered to, resulting in trust and a sense of integrity” (MacLeod and Clarke 2009, 33)</a:t>
            </a:r>
            <a:endParaRPr lang="en-US" b="1">
              <a:latin typeface="+mj-lt"/>
              <a:ea typeface="Calibri" panose="020F0502020204030204" pitchFamily="34" charset="0"/>
              <a:cs typeface="Verdana" panose="020B0604030504040204" pitchFamily="34" charset="0"/>
            </a:endParaRPr>
          </a:p>
          <a:p>
            <a:pPr>
              <a:lnSpc>
                <a:spcPct val="107000"/>
              </a:lnSpc>
            </a:pPr>
            <a:r>
              <a:rPr lang="en-US" b="1" i="0">
                <a:effectLst/>
                <a:latin typeface="Nunito"/>
              </a:rPr>
              <a:t>American Express – Focus On Behaviours</a:t>
            </a:r>
            <a:endParaRPr lang="en-US"/>
          </a:p>
        </p:txBody>
      </p:sp>
    </p:spTree>
    <p:extLst>
      <p:ext uri="{BB962C8B-B14F-4D97-AF65-F5344CB8AC3E}">
        <p14:creationId xmlns:p14="http://schemas.microsoft.com/office/powerpoint/2010/main" val="1562098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
            <a:ext cx="10131425" cy="1101436"/>
          </a:xfrm>
        </p:spPr>
        <p:txBody>
          <a:bodyPr>
            <a:normAutofit fontScale="90000"/>
          </a:bodyPr>
          <a:lstStyle/>
          <a:p>
            <a:pPr algn="ctr"/>
            <a:r>
              <a:rPr lang="en-GB" altLang="en-US" b="1" dirty="0">
                <a:solidFill>
                  <a:schemeClr val="tx2"/>
                </a:solidFill>
              </a:rPr>
              <a:t>Employee Engagement and Maslow hierarchy of needs motivated employees engaged more </a:t>
            </a:r>
            <a:endParaRPr lang="en-GB" b="1" dirty="0"/>
          </a:p>
        </p:txBody>
      </p:sp>
      <p:pic>
        <p:nvPicPr>
          <p:cNvPr id="4" name="Content Placeholder 3"/>
          <p:cNvPicPr>
            <a:picLocks noGrp="1" noChangeAspect="1"/>
          </p:cNvPicPr>
          <p:nvPr>
            <p:ph idx="1"/>
          </p:nvPr>
        </p:nvPicPr>
        <p:blipFill>
          <a:blip r:embed="rId2"/>
          <a:stretch>
            <a:fillRect/>
          </a:stretch>
        </p:blipFill>
        <p:spPr>
          <a:xfrm>
            <a:off x="1945997" y="1101437"/>
            <a:ext cx="8028039" cy="5654033"/>
          </a:xfrm>
          <a:prstGeom prst="rect">
            <a:avLst/>
          </a:prstGeom>
        </p:spPr>
      </p:pic>
      <p:sp>
        <p:nvSpPr>
          <p:cNvPr id="5" name="TextBox 4">
            <a:extLst>
              <a:ext uri="{FF2B5EF4-FFF2-40B4-BE49-F238E27FC236}">
                <a16:creationId xmlns:a16="http://schemas.microsoft.com/office/drawing/2014/main" id="{8A7684AF-5107-DD40-B47D-6B7E4FD54EE9}"/>
              </a:ext>
            </a:extLst>
          </p:cNvPr>
          <p:cNvSpPr txBox="1"/>
          <p:nvPr/>
        </p:nvSpPr>
        <p:spPr>
          <a:xfrm rot="5400000">
            <a:off x="8078219" y="3292799"/>
            <a:ext cx="5654031" cy="646331"/>
          </a:xfrm>
          <a:prstGeom prst="rect">
            <a:avLst/>
          </a:prstGeom>
          <a:noFill/>
        </p:spPr>
        <p:txBody>
          <a:bodyPr wrap="square">
            <a:spAutoFit/>
          </a:bodyPr>
          <a:lstStyle/>
          <a:p>
            <a:r>
              <a:rPr lang="en-US"/>
              <a:t>https://www.servicefutures.com/can-maslows-hierarchy-needs-help-understand-employee-engagement</a:t>
            </a:r>
          </a:p>
        </p:txBody>
      </p:sp>
    </p:spTree>
    <p:extLst>
      <p:ext uri="{BB962C8B-B14F-4D97-AF65-F5344CB8AC3E}">
        <p14:creationId xmlns:p14="http://schemas.microsoft.com/office/powerpoint/2010/main" val="727726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5E4D09E-7236-4543-84D8-12DD61BDF642}"/>
              </a:ext>
            </a:extLst>
          </p:cNvPr>
          <p:cNvSpPr txBox="1"/>
          <p:nvPr/>
        </p:nvSpPr>
        <p:spPr>
          <a:xfrm flipH="1">
            <a:off x="8762999" y="1183821"/>
            <a:ext cx="3279321" cy="3477875"/>
          </a:xfrm>
          <a:prstGeom prst="rect">
            <a:avLst/>
          </a:prstGeom>
          <a:noFill/>
        </p:spPr>
        <p:txBody>
          <a:bodyPr wrap="square" rtlCol="0">
            <a:spAutoFit/>
          </a:bodyPr>
          <a:lstStyle/>
          <a:p>
            <a:pPr algn="l"/>
            <a:r>
              <a:rPr lang="en-US" sz="2000" b="1"/>
              <a:t>“A workplace approach designed to ensure that employees are committed to their organisation’s goals and values, motivated to contribute to organisational success, and are able at the same time to enhance their own sense of well-being.” (MacLeod and Clarke, 2009, 9) </a:t>
            </a:r>
          </a:p>
        </p:txBody>
      </p:sp>
      <p:pic>
        <p:nvPicPr>
          <p:cNvPr id="6" name="Picture 6">
            <a:extLst>
              <a:ext uri="{FF2B5EF4-FFF2-40B4-BE49-F238E27FC236}">
                <a16:creationId xmlns:a16="http://schemas.microsoft.com/office/drawing/2014/main" id="{45127900-5C0E-C84B-BFEE-04D3BF59E4D7}"/>
              </a:ext>
            </a:extLst>
          </p:cNvPr>
          <p:cNvPicPr>
            <a:picLocks noChangeAspect="1"/>
          </p:cNvPicPr>
          <p:nvPr/>
        </p:nvPicPr>
        <p:blipFill>
          <a:blip r:embed="rId2"/>
          <a:stretch>
            <a:fillRect/>
          </a:stretch>
        </p:blipFill>
        <p:spPr>
          <a:xfrm>
            <a:off x="-122465" y="-54430"/>
            <a:ext cx="8854854" cy="6912429"/>
          </a:xfrm>
          <a:prstGeom prst="rect">
            <a:avLst/>
          </a:prstGeom>
        </p:spPr>
      </p:pic>
      <p:sp>
        <p:nvSpPr>
          <p:cNvPr id="3" name="TextBox 2">
            <a:extLst>
              <a:ext uri="{FF2B5EF4-FFF2-40B4-BE49-F238E27FC236}">
                <a16:creationId xmlns:a16="http://schemas.microsoft.com/office/drawing/2014/main" id="{C9A9DC2B-33DA-BC4B-AB0E-84B1FCD07663}"/>
              </a:ext>
            </a:extLst>
          </p:cNvPr>
          <p:cNvSpPr txBox="1"/>
          <p:nvPr/>
        </p:nvSpPr>
        <p:spPr>
          <a:xfrm>
            <a:off x="5120368" y="2487385"/>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18588DE3-03FB-0A46-A717-FA27C6457EDE}"/>
              </a:ext>
            </a:extLst>
          </p:cNvPr>
          <p:cNvSpPr txBox="1"/>
          <p:nvPr/>
        </p:nvSpPr>
        <p:spPr>
          <a:xfrm>
            <a:off x="8762998" y="4661695"/>
            <a:ext cx="3429001" cy="1908215"/>
          </a:xfrm>
          <a:prstGeom prst="rect">
            <a:avLst/>
          </a:prstGeom>
          <a:noFill/>
        </p:spPr>
        <p:txBody>
          <a:bodyPr wrap="square" rtlCol="0">
            <a:spAutoFit/>
          </a:bodyPr>
          <a:lstStyle/>
          <a:p>
            <a:endParaRPr lang="en-US" sz="1800">
              <a:solidFill>
                <a:srgbClr val="000000"/>
              </a:solidFill>
              <a:effectLst/>
              <a:latin typeface="Times New Roman" panose="02020603050405020304" pitchFamily="18" charset="0"/>
              <a:ea typeface="Times New Roman" panose="02020603050405020304" pitchFamily="18" charset="0"/>
            </a:endParaRPr>
          </a:p>
          <a:p>
            <a:endParaRPr lang="en-US">
              <a:solidFill>
                <a:srgbClr val="000000"/>
              </a:solidFill>
              <a:latin typeface="Times New Roman" panose="02020603050405020304" pitchFamily="18" charset="0"/>
              <a:ea typeface="Times New Roman" panose="02020603050405020304" pitchFamily="18" charset="0"/>
            </a:endParaRPr>
          </a:p>
          <a:p>
            <a:endParaRPr lang="en-US" sz="1800">
              <a:solidFill>
                <a:srgbClr val="000000"/>
              </a:solidFill>
              <a:effectLst/>
              <a:latin typeface="Times New Roman" panose="02020603050405020304" pitchFamily="18" charset="0"/>
              <a:ea typeface="Times New Roman" panose="02020603050405020304" pitchFamily="18" charset="0"/>
            </a:endParaRPr>
          </a:p>
          <a:p>
            <a:endParaRPr lang="en-US">
              <a:solidFill>
                <a:srgbClr val="000000"/>
              </a:solidFill>
              <a:latin typeface="Times New Roman" panose="02020603050405020304" pitchFamily="18" charset="0"/>
              <a:ea typeface="Times New Roman" panose="02020603050405020304" pitchFamily="18" charset="0"/>
            </a:endParaRPr>
          </a:p>
          <a:p>
            <a:r>
              <a:rPr lang="en-US" sz="1400">
                <a:solidFill>
                  <a:srgbClr val="000000"/>
                </a:solidFill>
                <a:effectLst/>
                <a:latin typeface="Times New Roman" panose="02020603050405020304" pitchFamily="18" charset="0"/>
                <a:ea typeface="Times New Roman" panose="02020603050405020304" pitchFamily="18" charset="0"/>
              </a:rPr>
              <a:t>THE EVIDENCE Wellbeing and Employee Engagement (May 2014)</a:t>
            </a:r>
            <a:endParaRPr lang="en-US" sz="1400">
              <a:effectLst/>
              <a:latin typeface="Times New Roman" panose="02020603050405020304" pitchFamily="18" charset="0"/>
              <a:ea typeface="Times New Roman" panose="02020603050405020304" pitchFamily="18" charset="0"/>
            </a:endParaRPr>
          </a:p>
          <a:p>
            <a:pPr algn="l"/>
            <a:endParaRPr lang="en-US"/>
          </a:p>
        </p:txBody>
      </p:sp>
    </p:spTree>
    <p:extLst>
      <p:ext uri="{BB962C8B-B14F-4D97-AF65-F5344CB8AC3E}">
        <p14:creationId xmlns:p14="http://schemas.microsoft.com/office/powerpoint/2010/main" val="2790082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96232-5D0F-1046-B688-BD34740EB967}"/>
              </a:ext>
            </a:extLst>
          </p:cNvPr>
          <p:cNvSpPr>
            <a:spLocks noGrp="1"/>
          </p:cNvSpPr>
          <p:nvPr>
            <p:ph type="title"/>
          </p:nvPr>
        </p:nvSpPr>
        <p:spPr>
          <a:xfrm>
            <a:off x="685801" y="609600"/>
            <a:ext cx="10131425" cy="2288721"/>
          </a:xfrm>
        </p:spPr>
        <p:txBody>
          <a:bodyPr>
            <a:noAutofit/>
          </a:bodyPr>
          <a:lstStyle/>
          <a:p>
            <a:r>
              <a:rPr lang="en-US" sz="4000" b="0">
                <a:effectLst/>
                <a:latin typeface="Roboto" panose="02000000000000000000" pitchFamily="2" charset="0"/>
                <a:ea typeface="Times New Roman" panose="02020603050405020304" pitchFamily="18" charset="0"/>
              </a:rPr>
              <a:t>Different companies different approaches to employee engagment strategy </a:t>
            </a:r>
            <a:br>
              <a:rPr lang="en-US" sz="4000">
                <a:effectLst/>
                <a:latin typeface="Times New Roman" panose="02020603050405020304" pitchFamily="18" charset="0"/>
                <a:ea typeface="Times New Roman" panose="02020603050405020304" pitchFamily="18" charset="0"/>
              </a:rPr>
            </a:br>
            <a:endParaRPr lang="en-US" sz="4000"/>
          </a:p>
        </p:txBody>
      </p:sp>
      <p:sp>
        <p:nvSpPr>
          <p:cNvPr id="4" name="Content Placeholder 3">
            <a:extLst>
              <a:ext uri="{FF2B5EF4-FFF2-40B4-BE49-F238E27FC236}">
                <a16:creationId xmlns:a16="http://schemas.microsoft.com/office/drawing/2014/main" id="{686AFF58-5EB7-D84D-9E4F-22A85D08E31D}"/>
              </a:ext>
            </a:extLst>
          </p:cNvPr>
          <p:cNvSpPr>
            <a:spLocks noGrp="1"/>
          </p:cNvSpPr>
          <p:nvPr>
            <p:ph sz="half" idx="2"/>
          </p:nvPr>
        </p:nvSpPr>
        <p:spPr>
          <a:xfrm>
            <a:off x="1061808" y="2514600"/>
            <a:ext cx="9755870" cy="2558144"/>
          </a:xfrm>
        </p:spPr>
        <p:txBody>
          <a:bodyPr>
            <a:normAutofit fontScale="85000" lnSpcReduction="20000"/>
          </a:bodyPr>
          <a:lstStyle/>
          <a:p>
            <a:r>
              <a:rPr lang="en-US" sz="3400" b="1"/>
              <a:t>Vergin- listining to the voice of employees</a:t>
            </a:r>
          </a:p>
          <a:p>
            <a:r>
              <a:rPr lang="en-US" sz="3400" b="1" i="0">
                <a:effectLst/>
                <a:latin typeface="IvarSoft-SemiBold"/>
              </a:rPr>
              <a:t>Sephora-training and development </a:t>
            </a:r>
          </a:p>
          <a:p>
            <a:r>
              <a:rPr lang="en-US" sz="3400" b="1"/>
              <a:t>Google-Transparacny </a:t>
            </a:r>
          </a:p>
          <a:p>
            <a:r>
              <a:rPr lang="en-US" sz="3400" b="1" i="0">
                <a:effectLst/>
                <a:latin typeface="Nunito"/>
              </a:rPr>
              <a:t>John Lewis-Empowering, partnership</a:t>
            </a:r>
          </a:p>
          <a:p>
            <a:r>
              <a:rPr lang="en-US" sz="3400" b="1" i="0">
                <a:effectLst/>
                <a:latin typeface="Roboto" panose="02000000000000000000" pitchFamily="2" charset="0"/>
              </a:rPr>
              <a:t>Full Contact -wellbeing </a:t>
            </a:r>
          </a:p>
          <a:p>
            <a:endParaRPr lang="en-US"/>
          </a:p>
        </p:txBody>
      </p:sp>
      <p:sp>
        <p:nvSpPr>
          <p:cNvPr id="5" name="TextBox 4">
            <a:extLst>
              <a:ext uri="{FF2B5EF4-FFF2-40B4-BE49-F238E27FC236}">
                <a16:creationId xmlns:a16="http://schemas.microsoft.com/office/drawing/2014/main" id="{A2C3A312-4234-3E47-A02C-B0DBE74D439A}"/>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1B55CF33-ECC7-6746-BF02-4FB9ED33CB42}"/>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28CBB94E-C875-A048-8F09-1387A5B79D9D}"/>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E688D594-11F3-A245-82B3-AE055686489A}"/>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14" name="TextBox 13">
            <a:extLst>
              <a:ext uri="{FF2B5EF4-FFF2-40B4-BE49-F238E27FC236}">
                <a16:creationId xmlns:a16="http://schemas.microsoft.com/office/drawing/2014/main" id="{F95443EF-87B7-8C40-93A6-567BB5CDF817}"/>
              </a:ext>
            </a:extLst>
          </p:cNvPr>
          <p:cNvSpPr txBox="1"/>
          <p:nvPr/>
        </p:nvSpPr>
        <p:spPr>
          <a:xfrm>
            <a:off x="0" y="5072744"/>
            <a:ext cx="12192000" cy="1477328"/>
          </a:xfrm>
          <a:prstGeom prst="rect">
            <a:avLst/>
          </a:prstGeom>
          <a:noFill/>
        </p:spPr>
        <p:txBody>
          <a:bodyPr wrap="square" rtlCol="0">
            <a:spAutoFit/>
          </a:bodyPr>
          <a:lstStyle/>
          <a:p>
            <a:pPr algn="l"/>
            <a:r>
              <a:rPr lang="en-US">
                <a:hlinkClick r:id="rId2"/>
              </a:rPr>
              <a:t>https://www.entrepreneur.com/article/285052</a:t>
            </a:r>
            <a:endParaRPr lang="en-US"/>
          </a:p>
          <a:p>
            <a:pPr algn="l"/>
            <a:r>
              <a:rPr lang="en-US">
                <a:hlinkClick r:id="rId3"/>
              </a:rPr>
              <a:t>https://www.managers.org.uk/knowledge-and-insights/case-study/6-companies-that-get-employee-engagement-and-what-they-do-right/</a:t>
            </a:r>
            <a:endParaRPr lang="en-US"/>
          </a:p>
          <a:p>
            <a:pPr algn="l"/>
            <a:r>
              <a:rPr lang="en-US">
                <a:hlinkClick r:id="rId4"/>
              </a:rPr>
              <a:t>https://www.johnlewispartnership.co.uk/work/employee-ownership.html</a:t>
            </a:r>
            <a:endParaRPr lang="en-US"/>
          </a:p>
          <a:p>
            <a:pPr algn="l"/>
            <a:endParaRPr lang="en-US"/>
          </a:p>
        </p:txBody>
      </p:sp>
    </p:spTree>
    <p:extLst>
      <p:ext uri="{BB962C8B-B14F-4D97-AF65-F5344CB8AC3E}">
        <p14:creationId xmlns:p14="http://schemas.microsoft.com/office/powerpoint/2010/main" val="2093418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6ABA9A-1C6E-324F-AF13-A90C24663F20}"/>
              </a:ext>
            </a:extLst>
          </p:cNvPr>
          <p:cNvPicPr>
            <a:picLocks noChangeAspect="1"/>
          </p:cNvPicPr>
          <p:nvPr/>
        </p:nvPicPr>
        <p:blipFill>
          <a:blip r:embed="rId2"/>
          <a:stretch>
            <a:fillRect/>
          </a:stretch>
        </p:blipFill>
        <p:spPr>
          <a:xfrm>
            <a:off x="388748" y="-27102"/>
            <a:ext cx="10491174" cy="6912203"/>
          </a:xfrm>
          <a:prstGeom prst="rect">
            <a:avLst/>
          </a:prstGeom>
        </p:spPr>
      </p:pic>
      <p:sp>
        <p:nvSpPr>
          <p:cNvPr id="3" name="TextBox 2">
            <a:extLst>
              <a:ext uri="{FF2B5EF4-FFF2-40B4-BE49-F238E27FC236}">
                <a16:creationId xmlns:a16="http://schemas.microsoft.com/office/drawing/2014/main" id="{AED41CFA-BA25-404A-BA58-354884891B5E}"/>
              </a:ext>
            </a:extLst>
          </p:cNvPr>
          <p:cNvSpPr txBox="1"/>
          <p:nvPr/>
        </p:nvSpPr>
        <p:spPr>
          <a:xfrm rot="5400000">
            <a:off x="8382035" y="3055783"/>
            <a:ext cx="5919104" cy="923330"/>
          </a:xfrm>
          <a:prstGeom prst="rect">
            <a:avLst/>
          </a:prstGeom>
          <a:noFill/>
        </p:spPr>
        <p:txBody>
          <a:bodyPr wrap="square" rtlCol="0">
            <a:spAutoFit/>
          </a:bodyPr>
          <a:lstStyle/>
          <a:p>
            <a:pPr algn="l"/>
            <a:endParaRPr lang="en-US" b="1"/>
          </a:p>
        </p:txBody>
      </p:sp>
    </p:spTree>
    <p:extLst>
      <p:ext uri="{BB962C8B-B14F-4D97-AF65-F5344CB8AC3E}">
        <p14:creationId xmlns:p14="http://schemas.microsoft.com/office/powerpoint/2010/main" val="4286051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566E1-C1B3-F147-8A3C-CCF458D022D4}"/>
              </a:ext>
            </a:extLst>
          </p:cNvPr>
          <p:cNvSpPr>
            <a:spLocks noGrp="1"/>
          </p:cNvSpPr>
          <p:nvPr>
            <p:ph type="title"/>
          </p:nvPr>
        </p:nvSpPr>
        <p:spPr>
          <a:xfrm>
            <a:off x="685801" y="609600"/>
            <a:ext cx="10131425" cy="615043"/>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1CECD97E-5F8D-C54D-B075-1F324CBAA2FB}"/>
              </a:ext>
            </a:extLst>
          </p:cNvPr>
          <p:cNvSpPr>
            <a:spLocks noGrp="1"/>
          </p:cNvSpPr>
          <p:nvPr>
            <p:ph idx="1"/>
          </p:nvPr>
        </p:nvSpPr>
        <p:spPr>
          <a:xfrm>
            <a:off x="685801" y="1360715"/>
            <a:ext cx="10131425" cy="4430486"/>
          </a:xfrm>
        </p:spPr>
        <p:txBody>
          <a:bodyPr>
            <a:normAutofit fontScale="92500" lnSpcReduction="10000"/>
          </a:bodyPr>
          <a:lstStyle/>
          <a:p>
            <a:endParaRPr lang="en-US"/>
          </a:p>
          <a:p>
            <a:r>
              <a:rPr lang="en-US"/>
              <a:t>ACAS, MacLeod and Clarke’s Concept of Employee Engagement: An Analysis based on the Workplace Employment Relations Study, Joe Dromey, 2014</a:t>
            </a:r>
          </a:p>
          <a:p>
            <a:r>
              <a:rPr lang="en-US"/>
              <a:t> MacLeod, D. Clarke N. (2009) Engaging for Success: Enhancing performance through employee engagement.</a:t>
            </a:r>
          </a:p>
          <a:p>
            <a:r>
              <a:rPr lang="en-US" sz="1800" b="1" kern="1200" cap="all">
                <a:effectLst/>
                <a:latin typeface="Nunito"/>
                <a:ea typeface="Times New Roman" panose="02020603050405020304" pitchFamily="18" charset="0"/>
                <a:cs typeface="Times New Roman" panose="02020603050405020304" pitchFamily="18" charset="0"/>
              </a:rPr>
              <a:t>efecting employee engagment factors, k. Mysore(2013)</a:t>
            </a:r>
          </a:p>
          <a:p>
            <a:r>
              <a:rPr lang="en-US"/>
              <a:t>Employee Engagement: The Key to Improving Performance, International Journal of Business and Management Vol. 5, No. 12; December 2010 </a:t>
            </a:r>
            <a:endParaRPr lang="en-US" sz="1800" b="1">
              <a:effectLst/>
              <a:latin typeface="Times New Roman" panose="02020603050405020304" pitchFamily="18" charset="0"/>
              <a:ea typeface="Times New Roman" panose="02020603050405020304" pitchFamily="18" charset="0"/>
            </a:endParaRPr>
          </a:p>
          <a:p>
            <a:pPr algn="l"/>
            <a:r>
              <a:rPr lang="en-US">
                <a:hlinkClick r:id="rId2"/>
              </a:rPr>
              <a:t>https://www.entrepreneur.com/article/285052</a:t>
            </a:r>
            <a:endParaRPr lang="en-US"/>
          </a:p>
          <a:p>
            <a:pPr algn="l"/>
            <a:r>
              <a:rPr lang="en-US">
                <a:hlinkClick r:id="rId3"/>
              </a:rPr>
              <a:t>https://www.managers.org.uk/knowledge-and-insights/case-study/6-companies-that-get-employee-engagement-and-what-they-do-right/</a:t>
            </a:r>
            <a:endParaRPr lang="en-US"/>
          </a:p>
          <a:p>
            <a:pPr algn="l"/>
            <a:r>
              <a:rPr lang="en-US">
                <a:hlinkClick r:id="rId4"/>
              </a:rPr>
              <a:t>https://www.johnlewispartnership.co.uk/work/employee-ownership.html</a:t>
            </a:r>
            <a:endParaRPr lang="en-US"/>
          </a:p>
          <a:p>
            <a:r>
              <a:rPr lang="en-US" sz="1800">
                <a:solidFill>
                  <a:srgbClr val="000000"/>
                </a:solidFill>
                <a:effectLst/>
                <a:latin typeface="Times New Roman" panose="02020603050405020304" pitchFamily="18" charset="0"/>
                <a:ea typeface="Times New Roman" panose="02020603050405020304" pitchFamily="18" charset="0"/>
              </a:rPr>
              <a:t>THE EVIDENCE Wellbeing and Employee Engagement (May 2014)</a:t>
            </a:r>
          </a:p>
          <a:p>
            <a:r>
              <a:rPr lang="en-US"/>
              <a:t>https://www.servicefutures.com/can-maslows-hierarchy-needs-help-understand-employee-engagement</a:t>
            </a:r>
          </a:p>
          <a:p>
            <a:endParaRPr lang="en-US" sz="1800">
              <a:effectLst/>
              <a:latin typeface="Times New Roman" panose="02020603050405020304" pitchFamily="18" charset="0"/>
              <a:ea typeface="Times New Roman" panose="02020603050405020304" pitchFamily="18" charset="0"/>
            </a:endParaRPr>
          </a:p>
          <a:p>
            <a:endParaRPr lang="en-US"/>
          </a:p>
        </p:txBody>
      </p:sp>
    </p:spTree>
    <p:extLst>
      <p:ext uri="{BB962C8B-B14F-4D97-AF65-F5344CB8AC3E}">
        <p14:creationId xmlns:p14="http://schemas.microsoft.com/office/powerpoint/2010/main" val="12688652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TM03457452[[fn=Celestial]]</Template>
  <TotalTime>1643</TotalTime>
  <Words>70</Words>
  <Application>Microsoft Office PowerPoint</Application>
  <PresentationFormat>Widescreen</PresentationFormat>
  <Paragraphs>22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Celestial</vt:lpstr>
      <vt:lpstr>   Employee Engagement needs of individuals </vt:lpstr>
      <vt:lpstr>WHAT MEANS Employee Engagement?</vt:lpstr>
      <vt:lpstr>PowerPoint Presentation</vt:lpstr>
      <vt:lpstr>PowerPoint Presentation</vt:lpstr>
      <vt:lpstr>Employee Engagement and Maslow hierarchy of needs motivated employees engaged more </vt:lpstr>
      <vt:lpstr>PowerPoint Presentation</vt:lpstr>
      <vt:lpstr>Different companies different approaches to employee engagment strategy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Employee Engagement</dc:title>
  <dc:creator>UWTSD</dc:creator>
  <cp:lastModifiedBy>Monika.owczarzak@icloud.com</cp:lastModifiedBy>
  <cp:revision>7</cp:revision>
  <dcterms:created xsi:type="dcterms:W3CDTF">2020-11-04T21:56:29Z</dcterms:created>
  <dcterms:modified xsi:type="dcterms:W3CDTF">2020-11-08T13:31:04Z</dcterms:modified>
</cp:coreProperties>
</file>